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5"/>
  </p:notesMasterIdLst>
  <p:sldIdLst>
    <p:sldId id="263" r:id="rId2"/>
    <p:sldId id="271" r:id="rId3"/>
    <p:sldId id="264" r:id="rId4"/>
    <p:sldId id="265" r:id="rId5"/>
    <p:sldId id="275" r:id="rId6"/>
    <p:sldId id="266" r:id="rId7"/>
    <p:sldId id="258" r:id="rId8"/>
    <p:sldId id="259" r:id="rId9"/>
    <p:sldId id="274" r:id="rId10"/>
    <p:sldId id="267" r:id="rId11"/>
    <p:sldId id="26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74090" autoAdjust="0"/>
  </p:normalViewPr>
  <p:slideViewPr>
    <p:cSldViewPr snapToGrid="0">
      <p:cViewPr varScale="1">
        <p:scale>
          <a:sx n="68" d="100"/>
          <a:sy n="68" d="100"/>
        </p:scale>
        <p:origin x="12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5/24/2014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trainer needs to give 15-20 </a:t>
            </a:r>
            <a:r>
              <a:rPr lang="en-US" baseline="0" dirty="0" err="1" smtClean="0"/>
              <a:t>mins</a:t>
            </a:r>
            <a:r>
              <a:rPr lang="en-US" baseline="0" dirty="0" smtClean="0"/>
              <a:t> at the start of the course with this material to ensure *everyone* is online and shows the Microsoft Azure Dashboard before continuing onto the overview.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190370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people won’t see this</a:t>
            </a:r>
            <a:r>
              <a:rPr lang="en-US" baseline="0" dirty="0" smtClean="0"/>
              <a:t> – but if</a:t>
            </a:r>
            <a:r>
              <a:rPr lang="en-US" dirty="0" smtClean="0"/>
              <a:t> you have previously evaluated Microsoft Azure and are logged into an MS account in another browser window, you may see this –</a:t>
            </a:r>
            <a:r>
              <a:rPr lang="en-US" baseline="0" dirty="0" smtClean="0"/>
              <a:t> to get out of it, hit “sign out”.</a:t>
            </a:r>
          </a:p>
          <a:p>
            <a:endParaRPr lang="en-US" baseline="0" dirty="0" smtClean="0"/>
          </a:p>
          <a:p>
            <a:r>
              <a:rPr lang="en-US" baseline="0" dirty="0" smtClean="0"/>
              <a:t>Ignore any error you get on the Sign-Out page (annoying, but ignorable). </a:t>
            </a:r>
          </a:p>
          <a:p>
            <a:endParaRPr lang="en-US" baseline="0" dirty="0" smtClean="0"/>
          </a:p>
          <a:p>
            <a:r>
              <a:rPr lang="en-US" baseline="0" dirty="0" smtClean="0"/>
              <a:t>Now try https://manage.windowsazure.com/ again.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19150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should get to –</a:t>
            </a:r>
            <a:r>
              <a:rPr lang="en-US" baseline="0" dirty="0" smtClean="0"/>
              <a:t> the Microsoft Azure Dashboard – now we are ready to go!</a:t>
            </a:r>
          </a:p>
          <a:p>
            <a:endParaRPr lang="en-US" baseline="0" dirty="0" smtClean="0"/>
          </a:p>
          <a:p>
            <a:r>
              <a:rPr lang="en-US" baseline="0" dirty="0" smtClean="0"/>
              <a:t>(Fresh accounts will see no services running – in the screenshot, a website and other services are running from a previous session – ignore.)</a:t>
            </a:r>
          </a:p>
          <a:p>
            <a:endParaRPr lang="en-US" baseline="0" dirty="0" smtClean="0"/>
          </a:p>
          <a:p>
            <a:r>
              <a:rPr lang="en-US" baseline="0" dirty="0" smtClean="0"/>
              <a:t>Optional: the trainer may want to start up some key items at this point:</a:t>
            </a:r>
          </a:p>
          <a:p>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Get access to the course default VM. </a:t>
            </a:r>
          </a:p>
          <a:p>
            <a:pPr marL="171450" indent="-171450">
              <a:buFontTx/>
              <a:buChar char="-"/>
            </a:pPr>
            <a:r>
              <a:rPr lang="en-US" baseline="0" dirty="0" smtClean="0"/>
              <a:t>Download all the course materials locally to people’s client machines (watch out for the load on the network in doing it – may be better to stagger this).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169721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UW class we had an unusual</a:t>
            </a:r>
            <a:r>
              <a:rPr lang="en-US" baseline="0" dirty="0" smtClean="0"/>
              <a:t> situation where Microsoft Azure instigated two-factor authorization on the very morning we ran the class. This meant that some people ran into a series of dialogs during first log-in to confirm ownership of the Training Account using a second ID factor (the first ID factor is the password we give to each student individually). The second factor was either an email or a SMS message to a phone. This was quite inconvenient! But if you just step through the dialogs, it worked ok. </a:t>
            </a:r>
          </a:p>
          <a:p>
            <a:endParaRPr lang="en-US" baseline="0" dirty="0" smtClean="0"/>
          </a:p>
          <a:p>
            <a:r>
              <a:rPr lang="en-US" baseline="0" dirty="0" smtClean="0"/>
              <a:t>The trainer needs to give 15-20 </a:t>
            </a:r>
            <a:r>
              <a:rPr lang="en-US" baseline="0" dirty="0" err="1" smtClean="0"/>
              <a:t>mins</a:t>
            </a:r>
            <a:r>
              <a:rPr lang="en-US" baseline="0" dirty="0" smtClean="0"/>
              <a:t> at the start of the course with this material to ensure *everyone* is online and shows the Microsoft Azure Dashboard before continuing onto the overview. </a:t>
            </a:r>
          </a:p>
          <a:p>
            <a:endParaRPr lang="en-US" baseline="0" dirty="0" smtClean="0"/>
          </a:p>
          <a:p>
            <a:r>
              <a:rPr lang="en-US" baseline="0" dirty="0" smtClean="0"/>
              <a:t>Note: most decks in the course do not have a “Questions” slide at the end because it is expected that the trainer will do this naturally and frequently. We actively want to discourage “present for 30 </a:t>
            </a:r>
            <a:r>
              <a:rPr lang="en-US" baseline="0" dirty="0" err="1" smtClean="0"/>
              <a:t>mins</a:t>
            </a:r>
            <a:r>
              <a:rPr lang="en-US" baseline="0" dirty="0" smtClean="0"/>
              <a:t> then ask questions at the end”, which is not a good learning style anyway. We selectively use this Questions slide at limited points in key parts of the course where it is imperative to pause. </a:t>
            </a:r>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406477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solidFill>
                  <a:prstClr val="black"/>
                </a:solidFill>
              </a:rPr>
              <a:pPr/>
              <a:t>5/24/2014</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Microsoft Research</a:t>
            </a:r>
            <a:endParaRPr lang="en-US" dirty="0">
              <a:solidFill>
                <a:prstClr val="black"/>
              </a:solidFill>
            </a:endParaRPr>
          </a:p>
        </p:txBody>
      </p:sp>
    </p:spTree>
    <p:extLst>
      <p:ext uri="{BB962C8B-B14F-4D97-AF65-F5344CB8AC3E}">
        <p14:creationId xmlns:p14="http://schemas.microsoft.com/office/powerpoint/2010/main" val="290424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MSR is doing</a:t>
            </a:r>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2</a:t>
            </a:fld>
            <a:endParaRPr lang="en-US"/>
          </a:p>
        </p:txBody>
      </p:sp>
    </p:spTree>
    <p:extLst>
      <p:ext uri="{BB962C8B-B14F-4D97-AF65-F5344CB8AC3E}">
        <p14:creationId xmlns:p14="http://schemas.microsoft.com/office/powerpoint/2010/main" val="2620875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34265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48982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05563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FAQ if asked:</a:t>
            </a:r>
          </a:p>
          <a:p>
            <a:endParaRPr lang="en-US" dirty="0" smtClean="0"/>
          </a:p>
          <a:p>
            <a:r>
              <a:rPr lang="en-US" dirty="0" smtClean="0"/>
              <a:t>1.</a:t>
            </a:r>
            <a:r>
              <a:rPr lang="en-US" baseline="0" dirty="0" smtClean="0"/>
              <a:t> </a:t>
            </a:r>
            <a:r>
              <a:rPr lang="en-US" dirty="0" smtClean="0"/>
              <a:t>What</a:t>
            </a:r>
            <a:r>
              <a:rPr lang="en-US" baseline="0" dirty="0" smtClean="0"/>
              <a:t> resources does this account give me?</a:t>
            </a:r>
            <a:br>
              <a:rPr lang="en-US" baseline="0" dirty="0" smtClean="0"/>
            </a:br>
            <a:endParaRPr lang="en-US" baseline="0" dirty="0" smtClean="0"/>
          </a:p>
          <a:p>
            <a:r>
              <a:rPr lang="en-US" sz="1200" kern="1200" dirty="0" smtClean="0">
                <a:solidFill>
                  <a:schemeClr val="tx1"/>
                </a:solidFill>
                <a:effectLst/>
                <a:latin typeface="+mn-lt"/>
                <a:ea typeface="+mn-ea"/>
                <a:cs typeface="+mn-cs"/>
              </a:rPr>
              <a:t>	4 cores (2x</a:t>
            </a:r>
            <a:r>
              <a:rPr lang="en-US" sz="1200" kern="1200" baseline="0" dirty="0" smtClean="0">
                <a:solidFill>
                  <a:schemeClr val="tx1"/>
                </a:solidFill>
                <a:effectLst/>
                <a:latin typeface="+mn-lt"/>
                <a:ea typeface="+mn-ea"/>
                <a:cs typeface="+mn-cs"/>
              </a:rPr>
              <a:t> student accounts)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2 storage (2x student accounts)</a:t>
            </a:r>
          </a:p>
          <a:p>
            <a:r>
              <a:rPr lang="en-US" sz="1200" kern="1200" dirty="0" smtClean="0">
                <a:solidFill>
                  <a:schemeClr val="tx1"/>
                </a:solidFill>
                <a:effectLst/>
                <a:latin typeface="+mn-lt"/>
                <a:ea typeface="+mn-ea"/>
                <a:cs typeface="+mn-cs"/>
              </a:rPr>
              <a:t>	20 services (1x student accounts)</a:t>
            </a:r>
          </a:p>
          <a:p>
            <a:r>
              <a:rPr lang="en-US" sz="1200" kern="1200" dirty="0" smtClean="0">
                <a:solidFill>
                  <a:schemeClr val="tx1"/>
                </a:solidFill>
                <a:effectLst/>
                <a:latin typeface="+mn-lt"/>
                <a:ea typeface="+mn-ea"/>
                <a:cs typeface="+mn-cs"/>
              </a:rPr>
              <a:t>	180 days (1x student accounts)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Retail value is approx. US1200-2400 if maximally used. </a:t>
            </a:r>
            <a:endParaRPr lang="en-US" baseline="0" dirty="0" smtClean="0"/>
          </a:p>
          <a:p>
            <a:pPr marL="228600" indent="-228600">
              <a:buAutoNum type="arabicPeriod"/>
            </a:pPr>
            <a:endParaRPr lang="en-US" baseline="0" dirty="0" smtClean="0"/>
          </a:p>
          <a:p>
            <a:pPr marL="0" indent="0">
              <a:buFont typeface="+mj-lt"/>
              <a:buNone/>
            </a:pPr>
            <a:r>
              <a:rPr lang="en-US" baseline="0" dirty="0" smtClean="0"/>
              <a:t>2. How long does this training account last?</a:t>
            </a:r>
          </a:p>
          <a:p>
            <a:pPr marL="0" indent="0">
              <a:buFont typeface="+mj-lt"/>
              <a:buNone/>
            </a:pPr>
            <a:r>
              <a:rPr lang="en-US" baseline="0" dirty="0" smtClean="0"/>
              <a:t>	</a:t>
            </a:r>
          </a:p>
          <a:p>
            <a:pPr marL="0" indent="0">
              <a:buFont typeface="+mj-lt"/>
              <a:buNone/>
            </a:pPr>
            <a:r>
              <a:rPr lang="en-US" baseline="0" dirty="0" smtClean="0"/>
              <a:t>	180 days (~6 months)</a:t>
            </a:r>
          </a:p>
          <a:p>
            <a:pPr marL="0" indent="0">
              <a:buNone/>
            </a:pPr>
            <a:endParaRPr lang="en-US" baseline="0" dirty="0" smtClean="0"/>
          </a:p>
          <a:p>
            <a:pPr marL="0" indent="0">
              <a:buNone/>
            </a:pPr>
            <a:r>
              <a:rPr lang="en-US" baseline="0" dirty="0" smtClean="0"/>
              <a:t>3. What happens when the time is expired?</a:t>
            </a:r>
          </a:p>
          <a:p>
            <a:pPr marL="0" indent="0">
              <a:buNone/>
            </a:pPr>
            <a:endParaRPr lang="en-US" baseline="0" dirty="0" smtClean="0"/>
          </a:p>
          <a:p>
            <a:pPr marL="0" indent="0">
              <a:buNone/>
            </a:pPr>
            <a:r>
              <a:rPr lang="en-US" baseline="0" dirty="0" smtClean="0"/>
              <a:t>	You’ll get a reminder or two near the end of the time to upgrade to a paid account – about a week’s notice. Then the account will be closed if you do not convert to a paid account at that time. You will need to transfer your data/VMs to your new account. There are how-to guides on this.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Do I have to pay after the time is expired?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Yes, though there are some other options. As an academic, typically you would seek Microsoft Azure support from your IT department (who would pay for the service from their budget), or your project funds would pay. Also, you could make sure to apply for one of MSR’s Research Awards, which comes with ~12 months at no cost and much larger amounts of compute/storage resources than the training pass. </a:t>
            </a:r>
          </a:p>
          <a:p>
            <a:pPr marL="0" indent="0">
              <a:buNone/>
            </a:pPr>
            <a:endParaRPr lang="en-US" baseline="0" dirty="0" smtClean="0"/>
          </a:p>
          <a:p>
            <a:pPr marL="0" indent="0">
              <a:buNone/>
            </a:pPr>
            <a:r>
              <a:rPr lang="en-US" baseline="0" dirty="0" smtClean="0"/>
              <a:t>5. Can I get more time for evaluation?</a:t>
            </a:r>
          </a:p>
          <a:p>
            <a:pPr marL="0" indent="0">
              <a:buNone/>
            </a:pPr>
            <a:endParaRPr lang="en-US" baseline="0" dirty="0" smtClean="0"/>
          </a:p>
          <a:p>
            <a:pPr marL="0" indent="0">
              <a:buNone/>
            </a:pPr>
            <a:r>
              <a:rPr lang="en-US" baseline="0" dirty="0" smtClean="0"/>
              <a:t>	Sorry, the Training Passes cannot be extended. See the previous question for some options. </a:t>
            </a:r>
          </a:p>
          <a:p>
            <a:pPr marL="0" indent="0">
              <a:buNone/>
            </a:pPr>
            <a:endParaRPr lang="en-US" baseline="0" dirty="0" smtClean="0"/>
          </a:p>
          <a:p>
            <a:pPr marL="0" indent="0">
              <a:buNone/>
            </a:pPr>
            <a:r>
              <a:rPr lang="en-US" baseline="0" dirty="0" smtClean="0"/>
              <a:t>&lt;end&gt; </a:t>
            </a:r>
          </a:p>
          <a:p>
            <a:pPr marL="228600" indent="-228600">
              <a:buAutoNum type="arabicPeriod" startAt="2"/>
            </a:pPr>
            <a:endParaRPr lang="en-US" baseline="0"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312326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you will see if you haven’t got an</a:t>
            </a:r>
            <a:r>
              <a:rPr lang="en-US" baseline="0" dirty="0" smtClean="0"/>
              <a:t> MS account before, or have a completely fresh browser. </a:t>
            </a:r>
          </a:p>
          <a:p>
            <a:endParaRPr lang="en-US" dirty="0" smtClean="0"/>
          </a:p>
          <a:p>
            <a:r>
              <a:rPr lang="en-US" dirty="0" smtClean="0"/>
              <a:t>Hit “Keep</a:t>
            </a:r>
            <a:r>
              <a:rPr lang="en-US" baseline="0" dirty="0" smtClean="0"/>
              <a:t> Me Signed In” to make things easier during the training – preserves session information.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39167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already logged in to another MS</a:t>
            </a:r>
            <a:r>
              <a:rPr lang="en-US" baseline="0" dirty="0" smtClean="0"/>
              <a:t> account, your current account email address will be shown – hit “Sign in with a different Microsoft account” to get out of this.</a:t>
            </a:r>
          </a:p>
          <a:p>
            <a:endParaRPr lang="en-US" baseline="0" dirty="0" smtClean="0"/>
          </a:p>
          <a:p>
            <a:r>
              <a:rPr lang="en-US" baseline="0" dirty="0" smtClean="0"/>
              <a:t>You sometimes get an error when doing this – no worries. See next page.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204899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1539441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54874351"/>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dirty="0" smtClean="0"/>
              <a:t>Click to edit Master text styles</a:t>
            </a:r>
          </a:p>
          <a:p>
            <a:pPr marL="3174" lvl="1" indent="0" algn="l" defTabSz="91408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b="1" i="1" dirty="0" smtClean="0">
                <a:latin typeface="Segoe UI" panose="020B0502040204020203" pitchFamily="34" charset="0"/>
                <a:cs typeface="Segoe UI" panose="020B0502040204020203" pitchFamily="34" charset="0"/>
              </a:rPr>
              <a:t>Welcome to</a:t>
            </a:r>
            <a:r>
              <a:rPr lang="en-US" i="1" dirty="0" smtClean="0"/>
              <a:t/>
            </a:r>
            <a:br>
              <a:rPr lang="en-US" i="1" dirty="0" smtClean="0"/>
            </a:br>
            <a:r>
              <a:rPr lang="en-US" altLang="zh-CN" sz="5400" i="1" dirty="0" smtClean="0"/>
              <a:t>Microsoft </a:t>
            </a:r>
            <a:r>
              <a:rPr lang="en-US" sz="5400" i="1" dirty="0" smtClean="0"/>
              <a:t>Azure </a:t>
            </a:r>
            <a:r>
              <a:rPr lang="en-US" sz="5400" i="1" dirty="0"/>
              <a:t>for Research </a:t>
            </a:r>
            <a:r>
              <a:rPr lang="en-US" sz="5400" i="1" dirty="0" smtClean="0"/>
              <a:t>Training!</a:t>
            </a:r>
            <a:endParaRPr lang="en-US" sz="5400" i="1" dirty="0"/>
          </a:p>
        </p:txBody>
      </p:sp>
      <p:sp>
        <p:nvSpPr>
          <p:cNvPr id="2" name="Text Placeholder 1"/>
          <p:cNvSpPr>
            <a:spLocks noGrp="1"/>
          </p:cNvSpPr>
          <p:nvPr>
            <p:ph type="body" sz="quarter" idx="11"/>
          </p:nvPr>
        </p:nvSpPr>
        <p:spPr>
          <a:xfrm>
            <a:off x="520701" y="4863354"/>
            <a:ext cx="9019334" cy="738664"/>
          </a:xfrm>
        </p:spPr>
        <p:txBody>
          <a:bodyPr/>
          <a:lstStyle/>
          <a:p>
            <a:r>
              <a:rPr lang="en-US" b="1" dirty="0"/>
              <a:t>Microsoft Research</a:t>
            </a:r>
          </a:p>
          <a:p>
            <a:r>
              <a:rPr lang="en-US" dirty="0"/>
              <a:t>Windows Azure for Research Training</a:t>
            </a:r>
          </a:p>
        </p:txBody>
      </p:sp>
    </p:spTree>
    <p:extLst>
      <p:ext uri="{BB962C8B-B14F-4D97-AF65-F5344CB8AC3E}">
        <p14:creationId xmlns:p14="http://schemas.microsoft.com/office/powerpoint/2010/main" val="312320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66887" y="614362"/>
            <a:ext cx="8658225" cy="5629275"/>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2913117" y="3836977"/>
            <a:ext cx="2506717" cy="315310"/>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844721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843087" y="414337"/>
            <a:ext cx="8386621" cy="5815013"/>
          </a:xfrm>
          <a:prstGeom prst="rect">
            <a:avLst/>
          </a:prstGeom>
        </p:spPr>
      </p:pic>
    </p:spTree>
    <p:extLst>
      <p:ext uri="{BB962C8B-B14F-4D97-AF65-F5344CB8AC3E}">
        <p14:creationId xmlns:p14="http://schemas.microsoft.com/office/powerpoint/2010/main" val="32875924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17525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1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27" name="TextBox 26"/>
          <p:cNvSpPr txBox="1"/>
          <p:nvPr/>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8" name="Rectangle 7"/>
          <p:cNvSpPr/>
          <p:nvPr/>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9" name="Rectangle 8"/>
          <p:cNvSpPr/>
          <p:nvPr/>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10" name="Rectangle 9"/>
          <p:cNvSpPr/>
          <p:nvPr/>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11" name="Rectangle 10"/>
          <p:cNvSpPr/>
          <p:nvPr/>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2633362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for Research</a:t>
            </a:r>
            <a:endParaRPr lang="en-US" dirty="0"/>
          </a:p>
        </p:txBody>
      </p:sp>
      <p:sp>
        <p:nvSpPr>
          <p:cNvPr id="3" name="Text Placeholder 2"/>
          <p:cNvSpPr>
            <a:spLocks noGrp="1"/>
          </p:cNvSpPr>
          <p:nvPr>
            <p:ph type="body" sz="quarter" idx="10"/>
          </p:nvPr>
        </p:nvSpPr>
        <p:spPr>
          <a:xfrm>
            <a:off x="520701" y="1447799"/>
            <a:ext cx="11149013" cy="3905685"/>
          </a:xfrm>
        </p:spPr>
        <p:txBody>
          <a:bodyPr/>
          <a:lstStyle/>
          <a:p>
            <a:r>
              <a:rPr lang="en-US" sz="3600" dirty="0"/>
              <a:t>Learning objectives – what you will </a:t>
            </a:r>
            <a:r>
              <a:rPr lang="en-US" sz="3600" dirty="0" smtClean="0"/>
              <a:t>learn from the class:</a:t>
            </a:r>
            <a:endParaRPr lang="en-US" sz="3600" dirty="0"/>
          </a:p>
          <a:p>
            <a:pPr marL="574675" indent="-571500">
              <a:buFont typeface="Arial" panose="020B0604020202020204" pitchFamily="34" charset="0"/>
              <a:buChar char="•"/>
            </a:pPr>
            <a:r>
              <a:rPr lang="en-US" sz="2800" dirty="0" smtClean="0"/>
              <a:t>An understanding </a:t>
            </a:r>
            <a:r>
              <a:rPr lang="en-US" sz="2800" dirty="0"/>
              <a:t>of cloud computing </a:t>
            </a:r>
            <a:endParaRPr lang="en-US" sz="2800" dirty="0" smtClean="0"/>
          </a:p>
          <a:p>
            <a:pPr marL="574675" indent="-571500">
              <a:buFont typeface="Arial" panose="020B0604020202020204" pitchFamily="34" charset="0"/>
              <a:buChar char="•"/>
            </a:pPr>
            <a:r>
              <a:rPr lang="en-US" sz="2800" dirty="0"/>
              <a:t>W</a:t>
            </a:r>
            <a:r>
              <a:rPr lang="en-US" sz="2800" dirty="0" smtClean="0"/>
              <a:t>hy </a:t>
            </a:r>
            <a:r>
              <a:rPr lang="en-US" sz="2800" dirty="0"/>
              <a:t>and when you would use it in scientific or other research</a:t>
            </a:r>
          </a:p>
          <a:p>
            <a:pPr marL="574675" indent="-571500">
              <a:buFont typeface="Arial" panose="020B0604020202020204" pitchFamily="34" charset="0"/>
              <a:buChar char="•"/>
            </a:pPr>
            <a:r>
              <a:rPr lang="en-US" sz="2800" dirty="0" smtClean="0"/>
              <a:t>Hands-on </a:t>
            </a:r>
            <a:r>
              <a:rPr lang="en-US" sz="2800" dirty="0"/>
              <a:t>experience in </a:t>
            </a:r>
            <a:r>
              <a:rPr lang="en-US" sz="2800" dirty="0" smtClean="0"/>
              <a:t>major patterns </a:t>
            </a:r>
            <a:r>
              <a:rPr lang="en-US" sz="2800" dirty="0"/>
              <a:t>for successful cloud applications</a:t>
            </a:r>
          </a:p>
          <a:p>
            <a:pPr marL="574675" indent="-571500">
              <a:buFont typeface="Arial" panose="020B0604020202020204" pitchFamily="34" charset="0"/>
              <a:buChar char="•"/>
            </a:pPr>
            <a:r>
              <a:rPr lang="en-US" sz="2800" dirty="0" smtClean="0"/>
              <a:t>Skills </a:t>
            </a:r>
            <a:r>
              <a:rPr lang="en-US" sz="2800" dirty="0"/>
              <a:t>to run your own </a:t>
            </a:r>
            <a:r>
              <a:rPr lang="en-US" sz="2800" dirty="0" smtClean="0"/>
              <a:t>applications/services </a:t>
            </a:r>
            <a:r>
              <a:rPr lang="en-US" sz="2800" dirty="0"/>
              <a:t>on </a:t>
            </a:r>
            <a:r>
              <a:rPr lang="en-US" sz="2800" dirty="0" smtClean="0"/>
              <a:t>Microsoft Azure</a:t>
            </a:r>
            <a:endParaRPr lang="en-US" sz="2800" dirty="0"/>
          </a:p>
          <a:p>
            <a:pPr marL="574675" indent="-571500">
              <a:buFont typeface="Arial" panose="020B0604020202020204" pitchFamily="34" charset="0"/>
              <a:buChar char="•"/>
            </a:pPr>
            <a:endParaRPr lang="en-US" sz="2800" dirty="0" smtClean="0"/>
          </a:p>
          <a:p>
            <a:pPr marL="574675" indent="-571500">
              <a:buFont typeface="Arial" panose="020B0604020202020204" pitchFamily="34" charset="0"/>
              <a:buChar char="•"/>
            </a:pPr>
            <a:r>
              <a:rPr lang="en-US" sz="2800" dirty="0" smtClean="0">
                <a:latin typeface="Segoe UI" panose="020B0502040204020203" pitchFamily="34" charset="0"/>
                <a:cs typeface="Segoe UI" panose="020B0502040204020203" pitchFamily="34" charset="0"/>
              </a:rPr>
              <a:t>Ultimately: researchers </a:t>
            </a:r>
            <a:r>
              <a:rPr lang="en-US" sz="2800" dirty="0">
                <a:latin typeface="Segoe UI" panose="020B0502040204020203" pitchFamily="34" charset="0"/>
                <a:cs typeface="Segoe UI" panose="020B0502040204020203" pitchFamily="34" charset="0"/>
              </a:rPr>
              <a:t>will feel confident in applying cloud computing in their current and future </a:t>
            </a:r>
            <a:r>
              <a:rPr lang="en-US" sz="2800" dirty="0" smtClean="0">
                <a:latin typeface="Segoe UI" panose="020B0502040204020203" pitchFamily="34" charset="0"/>
                <a:cs typeface="Segoe UI" panose="020B0502040204020203" pitchFamily="34" charset="0"/>
              </a:rPr>
              <a:t>research </a:t>
            </a:r>
          </a:p>
        </p:txBody>
      </p:sp>
    </p:spTree>
    <p:extLst>
      <p:ext uri="{BB962C8B-B14F-4D97-AF65-F5344CB8AC3E}">
        <p14:creationId xmlns:p14="http://schemas.microsoft.com/office/powerpoint/2010/main" val="12969131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6074" y="1474313"/>
            <a:ext cx="8193639" cy="5343001"/>
          </a:xfrm>
        </p:spPr>
        <p:txBody>
          <a:bodyPr/>
          <a:lstStyle/>
          <a:p>
            <a:pPr lvl="0"/>
            <a:r>
              <a:rPr lang="en-US" sz="2800" dirty="0" smtClean="0"/>
              <a:t>Day 1</a:t>
            </a:r>
            <a:endParaRPr lang="en-US" sz="2800" dirty="0"/>
          </a:p>
          <a:p>
            <a:pPr lvl="1">
              <a:buFont typeface="Wingdings" panose="05000000000000000000" pitchFamily="2" charset="2"/>
              <a:buChar char="Ø"/>
            </a:pPr>
            <a:r>
              <a:rPr lang="en-US" dirty="0" smtClean="0">
                <a:latin typeface="Segoe UI" panose="020B0502040204020203" pitchFamily="34" charset="0"/>
                <a:cs typeface="Segoe UI" panose="020B0502040204020203" pitchFamily="34" charset="0"/>
              </a:rPr>
              <a:t>Logging in for the first time – the Training Accounts</a:t>
            </a:r>
          </a:p>
          <a:p>
            <a:pPr lvl="1"/>
            <a:r>
              <a:rPr lang="en-US" dirty="0" smtClean="0">
                <a:latin typeface="Segoe UI Light" panose="020B0502040204020203" pitchFamily="34" charset="0"/>
                <a:cs typeface="Segoe UI Light" panose="020B0502040204020203" pitchFamily="34" charset="0"/>
              </a:rPr>
              <a:t>Microsoft Azure </a:t>
            </a:r>
            <a:r>
              <a:rPr lang="en-US" dirty="0">
                <a:latin typeface="Segoe UI Light" panose="020B0502040204020203" pitchFamily="34" charset="0"/>
                <a:cs typeface="Segoe UI Light" panose="020B0502040204020203" pitchFamily="34" charset="0"/>
              </a:rPr>
              <a:t>Overview</a:t>
            </a:r>
          </a:p>
          <a:p>
            <a:pPr lvl="1"/>
            <a:r>
              <a:rPr lang="en-US" dirty="0" smtClean="0">
                <a:latin typeface="Segoe UI Light" panose="020B0502040204020203" pitchFamily="34" charset="0"/>
                <a:cs typeface="Segoe UI Light" panose="020B0502040204020203" pitchFamily="34" charset="0"/>
              </a:rPr>
              <a:t>Microsoft Azure </a:t>
            </a:r>
            <a:r>
              <a:rPr lang="en-US" dirty="0">
                <a:latin typeface="Segoe UI Light" panose="020B0502040204020203" pitchFamily="34" charset="0"/>
                <a:cs typeface="Segoe UI Light" panose="020B0502040204020203" pitchFamily="34" charset="0"/>
              </a:rPr>
              <a:t>Websites, Virtual Machines, Storage and Cloud Services</a:t>
            </a:r>
          </a:p>
          <a:p>
            <a:pPr lvl="0"/>
            <a:r>
              <a:rPr lang="en-US" sz="2800" dirty="0" smtClean="0"/>
              <a:t>Day 2</a:t>
            </a:r>
          </a:p>
          <a:p>
            <a:pPr lvl="1"/>
            <a:r>
              <a:rPr lang="en-US" dirty="0" smtClean="0">
                <a:latin typeface="Segoe UI Light" panose="020B0502040204020203" pitchFamily="34" charset="0"/>
                <a:cs typeface="Segoe UI Light" panose="020B0502040204020203" pitchFamily="34" charset="0"/>
              </a:rPr>
              <a:t>Recap for Day 1</a:t>
            </a:r>
          </a:p>
          <a:p>
            <a:pPr lvl="1"/>
            <a:r>
              <a:rPr lang="en-US" dirty="0" smtClean="0">
                <a:latin typeface="Segoe UI Light" panose="020B0502040204020203" pitchFamily="34" charset="0"/>
                <a:cs typeface="Segoe UI Light" panose="020B0502040204020203" pitchFamily="34" charset="0"/>
              </a:rPr>
              <a:t>High performance computing on Windows and Linux</a:t>
            </a:r>
          </a:p>
          <a:p>
            <a:pPr lvl="1"/>
            <a:r>
              <a:rPr lang="en-US" dirty="0" smtClean="0">
                <a:latin typeface="Segoe UI Light" panose="020B0502040204020203" pitchFamily="34" charset="0"/>
                <a:cs typeface="Segoe UI Light" panose="020B0502040204020203" pitchFamily="34" charset="0"/>
              </a:rPr>
              <a:t>Big data tools and visualization </a:t>
            </a:r>
          </a:p>
          <a:p>
            <a:pPr lvl="1"/>
            <a:r>
              <a:rPr lang="en-US" dirty="0" smtClean="0">
                <a:latin typeface="Segoe UI Light" panose="020B0502040204020203" pitchFamily="34" charset="0"/>
                <a:cs typeface="Segoe UI Light" panose="020B0502040204020203" pitchFamily="34" charset="0"/>
              </a:rPr>
              <a:t>Streaming data from instruments and mobility</a:t>
            </a:r>
          </a:p>
          <a:p>
            <a:pPr lvl="1"/>
            <a:r>
              <a:rPr lang="en-US" dirty="0" smtClean="0">
                <a:latin typeface="Segoe UI Light" panose="020B0502040204020203" pitchFamily="34" charset="0"/>
                <a:cs typeface="Segoe UI Light" panose="020B0502040204020203" pitchFamily="34" charset="0"/>
              </a:rPr>
              <a:t>Wrap-up</a:t>
            </a:r>
          </a:p>
          <a:p>
            <a:pPr lvl="1"/>
            <a:endParaRPr lang="en-US" dirty="0">
              <a:latin typeface="Segoe UI Light" panose="020B0502040204020203" pitchFamily="34" charset="0"/>
              <a:cs typeface="Segoe UI Light" panose="020B0502040204020203" pitchFamily="34" charset="0"/>
            </a:endParaRPr>
          </a:p>
        </p:txBody>
      </p:sp>
      <p:sp>
        <p:nvSpPr>
          <p:cNvPr id="6" name="Rectangle 5"/>
          <p:cNvSpPr/>
          <p:nvPr/>
        </p:nvSpPr>
        <p:spPr>
          <a:xfrm>
            <a:off x="6591913" y="976498"/>
            <a:ext cx="5077800" cy="424732"/>
          </a:xfrm>
          <a:prstGeom prst="rect">
            <a:avLst/>
          </a:prstGeom>
        </p:spPr>
        <p:txBody>
          <a:bodyPr wrap="none">
            <a:spAutoFit/>
          </a:bodyPr>
          <a:lstStyle/>
          <a:p>
            <a:pPr marL="460375" lvl="1" algn="r" defTabSz="914363">
              <a:lnSpc>
                <a:spcPct val="90000"/>
              </a:lnSpc>
              <a:spcBef>
                <a:spcPct val="20000"/>
              </a:spcBef>
              <a:buSzPct val="80000"/>
            </a:pPr>
            <a:r>
              <a:rPr lang="en-US" sz="2400" i="1" spc="-50" dirty="0" smtClean="0">
                <a:gradFill>
                  <a:gsLst>
                    <a:gs pos="0">
                      <a:srgbClr val="595959"/>
                    </a:gs>
                    <a:gs pos="86000">
                      <a:srgbClr val="595959"/>
                    </a:gs>
                  </a:gsLst>
                  <a:lin ang="5400000" scaled="0"/>
                </a:gradFill>
                <a:latin typeface="Segoe UI Light" panose="020B0502040204020203" pitchFamily="34" charset="0"/>
                <a:cs typeface="Segoe UI Light" panose="020B0502040204020203" pitchFamily="34" charset="0"/>
              </a:rPr>
              <a:t>Presentations</a:t>
            </a:r>
            <a:r>
              <a:rPr lang="en-US" sz="2400" i="1" spc="-50" dirty="0">
                <a:gradFill>
                  <a:gsLst>
                    <a:gs pos="0">
                      <a:srgbClr val="595959"/>
                    </a:gs>
                    <a:gs pos="86000">
                      <a:srgbClr val="595959"/>
                    </a:gs>
                  </a:gsLst>
                  <a:lin ang="5400000" scaled="0"/>
                </a:gradFill>
                <a:latin typeface="Segoe UI Light" panose="020B0502040204020203" pitchFamily="34" charset="0"/>
                <a:cs typeface="Segoe UI Light" panose="020B0502040204020203" pitchFamily="34" charset="0"/>
              </a:rPr>
              <a:t>, demos, hands-on labs</a:t>
            </a:r>
          </a:p>
        </p:txBody>
      </p:sp>
    </p:spTree>
    <p:extLst>
      <p:ext uri="{BB962C8B-B14F-4D97-AF65-F5344CB8AC3E}">
        <p14:creationId xmlns:p14="http://schemas.microsoft.com/office/powerpoint/2010/main" val="353238031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Trainers</a:t>
            </a:r>
            <a:endParaRPr lang="en-US" dirty="0"/>
          </a:p>
        </p:txBody>
      </p:sp>
      <p:sp>
        <p:nvSpPr>
          <p:cNvPr id="3" name="Text Placeholder 2"/>
          <p:cNvSpPr>
            <a:spLocks noGrp="1"/>
          </p:cNvSpPr>
          <p:nvPr>
            <p:ph type="body" sz="quarter" idx="10"/>
          </p:nvPr>
        </p:nvSpPr>
        <p:spPr>
          <a:xfrm>
            <a:off x="520701" y="1447799"/>
            <a:ext cx="11149013" cy="498598"/>
          </a:xfrm>
        </p:spPr>
        <p:txBody>
          <a:bodyPr/>
          <a:lstStyle/>
          <a:p>
            <a:r>
              <a:rPr lang="en-US" sz="3600" dirty="0" smtClean="0"/>
              <a:t>Add </a:t>
            </a:r>
            <a:r>
              <a:rPr lang="en-US" sz="3600" smtClean="0"/>
              <a:t>trainer introduction here!</a:t>
            </a:r>
            <a:endParaRPr lang="en-US" sz="2800" dirty="0" smtClean="0">
              <a:latin typeface="Segoe UI" panose="020B0502040204020203" pitchFamily="34" charset="0"/>
              <a:cs typeface="Segoe UI" panose="020B0502040204020203" pitchFamily="34" charset="0"/>
            </a:endParaRPr>
          </a:p>
        </p:txBody>
      </p:sp>
      <p:pic>
        <p:nvPicPr>
          <p:cNvPr id="4" name="Picture 2" descr="Microsoft Azure for R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7964" y="228603"/>
            <a:ext cx="25717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1649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1"/>
            <a:ext cx="11149013" cy="747897"/>
          </a:xfrm>
        </p:spPr>
        <p:txBody>
          <a:bodyPr/>
          <a:lstStyle/>
          <a:p>
            <a:r>
              <a:rPr lang="en-US" dirty="0" smtClean="0"/>
              <a:t>Microsoft Azure Training Accounts</a:t>
            </a:r>
            <a:endParaRPr lang="en-US" dirty="0"/>
          </a:p>
        </p:txBody>
      </p:sp>
      <p:sp>
        <p:nvSpPr>
          <p:cNvPr id="3" name="Text Placeholder 2"/>
          <p:cNvSpPr>
            <a:spLocks noGrp="1"/>
          </p:cNvSpPr>
          <p:nvPr>
            <p:ph type="body" sz="quarter" idx="10"/>
          </p:nvPr>
        </p:nvSpPr>
        <p:spPr>
          <a:xfrm>
            <a:off x="586689" y="1223508"/>
            <a:ext cx="11149013" cy="4873770"/>
          </a:xfrm>
        </p:spPr>
        <p:txBody>
          <a:bodyPr/>
          <a:lstStyle/>
          <a:p>
            <a:pPr marL="457200" indent="-457200">
              <a:buFont typeface="Arial" panose="020B0604020202020204" pitchFamily="34" charset="0"/>
              <a:buChar char="•"/>
            </a:pPr>
            <a:r>
              <a:rPr lang="en-US" dirty="0" err="1">
                <a:latin typeface="Segoe UI" panose="020B0502040204020203" pitchFamily="34" charset="0"/>
                <a:cs typeface="Segoe UI" panose="020B0502040204020203" pitchFamily="34" charset="0"/>
              </a:rPr>
              <a:t>MSRAzureTrain</a:t>
            </a:r>
            <a:r>
              <a:rPr lang="en-US" b="1" dirty="0">
                <a:solidFill>
                  <a:srgbClr val="FF0000"/>
                </a:solidFill>
                <a:latin typeface="Segoe UI" panose="020B0502040204020203" pitchFamily="34" charset="0"/>
                <a:cs typeface="Segoe UI" panose="020B0502040204020203" pitchFamily="34" charset="0"/>
              </a:rPr>
              <a:t>&lt;</a:t>
            </a:r>
            <a:r>
              <a:rPr lang="en-US" b="1" dirty="0" err="1">
                <a:solidFill>
                  <a:srgbClr val="FF0000"/>
                </a:solidFill>
                <a:latin typeface="Segoe UI" panose="020B0502040204020203" pitchFamily="34" charset="0"/>
                <a:cs typeface="Segoe UI" panose="020B0502040204020203" pitchFamily="34" charset="0"/>
              </a:rPr>
              <a:t>your_number</a:t>
            </a:r>
            <a:r>
              <a:rPr lang="en-US" b="1" dirty="0" smtClean="0">
                <a:solidFill>
                  <a:srgbClr val="FF0000"/>
                </a:solidFill>
                <a:latin typeface="Segoe UI" panose="020B0502040204020203" pitchFamily="34" charset="0"/>
                <a:cs typeface="Segoe UI" panose="020B0502040204020203" pitchFamily="34" charset="0"/>
              </a:rPr>
              <a:t>&gt;</a:t>
            </a:r>
            <a:r>
              <a:rPr lang="en-US" dirty="0" smtClean="0">
                <a:latin typeface="Segoe UI" panose="020B0502040204020203" pitchFamily="34" charset="0"/>
                <a:cs typeface="Segoe UI" panose="020B0502040204020203" pitchFamily="34" charset="0"/>
              </a:rPr>
              <a:t>@outlook.com</a:t>
            </a:r>
            <a:endParaRPr lang="en-US"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smtClean="0">
                <a:latin typeface="Segoe UI" panose="020B0502040204020203" pitchFamily="34" charset="0"/>
                <a:cs typeface="Segoe UI" panose="020B0502040204020203" pitchFamily="34" charset="0"/>
              </a:rPr>
              <a:t>Example, for attendee number “3”:</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b="1" dirty="0" smtClean="0">
                <a:solidFill>
                  <a:srgbClr val="C00000"/>
                </a:solidFill>
                <a:latin typeface="Segoe UI" panose="020B0502040204020203" pitchFamily="34" charset="0"/>
                <a:cs typeface="Segoe UI" panose="020B0502040204020203" pitchFamily="34" charset="0"/>
              </a:rPr>
              <a:t>MSRAzureTrain3</a:t>
            </a:r>
            <a:r>
              <a:rPr lang="en-US" b="1" dirty="0" smtClean="0">
                <a:latin typeface="Segoe UI" panose="020B0502040204020203" pitchFamily="34" charset="0"/>
                <a:cs typeface="Segoe UI" panose="020B0502040204020203" pitchFamily="34" charset="0"/>
              </a:rPr>
              <a:t>@outlook.com  </a:t>
            </a:r>
            <a:endParaRPr lang="en-US" b="1"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cs typeface="Segoe UI" panose="020B0502040204020203" pitchFamily="34" charset="0"/>
              </a:rPr>
              <a:t>Sign in at:</a:t>
            </a:r>
            <a:r>
              <a:rPr lang="en-US" b="1" dirty="0">
                <a:latin typeface="Segoe UI" panose="020B0502040204020203" pitchFamily="34" charset="0"/>
                <a:cs typeface="Segoe UI" panose="020B0502040204020203" pitchFamily="34" charset="0"/>
              </a:rPr>
              <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hlinkClick r:id="rId3"/>
              </a:rPr>
              <a:t>https://manage.windowsazure.com/</a:t>
            </a:r>
            <a:r>
              <a:rPr lang="en-US" b="1" dirty="0">
                <a:latin typeface="Segoe UI" panose="020B0502040204020203" pitchFamily="34" charset="0"/>
                <a:cs typeface="Segoe UI" panose="020B0502040204020203" pitchFamily="34" charset="0"/>
              </a:rPr>
              <a:t> </a:t>
            </a:r>
            <a:endParaRPr lang="en-US" b="1" dirty="0" smtClean="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endParaRPr lang="en-US" b="1"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smtClean="0">
                <a:latin typeface="Segoe UI" panose="020B0502040204020203" pitchFamily="34" charset="0"/>
                <a:cs typeface="Segoe UI" panose="020B0502040204020203" pitchFamily="34" charset="0"/>
              </a:rPr>
              <a:t>Your individual </a:t>
            </a:r>
            <a:r>
              <a:rPr lang="en-US" b="1" dirty="0" smtClean="0">
                <a:latin typeface="Segoe UI" panose="020B0502040204020203" pitchFamily="34" charset="0"/>
                <a:cs typeface="Segoe UI" panose="020B0502040204020203" pitchFamily="34" charset="0"/>
              </a:rPr>
              <a:t>password</a:t>
            </a:r>
            <a:r>
              <a:rPr lang="en-US" dirty="0" smtClean="0">
                <a:latin typeface="Segoe UI" panose="020B0502040204020203" pitchFamily="34" charset="0"/>
                <a:cs typeface="Segoe UI" panose="020B0502040204020203" pitchFamily="34" charset="0"/>
              </a:rPr>
              <a:t> and </a:t>
            </a:r>
            <a:r>
              <a:rPr lang="en-US" b="1" dirty="0" smtClean="0">
                <a:latin typeface="Segoe UI" panose="020B0502040204020203" pitchFamily="34" charset="0"/>
                <a:cs typeface="Segoe UI" panose="020B0502040204020203" pitchFamily="34" charset="0"/>
              </a:rPr>
              <a:t>personal training number </a:t>
            </a:r>
            <a:r>
              <a:rPr lang="en-US" dirty="0" smtClean="0">
                <a:latin typeface="Segoe UI" panose="020B0502040204020203" pitchFamily="34" charset="0"/>
                <a:cs typeface="Segoe UI" panose="020B0502040204020203" pitchFamily="34" charset="0"/>
              </a:rPr>
              <a:t>have been shared with you directly – they are valuable! </a:t>
            </a:r>
            <a:r>
              <a:rPr lang="en-US" b="1" dirty="0" smtClean="0">
                <a:latin typeface="Segoe UI" panose="020B0502040204020203" pitchFamily="34" charset="0"/>
                <a:cs typeface="Segoe UI" panose="020B0502040204020203" pitchFamily="34" charset="0"/>
              </a:rPr>
              <a:t>Keep them safe. </a:t>
            </a:r>
          </a:p>
          <a:p>
            <a:pPr marL="457200" indent="-457200">
              <a:buFont typeface="Arial" panose="020B0604020202020204" pitchFamily="34" charset="0"/>
              <a:buChar char="•"/>
            </a:pPr>
            <a:r>
              <a:rPr lang="en-US" dirty="0" smtClean="0">
                <a:latin typeface="Segoe UI" panose="020B0502040204020203" pitchFamily="34" charset="0"/>
                <a:cs typeface="Segoe UI" panose="020B0502040204020203" pitchFamily="34" charset="0"/>
              </a:rPr>
              <a:t>You will have 4 cores, 2 storage account for 6 months trail </a:t>
            </a:r>
            <a:r>
              <a:rPr lang="en-US" smtClean="0">
                <a:latin typeface="Segoe UI" panose="020B0502040204020203" pitchFamily="34" charset="0"/>
                <a:cs typeface="Segoe UI" panose="020B0502040204020203" pitchFamily="34" charset="0"/>
              </a:rPr>
              <a:t>for  FREE!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01150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094400" y="828000"/>
            <a:ext cx="9974774" cy="5079600"/>
          </a:xfrm>
          <a:prstGeom prst="rect">
            <a:avLst/>
          </a:prstGeom>
        </p:spPr>
      </p:pic>
    </p:spTree>
    <p:extLst>
      <p:ext uri="{BB962C8B-B14F-4D97-AF65-F5344CB8AC3E}">
        <p14:creationId xmlns:p14="http://schemas.microsoft.com/office/powerpoint/2010/main" val="37550635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094898" y="827264"/>
            <a:ext cx="9878157" cy="5079600"/>
          </a:xfrm>
          <a:prstGeom prst="rect">
            <a:avLst/>
          </a:prstGeom>
        </p:spPr>
      </p:pic>
      <p:sp>
        <p:nvSpPr>
          <p:cNvPr id="5" name="Oval 4"/>
          <p:cNvSpPr/>
          <p:nvPr/>
        </p:nvSpPr>
        <p:spPr>
          <a:xfrm>
            <a:off x="8380614" y="2752725"/>
            <a:ext cx="2068312" cy="433364"/>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5161157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380614" y="2752725"/>
            <a:ext cx="2068312" cy="433364"/>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4" name="图片 3"/>
          <p:cNvPicPr>
            <a:picLocks noChangeAspect="1"/>
          </p:cNvPicPr>
          <p:nvPr/>
        </p:nvPicPr>
        <p:blipFill>
          <a:blip r:embed="rId3"/>
          <a:stretch>
            <a:fillRect/>
          </a:stretch>
        </p:blipFill>
        <p:spPr>
          <a:xfrm>
            <a:off x="1619250" y="395287"/>
            <a:ext cx="8953500" cy="6067425"/>
          </a:xfrm>
          <a:prstGeom prst="rect">
            <a:avLst/>
          </a:prstGeom>
        </p:spPr>
      </p:pic>
    </p:spTree>
    <p:extLst>
      <p:ext uri="{BB962C8B-B14F-4D97-AF65-F5344CB8AC3E}">
        <p14:creationId xmlns:p14="http://schemas.microsoft.com/office/powerpoint/2010/main" val="2120446934"/>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737</TotalTime>
  <Words>915</Words>
  <Application>Microsoft Office PowerPoint</Application>
  <PresentationFormat>宽屏</PresentationFormat>
  <Paragraphs>112</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Calibri</vt:lpstr>
      <vt:lpstr>Segoe UI</vt:lpstr>
      <vt:lpstr>Segoe UI Light</vt:lpstr>
      <vt:lpstr>Segoe UI Semibold</vt:lpstr>
      <vt:lpstr>Wingdings</vt:lpstr>
      <vt:lpstr>1_MS1444_Windows Azure Template 16x9_r08a</vt:lpstr>
      <vt:lpstr>Welcome to Microsoft Azure for Research Training!</vt:lpstr>
      <vt:lpstr>PowerPoint 演示文稿</vt:lpstr>
      <vt:lpstr>Microsoft Azure for Research</vt:lpstr>
      <vt:lpstr>Agenda</vt:lpstr>
      <vt:lpstr>Trainers</vt:lpstr>
      <vt:lpstr>Microsoft Azure Training Accounts</vt:lpstr>
      <vt:lpstr>PowerPoint 演示文稿</vt:lpstr>
      <vt:lpstr>PowerPoint 演示文稿</vt:lpstr>
      <vt:lpstr>PowerPoint 演示文稿</vt:lpstr>
      <vt:lpstr>PowerPoint 演示文稿</vt:lpstr>
      <vt:lpstr>PowerPoint 演示文稿</vt:lpstr>
      <vt:lpstr>Questions?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for Research</dc:title>
  <dc:creator>Stewart Tansley</dc:creator>
  <cp:lastModifiedBy>Junsheng Hao</cp:lastModifiedBy>
  <cp:revision>52</cp:revision>
  <dcterms:created xsi:type="dcterms:W3CDTF">2013-09-16T16:47:37Z</dcterms:created>
  <dcterms:modified xsi:type="dcterms:W3CDTF">2014-05-24T09:12:50Z</dcterms:modified>
</cp:coreProperties>
</file>