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notesMasterIdLst>
    <p:notesMasterId r:id="rId38"/>
  </p:notesMasterIdLst>
  <p:handoutMasterIdLst>
    <p:handoutMasterId r:id="rId39"/>
  </p:handoutMasterIdLst>
  <p:sldIdLst>
    <p:sldId id="330" r:id="rId5"/>
    <p:sldId id="429" r:id="rId6"/>
    <p:sldId id="448" r:id="rId7"/>
    <p:sldId id="301" r:id="rId8"/>
    <p:sldId id="433" r:id="rId9"/>
    <p:sldId id="432" r:id="rId10"/>
    <p:sldId id="352" r:id="rId11"/>
    <p:sldId id="447" r:id="rId12"/>
    <p:sldId id="450" r:id="rId13"/>
    <p:sldId id="443" r:id="rId14"/>
    <p:sldId id="404" r:id="rId15"/>
    <p:sldId id="406" r:id="rId16"/>
    <p:sldId id="451" r:id="rId17"/>
    <p:sldId id="356" r:id="rId18"/>
    <p:sldId id="412" r:id="rId19"/>
    <p:sldId id="414" r:id="rId20"/>
    <p:sldId id="378" r:id="rId21"/>
    <p:sldId id="385" r:id="rId22"/>
    <p:sldId id="426" r:id="rId23"/>
    <p:sldId id="331" r:id="rId24"/>
    <p:sldId id="424" r:id="rId25"/>
    <p:sldId id="425" r:id="rId26"/>
    <p:sldId id="444" r:id="rId27"/>
    <p:sldId id="445" r:id="rId28"/>
    <p:sldId id="327" r:id="rId29"/>
    <p:sldId id="435" r:id="rId30"/>
    <p:sldId id="437" r:id="rId31"/>
    <p:sldId id="438" r:id="rId32"/>
    <p:sldId id="439" r:id="rId33"/>
    <p:sldId id="442" r:id="rId34"/>
    <p:sldId id="329" r:id="rId35"/>
    <p:sldId id="434" r:id="rId36"/>
    <p:sldId id="449" r:id="rId37"/>
  </p:sldIdLst>
  <p:sldSz cx="12188825" cy="6858000"/>
  <p:notesSz cx="68580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Cloud Computing Introduction" id="{C32BF143-2A19-4EE7-8BD5-6798161C09D7}">
          <p14:sldIdLst>
            <p14:sldId id="330"/>
            <p14:sldId id="429"/>
            <p14:sldId id="448"/>
            <p14:sldId id="301"/>
            <p14:sldId id="433"/>
            <p14:sldId id="432"/>
          </p14:sldIdLst>
        </p14:section>
        <p14:section name="Windows Azure" id="{5E4156E2-A099-4F51-80BA-A0A1B5CA74F0}">
          <p14:sldIdLst>
            <p14:sldId id="352"/>
            <p14:sldId id="447"/>
            <p14:sldId id="450"/>
            <p14:sldId id="443"/>
            <p14:sldId id="404"/>
            <p14:sldId id="406"/>
            <p14:sldId id="451"/>
          </p14:sldIdLst>
        </p14:section>
        <p14:section name="Virtual Machines" id="{F0F5B035-F424-4FA7-B544-D9588B3F33E0}">
          <p14:sldIdLst>
            <p14:sldId id="356"/>
            <p14:sldId id="412"/>
            <p14:sldId id="414"/>
          </p14:sldIdLst>
        </p14:section>
        <p14:section name="Web Sites" id="{264A8B60-B9FA-4432-95A4-7895E89FC737}">
          <p14:sldIdLst>
            <p14:sldId id="378"/>
          </p14:sldIdLst>
        </p14:section>
        <p14:section name="Cloud Services" id="{2CDE6F8B-A3B9-4ADE-8466-D31A7C4BE270}">
          <p14:sldIdLst>
            <p14:sldId id="385"/>
            <p14:sldId id="426"/>
          </p14:sldIdLst>
        </p14:section>
        <p14:section name="Building Block Services" id="{8083865B-29DE-456D-BC63-C1192E8D5085}">
          <p14:sldIdLst>
            <p14:sldId id="331"/>
            <p14:sldId id="424"/>
            <p14:sldId id="425"/>
            <p14:sldId id="444"/>
            <p14:sldId id="445"/>
            <p14:sldId id="327"/>
            <p14:sldId id="435"/>
            <p14:sldId id="437"/>
            <p14:sldId id="438"/>
            <p14:sldId id="439"/>
            <p14:sldId id="442"/>
          </p14:sldIdLst>
        </p14:section>
        <p14:section name="Closing" id="{8AF084D8-4D86-40FB-8932-4F6AA17A5223}">
          <p14:sldIdLst>
            <p14:sldId id="329"/>
            <p14:sldId id="434"/>
            <p14:sldId id="449"/>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Conard" initials="JC" lastIdx="4" clrIdx="0">
    <p:extLst>
      <p:ext uri="{19B8F6BF-5375-455C-9EA6-DF929625EA0E}">
        <p15:presenceInfo xmlns:p15="http://schemas.microsoft.com/office/powerpoint/2012/main" userId="S-1-5-21-124525095-708259637-1543119021-256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595959"/>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4" autoAdjust="0"/>
    <p:restoredTop sz="61373" autoAdjust="0"/>
  </p:normalViewPr>
  <p:slideViewPr>
    <p:cSldViewPr snapToGrid="0">
      <p:cViewPr varScale="1">
        <p:scale>
          <a:sx n="56" d="100"/>
          <a:sy n="56" d="100"/>
        </p:scale>
        <p:origin x="1662"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100" d="100"/>
        <a:sy n="100" d="100"/>
      </p:scale>
      <p:origin x="0" y="-20628"/>
    </p:cViewPr>
  </p:sorterViewPr>
  <p:notesViewPr>
    <p:cSldViewPr snapToGrid="0" showGuides="1">
      <p:cViewPr varScale="1">
        <p:scale>
          <a:sx n="55" d="100"/>
          <a:sy n="55" d="100"/>
        </p:scale>
        <p:origin x="-177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4/21/2014</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4/21/2014</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5561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Transition:</a:t>
            </a:r>
          </a:p>
          <a:p>
            <a:pPr marL="171450" indent="-171450">
              <a:buFont typeface="Arial" pitchFamily="34" charset="0"/>
              <a:buChar char="•"/>
            </a:pPr>
            <a:r>
              <a:rPr lang="en-US" dirty="0" smtClean="0"/>
              <a:t>For the rest of this</a:t>
            </a:r>
            <a:r>
              <a:rPr lang="en-US" baseline="0" dirty="0" smtClean="0"/>
              <a:t> talk I’m going to give you a to</a:t>
            </a:r>
            <a:r>
              <a:rPr lang="en-US" dirty="0" smtClean="0"/>
              <a:t>ur of Microsoft Azure, walk</a:t>
            </a:r>
            <a:r>
              <a:rPr lang="en-US" baseline="0" dirty="0" smtClean="0"/>
              <a:t> you through many of the </a:t>
            </a:r>
            <a:r>
              <a:rPr lang="en-US" dirty="0" smtClean="0"/>
              <a:t>features, and ground you in the capabilities</a:t>
            </a:r>
            <a:r>
              <a:rPr lang="en-US" baseline="0" dirty="0" smtClean="0"/>
              <a:t> it provides</a:t>
            </a:r>
          </a:p>
          <a:p>
            <a:pPr marL="171450" indent="-171450">
              <a:buFont typeface="Arial" pitchFamily="34" charset="0"/>
              <a:buChar char="•"/>
            </a:pPr>
            <a:r>
              <a:rPr lang="en-US" baseline="0" dirty="0" smtClean="0"/>
              <a:t>The first set of features I want to walk through is Virtual Machines.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baseline="0" dirty="0" smtClean="0"/>
              <a:t>If you’re familiar with traditional hosting, this is probably the feature that feels most familiar and consistent with what other hosting providers provide.  </a:t>
            </a:r>
          </a:p>
          <a:p>
            <a:pPr marL="171450" indent="-171450">
              <a:buFont typeface="Arial" pitchFamily="34" charset="0"/>
              <a:buChar char="•"/>
            </a:pPr>
            <a:r>
              <a:rPr lang="en-US" baseline="0" dirty="0" smtClean="0"/>
              <a:t>The ability to stand up a virtual machine with either Windows or Linux that you can basically remote desktop in or SSH in and run any workload.  </a:t>
            </a:r>
            <a:endParaRPr lang="en-US" dirty="0" smtClean="0"/>
          </a:p>
          <a:p>
            <a:pPr marL="171450" indent="-171450">
              <a:buFont typeface="Arial" pitchFamily="34" charset="0"/>
              <a:buChar char="•"/>
            </a:pPr>
            <a:r>
              <a:rPr lang="en-US" b="0" dirty="0" smtClean="0"/>
              <a:t>These virtual machines enable you to be admin on the box</a:t>
            </a:r>
          </a:p>
          <a:p>
            <a:pPr marL="171450" indent="-171450">
              <a:buFont typeface="Arial" pitchFamily="34" charset="0"/>
              <a:buChar char="•"/>
            </a:pPr>
            <a:r>
              <a:rPr lang="en-US" b="0" dirty="0" smtClean="0"/>
              <a:t>They are durable, meaning if you reboot the VM, it</a:t>
            </a:r>
            <a:r>
              <a:rPr lang="en-US" b="0" baseline="0" dirty="0" smtClean="0"/>
              <a:t> is still there with all of your changes and data you stored to disk</a:t>
            </a:r>
          </a:p>
          <a:p>
            <a:pPr marL="171450" indent="-171450">
              <a:buFont typeface="Arial" pitchFamily="34" charset="0"/>
              <a:buChar char="•"/>
            </a:pPr>
            <a:r>
              <a:rPr lang="en-US" b="0" dirty="0" smtClean="0"/>
              <a:t>This means you can </a:t>
            </a:r>
            <a:r>
              <a:rPr lang="en-US" b="0" baseline="0" dirty="0" smtClean="0"/>
              <a:t>run any type of workload</a:t>
            </a:r>
          </a:p>
          <a:p>
            <a:pPr marL="384431" lvl="1" indent="-171450">
              <a:buFont typeface="Arial" pitchFamily="34" charset="0"/>
              <a:buChar char="•"/>
            </a:pPr>
            <a:r>
              <a:rPr lang="en-US" b="0" baseline="0" dirty="0" smtClean="0"/>
              <a:t>If you want to run SQL you can, if you want to install a no-SQL solution, you can do that to. </a:t>
            </a:r>
          </a:p>
          <a:p>
            <a:pPr marL="384431" lvl="1" indent="-171450">
              <a:buFont typeface="Arial" pitchFamily="34" charset="0"/>
              <a:buChar char="•"/>
            </a:pPr>
            <a:r>
              <a:rPr lang="en-US" b="0" baseline="0" dirty="0" smtClean="0"/>
              <a:t>If you want to run SharePoint you can do that. </a:t>
            </a:r>
          </a:p>
          <a:p>
            <a:pPr marL="171450" indent="-171450">
              <a:buFont typeface="Arial" pitchFamily="34" charset="0"/>
              <a:buChar char="•"/>
            </a:pPr>
            <a:r>
              <a:rPr lang="en-US" b="0" baseline="0" dirty="0" smtClean="0"/>
              <a:t>Provides ultimate flexibility to do what you want to do</a:t>
            </a:r>
          </a:p>
          <a:p>
            <a:pPr marL="171450" indent="-171450">
              <a:buFont typeface="Arial" pitchFamily="34" charset="0"/>
              <a:buChar char="•"/>
            </a:pPr>
            <a:r>
              <a:rPr lang="en-US" b="0" baseline="0" dirty="0" smtClean="0"/>
              <a:t>Also enables you to do what we call virtual private networking</a:t>
            </a:r>
          </a:p>
          <a:p>
            <a:pPr marL="171450" indent="-171450">
              <a:buFont typeface="Arial" pitchFamily="34" charset="0"/>
              <a:buChar char="•"/>
            </a:pPr>
            <a:r>
              <a:rPr lang="en-US" b="0" baseline="0" dirty="0" smtClean="0"/>
              <a:t>With virtual private networking, you can deploy Virtual Machines in the cloud and group them together so they are part of their own private network</a:t>
            </a:r>
          </a:p>
          <a:p>
            <a:pPr marL="171450" indent="-171450">
              <a:buFont typeface="Arial" pitchFamily="34" charset="0"/>
              <a:buChar char="•"/>
            </a:pPr>
            <a:r>
              <a:rPr lang="en-US" b="0" baseline="0" dirty="0" smtClean="0"/>
              <a:t>You can also then connect it back to your corporate network (if you have one) and establish a VPN secure tunnel to link your machines running in your own corporate environment up to your virtual machines in the cloud – making them look like they’re all part of one connected network.  </a:t>
            </a:r>
          </a:p>
          <a:p>
            <a:pPr marL="171450" indent="-171450">
              <a:buFont typeface="Arial" pitchFamily="34" charset="0"/>
              <a:buChar char="•"/>
            </a:pPr>
            <a:r>
              <a:rPr lang="en-US" b="0" baseline="0" dirty="0" smtClean="0"/>
              <a:t>So lots of flexibility in the compute side as well as in the networking side. </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Speaking Points:</a:t>
            </a:r>
          </a:p>
          <a:p>
            <a:pPr marL="171450" indent="-171450">
              <a:buFont typeface="Arial" pitchFamily="34" charset="0"/>
              <a:buChar char="•"/>
            </a:pPr>
            <a:r>
              <a:rPr lang="en-US" sz="1100" dirty="0" smtClean="0"/>
              <a:t>The third aspect</a:t>
            </a:r>
            <a:r>
              <a:rPr lang="en-US" sz="1100" baseline="0" dirty="0" smtClean="0"/>
              <a:t> of Microsoft Azure Virtual Machines that is important to understand is ….</a:t>
            </a:r>
            <a:endParaRPr lang="en-US" sz="1100" dirty="0" smtClean="0"/>
          </a:p>
          <a:p>
            <a:pPr marL="171450" indent="-171450">
              <a:buFont typeface="Arial" pitchFamily="34" charset="0"/>
              <a:buChar char="•"/>
            </a:pPr>
            <a:r>
              <a:rPr lang="en-US" sz="1100" dirty="0" smtClean="0"/>
              <a:t>Another thing that is nice</a:t>
            </a:r>
            <a:r>
              <a:rPr lang="en-US" sz="1100" baseline="0" dirty="0" smtClean="0"/>
              <a:t> about the Microsoft Azure Storage solution is that we have support for </a:t>
            </a:r>
            <a:r>
              <a:rPr lang="en-US" sz="1100" dirty="0" smtClean="0"/>
              <a:t>Continuous storage geo-replication</a:t>
            </a:r>
          </a:p>
          <a:p>
            <a:pPr marL="171450" indent="-171450">
              <a:buFont typeface="Arial" pitchFamily="34" charset="0"/>
              <a:buChar char="•"/>
            </a:pPr>
            <a:r>
              <a:rPr lang="en-US" sz="1100" dirty="0" smtClean="0"/>
              <a:t>What this means is that whenever you save something in the storage system, in the background we can automatically replicate the</a:t>
            </a:r>
            <a:r>
              <a:rPr lang="en-US" sz="1100" baseline="0" dirty="0" smtClean="0"/>
              <a:t> data to </a:t>
            </a:r>
            <a:r>
              <a:rPr lang="en-US" sz="1100" dirty="0" smtClean="0"/>
              <a:t>another</a:t>
            </a:r>
            <a:r>
              <a:rPr lang="en-US" sz="1100" baseline="0" dirty="0" smtClean="0"/>
              <a:t> datacenter</a:t>
            </a:r>
          </a:p>
          <a:p>
            <a:pPr marL="171450" indent="-171450">
              <a:buFont typeface="Arial" pitchFamily="34" charset="0"/>
              <a:buChar char="•"/>
            </a:pPr>
            <a:r>
              <a:rPr lang="en-US" sz="1100" baseline="0" dirty="0" smtClean="0"/>
              <a:t>We guarantee that these data centers are several hundred miles (500) apart so that in the case of a natural disaster or a complete data center failure you can be ensured that a copy of your data exists somewhere else.  </a:t>
            </a:r>
          </a:p>
          <a:p>
            <a:pPr marL="171450" indent="-171450">
              <a:buFont typeface="Arial" pitchFamily="34" charset="0"/>
              <a:buChar char="•"/>
            </a:pPr>
            <a:r>
              <a:rPr lang="en-US" sz="1100" baseline="0" dirty="0" smtClean="0"/>
              <a:t>You don’t have to set anything up to enable it. It’s automatically enabled by default.</a:t>
            </a:r>
          </a:p>
          <a:p>
            <a:pPr marL="171450" indent="-171450">
              <a:buFont typeface="Arial" pitchFamily="34" charset="0"/>
              <a:buChar char="•"/>
            </a:pPr>
            <a:r>
              <a:rPr lang="en-US" sz="1100" baseline="0" dirty="0" smtClean="0"/>
              <a:t>You can turn it off if there are policy reasons why you wouldn’t want it enabled.  </a:t>
            </a:r>
          </a:p>
          <a:p>
            <a:pPr marL="171450" indent="-171450">
              <a:buFont typeface="Arial" pitchFamily="34" charset="0"/>
              <a:buChar char="•"/>
            </a:pPr>
            <a:r>
              <a:rPr lang="en-US" sz="1100" baseline="0" dirty="0" smtClean="0"/>
              <a:t>The end result is that you can deliver more robust solutions with even greater integrity</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Transition</a:t>
            </a:r>
          </a:p>
          <a:p>
            <a:pPr marL="384431" lvl="1" indent="-171450">
              <a:buFont typeface="Arial" pitchFamily="34" charset="0"/>
              <a:buChar char="•"/>
            </a:pPr>
            <a:r>
              <a:rPr lang="en-US" dirty="0" smtClean="0"/>
              <a:t>Virtual machines provide</a:t>
            </a:r>
            <a:r>
              <a:rPr lang="en-US" baseline="0" dirty="0" smtClean="0"/>
              <a:t> a very flexible compute model.   </a:t>
            </a:r>
          </a:p>
          <a:p>
            <a:pPr marL="384431" lvl="1" indent="-171450">
              <a:buFont typeface="Arial" pitchFamily="34" charset="0"/>
              <a:buChar char="•"/>
            </a:pPr>
            <a:r>
              <a:rPr lang="en-US" baseline="0" dirty="0" smtClean="0"/>
              <a:t>Another compute service available in Microsoft Azure is called Microsoft Azure Web Sites. </a:t>
            </a:r>
          </a:p>
          <a:p>
            <a:pPr marL="171450" lvl="0" indent="-171450">
              <a:buFont typeface="Arial" pitchFamily="34" charset="0"/>
              <a:buChar char="•"/>
            </a:pPr>
            <a:r>
              <a:rPr lang="en-US" baseline="0" dirty="0" smtClean="0"/>
              <a:t>Definition:</a:t>
            </a:r>
          </a:p>
          <a:p>
            <a:pPr marL="384431" lvl="1" indent="-171450">
              <a:buFont typeface="Arial" pitchFamily="34" charset="0"/>
              <a:buChar char="•"/>
            </a:pPr>
            <a:r>
              <a:rPr lang="en-US" baseline="0" dirty="0" smtClean="0"/>
              <a:t>Microsoft Azure Web Sites there is a managed service that you can use to run web sites and web APIs.  </a:t>
            </a:r>
          </a:p>
          <a:p>
            <a:pPr marL="384431" lvl="1" indent="-171450">
              <a:buFont typeface="Arial" pitchFamily="34" charset="0"/>
              <a:buChar char="•"/>
            </a:pPr>
            <a:r>
              <a:rPr lang="en-US" baseline="0" dirty="0" smtClean="0"/>
              <a:t>Enable you to quickly stand up web applications and web sites on the internet</a:t>
            </a:r>
          </a:p>
          <a:p>
            <a:pPr marL="384431" lvl="1" indent="-171450">
              <a:buFont typeface="Arial" pitchFamily="34" charset="0"/>
              <a:buChar char="•"/>
            </a:pPr>
            <a:r>
              <a:rPr lang="en-US" baseline="0" dirty="0" smtClean="0"/>
              <a:t>Auto-managed environment</a:t>
            </a:r>
          </a:p>
          <a:p>
            <a:pPr marL="384431" lvl="1" indent="-171450">
              <a:buFont typeface="Arial" pitchFamily="34" charset="0"/>
              <a:buChar char="•"/>
            </a:pPr>
            <a:r>
              <a:rPr lang="en-US" baseline="0" dirty="0" smtClean="0"/>
              <a:t>Just say that you want a web, here’s the DNS, copy the content, and we do the rest </a:t>
            </a:r>
          </a:p>
          <a:p>
            <a:pPr marL="171450" indent="-171450">
              <a:buFont typeface="Arial" pitchFamily="34" charset="0"/>
              <a:buChar char="•"/>
            </a:pPr>
            <a:r>
              <a:rPr lang="en-US" baseline="0" dirty="0" smtClean="0"/>
              <a:t>You don’t have to worry or think about VMs, servers, or infrastructure.   </a:t>
            </a:r>
          </a:p>
          <a:p>
            <a:pPr marL="171450" indent="-171450">
              <a:buFont typeface="Arial" pitchFamily="34" charset="0"/>
              <a:buChar char="•"/>
            </a:pPr>
            <a:r>
              <a:rPr lang="en-US" baseline="0" dirty="0" smtClean="0"/>
              <a:t>You can simply focus on building and deploying HTTP based applications.</a:t>
            </a:r>
          </a:p>
          <a:p>
            <a:pPr marL="171450" indent="-171450">
              <a:buFont typeface="Arial" pitchFamily="34" charset="0"/>
              <a:buChar char="•"/>
            </a:pPr>
            <a:r>
              <a:rPr lang="en-US" baseline="0" dirty="0" smtClean="0"/>
              <a:t>Enables you to build web sites using ASP.NET, Node.js, PHP, and now with an update a few weeks ago – Python</a:t>
            </a:r>
          </a:p>
          <a:p>
            <a:pPr marL="171450" indent="-171450">
              <a:buFont typeface="Arial" pitchFamily="34" charset="0"/>
              <a:buChar char="•"/>
            </a:pPr>
            <a:r>
              <a:rPr lang="en-US" baseline="0" dirty="0" smtClean="0"/>
              <a:t>Allows you to use any tool and any operating system to build these sites including Windows, OS X, and Linux.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Enables a very fast deployment model.  You can literally deploy in seconds.  </a:t>
            </a:r>
          </a:p>
          <a:p>
            <a:pPr marL="171450" indent="-171450">
              <a:buFont typeface="Arial" pitchFamily="34" charset="0"/>
              <a:buChar char="•"/>
            </a:pPr>
            <a:r>
              <a:rPr lang="en-US" baseline="0" dirty="0" smtClean="0"/>
              <a:t>You can easily deploy these sites using the tools and infrastructure you know. </a:t>
            </a:r>
          </a:p>
          <a:p>
            <a:pPr marL="171450" indent="-171450">
              <a:buFont typeface="Arial" pitchFamily="34" charset="0"/>
              <a:buChar char="•"/>
            </a:pPr>
            <a:r>
              <a:rPr lang="en-US" baseline="0" dirty="0" smtClean="0"/>
              <a:t>We support several flexible deployment options including FTP, GIT, and Team Foundation Services</a:t>
            </a:r>
          </a:p>
          <a:p>
            <a:pPr marL="171450" indent="-171450">
              <a:buFont typeface="Arial" pitchFamily="34" charset="0"/>
              <a:buChar char="•"/>
            </a:pPr>
            <a:r>
              <a:rPr lang="en-US" baseline="0" dirty="0" smtClean="0"/>
              <a:t>What is nice about this offering is that not only does it enable to very quickly get going, but it also allows you to start with a free offer in a shared environment.  </a:t>
            </a:r>
          </a:p>
          <a:p>
            <a:pPr marL="171450" indent="-171450">
              <a:buFont typeface="Arial" pitchFamily="34" charset="0"/>
              <a:buChar char="•"/>
            </a:pPr>
            <a:r>
              <a:rPr lang="en-US" baseline="0" dirty="0" smtClean="0"/>
              <a:t>Pricing starts at free.. Perpetually free and then you can scale up as you need more capability</a:t>
            </a:r>
          </a:p>
          <a:p>
            <a:pPr marL="171450" indent="-171450">
              <a:buFont typeface="Arial" pitchFamily="34" charset="0"/>
              <a:buChar char="•"/>
            </a:pPr>
            <a:r>
              <a:rPr lang="en-US" baseline="0" dirty="0" smtClean="0"/>
              <a:t>You can then scale up these sites using reserved instances for higher performance and isolation and scale out these sites as your web site becomes successful and you have increased load.  </a:t>
            </a:r>
            <a:endParaRPr lang="en-US" baseline="0" dirty="0" smtClean="0"/>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Deployment with:</a:t>
            </a:r>
          </a:p>
          <a:p>
            <a:pPr marL="346075" indent="-342900">
              <a:lnSpc>
                <a:spcPct val="100000"/>
              </a:lnSpc>
            </a:pPr>
            <a:r>
              <a:rPr lang="en-US" sz="1600" kern="1200" dirty="0" smtClean="0">
                <a:solidFill>
                  <a:schemeClr val="tx1"/>
                </a:solidFill>
                <a:latin typeface="Segoe UI" pitchFamily="34" charset="0"/>
                <a:ea typeface="+mn-ea"/>
                <a:cs typeface="+mn-cs"/>
              </a:rPr>
              <a:t>Cloud-hosted source control system: Visual Studio Online, </a:t>
            </a:r>
            <a:r>
              <a:rPr lang="en-US" sz="1600" kern="1200" dirty="0" err="1" smtClean="0">
                <a:solidFill>
                  <a:schemeClr val="tx1"/>
                </a:solidFill>
                <a:latin typeface="Segoe UI" pitchFamily="34" charset="0"/>
                <a:ea typeface="+mn-ea"/>
                <a:cs typeface="+mn-cs"/>
              </a:rPr>
              <a:t>Git</a:t>
            </a:r>
            <a:r>
              <a:rPr lang="en-US" sz="1600" kern="1200" dirty="0" smtClean="0">
                <a:solidFill>
                  <a:schemeClr val="tx1"/>
                </a:solidFill>
                <a:latin typeface="Segoe UI" pitchFamily="34" charset="0"/>
                <a:ea typeface="+mn-ea"/>
                <a:cs typeface="+mn-cs"/>
              </a:rPr>
              <a:t>, Mercurial, Dropbox</a:t>
            </a:r>
          </a:p>
          <a:p>
            <a:pPr marL="346075" indent="-342900">
              <a:lnSpc>
                <a:spcPct val="100000"/>
              </a:lnSpc>
            </a:pPr>
            <a:r>
              <a:rPr lang="en-US" sz="1600" kern="1200" dirty="0" smtClean="0">
                <a:solidFill>
                  <a:schemeClr val="tx1"/>
                </a:solidFill>
                <a:latin typeface="Segoe UI" pitchFamily="34" charset="0"/>
                <a:ea typeface="+mn-ea"/>
                <a:cs typeface="+mn-cs"/>
              </a:rPr>
              <a:t>IDE: Visual Studio, </a:t>
            </a:r>
            <a:r>
              <a:rPr lang="en-US" sz="1600" kern="1200" dirty="0" err="1" smtClean="0">
                <a:solidFill>
                  <a:schemeClr val="tx1"/>
                </a:solidFill>
                <a:latin typeface="Segoe UI" pitchFamily="34" charset="0"/>
                <a:ea typeface="+mn-ea"/>
                <a:cs typeface="+mn-cs"/>
              </a:rPr>
              <a:t>WebMatrix</a:t>
            </a:r>
            <a:endParaRPr lang="en-US" sz="1600" kern="1200" dirty="0" smtClean="0">
              <a:solidFill>
                <a:schemeClr val="tx1"/>
              </a:solidFill>
              <a:latin typeface="Segoe UI" pitchFamily="34" charset="0"/>
              <a:ea typeface="+mn-ea"/>
              <a:cs typeface="+mn-cs"/>
            </a:endParaRPr>
          </a:p>
          <a:p>
            <a:pPr marL="346075" indent="-342900">
              <a:lnSpc>
                <a:spcPct val="100000"/>
              </a:lnSpc>
            </a:pPr>
            <a:r>
              <a:rPr lang="en-US" sz="1600" kern="1200" dirty="0" smtClean="0">
                <a:solidFill>
                  <a:schemeClr val="tx1"/>
                </a:solidFill>
                <a:latin typeface="Segoe UI" pitchFamily="34" charset="0"/>
                <a:ea typeface="+mn-ea"/>
                <a:cs typeface="+mn-cs"/>
              </a:rPr>
              <a:t>FTP</a:t>
            </a:r>
          </a:p>
          <a:p>
            <a:pPr marL="346075" indent="-342900">
              <a:lnSpc>
                <a:spcPct val="100000"/>
              </a:lnSpc>
            </a:pPr>
            <a:r>
              <a:rPr lang="en-US" sz="1600" kern="1200" dirty="0" smtClean="0">
                <a:solidFill>
                  <a:schemeClr val="tx1"/>
                </a:solidFill>
                <a:latin typeface="Segoe UI" pitchFamily="34" charset="0"/>
                <a:ea typeface="+mn-ea"/>
                <a:cs typeface="+mn-cs"/>
              </a:rPr>
              <a:t>On-premise source control system: TFS, on premise </a:t>
            </a:r>
            <a:r>
              <a:rPr lang="en-US" sz="1600" kern="1200" dirty="0" err="1" smtClean="0">
                <a:solidFill>
                  <a:schemeClr val="tx1"/>
                </a:solidFill>
                <a:latin typeface="Segoe UI" pitchFamily="34" charset="0"/>
                <a:ea typeface="+mn-ea"/>
                <a:cs typeface="+mn-cs"/>
              </a:rPr>
              <a:t>Git</a:t>
            </a:r>
            <a:r>
              <a:rPr lang="en-US" sz="1600" kern="1200" dirty="0" smtClean="0">
                <a:solidFill>
                  <a:schemeClr val="tx1"/>
                </a:solidFill>
                <a:latin typeface="Segoe UI" pitchFamily="34" charset="0"/>
                <a:ea typeface="+mn-ea"/>
                <a:cs typeface="+mn-cs"/>
              </a:rPr>
              <a:t> or Mercurial repositories</a:t>
            </a:r>
          </a:p>
          <a:p>
            <a:pPr marL="346075" indent="-342900">
              <a:lnSpc>
                <a:spcPct val="100000"/>
              </a:lnSpc>
            </a:pPr>
            <a:r>
              <a:rPr lang="en-US" sz="1600" kern="1200" dirty="0" smtClean="0">
                <a:solidFill>
                  <a:schemeClr val="tx1"/>
                </a:solidFill>
                <a:latin typeface="Segoe UI" pitchFamily="34" charset="0"/>
                <a:ea typeface="+mn-ea"/>
                <a:cs typeface="+mn-cs"/>
              </a:rPr>
              <a:t>Command Line tools and REST API: </a:t>
            </a:r>
            <a:r>
              <a:rPr lang="en-US" sz="1600" kern="1200" dirty="0" err="1" smtClean="0">
                <a:solidFill>
                  <a:schemeClr val="tx1"/>
                </a:solidFill>
                <a:latin typeface="Segoe UI" pitchFamily="34" charset="0"/>
                <a:ea typeface="+mn-ea"/>
                <a:cs typeface="+mn-cs"/>
              </a:rPr>
              <a:t>MSBuild</a:t>
            </a:r>
            <a:r>
              <a:rPr lang="en-US" sz="1600" kern="1200" dirty="0" smtClean="0">
                <a:solidFill>
                  <a:schemeClr val="tx1"/>
                </a:solidFill>
                <a:latin typeface="Segoe UI" pitchFamily="34" charset="0"/>
                <a:ea typeface="+mn-ea"/>
                <a:cs typeface="+mn-cs"/>
              </a:rPr>
              <a:t>, FTP scripts, PowerShell, .NET Management API, Cross-platform command line(</a:t>
            </a:r>
            <a:r>
              <a:rPr lang="en-US" sz="1600" kern="1200" dirty="0" err="1" smtClean="0">
                <a:solidFill>
                  <a:schemeClr val="tx1"/>
                </a:solidFill>
                <a:latin typeface="Segoe UI" pitchFamily="34" charset="0"/>
                <a:ea typeface="+mn-ea"/>
                <a:cs typeface="+mn-cs"/>
              </a:rPr>
              <a:t>xpat</a:t>
            </a:r>
            <a:r>
              <a:rPr lang="en-US" sz="1600" kern="1200" dirty="0" smtClean="0">
                <a:solidFill>
                  <a:schemeClr val="tx1"/>
                </a:solidFill>
                <a:latin typeface="Segoe UI" pitchFamily="34" charset="0"/>
                <a:ea typeface="+mn-ea"/>
                <a:cs typeface="+mn-cs"/>
              </a:rPr>
              <a:t>-cli), Web Deploy command line</a:t>
            </a:r>
            <a:endParaRPr lang="en-US" sz="1000" kern="1200" dirty="0" smtClean="0">
              <a:solidFill>
                <a:schemeClr val="tx1"/>
              </a:solidFill>
              <a:latin typeface="Segoe UI" pitchFamily="34" charset="0"/>
              <a:ea typeface="+mn-ea"/>
              <a:cs typeface="+mn-cs"/>
            </a:endParaRP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r>
              <a:rPr lang="en-US" b="1" dirty="0" smtClean="0"/>
              <a:t>:</a:t>
            </a:r>
          </a:p>
          <a:p>
            <a:pPr marL="171450" indent="-171450">
              <a:buFont typeface="Arial" pitchFamily="34" charset="0"/>
              <a:buChar char="•"/>
            </a:pPr>
            <a:r>
              <a:rPr lang="en-US" dirty="0" smtClean="0"/>
              <a:t>We’ve talked about Virtual Machines and we’ve talked about Web Sites, now</a:t>
            </a:r>
            <a:r>
              <a:rPr lang="en-US" baseline="0" dirty="0" smtClean="0"/>
              <a:t> let’s talk about Cloud Services</a:t>
            </a:r>
          </a:p>
          <a:p>
            <a:pPr marL="171450" indent="-171450">
              <a:buFont typeface="Arial" pitchFamily="34" charset="0"/>
              <a:buChar char="•"/>
            </a:pPr>
            <a:r>
              <a:rPr lang="en-US" baseline="0" dirty="0" smtClean="0"/>
              <a:t>Cloud Services is another model we support for building applications. </a:t>
            </a:r>
          </a:p>
          <a:p>
            <a:pPr marL="171450" indent="-171450">
              <a:buFont typeface="Arial" pitchFamily="34" charset="0"/>
              <a:buChar char="•"/>
            </a:pPr>
            <a:r>
              <a:rPr lang="en-US" baseline="0" dirty="0" smtClean="0"/>
              <a:t>Cloud Services enable a broader set of workloads then Microsoft Azure Web Sites, while providing more automated management then Microsoft Azure Virtual Machines.  </a:t>
            </a:r>
          </a:p>
          <a:p>
            <a:pPr marL="171450" indent="-171450">
              <a:buFont typeface="Arial" pitchFamily="34" charset="0"/>
              <a:buChar char="•"/>
            </a:pPr>
            <a:r>
              <a:rPr lang="en-US" baseline="0" dirty="0" smtClean="0"/>
              <a:t>Enables you to build what we sometimes refer to as infinitely scalable applications.  They can support 1 to hundreds or thousands of course</a:t>
            </a:r>
          </a:p>
          <a:p>
            <a:pPr marL="171450" indent="-171450">
              <a:buFont typeface="Arial" pitchFamily="34" charset="0"/>
              <a:buChar char="•"/>
            </a:pPr>
            <a:r>
              <a:rPr lang="en-US" baseline="0" dirty="0" smtClean="0"/>
              <a:t>Support not only web based deployments, but also multi-tier architectures where you might have a combination of front ends, middle tiers, as well as virtual machines running as part of your solution.</a:t>
            </a:r>
          </a:p>
          <a:p>
            <a:pPr marL="171450" indent="-171450">
              <a:buFont typeface="Arial" pitchFamily="34" charset="0"/>
              <a:buChar char="•"/>
            </a:pPr>
            <a:r>
              <a:rPr lang="en-US" baseline="0" dirty="0" smtClean="0"/>
              <a:t>Supports automated application management, so it is really easy to deploy, scale out, isolate, and recover from any type of hardware failure.  As well as support for automated updates.</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579181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dirty="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208712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Speaking Points:</a:t>
            </a:r>
          </a:p>
          <a:p>
            <a:pPr marL="171450" indent="-171450">
              <a:buFont typeface="Arial" pitchFamily="34" charset="0"/>
              <a:buChar char="•"/>
            </a:pPr>
            <a:r>
              <a:rPr lang="en-US" sz="1100" dirty="0" smtClean="0"/>
              <a:t>In addition to the compute services for running your deploying</a:t>
            </a:r>
            <a:r>
              <a:rPr lang="en-US" sz="1100" baseline="0" dirty="0" smtClean="0"/>
              <a:t> and running your code, Microsoft Azure also provides a number of application building blocks.  </a:t>
            </a:r>
            <a:endParaRPr lang="en-US" sz="1100" dirty="0" smtClean="0"/>
          </a:p>
          <a:p>
            <a:pPr marL="171450" indent="-171450">
              <a:buFont typeface="Arial" pitchFamily="34" charset="0"/>
              <a:buChar char="•"/>
            </a:pPr>
            <a:r>
              <a:rPr lang="en-US" sz="1100" baseline="0" dirty="0" smtClean="0"/>
              <a:t>These are managed services that we run that provide a lot of value so you can avoid standing up the infrastructure for common capabilities</a:t>
            </a:r>
          </a:p>
          <a:p>
            <a:pPr marL="171450" indent="-171450">
              <a:buFont typeface="Arial" pitchFamily="34" charset="0"/>
              <a:buChar char="•"/>
            </a:pPr>
            <a:r>
              <a:rPr lang="en-US" sz="1100" baseline="0" dirty="0" smtClean="0"/>
              <a:t>You always can stand up VMs and put anything you want in it</a:t>
            </a:r>
          </a:p>
          <a:p>
            <a:pPr marL="171450" indent="-171450">
              <a:buFont typeface="Arial" pitchFamily="34" charset="0"/>
              <a:buChar char="•"/>
            </a:pPr>
            <a:r>
              <a:rPr lang="en-US" sz="1100" baseline="0" dirty="0" smtClean="0"/>
              <a:t>But in a lot of cases you will find that we have built in services that we deliver or that are delivered by our partners</a:t>
            </a:r>
          </a:p>
          <a:p>
            <a:pPr marL="171450" indent="-171450">
              <a:buFont typeface="Arial" pitchFamily="34" charset="0"/>
              <a:buChar char="•"/>
            </a:pPr>
            <a:r>
              <a:rPr lang="en-US" sz="1100" baseline="0" dirty="0" smtClean="0"/>
              <a:t>What’s cool is that you can use any of these services with a VM, with a Web Site, or with a Cloud Service – so you have flexibility in how you will consume them.</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285750" indent="-285750">
              <a:buFont typeface="Arial" pitchFamily="34" charset="0"/>
              <a:buChar char="•"/>
            </a:pPr>
            <a:r>
              <a:rPr lang="en-US" dirty="0" smtClean="0"/>
              <a:t>All of these services</a:t>
            </a:r>
            <a:r>
              <a:rPr lang="en-US" baseline="0" dirty="0" smtClean="0"/>
              <a:t> can also be used from multiple languages</a:t>
            </a:r>
            <a:endParaRPr lang="en-US" dirty="0" smtClean="0"/>
          </a:p>
          <a:p>
            <a:pPr marL="285750" indent="-285750">
              <a:buFont typeface="Arial" pitchFamily="34" charset="0"/>
              <a:buChar char="•"/>
            </a:pPr>
            <a:r>
              <a:rPr lang="en-US" dirty="0" smtClean="0"/>
              <a:t>We</a:t>
            </a:r>
            <a:r>
              <a:rPr lang="en-US" baseline="0" dirty="0" smtClean="0"/>
              <a:t> now have as part of our developer center on WindowsAzure.com support for multiple different languages including .NET, Node, Java, and PHP.</a:t>
            </a:r>
          </a:p>
          <a:p>
            <a:pPr marL="285750" indent="-285750">
              <a:buFont typeface="Arial" pitchFamily="34" charset="0"/>
              <a:buChar char="•"/>
            </a:pPr>
            <a:r>
              <a:rPr lang="en-US" baseline="0" dirty="0" smtClean="0"/>
              <a:t>One of the new languages that we’re now enabling is Python with a complete SDK and </a:t>
            </a:r>
            <a:r>
              <a:rPr lang="en-US" baseline="0" dirty="0" err="1" smtClean="0"/>
              <a:t>dev</a:t>
            </a:r>
            <a:r>
              <a:rPr lang="en-US" baseline="0" dirty="0" smtClean="0"/>
              <a:t> center. </a:t>
            </a:r>
          </a:p>
          <a:p>
            <a:pPr marL="285750" indent="-285750">
              <a:buFont typeface="Arial" pitchFamily="34" charset="0"/>
              <a:buChar char="•"/>
            </a:pPr>
            <a:r>
              <a:rPr lang="en-US" baseline="0" dirty="0" smtClean="0"/>
              <a:t>For each of these we provide libraries that you can consume that call into the REST APIs  that we expose for the building block services.  </a:t>
            </a:r>
          </a:p>
          <a:p>
            <a:pPr marL="285750" indent="-285750">
              <a:buFont typeface="Arial" pitchFamily="34" charset="0"/>
              <a:buChar char="•"/>
            </a:pPr>
            <a:r>
              <a:rPr lang="en-US" baseline="0" dirty="0" smtClean="0"/>
              <a:t>You can also call the REST APIs directly</a:t>
            </a:r>
          </a:p>
          <a:p>
            <a:pPr marL="0" indent="0">
              <a:buFont typeface="Arial"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75948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29085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285750" indent="-285750">
              <a:buFont typeface="Arial" panose="020B0604020202020204" pitchFamily="34" charset="0"/>
              <a:buChar char="•"/>
            </a:pPr>
            <a:r>
              <a:rPr lang="en-US" baseline="0" dirty="0" smtClean="0"/>
              <a:t>All of the libraries are hosted on </a:t>
            </a:r>
            <a:r>
              <a:rPr lang="en-US" baseline="0" dirty="0" err="1" smtClean="0"/>
              <a:t>GitHub</a:t>
            </a:r>
            <a:r>
              <a:rPr lang="en-US" baseline="0" dirty="0" smtClean="0"/>
              <a:t> under an Apache 2 license</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So you can both see the source and contribute back to the source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95587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285750" indent="-285750">
              <a:buFont typeface="Arial" panose="020B0604020202020204" pitchFamily="34" charset="0"/>
              <a:buChar char="•"/>
            </a:pPr>
            <a:r>
              <a:rPr lang="en-US" sz="1600" baseline="0" dirty="0" smtClean="0"/>
              <a:t>We have a great storage system.</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We talked about this earlier as part of virtual machines for mounting drives.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You can think of blob storage as a highly available, scalable, and secure file system in the cloud.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You can store any type of data you want in it.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You can optionally expose storage through some HTTP URLs and make it public or you can make it private.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Similar to databases, you can stand up a new storage account in a few minutes.  </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600" baseline="0" dirty="0" smtClean="0"/>
              <a:t>Continuous geo-replication is enabled by default for storage accounts</a:t>
            </a:r>
            <a:r>
              <a:rPr lang="en-US" sz="1600" baseline="0" dirty="0" smtClean="0"/>
              <a:t>.</a:t>
            </a:r>
          </a:p>
          <a:p>
            <a:pPr marL="285750" marR="0" indent="-2857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Read-Access Geographically redundant storage: in addition to geographically redundant storage, we provide read-only access to the storage account in the secondary region that will have an eventually consistent copy of the data in the primary storage. Customers can use this service to access their data when the storage account in the primary region is unavailable</a:t>
            </a:r>
            <a:endParaRPr lang="en-US" sz="1600"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38274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We also have a bunch of new service bus capabilities</a:t>
            </a:r>
          </a:p>
          <a:p>
            <a:pPr marL="171450" indent="-171450">
              <a:buFont typeface="Arial" pitchFamily="34" charset="0"/>
              <a:buChar char="•"/>
            </a:pPr>
            <a:r>
              <a:rPr lang="en-US" dirty="0" smtClean="0"/>
              <a:t>The Service Bus is a managed</a:t>
            </a:r>
            <a:r>
              <a:rPr lang="en-US" baseline="0" dirty="0" smtClean="0"/>
              <a:t> service that provides secure messaging and relay capabilities.</a:t>
            </a:r>
          </a:p>
          <a:p>
            <a:pPr marL="171450" indent="-171450">
              <a:buFont typeface="Arial" pitchFamily="34" charset="0"/>
              <a:buChar char="•"/>
            </a:pPr>
            <a:r>
              <a:rPr lang="en-US" baseline="0" dirty="0" smtClean="0"/>
              <a:t>It’s great for integrating cloud based solutions with on-premise environments in a very secure way </a:t>
            </a:r>
          </a:p>
          <a:p>
            <a:pPr marL="171450" indent="-171450">
              <a:buFont typeface="Arial" pitchFamily="34" charset="0"/>
              <a:buChar char="•"/>
            </a:pPr>
            <a:r>
              <a:rPr lang="en-US" baseline="0" dirty="0" smtClean="0"/>
              <a:t>and it enables a very loosely coupled architecture</a:t>
            </a:r>
          </a:p>
          <a:p>
            <a:pPr marL="171450" indent="-171450">
              <a:buFont typeface="Arial" pitchFamily="34" charset="0"/>
              <a:buChar char="•"/>
            </a:pPr>
            <a:r>
              <a:rPr lang="en-US" baseline="0" dirty="0" smtClean="0"/>
              <a:t>With the new Microsoft Azure SDK and Tools for Visual Studio, you can now view information about the service bus directly from within Visual Studio. </a:t>
            </a:r>
            <a:endParaRPr lang="en-US" dirty="0" smtClean="0"/>
          </a:p>
          <a:p>
            <a:pPr marL="171450" indent="-171450">
              <a:buFont typeface="Arial" pitchFamily="34" charset="0"/>
              <a:buChar char="•"/>
            </a:pPr>
            <a:r>
              <a:rPr lang="en-US" dirty="0" smtClean="0"/>
              <a:t>We are also now introducing cross platform libraries</a:t>
            </a:r>
            <a:r>
              <a:rPr lang="en-US" baseline="0" dirty="0" smtClean="0"/>
              <a:t> so you can use service bus from any OS whether it’s a VM, web site, or Cloud Service and with any of the languages we support.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13520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kern="1200" dirty="0" smtClean="0">
                <a:solidFill>
                  <a:schemeClr val="tx1"/>
                </a:solidFill>
                <a:effectLst/>
                <a:latin typeface="Segoe UI" pitchFamily="34" charset="0"/>
                <a:ea typeface="+mn-ea"/>
                <a:cs typeface="+mn-cs"/>
              </a:rPr>
              <a:t>VM: A Work environment in the Cloud</a:t>
            </a:r>
          </a:p>
          <a:p>
            <a:pPr lvl="1"/>
            <a:r>
              <a:rPr lang="en-US" sz="1600" kern="1200" dirty="0" smtClean="0">
                <a:solidFill>
                  <a:schemeClr val="tx1"/>
                </a:solidFill>
                <a:effectLst/>
                <a:latin typeface="Segoe UI" pitchFamily="34" charset="0"/>
                <a:ea typeface="+mn-ea"/>
                <a:cs typeface="+mn-cs"/>
              </a:rPr>
              <a:t>Manual workstation burst, R </a:t>
            </a:r>
            <a:r>
              <a:rPr lang="en-US" sz="1600" kern="1200" dirty="0" err="1" smtClean="0">
                <a:solidFill>
                  <a:schemeClr val="tx1"/>
                </a:solidFill>
                <a:effectLst/>
                <a:latin typeface="Segoe UI" pitchFamily="34" charset="0"/>
                <a:ea typeface="+mn-ea"/>
                <a:cs typeface="+mn-cs"/>
              </a:rPr>
              <a:t>Matlab</a:t>
            </a:r>
            <a:endParaRPr lang="en-US" sz="1600" kern="1200" dirty="0" smtClean="0">
              <a:solidFill>
                <a:schemeClr val="tx1"/>
              </a:solidFill>
              <a:effectLst/>
              <a:latin typeface="Segoe UI" pitchFamily="34" charset="0"/>
              <a:ea typeface="+mn-ea"/>
              <a:cs typeface="+mn-cs"/>
            </a:endParaRPr>
          </a:p>
          <a:p>
            <a:pPr lvl="1"/>
            <a:r>
              <a:rPr lang="en-US" sz="1600" kern="1200" dirty="0" smtClean="0">
                <a:solidFill>
                  <a:schemeClr val="tx1"/>
                </a:solidFill>
                <a:effectLst/>
                <a:latin typeface="Segoe UI" pitchFamily="34" charset="0"/>
                <a:ea typeface="+mn-ea"/>
                <a:cs typeface="+mn-cs"/>
              </a:rPr>
              <a:t>VM as a Testing Environment</a:t>
            </a:r>
          </a:p>
          <a:p>
            <a:pPr lvl="1"/>
            <a:r>
              <a:rPr lang="en-US" sz="1600" kern="1200" dirty="0" smtClean="0">
                <a:solidFill>
                  <a:schemeClr val="tx1"/>
                </a:solidFill>
                <a:effectLst/>
                <a:latin typeface="Segoe UI" pitchFamily="34" charset="0"/>
                <a:ea typeface="+mn-ea"/>
                <a:cs typeface="+mn-cs"/>
              </a:rPr>
              <a:t>Blog Storage: Store and share your Data in the Cloud</a:t>
            </a:r>
          </a:p>
          <a:p>
            <a:pPr lvl="1"/>
            <a:r>
              <a:rPr lang="en-US" sz="1600" kern="1200" dirty="0" smtClean="0">
                <a:solidFill>
                  <a:schemeClr val="tx1"/>
                </a:solidFill>
                <a:effectLst/>
                <a:latin typeface="Segoe UI" pitchFamily="34" charset="0"/>
                <a:ea typeface="+mn-ea"/>
                <a:cs typeface="+mn-cs"/>
              </a:rPr>
              <a:t>Use persistent queue and table to scale embarrassingly parallel workload</a:t>
            </a:r>
          </a:p>
          <a:p>
            <a:pPr lvl="1"/>
            <a:r>
              <a:rPr lang="en-US" sz="1600" kern="1200" dirty="0" smtClean="0">
                <a:solidFill>
                  <a:schemeClr val="tx1"/>
                </a:solidFill>
                <a:effectLst/>
                <a:latin typeface="Segoe UI" pitchFamily="34" charset="0"/>
                <a:ea typeface="+mn-ea"/>
                <a:cs typeface="+mn-cs"/>
              </a:rPr>
              <a:t>Publish Reproducible</a:t>
            </a:r>
            <a:r>
              <a:rPr lang="en-US" sz="1600" kern="1200" baseline="0" dirty="0" smtClean="0">
                <a:solidFill>
                  <a:schemeClr val="tx1"/>
                </a:solidFill>
                <a:effectLst/>
                <a:latin typeface="Segoe UI" pitchFamily="34" charset="0"/>
                <a:ea typeface="+mn-ea"/>
                <a:cs typeface="+mn-cs"/>
              </a:rPr>
              <a:t> </a:t>
            </a:r>
            <a:r>
              <a:rPr lang="en-US" sz="1600" kern="1200" dirty="0" smtClean="0">
                <a:solidFill>
                  <a:schemeClr val="tx1"/>
                </a:solidFill>
                <a:effectLst/>
                <a:latin typeface="Segoe UI" pitchFamily="34" charset="0"/>
                <a:ea typeface="+mn-ea"/>
                <a:cs typeface="+mn-cs"/>
              </a:rPr>
              <a:t>Simulations in the Cloud</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68581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t>
            </a:r>
            <a:r>
              <a:rPr lang="en-US" baseline="0" dirty="0" smtClean="0"/>
              <a:t>: https://www.windowsazure.com/en-us/manage/windows/fundamentals/compute/#Vmachine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652412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t>
            </a:r>
            <a:r>
              <a:rPr lang="en-US" baseline="0" dirty="0" smtClean="0"/>
              <a:t> https://www.windowsazure.com/en-us/manage/windows/fundamentals/compute/#WebSites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188372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https://www.windowsazure.com/en-us/manage/windows/fundamentals/compute/#CloudServices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93417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https://www.windowsazure.com/en-us/manage/windows/fundamentals/compute/#WhatShouldIUse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54513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57617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13496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85759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endParaRPr lang="en-US" dirty="0"/>
          </a:p>
        </p:txBody>
      </p:sp>
      <p:sp>
        <p:nvSpPr>
          <p:cNvPr id="4" name="Slide Number Placeholder 3"/>
          <p:cNvSpPr>
            <a:spLocks noGrp="1"/>
          </p:cNvSpPr>
          <p:nvPr>
            <p:ph type="sldNum" sz="quarter" idx="10"/>
          </p:nvPr>
        </p:nvSpPr>
        <p:spPr/>
        <p:txBody>
          <a:bodyPr/>
          <a:lstStyle/>
          <a:p>
            <a:fld id="{4D312BB7-0100-46F5-B6A2-2DDB0C4FB2EB}" type="slidenum">
              <a:rPr lang="en-US" smtClean="0"/>
              <a:t>4</a:t>
            </a:fld>
            <a:endParaRPr lang="en-US" dirty="0"/>
          </a:p>
        </p:txBody>
      </p:sp>
    </p:spTree>
    <p:extLst>
      <p:ext uri="{BB962C8B-B14F-4D97-AF65-F5344CB8AC3E}">
        <p14:creationId xmlns:p14="http://schemas.microsoft.com/office/powerpoint/2010/main" val="217774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dirty="0" smtClean="0"/>
              <a:t>Describe the various computing patterns that</a:t>
            </a:r>
            <a:r>
              <a:rPr lang="en-US" baseline="0" dirty="0" smtClean="0"/>
              <a:t> are good for Cloud Computing</a:t>
            </a:r>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pPr marL="285750" indent="-285750">
              <a:buFont typeface="Arial" panose="020B0604020202020204" pitchFamily="34" charset="0"/>
              <a:buChar char="•"/>
            </a:pPr>
            <a:r>
              <a:rPr lang="en-US" dirty="0" smtClean="0"/>
              <a:t>Cover the workloads</a:t>
            </a:r>
            <a:r>
              <a:rPr lang="en-US" baseline="0" dirty="0" smtClean="0"/>
              <a:t> in the slide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11444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Explain</a:t>
            </a:r>
            <a:r>
              <a:rPr lang="en-US" b="0" baseline="0" dirty="0" smtClean="0"/>
              <a:t> the differences and relationship between IaaS, PaaS, and SaaS in more detail.</a:t>
            </a:r>
            <a:endParaRPr lang="en-US" b="0" dirty="0" smtClean="0"/>
          </a:p>
          <a:p>
            <a:endParaRPr lang="en-US" b="1" dirty="0" smtClean="0"/>
          </a:p>
          <a:p>
            <a:r>
              <a:rPr lang="en-US" b="1" dirty="0" smtClean="0"/>
              <a:t>Speaking Points:</a:t>
            </a:r>
          </a:p>
          <a:p>
            <a:pPr marL="171450" indent="-171450">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1450" indent="-171450">
              <a:buFont typeface="Arial" pitchFamily="34" charset="0"/>
              <a:buChar char="•"/>
            </a:pPr>
            <a:r>
              <a:rPr lang="en-US" baseline="0" dirty="0" smtClean="0"/>
              <a:t>Packaged Software</a:t>
            </a:r>
          </a:p>
          <a:p>
            <a:pPr marL="384431" lvl="1" indent="-171450">
              <a:buFont typeface="Arial" pitchFamily="34" charset="0"/>
              <a:buChar char="•"/>
            </a:pPr>
            <a:r>
              <a:rPr lang="en-US" baseline="0" dirty="0" smtClean="0"/>
              <a:t>With packaged software a customer would be responsible for managing the entire stack – ranging from the network connectivity to the applications.  </a:t>
            </a:r>
          </a:p>
          <a:p>
            <a:pPr marL="171450" indent="-171450">
              <a:buFont typeface="Arial" pitchFamily="34" charset="0"/>
              <a:buChar char="•"/>
            </a:pPr>
            <a:r>
              <a:rPr lang="en-US" baseline="0" dirty="0" smtClean="0"/>
              <a:t>IaaS</a:t>
            </a:r>
          </a:p>
          <a:p>
            <a:pPr marL="384431" lvl="1" indent="-171450">
              <a:buFont typeface="Arial" pitchFamily="34" charset="0"/>
              <a:buChar char="•"/>
            </a:pPr>
            <a:r>
              <a:rPr lang="en-US" baseline="0" dirty="0" smtClean="0"/>
              <a:t>With Infrastructure as a Service, the lower levels of the stack are managed by a vendor.  Some of these components can be provided by traditional hosters – in fact most of them have moved to having a virtualized offering.  </a:t>
            </a:r>
          </a:p>
          <a:p>
            <a:pPr marL="384431" lvl="1" indent="-171450">
              <a:buFont typeface="Arial" pitchFamily="34" charset="0"/>
              <a:buChar char="•"/>
            </a:pPr>
            <a:r>
              <a:rPr lang="en-US" baseline="0" dirty="0" smtClean="0"/>
              <a:t>Very few actually provide an OS</a:t>
            </a:r>
          </a:p>
          <a:p>
            <a:pPr marL="384431" lvl="1" indent="-171450">
              <a:buFont typeface="Arial" pitchFamily="34" charset="0"/>
              <a:buChar char="•"/>
            </a:pPr>
            <a:r>
              <a:rPr lang="en-US" baseline="0" dirty="0" smtClean="0"/>
              <a:t>The customer is still responsible for managing the OS through the Applications.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For the developer, an obvious benefit with IaaS is that it frees the developer from many concerns when provisioning physical or virtual machines.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This was one of the earliest and primary use cases for Amazon Web Services Elastic Cloud Compute (EC2).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Developers were able to readily provision virtual machines (AMIs) on EC2, develop and test solutions and, often, run the results ‘in production’.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The only requirement was a credit card to pay for the services.</a:t>
            </a:r>
          </a:p>
          <a:p>
            <a:pPr marL="171450" indent="-171450">
              <a:buFont typeface="Arial" pitchFamily="34" charset="0"/>
              <a:buChar char="•"/>
            </a:pPr>
            <a:r>
              <a:rPr lang="en-US" baseline="0" dirty="0" smtClean="0"/>
              <a:t>PaaS</a:t>
            </a:r>
          </a:p>
          <a:p>
            <a:pPr marL="384431" lvl="1" indent="-171450">
              <a:buFont typeface="Arial" pitchFamily="34" charset="0"/>
              <a:buChar char="•"/>
            </a:pPr>
            <a:r>
              <a:rPr lang="en-US" baseline="0" dirty="0" smtClean="0"/>
              <a:t>With Platform as a Service, everything from the network connectivity through the runtime is provided and managed by the platform vendor.  </a:t>
            </a:r>
          </a:p>
          <a:p>
            <a:pPr marL="384431" lvl="1" indent="-171450">
              <a:buFont typeface="Arial" pitchFamily="34" charset="0"/>
              <a:buChar char="•"/>
            </a:pPr>
            <a:r>
              <a:rPr lang="en-US" baseline="0" dirty="0" smtClean="0"/>
              <a:t>The Microsoft Azure best fits in this category today.  </a:t>
            </a:r>
          </a:p>
          <a:p>
            <a:pPr marL="384431" lvl="1" indent="-171450">
              <a:buFont typeface="Arial" pitchFamily="34" charset="0"/>
              <a:buChar char="•"/>
            </a:pPr>
            <a:r>
              <a:rPr lang="en-US" baseline="0" dirty="0" smtClean="0"/>
              <a:t>In fact because we don’t provide access to the underlying virtualization or operating system today, we’re often referred to as not providing IaaS.</a:t>
            </a:r>
          </a:p>
          <a:p>
            <a:pPr marL="384431" lvl="1" indent="-171450">
              <a:buFont typeface="Arial" pitchFamily="34" charset="0"/>
              <a:buChar char="•"/>
            </a:pPr>
            <a:r>
              <a:rPr lang="en-US" dirty="0" smtClean="0"/>
              <a:t>PaaS offerings</a:t>
            </a:r>
            <a:r>
              <a:rPr lang="en-US" baseline="0" dirty="0" smtClean="0"/>
              <a:t> further reduce the developer burden by additionally supporting the platform runtime and related application services. </a:t>
            </a:r>
          </a:p>
          <a:p>
            <a:pPr marL="384431" lvl="1" indent="-171450" algn="l">
              <a:buFont typeface="Arial" pitchFamily="34" charset="0"/>
              <a:buChar char="•"/>
            </a:pPr>
            <a:r>
              <a:rPr lang="en-US" baseline="0" dirty="0" smtClean="0"/>
              <a:t>With PaaS, the developer can, almost immediately, begin creating the business logic for an application. </a:t>
            </a:r>
          </a:p>
          <a:p>
            <a:pPr marL="384431" lvl="1" indent="-171450" algn="l">
              <a:buFont typeface="Arial" pitchFamily="34" charset="0"/>
              <a:buChar char="•"/>
            </a:pPr>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1450" indent="-171450">
              <a:buFont typeface="Arial" pitchFamily="34" charset="0"/>
              <a:buChar char="•"/>
            </a:pPr>
            <a:r>
              <a:rPr lang="en-US" baseline="0" dirty="0" smtClean="0"/>
              <a:t>SaaS</a:t>
            </a:r>
          </a:p>
          <a:p>
            <a:pPr marL="384431" lvl="1" indent="-171450">
              <a:buFont typeface="Arial" pitchFamily="34" charset="0"/>
              <a:buChar char="•"/>
            </a:pPr>
            <a:r>
              <a:rPr lang="en-US" dirty="0" smtClean="0"/>
              <a:t>Finally, with SaaS,</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6682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itself is deployed around the world</a:t>
            </a:r>
          </a:p>
          <a:p>
            <a:pPr marL="171450" indent="-171450">
              <a:buFont typeface="Arial" pitchFamily="34" charset="0"/>
              <a:buChar char="•"/>
            </a:pPr>
            <a:r>
              <a:rPr lang="en-US" dirty="0" smtClean="0"/>
              <a:t>With Microsoft Azure, we have a concept of regions, which is where you choose to place your code and run.  </a:t>
            </a:r>
          </a:p>
          <a:p>
            <a:pPr marL="171450" indent="-171450">
              <a:buFont typeface="Arial" pitchFamily="34" charset="0"/>
              <a:buChar char="•"/>
            </a:pPr>
            <a:r>
              <a:rPr lang="en-US" dirty="0" smtClean="0"/>
              <a:t>In each of the regions, we have a Microsoft datacenter. </a:t>
            </a:r>
          </a:p>
          <a:p>
            <a:pPr marL="171450" indent="-171450">
              <a:buFont typeface="Arial" pitchFamily="34" charset="0"/>
              <a:buChar char="•"/>
            </a:pPr>
            <a:r>
              <a:rPr lang="en-US" dirty="0" smtClean="0"/>
              <a:t>These datacenters are massive facilities that host 1</a:t>
            </a:r>
            <a:r>
              <a:rPr lang="en-US" altLang="zh-CN" dirty="0" smtClean="0"/>
              <a:t>4</a:t>
            </a:r>
            <a:r>
              <a:rPr lang="en-US" dirty="0" smtClean="0"/>
              <a:t>s or in some cases hundreds of thousands of servers</a:t>
            </a:r>
          </a:p>
          <a:p>
            <a:pPr marL="171450" indent="-171450">
              <a:buFont typeface="Arial" pitchFamily="34" charset="0"/>
              <a:buChar char="•"/>
            </a:pPr>
            <a:r>
              <a:rPr lang="en-US" dirty="0" smtClean="0"/>
              <a:t>We have currently four regions in North America, two regions in Europe, and two in A</a:t>
            </a:r>
            <a:r>
              <a:rPr lang="en-US" altLang="zh-CN" dirty="0" smtClean="0"/>
              <a:t>si</a:t>
            </a:r>
            <a:r>
              <a:rPr lang="en-US" dirty="0" smtClean="0"/>
              <a:t>a</a:t>
            </a:r>
          </a:p>
          <a:p>
            <a:pPr marL="171450" indent="-171450">
              <a:buFont typeface="Arial" pitchFamily="34" charset="0"/>
              <a:buChar char="•"/>
            </a:pPr>
            <a:r>
              <a:rPr lang="en-US" dirty="0" smtClean="0"/>
              <a:t>As you can see on this slide we also have a number of CDN edge points, which we can use to cache your content and deliver it even faster for customers.  %</a:t>
            </a:r>
          </a:p>
          <a:p>
            <a:pPr marL="171450" indent="-171450">
              <a:buFont typeface="Arial" pitchFamily="34" charset="0"/>
              <a:buChar char="•"/>
            </a:pPr>
            <a:r>
              <a:rPr lang="en-US" dirty="0" smtClean="0"/>
              <a:t>What you’re going to see in the next couple months and years is that we will rapidly expand our datacenter footprint around the world, so you will have more options for running your applications. </a:t>
            </a:r>
          </a:p>
          <a:p>
            <a:pPr marL="171450" indent="-171450">
              <a:buFont typeface="Arial" pitchFamily="34" charset="0"/>
              <a:buChar char="•"/>
            </a:pPr>
            <a:r>
              <a:rPr lang="en-US" dirty="0" smtClean="0"/>
              <a:t>Once you build an application, you can choose where you want to run in the world and you can move your workloads from region to region.  </a:t>
            </a:r>
          </a:p>
          <a:p>
            <a:pPr marL="171450" indent="-171450">
              <a:buFont typeface="Arial" pitchFamily="34" charset="0"/>
              <a:buChar char="•"/>
            </a:pPr>
            <a:r>
              <a:rPr lang="en-US" dirty="0" smtClean="0"/>
              <a:t>You can also run your application in multiple regions simultaneously and just direct traffic and customers to whichever version of the app is closest to them.  </a:t>
            </a:r>
          </a:p>
          <a:p>
            <a:pPr marL="171450" indent="-171450">
              <a:buFont typeface="Arial" pitchFamily="34" charset="0"/>
              <a:buChar char="•"/>
            </a:pPr>
            <a:r>
              <a:rPr lang="en-US" dirty="0" smtClean="0"/>
              <a:t>That gives you a global footprint and a chance to reach a bigger customer base or audience in new markets</a:t>
            </a:r>
          </a:p>
          <a:p>
            <a:pPr marL="0" indent="0">
              <a:buFont typeface="Arial" pitchFamily="34" charset="0"/>
              <a:buNone/>
            </a:pPr>
            <a:endParaRPr lang="en-US" dirty="0" smtClean="0"/>
          </a:p>
          <a:p>
            <a:pPr marL="0" indent="0">
              <a:buFont typeface="Arial" pitchFamily="34" charset="0"/>
              <a:buNone/>
            </a:pPr>
            <a:r>
              <a:rPr lang="en-US" b="1" dirty="0" smtClean="0"/>
              <a:t>Notes:</a:t>
            </a:r>
          </a:p>
          <a:p>
            <a:pPr marL="171450" indent="-171450">
              <a:buFont typeface="Arial" pitchFamily="34" charset="0"/>
              <a:buChar char="•"/>
            </a:pPr>
            <a:r>
              <a:rPr lang="en-US" dirty="0" smtClean="0"/>
              <a:t>Microsoft Azure services such as compute and storage are now available in 8 worldwide datacenters</a:t>
            </a:r>
            <a:r>
              <a:rPr lang="en-US" baseline="0" dirty="0" smtClean="0"/>
              <a:t> with an additional 24 Content Delivery Network endpoints.  </a:t>
            </a:r>
          </a:p>
          <a:p>
            <a:pPr marL="171450" indent="-171450">
              <a:buFont typeface="Arial" pitchFamily="34" charset="0"/>
              <a:buChar char="•"/>
            </a:pPr>
            <a:r>
              <a:rPr lang="en-US" baseline="0" dirty="0" smtClean="0"/>
              <a:t>You can’t have a real cloud without a data center.   </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b="1" dirty="0" smtClean="0"/>
              <a:t>Speaking</a:t>
            </a:r>
            <a:r>
              <a:rPr lang="en-US" b="1" baseline="0" dirty="0" smtClean="0"/>
              <a:t> Points:</a:t>
            </a:r>
            <a:endParaRPr lang="en-US" dirty="0" smtClean="0"/>
          </a:p>
          <a:p>
            <a:pPr marL="171450" indent="-171450">
              <a:buFont typeface="Arial" pitchFamily="34" charset="0"/>
              <a:buChar char="•"/>
            </a:pPr>
            <a:r>
              <a:rPr lang="en-US" dirty="0" smtClean="0"/>
              <a:t>Microsoft Azure is commercially available in over 89 countries and territories.</a:t>
            </a:r>
            <a:r>
              <a:rPr lang="en-US" baseline="0" dirty="0" smtClean="0"/>
              <a:t>  </a:t>
            </a:r>
          </a:p>
          <a:p>
            <a:pPr marL="171450" indent="-171450">
              <a:buFont typeface="Arial" pitchFamily="34" charset="0"/>
              <a:buChar char="•"/>
            </a:pPr>
            <a:r>
              <a:rPr lang="en-US" baseline="0" dirty="0" smtClean="0"/>
              <a:t>Anyone within these countries can sign up for a free trial or a paid subscription to use Microsoft Azure services</a:t>
            </a:r>
          </a:p>
          <a:p>
            <a:pPr marL="171450" indent="-171450">
              <a:buFont typeface="Arial" pitchFamily="34" charset="0"/>
              <a:buChar char="•"/>
            </a:pPr>
            <a:r>
              <a:rPr lang="en-US" baseline="0" dirty="0" smtClean="0"/>
              <a:t>Of course you can build and deliver solutions to any of your customers worldwide.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40557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4/21/2014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85011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4"/>
            <a:ext cx="8373521"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4" y="4612343"/>
            <a:ext cx="5454333"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797" y="98758"/>
            <a:ext cx="2497749" cy="574733"/>
          </a:xfrm>
          <a:prstGeom prst="rect">
            <a:avLst/>
          </a:prstGeom>
        </p:spPr>
      </p:pic>
    </p:spTree>
    <p:extLst>
      <p:ext uri="{BB962C8B-B14F-4D97-AF65-F5344CB8AC3E}">
        <p14:creationId xmlns:p14="http://schemas.microsoft.com/office/powerpoint/2010/main" val="235351289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9014984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41384400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351959103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66930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119415205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8543" y="6205154"/>
            <a:ext cx="2504948" cy="576390"/>
          </a:xfrm>
          <a:prstGeom prst="rect">
            <a:avLst/>
          </a:prstGeom>
        </p:spPr>
      </p:pic>
    </p:spTree>
    <p:extLst>
      <p:ext uri="{BB962C8B-B14F-4D97-AF65-F5344CB8AC3E}">
        <p14:creationId xmlns:p14="http://schemas.microsoft.com/office/powerpoint/2010/main" val="272588882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068" y="3169190"/>
            <a:ext cx="2435853"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6895" y="4024006"/>
            <a:ext cx="8924817"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4131199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65428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78107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945433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426820716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66089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_Accent 3">
    <p:bg bwMode="ltGray">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7291747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146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34413112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7223083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6"/>
            <a:ext cx="5484971"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209408002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170752795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361" y="6276925"/>
            <a:ext cx="1680762" cy="386744"/>
          </a:xfrm>
          <a:prstGeom prst="rect">
            <a:avLst/>
          </a:prstGeom>
        </p:spPr>
      </p:pic>
    </p:spTree>
    <p:extLst>
      <p:ext uri="{BB962C8B-B14F-4D97-AF65-F5344CB8AC3E}">
        <p14:creationId xmlns:p14="http://schemas.microsoft.com/office/powerpoint/2010/main" val="130464043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5181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1"/>
            <a:ext cx="6945312"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3260567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613277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18"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20" r:id="rId21"/>
    <p:sldLayoutId id="2147483819" r:id="rId22"/>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microsoft.com/office/2007/relationships/hdphoto" Target="../media/hdphoto4.wdp"/><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6.wdp"/></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7.wdp"/></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0329400" cy="1359196"/>
          </a:xfrm>
        </p:spPr>
        <p:txBody>
          <a:bodyPr/>
          <a:lstStyle/>
          <a:p>
            <a:r>
              <a:rPr lang="en-US" dirty="0" smtClean="0"/>
              <a:t>Microsoft Azure Overview</a:t>
            </a:r>
            <a:endParaRPr lang="en-US" dirty="0"/>
          </a:p>
        </p:txBody>
      </p:sp>
      <p:sp>
        <p:nvSpPr>
          <p:cNvPr id="2" name="Text Placeholder 1"/>
          <p:cNvSpPr>
            <a:spLocks noGrp="1"/>
          </p:cNvSpPr>
          <p:nvPr>
            <p:ph type="body" sz="quarter" idx="11"/>
          </p:nvPr>
        </p:nvSpPr>
        <p:spPr>
          <a:xfrm>
            <a:off x="519113"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
            </a:r>
            <a:r>
              <a:rPr lang="en-US" dirty="0">
                <a:solidFill>
                  <a:srgbClr val="00AEEF">
                    <a:alpha val="99000"/>
                  </a:srgbClr>
                </a:solidFill>
              </a:rPr>
              <a:t>only </a:t>
            </a:r>
            <a:r>
              <a:rPr lang="en-US" dirty="0"/>
              <a:t>for what </a:t>
            </a:r>
            <a:r>
              <a:rPr lang="en-US" dirty="0" smtClean="0"/>
              <a:t>is used</a:t>
            </a:r>
            <a:endParaRPr lang="en-US" dirty="0"/>
          </a:p>
        </p:txBody>
      </p:sp>
      <p:sp>
        <p:nvSpPr>
          <p:cNvPr id="3" name="Text Placeholder 2"/>
          <p:cNvSpPr>
            <a:spLocks noGrp="1"/>
          </p:cNvSpPr>
          <p:nvPr>
            <p:ph type="body" sz="quarter" idx="10"/>
          </p:nvPr>
        </p:nvSpPr>
        <p:spPr>
          <a:xfrm>
            <a:off x="585100" y="1406388"/>
            <a:ext cx="11149013" cy="4093428"/>
          </a:xfrm>
        </p:spPr>
        <p:txBody>
          <a:bodyPr/>
          <a:lstStyle/>
          <a:p>
            <a:pPr marL="171450" indent="-171450">
              <a:lnSpc>
                <a:spcPct val="150000"/>
              </a:lnSpc>
              <a:buFont typeface="Arial" pitchFamily="34" charset="0"/>
              <a:buChar char="•"/>
            </a:pPr>
            <a:r>
              <a:rPr lang="en-US" sz="2800" dirty="0"/>
              <a:t>There </a:t>
            </a:r>
            <a:r>
              <a:rPr lang="en-US" sz="2800" dirty="0" smtClean="0"/>
              <a:t>is no </a:t>
            </a:r>
            <a:r>
              <a:rPr lang="en-US" sz="2800" dirty="0"/>
              <a:t>upfront </a:t>
            </a:r>
            <a:r>
              <a:rPr lang="en-US" sz="2800" dirty="0" smtClean="0"/>
              <a:t>cost</a:t>
            </a:r>
            <a:endParaRPr lang="en-US" sz="2800" dirty="0"/>
          </a:p>
          <a:p>
            <a:pPr marL="171450" indent="-171450">
              <a:lnSpc>
                <a:spcPct val="150000"/>
              </a:lnSpc>
              <a:buFont typeface="Arial" pitchFamily="34" charset="0"/>
              <a:buChar char="•"/>
            </a:pPr>
            <a:r>
              <a:rPr lang="en-US" sz="2800" dirty="0"/>
              <a:t>There is no need to buy any </a:t>
            </a:r>
            <a:r>
              <a:rPr lang="en-US" sz="2800" dirty="0" smtClean="0"/>
              <a:t>server licenses</a:t>
            </a:r>
          </a:p>
          <a:p>
            <a:pPr marL="171450" indent="-171450">
              <a:lnSpc>
                <a:spcPct val="100000"/>
              </a:lnSpc>
              <a:buFont typeface="Arial" pitchFamily="34" charset="0"/>
              <a:buChar char="•"/>
            </a:pPr>
            <a:r>
              <a:rPr lang="en-US" sz="2800" dirty="0" smtClean="0"/>
              <a:t>If </a:t>
            </a:r>
            <a:r>
              <a:rPr lang="en-US" sz="2800" dirty="0"/>
              <a:t>you use a SQL </a:t>
            </a:r>
            <a:r>
              <a:rPr lang="en-US" sz="2800" dirty="0" smtClean="0"/>
              <a:t>database, no need to </a:t>
            </a:r>
            <a:r>
              <a:rPr lang="en-US" sz="2800" dirty="0"/>
              <a:t>buy </a:t>
            </a:r>
            <a:r>
              <a:rPr lang="en-US" sz="2800" dirty="0" smtClean="0"/>
              <a:t>a SQL </a:t>
            </a:r>
            <a:r>
              <a:rPr lang="en-US" sz="2800" dirty="0"/>
              <a:t>Server </a:t>
            </a:r>
            <a:r>
              <a:rPr lang="en-US" sz="2800" dirty="0" smtClean="0"/>
              <a:t>license </a:t>
            </a:r>
            <a:endParaRPr lang="en-US" sz="2800" dirty="0"/>
          </a:p>
          <a:p>
            <a:pPr marL="171450" indent="-171450">
              <a:lnSpc>
                <a:spcPct val="150000"/>
              </a:lnSpc>
              <a:buFont typeface="Arial" pitchFamily="34" charset="0"/>
              <a:buChar char="•"/>
            </a:pPr>
            <a:r>
              <a:rPr lang="en-US" sz="2800" dirty="0"/>
              <a:t>For </a:t>
            </a:r>
            <a:r>
              <a:rPr lang="en-US" sz="2800" dirty="0" smtClean="0"/>
              <a:t>Virtual </a:t>
            </a:r>
            <a:r>
              <a:rPr lang="en-US" sz="2800" dirty="0"/>
              <a:t>Machines and Web </a:t>
            </a:r>
            <a:r>
              <a:rPr lang="en-US" sz="2800" dirty="0" smtClean="0"/>
              <a:t>Sites, pay </a:t>
            </a:r>
            <a:r>
              <a:rPr lang="en-US" sz="2800" dirty="0"/>
              <a:t>by the </a:t>
            </a:r>
            <a:r>
              <a:rPr lang="en-US" sz="2800" dirty="0" smtClean="0"/>
              <a:t>hour  </a:t>
            </a:r>
            <a:endParaRPr lang="en-US" sz="2800" dirty="0"/>
          </a:p>
          <a:p>
            <a:pPr marL="171450" indent="-171450">
              <a:lnSpc>
                <a:spcPct val="100000"/>
              </a:lnSpc>
              <a:buFont typeface="Arial" pitchFamily="34" charset="0"/>
              <a:buChar char="•"/>
            </a:pPr>
            <a:r>
              <a:rPr lang="en-US" sz="2800" dirty="0" smtClean="0"/>
              <a:t>Scale </a:t>
            </a:r>
            <a:r>
              <a:rPr lang="en-US" sz="2800" dirty="0"/>
              <a:t>up and scale down your </a:t>
            </a:r>
            <a:r>
              <a:rPr lang="en-US" sz="2800" dirty="0" smtClean="0"/>
              <a:t>solutions – or </a:t>
            </a:r>
            <a:r>
              <a:rPr lang="en-US" sz="2800" dirty="0"/>
              <a:t>even turn them on and off as </a:t>
            </a:r>
            <a:r>
              <a:rPr lang="en-US" sz="2800" dirty="0" smtClean="0"/>
              <a:t>necessary – cost is scaled appropriately, automatically</a:t>
            </a:r>
          </a:p>
          <a:p>
            <a:pPr marL="171450" indent="-171450">
              <a:lnSpc>
                <a:spcPct val="100000"/>
              </a:lnSpc>
              <a:buFont typeface="Arial" pitchFamily="34" charset="0"/>
              <a:buChar char="•"/>
            </a:pPr>
            <a:endParaRPr lang="en-US" sz="2800" dirty="0" smtClean="0"/>
          </a:p>
          <a:p>
            <a:pPr marL="171450" indent="-171450">
              <a:lnSpc>
                <a:spcPct val="100000"/>
              </a:lnSpc>
              <a:buFont typeface="Arial" pitchFamily="34" charset="0"/>
              <a:buChar char="•"/>
            </a:pPr>
            <a:r>
              <a:rPr lang="en-US" sz="2800" dirty="0" smtClean="0"/>
              <a:t>Evaluation period is no cost at all, of course – including this training</a:t>
            </a:r>
            <a:endParaRPr lang="en-US" sz="2800" dirty="0"/>
          </a:p>
        </p:txBody>
      </p:sp>
    </p:spTree>
    <p:extLst>
      <p:ext uri="{BB962C8B-B14F-4D97-AF65-F5344CB8AC3E}">
        <p14:creationId xmlns:p14="http://schemas.microsoft.com/office/powerpoint/2010/main" val="650344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S"/>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212905" y="1881030"/>
            <a:ext cx="2505113" cy="2505113"/>
          </a:xfrm>
          <a:prstGeom prst="rect">
            <a:avLst/>
          </a:prstGeom>
        </p:spPr>
      </p:pic>
      <p:sp>
        <p:nvSpPr>
          <p:cNvPr id="5" name="CS Text"/>
          <p:cNvSpPr txBox="1">
            <a:spLocks/>
          </p:cNvSpPr>
          <p:nvPr/>
        </p:nvSpPr>
        <p:spPr>
          <a:xfrm>
            <a:off x="4770613" y="4418249"/>
            <a:ext cx="4038720"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400" dirty="0" smtClean="0">
                <a:solidFill>
                  <a:schemeClr val="tx1">
                    <a:alpha val="99000"/>
                  </a:schemeClr>
                </a:solidFill>
              </a:rPr>
              <a:t>Cloud services</a:t>
            </a:r>
            <a:endParaRPr lang="en-US" sz="4400" dirty="0">
              <a:solidFill>
                <a:schemeClr val="tx1">
                  <a:alpha val="99000"/>
                </a:schemeClr>
              </a:solidFill>
            </a:endParaRPr>
          </a:p>
        </p:txBody>
      </p:sp>
      <p:sp>
        <p:nvSpPr>
          <p:cNvPr id="7" name="Web Sites Text"/>
          <p:cNvSpPr txBox="1">
            <a:spLocks/>
          </p:cNvSpPr>
          <p:nvPr/>
        </p:nvSpPr>
        <p:spPr>
          <a:xfrm>
            <a:off x="9031791" y="4418249"/>
            <a:ext cx="2674711"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sz="4400" dirty="0" smtClean="0">
                <a:solidFill>
                  <a:schemeClr val="tx1">
                    <a:alpha val="99000"/>
                  </a:schemeClr>
                </a:solidFill>
              </a:rPr>
              <a:t>Web sites </a:t>
            </a:r>
            <a:endParaRPr sz="4400" dirty="0">
              <a:solidFill>
                <a:schemeClr val="tx1">
                  <a:alpha val="99000"/>
                </a:schemeClr>
              </a:solidFill>
            </a:endParaRPr>
          </a:p>
        </p:txBody>
      </p:sp>
      <p:pic>
        <p:nvPicPr>
          <p:cNvPr id="8" name="Web Sites"/>
          <p:cNvPicPr>
            <a:picLocks noChangeAspect="1"/>
          </p:cNvPicPr>
          <p:nvPr/>
        </p:nvPicPr>
        <p:blipFill>
          <a:blip r:embed="rId5">
            <a:duotone>
              <a:prstClr val="black"/>
              <a:schemeClr val="bg2">
                <a:lumMod val="10000"/>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31791" y="2003551"/>
            <a:ext cx="2272076" cy="2272076"/>
          </a:xfrm>
          <a:prstGeom prst="rect">
            <a:avLst/>
          </a:prstGeom>
        </p:spPr>
      </p:pic>
      <p:sp>
        <p:nvSpPr>
          <p:cNvPr id="9" name="Virtual machines text"/>
          <p:cNvSpPr txBox="1">
            <a:spLocks/>
          </p:cNvSpPr>
          <p:nvPr/>
        </p:nvSpPr>
        <p:spPr>
          <a:xfrm>
            <a:off x="470864" y="4418249"/>
            <a:ext cx="374934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sz="4400" dirty="0" smtClean="0">
                <a:solidFill>
                  <a:schemeClr val="tx1">
                    <a:alpha val="99000"/>
                  </a:schemeClr>
                </a:solidFill>
              </a:rPr>
              <a:t>Virtual machines</a:t>
            </a:r>
            <a:endParaRPr sz="4400" dirty="0">
              <a:solidFill>
                <a:schemeClr val="tx1">
                  <a:alpha val="99000"/>
                </a:schemeClr>
              </a:solidFill>
            </a:endParaRPr>
          </a:p>
        </p:txBody>
      </p:sp>
      <p:pic>
        <p:nvPicPr>
          <p:cNvPr id="10" name="Virtual machines"/>
          <p:cNvPicPr>
            <a:picLocks noChangeAspect="1"/>
          </p:cNvPicPr>
          <p:nvPr/>
        </p:nvPicPr>
        <p:blipFill>
          <a:blip r:embed="rId7">
            <a:duotone>
              <a:prstClr val="black"/>
              <a:schemeClr val="tx1">
                <a:lumMod val="50000"/>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3849" y="1997549"/>
            <a:ext cx="2272076" cy="2272076"/>
          </a:xfrm>
          <a:prstGeom prst="rect">
            <a:avLst/>
          </a:prstGeom>
        </p:spPr>
      </p:pic>
    </p:spTree>
    <p:extLst>
      <p:ext uri="{BB962C8B-B14F-4D97-AF65-F5344CB8AC3E}">
        <p14:creationId xmlns:p14="http://schemas.microsoft.com/office/powerpoint/2010/main" val="428537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50"/>
                                        <p:tgtEl>
                                          <p:spTgt spid="2"/>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Microsoft Azure Portal</a:t>
            </a:r>
            <a:endParaRPr lang="en-US" dirty="0"/>
          </a:p>
        </p:txBody>
      </p:sp>
      <p:sp>
        <p:nvSpPr>
          <p:cNvPr id="14" name="Rectangle 13"/>
          <p:cNvSpPr/>
          <p:nvPr/>
        </p:nvSpPr>
        <p:spPr bwMode="auto">
          <a:xfrm>
            <a:off x="9668403" y="2422178"/>
            <a:ext cx="2215590"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10483615" y="2868349"/>
            <a:ext cx="585166"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8642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p:nvPr/>
        </p:nvGrpSpPr>
        <p:grpSpPr>
          <a:xfrm>
            <a:off x="0" y="0"/>
            <a:ext cx="12192000" cy="6858000"/>
            <a:chOff x="0" y="0"/>
            <a:chExt cx="12192000" cy="6858000"/>
          </a:xfrm>
        </p:grpSpPr>
        <p:pic>
          <p:nvPicPr>
            <p:cNvPr id="5" name="Picture 5"/>
            <p:cNvPicPr>
              <a:picLocks noChangeAspect="1"/>
            </p:cNvPicPr>
            <p:nvPr/>
          </p:nvPicPr>
          <p:blipFill rotWithShape="1">
            <a:blip r:embed="rId2">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6" name="Picture 7"/>
            <p:cNvPicPr>
              <a:picLocks noChangeAspect="1"/>
            </p:cNvPicPr>
            <p:nvPr/>
          </p:nvPicPr>
          <p:blipFill rotWithShape="1">
            <a:blip r:embed="rId2">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25634396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type="body" sz="quarter" idx="4294967295"/>
          </p:nvPr>
        </p:nvSpPr>
        <p:spPr>
          <a:xfrm>
            <a:off x="3863107" y="1639273"/>
            <a:ext cx="8135937" cy="4578350"/>
          </a:xfrm>
          <a:prstGeom prst="rect">
            <a:avLst/>
          </a:prstGeom>
        </p:spPr>
        <p:txBody>
          <a:bodyPr/>
          <a:lstStyle/>
          <a:p>
            <a:pPr marL="3175" indent="0">
              <a:lnSpc>
                <a:spcPct val="100000"/>
              </a:lnSpc>
              <a:buNone/>
            </a:pPr>
            <a:endParaRPr lang="en-US" sz="2400" dirty="0" smtClean="0">
              <a:latin typeface="+mn-lt"/>
            </a:endParaRPr>
          </a:p>
          <a:p>
            <a:pPr marL="171450" indent="-171450">
              <a:lnSpc>
                <a:spcPct val="100000"/>
              </a:lnSpc>
            </a:pPr>
            <a:r>
              <a:rPr lang="en-US" sz="2400" dirty="0" smtClean="0"/>
              <a:t>You can use remote desktop or SSH and run any workload</a:t>
            </a:r>
          </a:p>
          <a:p>
            <a:pPr marL="171450" indent="-171450">
              <a:lnSpc>
                <a:spcPct val="100000"/>
              </a:lnSpc>
            </a:pPr>
            <a:endParaRPr lang="en-US" sz="2400" dirty="0" smtClean="0"/>
          </a:p>
          <a:p>
            <a:pPr marL="171450" indent="-171450">
              <a:lnSpc>
                <a:spcPct val="100000"/>
              </a:lnSpc>
            </a:pPr>
            <a:r>
              <a:rPr lang="en-US" sz="2400" dirty="0" smtClean="0"/>
              <a:t>These virtual machines enable you to be admin on the box</a:t>
            </a:r>
          </a:p>
          <a:p>
            <a:pPr marL="0" indent="0">
              <a:lnSpc>
                <a:spcPct val="100000"/>
              </a:lnSpc>
              <a:buNone/>
            </a:pPr>
            <a:endParaRPr lang="en-US" sz="2400" dirty="0" smtClean="0"/>
          </a:p>
          <a:p>
            <a:pPr marL="171450" indent="-171450">
              <a:lnSpc>
                <a:spcPct val="100000"/>
              </a:lnSpc>
            </a:pPr>
            <a:r>
              <a:rPr lang="en-US" sz="2400" dirty="0" smtClean="0"/>
              <a:t>They are durable, meaning if you reboot the VM, it is still there with all of your changes and data you stored to disk</a:t>
            </a:r>
          </a:p>
          <a:p>
            <a:pPr marL="171450" indent="-171450">
              <a:lnSpc>
                <a:spcPct val="100000"/>
              </a:lnSpc>
            </a:pPr>
            <a:endParaRPr lang="en-US" sz="2400" dirty="0" smtClean="0"/>
          </a:p>
          <a:p>
            <a:pPr marL="171450" indent="-171450">
              <a:lnSpc>
                <a:spcPct val="100000"/>
              </a:lnSpc>
            </a:pPr>
            <a:r>
              <a:rPr lang="en-US" sz="2400" dirty="0" smtClean="0"/>
              <a:t>With virtual private networking, you can deploy Virtual Machines in the cloud and group them together so they are part of their own private network</a:t>
            </a:r>
            <a:endParaRPr lang="en-US" sz="2400" dirty="0"/>
          </a:p>
        </p:txBody>
      </p:sp>
      <p:pic>
        <p:nvPicPr>
          <p:cNvPr id="2" name="Picture 1"/>
          <p:cNvPicPr>
            <a:picLocks noChangeAspect="1"/>
          </p:cNvPicPr>
          <p:nvPr/>
        </p:nvPicPr>
        <p:blipFill>
          <a:blip r:embed="rId3">
            <a:duotone>
              <a:prstClr val="black"/>
              <a:schemeClr val="tx1">
                <a:lumMod val="5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4023" y="392778"/>
            <a:ext cx="2781081" cy="2781081"/>
          </a:xfrm>
          <a:prstGeom prst="rect">
            <a:avLst/>
          </a:prstGeom>
        </p:spPr>
      </p:pic>
      <p:sp>
        <p:nvSpPr>
          <p:cNvPr id="12" name="Title 1"/>
          <p:cNvSpPr txBox="1">
            <a:spLocks/>
          </p:cNvSpPr>
          <p:nvPr/>
        </p:nvSpPr>
        <p:spPr>
          <a:xfrm>
            <a:off x="3863107" y="392778"/>
            <a:ext cx="6369515" cy="12464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chemeClr val="tx1">
                    <a:alpha val="99000"/>
                  </a:schemeClr>
                </a:solidFill>
              </a:rPr>
              <a:t>Virtual machines</a:t>
            </a:r>
            <a:br>
              <a:rPr dirty="0" smtClean="0">
                <a:solidFill>
                  <a:schemeClr val="tx1">
                    <a:alpha val="99000"/>
                  </a:schemeClr>
                </a:solidFill>
              </a:rPr>
            </a:br>
            <a:r>
              <a:rPr sz="3600" dirty="0" smtClean="0">
                <a:solidFill>
                  <a:schemeClr val="tx1">
                    <a:alpha val="99000"/>
                  </a:schemeClr>
                </a:solidFill>
              </a:rPr>
              <a:t>Windows Server &amp; Linux</a:t>
            </a:r>
            <a:endParaRPr sz="3600" dirty="0">
              <a:solidFill>
                <a:schemeClr val="tx1">
                  <a:alpha val="99000"/>
                </a:schemeClr>
              </a:solidFill>
            </a:endParaRPr>
          </a:p>
        </p:txBody>
      </p:sp>
    </p:spTree>
    <p:extLst>
      <p:ext uri="{BB962C8B-B14F-4D97-AF65-F5344CB8AC3E}">
        <p14:creationId xmlns:p14="http://schemas.microsoft.com/office/powerpoint/2010/main" val="398504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5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5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25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5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250"/>
                                        <p:tgtEl>
                                          <p:spTgt spid="1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13">
                                            <p:txEl>
                                              <p:pRg st="7" end="7"/>
                                            </p:txEl>
                                          </p:spTgt>
                                        </p:tgtEl>
                                        <p:attrNameLst>
                                          <p:attrName>style.visibility</p:attrName>
                                        </p:attrNameLst>
                                      </p:cBhvr>
                                      <p:to>
                                        <p:strVal val="visible"/>
                                      </p:to>
                                    </p:set>
                                    <p:animEffect transition="in" filter="fade">
                                      <p:cBhvr>
                                        <p:cTn id="30" dur="25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697529" y="1105588"/>
            <a:ext cx="6953174" cy="2755391"/>
            <a:chOff x="1013667" y="2033253"/>
            <a:chExt cx="10701555" cy="4285738"/>
          </a:xfrm>
        </p:grpSpPr>
        <p:sp>
          <p:nvSpPr>
            <p:cNvPr id="56" name="Right Arrow 55"/>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6" name="Group 25"/>
            <p:cNvGrpSpPr/>
            <p:nvPr/>
          </p:nvGrpSpPr>
          <p:grpSpPr>
            <a:xfrm>
              <a:off x="1017087" y="2325159"/>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3667" y="2325159"/>
              <a:ext cx="2556726" cy="2204072"/>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144" name="Rounded Rectangle 143"/>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31" name="Picture 13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32" name="Picture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42" name="Picture 141"/>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3259" y="3602456"/>
              <a:ext cx="600626" cy="752080"/>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ounded Rectangle 5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20" name="Picture 119"/>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7320525" y="5629640"/>
              <a:ext cx="3120174" cy="689351"/>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rgbClr val="5F5F5F">
                      <a:alpha val="99000"/>
                    </a:srgbClr>
                  </a:solidFill>
                </a:rPr>
                <a:t>Microsoft Azure </a:t>
              </a:r>
              <a:r>
                <a:rPr lang="en-US" sz="1800" dirty="0">
                  <a:solidFill>
                    <a:srgbClr val="5F5F5F">
                      <a:alpha val="99000"/>
                    </a:srgbClr>
                  </a:solidFill>
                </a:rPr>
                <a:t>Storage</a:t>
              </a:r>
            </a:p>
          </p:txBody>
        </p:sp>
      </p:grpSp>
      <p:sp>
        <p:nvSpPr>
          <p:cNvPr id="55"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dirty="0" smtClean="0">
                <a:solidFill>
                  <a:srgbClr val="FFFFFF"/>
                </a:solidFill>
              </a:rPr>
              <a:t>VM with persistent drive</a:t>
            </a:r>
            <a:endParaRPr dirty="0">
              <a:solidFill>
                <a:srgbClr val="FFFFFF"/>
              </a:solidFill>
            </a:endParaRPr>
          </a:p>
        </p:txBody>
      </p:sp>
      <p:sp>
        <p:nvSpPr>
          <p:cNvPr id="4" name="Title 3"/>
          <p:cNvSpPr>
            <a:spLocks noGrp="1"/>
          </p:cNvSpPr>
          <p:nvPr>
            <p:ph type="title"/>
          </p:nvPr>
        </p:nvSpPr>
        <p:spPr/>
        <p:txBody>
          <a:bodyPr/>
          <a:lstStyle/>
          <a:p>
            <a:r>
              <a:rPr lang="en-US" dirty="0"/>
              <a:t>VM with persistent </a:t>
            </a:r>
            <a:r>
              <a:rPr lang="en-US" dirty="0" smtClean="0"/>
              <a:t>storage</a:t>
            </a:r>
            <a:endParaRPr lang="en-US" dirty="0"/>
          </a:p>
        </p:txBody>
      </p:sp>
      <p:sp>
        <p:nvSpPr>
          <p:cNvPr id="6" name="TextBox 5"/>
          <p:cNvSpPr txBox="1"/>
          <p:nvPr/>
        </p:nvSpPr>
        <p:spPr>
          <a:xfrm>
            <a:off x="893379" y="3515167"/>
            <a:ext cx="7608300" cy="5539978"/>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Virtual machines have drives that are backed up in the </a:t>
            </a:r>
            <a:r>
              <a:rPr lang="en-US" spc="-70" dirty="0" smtClean="0">
                <a:gradFill>
                  <a:gsLst>
                    <a:gs pos="2917">
                      <a:schemeClr val="tx1"/>
                    </a:gs>
                    <a:gs pos="30000">
                      <a:schemeClr val="tx1"/>
                    </a:gs>
                  </a:gsLst>
                  <a:lin ang="5400000" scaled="0"/>
                </a:gradFill>
              </a:rPr>
              <a:t>Microsoft Azure</a:t>
            </a:r>
            <a:r>
              <a:rPr lang="en-US" sz="2400" spc="-70" dirty="0" smtClean="0">
                <a:gradFill>
                  <a:gsLst>
                    <a:gs pos="2917">
                      <a:schemeClr val="tx1"/>
                    </a:gs>
                    <a:gs pos="30000">
                      <a:schemeClr val="tx1"/>
                    </a:gs>
                  </a:gsLst>
                  <a:lin ang="5400000" scaled="0"/>
                </a:gradFill>
              </a:rPr>
              <a:t> storage</a:t>
            </a:r>
          </a:p>
          <a:p>
            <a:endParaRPr lang="en-US" spc="-7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spc="-70" dirty="0" smtClean="0">
                <a:gradFill>
                  <a:gsLst>
                    <a:gs pos="2917">
                      <a:schemeClr val="tx1"/>
                    </a:gs>
                    <a:gs pos="30000">
                      <a:schemeClr val="tx1"/>
                    </a:gs>
                  </a:gsLst>
                  <a:lin ang="5400000" scaled="0"/>
                </a:gradFill>
              </a:rPr>
              <a:t>When you mount a drive on a VM it is </a:t>
            </a:r>
            <a:r>
              <a:rPr lang="en-US" sz="2400" b="1" spc="-70" dirty="0" smtClean="0">
                <a:gradFill>
                  <a:gsLst>
                    <a:gs pos="2917">
                      <a:schemeClr val="tx1"/>
                    </a:gs>
                    <a:gs pos="30000">
                      <a:schemeClr val="tx1"/>
                    </a:gs>
                  </a:gsLst>
                  <a:lin ang="5400000" scaled="0"/>
                </a:gradFill>
              </a:rPr>
              <a:t>triply</a:t>
            </a:r>
            <a:r>
              <a:rPr lang="en-US" sz="2400" spc="-70" dirty="0" smtClean="0">
                <a:gradFill>
                  <a:gsLst>
                    <a:gs pos="2917">
                      <a:schemeClr val="tx1"/>
                    </a:gs>
                    <a:gs pos="30000">
                      <a:schemeClr val="tx1"/>
                    </a:gs>
                  </a:gsLst>
                  <a:lin ang="5400000" scaled="0"/>
                </a:gradFill>
              </a:rPr>
              <a:t> replicated</a:t>
            </a:r>
          </a:p>
          <a:p>
            <a:pPr marL="342900" indent="-342900">
              <a:buFont typeface="Arial" panose="020B0604020202020204" pitchFamily="34" charset="0"/>
              <a:buChar char="•"/>
            </a:pPr>
            <a:r>
              <a:rPr lang="en-US" spc="-70" dirty="0" smtClean="0">
                <a:gradFill>
                  <a:gsLst>
                    <a:gs pos="2917">
                      <a:schemeClr val="tx1"/>
                    </a:gs>
                    <a:gs pos="30000">
                      <a:schemeClr val="tx1"/>
                    </a:gs>
                  </a:gsLst>
                  <a:lin ang="5400000" scaled="0"/>
                </a:gradFill>
              </a:rPr>
              <a:t>If one goes bad, we automatically create a replica</a:t>
            </a:r>
          </a:p>
          <a:p>
            <a:pPr marL="342900" indent="-342900">
              <a:buFont typeface="Arial" panose="020B0604020202020204" pitchFamily="34" charset="0"/>
              <a:buChar char="•"/>
            </a:pPr>
            <a:r>
              <a:rPr lang="en-US" spc="-70" dirty="0">
                <a:gradFill>
                  <a:gsLst>
                    <a:gs pos="2917">
                      <a:schemeClr val="tx1"/>
                    </a:gs>
                    <a:gs pos="30000">
                      <a:schemeClr val="tx1"/>
                    </a:gs>
                  </a:gsLst>
                  <a:lin ang="5400000" scaled="0"/>
                </a:gradFill>
              </a:rPr>
              <a:t>From your VMs perspective you never know that an issue actually occurred</a:t>
            </a:r>
          </a:p>
          <a:p>
            <a:pPr marL="342900" indent="-342900">
              <a:buFont typeface="Arial" panose="020B0604020202020204" pitchFamily="34" charset="0"/>
              <a:buChar char="•"/>
            </a:pPr>
            <a:endParaRPr lang="en-US" spc="-70" dirty="0" smtClean="0">
              <a:gradFill>
                <a:gsLst>
                  <a:gs pos="2917">
                    <a:schemeClr val="tx1"/>
                  </a:gs>
                  <a:gs pos="30000">
                    <a:schemeClr val="tx1"/>
                  </a:gs>
                </a:gsLst>
                <a:lin ang="5400000" scaled="0"/>
              </a:gradFill>
            </a:endParaRPr>
          </a:p>
          <a:p>
            <a:pPr marL="342900" indent="-342900">
              <a:buFont typeface="Arial" panose="020B0604020202020204" pitchFamily="34" charset="0"/>
              <a:buChar char="•"/>
            </a:pPr>
            <a:endParaRPr lang="en-US" sz="2400" spc="-70" dirty="0" smtClean="0">
              <a:gradFill>
                <a:gsLst>
                  <a:gs pos="2917">
                    <a:schemeClr val="tx1"/>
                  </a:gs>
                  <a:gs pos="30000">
                    <a:schemeClr val="tx1"/>
                  </a:gs>
                </a:gsLst>
                <a:lin ang="5400000" scaled="0"/>
              </a:gradFill>
            </a:endParaRPr>
          </a:p>
          <a:p>
            <a:endParaRPr lang="en-US" spc="-70" dirty="0">
              <a:gradFill>
                <a:gsLst>
                  <a:gs pos="2917">
                    <a:schemeClr val="tx1"/>
                  </a:gs>
                  <a:gs pos="30000">
                    <a:schemeClr val="tx1"/>
                  </a:gs>
                </a:gsLst>
                <a:lin ang="5400000" scaled="0"/>
              </a:gradFill>
            </a:endParaRPr>
          </a:p>
          <a:p>
            <a:endParaRPr lang="en-US" sz="2400" spc="-70" dirty="0" smtClean="0">
              <a:gradFill>
                <a:gsLst>
                  <a:gs pos="2917">
                    <a:schemeClr val="tx1"/>
                  </a:gs>
                  <a:gs pos="30000">
                    <a:schemeClr val="tx1"/>
                  </a:gs>
                </a:gsLst>
                <a:lin ang="5400000" scaled="0"/>
              </a:gradFill>
            </a:endParaRPr>
          </a:p>
          <a:p>
            <a:endParaRPr lang="en-US" spc="-70" dirty="0">
              <a:gradFill>
                <a:gsLst>
                  <a:gs pos="2917">
                    <a:schemeClr val="tx1"/>
                  </a:gs>
                  <a:gs pos="30000">
                    <a:schemeClr val="tx1"/>
                  </a:gs>
                </a:gsLst>
                <a:lin ang="5400000" scaled="0"/>
              </a:gradFill>
            </a:endParaRPr>
          </a:p>
          <a:p>
            <a:endParaRPr lang="en-US" sz="2400" spc="-70" dirty="0" smtClean="0">
              <a:gradFill>
                <a:gsLst>
                  <a:gs pos="2917">
                    <a:schemeClr val="tx1"/>
                  </a:gs>
                  <a:gs pos="30000">
                    <a:schemeClr val="tx1"/>
                  </a:gs>
                </a:gsLst>
                <a:lin ang="5400000" scaled="0"/>
              </a:gradFill>
            </a:endParaRPr>
          </a:p>
          <a:p>
            <a:endParaRPr lang="en-US" spc="-70" dirty="0">
              <a:gradFill>
                <a:gsLst>
                  <a:gs pos="2917">
                    <a:schemeClr val="tx1"/>
                  </a:gs>
                  <a:gs pos="30000">
                    <a:schemeClr val="tx1"/>
                  </a:gs>
                </a:gsLst>
                <a:lin ang="5400000" scaled="0"/>
              </a:gradFill>
            </a:endParaRPr>
          </a:p>
          <a:p>
            <a:endParaRPr lang="en-US" sz="2400" spc="-7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99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891921" y="3210908"/>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Oval 61"/>
          <p:cNvSpPr/>
          <p:nvPr/>
        </p:nvSpPr>
        <p:spPr bwMode="auto">
          <a:xfrm>
            <a:off x="4529231" y="3210908"/>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a:xfrm>
            <a:off x="519112" y="1214500"/>
            <a:ext cx="4873213" cy="2749491"/>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628009" y="5160219"/>
            <a:ext cx="10763992" cy="11633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marL="171450" indent="-171450">
              <a:buFont typeface="Arial" pitchFamily="34" charset="0"/>
              <a:buChar char="•"/>
            </a:pPr>
            <a:r>
              <a:rPr lang="en-US" sz="2800" dirty="0" smtClean="0">
                <a:solidFill>
                  <a:schemeClr val="bg2">
                    <a:lumMod val="10000"/>
                  </a:schemeClr>
                </a:solidFill>
              </a:rPr>
              <a:t>Whenever </a:t>
            </a:r>
            <a:r>
              <a:rPr lang="en-US" sz="2800" dirty="0">
                <a:solidFill>
                  <a:schemeClr val="bg2">
                    <a:lumMod val="10000"/>
                  </a:schemeClr>
                </a:solidFill>
              </a:rPr>
              <a:t>you save something in the storage system, in the background we </a:t>
            </a:r>
            <a:r>
              <a:rPr lang="en-US" sz="2800" b="1" dirty="0" smtClean="0">
                <a:solidFill>
                  <a:schemeClr val="bg2">
                    <a:lumMod val="10000"/>
                  </a:schemeClr>
                </a:solidFill>
              </a:rPr>
              <a:t>automatically </a:t>
            </a:r>
            <a:r>
              <a:rPr lang="en-US" sz="2800" b="1" dirty="0">
                <a:solidFill>
                  <a:schemeClr val="bg2">
                    <a:lumMod val="10000"/>
                  </a:schemeClr>
                </a:solidFill>
              </a:rPr>
              <a:t>replicate </a:t>
            </a:r>
            <a:r>
              <a:rPr lang="en-US" sz="2800" dirty="0">
                <a:solidFill>
                  <a:schemeClr val="bg2">
                    <a:lumMod val="10000"/>
                  </a:schemeClr>
                </a:solidFill>
              </a:rPr>
              <a:t>the data to another </a:t>
            </a:r>
            <a:r>
              <a:rPr lang="en-US" sz="2800" dirty="0" smtClean="0">
                <a:solidFill>
                  <a:schemeClr val="bg2">
                    <a:lumMod val="10000"/>
                  </a:schemeClr>
                </a:solidFill>
              </a:rPr>
              <a:t>datacenter</a:t>
            </a:r>
          </a:p>
          <a:p>
            <a:pPr marL="171450" indent="-171450">
              <a:buFont typeface="Arial" pitchFamily="34" charset="0"/>
              <a:buChar char="•"/>
            </a:pPr>
            <a:r>
              <a:rPr lang="en-US" sz="2800" dirty="0" smtClean="0">
                <a:solidFill>
                  <a:schemeClr val="bg2">
                    <a:lumMod val="10000"/>
                  </a:schemeClr>
                </a:solidFill>
              </a:rPr>
              <a:t>This feature can be turned off if you don’t want this to happen</a:t>
            </a:r>
            <a:endParaRPr lang="en-US" sz="2800" dirty="0">
              <a:solidFill>
                <a:schemeClr val="bg2">
                  <a:lumMod val="10000"/>
                </a:schemeClr>
              </a:solidFill>
            </a:endParaRPr>
          </a:p>
        </p:txBody>
      </p:sp>
      <p:sp>
        <p:nvSpPr>
          <p:cNvPr id="1339" name="Oval 536"/>
          <p:cNvSpPr>
            <a:spLocks noChangeAspect="1" noChangeArrowheads="1"/>
          </p:cNvSpPr>
          <p:nvPr/>
        </p:nvSpPr>
        <p:spPr bwMode="auto">
          <a:xfrm>
            <a:off x="1088932" y="3413460"/>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292929"/>
              </a:solidFill>
            </a:endParaRPr>
          </a:p>
        </p:txBody>
      </p:sp>
      <p:grpSp>
        <p:nvGrpSpPr>
          <p:cNvPr id="21" name="Group 20"/>
          <p:cNvGrpSpPr/>
          <p:nvPr/>
        </p:nvGrpSpPr>
        <p:grpSpPr>
          <a:xfrm>
            <a:off x="663028" y="1080861"/>
            <a:ext cx="4582487" cy="2941875"/>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424109" y="1828645"/>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WEST</a:t>
            </a:r>
          </a:p>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DC</a:t>
            </a:r>
          </a:p>
        </p:txBody>
      </p:sp>
      <p:sp>
        <p:nvSpPr>
          <p:cNvPr id="1355" name="Pentagon 1354"/>
          <p:cNvSpPr/>
          <p:nvPr/>
        </p:nvSpPr>
        <p:spPr bwMode="auto">
          <a:xfrm rot="5400000">
            <a:off x="4073093" y="1828646"/>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EAST</a:t>
            </a:r>
          </a:p>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DC</a:t>
            </a:r>
          </a:p>
        </p:txBody>
      </p:sp>
      <p:sp>
        <p:nvSpPr>
          <p:cNvPr id="1358" name="Oval 536"/>
          <p:cNvSpPr>
            <a:spLocks noChangeAspect="1" noChangeArrowheads="1"/>
          </p:cNvSpPr>
          <p:nvPr/>
        </p:nvSpPr>
        <p:spPr bwMode="auto">
          <a:xfrm>
            <a:off x="4726243" y="3413460"/>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292929"/>
              </a:solidFill>
            </a:endParaRPr>
          </a:p>
        </p:txBody>
      </p:sp>
      <p:sp>
        <p:nvSpPr>
          <p:cNvPr id="23" name="TextBox 22"/>
          <p:cNvSpPr txBox="1"/>
          <p:nvPr/>
        </p:nvSpPr>
        <p:spPr>
          <a:xfrm>
            <a:off x="2282484" y="3616240"/>
            <a:ext cx="1183016" cy="249299"/>
          </a:xfrm>
          <a:prstGeom prst="rect">
            <a:avLst/>
          </a:prstGeom>
          <a:noFill/>
        </p:spPr>
        <p:txBody>
          <a:bodyPr wrap="none" lIns="0" tIns="0" rIns="0" bIns="0" rtlCol="0">
            <a:spAutoFit/>
          </a:bodyPr>
          <a:lstStyle/>
          <a:p>
            <a:pPr>
              <a:lnSpc>
                <a:spcPct val="90000"/>
              </a:lnSpc>
              <a:spcBef>
                <a:spcPct val="20000"/>
              </a:spcBef>
              <a:buSzPct val="80000"/>
            </a:pPr>
            <a:r>
              <a:rPr lang="en-US" sz="1800" i="1" dirty="0" smtClean="0">
                <a:solidFill>
                  <a:srgbClr val="FFFFFF"/>
                </a:solidFill>
              </a:rPr>
              <a:t>&gt; 500 miles</a:t>
            </a:r>
            <a:endParaRPr lang="en-US" sz="1800" i="1" dirty="0">
              <a:solidFill>
                <a:srgbClr val="FFFFFF"/>
              </a:solidFill>
            </a:endParaRPr>
          </a:p>
        </p:txBody>
      </p:sp>
      <p:cxnSp>
        <p:nvCxnSpPr>
          <p:cNvPr id="1359" name="Straight Connector 1358"/>
          <p:cNvCxnSpPr/>
          <p:nvPr/>
        </p:nvCxnSpPr>
        <p:spPr>
          <a:xfrm>
            <a:off x="1141880" y="3466407"/>
            <a:ext cx="3584363"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6081021" y="1055791"/>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endParaRPr>
          </a:p>
        </p:txBody>
      </p:sp>
      <p:grpSp>
        <p:nvGrpSpPr>
          <p:cNvPr id="65" name="Group 64"/>
          <p:cNvGrpSpPr/>
          <p:nvPr/>
        </p:nvGrpSpPr>
        <p:grpSpPr>
          <a:xfrm>
            <a:off x="6292576" y="1274603"/>
            <a:ext cx="1671976" cy="2950074"/>
            <a:chOff x="3857138" y="-151910"/>
            <a:chExt cx="1671976" cy="2950074"/>
          </a:xfrm>
        </p:grpSpPr>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69" name="Group 68"/>
          <p:cNvGrpSpPr/>
          <p:nvPr/>
        </p:nvGrpSpPr>
        <p:grpSpPr>
          <a:xfrm>
            <a:off x="8080941" y="1274603"/>
            <a:ext cx="1671976" cy="2950074"/>
            <a:chOff x="3857138" y="-151910"/>
            <a:chExt cx="1671976" cy="2950074"/>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grpSp>
        <p:nvGrpSpPr>
          <p:cNvPr id="73" name="Group 72"/>
          <p:cNvGrpSpPr/>
          <p:nvPr/>
        </p:nvGrpSpPr>
        <p:grpSpPr>
          <a:xfrm>
            <a:off x="9869169" y="1274603"/>
            <a:ext cx="1671976" cy="2950074"/>
            <a:chOff x="3857138" y="-151910"/>
            <a:chExt cx="1671976" cy="2950074"/>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857140" y="2691324"/>
              <a:ext cx="1671974" cy="106840"/>
            </a:xfrm>
            <a:prstGeom prst="rect">
              <a:avLst/>
            </a:prstGeom>
          </p:spPr>
        </p:pic>
      </p:grpSp>
      <p:sp>
        <p:nvSpPr>
          <p:cNvPr id="78" name="Rounded Rectangle 77"/>
          <p:cNvSpPr/>
          <p:nvPr/>
        </p:nvSpPr>
        <p:spPr bwMode="auto">
          <a:xfrm>
            <a:off x="8994693" y="2629942"/>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ounded Rectangle 78"/>
          <p:cNvSpPr/>
          <p:nvPr/>
        </p:nvSpPr>
        <p:spPr bwMode="auto">
          <a:xfrm>
            <a:off x="8194534" y="262499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Rounded Rectangle 79"/>
          <p:cNvSpPr/>
          <p:nvPr/>
        </p:nvSpPr>
        <p:spPr bwMode="auto">
          <a:xfrm>
            <a:off x="10777631" y="175354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1" name="Group 80"/>
          <p:cNvGrpSpPr/>
          <p:nvPr/>
        </p:nvGrpSpPr>
        <p:grpSpPr>
          <a:xfrm>
            <a:off x="8194534" y="1731988"/>
            <a:ext cx="1427560" cy="2385378"/>
            <a:chOff x="6371150" y="2709450"/>
            <a:chExt cx="1427560" cy="2385378"/>
          </a:xfrm>
        </p:grpSpPr>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86" name="Picture 85"/>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9982762" y="1731988"/>
            <a:ext cx="1427560" cy="2385378"/>
            <a:chOff x="6371150" y="2709450"/>
            <a:chExt cx="1427560" cy="2385378"/>
          </a:xfrm>
        </p:grpSpPr>
        <p:pic>
          <p:nvPicPr>
            <p:cNvPr id="89" name="Picture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93" name="Picture 92"/>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8208278" y="2624994"/>
            <a:ext cx="600626" cy="752080"/>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8194534" y="2605097"/>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3" name="Rounded Rectangle 112"/>
          <p:cNvSpPr/>
          <p:nvPr/>
        </p:nvSpPr>
        <p:spPr bwMode="auto">
          <a:xfrm>
            <a:off x="6428553" y="1750255"/>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4" name="Group 113"/>
          <p:cNvGrpSpPr/>
          <p:nvPr/>
        </p:nvGrpSpPr>
        <p:grpSpPr>
          <a:xfrm>
            <a:off x="6406169" y="1731988"/>
            <a:ext cx="1427560" cy="2385378"/>
            <a:chOff x="6371150" y="2709450"/>
            <a:chExt cx="1427560" cy="2385378"/>
          </a:xfrm>
        </p:grpSpPr>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6371150" y="4461376"/>
              <a:ext cx="636754" cy="633452"/>
            </a:xfrm>
            <a:prstGeom prst="rect">
              <a:avLst/>
            </a:prstGeom>
          </p:spPr>
        </p:pic>
        <p:pic>
          <p:nvPicPr>
            <p:cNvPr id="119" name="Picture 118"/>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7161956" y="4461376"/>
              <a:ext cx="636754" cy="633452"/>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2" name="Oval 1"/>
          <p:cNvSpPr/>
          <p:nvPr/>
        </p:nvSpPr>
        <p:spPr bwMode="auto">
          <a:xfrm>
            <a:off x="1051644" y="3374977"/>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 </a:t>
            </a:r>
          </a:p>
        </p:txBody>
      </p:sp>
      <p:sp>
        <p:nvSpPr>
          <p:cNvPr id="98" name="Oval 97"/>
          <p:cNvSpPr/>
          <p:nvPr/>
        </p:nvSpPr>
        <p:spPr bwMode="auto">
          <a:xfrm>
            <a:off x="1049934" y="3373267"/>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 </a:t>
            </a:r>
          </a:p>
        </p:txBody>
      </p:sp>
      <p:sp>
        <p:nvSpPr>
          <p:cNvPr id="99" name="TextBox 98"/>
          <p:cNvSpPr txBox="1"/>
          <p:nvPr/>
        </p:nvSpPr>
        <p:spPr>
          <a:xfrm>
            <a:off x="7355544" y="4652179"/>
            <a:ext cx="3120174"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solidFill>
                  <a:srgbClr val="5F5F5F">
                    <a:alpha val="99000"/>
                  </a:srgbClr>
                </a:solidFill>
              </a:rPr>
              <a:t>Microsoft Azure </a:t>
            </a:r>
            <a:r>
              <a:rPr lang="en-US" sz="1800" dirty="0">
                <a:solidFill>
                  <a:srgbClr val="5F5F5F">
                    <a:alpha val="99000"/>
                  </a:srgbClr>
                </a:solidFill>
              </a:rPr>
              <a:t>Storage</a:t>
            </a:r>
          </a:p>
        </p:txBody>
      </p:sp>
      <p:sp>
        <p:nvSpPr>
          <p:cNvPr id="4" name="Title 3"/>
          <p:cNvSpPr>
            <a:spLocks noGrp="1"/>
          </p:cNvSpPr>
          <p:nvPr>
            <p:ph type="title"/>
          </p:nvPr>
        </p:nvSpPr>
        <p:spPr>
          <a:xfrm>
            <a:off x="519112" y="228600"/>
            <a:ext cx="11149013" cy="1495794"/>
          </a:xfrm>
        </p:spPr>
        <p:txBody>
          <a:bodyPr/>
          <a:lstStyle/>
          <a:p>
            <a:r>
              <a:rPr lang="en-US" dirty="0">
                <a:solidFill>
                  <a:srgbClr val="5F5F5F">
                    <a:alpha val="99000"/>
                  </a:srgbClr>
                </a:solidFill>
              </a:rPr>
              <a:t>Continuous storage </a:t>
            </a:r>
            <a:r>
              <a:rPr lang="en-US" dirty="0" smtClean="0">
                <a:solidFill>
                  <a:srgbClr val="5F5F5F">
                    <a:alpha val="99000"/>
                  </a:srgbClr>
                </a:solidFill>
              </a:rPr>
              <a:t>geo-replication</a:t>
            </a:r>
            <a:r>
              <a:rPr lang="en-US" dirty="0">
                <a:solidFill>
                  <a:srgbClr val="5F5F5F">
                    <a:alpha val="99000"/>
                  </a:srgbClr>
                </a:solidFill>
              </a:rPr>
              <a:t/>
            </a:r>
            <a:br>
              <a:rPr lang="en-US" dirty="0">
                <a:solidFill>
                  <a:srgbClr val="5F5F5F">
                    <a:alpha val="99000"/>
                  </a:srgbClr>
                </a:solidFill>
              </a:rPr>
            </a:br>
            <a:endParaRPr lang="en-US" dirty="0"/>
          </a:p>
        </p:txBody>
      </p:sp>
    </p:spTree>
    <p:extLst>
      <p:ext uri="{BB962C8B-B14F-4D97-AF65-F5344CB8AC3E}">
        <p14:creationId xmlns:p14="http://schemas.microsoft.com/office/powerpoint/2010/main" val="207228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726503" y="423014"/>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chemeClr val="tx1">
                    <a:alpha val="99000"/>
                  </a:schemeClr>
                </a:solidFill>
              </a:rPr>
              <a:t>Web sites </a:t>
            </a:r>
            <a:endParaRPr dirty="0">
              <a:solidFill>
                <a:schemeClr val="tx1">
                  <a:alpha val="99000"/>
                </a:schemeClr>
              </a:solidFill>
            </a:endParaRPr>
          </a:p>
        </p:txBody>
      </p:sp>
      <p:pic>
        <p:nvPicPr>
          <p:cNvPr id="2" name="Picture 1"/>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61133" y="684138"/>
            <a:ext cx="2781081" cy="2781081"/>
          </a:xfrm>
          <a:prstGeom prst="rect">
            <a:avLst/>
          </a:prstGeom>
        </p:spPr>
      </p:pic>
      <p:sp>
        <p:nvSpPr>
          <p:cNvPr id="6" name="Content Placeholder 2"/>
          <p:cNvSpPr txBox="1">
            <a:spLocks/>
          </p:cNvSpPr>
          <p:nvPr/>
        </p:nvSpPr>
        <p:spPr>
          <a:xfrm>
            <a:off x="4726503" y="1544859"/>
            <a:ext cx="7315972" cy="1625060"/>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smtClean="0">
                <a:latin typeface="+mn-lt"/>
              </a:rPr>
              <a:t>Build with </a:t>
            </a:r>
            <a:r>
              <a:rPr lang="en-US" sz="2400" dirty="0" smtClean="0">
                <a:latin typeface="+mn-lt"/>
              </a:rPr>
              <a:t>.NET, Java, Node.js. PHP or Python</a:t>
            </a:r>
            <a:endParaRPr lang="en-US" sz="2400" dirty="0" smtClean="0">
              <a:latin typeface="+mn-lt"/>
            </a:endParaRPr>
          </a:p>
          <a:p>
            <a:pPr marL="346075" indent="-342900">
              <a:lnSpc>
                <a:spcPct val="100000"/>
              </a:lnSpc>
            </a:pPr>
            <a:r>
              <a:rPr lang="en-US" sz="2400" dirty="0" smtClean="0">
                <a:latin typeface="+mn-lt"/>
              </a:rPr>
              <a:t>Deploy in seconds </a:t>
            </a:r>
            <a:r>
              <a:rPr lang="en-US" sz="2400" dirty="0" smtClean="0">
                <a:latin typeface="+mn-lt"/>
              </a:rPr>
              <a:t>with TFS/</a:t>
            </a:r>
            <a:r>
              <a:rPr lang="en-US" sz="2400" dirty="0" err="1" smtClean="0">
                <a:latin typeface="+mn-lt"/>
              </a:rPr>
              <a:t>Git</a:t>
            </a:r>
            <a:r>
              <a:rPr lang="en-US" sz="2400" dirty="0" smtClean="0">
                <a:latin typeface="+mn-lt"/>
              </a:rPr>
              <a:t>/FTP/Mercurial/Dropbox</a:t>
            </a:r>
            <a:endParaRPr lang="en-US" sz="2400" dirty="0" smtClean="0">
              <a:latin typeface="+mn-lt"/>
            </a:endParaRPr>
          </a:p>
          <a:p>
            <a:pPr marL="346075" indent="-342900">
              <a:lnSpc>
                <a:spcPct val="100000"/>
              </a:lnSpc>
            </a:pPr>
            <a:r>
              <a:rPr lang="en-US" sz="2400" dirty="0" smtClean="0">
                <a:latin typeface="+mn-lt"/>
              </a:rPr>
              <a:t>Start for free, scale up as your traffic grows</a:t>
            </a:r>
          </a:p>
        </p:txBody>
      </p:sp>
      <p:sp>
        <p:nvSpPr>
          <p:cNvPr id="3" name="TextBox 2"/>
          <p:cNvSpPr txBox="1"/>
          <p:nvPr/>
        </p:nvSpPr>
        <p:spPr>
          <a:xfrm>
            <a:off x="781736" y="3543868"/>
            <a:ext cx="11038901" cy="312701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dirty="0"/>
              <a:t>You don’t have to worry or think about VMs, servers, or </a:t>
            </a:r>
            <a:r>
              <a:rPr lang="en-US" dirty="0" smtClean="0"/>
              <a:t>infrastructure…   </a:t>
            </a:r>
            <a:endParaRPr lang="en-US" dirty="0"/>
          </a:p>
          <a:p>
            <a:pPr marL="342900" indent="-342900">
              <a:buFont typeface="Arial" panose="020B0604020202020204" pitchFamily="34" charset="0"/>
              <a:buChar char="•"/>
            </a:pPr>
            <a:r>
              <a:rPr lang="en-US" dirty="0" smtClean="0"/>
              <a:t>You </a:t>
            </a:r>
            <a:r>
              <a:rPr lang="en-US" dirty="0"/>
              <a:t>can simply focus on building and deploying HTTP based </a:t>
            </a:r>
            <a:r>
              <a:rPr lang="en-US" dirty="0" smtClean="0"/>
              <a:t>applications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gradFill>
                  <a:gsLst>
                    <a:gs pos="0">
                      <a:srgbClr val="292929">
                        <a:lumMod val="90000"/>
                        <a:lumOff val="10000"/>
                      </a:srgbClr>
                    </a:gs>
                    <a:gs pos="86000">
                      <a:srgbClr val="292929">
                        <a:lumMod val="90000"/>
                        <a:lumOff val="10000"/>
                      </a:srgbClr>
                    </a:gs>
                  </a:gsLst>
                  <a:lin ang="5400000" scaled="0"/>
                </a:gradFill>
              </a:rPr>
              <a:t>Allows </a:t>
            </a:r>
            <a:r>
              <a:rPr lang="en-US" dirty="0">
                <a:gradFill>
                  <a:gsLst>
                    <a:gs pos="0">
                      <a:srgbClr val="292929">
                        <a:lumMod val="90000"/>
                        <a:lumOff val="10000"/>
                      </a:srgbClr>
                    </a:gs>
                    <a:gs pos="86000">
                      <a:srgbClr val="292929">
                        <a:lumMod val="90000"/>
                        <a:lumOff val="10000"/>
                      </a:srgbClr>
                    </a:gs>
                  </a:gsLst>
                  <a:lin ang="5400000" scaled="0"/>
                </a:gradFill>
              </a:rPr>
              <a:t>you to use any tool and any operating system to build these </a:t>
            </a:r>
            <a:r>
              <a:rPr lang="en-US" dirty="0" smtClean="0">
                <a:gradFill>
                  <a:gsLst>
                    <a:gs pos="0">
                      <a:srgbClr val="292929">
                        <a:lumMod val="90000"/>
                        <a:lumOff val="10000"/>
                      </a:srgbClr>
                    </a:gs>
                    <a:gs pos="86000">
                      <a:srgbClr val="292929">
                        <a:lumMod val="90000"/>
                        <a:lumOff val="10000"/>
                      </a:srgbClr>
                    </a:gs>
                  </a:gsLst>
                  <a:lin ang="5400000" scaled="0"/>
                </a:gradFill>
              </a:rPr>
              <a:t>sites including </a:t>
            </a:r>
            <a:r>
              <a:rPr lang="en-US" dirty="0">
                <a:gradFill>
                  <a:gsLst>
                    <a:gs pos="0">
                      <a:srgbClr val="292929">
                        <a:lumMod val="90000"/>
                        <a:lumOff val="10000"/>
                      </a:srgbClr>
                    </a:gs>
                    <a:gs pos="86000">
                      <a:srgbClr val="292929">
                        <a:lumMod val="90000"/>
                        <a:lumOff val="10000"/>
                      </a:srgbClr>
                    </a:gs>
                  </a:gsLst>
                  <a:lin ang="5400000" scaled="0"/>
                </a:gradFill>
              </a:rPr>
              <a:t>Windows, OS X, and </a:t>
            </a:r>
            <a:r>
              <a:rPr lang="en-US" dirty="0" smtClean="0">
                <a:gradFill>
                  <a:gsLst>
                    <a:gs pos="0">
                      <a:srgbClr val="292929">
                        <a:lumMod val="90000"/>
                        <a:lumOff val="10000"/>
                      </a:srgbClr>
                    </a:gs>
                    <a:gs pos="86000">
                      <a:srgbClr val="292929">
                        <a:lumMod val="90000"/>
                        <a:lumOff val="10000"/>
                      </a:srgbClr>
                    </a:gs>
                  </a:gsLst>
                  <a:lin ang="5400000" scaled="0"/>
                </a:gradFill>
              </a:rPr>
              <a:t>Linux</a:t>
            </a:r>
            <a:endParaRPr lang="en-US" dirty="0">
              <a:gradFill>
                <a:gsLst>
                  <a:gs pos="0">
                    <a:srgbClr val="292929">
                      <a:lumMod val="90000"/>
                      <a:lumOff val="10000"/>
                    </a:srgbClr>
                  </a:gs>
                  <a:gs pos="86000">
                    <a:srgbClr val="292929">
                      <a:lumMod val="90000"/>
                      <a:lumOff val="10000"/>
                    </a:srgbClr>
                  </a:gs>
                </a:gsLst>
                <a:lin ang="5400000" scaled="0"/>
              </a:gradFill>
            </a:endParaRPr>
          </a:p>
          <a:p>
            <a:pPr marL="342900" indent="-342900">
              <a:buFont typeface="Arial" panose="020B0604020202020204" pitchFamily="34" charset="0"/>
              <a:buChar char="•"/>
            </a:pPr>
            <a:r>
              <a:rPr lang="en-US" dirty="0" smtClean="0">
                <a:gradFill>
                  <a:gsLst>
                    <a:gs pos="0">
                      <a:srgbClr val="292929">
                        <a:lumMod val="90000"/>
                        <a:lumOff val="10000"/>
                      </a:srgbClr>
                    </a:gs>
                    <a:gs pos="86000">
                      <a:srgbClr val="292929">
                        <a:lumMod val="90000"/>
                        <a:lumOff val="10000"/>
                      </a:srgbClr>
                    </a:gs>
                  </a:gsLst>
                  <a:lin ang="5400000" scaled="0"/>
                </a:gradFill>
              </a:rPr>
              <a:t>Machine instances can be registered with a load balancer and scaled out as needed to additional VMs</a:t>
            </a:r>
            <a:endParaRPr lang="en-US"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 </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43933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50"/>
                                        <p:tgtEl>
                                          <p:spTgt spid="6">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250"/>
                                        <p:tgtEl>
                                          <p:spTgt spid="6">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25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prstClr val="black"/>
              <a:schemeClr val="bg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40719" y="440421"/>
            <a:ext cx="3066325" cy="3066325"/>
          </a:xfrm>
          <a:prstGeom prst="rect">
            <a:avLst/>
          </a:prstGeom>
        </p:spPr>
      </p:pic>
      <p:sp>
        <p:nvSpPr>
          <p:cNvPr id="5" name="Title 1"/>
          <p:cNvSpPr txBox="1">
            <a:spLocks/>
          </p:cNvSpPr>
          <p:nvPr/>
        </p:nvSpPr>
        <p:spPr>
          <a:xfrm>
            <a:off x="4379661" y="63734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solidFill>
                  <a:schemeClr val="tx1">
                    <a:alpha val="99000"/>
                  </a:schemeClr>
                </a:solidFill>
              </a:rPr>
              <a:t>Cloud services</a:t>
            </a:r>
            <a:endParaRPr lang="en-US" dirty="0">
              <a:solidFill>
                <a:schemeClr val="tx1">
                  <a:alpha val="99000"/>
                </a:schemeClr>
              </a:solidFill>
            </a:endParaRPr>
          </a:p>
        </p:txBody>
      </p:sp>
      <p:sp>
        <p:nvSpPr>
          <p:cNvPr id="6" name="Content Placeholder 2"/>
          <p:cNvSpPr txBox="1">
            <a:spLocks/>
          </p:cNvSpPr>
          <p:nvPr/>
        </p:nvSpPr>
        <p:spPr>
          <a:xfrm>
            <a:off x="4369014" y="1793656"/>
            <a:ext cx="6380162" cy="4136517"/>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a:t>Cloud Services is another model we support for building </a:t>
            </a:r>
            <a:r>
              <a:rPr lang="en-US" sz="2400" dirty="0" smtClean="0"/>
              <a:t>applications</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Build highly scalable apps and services</a:t>
            </a:r>
          </a:p>
          <a:p>
            <a:pPr marL="346075" indent="-342900">
              <a:lnSpc>
                <a:spcPct val="100000"/>
              </a:lnSpc>
            </a:pPr>
            <a:endParaRPr lang="en-US" sz="2400" dirty="0" smtClean="0">
              <a:latin typeface="+mn-lt"/>
            </a:endParaRPr>
          </a:p>
          <a:p>
            <a:pPr marL="346075" indent="-342900">
              <a:lnSpc>
                <a:spcPct val="100000"/>
              </a:lnSpc>
            </a:pPr>
            <a:r>
              <a:rPr lang="en-US" sz="2400" dirty="0" smtClean="0"/>
              <a:t>You </a:t>
            </a:r>
            <a:r>
              <a:rPr lang="en-US" sz="2400" dirty="0"/>
              <a:t>might have a combination of front ends, middle tiers, as well as virtual machines running as part of your </a:t>
            </a:r>
            <a:r>
              <a:rPr lang="en-US" sz="2400" dirty="0" smtClean="0"/>
              <a:t>solution</a:t>
            </a:r>
          </a:p>
          <a:p>
            <a:pPr marL="346075" indent="-342900">
              <a:lnSpc>
                <a:spcPct val="100000"/>
              </a:lnSpc>
            </a:pPr>
            <a:endParaRPr lang="en-US" sz="2400" dirty="0" smtClean="0">
              <a:latin typeface="+mn-lt"/>
            </a:endParaRPr>
          </a:p>
          <a:p>
            <a:pPr marL="346075" indent="-342900">
              <a:lnSpc>
                <a:spcPct val="100000"/>
              </a:lnSpc>
            </a:pPr>
            <a:r>
              <a:rPr lang="en-US" sz="2400" dirty="0" smtClean="0">
                <a:latin typeface="+mn-lt"/>
              </a:rPr>
              <a:t>Automated application management</a:t>
            </a:r>
          </a:p>
        </p:txBody>
      </p:sp>
    </p:spTree>
    <p:extLst>
      <p:ext uri="{BB962C8B-B14F-4D97-AF65-F5344CB8AC3E}">
        <p14:creationId xmlns:p14="http://schemas.microsoft.com/office/powerpoint/2010/main" val="1643095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5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5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25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5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5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25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7" y="893"/>
          <a:ext cx="158709" cy="158709"/>
        </p:xfrm>
        <a:graphic>
          <a:graphicData uri="http://schemas.openxmlformats.org/presentationml/2006/ole">
            <mc:AlternateContent xmlns:mc="http://schemas.openxmlformats.org/markup-compatibility/2006">
              <mc:Choice xmlns:v="urn:schemas-microsoft-com:vml" Requires="v">
                <p:oleObj spid="_x0000_s107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7" y="893"/>
                        <a:ext cx="158709" cy="158709"/>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grpSp>
        <p:nvGrpSpPr>
          <p:cNvPr id="3" name="Group 2"/>
          <p:cNvGrpSpPr/>
          <p:nvPr/>
        </p:nvGrpSpPr>
        <p:grpSpPr>
          <a:xfrm>
            <a:off x="519112" y="976498"/>
            <a:ext cx="11155632" cy="3448358"/>
            <a:chOff x="550700" y="1695903"/>
            <a:chExt cx="11155632" cy="4056593"/>
          </a:xfrm>
        </p:grpSpPr>
        <p:sp>
          <p:nvSpPr>
            <p:cNvPr id="5" name="Rectangle 4"/>
            <p:cNvSpPr/>
            <p:nvPr/>
          </p:nvSpPr>
          <p:spPr>
            <a:xfrm>
              <a:off x="550700" y="1695903"/>
              <a:ext cx="11155632" cy="40565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6" name="Rectangle 5"/>
            <p:cNvSpPr/>
            <p:nvPr/>
          </p:nvSpPr>
          <p:spPr bwMode="auto">
            <a:xfrm>
              <a:off x="2472571" y="2983158"/>
              <a:ext cx="3455034" cy="25981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0" name="Rectangle 9"/>
            <p:cNvSpPr/>
            <p:nvPr/>
          </p:nvSpPr>
          <p:spPr bwMode="auto">
            <a:xfrm>
              <a:off x="6096701" y="2983158"/>
              <a:ext cx="3473815" cy="25981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2287" y="1844200"/>
              <a:ext cx="11152775" cy="61539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999" dirty="0">
                  <a:ln>
                    <a:solidFill>
                      <a:srgbClr val="FFFFFF">
                        <a:alpha val="0"/>
                      </a:srgbClr>
                    </a:solidFill>
                  </a:ln>
                  <a:solidFill>
                    <a:srgbClr val="5F5F5F">
                      <a:alpha val="99000"/>
                    </a:srgbClr>
                  </a:solidFill>
                  <a:latin typeface="Segoe UI Light" pitchFamily="34" charset="0"/>
                </a:rPr>
                <a:t>A container of related service roles</a:t>
              </a:r>
              <a:endParaRPr lang="en-US" sz="3199" dirty="0">
                <a:ln>
                  <a:solidFill>
                    <a:srgbClr val="FFFFFF">
                      <a:alpha val="0"/>
                    </a:srgbClr>
                  </a:solidFill>
                </a:ln>
                <a:solidFill>
                  <a:srgbClr val="5F5F5F">
                    <a:alpha val="99000"/>
                  </a:srgbClr>
                </a:solidFill>
                <a:latin typeface="Segoe UI Light" pitchFamily="34" charset="0"/>
              </a:endParaRPr>
            </a:p>
          </p:txBody>
        </p:sp>
        <p:sp>
          <p:nvSpPr>
            <p:cNvPr id="13" name="TextBox 12"/>
            <p:cNvSpPr txBox="1"/>
            <p:nvPr/>
          </p:nvSpPr>
          <p:spPr>
            <a:xfrm>
              <a:off x="2453790" y="3148006"/>
              <a:ext cx="3473815" cy="553854"/>
            </a:xfrm>
            <a:prstGeom prst="rect">
              <a:avLst/>
            </a:prstGeom>
            <a:noFill/>
          </p:spPr>
          <p:txBody>
            <a:bodyPr wrap="square" lIns="0" tIns="0" rIns="0" bIns="0" rtlCol="0">
              <a:spAutoFit/>
            </a:bodyPr>
            <a:lstStyle/>
            <a:p>
              <a:pPr algn="ctr" defTabSz="914089">
                <a:lnSpc>
                  <a:spcPct val="90000"/>
                </a:lnSpc>
                <a:spcBef>
                  <a:spcPct val="20000"/>
                </a:spcBef>
                <a:buSzPct val="80000"/>
              </a:pPr>
              <a:r>
                <a:rPr lang="en-US" sz="3999" dirty="0">
                  <a:solidFill>
                    <a:srgbClr val="FFFFFF">
                      <a:alpha val="99000"/>
                    </a:srgbClr>
                  </a:solidFill>
                  <a:latin typeface="Segoe UI Light" pitchFamily="34" charset="0"/>
                </a:rPr>
                <a:t>Web Role</a:t>
              </a:r>
            </a:p>
          </p:txBody>
        </p:sp>
        <p:sp>
          <p:nvSpPr>
            <p:cNvPr id="14" name="TextBox 13"/>
            <p:cNvSpPr txBox="1"/>
            <p:nvPr/>
          </p:nvSpPr>
          <p:spPr>
            <a:xfrm>
              <a:off x="6096701" y="3148006"/>
              <a:ext cx="3473815" cy="553854"/>
            </a:xfrm>
            <a:prstGeom prst="rect">
              <a:avLst/>
            </a:prstGeom>
            <a:noFill/>
          </p:spPr>
          <p:txBody>
            <a:bodyPr wrap="square" lIns="0" tIns="0" rIns="0" bIns="0" rtlCol="0">
              <a:spAutoFit/>
            </a:bodyPr>
            <a:lstStyle/>
            <a:p>
              <a:pPr algn="ctr" defTabSz="914089">
                <a:lnSpc>
                  <a:spcPct val="90000"/>
                </a:lnSpc>
                <a:spcBef>
                  <a:spcPct val="20000"/>
                </a:spcBef>
                <a:buSzPct val="80000"/>
              </a:pPr>
              <a:r>
                <a:rPr lang="en-US" sz="3999" dirty="0">
                  <a:solidFill>
                    <a:srgbClr val="FFFFFF">
                      <a:alpha val="99000"/>
                    </a:srgbClr>
                  </a:solidFill>
                  <a:latin typeface="Segoe UI Light" pitchFamily="34" charset="0"/>
                </a:rPr>
                <a:t>Worker Role</a:t>
              </a:r>
            </a:p>
          </p:txBody>
        </p:sp>
        <p:sp>
          <p:nvSpPr>
            <p:cNvPr id="17" name="Freeform 62"/>
            <p:cNvSpPr>
              <a:spLocks noEditPoints="1"/>
            </p:cNvSpPr>
            <p:nvPr/>
          </p:nvSpPr>
          <p:spPr bwMode="black">
            <a:xfrm>
              <a:off x="3696091" y="3905206"/>
              <a:ext cx="925772" cy="92553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914089"/>
              <a:endParaRPr lang="en-US" sz="1600" dirty="0">
                <a:solidFill>
                  <a:srgbClr val="292929"/>
                </a:solidFill>
              </a:endParaRPr>
            </a:p>
          </p:txBody>
        </p:sp>
        <p:grpSp>
          <p:nvGrpSpPr>
            <p:cNvPr id="18" name="Group 17"/>
            <p:cNvGrpSpPr/>
            <p:nvPr/>
          </p:nvGrpSpPr>
          <p:grpSpPr bwMode="black">
            <a:xfrm>
              <a:off x="7281781" y="3962016"/>
              <a:ext cx="1103655" cy="897871"/>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089"/>
                <a:endParaRPr lang="en-US" sz="1600" dirty="0">
                  <a:solidFill>
                    <a:srgbClr val="292929"/>
                  </a:solidFill>
                </a:endParaRPr>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089"/>
                <a:endParaRPr lang="en-US" sz="1600" dirty="0">
                  <a:solidFill>
                    <a:srgbClr val="292929"/>
                  </a:solidFill>
                </a:endParaRPr>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089"/>
                <a:endParaRPr lang="en-US" sz="1600" dirty="0">
                  <a:solidFill>
                    <a:srgbClr val="292929"/>
                  </a:solidFill>
                </a:endParaRPr>
              </a:p>
            </p:txBody>
          </p:sp>
        </p:grpSp>
      </p:grpSp>
      <p:sp>
        <p:nvSpPr>
          <p:cNvPr id="7" name="TextBox 6"/>
          <p:cNvSpPr txBox="1"/>
          <p:nvPr/>
        </p:nvSpPr>
        <p:spPr>
          <a:xfrm>
            <a:off x="519112" y="4646005"/>
            <a:ext cx="10106549" cy="1335750"/>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gradFill>
                  <a:gsLst>
                    <a:gs pos="0">
                      <a:srgbClr val="292929">
                        <a:lumMod val="90000"/>
                        <a:lumOff val="10000"/>
                      </a:srgbClr>
                    </a:gs>
                    <a:gs pos="86000">
                      <a:srgbClr val="292929">
                        <a:lumMod val="90000"/>
                        <a:lumOff val="10000"/>
                      </a:srgbClr>
                    </a:gs>
                  </a:gsLst>
                  <a:lin ang="5400000" scaled="0"/>
                </a:gradFill>
              </a:rPr>
              <a:t>A design pattern and tool kit for multi-tier applications</a:t>
            </a:r>
          </a:p>
          <a:p>
            <a:pPr marL="457200" indent="-457200">
              <a:lnSpc>
                <a:spcPct val="90000"/>
              </a:lnSpc>
              <a:spcBef>
                <a:spcPct val="20000"/>
              </a:spcBef>
              <a:buSzPct val="80000"/>
              <a:buFont typeface="Arial" panose="020B0604020202020204" pitchFamily="34" charset="0"/>
              <a:buChar char="•"/>
            </a:pPr>
            <a:r>
              <a:rPr lang="en-US" sz="2800" dirty="0" smtClean="0">
                <a:gradFill>
                  <a:gsLst>
                    <a:gs pos="0">
                      <a:srgbClr val="292929">
                        <a:lumMod val="90000"/>
                        <a:lumOff val="10000"/>
                      </a:srgbClr>
                    </a:gs>
                    <a:gs pos="86000">
                      <a:srgbClr val="292929">
                        <a:lumMod val="90000"/>
                        <a:lumOff val="10000"/>
                      </a:srgbClr>
                    </a:gs>
                  </a:gsLst>
                  <a:lin ang="5400000" scaled="0"/>
                </a:gradFill>
              </a:rPr>
              <a:t>Web Roles are web server instances</a:t>
            </a:r>
          </a:p>
          <a:p>
            <a:pPr marL="457200" indent="-457200">
              <a:lnSpc>
                <a:spcPct val="90000"/>
              </a:lnSpc>
              <a:spcBef>
                <a:spcPct val="20000"/>
              </a:spcBef>
              <a:buSzPct val="80000"/>
              <a:buFont typeface="Arial" panose="020B0604020202020204" pitchFamily="34" charset="0"/>
              <a:buChar char="•"/>
            </a:pPr>
            <a:r>
              <a:rPr lang="en-US" sz="2800" dirty="0" smtClean="0">
                <a:gradFill>
                  <a:gsLst>
                    <a:gs pos="0">
                      <a:srgbClr val="292929">
                        <a:lumMod val="90000"/>
                        <a:lumOff val="10000"/>
                      </a:srgbClr>
                    </a:gs>
                    <a:gs pos="86000">
                      <a:srgbClr val="292929">
                        <a:lumMod val="90000"/>
                        <a:lumOff val="10000"/>
                      </a:srgbClr>
                    </a:gs>
                  </a:gsLst>
                  <a:lin ang="5400000" scaled="0"/>
                </a:gradFill>
              </a:rPr>
              <a:t>Worker Roles are the VM that manage computation and data</a:t>
            </a:r>
            <a:endParaRPr lang="en-US" sz="28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096863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Text Placeholder 2"/>
          <p:cNvSpPr>
            <a:spLocks noGrp="1"/>
          </p:cNvSpPr>
          <p:nvPr>
            <p:ph type="body" sz="quarter" idx="10"/>
          </p:nvPr>
        </p:nvSpPr>
        <p:spPr>
          <a:xfrm>
            <a:off x="519112" y="1447799"/>
            <a:ext cx="11149013" cy="4468916"/>
          </a:xfrm>
        </p:spPr>
        <p:txBody>
          <a:bodyPr/>
          <a:lstStyle/>
          <a:p>
            <a:r>
              <a:rPr lang="en-US" sz="3600" dirty="0" smtClean="0"/>
              <a:t>Learning objectives – what you will learn:</a:t>
            </a:r>
          </a:p>
          <a:p>
            <a:pPr marL="574675" indent="-571500">
              <a:buFont typeface="Arial" panose="020B0604020202020204" pitchFamily="34" charset="0"/>
              <a:buChar char="•"/>
            </a:pPr>
            <a:r>
              <a:rPr lang="en-US" sz="2800" dirty="0" smtClean="0"/>
              <a:t>Cloud computing basics</a:t>
            </a:r>
          </a:p>
          <a:p>
            <a:pPr marL="574675" indent="-571500">
              <a:buFont typeface="Arial" panose="020B0604020202020204" pitchFamily="34" charset="0"/>
              <a:buChar char="•"/>
            </a:pPr>
            <a:r>
              <a:rPr lang="en-US" sz="2800" dirty="0" smtClean="0"/>
              <a:t>Patterns and terminology – </a:t>
            </a:r>
            <a:r>
              <a:rPr lang="en-US" sz="2800" dirty="0" err="1" smtClean="0"/>
              <a:t>IaaS</a:t>
            </a:r>
            <a:r>
              <a:rPr lang="en-US" sz="2800" dirty="0" smtClean="0"/>
              <a:t>, </a:t>
            </a:r>
            <a:r>
              <a:rPr lang="en-US" sz="2800" dirty="0" err="1" smtClean="0"/>
              <a:t>PaaS</a:t>
            </a:r>
            <a:r>
              <a:rPr lang="en-US" sz="2800" dirty="0" smtClean="0"/>
              <a:t>, SaaS</a:t>
            </a:r>
          </a:p>
          <a:p>
            <a:pPr marL="574675" indent="-571500">
              <a:buFont typeface="Arial" panose="020B0604020202020204" pitchFamily="34" charset="0"/>
              <a:buChar char="•"/>
            </a:pPr>
            <a:r>
              <a:rPr lang="en-US" sz="2800" dirty="0" smtClean="0"/>
              <a:t>Microsoft Azure basics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Virtual machines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Web sites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Cloud services</a:t>
            </a:r>
          </a:p>
          <a:p>
            <a:pPr marL="1830388" lvl="2" indent="-5715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Building blocks for applications – storage, messaging, identity, etc.</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574675" indent="-571500">
              <a:buFont typeface="Arial" panose="020B0604020202020204" pitchFamily="34" charset="0"/>
              <a:buChar char="•"/>
            </a:pPr>
            <a:r>
              <a:rPr lang="en-US" sz="2800" dirty="0" smtClean="0"/>
              <a:t>Cloud patterns for research scientists</a:t>
            </a:r>
          </a:p>
        </p:txBody>
      </p:sp>
    </p:spTree>
    <p:extLst>
      <p:ext uri="{BB962C8B-B14F-4D97-AF65-F5344CB8AC3E}">
        <p14:creationId xmlns:p14="http://schemas.microsoft.com/office/powerpoint/2010/main" val="128677868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8169" y="2608711"/>
            <a:ext cx="4763322" cy="1495794"/>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err="1" smtClean="0">
                  <a:gradFill>
                    <a:gsLst>
                      <a:gs pos="0">
                        <a:srgbClr val="FFFFFF"/>
                      </a:gs>
                      <a:gs pos="100000">
                        <a:srgbClr val="FFFFFF"/>
                      </a:gs>
                    </a:gsLst>
                    <a:lin ang="5400000" scaled="0"/>
                  </a:gradFill>
                </a:rPr>
                <a:t>HDInsight</a:t>
              </a:r>
              <a:endParaRPr lang="en-US"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299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42971" y="252106"/>
            <a:ext cx="935747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a:lstStyle>
          <a:p>
            <a:r>
              <a:rPr lang="en-US" sz="4800" dirty="0" smtClean="0"/>
              <a:t>Multiple programming languages</a:t>
            </a:r>
            <a:endParaRPr lang="en-US" sz="4800" dirty="0"/>
          </a:p>
        </p:txBody>
      </p:sp>
      <p:sp>
        <p:nvSpPr>
          <p:cNvPr id="5" name="TextBox 4"/>
          <p:cNvSpPr txBox="1"/>
          <p:nvPr/>
        </p:nvSpPr>
        <p:spPr>
          <a:xfrm>
            <a:off x="987973" y="4435366"/>
            <a:ext cx="11053464" cy="2215991"/>
          </a:xfrm>
          <a:prstGeom prst="rect">
            <a:avLst/>
          </a:prstGeom>
          <a:noFill/>
        </p:spPr>
        <p:txBody>
          <a:bodyPr wrap="square" lIns="0" tIns="0" rIns="0" bIns="0" rtlCol="0">
            <a:spAutoFit/>
          </a:bodyPr>
          <a:lstStyle/>
          <a:p>
            <a:pPr marL="285750" indent="-285750">
              <a:buFont typeface="Arial" pitchFamily="34" charset="0"/>
              <a:buChar char="•"/>
            </a:pPr>
            <a:r>
              <a:rPr lang="en-US" dirty="0" smtClean="0"/>
              <a:t>.NET, Node.js, Java, PHP, Python, Ruby</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a:t>For </a:t>
            </a:r>
            <a:r>
              <a:rPr lang="en-US" dirty="0" smtClean="0"/>
              <a:t>each option we </a:t>
            </a:r>
            <a:r>
              <a:rPr lang="en-US" dirty="0"/>
              <a:t>provide libraries that you can consume that call into the REST APIs  that we expose for the building block </a:t>
            </a:r>
            <a:r>
              <a:rPr lang="en-US" dirty="0" smtClean="0"/>
              <a:t>services </a:t>
            </a:r>
            <a:endParaRPr lang="en-US" dirty="0"/>
          </a:p>
          <a:p>
            <a:pPr marL="285750" indent="-285750">
              <a:buFont typeface="Arial" pitchFamily="34" charset="0"/>
              <a:buChar char="•"/>
            </a:pPr>
            <a:r>
              <a:rPr lang="en-US" dirty="0"/>
              <a:t>You can also call the REST APIs directly</a:t>
            </a:r>
          </a:p>
          <a:p>
            <a:endParaRPr lang="en-US" sz="2400" spc="-70" dirty="0" err="1" smtClean="0">
              <a:gradFill>
                <a:gsLst>
                  <a:gs pos="2917">
                    <a:schemeClr val="tx1"/>
                  </a:gs>
                  <a:gs pos="30000">
                    <a:schemeClr val="tx1"/>
                  </a:gs>
                </a:gsLst>
                <a:lin ang="5400000" scaled="0"/>
              </a:gradFill>
            </a:endParaRPr>
          </a:p>
        </p:txBody>
      </p:sp>
      <p:pic>
        <p:nvPicPr>
          <p:cNvPr id="4" name="图片 3"/>
          <p:cNvPicPr>
            <a:picLocks noChangeAspect="1"/>
          </p:cNvPicPr>
          <p:nvPr/>
        </p:nvPicPr>
        <p:blipFill>
          <a:blip r:embed="rId3"/>
          <a:stretch>
            <a:fillRect/>
          </a:stretch>
        </p:blipFill>
        <p:spPr>
          <a:xfrm>
            <a:off x="2360702" y="1140664"/>
            <a:ext cx="6265714" cy="3083234"/>
          </a:xfrm>
          <a:prstGeom prst="rect">
            <a:avLst/>
          </a:prstGeom>
        </p:spPr>
      </p:pic>
    </p:spTree>
    <p:extLst>
      <p:ext uri="{BB962C8B-B14F-4D97-AF65-F5344CB8AC3E}">
        <p14:creationId xmlns:p14="http://schemas.microsoft.com/office/powerpoint/2010/main" val="375149229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1"/>
          <p:cNvSpPr txBox="1">
            <a:spLocks/>
          </p:cNvSpPr>
          <p:nvPr/>
        </p:nvSpPr>
        <p:spPr>
          <a:xfrm>
            <a:off x="8005619" y="3956050"/>
            <a:ext cx="3933825" cy="182880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a:lstStyle>
          <a:p>
            <a:r>
              <a:rPr sz="6600">
                <a:solidFill>
                  <a:srgbClr val="5F5F5F">
                    <a:alpha val="99000"/>
                  </a:srgbClr>
                </a:solidFill>
              </a:rPr>
              <a:t>Open </a:t>
            </a:r>
            <a:r>
              <a:rPr lang="en-US" altLang="zh-CN" sz="6600" smtClean="0">
                <a:solidFill>
                  <a:srgbClr val="5F5F5F">
                    <a:alpha val="99000"/>
                  </a:srgbClr>
                </a:solidFill>
              </a:rPr>
              <a:t>S</a:t>
            </a:r>
            <a:r>
              <a:rPr sz="6600" smtClean="0">
                <a:solidFill>
                  <a:srgbClr val="5F5F5F">
                    <a:alpha val="99000"/>
                  </a:srgbClr>
                </a:solidFill>
              </a:rPr>
              <a:t>ource</a:t>
            </a:r>
            <a:endParaRPr sz="6600" dirty="0">
              <a:solidFill>
                <a:srgbClr val="5F5F5F">
                  <a:alpha val="99000"/>
                </a:srgbClr>
              </a:solidFill>
            </a:endParaRPr>
          </a:p>
        </p:txBody>
      </p:sp>
      <p:sp>
        <p:nvSpPr>
          <p:cNvPr id="5" name="Rectangle 4"/>
          <p:cNvSpPr/>
          <p:nvPr/>
        </p:nvSpPr>
        <p:spPr>
          <a:xfrm>
            <a:off x="612648" y="5857103"/>
            <a:ext cx="2739724" cy="369332"/>
          </a:xfrm>
          <a:prstGeom prst="rect">
            <a:avLst/>
          </a:prstGeom>
        </p:spPr>
        <p:txBody>
          <a:bodyPr wrap="none" lIns="0" rIns="0">
            <a:spAutoFit/>
          </a:bodyPr>
          <a:lstStyle/>
          <a:p>
            <a:pPr marL="3175">
              <a:spcAft>
                <a:spcPts val="1200"/>
              </a:spcAft>
            </a:pPr>
            <a:r>
              <a:rPr lang="en-US" sz="1800" dirty="0" smtClean="0">
                <a:solidFill>
                  <a:srgbClr val="5F5F5F">
                    <a:alpha val="99000"/>
                  </a:srgbClr>
                </a:solidFill>
                <a:sym typeface="Wingdings" pitchFamily="2" charset="2"/>
              </a:rPr>
              <a:t> </a:t>
            </a:r>
            <a:r>
              <a:rPr lang="en-US" sz="1800" dirty="0" smtClean="0">
                <a:solidFill>
                  <a:srgbClr val="5F5F5F">
                    <a:alpha val="99000"/>
                  </a:srgbClr>
                </a:solidFill>
              </a:rPr>
              <a:t>http://</a:t>
            </a:r>
            <a:r>
              <a:rPr lang="en-US" sz="1800" dirty="0" smtClean="0">
                <a:solidFill>
                  <a:srgbClr val="5F5F5F">
                    <a:alpha val="99000"/>
                  </a:srgbClr>
                </a:solidFill>
              </a:rPr>
              <a:t>github.com/azure</a:t>
            </a:r>
            <a:endParaRPr lang="en-US" sz="1800" dirty="0">
              <a:solidFill>
                <a:srgbClr val="5F5F5F">
                  <a:alpha val="99000"/>
                </a:srgbClr>
              </a:solidFill>
            </a:endParaRPr>
          </a:p>
        </p:txBody>
      </p:sp>
      <p:pic>
        <p:nvPicPr>
          <p:cNvPr id="4" name="图片 3"/>
          <p:cNvPicPr>
            <a:picLocks noChangeAspect="1"/>
          </p:cNvPicPr>
          <p:nvPr/>
        </p:nvPicPr>
        <p:blipFill>
          <a:blip r:embed="rId3"/>
          <a:stretch>
            <a:fillRect/>
          </a:stretch>
        </p:blipFill>
        <p:spPr>
          <a:xfrm>
            <a:off x="612648" y="931652"/>
            <a:ext cx="6978597" cy="4636276"/>
          </a:xfrm>
          <a:prstGeom prst="rect">
            <a:avLst/>
          </a:prstGeom>
        </p:spPr>
      </p:pic>
    </p:spTree>
    <p:extLst>
      <p:ext uri="{BB962C8B-B14F-4D97-AF65-F5344CB8AC3E}">
        <p14:creationId xmlns:p14="http://schemas.microsoft.com/office/powerpoint/2010/main" val="11860897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bright="-62000"/>
                    </a14:imgEffect>
                  </a14:imgLayer>
                </a14:imgProps>
              </a:ext>
              <a:ext uri="{28A0092B-C50C-407E-A947-70E740481C1C}">
                <a14:useLocalDpi xmlns:a14="http://schemas.microsoft.com/office/drawing/2010/main" val="0"/>
              </a:ext>
            </a:extLst>
          </a:blip>
          <a:stretch>
            <a:fillRect/>
          </a:stretch>
        </p:blipFill>
        <p:spPr>
          <a:xfrm>
            <a:off x="936051" y="2180069"/>
            <a:ext cx="3212327" cy="2909990"/>
          </a:xfrm>
          <a:prstGeom prst="rect">
            <a:avLst/>
          </a:prstGeom>
        </p:spPr>
      </p:pic>
      <p:sp>
        <p:nvSpPr>
          <p:cNvPr id="5" name="Title 1"/>
          <p:cNvSpPr txBox="1">
            <a:spLocks/>
          </p:cNvSpPr>
          <p:nvPr/>
        </p:nvSpPr>
        <p:spPr>
          <a:xfrm>
            <a:off x="4307305" y="1091504"/>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rgbClr val="5F5F5F">
                    <a:alpha val="99000"/>
                  </a:srgbClr>
                </a:solidFill>
              </a:rPr>
              <a:t>Blob storage</a:t>
            </a:r>
            <a:endParaRPr dirty="0">
              <a:solidFill>
                <a:srgbClr val="5F5F5F">
                  <a:alpha val="99000"/>
                </a:srgbClr>
              </a:solidFill>
            </a:endParaRPr>
          </a:p>
        </p:txBody>
      </p:sp>
      <p:sp>
        <p:nvSpPr>
          <p:cNvPr id="7" name="Content Placeholder 2"/>
          <p:cNvSpPr txBox="1">
            <a:spLocks/>
          </p:cNvSpPr>
          <p:nvPr/>
        </p:nvSpPr>
        <p:spPr>
          <a:xfrm>
            <a:off x="4307305" y="2102218"/>
            <a:ext cx="7146758" cy="4624343"/>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spcBef>
                <a:spcPts val="0"/>
              </a:spcBef>
              <a:spcAft>
                <a:spcPts val="333"/>
              </a:spcAft>
              <a:buSzTx/>
              <a:defRPr/>
            </a:pPr>
            <a:r>
              <a:rPr lang="en-US" sz="2400" dirty="0" smtClean="0"/>
              <a:t>A </a:t>
            </a:r>
            <a:r>
              <a:rPr lang="en-US" sz="2400" dirty="0"/>
              <a:t>highly available, scalable, and secure file system in the </a:t>
            </a:r>
            <a:r>
              <a:rPr lang="en-US" sz="2400" dirty="0" smtClean="0"/>
              <a:t>cloud </a:t>
            </a:r>
            <a:br>
              <a:rPr lang="en-US" sz="2400" dirty="0" smtClean="0"/>
            </a:br>
            <a:endParaRPr lang="en-US" sz="2400" dirty="0"/>
          </a:p>
          <a:p>
            <a:pPr marL="285750" indent="-285750">
              <a:lnSpc>
                <a:spcPct val="100000"/>
              </a:lnSpc>
              <a:spcBef>
                <a:spcPts val="0"/>
              </a:spcBef>
              <a:spcAft>
                <a:spcPts val="333"/>
              </a:spcAft>
              <a:buSzTx/>
              <a:defRPr/>
            </a:pPr>
            <a:r>
              <a:rPr lang="en-US" sz="2400" dirty="0"/>
              <a:t>S</a:t>
            </a:r>
            <a:r>
              <a:rPr lang="en-US" sz="2400" dirty="0" smtClean="0"/>
              <a:t>tore </a:t>
            </a:r>
            <a:r>
              <a:rPr lang="en-US" sz="2400" dirty="0"/>
              <a:t>any type of </a:t>
            </a:r>
            <a:r>
              <a:rPr lang="en-US" sz="2400" dirty="0" smtClean="0"/>
              <a:t>data</a:t>
            </a:r>
            <a:endParaRPr lang="en-US" sz="2400" dirty="0"/>
          </a:p>
          <a:p>
            <a:pPr marL="285750" indent="-285750">
              <a:lnSpc>
                <a:spcPct val="100000"/>
              </a:lnSpc>
              <a:spcBef>
                <a:spcPts val="0"/>
              </a:spcBef>
              <a:spcAft>
                <a:spcPts val="333"/>
              </a:spcAft>
              <a:buSzTx/>
              <a:defRPr/>
            </a:pPr>
            <a:r>
              <a:rPr lang="en-US" sz="2400" dirty="0"/>
              <a:t>E</a:t>
            </a:r>
            <a:r>
              <a:rPr lang="en-US" sz="2400" dirty="0" smtClean="0"/>
              <a:t>xpose </a:t>
            </a:r>
            <a:r>
              <a:rPr lang="en-US" sz="2400" dirty="0"/>
              <a:t>storage through </a:t>
            </a:r>
            <a:r>
              <a:rPr lang="en-US" sz="2400" dirty="0" smtClean="0"/>
              <a:t>HTTP </a:t>
            </a:r>
            <a:r>
              <a:rPr lang="en-US" sz="2400" dirty="0"/>
              <a:t>URLs and make it public or you can make it </a:t>
            </a:r>
            <a:r>
              <a:rPr lang="en-US" sz="2400" dirty="0" smtClean="0"/>
              <a:t>private  </a:t>
            </a:r>
            <a:endParaRPr lang="en-US" sz="2400" dirty="0"/>
          </a:p>
          <a:p>
            <a:pPr marL="285750" indent="-285750">
              <a:lnSpc>
                <a:spcPct val="100000"/>
              </a:lnSpc>
              <a:spcBef>
                <a:spcPts val="0"/>
              </a:spcBef>
              <a:spcAft>
                <a:spcPts val="333"/>
              </a:spcAft>
              <a:buSzTx/>
              <a:defRPr/>
            </a:pPr>
            <a:r>
              <a:rPr lang="en-US" sz="2400" dirty="0" smtClean="0"/>
              <a:t>Create a </a:t>
            </a:r>
            <a:r>
              <a:rPr lang="en-US" sz="2400" dirty="0"/>
              <a:t>new storage account in a few </a:t>
            </a:r>
            <a:r>
              <a:rPr lang="en-US" sz="2400" dirty="0" smtClean="0"/>
              <a:t>minutes </a:t>
            </a:r>
            <a:endParaRPr lang="en-US" sz="2400" dirty="0"/>
          </a:p>
          <a:p>
            <a:pPr marL="285750" indent="-285750">
              <a:lnSpc>
                <a:spcPct val="100000"/>
              </a:lnSpc>
              <a:spcBef>
                <a:spcPts val="0"/>
              </a:spcBef>
              <a:spcAft>
                <a:spcPts val="333"/>
              </a:spcAft>
              <a:buSzTx/>
              <a:defRPr/>
            </a:pPr>
            <a:r>
              <a:rPr lang="en-US" sz="2400" dirty="0"/>
              <a:t>Continuous geo-replication is enabled by default for storage </a:t>
            </a:r>
            <a:r>
              <a:rPr lang="en-US" sz="2400" dirty="0" smtClean="0"/>
              <a:t>accounts</a:t>
            </a:r>
          </a:p>
          <a:p>
            <a:pPr marL="285750" indent="-285750">
              <a:lnSpc>
                <a:spcPct val="100000"/>
              </a:lnSpc>
              <a:spcBef>
                <a:spcPts val="0"/>
              </a:spcBef>
              <a:spcAft>
                <a:spcPts val="333"/>
              </a:spcAft>
              <a:buSzTx/>
              <a:defRPr/>
            </a:pPr>
            <a:r>
              <a:rPr lang="en-US" sz="2400" dirty="0"/>
              <a:t>Read-Access Geographically redundant </a:t>
            </a:r>
            <a:r>
              <a:rPr lang="en-US" sz="2400" dirty="0" smtClean="0"/>
              <a:t>storage (RA-GRS) is an </a:t>
            </a:r>
            <a:r>
              <a:rPr lang="en-US" sz="2400" dirty="0"/>
              <a:t>eventually consistent copy of the data in the primary storage. </a:t>
            </a:r>
            <a:endParaRPr lang="en-US" sz="2400" dirty="0"/>
          </a:p>
        </p:txBody>
      </p:sp>
    </p:spTree>
    <p:extLst>
      <p:ext uri="{BB962C8B-B14F-4D97-AF65-F5344CB8AC3E}">
        <p14:creationId xmlns:p14="http://schemas.microsoft.com/office/powerpoint/2010/main" val="207332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5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250"/>
                                        <p:tgtEl>
                                          <p:spTgt spid="7">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25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250"/>
                                        <p:tgtEl>
                                          <p:spTgt spid="7">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25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250"/>
                                        <p:tgtEl>
                                          <p:spTgt spid="7">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25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5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25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25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bright="-62000"/>
                    </a14:imgEffect>
                  </a14:imgLayer>
                </a14:imgProps>
              </a:ext>
              <a:ext uri="{28A0092B-C50C-407E-A947-70E740481C1C}">
                <a14:useLocalDpi xmlns:a14="http://schemas.microsoft.com/office/drawing/2010/main" val="0"/>
              </a:ext>
            </a:extLst>
          </a:blip>
          <a:stretch>
            <a:fillRect/>
          </a:stretch>
        </p:blipFill>
        <p:spPr>
          <a:xfrm>
            <a:off x="855208" y="1907201"/>
            <a:ext cx="2892488" cy="2892488"/>
          </a:xfrm>
          <a:prstGeom prst="rect">
            <a:avLst/>
          </a:prstGeom>
        </p:spPr>
      </p:pic>
      <p:sp>
        <p:nvSpPr>
          <p:cNvPr id="5" name="Title 1"/>
          <p:cNvSpPr txBox="1">
            <a:spLocks/>
          </p:cNvSpPr>
          <p:nvPr/>
        </p:nvSpPr>
        <p:spPr>
          <a:xfrm>
            <a:off x="4686445" y="1226258"/>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dirty="0" smtClean="0">
                <a:solidFill>
                  <a:srgbClr val="5F5F5F">
                    <a:alpha val="99000"/>
                  </a:srgbClr>
                </a:solidFill>
              </a:rPr>
              <a:t>Service </a:t>
            </a:r>
            <a:r>
              <a:rPr dirty="0">
                <a:solidFill>
                  <a:srgbClr val="5F5F5F">
                    <a:alpha val="99000"/>
                  </a:srgbClr>
                </a:solidFill>
              </a:rPr>
              <a:t>bus</a:t>
            </a:r>
          </a:p>
        </p:txBody>
      </p:sp>
      <p:sp>
        <p:nvSpPr>
          <p:cNvPr id="7" name="Content Placeholder 2"/>
          <p:cNvSpPr txBox="1">
            <a:spLocks/>
          </p:cNvSpPr>
          <p:nvPr/>
        </p:nvSpPr>
        <p:spPr>
          <a:xfrm>
            <a:off x="4675798" y="2362099"/>
            <a:ext cx="6380162" cy="2880789"/>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indent="-342900">
              <a:lnSpc>
                <a:spcPct val="100000"/>
              </a:lnSpc>
            </a:pPr>
            <a:r>
              <a:rPr lang="en-US" sz="2400" dirty="0">
                <a:solidFill>
                  <a:schemeClr val="bg2">
                    <a:lumMod val="10000"/>
                  </a:schemeClr>
                </a:solidFill>
              </a:rPr>
              <a:t>Secure messaging and relay capabilities</a:t>
            </a:r>
          </a:p>
          <a:p>
            <a:pPr marL="346075" indent="-342900">
              <a:lnSpc>
                <a:spcPct val="100000"/>
              </a:lnSpc>
            </a:pPr>
            <a:endParaRPr lang="en-US" sz="2400" dirty="0" smtClean="0">
              <a:solidFill>
                <a:schemeClr val="bg2">
                  <a:lumMod val="10000"/>
                </a:schemeClr>
              </a:solidFill>
            </a:endParaRPr>
          </a:p>
          <a:p>
            <a:pPr marL="346075" indent="-342900">
              <a:lnSpc>
                <a:spcPct val="100000"/>
              </a:lnSpc>
            </a:pPr>
            <a:r>
              <a:rPr lang="en-US" sz="2400" dirty="0" smtClean="0">
                <a:solidFill>
                  <a:schemeClr val="bg2">
                    <a:lumMod val="10000"/>
                  </a:schemeClr>
                </a:solidFill>
              </a:rPr>
              <a:t>Securely integrate </a:t>
            </a:r>
            <a:r>
              <a:rPr lang="en-US" sz="2400" dirty="0">
                <a:solidFill>
                  <a:schemeClr val="bg2">
                    <a:lumMod val="10000"/>
                  </a:schemeClr>
                </a:solidFill>
              </a:rPr>
              <a:t>cloud based solutions with </a:t>
            </a:r>
            <a:r>
              <a:rPr lang="en-US" sz="2400" dirty="0" smtClean="0">
                <a:solidFill>
                  <a:schemeClr val="bg2">
                    <a:lumMod val="10000"/>
                  </a:schemeClr>
                </a:solidFill>
              </a:rPr>
              <a:t>on premise environments</a:t>
            </a:r>
          </a:p>
          <a:p>
            <a:pPr marL="346075" indent="-342900">
              <a:lnSpc>
                <a:spcPct val="100000"/>
              </a:lnSpc>
            </a:pPr>
            <a:r>
              <a:rPr lang="en-US" sz="2400" dirty="0" smtClean="0">
                <a:solidFill>
                  <a:schemeClr val="bg2">
                    <a:lumMod val="10000"/>
                  </a:schemeClr>
                </a:solidFill>
              </a:rPr>
              <a:t>Enable </a:t>
            </a:r>
            <a:r>
              <a:rPr lang="en-US" sz="2400" dirty="0">
                <a:solidFill>
                  <a:schemeClr val="bg2">
                    <a:lumMod val="10000"/>
                  </a:schemeClr>
                </a:solidFill>
              </a:rPr>
              <a:t>loosely coupled </a:t>
            </a:r>
            <a:r>
              <a:rPr lang="en-US" sz="2400" dirty="0" smtClean="0">
                <a:solidFill>
                  <a:schemeClr val="bg2">
                    <a:lumMod val="10000"/>
                  </a:schemeClr>
                </a:solidFill>
              </a:rPr>
              <a:t>solutions</a:t>
            </a:r>
          </a:p>
          <a:p>
            <a:pPr marL="346075" indent="-342900">
              <a:lnSpc>
                <a:spcPct val="100000"/>
              </a:lnSpc>
            </a:pPr>
            <a:r>
              <a:rPr lang="en-US" sz="2400" dirty="0" smtClean="0">
                <a:solidFill>
                  <a:schemeClr val="bg2">
                    <a:lumMod val="10000"/>
                  </a:schemeClr>
                </a:solidFill>
              </a:rPr>
              <a:t>Cross </a:t>
            </a:r>
            <a:r>
              <a:rPr lang="en-US" sz="2400" dirty="0">
                <a:solidFill>
                  <a:schemeClr val="bg2">
                    <a:lumMod val="10000"/>
                  </a:schemeClr>
                </a:solidFill>
              </a:rPr>
              <a:t>platform libraries so you can use service bus from any OS</a:t>
            </a:r>
          </a:p>
        </p:txBody>
      </p:sp>
    </p:spTree>
    <p:extLst>
      <p:ext uri="{BB962C8B-B14F-4D97-AF65-F5344CB8AC3E}">
        <p14:creationId xmlns:p14="http://schemas.microsoft.com/office/powerpoint/2010/main" val="1956613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5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250"/>
                                        <p:tgtEl>
                                          <p:spTgt spid="7">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25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5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5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2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381000"/>
            <a:ext cx="11149013" cy="747897"/>
          </a:xfrm>
        </p:spPr>
        <p:txBody>
          <a:bodyPr/>
          <a:lstStyle/>
          <a:p>
            <a:r>
              <a:rPr lang="en-US" dirty="0" smtClean="0"/>
              <a:t>Microsoft Azure – Application </a:t>
            </a:r>
            <a:r>
              <a:rPr lang="en-US" dirty="0"/>
              <a:t>Scenarios</a:t>
            </a:r>
          </a:p>
        </p:txBody>
      </p:sp>
      <p:sp>
        <p:nvSpPr>
          <p:cNvPr id="3" name="Content Placeholder 2"/>
          <p:cNvSpPr>
            <a:spLocks noGrp="1"/>
          </p:cNvSpPr>
          <p:nvPr>
            <p:ph type="body" sz="quarter" idx="10"/>
          </p:nvPr>
        </p:nvSpPr>
        <p:spPr>
          <a:xfrm>
            <a:off x="1326382" y="1447800"/>
            <a:ext cx="5617029" cy="2700739"/>
          </a:xfrm>
        </p:spPr>
        <p:txBody>
          <a:bodyPr/>
          <a:lstStyle/>
          <a:p>
            <a:pPr>
              <a:lnSpc>
                <a:spcPct val="100000"/>
              </a:lnSpc>
            </a:pPr>
            <a:r>
              <a:rPr lang="en-US" sz="2800" dirty="0" smtClean="0">
                <a:solidFill>
                  <a:srgbClr val="00B0F0">
                    <a:alpha val="99000"/>
                  </a:srgbClr>
                </a:solidFill>
                <a:ea typeface="Segoe UI" pitchFamily="34" charset="0"/>
                <a:cs typeface="Segoe UI" pitchFamily="34" charset="0"/>
              </a:rPr>
              <a:t>Ideal for Applications Needing:</a:t>
            </a:r>
          </a:p>
          <a:p>
            <a:pPr lvl="1">
              <a:lnSpc>
                <a:spcPct val="100000"/>
              </a:lnSpc>
            </a:pPr>
            <a:r>
              <a:rPr lang="en-US" sz="4000" dirty="0" smtClean="0">
                <a:latin typeface="Segoe UI Light" pitchFamily="34" charset="0"/>
              </a:rPr>
              <a:t>Scalability</a:t>
            </a:r>
          </a:p>
          <a:p>
            <a:pPr lvl="1">
              <a:lnSpc>
                <a:spcPct val="100000"/>
              </a:lnSpc>
            </a:pPr>
            <a:r>
              <a:rPr lang="en-US" sz="4000" dirty="0" smtClean="0">
                <a:latin typeface="Segoe UI Light" pitchFamily="34" charset="0"/>
              </a:rPr>
              <a:t>Availability</a:t>
            </a:r>
          </a:p>
          <a:p>
            <a:pPr lvl="1">
              <a:lnSpc>
                <a:spcPct val="100000"/>
              </a:lnSpc>
            </a:pPr>
            <a:r>
              <a:rPr lang="en-US" sz="4000" dirty="0" smtClean="0">
                <a:latin typeface="Segoe UI Light" pitchFamily="34" charset="0"/>
              </a:rPr>
              <a:t>Fault Tolerance</a:t>
            </a:r>
          </a:p>
          <a:p>
            <a:pPr lvl="1">
              <a:lnSpc>
                <a:spcPct val="100000"/>
              </a:lnSpc>
            </a:pPr>
            <a:endParaRPr lang="en-US" dirty="0" smtClean="0"/>
          </a:p>
        </p:txBody>
      </p:sp>
      <p:pic>
        <p:nvPicPr>
          <p:cNvPr id="1026" name="Picture 2" descr="C:\Users\jonahs\Work Documents\Windows Azure Dot Com\03_Designs\Website Dyno Awesome\cut images\IMG_checkit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52875"/>
            <a:ext cx="2809875" cy="29051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01284" y="1447800"/>
            <a:ext cx="5486400" cy="3624069"/>
          </a:xfrm>
          <a:prstGeom prst="rect">
            <a:avLst/>
          </a:prstGeom>
        </p:spPr>
        <p:txBody>
          <a:bodyPr vert="horz" wrap="square" lIns="0" tIns="0" rIns="0" bIns="0" rtlCol="0">
            <a:spAutoFit/>
          </a:bodyPr>
          <a:lstStyle>
            <a:lvl1pPr marL="3175" indent="0" algn="l" defTabSz="914325"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25" rtl="0" eaLnBrk="1" latinLnBrk="0" hangingPunct="1">
              <a:lnSpc>
                <a:spcPct val="90000"/>
              </a:lnSpc>
              <a:spcBef>
                <a:spcPts val="0"/>
              </a:spcBef>
              <a:buSzPct val="80000"/>
              <a:buFont typeface="Arial" pitchFamily="34" charset="0"/>
              <a:buNone/>
              <a:defRPr sz="2000" kern="1200" spc="-51" baseline="0">
                <a:gradFill>
                  <a:gsLst>
                    <a:gs pos="0">
                      <a:srgbClr val="595959"/>
                    </a:gs>
                    <a:gs pos="86000">
                      <a:srgbClr val="595959"/>
                    </a:gs>
                  </a:gsLst>
                  <a:lin ang="5400000" scaled="0"/>
                </a:gradFill>
                <a:latin typeface="+mn-lt"/>
                <a:ea typeface="+mn-ea"/>
                <a:cs typeface="+mn-cs"/>
              </a:defRPr>
            </a:lvl2pPr>
            <a:lvl3pPr marL="1258784" indent="-403191" algn="l" defTabSz="914325"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828" indent="-346046" algn="l" defTabSz="914325"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351" indent="-336522" algn="l" defTabSz="914325"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rgbClr val="00B0F0">
                    <a:alpha val="99000"/>
                  </a:srgbClr>
                </a:solidFill>
                <a:ea typeface="Segoe UI" pitchFamily="34" charset="0"/>
                <a:cs typeface="Segoe UI" pitchFamily="34" charset="0"/>
              </a:rPr>
              <a:t>Common </a:t>
            </a:r>
            <a:r>
              <a:rPr lang="en-US" sz="2800" dirty="0">
                <a:solidFill>
                  <a:srgbClr val="00B0F0">
                    <a:alpha val="99000"/>
                  </a:srgbClr>
                </a:solidFill>
                <a:ea typeface="Segoe UI" pitchFamily="34" charset="0"/>
                <a:cs typeface="Segoe UI" pitchFamily="34" charset="0"/>
              </a:rPr>
              <a:t>Application </a:t>
            </a:r>
            <a:r>
              <a:rPr lang="en-US" sz="2800" dirty="0" smtClean="0">
                <a:solidFill>
                  <a:srgbClr val="00B0F0">
                    <a:alpha val="99000"/>
                  </a:srgbClr>
                </a:solidFill>
                <a:ea typeface="Segoe UI" pitchFamily="34" charset="0"/>
                <a:cs typeface="Segoe UI" pitchFamily="34" charset="0"/>
              </a:rPr>
              <a:t>Uses:</a:t>
            </a:r>
            <a:endParaRPr lang="en-US" sz="2800" dirty="0">
              <a:solidFill>
                <a:srgbClr val="00B0F0">
                  <a:alpha val="99000"/>
                </a:srgbClr>
              </a:solidFill>
              <a:ea typeface="Segoe UI" pitchFamily="34" charset="0"/>
              <a:cs typeface="Segoe UI" pitchFamily="34" charset="0"/>
            </a:endParaRPr>
          </a:p>
          <a:p>
            <a:pPr lvl="1">
              <a:lnSpc>
                <a:spcPct val="100000"/>
              </a:lnSpc>
            </a:pPr>
            <a:r>
              <a:rPr lang="en-US" sz="4000" dirty="0">
                <a:latin typeface="Segoe UI Light" pitchFamily="34" charset="0"/>
              </a:rPr>
              <a:t>Web Sites</a:t>
            </a:r>
          </a:p>
          <a:p>
            <a:pPr lvl="1">
              <a:lnSpc>
                <a:spcPct val="100000"/>
              </a:lnSpc>
            </a:pPr>
            <a:r>
              <a:rPr lang="en-US" sz="4000" dirty="0">
                <a:latin typeface="Segoe UI Light" pitchFamily="34" charset="0"/>
              </a:rPr>
              <a:t>Compute Intensive apps</a:t>
            </a:r>
          </a:p>
          <a:p>
            <a:pPr lvl="1">
              <a:lnSpc>
                <a:spcPct val="100000"/>
              </a:lnSpc>
            </a:pPr>
            <a:r>
              <a:rPr lang="en-US" sz="4000" dirty="0">
                <a:latin typeface="Segoe UI Light" pitchFamily="34" charset="0"/>
              </a:rPr>
              <a:t>Data Intensive apps</a:t>
            </a:r>
          </a:p>
          <a:p>
            <a:pPr lvl="1">
              <a:lnSpc>
                <a:spcPct val="100000"/>
              </a:lnSpc>
            </a:pPr>
            <a:r>
              <a:rPr lang="en-US" sz="4000" dirty="0">
                <a:latin typeface="Segoe UI Light" pitchFamily="34" charset="0"/>
              </a:rPr>
              <a:t>Device Applications</a:t>
            </a:r>
          </a:p>
          <a:p>
            <a:pPr lvl="1">
              <a:lnSpc>
                <a:spcPct val="100000"/>
              </a:lnSpc>
            </a:pPr>
            <a:endParaRPr lang="en-US" sz="4000" b="1" dirty="0">
              <a:latin typeface="Segoe UI Light" pitchFamily="34" charset="0"/>
            </a:endParaRPr>
          </a:p>
        </p:txBody>
      </p:sp>
    </p:spTree>
    <p:extLst>
      <p:ext uri="{BB962C8B-B14F-4D97-AF65-F5344CB8AC3E}">
        <p14:creationId xmlns:p14="http://schemas.microsoft.com/office/powerpoint/2010/main" val="75545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3" name="Text Placeholder 2"/>
          <p:cNvSpPr>
            <a:spLocks noGrp="1"/>
          </p:cNvSpPr>
          <p:nvPr>
            <p:ph type="body" sz="quarter" idx="10"/>
          </p:nvPr>
        </p:nvSpPr>
        <p:spPr>
          <a:xfrm>
            <a:off x="519112" y="1447799"/>
            <a:ext cx="11149013" cy="4422749"/>
          </a:xfrm>
        </p:spPr>
        <p:txBody>
          <a:bodyPr/>
          <a:lstStyle/>
          <a:p>
            <a:r>
              <a:rPr lang="en-US" dirty="0" smtClean="0"/>
              <a:t>Microsoft Azure Execution Models</a:t>
            </a:r>
          </a:p>
          <a:p>
            <a:pPr marL="574675" indent="-571500">
              <a:buFont typeface="Arial" panose="020B0604020202020204" pitchFamily="34" charset="0"/>
              <a:buChar char="•"/>
            </a:pPr>
            <a:r>
              <a:rPr lang="en-US" dirty="0" smtClean="0"/>
              <a:t>Which should I choose?</a:t>
            </a:r>
          </a:p>
          <a:p>
            <a:pPr marL="1830388" lvl="2" indent="-5715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Virtual machines – most general solution, </a:t>
            </a:r>
            <a:r>
              <a:rPr lang="en-US" sz="2800" b="1" dirty="0" err="1" smtClean="0">
                <a:latin typeface="Segoe UI Light" panose="020B0502040204020203" pitchFamily="34" charset="0"/>
                <a:cs typeface="Segoe UI Light" panose="020B0502040204020203" pitchFamily="34" charset="0"/>
              </a:rPr>
              <a:t>IaaS</a:t>
            </a:r>
            <a:r>
              <a:rPr lang="en-US" sz="2800" b="1" dirty="0" smtClean="0">
                <a:latin typeface="Segoe UI Light" panose="020B0502040204020203" pitchFamily="34" charset="0"/>
                <a:cs typeface="Segoe UI Light" panose="020B0502040204020203" pitchFamily="34" charset="0"/>
              </a:rPr>
              <a:t> </a:t>
            </a:r>
          </a:p>
          <a:p>
            <a:pPr marL="1830388" lvl="2" indent="-5715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Web sites – best for simple web hosting, </a:t>
            </a:r>
            <a:r>
              <a:rPr lang="en-US" sz="2800" b="1" dirty="0" smtClean="0">
                <a:latin typeface="Segoe UI Light" panose="020B0502040204020203" pitchFamily="34" charset="0"/>
                <a:cs typeface="Segoe UI Light" panose="020B0502040204020203" pitchFamily="34" charset="0"/>
              </a:rPr>
              <a:t>specific </a:t>
            </a:r>
            <a:r>
              <a:rPr lang="en-US" sz="2800" b="1" dirty="0" err="1" smtClean="0">
                <a:latin typeface="Segoe UI Light" panose="020B0502040204020203" pitchFamily="34" charset="0"/>
                <a:cs typeface="Segoe UI Light" panose="020B0502040204020203" pitchFamily="34" charset="0"/>
              </a:rPr>
              <a:t>PaaS</a:t>
            </a:r>
            <a:endParaRPr lang="en-US" sz="2800"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Cloud services – best for sophisticated web solutions, </a:t>
            </a:r>
            <a:r>
              <a:rPr lang="en-US" sz="2800" b="1" dirty="0" smtClean="0">
                <a:latin typeface="Segoe UI Light" panose="020B0502040204020203" pitchFamily="34" charset="0"/>
                <a:cs typeface="Segoe UI Light" panose="020B0502040204020203" pitchFamily="34" charset="0"/>
              </a:rPr>
              <a:t>full </a:t>
            </a:r>
            <a:r>
              <a:rPr lang="en-US" sz="2800" b="1" dirty="0" err="1" smtClean="0">
                <a:latin typeface="Segoe UI Light" panose="020B0502040204020203" pitchFamily="34" charset="0"/>
                <a:cs typeface="Segoe UI Light" panose="020B0502040204020203" pitchFamily="34" charset="0"/>
              </a:rPr>
              <a:t>PaaS</a:t>
            </a:r>
            <a:endParaRPr lang="en-US" sz="2800" b="1" dirty="0" smtClean="0">
              <a:latin typeface="Segoe UI Light" panose="020B0502040204020203" pitchFamily="34" charset="0"/>
              <a:cs typeface="Segoe UI Light" panose="020B0502040204020203" pitchFamily="34" charset="0"/>
            </a:endParaRPr>
          </a:p>
          <a:p>
            <a:pPr marL="574675" lvl="1" indent="-571500">
              <a:buFont typeface="Arial" panose="020B0604020202020204" pitchFamily="34" charset="0"/>
              <a:buChar char="•"/>
            </a:pPr>
            <a:endParaRPr lang="en-US" sz="2800" dirty="0" smtClean="0">
              <a:latin typeface="Segoe UI Light" panose="020B0502040204020203" pitchFamily="34" charset="0"/>
              <a:cs typeface="Segoe UI Light" panose="020B0502040204020203" pitchFamily="34" charset="0"/>
            </a:endParaRPr>
          </a:p>
          <a:p>
            <a:pPr marL="574675" lvl="1" indent="-571500">
              <a:buFont typeface="Arial" panose="020B0604020202020204" pitchFamily="34" charset="0"/>
              <a:buChar char="•"/>
            </a:pPr>
            <a:r>
              <a:rPr lang="en-US" sz="3200" b="1" i="1" dirty="0" smtClean="0">
                <a:latin typeface="Segoe UI Light" panose="020B0502040204020203" pitchFamily="34" charset="0"/>
                <a:cs typeface="Segoe UI Light" panose="020B0502040204020203" pitchFamily="34" charset="0"/>
              </a:rPr>
              <a:t>All </a:t>
            </a:r>
            <a:r>
              <a:rPr lang="en-US" sz="3200" b="1" i="1" dirty="0">
                <a:latin typeface="Segoe UI Light" panose="020B0502040204020203" pitchFamily="34" charset="0"/>
                <a:cs typeface="Segoe UI Light" panose="020B0502040204020203" pitchFamily="34" charset="0"/>
              </a:rPr>
              <a:t>three </a:t>
            </a:r>
            <a:r>
              <a:rPr lang="en-US" sz="3200" b="1" i="1" dirty="0" smtClean="0">
                <a:latin typeface="Segoe UI Light" panose="020B0502040204020203" pitchFamily="34" charset="0"/>
                <a:cs typeface="Segoe UI Light" panose="020B0502040204020203" pitchFamily="34" charset="0"/>
              </a:rPr>
              <a:t>let </a:t>
            </a:r>
            <a:r>
              <a:rPr lang="en-US" sz="3200" b="1" i="1" dirty="0">
                <a:latin typeface="Segoe UI Light" panose="020B0502040204020203" pitchFamily="34" charset="0"/>
                <a:cs typeface="Segoe UI Light" panose="020B0502040204020203" pitchFamily="34" charset="0"/>
              </a:rPr>
              <a:t>you build scalable, reliable applications in the cloud. </a:t>
            </a:r>
            <a:r>
              <a:rPr lang="en-US" sz="3200" b="1" i="1" dirty="0" smtClean="0">
                <a:latin typeface="Segoe UI Light" panose="020B0502040204020203" pitchFamily="34" charset="0"/>
                <a:cs typeface="Segoe UI Light" panose="020B0502040204020203" pitchFamily="34" charset="0"/>
              </a:rPr>
              <a:t>Which you use depends </a:t>
            </a:r>
            <a:r>
              <a:rPr lang="en-US" sz="3200" b="1" i="1" dirty="0">
                <a:latin typeface="Segoe UI Light" panose="020B0502040204020203" pitchFamily="34" charset="0"/>
                <a:cs typeface="Segoe UI Light" panose="020B0502040204020203" pitchFamily="34" charset="0"/>
              </a:rPr>
              <a:t>on what you’re trying to do.</a:t>
            </a:r>
          </a:p>
          <a:p>
            <a:pPr marL="574675" lvl="1" indent="-571500">
              <a:buFont typeface="Arial" panose="020B0604020202020204" pitchFamily="34" charset="0"/>
              <a:buChar char="•"/>
            </a:pPr>
            <a:endParaRPr lang="en-US" sz="28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063665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3" name="Text Placeholder 2"/>
          <p:cNvSpPr>
            <a:spLocks noGrp="1"/>
          </p:cNvSpPr>
          <p:nvPr>
            <p:ph type="body" sz="quarter" idx="10"/>
          </p:nvPr>
        </p:nvSpPr>
        <p:spPr>
          <a:xfrm>
            <a:off x="519112" y="1447799"/>
            <a:ext cx="4988309" cy="3176254"/>
          </a:xfrm>
        </p:spPr>
        <p:txBody>
          <a:bodyPr/>
          <a:lstStyle/>
          <a:p>
            <a:r>
              <a:rPr lang="en-US" sz="2800" dirty="0" smtClean="0"/>
              <a:t>Microsoft Azure Virtual Machines </a:t>
            </a:r>
            <a:br>
              <a:rPr lang="en-US" sz="2800" dirty="0" smtClean="0"/>
            </a:br>
            <a:r>
              <a:rPr lang="en-US" sz="2800" dirty="0" smtClean="0"/>
              <a:t>– when to use:</a:t>
            </a:r>
          </a:p>
          <a:p>
            <a:pPr marL="574675" indent="-571500">
              <a:buFont typeface="Arial" panose="020B0604020202020204" pitchFamily="34" charset="0"/>
              <a:buChar char="•"/>
            </a:pPr>
            <a:r>
              <a:rPr lang="en-US" sz="2800" dirty="0" err="1" smtClean="0"/>
              <a:t>IaaS</a:t>
            </a:r>
            <a:r>
              <a:rPr lang="en-US" sz="2800" dirty="0" smtClean="0"/>
              <a:t> – infrastructure as a service</a:t>
            </a:r>
          </a:p>
          <a:p>
            <a:pPr marL="574675" indent="-571500">
              <a:buFont typeface="Arial" panose="020B0604020202020204" pitchFamily="34" charset="0"/>
              <a:buChar char="•"/>
            </a:pPr>
            <a:r>
              <a:rPr lang="en-US" sz="2800" dirty="0" smtClean="0"/>
              <a:t>If you need Linux persistent VMs</a:t>
            </a:r>
          </a:p>
          <a:p>
            <a:pPr marL="574675" indent="-571500">
              <a:buFont typeface="Arial" panose="020B0604020202020204" pitchFamily="34" charset="0"/>
              <a:buChar char="•"/>
            </a:pPr>
            <a:r>
              <a:rPr lang="en-US" sz="2800" dirty="0" smtClean="0"/>
              <a:t>Extending your own infrastructure into the cloud</a:t>
            </a:r>
          </a:p>
          <a:p>
            <a:pPr marL="574675" indent="-571500">
              <a:buFont typeface="Arial" panose="020B0604020202020204" pitchFamily="34" charset="0"/>
              <a:buChar char="•"/>
            </a:pPr>
            <a:r>
              <a:rPr lang="en-US" sz="2800" dirty="0" smtClean="0"/>
              <a:t>Disaster recovery</a:t>
            </a:r>
          </a:p>
        </p:txBody>
      </p:sp>
      <p:pic>
        <p:nvPicPr>
          <p:cNvPr id="4" name="Picture 3"/>
          <p:cNvPicPr>
            <a:picLocks noChangeAspect="1"/>
          </p:cNvPicPr>
          <p:nvPr/>
        </p:nvPicPr>
        <p:blipFill>
          <a:blip r:embed="rId3"/>
          <a:stretch>
            <a:fillRect/>
          </a:stretch>
        </p:blipFill>
        <p:spPr>
          <a:xfrm>
            <a:off x="5646419" y="1711145"/>
            <a:ext cx="5610225" cy="3152775"/>
          </a:xfrm>
          <a:prstGeom prst="rect">
            <a:avLst/>
          </a:prstGeom>
        </p:spPr>
      </p:pic>
    </p:spTree>
    <p:extLst>
      <p:ext uri="{BB962C8B-B14F-4D97-AF65-F5344CB8AC3E}">
        <p14:creationId xmlns:p14="http://schemas.microsoft.com/office/powerpoint/2010/main" val="9596033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7" name="Text Placeholder 2"/>
          <p:cNvSpPr>
            <a:spLocks noGrp="1"/>
          </p:cNvSpPr>
          <p:nvPr>
            <p:ph type="body" sz="quarter" idx="10"/>
          </p:nvPr>
        </p:nvSpPr>
        <p:spPr>
          <a:xfrm>
            <a:off x="519113" y="1447799"/>
            <a:ext cx="4459288" cy="4118050"/>
          </a:xfrm>
        </p:spPr>
        <p:txBody>
          <a:bodyPr/>
          <a:lstStyle/>
          <a:p>
            <a:r>
              <a:rPr lang="en-US" sz="2400" dirty="0" smtClean="0"/>
              <a:t>Microsoft Azure Web Sites</a:t>
            </a:r>
            <a:br>
              <a:rPr lang="en-US" sz="2400" dirty="0" smtClean="0"/>
            </a:br>
            <a:r>
              <a:rPr lang="en-US" sz="2400" dirty="0" smtClean="0"/>
              <a:t>– when to use:</a:t>
            </a:r>
          </a:p>
          <a:p>
            <a:pPr marL="574675" indent="-571500">
              <a:buFont typeface="Arial" panose="020B0604020202020204" pitchFamily="34" charset="0"/>
              <a:buChar char="•"/>
            </a:pPr>
            <a:r>
              <a:rPr lang="en-US" sz="2400" dirty="0" smtClean="0"/>
              <a:t>Simple web sites</a:t>
            </a:r>
          </a:p>
          <a:p>
            <a:pPr marL="574675" indent="-571500">
              <a:buFont typeface="Arial" panose="020B0604020202020204" pitchFamily="34" charset="0"/>
              <a:buChar char="•"/>
            </a:pPr>
            <a:r>
              <a:rPr lang="en-US" sz="2400" dirty="0"/>
              <a:t>E</a:t>
            </a:r>
            <a:r>
              <a:rPr lang="en-US" sz="2400" dirty="0" smtClean="0"/>
              <a:t>asy </a:t>
            </a:r>
            <a:r>
              <a:rPr lang="en-US" sz="2400" dirty="0"/>
              <a:t>and fast </a:t>
            </a:r>
            <a:r>
              <a:rPr lang="en-US" sz="2400" dirty="0" smtClean="0"/>
              <a:t>– site </a:t>
            </a:r>
            <a:r>
              <a:rPr lang="en-US" sz="2400" dirty="0"/>
              <a:t>in seconds</a:t>
            </a:r>
          </a:p>
          <a:p>
            <a:pPr marL="574675" indent="-571500">
              <a:buFont typeface="Arial" panose="020B0604020202020204" pitchFamily="34" charset="0"/>
              <a:buChar char="•"/>
            </a:pPr>
            <a:r>
              <a:rPr lang="en-US" sz="2400" dirty="0" smtClean="0"/>
              <a:t>Built on Microsoft Azure cloud services to create a </a:t>
            </a:r>
            <a:r>
              <a:rPr lang="en-US" sz="2400" dirty="0" err="1" smtClean="0"/>
              <a:t>PaaS</a:t>
            </a:r>
            <a:r>
              <a:rPr lang="en-US" sz="2400" dirty="0" smtClean="0"/>
              <a:t> optimized for web applications</a:t>
            </a:r>
          </a:p>
          <a:p>
            <a:pPr marL="574675" indent="-571500">
              <a:buFont typeface="Arial" panose="020B0604020202020204" pitchFamily="34" charset="0"/>
              <a:buChar char="•"/>
            </a:pPr>
            <a:r>
              <a:rPr lang="en-US" sz="2400" dirty="0" smtClean="0"/>
              <a:t>Many web applications, frameworks and templates readily available as building blocks</a:t>
            </a:r>
            <a:r>
              <a:rPr lang="en-US" sz="2400" dirty="0"/>
              <a:t>, e.g. Joomla, WordPress, </a:t>
            </a:r>
            <a:r>
              <a:rPr lang="en-US" sz="2400" dirty="0" smtClean="0"/>
              <a:t>Drupal, etc.</a:t>
            </a:r>
          </a:p>
        </p:txBody>
      </p:sp>
      <p:pic>
        <p:nvPicPr>
          <p:cNvPr id="4" name="Picture 3"/>
          <p:cNvPicPr>
            <a:picLocks noChangeAspect="1"/>
          </p:cNvPicPr>
          <p:nvPr/>
        </p:nvPicPr>
        <p:blipFill>
          <a:blip r:embed="rId3"/>
          <a:stretch>
            <a:fillRect/>
          </a:stretch>
        </p:blipFill>
        <p:spPr>
          <a:xfrm>
            <a:off x="5646578" y="1532271"/>
            <a:ext cx="5629275" cy="2819400"/>
          </a:xfrm>
          <a:prstGeom prst="rect">
            <a:avLst/>
          </a:prstGeom>
        </p:spPr>
      </p:pic>
    </p:spTree>
    <p:extLst>
      <p:ext uri="{BB962C8B-B14F-4D97-AF65-F5344CB8AC3E}">
        <p14:creationId xmlns:p14="http://schemas.microsoft.com/office/powerpoint/2010/main" val="3197832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5" name="Text Placeholder 2"/>
          <p:cNvSpPr>
            <a:spLocks noGrp="1"/>
          </p:cNvSpPr>
          <p:nvPr>
            <p:ph type="body" sz="quarter" idx="10"/>
          </p:nvPr>
        </p:nvSpPr>
        <p:spPr>
          <a:xfrm>
            <a:off x="519113" y="1285240"/>
            <a:ext cx="5292407" cy="5013680"/>
          </a:xfrm>
        </p:spPr>
        <p:txBody>
          <a:bodyPr/>
          <a:lstStyle/>
          <a:p>
            <a:r>
              <a:rPr lang="en-US" sz="2400" dirty="0" smtClean="0"/>
              <a:t>Microsoft Azure Cloud Services </a:t>
            </a:r>
            <a:br>
              <a:rPr lang="en-US" sz="2400" dirty="0" smtClean="0"/>
            </a:br>
            <a:r>
              <a:rPr lang="en-US" sz="2400" dirty="0" smtClean="0"/>
              <a:t>– when to use:</a:t>
            </a:r>
          </a:p>
          <a:p>
            <a:pPr marL="574675" indent="-571500">
              <a:buFont typeface="Arial" panose="020B0604020202020204" pitchFamily="34" charset="0"/>
              <a:buChar char="•"/>
            </a:pPr>
            <a:r>
              <a:rPr lang="en-US" sz="2400" dirty="0" smtClean="0"/>
              <a:t>Full </a:t>
            </a:r>
            <a:r>
              <a:rPr lang="en-US" sz="2400" dirty="0" err="1" smtClean="0"/>
              <a:t>PaaS</a:t>
            </a:r>
            <a:r>
              <a:rPr lang="en-US" sz="2400" dirty="0" smtClean="0"/>
              <a:t> – platform as a service</a:t>
            </a:r>
          </a:p>
          <a:p>
            <a:pPr marL="574675" indent="-571500">
              <a:buFont typeface="Arial" panose="020B0604020202020204" pitchFamily="34" charset="0"/>
              <a:buChar char="•"/>
            </a:pPr>
            <a:r>
              <a:rPr lang="en-US" sz="2400" dirty="0" smtClean="0"/>
              <a:t>VM web roles for web services</a:t>
            </a:r>
          </a:p>
          <a:p>
            <a:pPr marL="574675" indent="-571500">
              <a:buFont typeface="Arial" panose="020B0604020202020204" pitchFamily="34" charset="0"/>
              <a:buChar char="•"/>
            </a:pPr>
            <a:r>
              <a:rPr lang="en-US" sz="2400" dirty="0" smtClean="0"/>
              <a:t>VM worker roles for processing </a:t>
            </a:r>
          </a:p>
          <a:p>
            <a:pPr marL="574675" indent="-571500">
              <a:buFont typeface="Arial" panose="020B0604020202020204" pitchFamily="34" charset="0"/>
              <a:buChar char="•"/>
            </a:pPr>
            <a:r>
              <a:rPr lang="en-US" sz="2400" dirty="0" smtClean="0"/>
              <a:t>Application uses a combination of roles</a:t>
            </a:r>
          </a:p>
          <a:p>
            <a:pPr marL="574675" indent="-571500">
              <a:buFont typeface="Arial" panose="020B0604020202020204" pitchFamily="34" charset="0"/>
              <a:buChar char="•"/>
            </a:pPr>
            <a:r>
              <a:rPr lang="en-US" sz="2400" dirty="0" smtClean="0"/>
              <a:t>Unlike Microsoft Azure web sites: admin access, separate staging and production, flexible connectivity, remote desktop access to VMs</a:t>
            </a:r>
          </a:p>
          <a:p>
            <a:pPr marL="574675" indent="-571500">
              <a:buFont typeface="Arial" panose="020B0604020202020204" pitchFamily="34" charset="0"/>
              <a:buChar char="•"/>
            </a:pPr>
            <a:r>
              <a:rPr lang="en-US" sz="2400" dirty="0" smtClean="0"/>
              <a:t>Unlike Microsoft Azure VMs: OS updates handled for you, lower operations overhead</a:t>
            </a:r>
          </a:p>
        </p:txBody>
      </p:sp>
      <p:pic>
        <p:nvPicPr>
          <p:cNvPr id="6" name="Picture 5"/>
          <p:cNvPicPr>
            <a:picLocks noChangeAspect="1"/>
          </p:cNvPicPr>
          <p:nvPr/>
        </p:nvPicPr>
        <p:blipFill>
          <a:blip r:embed="rId3"/>
          <a:stretch>
            <a:fillRect/>
          </a:stretch>
        </p:blipFill>
        <p:spPr>
          <a:xfrm>
            <a:off x="6048375" y="1698625"/>
            <a:ext cx="5619750" cy="2647950"/>
          </a:xfrm>
          <a:prstGeom prst="rect">
            <a:avLst/>
          </a:prstGeom>
        </p:spPr>
      </p:pic>
    </p:spTree>
    <p:extLst>
      <p:ext uri="{BB962C8B-B14F-4D97-AF65-F5344CB8AC3E}">
        <p14:creationId xmlns:p14="http://schemas.microsoft.com/office/powerpoint/2010/main" val="32869062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4485" y="1436020"/>
            <a:ext cx="8193639" cy="4893647"/>
          </a:xfrm>
        </p:spPr>
        <p:txBody>
          <a:bodyPr/>
          <a:lstStyle/>
          <a:p>
            <a:pPr lvl="0"/>
            <a:r>
              <a:rPr lang="en-US" sz="4000" dirty="0" smtClean="0"/>
              <a:t>Cloud Computing Introduction</a:t>
            </a:r>
          </a:p>
          <a:p>
            <a:pPr lvl="0"/>
            <a:r>
              <a:rPr lang="en-US" sz="4000" dirty="0" smtClean="0"/>
              <a:t>Microsoft Azure </a:t>
            </a:r>
            <a:r>
              <a:rPr lang="en-US" sz="4000" dirty="0"/>
              <a:t>Overview</a:t>
            </a:r>
          </a:p>
          <a:p>
            <a:pPr lvl="0"/>
            <a:r>
              <a:rPr lang="en-US" sz="4000" dirty="0" smtClean="0"/>
              <a:t>Microsoft Azure </a:t>
            </a:r>
            <a:r>
              <a:rPr lang="en-US" sz="4000" dirty="0"/>
              <a:t>Websites </a:t>
            </a:r>
          </a:p>
          <a:p>
            <a:pPr lvl="0"/>
            <a:r>
              <a:rPr lang="en-US" sz="4000" dirty="0" smtClean="0"/>
              <a:t>Microsoft Azure Virtual Machines (VMs)</a:t>
            </a:r>
            <a:endParaRPr lang="en-US" sz="4000" dirty="0"/>
          </a:p>
          <a:p>
            <a:pPr lvl="0"/>
            <a:r>
              <a:rPr lang="en-US" sz="4000" dirty="0" smtClean="0"/>
              <a:t>Microsoft Azure </a:t>
            </a:r>
            <a:r>
              <a:rPr lang="en-US" sz="4000" dirty="0"/>
              <a:t>Storage </a:t>
            </a:r>
          </a:p>
          <a:p>
            <a:pPr lvl="0"/>
            <a:r>
              <a:rPr lang="en-US" sz="4000" dirty="0" smtClean="0"/>
              <a:t>Microsoft Azure </a:t>
            </a:r>
            <a:r>
              <a:rPr lang="en-US" sz="4000" dirty="0"/>
              <a:t>Cloud Services </a:t>
            </a:r>
            <a:endParaRPr lang="en-US" sz="3999" dirty="0" smtClean="0"/>
          </a:p>
        </p:txBody>
      </p:sp>
    </p:spTree>
    <p:extLst>
      <p:ext uri="{BB962C8B-B14F-4D97-AF65-F5344CB8AC3E}">
        <p14:creationId xmlns:p14="http://schemas.microsoft.com/office/powerpoint/2010/main" val="260850818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75070" y="4444313"/>
            <a:ext cx="5629275" cy="2143125"/>
          </a:xfrm>
          <a:prstGeom prst="rect">
            <a:avLst/>
          </a:prstGeom>
        </p:spPr>
      </p:pic>
      <p:sp>
        <p:nvSpPr>
          <p:cNvPr id="2" name="Title 1"/>
          <p:cNvSpPr>
            <a:spLocks noGrp="1"/>
          </p:cNvSpPr>
          <p:nvPr>
            <p:ph type="title"/>
          </p:nvPr>
        </p:nvSpPr>
        <p:spPr/>
        <p:txBody>
          <a:bodyPr/>
          <a:lstStyle/>
          <a:p>
            <a:r>
              <a:rPr lang="en-US" dirty="0" smtClean="0"/>
              <a:t>Cloud Patterns for Research Scientists</a:t>
            </a:r>
            <a:endParaRPr lang="en-US" dirty="0"/>
          </a:p>
        </p:txBody>
      </p:sp>
      <p:sp>
        <p:nvSpPr>
          <p:cNvPr id="5" name="Text Placeholder 2"/>
          <p:cNvSpPr>
            <a:spLocks noGrp="1"/>
          </p:cNvSpPr>
          <p:nvPr>
            <p:ph type="body" sz="quarter" idx="10"/>
          </p:nvPr>
        </p:nvSpPr>
        <p:spPr>
          <a:xfrm>
            <a:off x="519113" y="1163320"/>
            <a:ext cx="10413047" cy="4745915"/>
          </a:xfrm>
        </p:spPr>
        <p:txBody>
          <a:bodyPr/>
          <a:lstStyle/>
          <a:p>
            <a:r>
              <a:rPr lang="en-US" sz="3600" dirty="0" smtClean="0"/>
              <a:t>Some typical usage patterns in science:</a:t>
            </a:r>
          </a:p>
          <a:p>
            <a:pPr marL="574675" indent="-571500">
              <a:buFont typeface="Arial" panose="020B0604020202020204" pitchFamily="34" charset="0"/>
              <a:buChar char="•"/>
            </a:pPr>
            <a:r>
              <a:rPr lang="en-US" sz="2400" dirty="0" smtClean="0"/>
              <a:t>VM as a work </a:t>
            </a:r>
            <a:r>
              <a:rPr lang="en-US" sz="2400" dirty="0"/>
              <a:t>environment in the </a:t>
            </a:r>
            <a:r>
              <a:rPr lang="en-US" sz="2400" dirty="0" smtClean="0"/>
              <a:t>cloud</a:t>
            </a:r>
            <a:endParaRPr lang="en-US" sz="2400" dirty="0"/>
          </a:p>
          <a:p>
            <a:pPr marL="574675" indent="-571500">
              <a:buFont typeface="Arial" panose="020B0604020202020204" pitchFamily="34" charset="0"/>
              <a:buChar char="•"/>
            </a:pPr>
            <a:r>
              <a:rPr lang="en-US" sz="2400" dirty="0"/>
              <a:t>Manual workstation </a:t>
            </a:r>
            <a:r>
              <a:rPr lang="en-US" sz="2400" dirty="0" smtClean="0"/>
              <a:t>burst for R or MATLAB</a:t>
            </a:r>
            <a:endParaRPr lang="en-US" sz="2400" dirty="0"/>
          </a:p>
          <a:p>
            <a:pPr marL="574675" indent="-571500">
              <a:buFont typeface="Arial" panose="020B0604020202020204" pitchFamily="34" charset="0"/>
              <a:buChar char="•"/>
            </a:pPr>
            <a:r>
              <a:rPr lang="en-US" sz="2400" dirty="0"/>
              <a:t>VM as a </a:t>
            </a:r>
            <a:r>
              <a:rPr lang="en-US" sz="2400" dirty="0" smtClean="0"/>
              <a:t>testing environment</a:t>
            </a:r>
            <a:endParaRPr lang="en-US" sz="2400" dirty="0"/>
          </a:p>
          <a:p>
            <a:pPr marL="574675" indent="-571500">
              <a:buFont typeface="Arial" panose="020B0604020202020204" pitchFamily="34" charset="0"/>
              <a:buChar char="•"/>
            </a:pPr>
            <a:r>
              <a:rPr lang="en-US" sz="2400" dirty="0" smtClean="0"/>
              <a:t>Blob storage to share </a:t>
            </a:r>
            <a:r>
              <a:rPr lang="en-US" sz="2400" dirty="0"/>
              <a:t>your </a:t>
            </a:r>
            <a:r>
              <a:rPr lang="en-US" sz="2400" dirty="0" smtClean="0"/>
              <a:t>data </a:t>
            </a:r>
            <a:r>
              <a:rPr lang="en-US" sz="2400" dirty="0"/>
              <a:t>in the </a:t>
            </a:r>
            <a:r>
              <a:rPr lang="en-US" sz="2400" dirty="0" smtClean="0"/>
              <a:t>cloud</a:t>
            </a:r>
            <a:endParaRPr lang="en-US" sz="2400" dirty="0"/>
          </a:p>
          <a:p>
            <a:pPr marL="574675" indent="-571500">
              <a:buFont typeface="Arial" panose="020B0604020202020204" pitchFamily="34" charset="0"/>
              <a:buChar char="•"/>
            </a:pPr>
            <a:r>
              <a:rPr lang="en-US" sz="2400" dirty="0" smtClean="0"/>
              <a:t>Persistent </a:t>
            </a:r>
            <a:r>
              <a:rPr lang="en-US" sz="2400" dirty="0"/>
              <a:t>queue and table to scale embarrassingly parallel workload</a:t>
            </a:r>
          </a:p>
          <a:p>
            <a:pPr marL="574675" indent="-571500">
              <a:buFont typeface="Arial" panose="020B0604020202020204" pitchFamily="34" charset="0"/>
              <a:buChar char="•"/>
            </a:pPr>
            <a:r>
              <a:rPr lang="en-US" sz="2400" dirty="0"/>
              <a:t>Publish </a:t>
            </a:r>
            <a:r>
              <a:rPr lang="en-US" sz="2400" dirty="0" smtClean="0"/>
              <a:t>reproducible simulations </a:t>
            </a:r>
            <a:r>
              <a:rPr lang="en-US" sz="2400" dirty="0"/>
              <a:t>in the </a:t>
            </a:r>
            <a:r>
              <a:rPr lang="en-US" sz="2400" dirty="0" smtClean="0"/>
              <a:t>cloud</a:t>
            </a:r>
          </a:p>
          <a:p>
            <a:pPr marL="574675" indent="-571500">
              <a:buFont typeface="Arial" panose="020B0604020202020204" pitchFamily="34" charset="0"/>
              <a:buChar char="•"/>
            </a:pPr>
            <a:endParaRPr lang="en-US" sz="2400" dirty="0"/>
          </a:p>
          <a:p>
            <a:r>
              <a:rPr lang="en-US" sz="2400" i="1" dirty="0" smtClean="0"/>
              <a:t>All can be implemented using the 3 basic patterns</a:t>
            </a:r>
            <a:br>
              <a:rPr lang="en-US" sz="2400" i="1" dirty="0" smtClean="0"/>
            </a:br>
            <a:r>
              <a:rPr lang="en-US" sz="2400" i="1" dirty="0" smtClean="0"/>
              <a:t>offered by Microsoft Azure. You can also combine. </a:t>
            </a:r>
            <a:br>
              <a:rPr lang="en-US" sz="2400" i="1" dirty="0" smtClean="0"/>
            </a:br>
            <a:r>
              <a:rPr lang="en-US" sz="2400" i="1" dirty="0" smtClean="0"/>
              <a:t>We will illustrate throughout the class. </a:t>
            </a:r>
            <a:endParaRPr lang="en-US" sz="2400" i="1" dirty="0"/>
          </a:p>
        </p:txBody>
      </p:sp>
    </p:spTree>
    <p:extLst>
      <p:ext uri="{BB962C8B-B14F-4D97-AF65-F5344CB8AC3E}">
        <p14:creationId xmlns:p14="http://schemas.microsoft.com/office/powerpoint/2010/main" val="308862896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19113" y="1370526"/>
            <a:ext cx="11149013" cy="997196"/>
          </a:xfrm>
        </p:spPr>
        <p:txBody>
          <a:bodyPr/>
          <a:lstStyle/>
          <a:p>
            <a:r>
              <a:rPr lang="en-US" sz="3600" dirty="0" smtClean="0">
                <a:solidFill>
                  <a:srgbClr val="595959">
                    <a:alpha val="99000"/>
                  </a:srgbClr>
                </a:solidFill>
              </a:rPr>
              <a:t>Microsoft Azure provides a comprehensive set of services </a:t>
            </a:r>
            <a:br>
              <a:rPr lang="en-US" sz="3600" dirty="0" smtClean="0">
                <a:solidFill>
                  <a:srgbClr val="595959">
                    <a:alpha val="99000"/>
                  </a:srgbClr>
                </a:solidFill>
              </a:rPr>
            </a:br>
            <a:r>
              <a:rPr lang="en-US" sz="3600" dirty="0" smtClean="0">
                <a:solidFill>
                  <a:srgbClr val="595959">
                    <a:alpha val="99000"/>
                  </a:srgbClr>
                </a:solidFill>
              </a:rPr>
              <a:t>that you can selectively compose to build your cloud apps</a:t>
            </a:r>
          </a:p>
        </p:txBody>
      </p:sp>
      <p:sp>
        <p:nvSpPr>
          <p:cNvPr id="5" name="Rectangle 4"/>
          <p:cNvSpPr/>
          <p:nvPr/>
        </p:nvSpPr>
        <p:spPr>
          <a:xfrm>
            <a:off x="549498" y="2669515"/>
            <a:ext cx="6092825" cy="3016210"/>
          </a:xfrm>
          <a:prstGeom prst="rect">
            <a:avLst/>
          </a:prstGeom>
        </p:spPr>
        <p:txBody>
          <a:bodyPr>
            <a:spAutoFit/>
          </a:bodyPr>
          <a:lstStyle/>
          <a:p>
            <a:r>
              <a:rPr lang="en-US" sz="2800" dirty="0" smtClean="0">
                <a:solidFill>
                  <a:srgbClr val="00B0F0">
                    <a:alpha val="99000"/>
                  </a:srgbClr>
                </a:solidFill>
                <a:latin typeface="Segoe UI Light" pitchFamily="34" charset="0"/>
              </a:rPr>
              <a:t>Global Data Center Footprint</a:t>
            </a:r>
            <a:endParaRPr lang="en-US" sz="2800" dirty="0">
              <a:solidFill>
                <a:srgbClr val="00B0F0">
                  <a:alpha val="99000"/>
                </a:srgbClr>
              </a:solidFill>
              <a:latin typeface="Segoe UI Light" pitchFamily="34" charset="0"/>
            </a:endParaRPr>
          </a:p>
          <a:p>
            <a:r>
              <a:rPr lang="en-US" sz="1800" dirty="0" smtClean="0">
                <a:solidFill>
                  <a:srgbClr val="595959">
                    <a:alpha val="99000"/>
                  </a:srgbClr>
                </a:solidFill>
              </a:rPr>
              <a:t>99.95% Monthly SLA.  Pay only for what you use.</a:t>
            </a:r>
            <a:endParaRPr lang="en-US" sz="1800" dirty="0">
              <a:solidFill>
                <a:srgbClr val="595959">
                  <a:alpha val="99000"/>
                </a:srgbClr>
              </a:solidFill>
            </a:endParaRPr>
          </a:p>
          <a:p>
            <a:endParaRPr lang="en-US" sz="2800" dirty="0"/>
          </a:p>
          <a:p>
            <a:r>
              <a:rPr lang="en-US" sz="2800" dirty="0" smtClean="0">
                <a:solidFill>
                  <a:srgbClr val="00B0F0">
                    <a:alpha val="99000"/>
                  </a:srgbClr>
                </a:solidFill>
                <a:latin typeface="Segoe UI Light" pitchFamily="34" charset="0"/>
              </a:rPr>
              <a:t>Flexible &amp; Open Compute Options</a:t>
            </a:r>
          </a:p>
          <a:p>
            <a:r>
              <a:rPr lang="en-US" sz="1800" dirty="0" smtClean="0">
                <a:solidFill>
                  <a:srgbClr val="595959">
                    <a:alpha val="99000"/>
                  </a:srgbClr>
                </a:solidFill>
              </a:rPr>
              <a:t>Virtual Machines, Web Sites, &amp; Cloud Services</a:t>
            </a:r>
            <a:endParaRPr lang="en-US" sz="1800" dirty="0">
              <a:solidFill>
                <a:srgbClr val="595959">
                  <a:alpha val="99000"/>
                </a:srgbClr>
              </a:solidFill>
            </a:endParaRPr>
          </a:p>
          <a:p>
            <a:endParaRPr lang="en-US" dirty="0" smtClean="0"/>
          </a:p>
          <a:p>
            <a:r>
              <a:rPr lang="en-US" sz="2800" dirty="0" smtClean="0">
                <a:solidFill>
                  <a:srgbClr val="00B0F0">
                    <a:alpha val="99000"/>
                  </a:srgbClr>
                </a:solidFill>
                <a:latin typeface="Segoe UI Light" pitchFamily="34" charset="0"/>
              </a:rPr>
              <a:t>Managed Building Block Services</a:t>
            </a:r>
            <a:endParaRPr lang="en-US" sz="2800" dirty="0">
              <a:solidFill>
                <a:srgbClr val="00B0F0">
                  <a:alpha val="99000"/>
                </a:srgbClr>
              </a:solidFill>
              <a:latin typeface="Segoe UI Light" pitchFamily="34" charset="0"/>
            </a:endParaRPr>
          </a:p>
          <a:p>
            <a:r>
              <a:rPr lang="en-US" sz="1800" dirty="0" smtClean="0">
                <a:solidFill>
                  <a:srgbClr val="595959">
                    <a:alpha val="99000"/>
                  </a:srgbClr>
                </a:solidFill>
              </a:rPr>
              <a:t>SQL Database, Cache, Service Bus, &amp; more </a:t>
            </a:r>
            <a:endParaRPr lang="en-US" sz="1800" dirty="0">
              <a:solidFill>
                <a:srgbClr val="595959">
                  <a:alpha val="99000"/>
                </a:srgbClr>
              </a:solidFill>
            </a:endParaRPr>
          </a:p>
        </p:txBody>
      </p:sp>
      <p:grpSp>
        <p:nvGrpSpPr>
          <p:cNvPr id="4" name="组合 3"/>
          <p:cNvGrpSpPr/>
          <p:nvPr/>
        </p:nvGrpSpPr>
        <p:grpSpPr>
          <a:xfrm>
            <a:off x="6297266" y="2669515"/>
            <a:ext cx="4678900" cy="5719581"/>
            <a:chOff x="6642323" y="2367722"/>
            <a:chExt cx="4678900" cy="5719581"/>
          </a:xfrm>
        </p:grpSpPr>
        <p:pic>
          <p:nvPicPr>
            <p:cNvPr id="11" name="Picture 4"/>
            <p:cNvPicPr>
              <a:picLocks noChangeAspect="1"/>
            </p:cNvPicPr>
            <p:nvPr/>
          </p:nvPicPr>
          <p:blipFill rotWithShape="1">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b="14927"/>
            <a:stretch/>
          </p:blipFill>
          <p:spPr>
            <a:xfrm>
              <a:off x="6642323" y="2367722"/>
              <a:ext cx="4678900" cy="5719581"/>
            </a:xfrm>
            <a:prstGeom prst="rect">
              <a:avLst/>
            </a:prstGeom>
          </p:spPr>
        </p:pic>
        <p:grpSp>
          <p:nvGrpSpPr>
            <p:cNvPr id="7" name="Group 16"/>
            <p:cNvGrpSpPr/>
            <p:nvPr/>
          </p:nvGrpSpPr>
          <p:grpSpPr>
            <a:xfrm>
              <a:off x="6851144" y="2669481"/>
              <a:ext cx="4279281" cy="2701638"/>
              <a:chOff x="-2" y="0"/>
              <a:chExt cx="10862785" cy="6858000"/>
            </a:xfrm>
          </p:grpSpPr>
          <p:pic>
            <p:nvPicPr>
              <p:cNvPr id="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0"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grpSp>
    </p:spTree>
    <p:extLst>
      <p:ext uri="{BB962C8B-B14F-4D97-AF65-F5344CB8AC3E}">
        <p14:creationId xmlns:p14="http://schemas.microsoft.com/office/powerpoint/2010/main" val="14124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Text Placeholder 2"/>
          <p:cNvSpPr>
            <a:spLocks noGrp="1"/>
          </p:cNvSpPr>
          <p:nvPr>
            <p:ph type="body" sz="quarter" idx="10"/>
          </p:nvPr>
        </p:nvSpPr>
        <p:spPr>
          <a:xfrm>
            <a:off x="519112" y="1447799"/>
            <a:ext cx="11149013" cy="4468916"/>
          </a:xfrm>
        </p:spPr>
        <p:txBody>
          <a:bodyPr/>
          <a:lstStyle/>
          <a:p>
            <a:r>
              <a:rPr lang="en-US" sz="3600" dirty="0" smtClean="0"/>
              <a:t>Learning objectives </a:t>
            </a:r>
            <a:r>
              <a:rPr lang="en-US" sz="3600" dirty="0"/>
              <a:t>– what we have </a:t>
            </a:r>
            <a:r>
              <a:rPr lang="en-US" sz="3600" dirty="0" smtClean="0"/>
              <a:t>learned:</a:t>
            </a:r>
          </a:p>
          <a:p>
            <a:pPr marL="574675" indent="-571500">
              <a:buFont typeface="Arial" panose="020B0604020202020204" pitchFamily="34" charset="0"/>
              <a:buChar char="•"/>
            </a:pPr>
            <a:r>
              <a:rPr lang="en-US" sz="2800" dirty="0" smtClean="0"/>
              <a:t>Cloud computing basics</a:t>
            </a:r>
          </a:p>
          <a:p>
            <a:pPr marL="574675" indent="-571500">
              <a:buFont typeface="Arial" panose="020B0604020202020204" pitchFamily="34" charset="0"/>
              <a:buChar char="•"/>
            </a:pPr>
            <a:r>
              <a:rPr lang="en-US" sz="2800" dirty="0" smtClean="0"/>
              <a:t>Patterns and terminology – </a:t>
            </a:r>
            <a:r>
              <a:rPr lang="en-US" sz="2800" b="1" dirty="0" err="1" smtClean="0"/>
              <a:t>IaaS</a:t>
            </a:r>
            <a:r>
              <a:rPr lang="en-US" sz="2800" b="1" dirty="0" smtClean="0"/>
              <a:t>, </a:t>
            </a:r>
            <a:r>
              <a:rPr lang="en-US" sz="2800" b="1" dirty="0" err="1" smtClean="0"/>
              <a:t>PaaS</a:t>
            </a:r>
            <a:r>
              <a:rPr lang="en-US" sz="2800" b="1" dirty="0" smtClean="0"/>
              <a:t>, SaaS</a:t>
            </a:r>
          </a:p>
          <a:p>
            <a:pPr marL="574675" indent="-571500">
              <a:buFont typeface="Arial" panose="020B0604020202020204" pitchFamily="34" charset="0"/>
              <a:buChar char="•"/>
            </a:pPr>
            <a:r>
              <a:rPr lang="en-US" sz="2800" dirty="0" smtClean="0"/>
              <a:t>Microsoft Azure basics</a:t>
            </a: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Virtual machines = </a:t>
            </a:r>
            <a:r>
              <a:rPr lang="en-US" b="1" dirty="0" err="1" smtClean="0">
                <a:latin typeface="Segoe UI Light" panose="020B0502040204020203" pitchFamily="34" charset="0"/>
                <a:cs typeface="Segoe UI Light" panose="020B0502040204020203" pitchFamily="34" charset="0"/>
              </a:rPr>
              <a:t>IaaS</a:t>
            </a:r>
            <a:endParaRPr lang="en-US"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Web sites = web-specific </a:t>
            </a:r>
            <a:r>
              <a:rPr lang="en-US" b="1" dirty="0" err="1" smtClean="0">
                <a:latin typeface="Segoe UI Light" panose="020B0502040204020203" pitchFamily="34" charset="0"/>
                <a:cs typeface="Segoe UI Light" panose="020B0502040204020203" pitchFamily="34" charset="0"/>
              </a:rPr>
              <a:t>PaaS</a:t>
            </a:r>
            <a:endParaRPr lang="en-US"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Cloud services = full </a:t>
            </a:r>
            <a:r>
              <a:rPr lang="en-US" b="1" dirty="0" err="1" smtClean="0">
                <a:latin typeface="Segoe UI Light" panose="020B0502040204020203" pitchFamily="34" charset="0"/>
                <a:cs typeface="Segoe UI Light" panose="020B0502040204020203" pitchFamily="34" charset="0"/>
              </a:rPr>
              <a:t>PaaS</a:t>
            </a:r>
            <a:endParaRPr lang="en-US" b="1" dirty="0" smtClean="0">
              <a:latin typeface="Segoe UI Light" panose="020B0502040204020203" pitchFamily="34" charset="0"/>
              <a:cs typeface="Segoe UI Light" panose="020B0502040204020203" pitchFamily="34" charset="0"/>
            </a:endParaRPr>
          </a:p>
          <a:p>
            <a:pPr marL="1830388" lvl="2" indent="-571500">
              <a:buFont typeface="Arial" panose="020B0604020202020204" pitchFamily="34" charset="0"/>
              <a:buChar char="•"/>
            </a:pPr>
            <a:r>
              <a:rPr lang="en-US" b="1" dirty="0" smtClean="0">
                <a:latin typeface="Segoe UI Light" panose="020B0502040204020203" pitchFamily="34" charset="0"/>
                <a:cs typeface="Segoe UI Light" panose="020B0502040204020203" pitchFamily="34" charset="0"/>
              </a:rPr>
              <a:t>Building blocks for applications – storage, messaging, identity, etc.</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574675" indent="-571500">
              <a:buFont typeface="Arial" panose="020B0604020202020204" pitchFamily="34" charset="0"/>
              <a:buChar char="•"/>
            </a:pPr>
            <a:r>
              <a:rPr lang="en-US" sz="2800" dirty="0" smtClean="0"/>
              <a:t>Cloud patterns for research scientists</a:t>
            </a:r>
          </a:p>
        </p:txBody>
      </p:sp>
    </p:spTree>
    <p:extLst>
      <p:ext uri="{BB962C8B-B14F-4D97-AF65-F5344CB8AC3E}">
        <p14:creationId xmlns:p14="http://schemas.microsoft.com/office/powerpoint/2010/main" val="33723954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6728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371" y="89419"/>
            <a:ext cx="3257097" cy="325709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3655" t="39490" r="33815"/>
          <a:stretch/>
        </p:blipFill>
        <p:spPr>
          <a:xfrm>
            <a:off x="1727200" y="3779519"/>
            <a:ext cx="2214880" cy="2527311"/>
          </a:xfrm>
          <a:prstGeom prst="rect">
            <a:avLst/>
          </a:prstGeom>
        </p:spPr>
      </p:pic>
      <p:sp>
        <p:nvSpPr>
          <p:cNvPr id="4" name="Rectangle 3"/>
          <p:cNvSpPr/>
          <p:nvPr/>
        </p:nvSpPr>
        <p:spPr bwMode="auto">
          <a:xfrm>
            <a:off x="4912548" y="1466705"/>
            <a:ext cx="6156620" cy="81787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0" rIns="121861"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00" spc="-100" dirty="0">
                <a:ln w="3175">
                  <a:noFill/>
                </a:ln>
                <a:gradFill flip="none" rotWithShape="1">
                  <a:gsLst>
                    <a:gs pos="0">
                      <a:srgbClr val="595959"/>
                    </a:gs>
                    <a:gs pos="86000">
                      <a:srgbClr val="595959"/>
                    </a:gs>
                  </a:gsLst>
                  <a:lin ang="5400000" scaled="0"/>
                  <a:tileRect/>
                </a:gradFill>
                <a:latin typeface="Segoe UI Light" pitchFamily="34" charset="0"/>
                <a:cs typeface="Arial" charset="0"/>
              </a:rPr>
              <a:t>What is the cloud?</a:t>
            </a:r>
            <a:endParaRPr lang="en-US" altLang="zh-CN" sz="5400" spc="-100" dirty="0">
              <a:ln w="3175">
                <a:noFill/>
              </a:ln>
              <a:gradFill flip="none" rotWithShape="1">
                <a:gsLst>
                  <a:gs pos="0">
                    <a:srgbClr val="595959"/>
                  </a:gs>
                  <a:gs pos="86000">
                    <a:srgbClr val="595959"/>
                  </a:gs>
                </a:gsLst>
                <a:lin ang="5400000" scaled="0"/>
                <a:tileRect/>
              </a:gradFill>
              <a:latin typeface="Segoe UI Light" pitchFamily="34" charset="0"/>
              <a:cs typeface="Arial" charset="0"/>
            </a:endParaRPr>
          </a:p>
        </p:txBody>
      </p:sp>
      <p:sp>
        <p:nvSpPr>
          <p:cNvPr id="3" name="Text Placeholder 2"/>
          <p:cNvSpPr>
            <a:spLocks noGrp="1"/>
          </p:cNvSpPr>
          <p:nvPr>
            <p:ph idx="4294967295"/>
          </p:nvPr>
        </p:nvSpPr>
        <p:spPr>
          <a:xfrm>
            <a:off x="6032500" y="2590800"/>
            <a:ext cx="6156325" cy="2536825"/>
          </a:xfrm>
          <a:prstGeom prst="rect">
            <a:avLst/>
          </a:prstGeom>
        </p:spPr>
        <p:txBody>
          <a:bodyPr>
            <a:normAutofit/>
          </a:bodyPr>
          <a:lstStyle/>
          <a:p>
            <a:pPr marL="0" indent="0">
              <a:buNone/>
            </a:pPr>
            <a:r>
              <a:rPr lang="en-US" sz="4000" dirty="0">
                <a:solidFill>
                  <a:srgbClr val="00B0F0">
                    <a:alpha val="99000"/>
                  </a:srgbClr>
                </a:solidFill>
                <a:latin typeface="Segoe UI Light" pitchFamily="34" charset="0"/>
              </a:rPr>
              <a:t>An approach to computing that’s about internet scale </a:t>
            </a:r>
            <a:r>
              <a:rPr lang="en-US" sz="4000" dirty="0" smtClean="0">
                <a:solidFill>
                  <a:srgbClr val="00B0F0">
                    <a:alpha val="99000"/>
                  </a:srgbClr>
                </a:solidFill>
                <a:latin typeface="Segoe UI Light" pitchFamily="34" charset="0"/>
              </a:rPr>
              <a:t/>
            </a:r>
            <a:br>
              <a:rPr lang="en-US" sz="4000" dirty="0" smtClean="0">
                <a:solidFill>
                  <a:srgbClr val="00B0F0">
                    <a:alpha val="99000"/>
                  </a:srgbClr>
                </a:solidFill>
                <a:latin typeface="Segoe UI Light" pitchFamily="34" charset="0"/>
              </a:rPr>
            </a:br>
            <a:r>
              <a:rPr lang="en-US" sz="4000" dirty="0" smtClean="0">
                <a:solidFill>
                  <a:srgbClr val="00B0F0">
                    <a:alpha val="99000"/>
                  </a:srgbClr>
                </a:solidFill>
                <a:latin typeface="Segoe UI Light" pitchFamily="34" charset="0"/>
              </a:rPr>
              <a:t>and </a:t>
            </a:r>
            <a:r>
              <a:rPr lang="en-US" sz="4000" dirty="0">
                <a:solidFill>
                  <a:srgbClr val="00B0F0">
                    <a:alpha val="99000"/>
                  </a:srgbClr>
                </a:solidFill>
                <a:latin typeface="Segoe UI Light" pitchFamily="34" charset="0"/>
              </a:rPr>
              <a:t>connecting to a variety of devices and endpoints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5839" y="1054023"/>
            <a:ext cx="1348677" cy="1333085"/>
          </a:xfrm>
          <a:prstGeom prst="rect">
            <a:avLst/>
          </a:prstGeom>
        </p:spPr>
      </p:pic>
    </p:spTree>
    <p:extLst>
      <p:ext uri="{BB962C8B-B14F-4D97-AF65-F5344CB8AC3E}">
        <p14:creationId xmlns:p14="http://schemas.microsoft.com/office/powerpoint/2010/main" val="29404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8" presetClass="emph" presetSubtype="0" repeatCount="indefinite" fill="hold" nodeType="afterEffect">
                                  <p:stCondLst>
                                    <p:cond delay="200"/>
                                  </p:stCondLst>
                                  <p:childTnLst>
                                    <p:animRot by="-21600000">
                                      <p:cBhvr>
                                        <p:cTn id="25" dur="30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64488" y="766763"/>
            <a:ext cx="4224337" cy="2743200"/>
          </a:xfrm>
        </p:spPr>
        <p:txBody>
          <a:bodyPr/>
          <a:lstStyle/>
          <a:p>
            <a:r>
              <a:rPr lang="en-US" sz="6600" dirty="0" smtClean="0">
                <a:solidFill>
                  <a:schemeClr val="tx1"/>
                </a:solidFill>
              </a:rPr>
              <a:t>Cloud Computing Patterns</a:t>
            </a:r>
            <a:endParaRPr lang="en-US" sz="6600" dirty="0">
              <a:solidFill>
                <a:schemeClr val="tx1"/>
              </a:solidFill>
            </a:endParaRPr>
          </a:p>
        </p:txBody>
      </p:sp>
      <p:cxnSp>
        <p:nvCxnSpPr>
          <p:cNvPr id="4" name="Straight Arrow Connector 3"/>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7" name="Rectangle 6"/>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9" name="Straight Arrow Connector 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3"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4"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15" name="TextBox 14"/>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59" name="Group 58"/>
          <p:cNvGrpSpPr/>
          <p:nvPr/>
        </p:nvGrpSpPr>
        <p:grpSpPr>
          <a:xfrm>
            <a:off x="4272751" y="3571750"/>
            <a:ext cx="3821938" cy="1068346"/>
            <a:chOff x="342905" y="3877806"/>
            <a:chExt cx="3821938" cy="1068346"/>
          </a:xfrm>
        </p:grpSpPr>
        <p:sp>
          <p:nvSpPr>
            <p:cNvPr id="22" name="TextBox 21"/>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24" name="Rectangle 23"/>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18" name="Straight Arrow Connector 17"/>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5" name="Group 24"/>
          <p:cNvGrpSpPr/>
          <p:nvPr/>
        </p:nvGrpSpPr>
        <p:grpSpPr>
          <a:xfrm>
            <a:off x="752992" y="3833713"/>
            <a:ext cx="3152246" cy="492377"/>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58" name="Group 57"/>
          <p:cNvGrpSpPr/>
          <p:nvPr/>
        </p:nvGrpSpPr>
        <p:grpSpPr>
          <a:xfrm>
            <a:off x="4272751" y="2151242"/>
            <a:ext cx="3119051" cy="1020871"/>
            <a:chOff x="342905" y="2485579"/>
            <a:chExt cx="3119051" cy="1020871"/>
          </a:xfrm>
        </p:grpSpPr>
        <p:sp>
          <p:nvSpPr>
            <p:cNvPr id="35" name="TextBox 34"/>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36" name="Rectangle 35"/>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0" name="Straight Arrow Connector 29"/>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60" name="Group 59"/>
          <p:cNvGrpSpPr/>
          <p:nvPr/>
        </p:nvGrpSpPr>
        <p:grpSpPr>
          <a:xfrm>
            <a:off x="4272751" y="5047623"/>
            <a:ext cx="3941859" cy="1026722"/>
            <a:chOff x="342905" y="5150364"/>
            <a:chExt cx="3941859" cy="1026722"/>
          </a:xfrm>
        </p:grpSpPr>
        <p:sp>
          <p:nvSpPr>
            <p:cNvPr id="44" name="TextBox 43"/>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45" name="Rectangle 44"/>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39" name="Straight Arrow Connector 38"/>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1" name="Rectangle 40"/>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8" name="Freeform 47"/>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9" name="Straight Connector 48"/>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63" name="Straight Connector 62"/>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92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66" name="Rectangle 65"/>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smtClean="0"/>
              <a:t>Cloud Computing Variants</a:t>
            </a:r>
            <a:endParaRPr lang="en-US" sz="5400" dirty="0">
              <a:solidFill>
                <a:schemeClr val="accent2">
                  <a:alpha val="99000"/>
                </a:schemeClr>
              </a:solidFill>
            </a:endParaRPr>
          </a:p>
        </p:txBody>
      </p:sp>
      <p:grpSp>
        <p:nvGrpSpPr>
          <p:cNvPr id="4" name="Group 3"/>
          <p:cNvGrpSpPr/>
          <p:nvPr/>
        </p:nvGrpSpPr>
        <p:grpSpPr>
          <a:xfrm>
            <a:off x="795377" y="1319029"/>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Packaged 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38" name="Rectangle 137"/>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144" name="Rectangle 143"/>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5" name="Rectangle 144"/>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46" name="Rectangle 145"/>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7" name="Rectangle 146"/>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48" name="Rectangle 147"/>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49" name="Rectangle 148"/>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0" name="Rectangle 149"/>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51" name="Rectangle 150"/>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2" name="Rectangle 151"/>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40" name="Left Brace 139"/>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42" name="Left Brace 141"/>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43"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6" name="Group 5"/>
          <p:cNvGrpSpPr/>
          <p:nvPr/>
        </p:nvGrpSpPr>
        <p:grpSpPr>
          <a:xfrm>
            <a:off x="6461726" y="1319029"/>
            <a:ext cx="2706420" cy="4798706"/>
            <a:chOff x="5979422" y="1583373"/>
            <a:chExt cx="2706420" cy="4798706"/>
          </a:xfrm>
        </p:grpSpPr>
        <p:sp>
          <p:nvSpPr>
            <p:cNvPr id="154"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55" name="Left Brace 154"/>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57" name="Left Brace 156"/>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58"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160" name="Rectangle 159"/>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61" name="Rectangle 160"/>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62" name="Rectangle 161"/>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63" name="Rectangle 162"/>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64" name="Rectangle 163"/>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65" name="Rectangle 164"/>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66" name="Rectangle 165"/>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67" name="Rectangle 166"/>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7" name="Group 6"/>
          <p:cNvGrpSpPr/>
          <p:nvPr/>
        </p:nvGrpSpPr>
        <p:grpSpPr>
          <a:xfrm>
            <a:off x="9463135" y="1319029"/>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77" name="Rectangle 176"/>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76" name="Rectangle 175"/>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63"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 name="Left Brace 63"/>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5"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66"/>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0098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solidFill>
                  <a:schemeClr val="tx1"/>
                </a:solidFill>
                <a:ea typeface="メイリオ" pitchFamily="50" charset="-128"/>
                <a:cs typeface="Segoe UI Light" panose="020B0502040204020203" pitchFamily="34" charset="0"/>
              </a:rPr>
              <a:t>Azure </a:t>
            </a:r>
            <a:r>
              <a:rPr lang="en-US" altLang="ja-JP" sz="4799" dirty="0" smtClean="0">
                <a:solidFill>
                  <a:schemeClr val="tx1"/>
                </a:solidFill>
                <a:ea typeface="メイリオ" pitchFamily="50" charset="-128"/>
                <a:cs typeface="Segoe UI Light" panose="020B0502040204020203" pitchFamily="34" charset="0"/>
              </a:rPr>
              <a:t>footprint</a:t>
            </a:r>
            <a:endParaRPr lang="en-US" sz="4799" dirty="0">
              <a:solidFill>
                <a:schemeClr val="tx1"/>
              </a:solidFill>
              <a:ea typeface="メイリオ" pitchFamily="50" charset="-128"/>
              <a:cs typeface="Segoe UI Light" panose="020B0502040204020203" pitchFamily="34" charset="0"/>
            </a:endParaRPr>
          </a:p>
        </p:txBody>
      </p:sp>
      <p:grpSp>
        <p:nvGrpSpPr>
          <p:cNvPr id="2526" name="Group 1238"/>
          <p:cNvGrpSpPr/>
          <p:nvPr/>
        </p:nvGrpSpPr>
        <p:grpSpPr>
          <a:xfrm>
            <a:off x="429370" y="289026"/>
            <a:ext cx="11148737" cy="6215364"/>
            <a:chOff x="395371" y="1139688"/>
            <a:chExt cx="8399866" cy="4651514"/>
          </a:xfrm>
          <a:solidFill>
            <a:srgbClr val="00B0F0"/>
          </a:solidFill>
        </p:grpSpPr>
        <p:sp>
          <p:nvSpPr>
            <p:cNvPr id="252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287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88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292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02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07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12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14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24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26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45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53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8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59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2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9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3742" name="Oval 2455"/>
          <p:cNvSpPr/>
          <p:nvPr/>
        </p:nvSpPr>
        <p:spPr bwMode="auto">
          <a:xfrm>
            <a:off x="1757041" y="2236500"/>
            <a:ext cx="432484" cy="435401"/>
          </a:xfrm>
          <a:prstGeom prst="ellipse">
            <a:avLst/>
          </a:prstGeom>
          <a:solidFill>
            <a:srgbClr val="92D050">
              <a:alpha val="80000"/>
            </a:srgbClr>
          </a:solidFill>
          <a:ln w="3175" cap="flat" cmpd="sng" algn="ctr">
            <a:solidFill>
              <a:schemeClr val="bg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3743"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3744"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3745"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3746"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3747"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48"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49"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0"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1"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2"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3"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4"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5"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6"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7"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3758"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chemeClr val="bg1"/>
                </a:solidFill>
              </a:rPr>
              <a:t>16 regions worldwide in 2014</a:t>
            </a:r>
            <a:endParaRPr lang="en-US" sz="3600" dirty="0">
              <a:solidFill>
                <a:schemeClr val="bg1"/>
              </a:solidFill>
            </a:endParaRPr>
          </a:p>
        </p:txBody>
      </p:sp>
    </p:spTree>
    <p:extLst>
      <p:ext uri="{BB962C8B-B14F-4D97-AF65-F5344CB8AC3E}">
        <p14:creationId xmlns:p14="http://schemas.microsoft.com/office/powerpoint/2010/main" val="426786003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3742"/>
                                        </p:tgtEl>
                                        <p:attrNameLst>
                                          <p:attrName>style.visibility</p:attrName>
                                        </p:attrNameLst>
                                      </p:cBhvr>
                                      <p:to>
                                        <p:strVal val="visible"/>
                                      </p:to>
                                    </p:set>
                                    <p:animEffect transition="in" filter="fade">
                                      <p:cBhvr>
                                        <p:cTn id="7" dur="250"/>
                                        <p:tgtEl>
                                          <p:spTgt spid="3742"/>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3743"/>
                                        </p:tgtEl>
                                        <p:attrNameLst>
                                          <p:attrName>style.visibility</p:attrName>
                                        </p:attrNameLst>
                                      </p:cBhvr>
                                      <p:to>
                                        <p:strVal val="visible"/>
                                      </p:to>
                                    </p:set>
                                    <p:animEffect transition="in" filter="fade">
                                      <p:cBhvr>
                                        <p:cTn id="10" dur="250"/>
                                        <p:tgtEl>
                                          <p:spTgt spid="374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3744"/>
                                        </p:tgtEl>
                                        <p:attrNameLst>
                                          <p:attrName>style.visibility</p:attrName>
                                        </p:attrNameLst>
                                      </p:cBhvr>
                                      <p:to>
                                        <p:strVal val="visible"/>
                                      </p:to>
                                    </p:set>
                                    <p:animEffect transition="in" filter="fade">
                                      <p:cBhvr>
                                        <p:cTn id="13" dur="250"/>
                                        <p:tgtEl>
                                          <p:spTgt spid="3744"/>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3745"/>
                                        </p:tgtEl>
                                        <p:attrNameLst>
                                          <p:attrName>style.visibility</p:attrName>
                                        </p:attrNameLst>
                                      </p:cBhvr>
                                      <p:to>
                                        <p:strVal val="visible"/>
                                      </p:to>
                                    </p:set>
                                    <p:animEffect transition="in" filter="fade">
                                      <p:cBhvr>
                                        <p:cTn id="16" dur="250"/>
                                        <p:tgtEl>
                                          <p:spTgt spid="3745"/>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3746"/>
                                        </p:tgtEl>
                                        <p:attrNameLst>
                                          <p:attrName>style.visibility</p:attrName>
                                        </p:attrNameLst>
                                      </p:cBhvr>
                                      <p:to>
                                        <p:strVal val="visible"/>
                                      </p:to>
                                    </p:set>
                                    <p:animEffect transition="in" filter="fade">
                                      <p:cBhvr>
                                        <p:cTn id="19" dur="250"/>
                                        <p:tgtEl>
                                          <p:spTgt spid="3746"/>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3747"/>
                                        </p:tgtEl>
                                        <p:attrNameLst>
                                          <p:attrName>style.visibility</p:attrName>
                                        </p:attrNameLst>
                                      </p:cBhvr>
                                      <p:to>
                                        <p:strVal val="visible"/>
                                      </p:to>
                                    </p:set>
                                    <p:animEffect transition="in" filter="fade">
                                      <p:cBhvr>
                                        <p:cTn id="22" dur="250"/>
                                        <p:tgtEl>
                                          <p:spTgt spid="374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3748"/>
                                        </p:tgtEl>
                                        <p:attrNameLst>
                                          <p:attrName>style.visibility</p:attrName>
                                        </p:attrNameLst>
                                      </p:cBhvr>
                                      <p:to>
                                        <p:strVal val="visible"/>
                                      </p:to>
                                    </p:set>
                                    <p:animEffect transition="in" filter="fade">
                                      <p:cBhvr>
                                        <p:cTn id="25" dur="250"/>
                                        <p:tgtEl>
                                          <p:spTgt spid="374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3749"/>
                                        </p:tgtEl>
                                        <p:attrNameLst>
                                          <p:attrName>style.visibility</p:attrName>
                                        </p:attrNameLst>
                                      </p:cBhvr>
                                      <p:to>
                                        <p:strVal val="visible"/>
                                      </p:to>
                                    </p:set>
                                    <p:animEffect transition="in" filter="fade">
                                      <p:cBhvr>
                                        <p:cTn id="28" dur="250"/>
                                        <p:tgtEl>
                                          <p:spTgt spid="3749"/>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750"/>
                                        </p:tgtEl>
                                        <p:attrNameLst>
                                          <p:attrName>style.visibility</p:attrName>
                                        </p:attrNameLst>
                                      </p:cBhvr>
                                      <p:to>
                                        <p:strVal val="visible"/>
                                      </p:to>
                                    </p:set>
                                    <p:animEffect transition="in" filter="fade">
                                      <p:cBhvr>
                                        <p:cTn id="31" dur="250"/>
                                        <p:tgtEl>
                                          <p:spTgt spid="375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751"/>
                                        </p:tgtEl>
                                        <p:attrNameLst>
                                          <p:attrName>style.visibility</p:attrName>
                                        </p:attrNameLst>
                                      </p:cBhvr>
                                      <p:to>
                                        <p:strVal val="visible"/>
                                      </p:to>
                                    </p:set>
                                    <p:animEffect transition="in" filter="fade">
                                      <p:cBhvr>
                                        <p:cTn id="34" dur="250"/>
                                        <p:tgtEl>
                                          <p:spTgt spid="3751"/>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3752"/>
                                        </p:tgtEl>
                                        <p:attrNameLst>
                                          <p:attrName>style.visibility</p:attrName>
                                        </p:attrNameLst>
                                      </p:cBhvr>
                                      <p:to>
                                        <p:strVal val="visible"/>
                                      </p:to>
                                    </p:set>
                                    <p:animEffect transition="in" filter="fade">
                                      <p:cBhvr>
                                        <p:cTn id="37" dur="250"/>
                                        <p:tgtEl>
                                          <p:spTgt spid="3752"/>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3753"/>
                                        </p:tgtEl>
                                        <p:attrNameLst>
                                          <p:attrName>style.visibility</p:attrName>
                                        </p:attrNameLst>
                                      </p:cBhvr>
                                      <p:to>
                                        <p:strVal val="visible"/>
                                      </p:to>
                                    </p:set>
                                    <p:animEffect transition="in" filter="fade">
                                      <p:cBhvr>
                                        <p:cTn id="40" dur="250"/>
                                        <p:tgtEl>
                                          <p:spTgt spid="3753"/>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754"/>
                                        </p:tgtEl>
                                        <p:attrNameLst>
                                          <p:attrName>style.visibility</p:attrName>
                                        </p:attrNameLst>
                                      </p:cBhvr>
                                      <p:to>
                                        <p:strVal val="visible"/>
                                      </p:to>
                                    </p:set>
                                    <p:animEffect transition="in" filter="fade">
                                      <p:cBhvr>
                                        <p:cTn id="43" dur="250"/>
                                        <p:tgtEl>
                                          <p:spTgt spid="3754"/>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3755"/>
                                        </p:tgtEl>
                                        <p:attrNameLst>
                                          <p:attrName>style.visibility</p:attrName>
                                        </p:attrNameLst>
                                      </p:cBhvr>
                                      <p:to>
                                        <p:strVal val="visible"/>
                                      </p:to>
                                    </p:set>
                                    <p:animEffect transition="in" filter="fade">
                                      <p:cBhvr>
                                        <p:cTn id="46" dur="250"/>
                                        <p:tgtEl>
                                          <p:spTgt spid="3755"/>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3756"/>
                                        </p:tgtEl>
                                        <p:attrNameLst>
                                          <p:attrName>style.visibility</p:attrName>
                                        </p:attrNameLst>
                                      </p:cBhvr>
                                      <p:to>
                                        <p:strVal val="visible"/>
                                      </p:to>
                                    </p:set>
                                    <p:animEffect transition="in" filter="fade">
                                      <p:cBhvr>
                                        <p:cTn id="49" dur="250"/>
                                        <p:tgtEl>
                                          <p:spTgt spid="3756"/>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3757"/>
                                        </p:tgtEl>
                                        <p:attrNameLst>
                                          <p:attrName>style.visibility</p:attrName>
                                        </p:attrNameLst>
                                      </p:cBhvr>
                                      <p:to>
                                        <p:strVal val="visible"/>
                                      </p:to>
                                    </p:set>
                                    <p:animEffect transition="in" filter="fade">
                                      <p:cBhvr>
                                        <p:cTn id="52" dur="250"/>
                                        <p:tgtEl>
                                          <p:spTgt spid="3757"/>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3758"/>
                                        </p:tgtEl>
                                        <p:attrNameLst>
                                          <p:attrName>style.visibility</p:attrName>
                                        </p:attrNameLst>
                                      </p:cBhvr>
                                      <p:to>
                                        <p:strVal val="visible"/>
                                      </p:to>
                                    </p:set>
                                    <p:anim calcmode="lin" valueType="num">
                                      <p:cBhvr additive="base">
                                        <p:cTn id="56" dur="500"/>
                                        <p:tgtEl>
                                          <p:spTgt spid="3758"/>
                                        </p:tgtEl>
                                        <p:attrNameLst>
                                          <p:attrName>ppt_y</p:attrName>
                                        </p:attrNameLst>
                                      </p:cBhvr>
                                      <p:tavLst>
                                        <p:tav tm="0">
                                          <p:val>
                                            <p:strVal val="#ppt_y-#ppt_h*1.125000"/>
                                          </p:val>
                                        </p:tav>
                                        <p:tav tm="100000">
                                          <p:val>
                                            <p:strVal val="#ppt_y"/>
                                          </p:val>
                                        </p:tav>
                                      </p:tavLst>
                                    </p:anim>
                                    <p:animEffect transition="in" filter="wipe(down)">
                                      <p:cBhvr>
                                        <p:cTn id="57" dur="500"/>
                                        <p:tgtEl>
                                          <p:spTgt spid="3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2" grpId="0" animBg="1"/>
      <p:bldP spid="3743" grpId="0" animBg="1"/>
      <p:bldP spid="3744" grpId="0" animBg="1"/>
      <p:bldP spid="3745" grpId="0" animBg="1"/>
      <p:bldP spid="3746" grpId="0" animBg="1"/>
      <p:bldP spid="3747" grpId="0" animBg="1"/>
      <p:bldP spid="3748" grpId="0" animBg="1"/>
      <p:bldP spid="3749" grpId="0" animBg="1"/>
      <p:bldP spid="3750" grpId="0" animBg="1"/>
      <p:bldP spid="3751" grpId="0" animBg="1"/>
      <p:bldP spid="3752" grpId="0" animBg="1"/>
      <p:bldP spid="3753" grpId="0" animBg="1"/>
      <p:bldP spid="3754" grpId="0" animBg="1"/>
      <p:bldP spid="3755" grpId="0" animBg="1"/>
      <p:bldP spid="3756" grpId="0" animBg="1"/>
      <p:bldP spid="3757" grpId="0" animBg="1"/>
      <p:bldP spid="37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862179" y="265148"/>
            <a:ext cx="2237868" cy="212365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nSpc>
                <a:spcPct val="100000"/>
              </a:lnSpc>
            </a:pPr>
            <a:r>
              <a:rPr sz="13800" dirty="0" smtClean="0">
                <a:solidFill>
                  <a:schemeClr val="tx1">
                    <a:alpha val="99000"/>
                  </a:schemeClr>
                </a:solidFill>
              </a:rPr>
              <a:t>89</a:t>
            </a:r>
            <a:endParaRPr sz="13800" dirty="0">
              <a:solidFill>
                <a:schemeClr val="tx1">
                  <a:alpha val="99000"/>
                </a:schemeClr>
              </a:solidFill>
            </a:endParaRPr>
          </a:p>
        </p:txBody>
      </p:sp>
      <p:sp>
        <p:nvSpPr>
          <p:cNvPr id="5" name="TextBox 4"/>
          <p:cNvSpPr txBox="1"/>
          <p:nvPr/>
        </p:nvSpPr>
        <p:spPr>
          <a:xfrm>
            <a:off x="301044" y="177802"/>
            <a:ext cx="1933575" cy="6724918"/>
          </a:xfrm>
          <a:prstGeom prst="rect">
            <a:avLst/>
          </a:prstGeom>
          <a:noFill/>
        </p:spPr>
        <p:txBody>
          <a:bodyPr wrap="square" lIns="0" tIns="0" rIns="0" bIns="0" rtlCol="0">
            <a:spAutoFit/>
          </a:bodyPr>
          <a:lstStyle/>
          <a:p>
            <a:pPr algn="r" defTabSz="1625032"/>
            <a:r>
              <a:rPr lang="en-US" sz="1900" dirty="0">
                <a:solidFill>
                  <a:srgbClr val="00AEEF">
                    <a:alpha val="99000"/>
                  </a:srgbClr>
                </a:solidFill>
              </a:rPr>
              <a:t>Australia</a:t>
            </a:r>
          </a:p>
          <a:p>
            <a:pPr algn="r" defTabSz="1625032"/>
            <a:r>
              <a:rPr lang="en-US" sz="1900" dirty="0">
                <a:solidFill>
                  <a:srgbClr val="00AEEF">
                    <a:alpha val="99000"/>
                  </a:srgbClr>
                </a:solidFill>
              </a:rPr>
              <a:t>Austria</a:t>
            </a:r>
          </a:p>
          <a:p>
            <a:pPr algn="r" defTabSz="1625032"/>
            <a:r>
              <a:rPr lang="en-US" sz="1900" dirty="0">
                <a:solidFill>
                  <a:srgbClr val="00AEEF">
                    <a:alpha val="99000"/>
                  </a:srgbClr>
                </a:solidFill>
              </a:rPr>
              <a:t>Belgium</a:t>
            </a:r>
          </a:p>
          <a:p>
            <a:pPr algn="r" defTabSz="1625032"/>
            <a:r>
              <a:rPr lang="en-US" sz="1900" dirty="0">
                <a:solidFill>
                  <a:srgbClr val="00AEEF">
                    <a:alpha val="99000"/>
                  </a:srgbClr>
                </a:solidFill>
              </a:rPr>
              <a:t>Brazil</a:t>
            </a:r>
          </a:p>
          <a:p>
            <a:pPr algn="r" defTabSz="1625032"/>
            <a:r>
              <a:rPr lang="en-US" sz="1900" dirty="0">
                <a:solidFill>
                  <a:srgbClr val="00AEEF">
                    <a:alpha val="99000"/>
                  </a:srgbClr>
                </a:solidFill>
              </a:rPr>
              <a:t>Canada</a:t>
            </a:r>
          </a:p>
          <a:p>
            <a:pPr algn="r" defTabSz="1625032"/>
            <a:r>
              <a:rPr lang="en-US" sz="1900" dirty="0">
                <a:solidFill>
                  <a:srgbClr val="00AEEF">
                    <a:alpha val="99000"/>
                  </a:srgbClr>
                </a:solidFill>
              </a:rPr>
              <a:t>Chile</a:t>
            </a:r>
          </a:p>
          <a:p>
            <a:pPr algn="r" defTabSz="1625032"/>
            <a:r>
              <a:rPr lang="en-US" sz="1900" dirty="0">
                <a:solidFill>
                  <a:srgbClr val="00AEEF">
                    <a:alpha val="99000"/>
                  </a:srgbClr>
                </a:solidFill>
              </a:rPr>
              <a:t>Colombia</a:t>
            </a:r>
          </a:p>
          <a:p>
            <a:pPr algn="r" defTabSz="1625032"/>
            <a:r>
              <a:rPr lang="en-US" sz="1900" dirty="0">
                <a:solidFill>
                  <a:srgbClr val="00AEEF">
                    <a:alpha val="99000"/>
                  </a:srgbClr>
                </a:solidFill>
              </a:rPr>
              <a:t>Costa Rica</a:t>
            </a:r>
          </a:p>
          <a:p>
            <a:pPr algn="r" defTabSz="1625032"/>
            <a:r>
              <a:rPr lang="en-US" sz="1900" dirty="0">
                <a:solidFill>
                  <a:srgbClr val="00AEEF">
                    <a:alpha val="99000"/>
                  </a:srgbClr>
                </a:solidFill>
              </a:rPr>
              <a:t>Cyprus</a:t>
            </a:r>
          </a:p>
          <a:p>
            <a:pPr algn="r" defTabSz="1625032"/>
            <a:r>
              <a:rPr lang="en-US" sz="1900" dirty="0">
                <a:solidFill>
                  <a:srgbClr val="00AEEF">
                    <a:alpha val="99000"/>
                  </a:srgbClr>
                </a:solidFill>
              </a:rPr>
              <a:t>Czech Republic</a:t>
            </a:r>
          </a:p>
          <a:p>
            <a:pPr algn="r" defTabSz="1625032"/>
            <a:r>
              <a:rPr lang="en-US" sz="1900" dirty="0">
                <a:solidFill>
                  <a:srgbClr val="00AEEF">
                    <a:alpha val="99000"/>
                  </a:srgbClr>
                </a:solidFill>
              </a:rPr>
              <a:t>Denmark</a:t>
            </a:r>
          </a:p>
          <a:p>
            <a:pPr algn="r" defTabSz="1625032"/>
            <a:r>
              <a:rPr lang="en-US" sz="1900" dirty="0">
                <a:solidFill>
                  <a:srgbClr val="00AEEF">
                    <a:alpha val="99000"/>
                  </a:srgbClr>
                </a:solidFill>
              </a:rPr>
              <a:t>Finland</a:t>
            </a:r>
          </a:p>
          <a:p>
            <a:pPr algn="r" defTabSz="1625032"/>
            <a:r>
              <a:rPr lang="en-US" sz="1900" dirty="0">
                <a:solidFill>
                  <a:srgbClr val="00AEEF">
                    <a:alpha val="99000"/>
                  </a:srgbClr>
                </a:solidFill>
              </a:rPr>
              <a:t>France</a:t>
            </a:r>
          </a:p>
          <a:p>
            <a:pPr algn="r" defTabSz="1625032"/>
            <a:r>
              <a:rPr lang="en-US" sz="1900" dirty="0">
                <a:solidFill>
                  <a:srgbClr val="00AEEF">
                    <a:alpha val="99000"/>
                  </a:srgbClr>
                </a:solidFill>
              </a:rPr>
              <a:t>Germany</a:t>
            </a:r>
          </a:p>
          <a:p>
            <a:pPr algn="r" defTabSz="1625032"/>
            <a:r>
              <a:rPr lang="en-US" sz="1900" dirty="0">
                <a:solidFill>
                  <a:srgbClr val="00AEEF">
                    <a:alpha val="99000"/>
                  </a:srgbClr>
                </a:solidFill>
              </a:rPr>
              <a:t>Greece</a:t>
            </a:r>
          </a:p>
          <a:p>
            <a:pPr algn="r" defTabSz="1625032"/>
            <a:r>
              <a:rPr lang="en-US" sz="1900" dirty="0">
                <a:solidFill>
                  <a:srgbClr val="00AEEF">
                    <a:alpha val="99000"/>
                  </a:srgbClr>
                </a:solidFill>
              </a:rPr>
              <a:t>Hong Kong</a:t>
            </a:r>
          </a:p>
          <a:p>
            <a:pPr algn="r" defTabSz="1625032"/>
            <a:r>
              <a:rPr lang="en-US" sz="1900" dirty="0">
                <a:solidFill>
                  <a:srgbClr val="00AEEF">
                    <a:alpha val="99000"/>
                  </a:srgbClr>
                </a:solidFill>
              </a:rPr>
              <a:t>Hungary</a:t>
            </a:r>
          </a:p>
          <a:p>
            <a:pPr algn="r" defTabSz="1625032"/>
            <a:r>
              <a:rPr lang="en-US" sz="1900" dirty="0">
                <a:solidFill>
                  <a:srgbClr val="00AEEF">
                    <a:alpha val="99000"/>
                  </a:srgbClr>
                </a:solidFill>
              </a:rPr>
              <a:t>India</a:t>
            </a:r>
          </a:p>
          <a:p>
            <a:pPr algn="r" defTabSz="1625032"/>
            <a:r>
              <a:rPr lang="en-US" sz="1900" dirty="0">
                <a:solidFill>
                  <a:srgbClr val="00AEEF">
                    <a:alpha val="99000"/>
                  </a:srgbClr>
                </a:solidFill>
              </a:rPr>
              <a:t>Ireland</a:t>
            </a:r>
          </a:p>
          <a:p>
            <a:pPr algn="r" defTabSz="1625032"/>
            <a:r>
              <a:rPr lang="en-US" sz="1900" dirty="0">
                <a:solidFill>
                  <a:srgbClr val="00AEEF">
                    <a:alpha val="99000"/>
                  </a:srgbClr>
                </a:solidFill>
              </a:rPr>
              <a:t>Israel</a:t>
            </a:r>
          </a:p>
          <a:p>
            <a:pPr algn="r" defTabSz="1625032"/>
            <a:r>
              <a:rPr lang="en-US" sz="1900" dirty="0">
                <a:solidFill>
                  <a:srgbClr val="00AEEF">
                    <a:alpha val="99000"/>
                  </a:srgbClr>
                </a:solidFill>
              </a:rPr>
              <a:t>Italy</a:t>
            </a:r>
          </a:p>
          <a:p>
            <a:pPr algn="r" defTabSz="1625032"/>
            <a:r>
              <a:rPr lang="en-US" sz="1900" dirty="0">
                <a:solidFill>
                  <a:srgbClr val="00AEEF">
                    <a:alpha val="99000"/>
                  </a:srgbClr>
                </a:solidFill>
              </a:rPr>
              <a:t>Japan</a:t>
            </a:r>
          </a:p>
          <a:p>
            <a:pPr algn="r" defTabSz="1625032"/>
            <a:r>
              <a:rPr lang="en-US" sz="1900" dirty="0">
                <a:solidFill>
                  <a:srgbClr val="00AEEF">
                    <a:alpha val="99000"/>
                  </a:srgbClr>
                </a:solidFill>
              </a:rPr>
              <a:t>Korea</a:t>
            </a:r>
          </a:p>
        </p:txBody>
      </p:sp>
      <p:sp>
        <p:nvSpPr>
          <p:cNvPr id="6" name="TextBox 5"/>
          <p:cNvSpPr txBox="1"/>
          <p:nvPr/>
        </p:nvSpPr>
        <p:spPr>
          <a:xfrm>
            <a:off x="2403586" y="177804"/>
            <a:ext cx="1849152" cy="6724918"/>
          </a:xfrm>
          <a:prstGeom prst="rect">
            <a:avLst/>
          </a:prstGeom>
          <a:noFill/>
        </p:spPr>
        <p:txBody>
          <a:bodyPr wrap="square" lIns="0" tIns="0" rIns="0" bIns="0" rtlCol="0">
            <a:spAutoFit/>
          </a:bodyPr>
          <a:lstStyle/>
          <a:p>
            <a:pPr algn="r" defTabSz="1625032"/>
            <a:r>
              <a:rPr lang="en-US" sz="1900" dirty="0">
                <a:solidFill>
                  <a:srgbClr val="00AEEF">
                    <a:alpha val="99000"/>
                  </a:srgbClr>
                </a:solidFill>
              </a:rPr>
              <a:t>Luxembourg</a:t>
            </a:r>
          </a:p>
          <a:p>
            <a:pPr algn="r" defTabSz="1625032"/>
            <a:r>
              <a:rPr lang="en-US" sz="1900" dirty="0">
                <a:solidFill>
                  <a:srgbClr val="00AEEF">
                    <a:alpha val="99000"/>
                  </a:srgbClr>
                </a:solidFill>
              </a:rPr>
              <a:t>Malaysia</a:t>
            </a:r>
            <a:endParaRPr lang="en-US" sz="1400" dirty="0">
              <a:solidFill>
                <a:srgbClr val="00AEEF">
                  <a:alpha val="99000"/>
                </a:srgbClr>
              </a:solidFill>
            </a:endParaRPr>
          </a:p>
          <a:p>
            <a:pPr algn="r" defTabSz="1625032"/>
            <a:r>
              <a:rPr lang="en-US" sz="1900" dirty="0">
                <a:solidFill>
                  <a:srgbClr val="00AEEF">
                    <a:alpha val="99000"/>
                  </a:srgbClr>
                </a:solidFill>
              </a:rPr>
              <a:t>Mexico</a:t>
            </a:r>
          </a:p>
          <a:p>
            <a:pPr algn="r" defTabSz="1625032"/>
            <a:r>
              <a:rPr lang="en-US" sz="1900" dirty="0">
                <a:solidFill>
                  <a:srgbClr val="00AEEF">
                    <a:alpha val="99000"/>
                  </a:srgbClr>
                </a:solidFill>
              </a:rPr>
              <a:t>Netherlands</a:t>
            </a:r>
          </a:p>
          <a:p>
            <a:pPr algn="r" defTabSz="1625032"/>
            <a:r>
              <a:rPr lang="en-US" sz="1900" dirty="0">
                <a:solidFill>
                  <a:srgbClr val="00AEEF">
                    <a:alpha val="99000"/>
                  </a:srgbClr>
                </a:solidFill>
              </a:rPr>
              <a:t>New Zealand</a:t>
            </a:r>
          </a:p>
          <a:p>
            <a:pPr algn="r" defTabSz="1625032"/>
            <a:r>
              <a:rPr lang="en-US" sz="1900" dirty="0">
                <a:solidFill>
                  <a:srgbClr val="00AEEF">
                    <a:alpha val="99000"/>
                  </a:srgbClr>
                </a:solidFill>
              </a:rPr>
              <a:t>Norway</a:t>
            </a:r>
          </a:p>
          <a:p>
            <a:pPr algn="r" defTabSz="1625032"/>
            <a:r>
              <a:rPr lang="en-US" sz="1900" dirty="0">
                <a:solidFill>
                  <a:srgbClr val="00AEEF">
                    <a:alpha val="99000"/>
                  </a:srgbClr>
                </a:solidFill>
              </a:rPr>
              <a:t>Peru</a:t>
            </a:r>
          </a:p>
          <a:p>
            <a:pPr algn="r" defTabSz="1625032"/>
            <a:r>
              <a:rPr lang="en-US" sz="1900" dirty="0">
                <a:solidFill>
                  <a:srgbClr val="00AEEF">
                    <a:alpha val="99000"/>
                  </a:srgbClr>
                </a:solidFill>
              </a:rPr>
              <a:t>Philippines</a:t>
            </a:r>
          </a:p>
          <a:p>
            <a:pPr algn="r" defTabSz="1625032"/>
            <a:r>
              <a:rPr lang="en-US" sz="1900" dirty="0">
                <a:solidFill>
                  <a:srgbClr val="00AEEF">
                    <a:alpha val="99000"/>
                  </a:srgbClr>
                </a:solidFill>
              </a:rPr>
              <a:t>Poland</a:t>
            </a:r>
          </a:p>
          <a:p>
            <a:pPr algn="r" defTabSz="1625032"/>
            <a:r>
              <a:rPr lang="en-US" sz="1900" dirty="0">
                <a:solidFill>
                  <a:srgbClr val="00AEEF">
                    <a:alpha val="99000"/>
                  </a:srgbClr>
                </a:solidFill>
              </a:rPr>
              <a:t>Portugal</a:t>
            </a:r>
          </a:p>
          <a:p>
            <a:pPr algn="r" defTabSz="1625032"/>
            <a:r>
              <a:rPr lang="en-US" sz="1900" dirty="0">
                <a:solidFill>
                  <a:srgbClr val="00AEEF">
                    <a:alpha val="99000"/>
                  </a:srgbClr>
                </a:solidFill>
              </a:rPr>
              <a:t>Puerto Rico</a:t>
            </a:r>
          </a:p>
          <a:p>
            <a:pPr algn="r" defTabSz="1625032"/>
            <a:r>
              <a:rPr lang="en-US" sz="1900" dirty="0">
                <a:solidFill>
                  <a:srgbClr val="00AEEF">
                    <a:alpha val="99000"/>
                  </a:srgbClr>
                </a:solidFill>
              </a:rPr>
              <a:t>Romania</a:t>
            </a:r>
          </a:p>
          <a:p>
            <a:pPr algn="r" defTabSz="1625032"/>
            <a:r>
              <a:rPr lang="en-US" sz="1900" dirty="0">
                <a:solidFill>
                  <a:srgbClr val="00AEEF">
                    <a:alpha val="99000"/>
                  </a:srgbClr>
                </a:solidFill>
              </a:rPr>
              <a:t>Russia</a:t>
            </a:r>
          </a:p>
          <a:p>
            <a:pPr algn="r" defTabSz="1625032"/>
            <a:r>
              <a:rPr lang="en-US" sz="1900" dirty="0">
                <a:solidFill>
                  <a:srgbClr val="00AEEF">
                    <a:alpha val="99000"/>
                  </a:srgbClr>
                </a:solidFill>
              </a:rPr>
              <a:t>Singapore</a:t>
            </a:r>
          </a:p>
          <a:p>
            <a:pPr algn="r" defTabSz="1625032"/>
            <a:r>
              <a:rPr lang="en-US" sz="1900" dirty="0">
                <a:solidFill>
                  <a:srgbClr val="00AEEF">
                    <a:alpha val="99000"/>
                  </a:srgbClr>
                </a:solidFill>
              </a:rPr>
              <a:t>Spain</a:t>
            </a:r>
          </a:p>
          <a:p>
            <a:pPr algn="r" defTabSz="1625032"/>
            <a:r>
              <a:rPr lang="en-US" sz="1900" dirty="0">
                <a:solidFill>
                  <a:srgbClr val="00AEEF">
                    <a:alpha val="99000"/>
                  </a:srgbClr>
                </a:solidFill>
              </a:rPr>
              <a:t>Sweden</a:t>
            </a:r>
          </a:p>
          <a:p>
            <a:pPr algn="r" defTabSz="1625032"/>
            <a:r>
              <a:rPr lang="en-US" sz="1900" dirty="0">
                <a:solidFill>
                  <a:srgbClr val="00AEEF">
                    <a:alpha val="99000"/>
                  </a:srgbClr>
                </a:solidFill>
              </a:rPr>
              <a:t>Switzerland</a:t>
            </a:r>
          </a:p>
          <a:p>
            <a:pPr algn="r" defTabSz="1625032"/>
            <a:r>
              <a:rPr lang="en-US" sz="1900" dirty="0">
                <a:solidFill>
                  <a:srgbClr val="00AEEF">
                    <a:alpha val="99000"/>
                  </a:srgbClr>
                </a:solidFill>
              </a:rPr>
              <a:t>Trinidad &amp; Tobago</a:t>
            </a:r>
          </a:p>
          <a:p>
            <a:pPr algn="r" defTabSz="1625032"/>
            <a:r>
              <a:rPr lang="en-US" sz="1900" dirty="0">
                <a:solidFill>
                  <a:srgbClr val="00AEEF">
                    <a:alpha val="99000"/>
                  </a:srgbClr>
                </a:solidFill>
              </a:rPr>
              <a:t>UK</a:t>
            </a:r>
          </a:p>
          <a:p>
            <a:pPr algn="r" defTabSz="1625032"/>
            <a:r>
              <a:rPr lang="en-US" sz="1900" dirty="0">
                <a:solidFill>
                  <a:srgbClr val="00AEEF">
                    <a:alpha val="99000"/>
                  </a:srgbClr>
                </a:solidFill>
              </a:rPr>
              <a:t>United States</a:t>
            </a:r>
          </a:p>
          <a:p>
            <a:pPr algn="r" defTabSz="1625032"/>
            <a:r>
              <a:rPr lang="en-US" sz="1900" dirty="0">
                <a:solidFill>
                  <a:srgbClr val="00AEEF">
                    <a:alpha val="99000"/>
                  </a:srgbClr>
                </a:solidFill>
              </a:rPr>
              <a:t>New Countries:</a:t>
            </a:r>
          </a:p>
          <a:p>
            <a:pPr algn="r" defTabSz="1625032"/>
            <a:r>
              <a:rPr lang="en-US" sz="1900" dirty="0">
                <a:solidFill>
                  <a:srgbClr val="00AEEF">
                    <a:alpha val="99000"/>
                  </a:srgbClr>
                </a:solidFill>
              </a:rPr>
              <a:t>Algeria</a:t>
            </a:r>
          </a:p>
        </p:txBody>
      </p:sp>
      <p:sp>
        <p:nvSpPr>
          <p:cNvPr id="7" name="TextBox 6"/>
          <p:cNvSpPr txBox="1"/>
          <p:nvPr/>
        </p:nvSpPr>
        <p:spPr>
          <a:xfrm>
            <a:off x="4252738" y="2442029"/>
            <a:ext cx="1824185"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Argentina</a:t>
            </a:r>
          </a:p>
          <a:p>
            <a:pPr algn="r" defTabSz="1625032"/>
            <a:r>
              <a:rPr lang="en-US" sz="1900" dirty="0">
                <a:solidFill>
                  <a:srgbClr val="00AEEF">
                    <a:alpha val="99000"/>
                  </a:srgbClr>
                </a:solidFill>
              </a:rPr>
              <a:t>Belarus</a:t>
            </a:r>
          </a:p>
          <a:p>
            <a:pPr algn="r" defTabSz="1625032"/>
            <a:r>
              <a:rPr lang="en-US" sz="1900" dirty="0">
                <a:solidFill>
                  <a:srgbClr val="00AEEF">
                    <a:alpha val="99000"/>
                  </a:srgbClr>
                </a:solidFill>
              </a:rPr>
              <a:t>Bulgaria</a:t>
            </a:r>
          </a:p>
          <a:p>
            <a:pPr algn="r" defTabSz="1625032"/>
            <a:r>
              <a:rPr lang="en-US" sz="1900" dirty="0">
                <a:solidFill>
                  <a:srgbClr val="00AEEF">
                    <a:alpha val="99000"/>
                  </a:srgbClr>
                </a:solidFill>
              </a:rPr>
              <a:t>Croatia</a:t>
            </a:r>
          </a:p>
          <a:p>
            <a:pPr algn="r" defTabSz="1625032"/>
            <a:r>
              <a:rPr lang="en-US" sz="1900" dirty="0">
                <a:solidFill>
                  <a:srgbClr val="00AEEF">
                    <a:alpha val="99000"/>
                  </a:srgbClr>
                </a:solidFill>
              </a:rPr>
              <a:t>Dominican Rep</a:t>
            </a:r>
          </a:p>
          <a:p>
            <a:pPr algn="r" defTabSz="1625032"/>
            <a:r>
              <a:rPr lang="en-US" sz="1900" dirty="0">
                <a:solidFill>
                  <a:srgbClr val="00AEEF">
                    <a:alpha val="99000"/>
                  </a:srgbClr>
                </a:solidFill>
              </a:rPr>
              <a:t>Ecuador</a:t>
            </a:r>
          </a:p>
          <a:p>
            <a:pPr algn="r" defTabSz="1625032"/>
            <a:r>
              <a:rPr lang="en-US" sz="1900" dirty="0">
                <a:solidFill>
                  <a:srgbClr val="00AEEF">
                    <a:alpha val="99000"/>
                  </a:srgbClr>
                </a:solidFill>
              </a:rPr>
              <a:t>Egypt</a:t>
            </a:r>
          </a:p>
          <a:p>
            <a:pPr algn="r" defTabSz="1625032"/>
            <a:r>
              <a:rPr lang="en-US" sz="1900" dirty="0">
                <a:solidFill>
                  <a:srgbClr val="00AEEF">
                    <a:alpha val="99000"/>
                  </a:srgbClr>
                </a:solidFill>
              </a:rPr>
              <a:t>El Salvador</a:t>
            </a:r>
          </a:p>
          <a:p>
            <a:pPr algn="r" defTabSz="1625032"/>
            <a:r>
              <a:rPr lang="en-US" sz="1900" dirty="0">
                <a:solidFill>
                  <a:srgbClr val="00AEEF">
                    <a:alpha val="99000"/>
                  </a:srgbClr>
                </a:solidFill>
              </a:rPr>
              <a:t>Estonia</a:t>
            </a:r>
          </a:p>
          <a:p>
            <a:pPr algn="r" defTabSz="1625032"/>
            <a:r>
              <a:rPr lang="en-US" sz="1900" dirty="0">
                <a:solidFill>
                  <a:srgbClr val="00AEEF">
                    <a:alpha val="99000"/>
                  </a:srgbClr>
                </a:solidFill>
              </a:rPr>
              <a:t>Guatemala</a:t>
            </a:r>
          </a:p>
          <a:p>
            <a:pPr algn="r" defTabSz="1625032"/>
            <a:r>
              <a:rPr lang="en-US" sz="1900" dirty="0">
                <a:solidFill>
                  <a:srgbClr val="00AEEF">
                    <a:alpha val="99000"/>
                  </a:srgbClr>
                </a:solidFill>
              </a:rPr>
              <a:t>Iceland</a:t>
            </a:r>
          </a:p>
          <a:p>
            <a:pPr algn="r" defTabSz="1625032"/>
            <a:r>
              <a:rPr lang="en-US" sz="1900" dirty="0">
                <a:solidFill>
                  <a:srgbClr val="00AEEF">
                    <a:alpha val="99000"/>
                  </a:srgbClr>
                </a:solidFill>
              </a:rPr>
              <a:t>Indonesia</a:t>
            </a:r>
          </a:p>
          <a:p>
            <a:pPr algn="r" defTabSz="1625032"/>
            <a:r>
              <a:rPr lang="en-US" sz="1900" dirty="0">
                <a:solidFill>
                  <a:srgbClr val="00AEEF">
                    <a:alpha val="99000"/>
                  </a:srgbClr>
                </a:solidFill>
              </a:rPr>
              <a:t>Jordan</a:t>
            </a:r>
          </a:p>
          <a:p>
            <a:pPr algn="r" defTabSz="1625032"/>
            <a:r>
              <a:rPr lang="en-US" sz="1900" dirty="0">
                <a:solidFill>
                  <a:srgbClr val="00AEEF">
                    <a:alpha val="99000"/>
                  </a:srgbClr>
                </a:solidFill>
              </a:rPr>
              <a:t>Kazakhstan</a:t>
            </a:r>
          </a:p>
          <a:p>
            <a:pPr algn="r" defTabSz="1625032"/>
            <a:r>
              <a:rPr lang="en-US" sz="1900" dirty="0">
                <a:solidFill>
                  <a:srgbClr val="00AEEF">
                    <a:alpha val="99000"/>
                  </a:srgbClr>
                </a:solidFill>
              </a:rPr>
              <a:t>Kenya</a:t>
            </a:r>
          </a:p>
        </p:txBody>
      </p:sp>
      <p:sp>
        <p:nvSpPr>
          <p:cNvPr id="8" name="TextBox 7"/>
          <p:cNvSpPr txBox="1"/>
          <p:nvPr/>
        </p:nvSpPr>
        <p:spPr>
          <a:xfrm>
            <a:off x="6076923" y="2442028"/>
            <a:ext cx="1824185"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Kuwait</a:t>
            </a:r>
          </a:p>
          <a:p>
            <a:pPr algn="r" defTabSz="1625032"/>
            <a:r>
              <a:rPr lang="en-US" sz="1900" dirty="0">
                <a:solidFill>
                  <a:srgbClr val="00AEEF">
                    <a:alpha val="99000"/>
                  </a:srgbClr>
                </a:solidFill>
              </a:rPr>
              <a:t>Latvia</a:t>
            </a:r>
          </a:p>
          <a:p>
            <a:pPr algn="r" defTabSz="1625032"/>
            <a:r>
              <a:rPr lang="en-US" sz="1900" dirty="0">
                <a:solidFill>
                  <a:srgbClr val="00AEEF">
                    <a:alpha val="99000"/>
                  </a:srgbClr>
                </a:solidFill>
              </a:rPr>
              <a:t>Liechtenstein</a:t>
            </a:r>
          </a:p>
          <a:p>
            <a:pPr algn="r" defTabSz="1625032"/>
            <a:r>
              <a:rPr lang="en-US" sz="1900" dirty="0">
                <a:solidFill>
                  <a:srgbClr val="00AEEF">
                    <a:alpha val="99000"/>
                  </a:srgbClr>
                </a:solidFill>
              </a:rPr>
              <a:t>Lithuania</a:t>
            </a:r>
          </a:p>
          <a:p>
            <a:pPr algn="r" defTabSz="1625032"/>
            <a:r>
              <a:rPr lang="en-US" sz="1900" dirty="0">
                <a:solidFill>
                  <a:srgbClr val="00AEEF">
                    <a:alpha val="99000"/>
                  </a:srgbClr>
                </a:solidFill>
              </a:rPr>
              <a:t>Macedonia</a:t>
            </a:r>
          </a:p>
          <a:p>
            <a:pPr algn="r" defTabSz="1625032"/>
            <a:r>
              <a:rPr lang="en-US" sz="1900" dirty="0">
                <a:solidFill>
                  <a:srgbClr val="00AEEF">
                    <a:alpha val="99000"/>
                  </a:srgbClr>
                </a:solidFill>
              </a:rPr>
              <a:t>Malta</a:t>
            </a:r>
          </a:p>
          <a:p>
            <a:pPr algn="r" defTabSz="1625032"/>
            <a:r>
              <a:rPr lang="en-US" sz="1900" dirty="0">
                <a:solidFill>
                  <a:srgbClr val="00AEEF">
                    <a:alpha val="99000"/>
                  </a:srgbClr>
                </a:solidFill>
              </a:rPr>
              <a:t>Montenegro</a:t>
            </a:r>
          </a:p>
          <a:p>
            <a:pPr algn="r" defTabSz="1625032"/>
            <a:r>
              <a:rPr lang="en-US" sz="1900" dirty="0">
                <a:solidFill>
                  <a:srgbClr val="00AEEF">
                    <a:alpha val="99000"/>
                  </a:srgbClr>
                </a:solidFill>
              </a:rPr>
              <a:t>Morocco</a:t>
            </a:r>
          </a:p>
          <a:p>
            <a:pPr algn="r" defTabSz="1625032"/>
            <a:r>
              <a:rPr lang="en-US" sz="1900" dirty="0">
                <a:solidFill>
                  <a:srgbClr val="00AEEF">
                    <a:alpha val="99000"/>
                  </a:srgbClr>
                </a:solidFill>
              </a:rPr>
              <a:t>Azerbaijan</a:t>
            </a:r>
          </a:p>
          <a:p>
            <a:pPr algn="r" defTabSz="1625032"/>
            <a:r>
              <a:rPr lang="en-US" sz="1900" dirty="0">
                <a:solidFill>
                  <a:srgbClr val="00AEEF">
                    <a:alpha val="99000"/>
                  </a:srgbClr>
                </a:solidFill>
              </a:rPr>
              <a:t>Nigeria</a:t>
            </a:r>
          </a:p>
          <a:p>
            <a:pPr algn="r" defTabSz="1625032"/>
            <a:r>
              <a:rPr lang="en-US" sz="1900" dirty="0">
                <a:solidFill>
                  <a:srgbClr val="00AEEF">
                    <a:alpha val="99000"/>
                  </a:srgbClr>
                </a:solidFill>
              </a:rPr>
              <a:t>Oman</a:t>
            </a:r>
          </a:p>
          <a:p>
            <a:pPr algn="r" defTabSz="1625032"/>
            <a:r>
              <a:rPr lang="en-US" sz="1900" dirty="0">
                <a:solidFill>
                  <a:srgbClr val="00AEEF">
                    <a:alpha val="99000"/>
                  </a:srgbClr>
                </a:solidFill>
              </a:rPr>
              <a:t>Pakistan</a:t>
            </a:r>
          </a:p>
          <a:p>
            <a:pPr algn="r" defTabSz="1625032"/>
            <a:r>
              <a:rPr lang="en-US" sz="1900" dirty="0">
                <a:solidFill>
                  <a:srgbClr val="00AEEF">
                    <a:alpha val="99000"/>
                  </a:srgbClr>
                </a:solidFill>
              </a:rPr>
              <a:t>Panama</a:t>
            </a:r>
          </a:p>
          <a:p>
            <a:pPr algn="r" defTabSz="1625032"/>
            <a:r>
              <a:rPr lang="en-US" sz="1900" dirty="0">
                <a:solidFill>
                  <a:srgbClr val="00AEEF">
                    <a:alpha val="99000"/>
                  </a:srgbClr>
                </a:solidFill>
              </a:rPr>
              <a:t>Paraguay</a:t>
            </a:r>
          </a:p>
          <a:p>
            <a:pPr algn="r" defTabSz="1625032"/>
            <a:r>
              <a:rPr lang="en-US" sz="1900" dirty="0">
                <a:solidFill>
                  <a:srgbClr val="00AEEF">
                    <a:alpha val="99000"/>
                  </a:srgbClr>
                </a:solidFill>
              </a:rPr>
              <a:t>Qatar</a:t>
            </a:r>
          </a:p>
        </p:txBody>
      </p:sp>
      <p:sp>
        <p:nvSpPr>
          <p:cNvPr id="9" name="TextBox 8"/>
          <p:cNvSpPr txBox="1"/>
          <p:nvPr/>
        </p:nvSpPr>
        <p:spPr>
          <a:xfrm>
            <a:off x="7922736" y="2442028"/>
            <a:ext cx="1878879" cy="4385816"/>
          </a:xfrm>
          <a:prstGeom prst="rect">
            <a:avLst/>
          </a:prstGeom>
          <a:noFill/>
        </p:spPr>
        <p:txBody>
          <a:bodyPr wrap="square" lIns="0" tIns="0" rIns="0" bIns="0" rtlCol="0">
            <a:spAutoFit/>
          </a:bodyPr>
          <a:lstStyle/>
          <a:p>
            <a:pPr algn="r" defTabSz="1625032"/>
            <a:r>
              <a:rPr lang="en-US" sz="1900" dirty="0">
                <a:solidFill>
                  <a:srgbClr val="00AEEF">
                    <a:alpha val="99000"/>
                  </a:srgbClr>
                </a:solidFill>
              </a:rPr>
              <a:t>Saudi Arabia</a:t>
            </a:r>
          </a:p>
          <a:p>
            <a:pPr algn="r" defTabSz="1625032"/>
            <a:r>
              <a:rPr lang="en-US" sz="1900" dirty="0">
                <a:solidFill>
                  <a:srgbClr val="00AEEF">
                    <a:alpha val="99000"/>
                  </a:srgbClr>
                </a:solidFill>
              </a:rPr>
              <a:t>Serbia</a:t>
            </a:r>
          </a:p>
          <a:p>
            <a:pPr algn="r" defTabSz="1625032"/>
            <a:r>
              <a:rPr lang="en-US" sz="1900" dirty="0">
                <a:solidFill>
                  <a:srgbClr val="00AEEF">
                    <a:alpha val="99000"/>
                  </a:srgbClr>
                </a:solidFill>
              </a:rPr>
              <a:t>Slovakia</a:t>
            </a:r>
          </a:p>
          <a:p>
            <a:pPr algn="r" defTabSz="1625032"/>
            <a:r>
              <a:rPr lang="en-US" sz="1900" dirty="0">
                <a:solidFill>
                  <a:srgbClr val="00AEEF">
                    <a:alpha val="99000"/>
                  </a:srgbClr>
                </a:solidFill>
              </a:rPr>
              <a:t>Slovenia</a:t>
            </a:r>
          </a:p>
          <a:p>
            <a:pPr algn="r" defTabSz="1625032"/>
            <a:r>
              <a:rPr lang="en-US" sz="1900" dirty="0">
                <a:solidFill>
                  <a:srgbClr val="00AEEF">
                    <a:alpha val="99000"/>
                  </a:srgbClr>
                </a:solidFill>
              </a:rPr>
              <a:t>South Africa</a:t>
            </a:r>
          </a:p>
          <a:p>
            <a:pPr algn="r" defTabSz="1625032"/>
            <a:r>
              <a:rPr lang="en-US" sz="1900" dirty="0">
                <a:solidFill>
                  <a:srgbClr val="00AEEF">
                    <a:alpha val="99000"/>
                  </a:srgbClr>
                </a:solidFill>
              </a:rPr>
              <a:t>Sri Lanka</a:t>
            </a:r>
          </a:p>
          <a:p>
            <a:pPr algn="r" defTabSz="1625032"/>
            <a:r>
              <a:rPr lang="en-US" sz="1900" dirty="0">
                <a:solidFill>
                  <a:srgbClr val="00AEEF">
                    <a:alpha val="99000"/>
                  </a:srgbClr>
                </a:solidFill>
              </a:rPr>
              <a:t>Taiwan</a:t>
            </a:r>
          </a:p>
          <a:p>
            <a:pPr algn="r" defTabSz="1625032"/>
            <a:r>
              <a:rPr lang="en-US" sz="1900" dirty="0">
                <a:solidFill>
                  <a:srgbClr val="00AEEF">
                    <a:alpha val="99000"/>
                  </a:srgbClr>
                </a:solidFill>
              </a:rPr>
              <a:t>Thailand</a:t>
            </a:r>
          </a:p>
          <a:p>
            <a:pPr algn="r" defTabSz="1625032"/>
            <a:r>
              <a:rPr lang="en-US" sz="1900" dirty="0">
                <a:solidFill>
                  <a:srgbClr val="00AEEF">
                    <a:alpha val="99000"/>
                  </a:srgbClr>
                </a:solidFill>
              </a:rPr>
              <a:t>Tunisia</a:t>
            </a:r>
          </a:p>
          <a:p>
            <a:pPr algn="r" defTabSz="1625032"/>
            <a:r>
              <a:rPr lang="en-US" sz="1900" dirty="0">
                <a:solidFill>
                  <a:srgbClr val="00AEEF">
                    <a:alpha val="99000"/>
                  </a:srgbClr>
                </a:solidFill>
              </a:rPr>
              <a:t>Turkey</a:t>
            </a:r>
          </a:p>
          <a:p>
            <a:pPr algn="r" defTabSz="1625032"/>
            <a:r>
              <a:rPr lang="en-US" sz="1900" dirty="0">
                <a:solidFill>
                  <a:srgbClr val="00AEEF">
                    <a:alpha val="99000"/>
                  </a:srgbClr>
                </a:solidFill>
              </a:rPr>
              <a:t>UAE</a:t>
            </a:r>
          </a:p>
          <a:p>
            <a:pPr algn="r" defTabSz="1625032"/>
            <a:r>
              <a:rPr lang="en-US" sz="1900" dirty="0">
                <a:solidFill>
                  <a:srgbClr val="00AEEF">
                    <a:alpha val="99000"/>
                  </a:srgbClr>
                </a:solidFill>
              </a:rPr>
              <a:t>Ukraine</a:t>
            </a:r>
          </a:p>
          <a:p>
            <a:pPr algn="r" defTabSz="1625032"/>
            <a:r>
              <a:rPr lang="en-US" sz="1900" dirty="0">
                <a:solidFill>
                  <a:srgbClr val="00AEEF">
                    <a:alpha val="99000"/>
                  </a:srgbClr>
                </a:solidFill>
              </a:rPr>
              <a:t>Uruguay</a:t>
            </a:r>
          </a:p>
          <a:p>
            <a:pPr algn="r" defTabSz="1625032"/>
            <a:r>
              <a:rPr lang="en-US" sz="1900" dirty="0">
                <a:solidFill>
                  <a:srgbClr val="00AEEF">
                    <a:alpha val="99000"/>
                  </a:srgbClr>
                </a:solidFill>
              </a:rPr>
              <a:t>Venezuela</a:t>
            </a:r>
          </a:p>
          <a:p>
            <a:pPr algn="r" defTabSz="1625032"/>
            <a:r>
              <a:rPr lang="en-US" sz="1900" dirty="0">
                <a:solidFill>
                  <a:srgbClr val="00AEEF">
                    <a:alpha val="99000"/>
                  </a:srgbClr>
                </a:solidFill>
              </a:rPr>
              <a:t>Bahrain</a:t>
            </a:r>
            <a:endParaRPr lang="en-US" sz="1400" dirty="0">
              <a:solidFill>
                <a:srgbClr val="00AEEF">
                  <a:alpha val="99000"/>
                </a:srgbClr>
              </a:solidFill>
            </a:endParaRPr>
          </a:p>
        </p:txBody>
      </p:sp>
      <p:sp>
        <p:nvSpPr>
          <p:cNvPr id="2" name="Rectangle 1"/>
          <p:cNvSpPr/>
          <p:nvPr/>
        </p:nvSpPr>
        <p:spPr>
          <a:xfrm>
            <a:off x="6811187" y="603702"/>
            <a:ext cx="3717860" cy="1446550"/>
          </a:xfrm>
          <a:prstGeom prst="rect">
            <a:avLst/>
          </a:prstGeom>
        </p:spPr>
        <p:txBody>
          <a:bodyPr wrap="square">
            <a:spAutoFit/>
          </a:bodyPr>
          <a:lstStyle/>
          <a:p>
            <a:pPr defTabSz="1218987"/>
            <a:r>
              <a:rPr lang="en-US" sz="4400" dirty="0" smtClean="0">
                <a:solidFill>
                  <a:schemeClr val="tx1">
                    <a:alpha val="99000"/>
                  </a:schemeClr>
                </a:solidFill>
                <a:latin typeface="+mj-lt"/>
              </a:rPr>
              <a:t>countries and territories</a:t>
            </a:r>
            <a:endParaRPr lang="en-US" sz="4400" dirty="0">
              <a:solidFill>
                <a:schemeClr val="tx1">
                  <a:alpha val="99000"/>
                </a:schemeClr>
              </a:solidFill>
              <a:latin typeface="+mj-lt"/>
            </a:endParaRPr>
          </a:p>
        </p:txBody>
      </p:sp>
    </p:spTree>
    <p:extLst>
      <p:ext uri="{BB962C8B-B14F-4D97-AF65-F5344CB8AC3E}">
        <p14:creationId xmlns:p14="http://schemas.microsoft.com/office/powerpoint/2010/main" val="45888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35" y="707793"/>
            <a:ext cx="3782992" cy="2399978"/>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1999" dirty="0">
                  <a:solidFill>
                    <a:srgbClr val="FFFFFF"/>
                  </a:solidFill>
                  <a:latin typeface="+mj-lt"/>
                  <a:cs typeface="Segoe UI Light" panose="020B0502040204020203" pitchFamily="34" charset="0"/>
                </a:rPr>
                <a:t>Fortune 500 using Azure</a:t>
              </a:r>
              <a:endParaRPr lang="en-US" sz="1999" dirty="0">
                <a:solidFill>
                  <a:srgbClr val="FFFFFF"/>
                </a:solidFill>
                <a:latin typeface="+mj-lt"/>
              </a:endParaRPr>
            </a:p>
          </p:txBody>
        </p:sp>
        <p:sp>
          <p:nvSpPr>
            <p:cNvPr id="39" name="Rectangle 38"/>
            <p:cNvSpPr/>
            <p:nvPr/>
          </p:nvSpPr>
          <p:spPr>
            <a:xfrm>
              <a:off x="69453" y="707084"/>
              <a:ext cx="3679529" cy="2068339"/>
            </a:xfrm>
            <a:prstGeom prst="rect">
              <a:avLst/>
            </a:prstGeom>
          </p:spPr>
          <p:txBody>
            <a:bodyPr wrap="square" anchor="ctr">
              <a:spAutoFit/>
            </a:bodyPr>
            <a:lstStyle/>
            <a:p>
              <a:pPr algn="ctr">
                <a:lnSpc>
                  <a:spcPct val="95000"/>
                </a:lnSpc>
                <a:buSzPct val="90000"/>
              </a:pPr>
              <a:r>
                <a:rPr lang="en-US" sz="13524" dirty="0">
                  <a:solidFill>
                    <a:srgbClr val="11C1FF"/>
                  </a:solidFill>
                  <a:latin typeface="Segoe UI Light" panose="020B0502040204020203" pitchFamily="34" charset="0"/>
                  <a:cs typeface="Segoe UI Light" panose="020B0502040204020203" pitchFamily="34" charset="0"/>
                </a:rPr>
                <a:t>&gt;</a:t>
              </a:r>
              <a:r>
                <a:rPr lang="en-US" sz="13524" dirty="0">
                  <a:solidFill>
                    <a:schemeClr val="bg1"/>
                  </a:solidFill>
                  <a:latin typeface="Segoe UI Light" panose="020B0502040204020203" pitchFamily="34" charset="0"/>
                  <a:cs typeface="Segoe UI Light" panose="020B0502040204020203" pitchFamily="34" charset="0"/>
                </a:rPr>
                <a:t>57</a:t>
              </a:r>
              <a:r>
                <a:rPr lang="en-US" sz="5880" dirty="0">
                  <a:solidFill>
                    <a:srgbClr val="00B0F0"/>
                  </a:solidFill>
                  <a:latin typeface="Segoe UI Light" panose="020B0502040204020203" pitchFamily="34" charset="0"/>
                  <a:cs typeface="Segoe UI Light" panose="020B0502040204020203" pitchFamily="34" charset="0"/>
                </a:rPr>
                <a:t>%</a:t>
              </a:r>
              <a:endParaRPr lang="en-US" sz="13524" dirty="0">
                <a:solidFill>
                  <a:srgbClr val="00B0F0"/>
                </a:solidFill>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4033" y="846194"/>
            <a:ext cx="4515936" cy="2309290"/>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a:solidFill>
                    <a:srgbClr val="00B0F0"/>
                  </a:solidFill>
                  <a:latin typeface="Segoe UI Light" panose="020B0502040204020203" pitchFamily="34" charset="0"/>
                  <a:cs typeface="Segoe UI Light" panose="020B0502040204020203" pitchFamily="34" charset="0"/>
                </a:rPr>
                <a:t>&gt;</a:t>
              </a:r>
              <a:r>
                <a:rPr lang="en-US" sz="9597" dirty="0">
                  <a:solidFill>
                    <a:schemeClr val="bg1"/>
                  </a:solidFill>
                  <a:latin typeface="Segoe UI Light" panose="020B0502040204020203" pitchFamily="34" charset="0"/>
                  <a:cs typeface="Segoe UI Light" panose="020B0502040204020203" pitchFamily="34" charset="0"/>
                </a:rPr>
                <a:t>250</a:t>
              </a:r>
              <a:r>
                <a:rPr lang="en-US" sz="7998" dirty="0">
                  <a:solidFill>
                    <a:schemeClr val="bg1"/>
                  </a:solidFill>
                  <a:latin typeface="Segoe UI Light" panose="020B0502040204020203" pitchFamily="34" charset="0"/>
                  <a:cs typeface="Segoe UI Light" panose="020B0502040204020203" pitchFamily="34" charset="0"/>
                </a:rPr>
                <a:t>k</a:t>
              </a:r>
              <a:endParaRPr lang="en-US" sz="9597"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FFFFFF"/>
                  </a:solidFill>
                  <a:latin typeface="+mj-lt"/>
                  <a:cs typeface="Segoe UI Light" panose="020B0502040204020203" pitchFamily="34" charset="0"/>
                </a:rPr>
                <a:t>Active websites</a:t>
              </a:r>
              <a:endParaRPr lang="en-US" sz="3199"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2169" y="757121"/>
            <a:ext cx="3624053" cy="2386414"/>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a:solidFill>
                    <a:schemeClr val="bg1"/>
                  </a:solidFill>
                  <a:latin typeface="Segoe UI Light" panose="020B0502040204020203" pitchFamily="34" charset="0"/>
                  <a:cs typeface="Segoe UI Light" panose="020B0502040204020203" pitchFamily="34" charset="0"/>
                </a:rPr>
                <a:t>1,000,000</a:t>
              </a:r>
              <a:endParaRPr lang="en-US" sz="4799"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1999" dirty="0">
                  <a:solidFill>
                    <a:srgbClr val="FFFFFF"/>
                  </a:solidFill>
                  <a:latin typeface="+mj-lt"/>
                </a:rPr>
                <a:t>SQL Databases in Azure</a:t>
              </a:r>
              <a:endParaRPr lang="en-US" sz="1999" dirty="0">
                <a:solidFill>
                  <a:srgbClr val="FFFFFF"/>
                </a:solidFill>
                <a:latin typeface="+mj-lt"/>
              </a:endParaRPr>
            </a:p>
          </p:txBody>
        </p:sp>
      </p:grpSp>
      <p:grpSp>
        <p:nvGrpSpPr>
          <p:cNvPr id="60" name="Group 59"/>
          <p:cNvGrpSpPr/>
          <p:nvPr/>
        </p:nvGrpSpPr>
        <p:grpSpPr>
          <a:xfrm>
            <a:off x="-97875" y="3441525"/>
            <a:ext cx="4007997" cy="2673816"/>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0" spc="-294" dirty="0">
                  <a:solidFill>
                    <a:srgbClr val="00B0F0"/>
                  </a:solidFill>
                  <a:latin typeface="Segoe UI Light" panose="020B0502040204020203" pitchFamily="34" charset="0"/>
                  <a:cs typeface="Segoe UI Light" panose="020B0502040204020203" pitchFamily="34" charset="0"/>
                </a:rPr>
                <a:t>&gt;</a:t>
              </a:r>
              <a:r>
                <a:rPr lang="en-US" sz="11270" spc="-294" dirty="0">
                  <a:solidFill>
                    <a:schemeClr val="bg1"/>
                  </a:solidFill>
                  <a:latin typeface="Segoe UI Light" panose="020B0502040204020203" pitchFamily="34" charset="0"/>
                  <a:cs typeface="Segoe UI Light" panose="020B0502040204020203" pitchFamily="34" charset="0"/>
                </a:rPr>
                <a:t>20</a:t>
              </a:r>
              <a:endParaRPr lang="en-US" sz="9408"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799" dirty="0">
                  <a:solidFill>
                    <a:srgbClr val="11C1FF"/>
                  </a:solidFill>
                  <a:latin typeface="Segoe UI Light" panose="020B0502040204020203" pitchFamily="34" charset="0"/>
                  <a:cs typeface="Segoe UI Light" panose="020B0502040204020203" pitchFamily="34" charset="0"/>
                </a:rPr>
                <a:t>TRILLION</a:t>
              </a:r>
              <a:br>
                <a:rPr lang="en-US" sz="2799" dirty="0">
                  <a:solidFill>
                    <a:srgbClr val="11C1FF"/>
                  </a:solidFill>
                  <a:latin typeface="Segoe UI Light" panose="020B0502040204020203" pitchFamily="34" charset="0"/>
                  <a:cs typeface="Segoe UI Light" panose="020B0502040204020203" pitchFamily="34" charset="0"/>
                </a:rPr>
              </a:br>
              <a:r>
                <a:rPr lang="en-US" sz="1999" dirty="0">
                  <a:solidFill>
                    <a:srgbClr val="FFFFFF"/>
                  </a:solidFill>
                  <a:latin typeface="Segoe UI Light" panose="020B0502040204020203" pitchFamily="34" charset="0"/>
                  <a:cs typeface="Segoe UI Light" panose="020B0502040204020203" pitchFamily="34" charset="0"/>
                </a:rPr>
                <a:t>storage</a:t>
              </a:r>
              <a:br>
                <a:rPr lang="en-US" sz="1999" dirty="0">
                  <a:solidFill>
                    <a:srgbClr val="FFFFFF"/>
                  </a:solidFill>
                  <a:latin typeface="Segoe UI Light" panose="020B0502040204020203" pitchFamily="34" charset="0"/>
                  <a:cs typeface="Segoe UI Light" panose="020B0502040204020203" pitchFamily="34" charset="0"/>
                </a:rPr>
              </a:br>
              <a:r>
                <a:rPr lang="en-US" sz="1999" dirty="0">
                  <a:solidFill>
                    <a:srgbClr val="FFFFFF"/>
                  </a:solidFill>
                  <a:latin typeface="Segoe UI Light" panose="020B0502040204020203" pitchFamily="34" charset="0"/>
                  <a:cs typeface="Segoe UI Light" panose="020B0502040204020203" pitchFamily="34" charset="0"/>
                </a:rPr>
                <a:t>objects</a:t>
              </a:r>
              <a:endParaRPr lang="en-US" sz="8797"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797"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4791" y="3692091"/>
            <a:ext cx="4667028" cy="1446579"/>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a:t>
                </a:r>
                <a:r>
                  <a:rPr lang="en-US" sz="7998" dirty="0">
                    <a:solidFill>
                      <a:schemeClr val="bg1"/>
                    </a:solidFill>
                    <a:latin typeface="Segoe UI Light" panose="020B0502040204020203" pitchFamily="34" charset="0"/>
                    <a:cs typeface="Segoe UI Light" panose="020B0502040204020203" pitchFamily="34" charset="0"/>
                  </a:rPr>
                  <a:t>300</a:t>
                </a:r>
                <a:endParaRPr lang="en-US" sz="7998"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799" dirty="0">
                    <a:solidFill>
                      <a:srgbClr val="11C1FF"/>
                    </a:solidFill>
                    <a:latin typeface="+mj-lt"/>
                    <a:cs typeface="Segoe UI Light" panose="020B0502040204020203" pitchFamily="34" charset="0"/>
                  </a:rPr>
                  <a:t>MILLION</a:t>
                </a:r>
                <a:endParaRPr lang="en-US" sz="3599"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1999" dirty="0">
                  <a:solidFill>
                    <a:srgbClr val="FFFFFF"/>
                  </a:solidFill>
                  <a:latin typeface="+mj-lt"/>
                </a:rPr>
                <a:t>AD users</a:t>
              </a:r>
              <a:endParaRPr lang="en-US" sz="1999" dirty="0">
                <a:solidFill>
                  <a:srgbClr val="FFFFFF"/>
                </a:solidFill>
                <a:latin typeface="+mj-lt"/>
              </a:endParaRPr>
            </a:p>
          </p:txBody>
        </p:sp>
      </p:grpSp>
      <p:grpSp>
        <p:nvGrpSpPr>
          <p:cNvPr id="19" name="Group 18"/>
          <p:cNvGrpSpPr/>
          <p:nvPr/>
        </p:nvGrpSpPr>
        <p:grpSpPr>
          <a:xfrm>
            <a:off x="4156814" y="5310919"/>
            <a:ext cx="3940811" cy="1261555"/>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a:t>
              </a:r>
              <a:r>
                <a:rPr lang="en-US" sz="7998" dirty="0">
                  <a:solidFill>
                    <a:schemeClr val="bg1"/>
                  </a:solidFill>
                  <a:latin typeface="Segoe UI Light" panose="020B0502040204020203" pitchFamily="34" charset="0"/>
                  <a:cs typeface="Segoe UI Light" panose="020B0502040204020203" pitchFamily="34" charset="0"/>
                </a:rPr>
                <a:t>13</a:t>
              </a:r>
              <a:endParaRPr lang="en-US" sz="7998"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11C1FF"/>
                  </a:solidFill>
                  <a:latin typeface="+mj-lt"/>
                  <a:cs typeface="Segoe UI Light" panose="020B0502040204020203" pitchFamily="34" charset="0"/>
                </a:rPr>
                <a:t>B</a:t>
              </a:r>
              <a:r>
                <a:rPr lang="en-US" sz="2799" dirty="0">
                  <a:solidFill>
                    <a:srgbClr val="11C1FF"/>
                  </a:solidFill>
                  <a:latin typeface="+mj-lt"/>
                  <a:cs typeface="Segoe UI Light" panose="020B0502040204020203" pitchFamily="34" charset="0"/>
                </a:rPr>
                <a:t>ILLION</a:t>
              </a:r>
              <a:endParaRPr lang="en-US" sz="3599"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1999" dirty="0">
                  <a:solidFill>
                    <a:srgbClr val="FFFFFF"/>
                  </a:solidFill>
                  <a:latin typeface="+mj-lt"/>
                </a:rPr>
                <a:t>a</a:t>
              </a:r>
              <a:r>
                <a:rPr lang="en-US" sz="1999" dirty="0">
                  <a:solidFill>
                    <a:srgbClr val="FFFFFF"/>
                  </a:solidFill>
                  <a:latin typeface="+mj-lt"/>
                </a:rPr>
                <a:t>uthentication/</a:t>
              </a:r>
              <a:r>
                <a:rPr lang="en-US" sz="1999" dirty="0" err="1">
                  <a:solidFill>
                    <a:srgbClr val="FFFFFF"/>
                  </a:solidFill>
                  <a:latin typeface="+mj-lt"/>
                </a:rPr>
                <a:t>wk</a:t>
              </a:r>
              <a:endParaRPr lang="en-US" sz="1999" dirty="0">
                <a:solidFill>
                  <a:srgbClr val="FFFFFF"/>
                </a:solidFill>
                <a:latin typeface="+mj-lt"/>
              </a:endParaRPr>
            </a:p>
          </p:txBody>
        </p:sp>
      </p:grpSp>
      <p:grpSp>
        <p:nvGrpSpPr>
          <p:cNvPr id="59" name="Group 58"/>
          <p:cNvGrpSpPr/>
          <p:nvPr/>
        </p:nvGrpSpPr>
        <p:grpSpPr>
          <a:xfrm>
            <a:off x="-27106" y="5103639"/>
            <a:ext cx="4069002" cy="1739895"/>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0" spc="-294" dirty="0">
                  <a:solidFill>
                    <a:srgbClr val="00B0F0"/>
                  </a:solidFill>
                  <a:latin typeface="Segoe UI Light" panose="020B0502040204020203" pitchFamily="34" charset="0"/>
                  <a:cs typeface="Segoe UI Light" panose="020B0502040204020203" pitchFamily="34" charset="0"/>
                </a:rPr>
                <a:t>&gt;</a:t>
              </a:r>
              <a:r>
                <a:rPr lang="en-US" sz="11270" spc="-294" dirty="0">
                  <a:solidFill>
                    <a:schemeClr val="bg1"/>
                  </a:solidFill>
                  <a:latin typeface="Segoe UI Light" panose="020B0502040204020203" pitchFamily="34" charset="0"/>
                  <a:cs typeface="Segoe UI Light" panose="020B0502040204020203" pitchFamily="34" charset="0"/>
                </a:rPr>
                <a:t>2</a:t>
              </a:r>
              <a:endParaRPr lang="en-US" sz="9408"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799" dirty="0">
                  <a:solidFill>
                    <a:srgbClr val="11C1FF"/>
                  </a:solidFill>
                  <a:latin typeface="Segoe UI Light" panose="020B0502040204020203" pitchFamily="34" charset="0"/>
                  <a:cs typeface="Segoe UI Light" panose="020B0502040204020203" pitchFamily="34" charset="0"/>
                </a:rPr>
                <a:t>MILLION</a:t>
              </a:r>
              <a:br>
                <a:rPr lang="en-US" sz="2799" dirty="0">
                  <a:solidFill>
                    <a:srgbClr val="11C1FF"/>
                  </a:solidFill>
                  <a:latin typeface="Segoe UI Light" panose="020B0502040204020203" pitchFamily="34" charset="0"/>
                  <a:cs typeface="Segoe UI Light" panose="020B0502040204020203" pitchFamily="34" charset="0"/>
                </a:rPr>
              </a:br>
              <a:r>
                <a:rPr lang="en-US" sz="1999" dirty="0">
                  <a:solidFill>
                    <a:schemeClr val="bg1"/>
                  </a:solidFill>
                  <a:latin typeface="Segoe UI Light" panose="020B0502040204020203" pitchFamily="34" charset="0"/>
                  <a:cs typeface="Segoe UI Light" panose="020B0502040204020203" pitchFamily="34" charset="0"/>
                </a:rPr>
                <a:t>requests/sec</a:t>
              </a:r>
              <a:endParaRPr lang="en-US" sz="7198"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3731" y="3574548"/>
            <a:ext cx="3889403" cy="2927731"/>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chemeClr val="bg1"/>
                    </a:solidFill>
                    <a:latin typeface="Segoe UI Light" panose="020B0502040204020203" pitchFamily="34" charset="0"/>
                    <a:cs typeface="Segoe UI Light" panose="020B0502040204020203" pitchFamily="34" charset="0"/>
                  </a:rPr>
                  <a:t>1</a:t>
                </a:r>
                <a:endParaRPr lang="en-US" sz="28691" spc="-3499"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799" dirty="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569148"/>
            </a:xfrm>
            <a:prstGeom prst="rect">
              <a:avLst/>
            </a:prstGeom>
            <a:noFill/>
          </p:spPr>
          <p:txBody>
            <a:bodyPr wrap="square" rtlCol="0">
              <a:spAutoFit/>
            </a:bodyPr>
            <a:lstStyle/>
            <a:p>
              <a:r>
                <a:rPr lang="en-US" sz="2399" dirty="0">
                  <a:solidFill>
                    <a:srgbClr val="FFFFFF"/>
                  </a:solidFill>
                  <a:latin typeface="+mj-lt"/>
                </a:rPr>
                <a:t>Developers registered with Visual Studio Online</a:t>
              </a:r>
              <a:endParaRPr lang="en-US" sz="2399" dirty="0">
                <a:solidFill>
                  <a:srgbClr val="FFFFFF"/>
                </a:solidFill>
                <a:latin typeface="+mj-lt"/>
              </a:endParaRPr>
            </a:p>
          </p:txBody>
        </p:sp>
      </p:grpSp>
    </p:spTree>
    <p:extLst>
      <p:ext uri="{BB962C8B-B14F-4D97-AF65-F5344CB8AC3E}">
        <p14:creationId xmlns:p14="http://schemas.microsoft.com/office/powerpoint/2010/main" val="4181356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1D4E109EB83A488C94A8EC2BA7A7B5" ma:contentTypeVersion="2" ma:contentTypeDescription="Create a new document." ma:contentTypeScope="" ma:versionID="1e1bc210ff2a65fa9f12899ac8215a89">
  <xsd:schema xmlns:xsd="http://www.w3.org/2001/XMLSchema" xmlns:xs="http://www.w3.org/2001/XMLSchema" xmlns:p="http://schemas.microsoft.com/office/2006/metadata/properties" xmlns:ns1="http://schemas.microsoft.com/sharepoint/v3" xmlns:ns2="056f45ac-cfcc-4b56-bbac-b1c235d1a591" targetNamespace="http://schemas.microsoft.com/office/2006/metadata/properties" ma:root="true" ma:fieldsID="56d4aaeaa935aee7561b4d09201f9350" ns1:_="" ns2:_="">
    <xsd:import namespace="http://schemas.microsoft.com/sharepoint/v3"/>
    <xsd:import namespace="056f45ac-cfcc-4b56-bbac-b1c235d1a591"/>
    <xsd:element name="properties">
      <xsd:complexType>
        <xsd:sequence>
          <xsd:element name="documentManagement">
            <xsd:complexType>
              <xsd:all>
                <xsd:element ref="ns2:SharedWithUser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f45ac-cfcc-4b56-bbac-b1c235d1a59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B9E1EBF-78E3-4A57-B7A4-735964E8D7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6f45ac-cfcc-4b56-bbac-b1c235d1a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http://schemas.microsoft.com/sharepoint/v3"/>
    <ds:schemaRef ds:uri="http://purl.org/dc/terms/"/>
    <ds:schemaRef ds:uri="056f45ac-cfcc-4b56-bbac-b1c235d1a591"/>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3133</TotalTime>
  <Words>3882</Words>
  <Application>Microsoft Office PowerPoint</Application>
  <PresentationFormat>自定义</PresentationFormat>
  <Paragraphs>581</Paragraphs>
  <Slides>33</Slides>
  <Notes>29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Segoe UI</vt:lpstr>
      <vt:lpstr>Kozuka Gothic Pro R</vt:lpstr>
      <vt:lpstr>Wingdings</vt:lpstr>
      <vt:lpstr>Segoe UI Light</vt:lpstr>
      <vt:lpstr>Arial</vt:lpstr>
      <vt:lpstr>宋体</vt:lpstr>
      <vt:lpstr>メイリオ</vt:lpstr>
      <vt:lpstr>1_MS1444_Windows Azure Template 16x9_r08a</vt:lpstr>
      <vt:lpstr>think-cell Slide</vt:lpstr>
      <vt:lpstr>Microsoft Azure Overview</vt:lpstr>
      <vt:lpstr>Microsoft Azure Overview</vt:lpstr>
      <vt:lpstr>Agenda</vt:lpstr>
      <vt:lpstr>PowerPoint 演示文稿</vt:lpstr>
      <vt:lpstr>Cloud Computing Patterns</vt:lpstr>
      <vt:lpstr>Cloud Computing Variants</vt:lpstr>
      <vt:lpstr>PowerPoint 演示文稿</vt:lpstr>
      <vt:lpstr>PowerPoint 演示文稿</vt:lpstr>
      <vt:lpstr>PowerPoint 演示文稿</vt:lpstr>
      <vt:lpstr>Pay only for what is used</vt:lpstr>
      <vt:lpstr>PowerPoint 演示文稿</vt:lpstr>
      <vt:lpstr>Microsoft Azure Portal</vt:lpstr>
      <vt:lpstr>PowerPoint 演示文稿</vt:lpstr>
      <vt:lpstr>PowerPoint 演示文稿</vt:lpstr>
      <vt:lpstr>VM with persistent storage</vt:lpstr>
      <vt:lpstr>Continuous storage geo-replication </vt:lpstr>
      <vt:lpstr>PowerPoint 演示文稿</vt:lpstr>
      <vt:lpstr>PowerPoint 演示文稿</vt:lpstr>
      <vt:lpstr>What is a Cloud Service?</vt:lpstr>
      <vt:lpstr>Application building blocks</vt:lpstr>
      <vt:lpstr>PowerPoint 演示文稿</vt:lpstr>
      <vt:lpstr>PowerPoint 演示文稿</vt:lpstr>
      <vt:lpstr>PowerPoint 演示文稿</vt:lpstr>
      <vt:lpstr>PowerPoint 演示文稿</vt:lpstr>
      <vt:lpstr>Microsoft Azure – Application Scenarios</vt:lpstr>
      <vt:lpstr>Cloud Patterns for Research Scientists</vt:lpstr>
      <vt:lpstr>Cloud Patterns for Research Scientists</vt:lpstr>
      <vt:lpstr>Cloud Patterns for Research Scientists</vt:lpstr>
      <vt:lpstr>Cloud Patterns for Research Scientists</vt:lpstr>
      <vt:lpstr>Cloud Patterns for Research Scientists</vt:lpstr>
      <vt:lpstr>Summary</vt:lpstr>
      <vt:lpstr>Microsoft Azure Overview</vt:lpstr>
      <vt:lpstr>PowerPoint 演示文稿</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James Conard</dc:creator>
  <cp:lastModifiedBy>Junsheng Hao</cp:lastModifiedBy>
  <cp:revision>235</cp:revision>
  <cp:lastPrinted>2011-10-11T14:25:22Z</cp:lastPrinted>
  <dcterms:created xsi:type="dcterms:W3CDTF">2011-03-29T16:07:22Z</dcterms:created>
  <dcterms:modified xsi:type="dcterms:W3CDTF">2014-04-21T11:03:29Z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0x010100881D4E109EB83A488C94A8EC2BA7A7B5</vt:lpwstr>
  </property>
</Properties>
</file>