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6" r:id="rId1"/>
  </p:sldMasterIdLst>
  <p:notesMasterIdLst>
    <p:notesMasterId r:id="rId40"/>
  </p:notesMasterIdLst>
  <p:sldIdLst>
    <p:sldId id="415" r:id="rId2"/>
    <p:sldId id="419" r:id="rId3"/>
    <p:sldId id="422" r:id="rId4"/>
    <p:sldId id="356" r:id="rId5"/>
    <p:sldId id="358" r:id="rId6"/>
    <p:sldId id="359" r:id="rId7"/>
    <p:sldId id="360" r:id="rId8"/>
    <p:sldId id="362" r:id="rId9"/>
    <p:sldId id="412" r:id="rId10"/>
    <p:sldId id="413" r:id="rId11"/>
    <p:sldId id="414" r:id="rId12"/>
    <p:sldId id="411" r:id="rId13"/>
    <p:sldId id="373" r:id="rId14"/>
    <p:sldId id="368" r:id="rId15"/>
    <p:sldId id="369" r:id="rId16"/>
    <p:sldId id="371" r:id="rId17"/>
    <p:sldId id="381" r:id="rId18"/>
    <p:sldId id="374" r:id="rId19"/>
    <p:sldId id="375" r:id="rId20"/>
    <p:sldId id="376" r:id="rId21"/>
    <p:sldId id="377" r:id="rId22"/>
    <p:sldId id="379" r:id="rId23"/>
    <p:sldId id="380" r:id="rId24"/>
    <p:sldId id="382" r:id="rId25"/>
    <p:sldId id="383" r:id="rId26"/>
    <p:sldId id="384" r:id="rId27"/>
    <p:sldId id="385" r:id="rId28"/>
    <p:sldId id="397" r:id="rId29"/>
    <p:sldId id="400" r:id="rId30"/>
    <p:sldId id="404" r:id="rId31"/>
    <p:sldId id="405" r:id="rId32"/>
    <p:sldId id="406" r:id="rId33"/>
    <p:sldId id="407" r:id="rId34"/>
    <p:sldId id="409" r:id="rId35"/>
    <p:sldId id="423" r:id="rId36"/>
    <p:sldId id="421" r:id="rId37"/>
    <p:sldId id="418" r:id="rId38"/>
    <p:sldId id="4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8" autoAdjust="0"/>
    <p:restoredTop sz="74264" autoAdjust="0"/>
  </p:normalViewPr>
  <p:slideViewPr>
    <p:cSldViewPr snapToGrid="0">
      <p:cViewPr varScale="1">
        <p:scale>
          <a:sx n="68" d="100"/>
          <a:sy n="68" d="100"/>
        </p:scale>
        <p:origin x="1314" y="66"/>
      </p:cViewPr>
      <p:guideLst/>
    </p:cSldViewPr>
  </p:slideViewPr>
  <p:outlineViewPr>
    <p:cViewPr>
      <p:scale>
        <a:sx n="33" d="100"/>
        <a:sy n="33" d="100"/>
      </p:scale>
      <p:origin x="0" y="-80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21/04/2014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499392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579746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You need an</a:t>
            </a:r>
            <a:r>
              <a:rPr lang="en-US" baseline="0" dirty="0" smtClean="0"/>
              <a:t> availability set for a 99.95% SLA</a:t>
            </a:r>
          </a:p>
          <a:p>
            <a:endParaRPr lang="en-US" baseline="0" dirty="0" smtClean="0"/>
          </a:p>
          <a:p>
            <a:r>
              <a:rPr lang="en-US" b="1" baseline="0" dirty="0" smtClean="0"/>
              <a:t>Notes:</a:t>
            </a:r>
            <a:endParaRPr lang="en-US" b="1" dirty="0" smtClean="0"/>
          </a:p>
          <a:p>
            <a:r>
              <a:rPr lang="en-US" dirty="0" smtClean="0"/>
              <a:t>Without</a:t>
            </a:r>
            <a:r>
              <a:rPr lang="en-US" baseline="0" dirty="0" smtClean="0"/>
              <a:t> at least two virtual machines performing the same workload grouped into an availability set you get a 99.95% SLA.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73397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Discuss achieving</a:t>
            </a:r>
            <a:r>
              <a:rPr lang="en-NZ" b="0" baseline="0" dirty="0" smtClean="0"/>
              <a:t> very high availability with Microsoft Azure</a:t>
            </a:r>
            <a:endParaRPr lang="en-NZ" b="0" dirty="0" smtClean="0"/>
          </a:p>
          <a:p>
            <a:endParaRPr lang="en-NZ" dirty="0" smtClean="0"/>
          </a:p>
          <a:p>
            <a:r>
              <a:rPr lang="en-NZ" b="1" dirty="0" smtClean="0"/>
              <a:t>Notes:</a:t>
            </a:r>
          </a:p>
          <a:p>
            <a:pPr marL="173336" indent="-173336">
              <a:buFont typeface="Arial" pitchFamily="34" charset="0"/>
              <a:buChar char="•"/>
            </a:pPr>
            <a:r>
              <a:rPr lang="en-NZ" dirty="0" smtClean="0"/>
              <a:t>Fault Domain is a physical unit of failure, and is closely related to the physical infrastructure in the data centers. </a:t>
            </a:r>
          </a:p>
          <a:p>
            <a:pPr marL="341310" lvl="1" indent="-173336">
              <a:buFont typeface="Arial" pitchFamily="34" charset="0"/>
              <a:buChar char="•"/>
            </a:pPr>
            <a:r>
              <a:rPr lang="en-NZ" dirty="0" smtClean="0"/>
              <a:t>In Microsoft Azure the rack can be considered a fault domain. However there is no 1:1 mapping between fault domain and rack.  </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Microsoft Azure Fabric is responsible to deploy the instances of your application in different fault domains. </a:t>
            </a:r>
          </a:p>
          <a:p>
            <a:pPr marL="341310" lvl="1" indent="-173336">
              <a:buFont typeface="Arial" pitchFamily="34" charset="0"/>
              <a:buChar char="•"/>
            </a:pPr>
            <a:r>
              <a:rPr lang="en-NZ" dirty="0" smtClean="0"/>
              <a:t>Obviously this only</a:t>
            </a:r>
            <a:r>
              <a:rPr lang="en-NZ" baseline="0" dirty="0" smtClean="0"/>
              <a:t> applies if you run more than 1 instance</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3336" indent="-173336">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3336" indent="-173336">
              <a:buFont typeface="Arial" pitchFamily="34" charset="0"/>
              <a:buChar char="•"/>
            </a:pPr>
            <a:r>
              <a:rPr lang="en-NZ" dirty="0" smtClean="0"/>
              <a:t>Upgrade Domain is a logical unit, which determines how particular service will be upgraded. </a:t>
            </a:r>
          </a:p>
          <a:p>
            <a:pPr marL="173336" indent="-173336">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3336" indent="-173336">
              <a:buFont typeface="Arial" pitchFamily="34" charset="0"/>
              <a:buChar char="•"/>
            </a:pPr>
            <a:r>
              <a:rPr lang="en-NZ" dirty="0" smtClean="0"/>
              <a:t>Microsoft Azure Fabric ensures that particular upgrade domain is not within single fault domain</a:t>
            </a:r>
          </a:p>
          <a:p>
            <a:pPr marL="341310" lvl="1" indent="-173336">
              <a:buFont typeface="Arial" pitchFamily="34" charset="0"/>
              <a:buChar char="•"/>
            </a:pPr>
            <a:r>
              <a:rPr lang="en-NZ" dirty="0" smtClean="0"/>
              <a:t>That is Upgrade</a:t>
            </a:r>
            <a:r>
              <a:rPr lang="en-NZ" baseline="0" dirty="0" smtClean="0"/>
              <a:t> domains are orthogonal to fault domains</a:t>
            </a:r>
          </a:p>
          <a:p>
            <a:pPr marL="341310" lvl="1" indent="-173336">
              <a:buFont typeface="Arial" pitchFamily="34" charset="0"/>
              <a:buChar char="•"/>
            </a:pPr>
            <a:endParaRPr lang="en-NZ" baseline="0" dirty="0" smtClean="0"/>
          </a:p>
          <a:p>
            <a:pPr marL="173336" indent="-173336">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700085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1620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86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dirty="0" smtClean="0"/>
              <a:t>Highlight</a:t>
            </a:r>
            <a:r>
              <a:rPr lang="en-US" baseline="0" dirty="0" smtClean="0"/>
              <a:t> the differences in default cache policy between the OS disk and DataDisk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52555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81583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03910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9083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2555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1864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227988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b="0" dirty="0" smtClean="0"/>
              <a:t>Explain workflow for bringing your own VHD</a:t>
            </a:r>
            <a:r>
              <a:rPr lang="en-US" b="0" baseline="0" dirty="0" smtClean="0"/>
              <a:t> </a:t>
            </a:r>
          </a:p>
          <a:p>
            <a:pPr defTabSz="924458">
              <a:defRPr/>
            </a:pPr>
            <a:endParaRPr lang="en-US" b="0" baseline="0" dirty="0" smtClean="0"/>
          </a:p>
          <a:p>
            <a:pPr defTabSz="924458">
              <a:defRPr/>
            </a:pPr>
            <a:r>
              <a:rPr lang="en-US" b="1" baseline="0" dirty="0" smtClean="0"/>
              <a:t>Notes:</a:t>
            </a:r>
            <a:endParaRPr lang="en-US" b="1" dirty="0" smtClean="0"/>
          </a:p>
          <a:p>
            <a:pPr defTabSz="924458">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vhd – use CSUpload or System Center App Controller to upload as a page blob to a storage account. From there use the portal to add as an image (sysprepped) or disk (configured VM) and there you can create a VM based off of the vhd.</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4415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p>
          <a:p>
            <a:r>
              <a:rPr lang="en-US" sz="900" b="0" kern="1200" dirty="0" smtClean="0">
                <a:solidFill>
                  <a:schemeClr val="tx1"/>
                </a:solidFill>
                <a:effectLst/>
                <a:latin typeface="Segoe UI" pitchFamily="34" charset="0"/>
                <a:ea typeface="+mn-ea"/>
                <a:cs typeface="+mn-cs"/>
              </a:rPr>
              <a:t>Provide</a:t>
            </a:r>
            <a:r>
              <a:rPr lang="en-US" sz="900" b="0" kern="1200" baseline="0" dirty="0" smtClean="0">
                <a:solidFill>
                  <a:schemeClr val="tx1"/>
                </a:solidFill>
                <a:effectLst/>
                <a:latin typeface="Segoe UI" pitchFamily="34" charset="0"/>
                <a:ea typeface="+mn-ea"/>
                <a:cs typeface="+mn-cs"/>
              </a:rPr>
              <a:t> context for functionality available in the Gallery experience</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317500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Explain the process around Bring-Your-Own-Linux VHD which supports customized images</a:t>
            </a:r>
            <a:r>
              <a:rPr lang="en-US" sz="900" kern="1200" baseline="0" dirty="0" smtClean="0">
                <a:solidFill>
                  <a:schemeClr val="tx1"/>
                </a:solidFill>
                <a:effectLst/>
                <a:latin typeface="Segoe UI" pitchFamily="34" charset="0"/>
                <a:ea typeface="+mn-ea"/>
                <a:cs typeface="+mn-cs"/>
              </a:rPr>
              <a:t> created in Hyper-V</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Tutorial</a:t>
            </a:r>
            <a:r>
              <a:rPr lang="en-US" sz="900" kern="1200" baseline="0" dirty="0" smtClean="0">
                <a:solidFill>
                  <a:schemeClr val="tx1"/>
                </a:solidFill>
                <a:effectLst/>
                <a:latin typeface="Segoe UI" pitchFamily="34" charset="0"/>
                <a:ea typeface="+mn-ea"/>
                <a:cs typeface="+mn-cs"/>
              </a:rPr>
              <a:t> on WindowsAzure.com: http://www.windowsazure.com/en-us/manage/linux/common-tasks/upload-a-vhd/</a:t>
            </a:r>
            <a:endParaRPr lang="en-US" sz="900" kern="1200" dirty="0" smtClean="0">
              <a:solidFill>
                <a:schemeClr val="tx1"/>
              </a:solidFill>
              <a:effectLst/>
              <a:latin typeface="Segoe UI" pitchFamily="34" charset="0"/>
              <a:ea typeface="+mn-ea"/>
              <a:cs typeface="+mn-cs"/>
            </a:endParaRP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741118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756504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66228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35022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70591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700582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60770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74508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3839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dirty="0" smtClean="0"/>
              <a:t>Slide</a:t>
            </a:r>
            <a:r>
              <a:rPr lang="en-US" b="1" baseline="0" dirty="0" smtClean="0"/>
              <a:t> Objective:</a:t>
            </a:r>
            <a:endParaRPr lang="en-US" b="1" dirty="0" smtClean="0"/>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IaaS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3472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Notes:</a:t>
            </a:r>
            <a:endParaRPr lang="en-US" b="1" dirty="0" smtClean="0"/>
          </a:p>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8700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mn-lt"/>
                <a:ea typeface="+mn-ea"/>
                <a:cs typeface="+mn-cs"/>
              </a:rPr>
              <a:t>Windows Server</a:t>
            </a:r>
            <a:r>
              <a:rPr lang="en-US" sz="1600" kern="1200" dirty="0" smtClean="0">
                <a:solidFill>
                  <a:schemeClr val="tx1"/>
                </a:solidFill>
                <a:effectLst/>
                <a:latin typeface="+mn-lt"/>
                <a:ea typeface="+mn-ea"/>
                <a:cs typeface="+mn-cs"/>
              </a:rPr>
              <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Windows Server 2008 R2 and later versions are supported for the following roles: </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Domain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Federation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Lightweight Directory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Application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DNS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Fax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Network Policy and Access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Print and Document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Web Server (IIS)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Windows Deployment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Windows Server Update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File Services</a:t>
            </a:r>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991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an understanding of which Distributions</a:t>
            </a:r>
            <a:r>
              <a:rPr lang="en-US" baseline="0" dirty="0" smtClean="0">
                <a:effectLst/>
                <a:latin typeface="Segoe UI" panose="020B0502040204020203" pitchFamily="34" charset="0"/>
              </a:rPr>
              <a:t> of Linux are offered in the Microsoft Azure Image Gallery.</a:t>
            </a:r>
            <a:endParaRPr lang="en-US" dirty="0" smtClean="0">
              <a:effectLst/>
              <a:latin typeface="Segoe UI" panose="020B0502040204020203" pitchFamily="34" charset="0"/>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Linux</a:t>
            </a:r>
            <a:r>
              <a:rPr lang="en-US" baseline="0" dirty="0" smtClean="0">
                <a:effectLst/>
                <a:latin typeface="Segoe UI" panose="020B0502040204020203" pitchFamily="34" charset="0"/>
              </a:rPr>
              <a:t> Virtual Machines Product Page: http://www.windowsazure.com/en-us/manage/linux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35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VM sizes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775587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http://vmdepot.msopentech.com/Vhd/Show?vhdId=8689&amp;version=9728</a:t>
            </a:r>
            <a:endParaRPr lang="en-US" dirty="0"/>
          </a:p>
        </p:txBody>
      </p:sp>
      <p:sp>
        <p:nvSpPr>
          <p:cNvPr id="4" name="Slide Number Placeholder 3"/>
          <p:cNvSpPr>
            <a:spLocks noGrp="1"/>
          </p:cNvSpPr>
          <p:nvPr>
            <p:ph type="sldNum" sz="quarter" idx="10"/>
          </p:nvPr>
        </p:nvSpPr>
        <p:spPr/>
        <p:txBody>
          <a:bodyPr/>
          <a:lstStyle/>
          <a:p>
            <a:fld id="{2F8B2DBC-4761-4AFA-8E4B-8D7C098108C2}" type="slidenum">
              <a:rPr lang="en-GB" smtClean="0"/>
              <a:t>12</a:t>
            </a:fld>
            <a:endParaRPr lang="en-GB"/>
          </a:p>
        </p:txBody>
      </p:sp>
    </p:spTree>
    <p:extLst>
      <p:ext uri="{BB962C8B-B14F-4D97-AF65-F5344CB8AC3E}">
        <p14:creationId xmlns:p14="http://schemas.microsoft.com/office/powerpoint/2010/main" val="1361217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90128839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588560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28403577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20437576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166769645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2519549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8224736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22054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2272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76873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9736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7294334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20002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solidFill>
                  <a:srgbClr val="00188F"/>
                </a:solidFill>
              </a:defRPr>
            </a:lvl1pPr>
            <a:lvl2pPr marL="0" indent="0">
              <a:buFontTx/>
              <a:buNone/>
              <a:defRPr sz="1960"/>
            </a:lvl2pPr>
            <a:lvl3pPr marL="224022" indent="0">
              <a:buNone/>
              <a:defRPr/>
            </a:lvl3pPr>
            <a:lvl4pPr marL="448044" indent="0">
              <a:buNone/>
              <a:defRPr/>
            </a:lvl4pPr>
            <a:lvl5pPr marL="67206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5248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3782939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68260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194022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5421345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522696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4428094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39482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7067211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1544267"/>
      </p:ext>
    </p:extLst>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 id="2147484568" r:id="rId12"/>
    <p:sldLayoutId id="2147484569" r:id="rId13"/>
    <p:sldLayoutId id="2147484570" r:id="rId14"/>
    <p:sldLayoutId id="2147484571" r:id="rId15"/>
    <p:sldLayoutId id="2147484572" r:id="rId16"/>
    <p:sldLayoutId id="2147484573" r:id="rId17"/>
    <p:sldLayoutId id="2147484574" r:id="rId18"/>
    <p:sldLayoutId id="2147484575" r:id="rId19"/>
    <p:sldLayoutId id="2147484576" r:id="rId20"/>
    <p:sldLayoutId id="2147484577" r:id="rId21"/>
    <p:sldLayoutId id="2147484578" r:id="rId22"/>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35.png"/><Relationship Id="rId5" Type="http://schemas.openxmlformats.org/officeDocument/2006/relationships/hyperlink" Target="http://vmdepot.msopentech.com/Vhd/Show?vhdId=8689&amp;version=9728" TargetMode="Externa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4.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6" Type="http://schemas.openxmlformats.org/officeDocument/2006/relationships/notesSlide" Target="../notesSlides/notesSlide1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6.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14.emf"/><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upport.microsoft.com/kb/2721672" TargetMode="External"/><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smtClean="0"/>
              <a:t>Microsoft Azure Virtual Machines</a:t>
            </a:r>
            <a:endParaRPr lang="en-US" sz="6000"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1532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66887" y="428625"/>
            <a:ext cx="8658225" cy="60007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276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8277" y="293589"/>
            <a:ext cx="8639175" cy="58769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81074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664797"/>
          </a:xfrm>
        </p:spPr>
        <p:txBody>
          <a:bodyPr/>
          <a:lstStyle/>
          <a:p>
            <a:r>
              <a:rPr lang="en-GB" sz="4800" dirty="0" smtClean="0"/>
              <a:t>Linux Virtual Machines from the </a:t>
            </a:r>
            <a:r>
              <a:rPr lang="en-GB" sz="4800" dirty="0" err="1" smtClean="0"/>
              <a:t>VMDepot</a:t>
            </a:r>
            <a:endParaRPr lang="en-GB" sz="4800" dirty="0"/>
          </a:p>
        </p:txBody>
      </p:sp>
      <p:pic>
        <p:nvPicPr>
          <p:cNvPr id="4" name="Picture 3"/>
          <p:cNvPicPr>
            <a:picLocks noChangeAspect="1"/>
          </p:cNvPicPr>
          <p:nvPr/>
        </p:nvPicPr>
        <p:blipFill>
          <a:blip r:embed="rId3"/>
          <a:stretch>
            <a:fillRect/>
          </a:stretch>
        </p:blipFill>
        <p:spPr>
          <a:xfrm>
            <a:off x="1992193" y="1080906"/>
            <a:ext cx="4546542" cy="352973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592836" y="2268589"/>
            <a:ext cx="4546542" cy="3529732"/>
          </a:xfrm>
          <a:prstGeom prst="rect">
            <a:avLst/>
          </a:prstGeom>
          <a:ln>
            <a:noFill/>
          </a:ln>
          <a:effectLst>
            <a:outerShdw blurRad="292100" dist="139700" dir="2700000" algn="tl" rotWithShape="0">
              <a:srgbClr val="333333">
                <a:alpha val="65000"/>
              </a:srgbClr>
            </a:outerShdw>
          </a:effectLst>
        </p:spPr>
      </p:pic>
      <p:pic>
        <p:nvPicPr>
          <p:cNvPr id="3" name="Picture 2">
            <a:hlinkClick r:id="rId5"/>
          </p:cNvPr>
          <p:cNvPicPr>
            <a:picLocks noChangeAspect="1"/>
          </p:cNvPicPr>
          <p:nvPr/>
        </p:nvPicPr>
        <p:blipFill>
          <a:blip r:embed="rId6"/>
          <a:stretch>
            <a:fillRect/>
          </a:stretch>
        </p:blipFill>
        <p:spPr>
          <a:xfrm>
            <a:off x="4528735" y="3182181"/>
            <a:ext cx="5211286" cy="3325623"/>
          </a:xfrm>
          <a:prstGeom prst="rect">
            <a:avLst/>
          </a:prstGeom>
        </p:spPr>
      </p:pic>
    </p:spTree>
    <p:extLst>
      <p:ext uri="{BB962C8B-B14F-4D97-AF65-F5344CB8AC3E}">
        <p14:creationId xmlns:p14="http://schemas.microsoft.com/office/powerpoint/2010/main" val="624914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Machines Availability</a:t>
            </a:r>
            <a:endParaRPr lang="en-US" dirty="0"/>
          </a:p>
        </p:txBody>
      </p:sp>
    </p:spTree>
    <p:extLst>
      <p:ext uri="{BB962C8B-B14F-4D97-AF65-F5344CB8AC3E}">
        <p14:creationId xmlns:p14="http://schemas.microsoft.com/office/powerpoint/2010/main" val="25442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Service Level Agreements	</a:t>
            </a:r>
          </a:p>
        </p:txBody>
      </p:sp>
      <p:sp>
        <p:nvSpPr>
          <p:cNvPr id="7" name="Rectangle 6"/>
          <p:cNvSpPr/>
          <p:nvPr/>
        </p:nvSpPr>
        <p:spPr bwMode="auto">
          <a:xfrm>
            <a:off x="520701" y="1492210"/>
            <a:ext cx="10987719" cy="432739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1218494" fontAlgn="base">
              <a:spcBef>
                <a:spcPct val="0"/>
              </a:spcBef>
              <a:spcAft>
                <a:spcPct val="0"/>
              </a:spcAft>
            </a:pPr>
            <a:endParaRPr lang="en-US" sz="373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ontent Placeholder 2"/>
          <p:cNvSpPr txBox="1">
            <a:spLocks/>
          </p:cNvSpPr>
          <p:nvPr/>
        </p:nvSpPr>
        <p:spPr>
          <a:xfrm>
            <a:off x="4874035" y="2426769"/>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rgbClr val="00188F">
                    <a:alpha val="99000"/>
                  </a:srgbClr>
                </a:solidFill>
                <a:latin typeface="Segoe UI Light"/>
              </a:rPr>
              <a:t>What’s included</a:t>
            </a:r>
          </a:p>
          <a:p>
            <a:pPr lvl="1"/>
            <a:r>
              <a:rPr lang="en-US" sz="2000" dirty="0">
                <a:solidFill>
                  <a:srgbClr val="505050">
                    <a:alpha val="99000"/>
                  </a:srgbClr>
                </a:solidFill>
              </a:rPr>
              <a:t>Compute Hardware failure (disk, </a:t>
            </a:r>
            <a:r>
              <a:rPr lang="en-US" sz="2000" dirty="0" err="1">
                <a:solidFill>
                  <a:srgbClr val="505050">
                    <a:alpha val="99000"/>
                  </a:srgbClr>
                </a:solidFill>
              </a:rPr>
              <a:t>cpu</a:t>
            </a:r>
            <a:r>
              <a:rPr lang="en-US" sz="2000" dirty="0">
                <a:solidFill>
                  <a:srgbClr val="505050">
                    <a:alpha val="99000"/>
                  </a:srgbClr>
                </a:solidFill>
              </a:rPr>
              <a:t>, memory)</a:t>
            </a:r>
          </a:p>
          <a:p>
            <a:pPr lvl="1"/>
            <a:r>
              <a:rPr lang="en-US" sz="2000" dirty="0">
                <a:solidFill>
                  <a:srgbClr val="505050">
                    <a:alpha val="99000"/>
                  </a:srgbClr>
                </a:solidFill>
              </a:rPr>
              <a:t>Datacenter failures - Network failure, power failure</a:t>
            </a:r>
          </a:p>
          <a:p>
            <a:pPr lvl="1"/>
            <a:r>
              <a:rPr lang="en-US" sz="2000" dirty="0">
                <a:solidFill>
                  <a:srgbClr val="505050">
                    <a:alpha val="99000"/>
                  </a:srgbClr>
                </a:solidFill>
              </a:rPr>
              <a:t>Hardware upgrades, Software maintenance – Host OS Updates</a:t>
            </a:r>
          </a:p>
        </p:txBody>
      </p:sp>
      <p:sp>
        <p:nvSpPr>
          <p:cNvPr id="13" name="Content Placeholder 2"/>
          <p:cNvSpPr txBox="1">
            <a:spLocks/>
          </p:cNvSpPr>
          <p:nvPr/>
        </p:nvSpPr>
        <p:spPr>
          <a:xfrm>
            <a:off x="4874036" y="3885759"/>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00188F">
                    <a:alpha val="99000"/>
                  </a:srgbClr>
                </a:solidFill>
                <a:latin typeface="Segoe UI Light"/>
              </a:rPr>
              <a:t>What is not included</a:t>
            </a:r>
          </a:p>
          <a:p>
            <a:pPr lvl="1"/>
            <a:r>
              <a:rPr lang="en-US" sz="2000" dirty="0">
                <a:solidFill>
                  <a:srgbClr val="505050">
                    <a:alpha val="99000"/>
                  </a:srgbClr>
                </a:solidFill>
              </a:rPr>
              <a:t>VM Container crashes, Guest OS Updates</a:t>
            </a:r>
          </a:p>
        </p:txBody>
      </p:sp>
      <p:sp>
        <p:nvSpPr>
          <p:cNvPr id="14" name="Content Placeholder 2"/>
          <p:cNvSpPr txBox="1">
            <a:spLocks/>
          </p:cNvSpPr>
          <p:nvPr/>
        </p:nvSpPr>
        <p:spPr>
          <a:xfrm>
            <a:off x="4874035" y="1492210"/>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00188F">
                    <a:alpha val="99000"/>
                  </a:srgbClr>
                </a:solidFill>
                <a:latin typeface="Segoe UI Light"/>
              </a:rPr>
              <a:t>99.95% for multiple role instances</a:t>
            </a:r>
          </a:p>
          <a:p>
            <a:pPr lvl="1"/>
            <a:r>
              <a:rPr lang="en-US" sz="2000" dirty="0">
                <a:solidFill>
                  <a:srgbClr val="505050">
                    <a:alpha val="99000"/>
                  </a:srgbClr>
                </a:solidFill>
              </a:rPr>
              <a:t>4.38 hours of downtime per year</a:t>
            </a:r>
          </a:p>
        </p:txBody>
      </p:sp>
      <p:sp>
        <p:nvSpPr>
          <p:cNvPr id="10" name="Rectangle 9"/>
          <p:cNvSpPr/>
          <p:nvPr>
            <p:custDataLst>
              <p:tags r:id="rId1"/>
            </p:custDataLst>
          </p:nvPr>
        </p:nvSpPr>
        <p:spPr bwMode="auto">
          <a:xfrm>
            <a:off x="270759" y="2003929"/>
            <a:ext cx="4332817" cy="305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5" name="Rectangle 14"/>
          <p:cNvSpPr/>
          <p:nvPr/>
        </p:nvSpPr>
        <p:spPr bwMode="auto">
          <a:xfrm>
            <a:off x="2681235" y="2426769"/>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00188F"/>
                </a:solidFill>
              </a:rPr>
              <a:t>Server 2</a:t>
            </a:r>
          </a:p>
        </p:txBody>
      </p:sp>
      <p:sp>
        <p:nvSpPr>
          <p:cNvPr id="16" name="Rectangle 15"/>
          <p:cNvSpPr/>
          <p:nvPr>
            <p:custDataLst>
              <p:tags r:id="rId2"/>
            </p:custDataLst>
          </p:nvPr>
        </p:nvSpPr>
        <p:spPr bwMode="auto">
          <a:xfrm>
            <a:off x="270759" y="5051135"/>
            <a:ext cx="4332816" cy="6177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dirty="0">
                <a:gradFill>
                  <a:gsLst>
                    <a:gs pos="0">
                      <a:srgbClr val="FFFFFF"/>
                    </a:gs>
                    <a:gs pos="100000">
                      <a:srgbClr val="FFFFFF"/>
                    </a:gs>
                  </a:gsLst>
                  <a:lin ang="5400000" scaled="0"/>
                </a:gradFill>
              </a:rPr>
              <a:t>SLA 99.95</a:t>
            </a:r>
          </a:p>
        </p:txBody>
      </p:sp>
      <p:sp>
        <p:nvSpPr>
          <p:cNvPr id="17" name="Rectangle 16"/>
          <p:cNvSpPr/>
          <p:nvPr>
            <p:custDataLst>
              <p:tags r:id="rId3"/>
            </p:custDataLst>
          </p:nvPr>
        </p:nvSpPr>
        <p:spPr bwMode="auto">
          <a:xfrm>
            <a:off x="270761" y="1394322"/>
            <a:ext cx="4332814" cy="6177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b="1" dirty="0">
                <a:gradFill>
                  <a:gsLst>
                    <a:gs pos="0">
                      <a:srgbClr val="FFFFFF"/>
                    </a:gs>
                    <a:gs pos="100000">
                      <a:srgbClr val="FFFFFF"/>
                    </a:gs>
                  </a:gsLst>
                  <a:lin ang="5400000" scaled="0"/>
                </a:gradFill>
              </a:rPr>
              <a:t>Availability set</a:t>
            </a:r>
          </a:p>
        </p:txBody>
      </p:sp>
      <p:pic>
        <p:nvPicPr>
          <p:cNvPr id="19" name="Picture 18"/>
          <p:cNvPicPr>
            <a:picLocks noChangeAspect="1"/>
          </p:cNvPicPr>
          <p:nvPr/>
        </p:nvPicPr>
        <p:blipFill>
          <a:blip r:embed="rId7">
            <a:grayscl/>
          </a:blip>
          <a:stretch>
            <a:fillRect/>
          </a:stretch>
        </p:blipFill>
        <p:spPr>
          <a:xfrm>
            <a:off x="2838796" y="2822454"/>
            <a:ext cx="1374012" cy="1255562"/>
          </a:xfrm>
          <a:prstGeom prst="rect">
            <a:avLst/>
          </a:prstGeom>
        </p:spPr>
      </p:pic>
      <p:sp>
        <p:nvSpPr>
          <p:cNvPr id="20" name="Rectangle 19"/>
          <p:cNvSpPr/>
          <p:nvPr/>
        </p:nvSpPr>
        <p:spPr bwMode="auto">
          <a:xfrm>
            <a:off x="520701" y="2434437"/>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00188F"/>
                </a:solidFill>
              </a:rPr>
              <a:t>Server 1</a:t>
            </a:r>
          </a:p>
        </p:txBody>
      </p:sp>
      <p:pic>
        <p:nvPicPr>
          <p:cNvPr id="21" name="Picture 20"/>
          <p:cNvPicPr>
            <a:picLocks noChangeAspect="1"/>
          </p:cNvPicPr>
          <p:nvPr/>
        </p:nvPicPr>
        <p:blipFill>
          <a:blip r:embed="rId7">
            <a:grayscl/>
          </a:blip>
          <a:stretch>
            <a:fillRect/>
          </a:stretch>
        </p:blipFill>
        <p:spPr>
          <a:xfrm>
            <a:off x="678262" y="2830122"/>
            <a:ext cx="1374012" cy="1255562"/>
          </a:xfrm>
          <a:prstGeom prst="rect">
            <a:avLst/>
          </a:prstGeom>
        </p:spPr>
      </p:pic>
    </p:spTree>
    <p:extLst>
      <p:ext uri="{BB962C8B-B14F-4D97-AF65-F5344CB8AC3E}">
        <p14:creationId xmlns:p14="http://schemas.microsoft.com/office/powerpoint/2010/main" val="211359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520701" y="1492211"/>
            <a:ext cx="10987719" cy="432739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1" tIns="60941" rIns="60941" bIns="60941" numCol="1" spcCol="0" rtlCol="0" fromWordArt="0" anchor="ctr" anchorCtr="0" forceAA="0" compatLnSpc="1">
            <a:prstTxWarp prst="textNoShape">
              <a:avLst/>
            </a:prstTxWarp>
            <a:noAutofit/>
          </a:bodyPr>
          <a:lstStyle/>
          <a:p>
            <a:pPr algn="ctr" defTabSz="1218443" fontAlgn="base">
              <a:spcBef>
                <a:spcPct val="0"/>
              </a:spcBef>
              <a:spcAft>
                <a:spcPct val="0"/>
              </a:spcAft>
            </a:pPr>
            <a:endParaRPr lang="en-US" sz="3199"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NZ" sz="5400" dirty="0"/>
              <a:t>Fault and Update Domains</a:t>
            </a:r>
          </a:p>
        </p:txBody>
      </p:sp>
      <p:sp>
        <p:nvSpPr>
          <p:cNvPr id="3" name="Text Placeholder 2"/>
          <p:cNvSpPr>
            <a:spLocks noGrp="1"/>
          </p:cNvSpPr>
          <p:nvPr>
            <p:ph type="body" sz="quarter" idx="4294967295"/>
          </p:nvPr>
        </p:nvSpPr>
        <p:spPr>
          <a:xfrm>
            <a:off x="5270500" y="1457325"/>
            <a:ext cx="6921500" cy="4365625"/>
          </a:xfrm>
        </p:spPr>
        <p:txBody>
          <a:bodyPr/>
          <a:lstStyle/>
          <a:p>
            <a:pPr marL="0" indent="0">
              <a:buNone/>
            </a:pPr>
            <a:r>
              <a:rPr lang="en-NZ" sz="3199" dirty="0">
                <a:solidFill>
                  <a:schemeClr val="tx2">
                    <a:alpha val="99000"/>
                  </a:schemeClr>
                </a:solidFill>
              </a:rPr>
              <a:t>Fault Domains</a:t>
            </a:r>
          </a:p>
          <a:p>
            <a:pPr marL="3174" lvl="1"/>
            <a:r>
              <a:rPr lang="en-NZ" sz="1866" dirty="0">
                <a:solidFill>
                  <a:schemeClr val="tx1">
                    <a:alpha val="99000"/>
                  </a:schemeClr>
                </a:solidFill>
              </a:rPr>
              <a:t>Represent groups of  resources anticipated to fail together</a:t>
            </a:r>
          </a:p>
          <a:p>
            <a:pPr marL="3174" lvl="1"/>
            <a:r>
              <a:rPr lang="en-NZ" sz="1866" dirty="0">
                <a:solidFill>
                  <a:schemeClr val="tx1">
                    <a:alpha val="99000"/>
                  </a:schemeClr>
                </a:solidFill>
              </a:rPr>
              <a:t>i.e. Same rack, same server</a:t>
            </a:r>
          </a:p>
          <a:p>
            <a:pPr marL="3174" lvl="1"/>
            <a:r>
              <a:rPr lang="en-NZ" sz="1866" dirty="0">
                <a:solidFill>
                  <a:schemeClr val="tx1">
                    <a:alpha val="99000"/>
                  </a:schemeClr>
                </a:solidFill>
              </a:rPr>
              <a:t>Fabric spreads instances across fault at least 2 fault domains</a:t>
            </a:r>
            <a:endParaRPr lang="en-NZ" sz="1466" dirty="0"/>
          </a:p>
          <a:p>
            <a:pPr marL="0" indent="0">
              <a:buNone/>
            </a:pPr>
            <a:r>
              <a:rPr lang="en-NZ" sz="3199" dirty="0">
                <a:solidFill>
                  <a:schemeClr val="tx2">
                    <a:alpha val="99000"/>
                  </a:schemeClr>
                </a:solidFill>
              </a:rPr>
              <a:t>Update Domains</a:t>
            </a:r>
          </a:p>
          <a:p>
            <a:pPr marL="3174" lvl="1"/>
            <a:r>
              <a:rPr lang="en-NZ" sz="1866" dirty="0">
                <a:solidFill>
                  <a:schemeClr val="tx1">
                    <a:alpha val="99000"/>
                  </a:schemeClr>
                </a:solidFill>
              </a:rPr>
              <a:t>Represents groups of resources that will be updated together</a:t>
            </a:r>
          </a:p>
          <a:p>
            <a:pPr marL="3174" lvl="1"/>
            <a:r>
              <a:rPr lang="en-NZ" sz="1866" dirty="0">
                <a:solidFill>
                  <a:schemeClr val="tx1">
                    <a:alpha val="99000"/>
                  </a:schemeClr>
                </a:solidFill>
              </a:rPr>
              <a:t>Host OS updates honour service update domains</a:t>
            </a:r>
          </a:p>
          <a:p>
            <a:pPr marL="3174" lvl="1"/>
            <a:r>
              <a:rPr lang="en-NZ" sz="1866" dirty="0">
                <a:solidFill>
                  <a:schemeClr val="tx1">
                    <a:alpha val="99000"/>
                  </a:schemeClr>
                </a:solidFill>
              </a:rPr>
              <a:t>Specified in service definition</a:t>
            </a:r>
          </a:p>
          <a:p>
            <a:pPr marL="3174" lvl="1"/>
            <a:r>
              <a:rPr lang="en-NZ" sz="1866" dirty="0">
                <a:solidFill>
                  <a:schemeClr val="tx1">
                    <a:alpha val="99000"/>
                  </a:schemeClr>
                </a:solidFill>
              </a:rPr>
              <a:t>Default of 5 (up to 20)</a:t>
            </a:r>
            <a:endParaRPr lang="en-NZ" sz="1600" dirty="0"/>
          </a:p>
          <a:p>
            <a:pPr marL="0" indent="0">
              <a:buNone/>
            </a:pPr>
            <a:r>
              <a:rPr lang="en-NZ" sz="3199" dirty="0">
                <a:solidFill>
                  <a:schemeClr val="tx2">
                    <a:alpha val="99000"/>
                  </a:schemeClr>
                </a:solidFill>
              </a:rPr>
              <a:t>Fabric spreads role instances across Update Domains and Fault Domains</a:t>
            </a:r>
          </a:p>
        </p:txBody>
      </p:sp>
      <p:grpSp>
        <p:nvGrpSpPr>
          <p:cNvPr id="5" name="Group 4"/>
          <p:cNvGrpSpPr/>
          <p:nvPr/>
        </p:nvGrpSpPr>
        <p:grpSpPr>
          <a:xfrm>
            <a:off x="520703" y="1521676"/>
            <a:ext cx="4327397" cy="4327397"/>
            <a:chOff x="389436" y="1066800"/>
            <a:chExt cx="1371600" cy="1371600"/>
          </a:xfrm>
        </p:grpSpPr>
        <p:sp>
          <p:nvSpPr>
            <p:cNvPr id="4" name="Rectangle 3"/>
            <p:cNvSpPr/>
            <p:nvPr/>
          </p:nvSpPr>
          <p:spPr bwMode="auto">
            <a:xfrm>
              <a:off x="389436" y="1066800"/>
              <a:ext cx="137160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1218443" fontAlgn="base">
                <a:spcBef>
                  <a:spcPct val="0"/>
                </a:spcBef>
                <a:spcAft>
                  <a:spcPct val="0"/>
                </a:spcAft>
              </a:pPr>
              <a:endParaRPr lang="en-US" sz="3199" dirty="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1"/>
            <p:cNvSpPr>
              <a:spLocks noEditPoints="1"/>
            </p:cNvSpPr>
            <p:nvPr/>
          </p:nvSpPr>
          <p:spPr bwMode="black">
            <a:xfrm>
              <a:off x="674468" y="1361380"/>
              <a:ext cx="801535" cy="80111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292" tIns="41145" rIns="82292" bIns="41145" numCol="1" anchor="t" anchorCtr="0" compatLnSpc="1">
              <a:prstTxWarp prst="textNoShape">
                <a:avLst/>
              </a:prstTxWarp>
            </a:bodyPr>
            <a:lstStyle/>
            <a:p>
              <a:pPr defTabSz="1218683"/>
              <a:endParaRPr lang="en-US" sz="1600" dirty="0">
                <a:solidFill>
                  <a:srgbClr val="505050"/>
                </a:solidFill>
              </a:endParaRPr>
            </a:p>
          </p:txBody>
        </p:sp>
      </p:grpSp>
    </p:spTree>
    <p:extLst>
      <p:ext uri="{BB962C8B-B14F-4D97-AF65-F5344CB8AC3E}">
        <p14:creationId xmlns:p14="http://schemas.microsoft.com/office/powerpoint/2010/main" val="32091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sz="5400" dirty="0"/>
              <a:t>Virtual Machine Availability Sets</a:t>
            </a:r>
            <a:r>
              <a:rPr lang="en-NZ" dirty="0" smtClean="0"/>
              <a:t/>
            </a:r>
            <a:br>
              <a:rPr lang="en-NZ" dirty="0" smtClean="0"/>
            </a:br>
            <a:r>
              <a:rPr lang="en-US" sz="3999" dirty="0">
                <a:solidFill>
                  <a:schemeClr val="tx2">
                    <a:alpha val="99000"/>
                  </a:schemeClr>
                </a:solidFill>
              </a:rPr>
              <a:t>Update Domains are honored by host OS updates</a:t>
            </a:r>
            <a:endParaRPr lang="en-NZ" sz="3999" dirty="0">
              <a:solidFill>
                <a:schemeClr val="tx2">
                  <a:alpha val="99000"/>
                </a:schemeClr>
              </a:solidFill>
            </a:endParaRPr>
          </a:p>
        </p:txBody>
      </p:sp>
      <p:sp>
        <p:nvSpPr>
          <p:cNvPr id="3" name="Rectangle 2"/>
          <p:cNvSpPr/>
          <p:nvPr>
            <p:custDataLst>
              <p:tags r:id="rId1"/>
            </p:custDataLst>
          </p:nvPr>
        </p:nvSpPr>
        <p:spPr bwMode="auto">
          <a:xfrm>
            <a:off x="2252325"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1218683" fontAlgn="base">
              <a:spcBef>
                <a:spcPct val="0"/>
              </a:spcBef>
              <a:spcAft>
                <a:spcPct val="0"/>
              </a:spcAft>
            </a:pPr>
            <a:r>
              <a:rPr lang="en-US" sz="3199" dirty="0">
                <a:ln>
                  <a:solidFill>
                    <a:srgbClr val="FFFFFF">
                      <a:alpha val="0"/>
                    </a:srgb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411032"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rgbClr val="FFFFFF">
                      <a:alpha val="0"/>
                    </a:srgbClr>
                  </a:solidFill>
                </a:ln>
                <a:solidFill>
                  <a:srgbClr val="595959"/>
                </a:solidFill>
              </a:rPr>
              <a:t>Rack</a:t>
            </a:r>
            <a:endParaRPr lang="en-US" sz="1466" dirty="0">
              <a:ln>
                <a:solidFill>
                  <a:srgbClr val="FFFFFF">
                    <a:alpha val="0"/>
                  </a:srgbClr>
                </a:solidFill>
              </a:ln>
              <a:solidFill>
                <a:srgbClr val="595959"/>
              </a:solidFill>
            </a:endParaRPr>
          </a:p>
        </p:txBody>
      </p:sp>
      <p:sp>
        <p:nvSpPr>
          <p:cNvPr id="11" name="Rectangle 10"/>
          <p:cNvSpPr/>
          <p:nvPr>
            <p:custDataLst>
              <p:tags r:id="rId3"/>
            </p:custDataLst>
          </p:nvPr>
        </p:nvSpPr>
        <p:spPr bwMode="auto">
          <a:xfrm>
            <a:off x="7237983"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1218683" fontAlgn="base">
              <a:spcBef>
                <a:spcPct val="0"/>
              </a:spcBef>
              <a:spcAft>
                <a:spcPct val="0"/>
              </a:spcAft>
            </a:pPr>
            <a:r>
              <a:rPr lang="en-US" sz="3199" dirty="0">
                <a:ln>
                  <a:solidFill>
                    <a:srgbClr val="FFFFFF">
                      <a:alpha val="0"/>
                    </a:srgb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90"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rgbClr val="FFFFFF">
                      <a:alpha val="0"/>
                    </a:srgbClr>
                  </a:solidFill>
                </a:ln>
                <a:solidFill>
                  <a:srgbClr val="595959"/>
                </a:solidFill>
              </a:rPr>
              <a:t>Rack</a:t>
            </a:r>
            <a:endParaRPr lang="en-US" sz="1466" dirty="0">
              <a:ln>
                <a:solidFill>
                  <a:srgbClr val="FFFFFF">
                    <a:alpha val="0"/>
                  </a:srgbClr>
                </a:solidFill>
              </a:ln>
              <a:solidFill>
                <a:srgbClr val="595959"/>
              </a:solidFill>
            </a:endParaRPr>
          </a:p>
        </p:txBody>
      </p:sp>
      <p:sp>
        <p:nvSpPr>
          <p:cNvPr id="19" name="Rectangle 18"/>
          <p:cNvSpPr/>
          <p:nvPr>
            <p:custDataLst>
              <p:tags r:id="rId5"/>
            </p:custDataLst>
          </p:nvPr>
        </p:nvSpPr>
        <p:spPr bwMode="auto">
          <a:xfrm>
            <a:off x="2333911" y="2860304"/>
            <a:ext cx="7502142" cy="1599098"/>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rgbClr val="FFFFFF">
                      <a:alpha val="0"/>
                    </a:srgbClr>
                  </a:solidFill>
                </a:ln>
                <a:solidFill>
                  <a:srgbClr val="FFFFFF"/>
                </a:solidFill>
              </a:rPr>
              <a:t>Availability Set</a:t>
            </a:r>
          </a:p>
        </p:txBody>
      </p:sp>
      <p:sp>
        <p:nvSpPr>
          <p:cNvPr id="21" name="Rectangle 20"/>
          <p:cNvSpPr/>
          <p:nvPr>
            <p:custDataLst>
              <p:tags r:id="rId6"/>
            </p:custDataLst>
          </p:nvPr>
        </p:nvSpPr>
        <p:spPr bwMode="auto">
          <a:xfrm>
            <a:off x="2333911" y="4716808"/>
            <a:ext cx="7502142" cy="1646950"/>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rgbClr val="FFFFFF">
                      <a:alpha val="0"/>
                    </a:srgbClr>
                  </a:solidFill>
                </a:ln>
                <a:solidFill>
                  <a:srgbClr val="FFFFFF"/>
                </a:solidFill>
              </a:rPr>
              <a:t>Availability Set</a:t>
            </a:r>
          </a:p>
        </p:txBody>
      </p:sp>
      <p:sp>
        <p:nvSpPr>
          <p:cNvPr id="5" name="Rectangle 4"/>
          <p:cNvSpPr/>
          <p:nvPr>
            <p:custDataLst>
              <p:tags r:id="rId7"/>
            </p:custDataLst>
          </p:nvPr>
        </p:nvSpPr>
        <p:spPr bwMode="auto">
          <a:xfrm>
            <a:off x="2578672" y="2860300"/>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8" name="Rectangle 7"/>
          <p:cNvSpPr/>
          <p:nvPr>
            <p:custDataLst>
              <p:tags r:id="rId8"/>
            </p:custDataLst>
          </p:nvPr>
        </p:nvSpPr>
        <p:spPr bwMode="auto">
          <a:xfrm>
            <a:off x="2578672"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13" name="Rectangle 12"/>
          <p:cNvSpPr/>
          <p:nvPr>
            <p:custDataLst>
              <p:tags r:id="rId9"/>
            </p:custDataLst>
          </p:nvPr>
        </p:nvSpPr>
        <p:spPr bwMode="auto">
          <a:xfrm>
            <a:off x="7564328" y="2860300"/>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16" name="Rectangle 15"/>
          <p:cNvSpPr/>
          <p:nvPr>
            <p:custDataLst>
              <p:tags r:id="rId10"/>
            </p:custDataLst>
          </p:nvPr>
        </p:nvSpPr>
        <p:spPr bwMode="auto">
          <a:xfrm>
            <a:off x="7564328"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6" name="Rectangle 5"/>
          <p:cNvSpPr/>
          <p:nvPr>
            <p:custDataLst>
              <p:tags r:id="rId11"/>
            </p:custDataLst>
          </p:nvPr>
        </p:nvSpPr>
        <p:spPr bwMode="auto">
          <a:xfrm>
            <a:off x="2852990" y="3311025"/>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IIS1</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9" name="Rectangle 8"/>
          <p:cNvSpPr/>
          <p:nvPr>
            <p:custDataLst>
              <p:tags r:id="rId12"/>
            </p:custDataLst>
          </p:nvPr>
        </p:nvSpPr>
        <p:spPr bwMode="auto">
          <a:xfrm>
            <a:off x="2852990"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SQL1</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14" name="Rectangle 13"/>
          <p:cNvSpPr/>
          <p:nvPr>
            <p:custDataLst>
              <p:tags r:id="rId13"/>
            </p:custDataLst>
          </p:nvPr>
        </p:nvSpPr>
        <p:spPr bwMode="auto">
          <a:xfrm>
            <a:off x="7838648" y="3300305"/>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IIS2</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17" name="Rectangle 16"/>
          <p:cNvSpPr/>
          <p:nvPr>
            <p:custDataLst>
              <p:tags r:id="rId14"/>
            </p:custDataLst>
          </p:nvPr>
        </p:nvSpPr>
        <p:spPr bwMode="auto">
          <a:xfrm>
            <a:off x="7838648"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SQL2</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20" name="Rectangle 19"/>
          <p:cNvSpPr/>
          <p:nvPr/>
        </p:nvSpPr>
        <p:spPr>
          <a:xfrm>
            <a:off x="8128130" y="3951621"/>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#2</a:t>
            </a:r>
          </a:p>
        </p:txBody>
      </p:sp>
      <p:sp>
        <p:nvSpPr>
          <p:cNvPr id="22" name="Rectangle 21"/>
          <p:cNvSpPr/>
          <p:nvPr/>
        </p:nvSpPr>
        <p:spPr>
          <a:xfrm>
            <a:off x="8112887" y="5762086"/>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#2</a:t>
            </a:r>
          </a:p>
        </p:txBody>
      </p:sp>
      <p:sp>
        <p:nvSpPr>
          <p:cNvPr id="2" name="TextBox 1"/>
          <p:cNvSpPr txBox="1"/>
          <p:nvPr/>
        </p:nvSpPr>
        <p:spPr>
          <a:xfrm>
            <a:off x="3202034" y="4027764"/>
            <a:ext cx="668453" cy="258404"/>
          </a:xfrm>
          <a:prstGeom prst="rect">
            <a:avLst/>
          </a:prstGeom>
          <a:noFill/>
        </p:spPr>
        <p:txBody>
          <a:bodyPr wrap="none" lIns="0" tIns="0" rIns="0" bIns="0" rtlCol="0">
            <a:spAutoFit/>
          </a:bodyPr>
          <a:lstStyle/>
          <a:p>
            <a:pPr defTabSz="1218683">
              <a:lnSpc>
                <a:spcPct val="90000"/>
              </a:lnSpc>
              <a:spcBef>
                <a:spcPct val="20000"/>
              </a:spcBef>
              <a:buSzPct val="80000"/>
            </a:pPr>
            <a:r>
              <a:rPr lang="en-US" sz="1866" dirty="0">
                <a:ln>
                  <a:solidFill>
                    <a:srgbClr val="FFFFFF">
                      <a:alpha val="0"/>
                    </a:srgb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741192"/>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#1</a:t>
            </a:r>
          </a:p>
        </p:txBody>
      </p:sp>
      <p:sp>
        <p:nvSpPr>
          <p:cNvPr id="23" name="Freeform 62"/>
          <p:cNvSpPr>
            <a:spLocks noEditPoints="1"/>
          </p:cNvSpPr>
          <p:nvPr/>
        </p:nvSpPr>
        <p:spPr bwMode="black">
          <a:xfrm>
            <a:off x="2951345" y="3472873"/>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pPr defTabSz="1218683"/>
            <a:endParaRPr lang="en-US" sz="1600" dirty="0">
              <a:solidFill>
                <a:srgbClr val="505050"/>
              </a:solidFill>
            </a:endParaRPr>
          </a:p>
        </p:txBody>
      </p:sp>
      <p:sp>
        <p:nvSpPr>
          <p:cNvPr id="24" name="Freeform 62"/>
          <p:cNvSpPr>
            <a:spLocks noEditPoints="1"/>
          </p:cNvSpPr>
          <p:nvPr/>
        </p:nvSpPr>
        <p:spPr bwMode="black">
          <a:xfrm>
            <a:off x="7924016" y="3486215"/>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pPr defTabSz="1218683"/>
            <a:endParaRPr lang="en-US" sz="1600" dirty="0">
              <a:solidFill>
                <a:srgbClr val="505050"/>
              </a:solidFill>
            </a:endParaRPr>
          </a:p>
        </p:txBody>
      </p:sp>
      <p:sp>
        <p:nvSpPr>
          <p:cNvPr id="25" name="Freeform 34"/>
          <p:cNvSpPr>
            <a:spLocks noEditPoints="1"/>
          </p:cNvSpPr>
          <p:nvPr/>
        </p:nvSpPr>
        <p:spPr bwMode="auto">
          <a:xfrm>
            <a:off x="2962635"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rgbClr val="505050">
                  <a:lumMod val="50000"/>
                </a:srgbClr>
              </a:solidFill>
              <a:latin typeface="Segoe Light" pitchFamily="34" charset="0"/>
            </a:endParaRPr>
          </a:p>
        </p:txBody>
      </p:sp>
      <p:sp>
        <p:nvSpPr>
          <p:cNvPr id="26" name="Freeform 34"/>
          <p:cNvSpPr>
            <a:spLocks noEditPoints="1"/>
          </p:cNvSpPr>
          <p:nvPr/>
        </p:nvSpPr>
        <p:spPr bwMode="auto">
          <a:xfrm>
            <a:off x="7946598"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rgbClr val="505050">
                  <a:lumMod val="50000"/>
                </a:srgbClr>
              </a:solidFill>
              <a:latin typeface="Segoe Light" pitchFamily="34" charset="0"/>
            </a:endParaRPr>
          </a:p>
        </p:txBody>
      </p:sp>
    </p:spTree>
    <p:extLst>
      <p:ext uri="{BB962C8B-B14F-4D97-AF65-F5344CB8AC3E}">
        <p14:creationId xmlns:p14="http://schemas.microsoft.com/office/powerpoint/2010/main" val="21723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 Data Disks</a:t>
            </a:r>
            <a:endParaRPr lang="en-US" dirty="0"/>
          </a:p>
        </p:txBody>
      </p:sp>
    </p:spTree>
    <p:extLst>
      <p:ext uri="{BB962C8B-B14F-4D97-AF65-F5344CB8AC3E}">
        <p14:creationId xmlns:p14="http://schemas.microsoft.com/office/powerpoint/2010/main" val="1726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H="1" flipV="1">
            <a:off x="6248361" y="2819557"/>
            <a:ext cx="1371243" cy="685624"/>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4343856" y="1169663"/>
            <a:ext cx="3809008" cy="1649897"/>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Drive C:</a:t>
            </a:r>
          </a:p>
        </p:txBody>
      </p:sp>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48" y="3330507"/>
            <a:ext cx="9511410"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3505875" y="2819560"/>
            <a:ext cx="2742486" cy="1447424"/>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bwMode="auto">
          <a:xfrm>
            <a:off x="427520" y="3505181"/>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833216880"/>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5844"/>
                                        </p:tgtEl>
                                        <p:attrNameLst>
                                          <p:attrName>style.visibility</p:attrName>
                                        </p:attrNameLst>
                                      </p:cBhvr>
                                      <p:to>
                                        <p:strVal val="visible"/>
                                      </p:to>
                                    </p:set>
                                    <p:animEffect transition="in" filter="fade">
                                      <p:cBhvr>
                                        <p:cTn id="25" dur="500"/>
                                        <p:tgtEl>
                                          <p:spTgt spid="35844"/>
                                        </p:tgtEl>
                                      </p:cBhvr>
                                    </p:animEffect>
                                  </p:childTnLst>
                                </p:cTn>
                              </p:par>
                              <p:par>
                                <p:cTn id="26" presetID="10" presetClass="exit" presetSubtype="0" fill="hold" grpId="1"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7467244" y="2494604"/>
            <a:ext cx="404423" cy="1247308"/>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5967161" y="1191350"/>
            <a:ext cx="3809008" cy="1371243"/>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Drive D:</a:t>
            </a: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95" y="3200461"/>
            <a:ext cx="9492366"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5562740" y="2494605"/>
            <a:ext cx="2308927" cy="1704389"/>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bwMode="auto">
          <a:xfrm>
            <a:off x="458669" y="3809902"/>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551375412"/>
      </p:ext>
    </p:extLst>
  </p:cSld>
  <p:clrMapOvr>
    <a:masterClrMapping/>
  </p:clrMapOvr>
  <p:transition advTm="361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6866"/>
                                        </p:tgtEl>
                                        <p:attrNameLst>
                                          <p:attrName>style.visibility</p:attrName>
                                        </p:attrNameLst>
                                      </p:cBhvr>
                                      <p:to>
                                        <p:strVal val="visible"/>
                                      </p:to>
                                    </p:set>
                                    <p:animEffect transition="in" filter="fade">
                                      <p:cBhvr>
                                        <p:cTn id="25" dur="500"/>
                                        <p:tgtEl>
                                          <p:spTgt spid="36866"/>
                                        </p:tgtEl>
                                      </p:cBhvr>
                                    </p:animEffec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sz="quarter" idx="10"/>
          </p:nvPr>
        </p:nvSpPr>
        <p:spPr>
          <a:xfrm>
            <a:off x="520701" y="1447799"/>
            <a:ext cx="11149013" cy="2511457"/>
          </a:xfrm>
        </p:spPr>
        <p:txBody>
          <a:bodyPr/>
          <a:lstStyle/>
          <a:p>
            <a:r>
              <a:rPr lang="en-US" sz="3600" dirty="0"/>
              <a:t>Learning objectives – what you will learn:</a:t>
            </a:r>
          </a:p>
          <a:p>
            <a:pPr marL="574675" indent="-571500">
              <a:buFont typeface="Arial" panose="020B0604020202020204" pitchFamily="34" charset="0"/>
              <a:buChar char="•"/>
            </a:pPr>
            <a:r>
              <a:rPr lang="en-US" sz="2800" dirty="0"/>
              <a:t>W</a:t>
            </a:r>
            <a:r>
              <a:rPr lang="en-US" sz="2800" dirty="0" smtClean="0"/>
              <a:t>ide </a:t>
            </a:r>
            <a:r>
              <a:rPr lang="en-US" sz="2800" dirty="0"/>
              <a:t>variety of pre-configured virtual machines available from the gallery</a:t>
            </a:r>
          </a:p>
          <a:p>
            <a:pPr marL="574675" indent="-571500">
              <a:buFont typeface="Arial" panose="020B0604020202020204" pitchFamily="34" charset="0"/>
              <a:buChar char="•"/>
            </a:pPr>
            <a:r>
              <a:rPr lang="en-US" sz="2800" dirty="0"/>
              <a:t>How to make your own virtual machine from an existing installation</a:t>
            </a:r>
          </a:p>
          <a:p>
            <a:pPr marL="574675" indent="-571500">
              <a:buFont typeface="Arial" panose="020B0604020202020204" pitchFamily="34" charset="0"/>
              <a:buChar char="•"/>
            </a:pPr>
            <a:r>
              <a:rPr lang="en-US" sz="2800" dirty="0"/>
              <a:t>An example using Windows and Visual Studio</a:t>
            </a:r>
          </a:p>
          <a:p>
            <a:pPr marL="574675" indent="-571500">
              <a:buFont typeface="Arial" panose="020B0604020202020204" pitchFamily="34" charset="0"/>
              <a:buChar char="•"/>
            </a:pPr>
            <a:r>
              <a:rPr lang="en-US" sz="2800" dirty="0"/>
              <a:t>An example using Linux and </a:t>
            </a:r>
            <a:r>
              <a:rPr lang="en-US" sz="2800" dirty="0" err="1"/>
              <a:t>IPython</a:t>
            </a:r>
            <a:r>
              <a:rPr lang="en-US" sz="2800" dirty="0"/>
              <a:t> notebook</a:t>
            </a:r>
          </a:p>
        </p:txBody>
      </p:sp>
    </p:spTree>
    <p:extLst>
      <p:ext uri="{BB962C8B-B14F-4D97-AF65-F5344CB8AC3E}">
        <p14:creationId xmlns:p14="http://schemas.microsoft.com/office/powerpoint/2010/main" val="348563080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V="1">
            <a:off x="7467246" y="2819560"/>
            <a:ext cx="2556701" cy="1256973"/>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8119439" y="1339817"/>
            <a:ext cx="3809008" cy="1479743"/>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Customer Defined Letter</a:t>
            </a:r>
          </a:p>
        </p:txBody>
      </p:sp>
      <p:sp>
        <p:nvSpPr>
          <p:cNvPr id="4" name="Rectangle 3"/>
          <p:cNvSpPr/>
          <p:nvPr/>
        </p:nvSpPr>
        <p:spPr bwMode="auto">
          <a:xfrm>
            <a:off x="431356" y="4076532"/>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23" y="3276640"/>
            <a:ext cx="9532042" cy="34376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7668752" y="2819560"/>
            <a:ext cx="2355192" cy="1675963"/>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081593482"/>
      </p:ext>
    </p:extLst>
  </p:cSld>
  <p:clrMapOvr>
    <a:masterClrMapping/>
  </p:clrMapOvr>
  <p:transition advTm="47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9939"/>
                                        </p:tgtEl>
                                        <p:attrNameLst>
                                          <p:attrName>style.visibility</p:attrName>
                                        </p:attrNameLst>
                                      </p:cBhvr>
                                      <p:to>
                                        <p:strVal val="visible"/>
                                      </p:to>
                                    </p:set>
                                    <p:animEffect transition="in" filter="fade">
                                      <p:cBhvr>
                                        <p:cTn id="28"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Persistent Disk Management</a:t>
            </a:r>
          </a:p>
        </p:txBody>
      </p:sp>
      <p:sp>
        <p:nvSpPr>
          <p:cNvPr id="4" name="Text Placeholder 3"/>
          <p:cNvSpPr>
            <a:spLocks noGrp="1"/>
          </p:cNvSpPr>
          <p:nvPr>
            <p:ph type="body" sz="quarter" idx="4294967295"/>
          </p:nvPr>
        </p:nvSpPr>
        <p:spPr>
          <a:xfrm>
            <a:off x="1042988" y="4860925"/>
            <a:ext cx="11149012" cy="1271588"/>
          </a:xfrm>
        </p:spPr>
        <p:txBody>
          <a:bodyPr/>
          <a:lstStyle/>
          <a:p>
            <a:pPr marL="460261" indent="-457086"/>
            <a:r>
              <a:rPr lang="en-US" sz="2666" dirty="0"/>
              <a:t>C:\ = OS Disk</a:t>
            </a:r>
          </a:p>
          <a:p>
            <a:pPr marL="460261" indent="-457086"/>
            <a:r>
              <a:rPr lang="en-US" sz="2666" dirty="0">
                <a:solidFill>
                  <a:schemeClr val="tx2"/>
                </a:solidFill>
              </a:rPr>
              <a:t>D:\ = </a:t>
            </a:r>
            <a:r>
              <a:rPr lang="en-US" sz="2666" dirty="0">
                <a:solidFill>
                  <a:srgbClr val="FF0000"/>
                </a:solidFill>
              </a:rPr>
              <a:t>Non-Persistent Cache Disk</a:t>
            </a:r>
          </a:p>
          <a:p>
            <a:pPr marL="460261" indent="-457086"/>
            <a:r>
              <a:rPr lang="en-US" sz="2666" dirty="0"/>
              <a:t>E:\, F</a:t>
            </a:r>
            <a:r>
              <a:rPr lang="en-US" sz="2666" dirty="0" smtClean="0"/>
              <a:t>:\, </a:t>
            </a:r>
            <a:r>
              <a:rPr lang="en-US" sz="2666" dirty="0"/>
              <a:t>G:\ ... Data Disks</a:t>
            </a:r>
          </a:p>
        </p:txBody>
      </p:sp>
      <p:graphicFrame>
        <p:nvGraphicFramePr>
          <p:cNvPr id="5" name="Table 4"/>
          <p:cNvGraphicFramePr>
            <a:graphicFrameLocks noGrp="1"/>
          </p:cNvGraphicFramePr>
          <p:nvPr>
            <p:extLst/>
          </p:nvPr>
        </p:nvGraphicFramePr>
        <p:xfrm>
          <a:off x="520701" y="1477458"/>
          <a:ext cx="10476216" cy="3294031"/>
        </p:xfrm>
        <a:graphic>
          <a:graphicData uri="http://schemas.openxmlformats.org/drawingml/2006/table">
            <a:tbl>
              <a:tblPr firstRow="1" bandRow="1">
                <a:tableStyleId>{B301B821-A1FF-4177-AEE7-76D212191A09}</a:tableStyleId>
              </a:tblPr>
              <a:tblGrid>
                <a:gridCol w="2966209"/>
                <a:gridCol w="3017520"/>
                <a:gridCol w="4492487"/>
              </a:tblGrid>
              <a:tr h="494325">
                <a:tc>
                  <a:txBody>
                    <a:bodyPr/>
                    <a:lstStyle/>
                    <a:p>
                      <a:r>
                        <a:rPr lang="en-US" sz="2100" dirty="0" smtClean="0"/>
                        <a:t>Capability</a:t>
                      </a:r>
                      <a:endParaRPr lang="en-US" sz="21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100" dirty="0" smtClean="0"/>
                        <a:t>OS</a:t>
                      </a:r>
                      <a:r>
                        <a:rPr lang="en-US" sz="2100" baseline="0" dirty="0" smtClean="0"/>
                        <a:t> Disk</a:t>
                      </a:r>
                      <a:endParaRPr lang="en-US" sz="2100" dirty="0" smtClean="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900" dirty="0" smtClean="0"/>
                        <a:t>Data Disk </a:t>
                      </a:r>
                      <a:endParaRPr lang="en-US" sz="2500" dirty="0"/>
                    </a:p>
                  </a:txBody>
                  <a:tcPr marL="121888" marR="121888" marT="60944" marB="60944"/>
                </a:tc>
              </a:tr>
              <a:tr h="368626">
                <a:tc>
                  <a:txBody>
                    <a:bodyPr/>
                    <a:lstStyle/>
                    <a:p>
                      <a:r>
                        <a:rPr lang="en-US" sz="2500" dirty="0" smtClean="0"/>
                        <a:t>Host Cache</a:t>
                      </a:r>
                      <a:r>
                        <a:rPr lang="en-US" sz="2500" baseline="0" dirty="0" smtClean="0"/>
                        <a:t> Default</a:t>
                      </a:r>
                      <a:endParaRPr lang="en-US" sz="2500" dirty="0"/>
                    </a:p>
                  </a:txBody>
                  <a:tcPr marL="121888" marR="121888" marT="60944" marB="60944"/>
                </a:tc>
                <a:tc>
                  <a:txBody>
                    <a:bodyPr/>
                    <a:lstStyle/>
                    <a:p>
                      <a:r>
                        <a:rPr lang="en-US" sz="2500" dirty="0" smtClean="0"/>
                        <a:t>ReadWrite</a:t>
                      </a:r>
                      <a:endParaRPr lang="en-US" sz="2500" b="1" dirty="0"/>
                    </a:p>
                  </a:txBody>
                  <a:tcPr marL="121888" marR="121888" marT="60944" marB="60944"/>
                </a:tc>
                <a:tc>
                  <a:txBody>
                    <a:bodyPr/>
                    <a:lstStyle/>
                    <a:p>
                      <a:r>
                        <a:rPr lang="en-US" sz="2500" dirty="0" smtClean="0"/>
                        <a:t>None</a:t>
                      </a:r>
                      <a:endParaRPr lang="en-US" sz="2500" b="1" dirty="0"/>
                    </a:p>
                  </a:txBody>
                  <a:tcPr marL="121888" marR="121888" marT="60944" marB="60944"/>
                </a:tc>
              </a:tr>
              <a:tr h="500927">
                <a:tc>
                  <a:txBody>
                    <a:bodyPr/>
                    <a:lstStyle/>
                    <a:p>
                      <a:r>
                        <a:rPr lang="en-US" sz="2500" dirty="0" smtClean="0"/>
                        <a:t>Max Capacity</a:t>
                      </a:r>
                      <a:endParaRPr lang="en-US" sz="2500" dirty="0"/>
                    </a:p>
                  </a:txBody>
                  <a:tcPr marL="121888" marR="121888" marT="60944" marB="60944"/>
                </a:tc>
                <a:tc>
                  <a:txBody>
                    <a:bodyPr/>
                    <a:lstStyle/>
                    <a:p>
                      <a:r>
                        <a:rPr lang="en-US" sz="2500" dirty="0" smtClean="0"/>
                        <a:t>127</a:t>
                      </a:r>
                      <a:r>
                        <a:rPr lang="en-US" sz="2500" baseline="0" dirty="0" smtClean="0"/>
                        <a:t> GB</a:t>
                      </a:r>
                      <a:endParaRPr lang="en-US" sz="2500" b="1" dirty="0"/>
                    </a:p>
                  </a:txBody>
                  <a:tcPr marL="121888" marR="121888" marT="60944" marB="60944"/>
                </a:tc>
                <a:tc>
                  <a:txBody>
                    <a:bodyPr/>
                    <a:lstStyle/>
                    <a:p>
                      <a:r>
                        <a:rPr lang="en-US" sz="2500" dirty="0" smtClean="0"/>
                        <a:t>1 TB</a:t>
                      </a:r>
                      <a:endParaRPr lang="en-US" sz="2500" b="1" dirty="0"/>
                    </a:p>
                  </a:txBody>
                  <a:tcPr marL="121888" marR="121888" marT="60944" marB="60944"/>
                </a:tc>
              </a:tr>
              <a:tr h="529042">
                <a:tc>
                  <a:txBody>
                    <a:bodyPr/>
                    <a:lstStyle/>
                    <a:p>
                      <a:r>
                        <a:rPr lang="en-US" sz="2500" dirty="0" smtClean="0"/>
                        <a:t>Imaging</a:t>
                      </a:r>
                      <a:r>
                        <a:rPr lang="en-US" sz="2500" baseline="0" dirty="0" smtClean="0"/>
                        <a:t> Capable</a:t>
                      </a:r>
                      <a:endParaRPr lang="en-US" sz="2500" dirty="0"/>
                    </a:p>
                  </a:txBody>
                  <a:tcPr marL="121888" marR="121888" marT="60944" marB="60944"/>
                </a:tc>
                <a:tc>
                  <a:txBody>
                    <a:bodyPr/>
                    <a:lstStyle/>
                    <a:p>
                      <a:r>
                        <a:rPr lang="en-US" sz="2500" dirty="0" smtClean="0"/>
                        <a:t>Yes</a:t>
                      </a:r>
                      <a:endParaRPr lang="en-US" sz="2500" b="1" dirty="0"/>
                    </a:p>
                  </a:txBody>
                  <a:tcPr marL="121888" marR="121888" marT="60944" marB="60944"/>
                </a:tc>
                <a:tc>
                  <a:txBody>
                    <a:bodyPr/>
                    <a:lstStyle/>
                    <a:p>
                      <a:r>
                        <a:rPr lang="en-US" sz="2500" dirty="0" smtClean="0"/>
                        <a:t>No</a:t>
                      </a:r>
                      <a:endParaRPr lang="en-US" sz="2500" b="1" dirty="0"/>
                    </a:p>
                  </a:txBody>
                  <a:tcPr marL="121888" marR="121888" marT="60944" marB="60944"/>
                </a:tc>
              </a:tr>
              <a:tr h="1188720">
                <a:tc>
                  <a:txBody>
                    <a:bodyPr/>
                    <a:lstStyle/>
                    <a:p>
                      <a:r>
                        <a:rPr lang="en-US" sz="2500" dirty="0" smtClean="0"/>
                        <a:t>Hot Update</a:t>
                      </a:r>
                      <a:endParaRPr lang="en-US" sz="2500" dirty="0"/>
                    </a:p>
                  </a:txBody>
                  <a:tcPr marL="121888" marR="121888" marT="60944" marB="60944"/>
                </a:tc>
                <a:tc>
                  <a:txBody>
                    <a:bodyPr/>
                    <a:lstStyle/>
                    <a:p>
                      <a:r>
                        <a:rPr lang="en-US" sz="2500" dirty="0" smtClean="0"/>
                        <a:t>Cache</a:t>
                      </a:r>
                      <a:r>
                        <a:rPr lang="en-US" sz="2500" baseline="0" dirty="0" smtClean="0"/>
                        <a:t> Setting Requires Reboot</a:t>
                      </a:r>
                      <a:endParaRPr lang="en-US" sz="2500" dirty="0"/>
                    </a:p>
                  </a:txBody>
                  <a:tcPr marL="121888" marR="121888" marT="60944" marB="60944"/>
                </a:tc>
                <a:tc>
                  <a:txBody>
                    <a:bodyPr/>
                    <a:lstStyle/>
                    <a:p>
                      <a:r>
                        <a:rPr lang="en-US" sz="2500" dirty="0" smtClean="0"/>
                        <a:t>Change</a:t>
                      </a:r>
                      <a:r>
                        <a:rPr lang="en-US" sz="2500" baseline="0" dirty="0" smtClean="0"/>
                        <a:t> Cache Without Reboot, Add/Remove without Reboot.</a:t>
                      </a:r>
                      <a:endParaRPr lang="en-US" sz="2500" dirty="0"/>
                    </a:p>
                  </a:txBody>
                  <a:tcPr marL="121888" marR="121888" marT="60944" marB="60944"/>
                </a:tc>
              </a:tr>
            </a:tbl>
          </a:graphicData>
        </a:graphic>
      </p:graphicFrame>
    </p:spTree>
    <p:extLst>
      <p:ext uri="{BB962C8B-B14F-4D97-AF65-F5344CB8AC3E}">
        <p14:creationId xmlns:p14="http://schemas.microsoft.com/office/powerpoint/2010/main" val="18035715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09455" y="3835051"/>
            <a:ext cx="3750624" cy="2610411"/>
            <a:chOff x="380999" y="2873361"/>
            <a:chExt cx="2632192" cy="1831989"/>
          </a:xfrm>
        </p:grpSpPr>
        <p:sp>
          <p:nvSpPr>
            <p:cNvPr id="46" name="Rectangle 45"/>
            <p:cNvSpPr/>
            <p:nvPr/>
          </p:nvSpPr>
          <p:spPr bwMode="auto">
            <a:xfrm>
              <a:off x="380999" y="2873361"/>
              <a:ext cx="2632192" cy="1831989"/>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defTabSz="1218683">
                <a:lnSpc>
                  <a:spcPct val="90000"/>
                </a:lnSpc>
                <a:buSzPct val="90000"/>
                <a:defRPr/>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957648" y="3237645"/>
              <a:ext cx="1383150" cy="76407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525134" y="3450274"/>
              <a:ext cx="248183" cy="41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4260079" y="4450071"/>
            <a:ext cx="3709702" cy="69018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Tree>
    <p:extLst>
      <p:ext uri="{BB962C8B-B14F-4D97-AF65-F5344CB8AC3E}">
        <p14:creationId xmlns:p14="http://schemas.microsoft.com/office/powerpoint/2010/main" val="465418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18" grpId="0" animBg="1"/>
      <p:bldP spid="20" grpId="0" animBg="1"/>
      <p:bldP spid="8" grpId="0" animBg="1"/>
      <p:bldP spid="8" grpId="1"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7" name="Rectangle 6"/>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t" anchorCtr="0" compatLnSpc="1">
            <a:prstTxWarp prst="textNoShape">
              <a:avLst/>
            </a:prstTxWarp>
          </a:bodyPr>
          <a:lstStyle/>
          <a:p>
            <a:pPr defTabSz="1218683">
              <a:lnSpc>
                <a:spcPct val="90000"/>
              </a:lnSpc>
              <a:buSzPct val="90000"/>
            </a:pP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627912" y="4352830"/>
            <a:ext cx="1509164"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51" tIns="60925" rIns="121851" bIns="60925" numCol="1" anchor="t" anchorCtr="0" compatLnSpc="1">
            <a:prstTxWarp prst="textNoShape">
              <a:avLst/>
            </a:prstTxWarp>
          </a:bodyPr>
          <a:lstStyle/>
          <a:p>
            <a:pPr defTabSz="1218683"/>
            <a:endParaRPr lang="en-US" sz="3199" dirty="0">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47099" y="4593448"/>
            <a:ext cx="270793"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flipV="1">
            <a:off x="2326780" y="4199592"/>
            <a:ext cx="5643003" cy="86062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423354" y="3789981"/>
            <a:ext cx="1982392" cy="1982392"/>
          </a:xfrm>
          <a:prstGeom prst="mathMultiply">
            <a:avLst/>
          </a:prstGeom>
          <a:solidFill>
            <a:schemeClr val="bg1"/>
          </a:solidFill>
          <a:ln w="28575">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28" name="Group 27"/>
          <p:cNvGrpSpPr/>
          <p:nvPr/>
        </p:nvGrpSpPr>
        <p:grpSpPr>
          <a:xfrm>
            <a:off x="2445056" y="3833928"/>
            <a:ext cx="1817323" cy="2614503"/>
            <a:chOff x="2443468" y="3658616"/>
            <a:chExt cx="1817322" cy="2615184"/>
          </a:xfrm>
        </p:grpSpPr>
        <p:sp>
          <p:nvSpPr>
            <p:cNvPr id="35" name="Rectangle 34"/>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defTabSz="1218683">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p:nvPr/>
        </p:nvCxnSpPr>
        <p:spPr>
          <a:xfrm flipV="1">
            <a:off x="4262378" y="4199592"/>
            <a:ext cx="3724970" cy="8555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4"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5"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46" name="Straight Connector 4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0"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1" name="Rectangle 50"/>
          <p:cNvSpPr/>
          <p:nvPr/>
        </p:nvSpPr>
        <p:spPr>
          <a:xfrm>
            <a:off x="479402" y="5587831"/>
            <a:ext cx="1461158" cy="861447"/>
          </a:xfrm>
          <a:prstGeom prst="rect">
            <a:avLst/>
          </a:prstGeom>
        </p:spPr>
        <p:txBody>
          <a:bodyPr wrap="none" lIns="121851" tIns="60925" rIns="121851" bIns="60925">
            <a:spAutoFit/>
          </a:bodyPr>
          <a:lstStyle/>
          <a:p>
            <a:pPr defTabSz="1218683">
              <a:lnSpc>
                <a:spcPct val="90000"/>
              </a:lnSpc>
              <a:buSzPct val="90000"/>
              <a:defRPr/>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sp>
        <p:nvSpPr>
          <p:cNvPr id="52"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3"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4"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55" name="Straight Connector 54"/>
          <p:cNvCxnSpPr/>
          <p:nvPr/>
        </p:nvCxnSpPr>
        <p:spPr>
          <a:xfrm>
            <a:off x="3145381" y="2467475"/>
            <a:ext cx="4824397" cy="199572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9"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6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Tree>
    <p:extLst>
      <p:ext uri="{BB962C8B-B14F-4D97-AF65-F5344CB8AC3E}">
        <p14:creationId xmlns:p14="http://schemas.microsoft.com/office/powerpoint/2010/main" val="4194775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Machines Images</a:t>
            </a:r>
            <a:endParaRPr lang="en-US" dirty="0"/>
          </a:p>
        </p:txBody>
      </p:sp>
    </p:spTree>
    <p:extLst>
      <p:ext uri="{BB962C8B-B14F-4D97-AF65-F5344CB8AC3E}">
        <p14:creationId xmlns:p14="http://schemas.microsoft.com/office/powerpoint/2010/main" val="176356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162332"/>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a:t>Disks and Images</a:t>
            </a:r>
          </a:p>
        </p:txBody>
      </p:sp>
      <p:grpSp>
        <p:nvGrpSpPr>
          <p:cNvPr id="6" name="Group 5"/>
          <p:cNvGrpSpPr/>
          <p:nvPr/>
        </p:nvGrpSpPr>
        <p:grpSpPr>
          <a:xfrm>
            <a:off x="1107675" y="1162332"/>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defTabSz="1218683">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defTabSz="1218683">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grpSp>
      <p:grpSp>
        <p:nvGrpSpPr>
          <p:cNvPr id="7" name="Group 6"/>
          <p:cNvGrpSpPr/>
          <p:nvPr/>
        </p:nvGrpSpPr>
        <p:grpSpPr>
          <a:xfrm>
            <a:off x="1107676" y="3782648"/>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defTabSz="1218683">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defTabSz="1218683">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grpSp>
      <p:sp>
        <p:nvSpPr>
          <p:cNvPr id="8" name="TextBox 7"/>
          <p:cNvSpPr txBox="1"/>
          <p:nvPr/>
        </p:nvSpPr>
        <p:spPr>
          <a:xfrm>
            <a:off x="3687503" y="1603730"/>
            <a:ext cx="7426920" cy="1526187"/>
          </a:xfrm>
          <a:prstGeom prst="rect">
            <a:avLst/>
          </a:prstGeom>
          <a:noFill/>
        </p:spPr>
        <p:txBody>
          <a:bodyPr wrap="square" lIns="0" tIns="0" rIns="0" bIns="0" rtlCol="0">
            <a:spAutoFit/>
          </a:bodyPr>
          <a:lstStyle/>
          <a:p>
            <a:pPr defTabSz="1218683">
              <a:lnSpc>
                <a:spcPct val="90000"/>
              </a:lnSpc>
              <a:spcBef>
                <a:spcPct val="20000"/>
              </a:spcBef>
              <a:buSzPct val="80000"/>
            </a:pPr>
            <a:r>
              <a:rPr lang="en-US" sz="3199" dirty="0">
                <a:solidFill>
                  <a:srgbClr val="00188F"/>
                </a:solidFill>
              </a:rPr>
              <a:t>Base OS image for new Virtual Machines</a:t>
            </a:r>
          </a:p>
          <a:p>
            <a:pPr defTabSz="1218683">
              <a:lnSpc>
                <a:spcPct val="90000"/>
              </a:lnSpc>
              <a:spcBef>
                <a:spcPct val="20000"/>
              </a:spcBef>
              <a:buSzPct val="80000"/>
            </a:pPr>
            <a:r>
              <a:rPr lang="en-US" sz="3199" dirty="0">
                <a:solidFill>
                  <a:srgbClr val="00188F"/>
                </a:solidFill>
              </a:rPr>
              <a:t>Sys-Prepped/Generalized/Read Only </a:t>
            </a:r>
          </a:p>
          <a:p>
            <a:pPr defTabSz="1218683">
              <a:lnSpc>
                <a:spcPct val="90000"/>
              </a:lnSpc>
              <a:spcBef>
                <a:spcPct val="20000"/>
              </a:spcBef>
              <a:buSzPct val="80000"/>
            </a:pPr>
            <a:r>
              <a:rPr lang="en-US" sz="3199" dirty="0">
                <a:solidFill>
                  <a:srgbClr val="00188F"/>
                </a:solidFill>
              </a:rPr>
              <a:t>Created by uploading or by capture</a:t>
            </a:r>
          </a:p>
        </p:txBody>
      </p:sp>
      <p:sp>
        <p:nvSpPr>
          <p:cNvPr id="37" name="Rectangle 36"/>
          <p:cNvSpPr/>
          <p:nvPr/>
        </p:nvSpPr>
        <p:spPr bwMode="auto">
          <a:xfrm>
            <a:off x="3561834" y="3782648"/>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399812"/>
            <a:ext cx="6786490" cy="1427699"/>
          </a:xfrm>
          <a:prstGeom prst="rect">
            <a:avLst/>
          </a:prstGeom>
          <a:noFill/>
        </p:spPr>
        <p:txBody>
          <a:bodyPr wrap="square" lIns="0" tIns="0" rIns="0" bIns="0" rtlCol="0">
            <a:spAutoFit/>
          </a:bodyPr>
          <a:lstStyle/>
          <a:p>
            <a:pPr defTabSz="1218683">
              <a:lnSpc>
                <a:spcPct val="90000"/>
              </a:lnSpc>
              <a:spcBef>
                <a:spcPct val="20000"/>
              </a:spcBef>
              <a:buSzPct val="80000"/>
            </a:pPr>
            <a:r>
              <a:rPr lang="en-US" sz="3199" dirty="0">
                <a:solidFill>
                  <a:srgbClr val="00188F"/>
                </a:solidFill>
              </a:rPr>
              <a:t>Writable Disks for Virtual Machines</a:t>
            </a:r>
          </a:p>
          <a:p>
            <a:pPr defTabSz="1218683">
              <a:lnSpc>
                <a:spcPct val="90000"/>
              </a:lnSpc>
              <a:spcBef>
                <a:spcPct val="20000"/>
              </a:spcBef>
              <a:buSzPct val="80000"/>
            </a:pPr>
            <a:r>
              <a:rPr lang="en-US" sz="3199" dirty="0">
                <a:solidFill>
                  <a:srgbClr val="00188F"/>
                </a:solidFill>
              </a:rPr>
              <a:t>Created during VM creation or during upload of existing VHDs</a:t>
            </a:r>
            <a:r>
              <a:rPr lang="en-US" sz="3199" dirty="0" smtClean="0">
                <a:solidFill>
                  <a:srgbClr val="00188F"/>
                </a:solidFill>
              </a:rPr>
              <a:t>.</a:t>
            </a:r>
            <a:endParaRPr lang="en-US" sz="3199" dirty="0">
              <a:solidFill>
                <a:srgbClr val="00188F"/>
              </a:solidFill>
            </a:endParaRPr>
          </a:p>
        </p:txBody>
      </p:sp>
    </p:spTree>
    <p:extLst>
      <p:ext uri="{BB962C8B-B14F-4D97-AF65-F5344CB8AC3E}">
        <p14:creationId xmlns:p14="http://schemas.microsoft.com/office/powerpoint/2010/main" val="164760122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defRPr/>
            </a:pPr>
            <a:r>
              <a:rPr lang="en-US" sz="2933" kern="0" dirty="0">
                <a:solidFill>
                  <a:srgbClr val="00188F">
                    <a:alpha val="99000"/>
                  </a:srgb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pPr>
            <a:r>
              <a:rPr lang="en-US" sz="2933" kern="0" dirty="0">
                <a:solidFill>
                  <a:srgbClr val="000000">
                    <a:alpha val="99000"/>
                  </a:srgb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pPr defTabSz="1218683"/>
            <a:endParaRPr lang="en-US" sz="3199" dirty="0">
              <a:solidFill>
                <a:srgbClr val="505050"/>
              </a:solidFill>
            </a:endParaRPr>
          </a:p>
        </p:txBody>
      </p:sp>
      <p:sp>
        <p:nvSpPr>
          <p:cNvPr id="26" name="Right Arrow 25"/>
          <p:cNvSpPr/>
          <p:nvPr/>
        </p:nvSpPr>
        <p:spPr bwMode="auto">
          <a:xfrm>
            <a:off x="8010520" y="4078053"/>
            <a:ext cx="1234260"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9" name="U-Turn Arrow 28"/>
          <p:cNvSpPr/>
          <p:nvPr/>
        </p:nvSpPr>
        <p:spPr bwMode="auto">
          <a:xfrm rot="10800000">
            <a:off x="4775544" y="4876024"/>
            <a:ext cx="2640912" cy="694907"/>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600" dirty="0">
                  <a:solidFill>
                    <a:srgbClr val="00188F">
                      <a:alpha val="99000"/>
                    </a:srgbClr>
                  </a:solidFill>
                  <a:latin typeface="Segoe UI"/>
                </a:rPr>
                <a:t>MyApp.vhd</a:t>
              </a:r>
            </a:p>
          </p:txBody>
        </p:sp>
      </p:grpSp>
      <p:sp>
        <p:nvSpPr>
          <p:cNvPr id="33" name="Left-Right Arrow 32"/>
          <p:cNvSpPr/>
          <p:nvPr/>
        </p:nvSpPr>
        <p:spPr bwMode="auto">
          <a:xfrm>
            <a:off x="2947220" y="4065932"/>
            <a:ext cx="1234260" cy="572238"/>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2884641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30794"/>
            <a:ext cx="5421625" cy="5167553"/>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510020" y="1330794"/>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defRPr/>
            </a:pPr>
            <a:r>
              <a:rPr lang="en-US" sz="2933" kern="0" dirty="0">
                <a:solidFill>
                  <a:srgbClr val="00188F">
                    <a:alpha val="99000"/>
                  </a:srgbClr>
                </a:solidFill>
                <a:latin typeface="Segoe UI Light" pitchFamily="34" charset="0"/>
                <a:ea typeface="Segoe UI" pitchFamily="34" charset="0"/>
                <a:cs typeface="Segoe UI" pitchFamily="34" charset="0"/>
              </a:rPr>
              <a:t>On-Premises</a:t>
            </a:r>
          </a:p>
        </p:txBody>
      </p:sp>
      <p:sp>
        <p:nvSpPr>
          <p:cNvPr id="10" name="TextBox 9"/>
          <p:cNvSpPr txBox="1"/>
          <p:nvPr/>
        </p:nvSpPr>
        <p:spPr>
          <a:xfrm>
            <a:off x="724969" y="3236342"/>
            <a:ext cx="1703786"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866" dirty="0">
                <a:solidFill>
                  <a:srgbClr val="00188F">
                    <a:alpha val="99000"/>
                  </a:srgbClr>
                </a:solidFill>
                <a:latin typeface="Segoe UI"/>
              </a:rPr>
              <a:t>On Premises Virtual Server</a:t>
            </a:r>
          </a:p>
        </p:txBody>
      </p:sp>
      <p:grpSp>
        <p:nvGrpSpPr>
          <p:cNvPr id="25" name="Group 24"/>
          <p:cNvGrpSpPr/>
          <p:nvPr/>
        </p:nvGrpSpPr>
        <p:grpSpPr>
          <a:xfrm>
            <a:off x="2630641" y="2314421"/>
            <a:ext cx="2754344" cy="3119542"/>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600" dirty="0">
                    <a:solidFill>
                      <a:srgbClr val="00188F">
                        <a:alpha val="99000"/>
                      </a:srgbClr>
                    </a:solidFill>
                    <a:latin typeface="Segoe UI"/>
                  </a:rPr>
                  <a:t>MyApp.vhd</a:t>
                </a: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Upload VHD</a:t>
              </a:r>
            </a:p>
          </p:txBody>
        </p:sp>
      </p:grpSp>
      <p:grpSp>
        <p:nvGrpSpPr>
          <p:cNvPr id="27" name="Group 26"/>
          <p:cNvGrpSpPr/>
          <p:nvPr/>
        </p:nvGrpSpPr>
        <p:grpSpPr>
          <a:xfrm>
            <a:off x="6252688" y="1330794"/>
            <a:ext cx="5429858" cy="5167553"/>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defTabSz="1218683">
                <a:lnSpc>
                  <a:spcPct val="90000"/>
                </a:lnSpc>
                <a:buSzPct val="90000"/>
              </a:pPr>
              <a:r>
                <a:rPr lang="en-US" sz="2933" kern="0" dirty="0">
                  <a:solidFill>
                    <a:srgbClr val="000000">
                      <a:alpha val="99000"/>
                    </a:srgb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692484" y="2014701"/>
              <a:ext cx="3997646" cy="220835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grpSp>
      <p:grpSp>
        <p:nvGrpSpPr>
          <p:cNvPr id="26" name="Group 25"/>
          <p:cNvGrpSpPr/>
          <p:nvPr/>
        </p:nvGrpSpPr>
        <p:grpSpPr>
          <a:xfrm>
            <a:off x="7904534" y="3857212"/>
            <a:ext cx="3680876" cy="1576759"/>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Create Disk or</a:t>
              </a:r>
            </a:p>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866" dirty="0">
                  <a:solidFill>
                    <a:srgbClr val="00188F">
                      <a:alpha val="99000"/>
                    </a:srgbClr>
                  </a:solidFill>
                  <a:latin typeface="Segoe UI"/>
                </a:rPr>
                <a:t>Provision VM from Image or Disk using portal, script or API</a:t>
              </a:r>
            </a:p>
          </p:txBody>
        </p:sp>
      </p:grpSp>
      <p:sp>
        <p:nvSpPr>
          <p:cNvPr id="24" name="Content Placeholder 9"/>
          <p:cNvSpPr txBox="1">
            <a:spLocks/>
          </p:cNvSpPr>
          <p:nvPr>
            <p:custDataLst>
              <p:tags r:id="rId1"/>
            </p:custDataLst>
          </p:nvPr>
        </p:nvSpPr>
        <p:spPr>
          <a:xfrm>
            <a:off x="639721" y="4263482"/>
            <a:ext cx="3323236" cy="1591974"/>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800"/>
              </a:spcBef>
              <a:buNone/>
            </a:pPr>
            <a:r>
              <a:rPr lang="en-US" sz="1866" dirty="0">
                <a:ln>
                  <a:solidFill>
                    <a:srgbClr val="FFFFFF">
                      <a:alpha val="0"/>
                    </a:srgbClr>
                  </a:solidFill>
                </a:ln>
                <a:solidFill>
                  <a:srgbClr val="00188F">
                    <a:alpha val="99000"/>
                  </a:srgbClr>
                </a:solidFill>
              </a:rPr>
              <a:t>Use Case</a:t>
            </a:r>
          </a:p>
          <a:p>
            <a:pPr marL="232738" indent="-232738">
              <a:lnSpc>
                <a:spcPct val="90000"/>
              </a:lnSpc>
              <a:spcBef>
                <a:spcPts val="800"/>
              </a:spcBef>
            </a:pPr>
            <a:r>
              <a:rPr lang="en-US" sz="1600" dirty="0">
                <a:ln>
                  <a:solidFill>
                    <a:srgbClr val="FFFFFF">
                      <a:alpha val="0"/>
                    </a:srgbClr>
                  </a:solidFill>
                </a:ln>
                <a:solidFill>
                  <a:srgbClr val="00188F">
                    <a:alpha val="99000"/>
                  </a:srgbClr>
                </a:solidFill>
              </a:rPr>
              <a:t>Forklift Migration of VMs</a:t>
            </a:r>
          </a:p>
          <a:p>
            <a:pPr marL="232738" indent="-232738">
              <a:lnSpc>
                <a:spcPct val="90000"/>
              </a:lnSpc>
              <a:spcBef>
                <a:spcPts val="800"/>
              </a:spcBef>
            </a:pPr>
            <a:r>
              <a:rPr lang="en-US" sz="1600" dirty="0">
                <a:ln>
                  <a:solidFill>
                    <a:srgbClr val="FFFFFF">
                      <a:alpha val="0"/>
                    </a:srgbClr>
                  </a:solidFill>
                </a:ln>
                <a:solidFill>
                  <a:srgbClr val="00188F">
                    <a:alpha val="99000"/>
                  </a:srgbClr>
                </a:solidFill>
              </a:rPr>
              <a:t>Sys Prepped Images</a:t>
            </a:r>
          </a:p>
          <a:p>
            <a:pPr marL="0" indent="0">
              <a:lnSpc>
                <a:spcPct val="90000"/>
              </a:lnSpc>
              <a:spcBef>
                <a:spcPts val="800"/>
              </a:spcBef>
              <a:buNone/>
            </a:pPr>
            <a:r>
              <a:rPr lang="en-US" sz="1866" dirty="0">
                <a:ln>
                  <a:solidFill>
                    <a:srgbClr val="FFFFFF">
                      <a:alpha val="0"/>
                    </a:srgbClr>
                  </a:solidFill>
                </a:ln>
                <a:solidFill>
                  <a:srgbClr val="00188F">
                    <a:alpha val="99000"/>
                  </a:srgbClr>
                </a:solidFill>
              </a:rPr>
              <a:t>VHD Must Be Fixed Disk </a:t>
            </a:r>
          </a:p>
          <a:p>
            <a:pPr marL="0" indent="0">
              <a:lnSpc>
                <a:spcPct val="90000"/>
              </a:lnSpc>
              <a:spcBef>
                <a:spcPts val="800"/>
              </a:spcBef>
              <a:buNone/>
            </a:pPr>
            <a:r>
              <a:rPr lang="en-US" sz="1600" dirty="0">
                <a:ln>
                  <a:solidFill>
                    <a:srgbClr val="FFFFFF">
                      <a:alpha val="0"/>
                    </a:srgbClr>
                  </a:solidFill>
                </a:ln>
                <a:solidFill>
                  <a:srgbClr val="00188F">
                    <a:alpha val="99000"/>
                  </a:srgbClr>
                </a:solidFill>
              </a:rPr>
              <a:t>* CSUpload Can Convert on Upload</a:t>
            </a:r>
          </a:p>
        </p:txBody>
      </p:sp>
      <p:sp>
        <p:nvSpPr>
          <p:cNvPr id="17" name="Right Arrow 16"/>
          <p:cNvSpPr/>
          <p:nvPr/>
        </p:nvSpPr>
        <p:spPr bwMode="auto">
          <a:xfrm>
            <a:off x="5410852" y="4642431"/>
            <a:ext cx="1294595"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pic>
        <p:nvPicPr>
          <p:cNvPr id="28" name="Picture 27"/>
          <p:cNvPicPr>
            <a:picLocks noChangeAspect="1"/>
          </p:cNvPicPr>
          <p:nvPr/>
        </p:nvPicPr>
        <p:blipFill>
          <a:blip r:embed="rId4">
            <a:lum bright="-40000" contrast="-40000"/>
          </a:blip>
          <a:stretch>
            <a:fillRect/>
          </a:stretch>
        </p:blipFill>
        <p:spPr>
          <a:xfrm>
            <a:off x="6786195" y="4343208"/>
            <a:ext cx="1068533" cy="1300823"/>
          </a:xfrm>
          <a:prstGeom prst="rect">
            <a:avLst/>
          </a:prstGeom>
        </p:spPr>
      </p:pic>
      <p:pic>
        <p:nvPicPr>
          <p:cNvPr id="29" name="Picture 28"/>
          <p:cNvPicPr>
            <a:picLocks noChangeAspect="1"/>
          </p:cNvPicPr>
          <p:nvPr/>
        </p:nvPicPr>
        <p:blipFill>
          <a:blip r:embed="rId5">
            <a:lum bright="-40000" contrast="-40000"/>
          </a:blip>
          <a:stretch>
            <a:fillRect/>
          </a:stretch>
        </p:blipFill>
        <p:spPr>
          <a:xfrm>
            <a:off x="1100850" y="2080128"/>
            <a:ext cx="1123499" cy="1026646"/>
          </a:xfrm>
          <a:prstGeom prst="rect">
            <a:avLst/>
          </a:prstGeom>
        </p:spPr>
      </p:pic>
      <p:pic>
        <p:nvPicPr>
          <p:cNvPr id="30" name="Picture 29"/>
          <p:cNvPicPr>
            <a:picLocks noChangeAspect="1"/>
          </p:cNvPicPr>
          <p:nvPr/>
        </p:nvPicPr>
        <p:blipFill>
          <a:blip r:embed="rId5">
            <a:lum bright="-40000" contrast="-40000"/>
          </a:blip>
          <a:stretch>
            <a:fillRect/>
          </a:stretch>
        </p:blipFill>
        <p:spPr>
          <a:xfrm>
            <a:off x="10256285" y="4515742"/>
            <a:ext cx="1123499" cy="1026646"/>
          </a:xfrm>
          <a:prstGeom prst="rect">
            <a:avLst/>
          </a:prstGeom>
        </p:spPr>
      </p:pic>
    </p:spTree>
    <p:extLst>
      <p:ext uri="{BB962C8B-B14F-4D97-AF65-F5344CB8AC3E}">
        <p14:creationId xmlns:p14="http://schemas.microsoft.com/office/powerpoint/2010/main" val="2533141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type="body" sz="quarter" idx="10"/>
          </p:nvPr>
        </p:nvSpPr>
        <p:spPr>
          <a:xfrm>
            <a:off x="520701" y="1205099"/>
            <a:ext cx="11149012" cy="4795159"/>
          </a:xfrm>
        </p:spPr>
        <p:txBody>
          <a:bodyPr/>
          <a:lstStyle/>
          <a:p>
            <a:r>
              <a:rPr lang="en-US" dirty="0" smtClean="0">
                <a:latin typeface="Segoe UI Light" pitchFamily="34" charset="0"/>
              </a:rPr>
              <a:t>Lowest barrier of entry </a:t>
            </a:r>
          </a:p>
          <a:p>
            <a:r>
              <a:rPr lang="en-US" dirty="0" smtClean="0"/>
              <a:t>Partner</a:t>
            </a:r>
            <a:r>
              <a:rPr lang="en-US" b="1" dirty="0" smtClean="0">
                <a:latin typeface="Segoe UI Light" pitchFamily="34" charset="0"/>
              </a:rPr>
              <a:t> </a:t>
            </a:r>
            <a:r>
              <a:rPr lang="en-US" dirty="0" smtClean="0">
                <a:latin typeface="Segoe UI Light" pitchFamily="34" charset="0"/>
              </a:rPr>
              <a:t>created images </a:t>
            </a:r>
          </a:p>
          <a:p>
            <a:r>
              <a:rPr lang="en-US" dirty="0" smtClean="0">
                <a:latin typeface="Segoe UI Light" pitchFamily="34" charset="0"/>
              </a:rPr>
              <a:t>Click through provisioning </a:t>
            </a:r>
          </a:p>
          <a:p>
            <a:pPr marL="0" indent="0">
              <a:buNone/>
            </a:pPr>
            <a:r>
              <a:rPr lang="en-US" dirty="0" smtClean="0">
                <a:latin typeface="Segoe UI Light" pitchFamily="34" charset="0"/>
              </a:rPr>
              <a:t/>
            </a:r>
            <a:br>
              <a:rPr lang="en-US" dirty="0" smtClean="0">
                <a:latin typeface="Segoe UI Light" pitchFamily="34" charset="0"/>
              </a:rPr>
            </a:b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dirty="0" smtClean="0">
                <a:latin typeface="Segoe UI Light" pitchFamily="34" charset="0"/>
              </a:rPr>
              <a:t>Associate SSH 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2415"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3391"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303094582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9629"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Bring Your Own Linux</a:t>
            </a:r>
            <a:endParaRPr lang="en-US" dirty="0"/>
          </a:p>
        </p:txBody>
      </p:sp>
      <p:sp>
        <p:nvSpPr>
          <p:cNvPr id="3" name="Content Placeholder 2"/>
          <p:cNvSpPr>
            <a:spLocks noGrp="1"/>
          </p:cNvSpPr>
          <p:nvPr>
            <p:ph type="body" sz="quarter" idx="10"/>
          </p:nvPr>
        </p:nvSpPr>
        <p:spPr>
          <a:xfrm>
            <a:off x="520701" y="1198853"/>
            <a:ext cx="6406789" cy="4887492"/>
          </a:xfrm>
        </p:spPr>
        <p:txBody>
          <a:bodyPr/>
          <a:lstStyle/>
          <a:p>
            <a:r>
              <a:rPr lang="en-US" sz="2800" dirty="0">
                <a:latin typeface="Segoe UI Light" pitchFamily="34" charset="0"/>
              </a:rPr>
              <a:t>Expert Customers that want to </a:t>
            </a:r>
            <a:r>
              <a:rPr lang="en-US" sz="2800" dirty="0" smtClean="0">
                <a:latin typeface="Segoe UI Light" pitchFamily="34" charset="0"/>
              </a:rPr>
              <a:t>tweak, </a:t>
            </a:r>
            <a:r>
              <a:rPr lang="en-US" sz="2800" dirty="0">
                <a:latin typeface="Segoe UI Light" pitchFamily="34" charset="0"/>
              </a:rPr>
              <a:t>customize, create images based on </a:t>
            </a:r>
            <a:r>
              <a:rPr lang="en-US" sz="2800" dirty="0" smtClean="0">
                <a:latin typeface="Segoe UI Light" pitchFamily="34" charset="0"/>
              </a:rPr>
              <a:t>supported distributions</a:t>
            </a:r>
          </a:p>
          <a:p>
            <a:pPr marL="0" indent="0">
              <a:buNone/>
            </a:pPr>
            <a:endParaRPr lang="en-US" sz="2800" dirty="0">
              <a:latin typeface="Segoe UI Light" pitchFamily="34" charset="0"/>
            </a:endParaRPr>
          </a:p>
          <a:p>
            <a:pPr marL="0" indent="0">
              <a:buNone/>
            </a:pPr>
            <a:r>
              <a:rPr lang="en-US" sz="2800" dirty="0">
                <a:latin typeface="Segoe UI Light" pitchFamily="34" charset="0"/>
              </a:rPr>
              <a:t>Customer will</a:t>
            </a:r>
          </a:p>
          <a:p>
            <a:pPr marL="460375" lvl="1" indent="0">
              <a:buNone/>
            </a:pPr>
            <a:r>
              <a:rPr lang="en-US" sz="2400" dirty="0">
                <a:latin typeface="Segoe UI Light" pitchFamily="34" charset="0"/>
              </a:rPr>
              <a:t>Use Hyper-V to install Distribution</a:t>
            </a:r>
          </a:p>
          <a:p>
            <a:pPr marL="460375" lvl="1" indent="0">
              <a:buNone/>
            </a:pPr>
            <a:r>
              <a:rPr lang="en-US" sz="2400" dirty="0">
                <a:latin typeface="Segoe UI Light" pitchFamily="34" charset="0"/>
              </a:rPr>
              <a:t>Add ICs and Agent</a:t>
            </a:r>
          </a:p>
          <a:p>
            <a:pPr marL="460375" lvl="1" indent="0">
              <a:buNone/>
            </a:pPr>
            <a:r>
              <a:rPr lang="en-US" sz="2400" dirty="0">
                <a:latin typeface="Segoe UI Light" pitchFamily="34" charset="0"/>
              </a:rPr>
              <a:t>Generate the VHD</a:t>
            </a:r>
          </a:p>
          <a:p>
            <a:pPr marL="460375" lvl="1" indent="0">
              <a:buNone/>
            </a:pPr>
            <a:r>
              <a:rPr lang="en-US" sz="2400" dirty="0">
                <a:latin typeface="Segoe UI Light" pitchFamily="34" charset="0"/>
              </a:rPr>
              <a:t>Capture configuration</a:t>
            </a:r>
          </a:p>
          <a:p>
            <a:pPr marL="460375" lvl="1" indent="0">
              <a:buNone/>
            </a:pPr>
            <a:r>
              <a:rPr lang="en-US" sz="2400" dirty="0">
                <a:latin typeface="Segoe UI Light" pitchFamily="34" charset="0"/>
              </a:rPr>
              <a:t>Generate resources</a:t>
            </a:r>
          </a:p>
          <a:p>
            <a:pPr marL="460375" lvl="1" indent="0">
              <a:buNone/>
            </a:pPr>
            <a:r>
              <a:rPr lang="en-US" sz="2400" dirty="0">
                <a:latin typeface="Segoe UI Light" pitchFamily="34" charset="0"/>
              </a:rPr>
              <a:t>Upload and start instance</a:t>
            </a:r>
          </a:p>
          <a:p>
            <a:pPr marL="855663" lvl="2" indent="0">
              <a:buNone/>
            </a:pPr>
            <a:r>
              <a:rPr lang="en-US" sz="2000" dirty="0">
                <a:latin typeface="Segoe UI Light" pitchFamily="34" charset="0"/>
              </a:rPr>
              <a:t>Linux Native: Tools, libraries, scripts</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9568" y="3495995"/>
            <a:ext cx="2660904" cy="3124352"/>
          </a:xfrm>
          <a:prstGeom prst="rect">
            <a:avLst/>
          </a:prstGeom>
        </p:spPr>
      </p:pic>
    </p:spTree>
    <p:extLst>
      <p:ext uri="{BB962C8B-B14F-4D97-AF65-F5344CB8AC3E}">
        <p14:creationId xmlns:p14="http://schemas.microsoft.com/office/powerpoint/2010/main" val="14824914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641845"/>
            <a:ext cx="8193639" cy="4801314"/>
          </a:xfrm>
        </p:spPr>
        <p:txBody>
          <a:bodyPr/>
          <a:lstStyle/>
          <a:p>
            <a:pPr lvl="0"/>
            <a:r>
              <a:rPr lang="en-US" sz="3200" dirty="0" err="1" smtClean="0"/>
              <a:t>IaaS</a:t>
            </a:r>
            <a:r>
              <a:rPr lang="en-US" sz="3200" dirty="0" smtClean="0"/>
              <a:t> recap (Infrastructure as a Service)</a:t>
            </a:r>
          </a:p>
          <a:p>
            <a:r>
              <a:rPr lang="en-US" sz="3200" dirty="0" smtClean="0"/>
              <a:t>Provisioning </a:t>
            </a:r>
            <a:r>
              <a:rPr lang="en-US" sz="3200" dirty="0"/>
              <a:t>VMs in the </a:t>
            </a:r>
            <a:r>
              <a:rPr lang="en-US" sz="3200" dirty="0" smtClean="0"/>
              <a:t>cloud</a:t>
            </a:r>
          </a:p>
          <a:p>
            <a:r>
              <a:rPr lang="en-US" sz="3200" dirty="0" smtClean="0"/>
              <a:t>Windows and Linux VMs </a:t>
            </a:r>
          </a:p>
          <a:p>
            <a:r>
              <a:rPr lang="en-US" sz="3200" dirty="0" smtClean="0"/>
              <a:t>VM gallery</a:t>
            </a:r>
          </a:p>
          <a:p>
            <a:r>
              <a:rPr lang="en-US" sz="3200" dirty="0" smtClean="0"/>
              <a:t>VM sizes and reliability</a:t>
            </a:r>
          </a:p>
          <a:p>
            <a:r>
              <a:rPr lang="en-US" sz="3200" dirty="0" smtClean="0"/>
              <a:t>VM disks and images</a:t>
            </a:r>
          </a:p>
          <a:p>
            <a:r>
              <a:rPr lang="en-US" sz="3200" dirty="0" smtClean="0"/>
              <a:t>Demos</a:t>
            </a:r>
          </a:p>
        </p:txBody>
      </p:sp>
    </p:spTree>
    <p:extLst>
      <p:ext uri="{BB962C8B-B14F-4D97-AF65-F5344CB8AC3E}">
        <p14:creationId xmlns:p14="http://schemas.microsoft.com/office/powerpoint/2010/main" val="298426629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3583859"/>
            <a:ext cx="10237787" cy="830997"/>
          </a:xfrm>
        </p:spPr>
        <p:txBody>
          <a:bodyPr/>
          <a:lstStyle/>
          <a:p>
            <a:r>
              <a:rPr lang="en-US" sz="6000" dirty="0" smtClean="0">
                <a:gradFill>
                  <a:gsLst>
                    <a:gs pos="1250">
                      <a:srgbClr val="FFFFFF"/>
                    </a:gs>
                    <a:gs pos="100000">
                      <a:srgbClr val="FFFFFF"/>
                    </a:gs>
                  </a:gsLst>
                  <a:lin ang="5400000" scaled="0"/>
                </a:gradFill>
              </a:rPr>
              <a:t>Create a Windows VM</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259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3507647"/>
            <a:ext cx="10237787" cy="830997"/>
          </a:xfrm>
        </p:spPr>
        <p:txBody>
          <a:bodyPr/>
          <a:lstStyle/>
          <a:p>
            <a:r>
              <a:rPr lang="en-US" sz="6000" dirty="0" smtClean="0">
                <a:gradFill>
                  <a:gsLst>
                    <a:gs pos="1250">
                      <a:srgbClr val="FFFFFF"/>
                    </a:gs>
                    <a:gs pos="100000">
                      <a:srgbClr val="FFFFFF"/>
                    </a:gs>
                  </a:gsLst>
                  <a:lin ang="5400000" scaled="0"/>
                </a:gradFill>
              </a:rPr>
              <a:t>Create a Linux VM</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9322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2774378"/>
            <a:ext cx="10237787" cy="1661993"/>
          </a:xfrm>
        </p:spPr>
        <p:txBody>
          <a:bodyPr/>
          <a:lstStyle/>
          <a:p>
            <a:r>
              <a:rPr lang="en-US" sz="6000" dirty="0" smtClean="0">
                <a:gradFill>
                  <a:gsLst>
                    <a:gs pos="1250">
                      <a:srgbClr val="FFFFFF"/>
                    </a:gs>
                    <a:gs pos="100000">
                      <a:srgbClr val="FFFFFF"/>
                    </a:gs>
                  </a:gsLst>
                  <a:lin ang="5400000" scaled="0"/>
                </a:gradFill>
              </a:rPr>
              <a:t>The platform image </a:t>
            </a:r>
            <a:br>
              <a:rPr lang="en-US" sz="6000" dirty="0" smtClean="0">
                <a:gradFill>
                  <a:gsLst>
                    <a:gs pos="1250">
                      <a:srgbClr val="FFFFFF"/>
                    </a:gs>
                    <a:gs pos="100000">
                      <a:srgbClr val="FFFFFF"/>
                    </a:gs>
                  </a:gsLst>
                  <a:lin ang="5400000" scaled="0"/>
                </a:gradFill>
              </a:rPr>
            </a:br>
            <a:r>
              <a:rPr lang="en-US" sz="6000" dirty="0" smtClean="0">
                <a:gradFill>
                  <a:gsLst>
                    <a:gs pos="1250">
                      <a:srgbClr val="FFFFFF"/>
                    </a:gs>
                    <a:gs pos="100000">
                      <a:srgbClr val="FFFFFF"/>
                    </a:gs>
                  </a:gsLst>
                  <a:lin ang="5400000" scaled="0"/>
                </a:gradFill>
              </a:rPr>
              <a:t>gallery</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5957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861949" y="3092149"/>
            <a:ext cx="10237787" cy="830997"/>
          </a:xfrm>
        </p:spPr>
        <p:txBody>
          <a:bodyPr/>
          <a:lstStyle/>
          <a:p>
            <a:r>
              <a:rPr lang="en-US" sz="6000" dirty="0" smtClean="0">
                <a:gradFill>
                  <a:gsLst>
                    <a:gs pos="1250">
                      <a:srgbClr val="FFFFFF"/>
                    </a:gs>
                    <a:gs pos="100000">
                      <a:srgbClr val="FFFFFF"/>
                    </a:gs>
                  </a:gsLst>
                  <a:lin ang="5400000" scaled="0"/>
                </a:gradFill>
              </a:rPr>
              <a:t>Using VM Depot</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37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2570793"/>
            <a:ext cx="10237787" cy="1661993"/>
          </a:xfrm>
        </p:spPr>
        <p:txBody>
          <a:bodyPr/>
          <a:lstStyle/>
          <a:p>
            <a:r>
              <a:rPr lang="en-US" sz="6000" dirty="0" smtClean="0">
                <a:gradFill>
                  <a:gsLst>
                    <a:gs pos="1250">
                      <a:srgbClr val="FFFFFF"/>
                    </a:gs>
                    <a:gs pos="100000">
                      <a:srgbClr val="FFFFFF"/>
                    </a:gs>
                  </a:gsLst>
                  <a:lin ang="5400000" scaled="0"/>
                </a:gradFill>
              </a:rPr>
              <a:t>Adding Data Disks to </a:t>
            </a:r>
            <a:br>
              <a:rPr lang="en-US" sz="6000" dirty="0" smtClean="0">
                <a:gradFill>
                  <a:gsLst>
                    <a:gs pos="1250">
                      <a:srgbClr val="FFFFFF"/>
                    </a:gs>
                    <a:gs pos="100000">
                      <a:srgbClr val="FFFFFF"/>
                    </a:gs>
                  </a:gsLst>
                  <a:lin ang="5400000" scaled="0"/>
                </a:gradFill>
              </a:rPr>
            </a:br>
            <a:r>
              <a:rPr lang="en-US" sz="6000" dirty="0" smtClean="0">
                <a:gradFill>
                  <a:gsLst>
                    <a:gs pos="1250">
                      <a:srgbClr val="FFFFFF"/>
                    </a:gs>
                    <a:gs pos="100000">
                      <a:srgbClr val="FFFFFF"/>
                    </a:gs>
                  </a:gsLst>
                  <a:lin ang="5400000" scaled="0"/>
                </a:gradFill>
              </a:rPr>
              <a:t>a Windows and Linux VM  </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0313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5625" y="2967516"/>
            <a:ext cx="6951250" cy="2148264"/>
          </a:xfrm>
        </p:spPr>
        <p:txBody>
          <a:bodyPr/>
          <a:lstStyle/>
          <a:p>
            <a:r>
              <a:rPr lang="en-US" dirty="0" smtClean="0"/>
              <a:t>Leave your VMs Running</a:t>
            </a:r>
          </a:p>
          <a:p>
            <a:r>
              <a:rPr lang="en-US" dirty="0" smtClean="0"/>
              <a:t>We will be using them for the next lab.</a:t>
            </a:r>
            <a:endParaRPr lang="en-US" dirty="0"/>
          </a:p>
        </p:txBody>
      </p:sp>
      <p:sp>
        <p:nvSpPr>
          <p:cNvPr id="5" name="Text Placeholder 4"/>
          <p:cNvSpPr>
            <a:spLocks noGrp="1"/>
          </p:cNvSpPr>
          <p:nvPr>
            <p:ph type="body" sz="quarter" idx="11"/>
          </p:nvPr>
        </p:nvSpPr>
        <p:spPr/>
        <p:txBody>
          <a:bodyPr/>
          <a:lstStyle/>
          <a:p>
            <a:r>
              <a:rPr lang="en-US" dirty="0" smtClean="0"/>
              <a:t>For the Next Lab: </a:t>
            </a:r>
            <a:endParaRPr lang="en-US" dirty="0"/>
          </a:p>
        </p:txBody>
      </p:sp>
    </p:spTree>
    <p:extLst>
      <p:ext uri="{BB962C8B-B14F-4D97-AF65-F5344CB8AC3E}">
        <p14:creationId xmlns:p14="http://schemas.microsoft.com/office/powerpoint/2010/main" val="2591267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sz="quarter" idx="10"/>
          </p:nvPr>
        </p:nvSpPr>
        <p:spPr>
          <a:xfrm>
            <a:off x="520701" y="1447799"/>
            <a:ext cx="11149013" cy="2511457"/>
          </a:xfrm>
        </p:spPr>
        <p:txBody>
          <a:bodyPr/>
          <a:lstStyle/>
          <a:p>
            <a:r>
              <a:rPr lang="en-US" sz="3600" dirty="0"/>
              <a:t>Learning objectives – what we have learned:</a:t>
            </a:r>
          </a:p>
          <a:p>
            <a:pPr marL="574675" indent="-571500">
              <a:buFont typeface="Arial" panose="020B0604020202020204" pitchFamily="34" charset="0"/>
              <a:buChar char="•"/>
            </a:pPr>
            <a:r>
              <a:rPr lang="en-US" sz="2800" dirty="0" smtClean="0"/>
              <a:t>The </a:t>
            </a:r>
            <a:r>
              <a:rPr lang="en-US" sz="2800" dirty="0"/>
              <a:t>wide variety of pre-configured virtual machines available from the gallery</a:t>
            </a:r>
          </a:p>
          <a:p>
            <a:pPr marL="574675" indent="-571500">
              <a:buFont typeface="Arial" panose="020B0604020202020204" pitchFamily="34" charset="0"/>
              <a:buChar char="•"/>
            </a:pPr>
            <a:r>
              <a:rPr lang="en-US" sz="2800" dirty="0"/>
              <a:t>How to make your own virtual machine from an existing installation</a:t>
            </a:r>
          </a:p>
          <a:p>
            <a:pPr marL="574675" indent="-571500">
              <a:buFont typeface="Arial" panose="020B0604020202020204" pitchFamily="34" charset="0"/>
              <a:buChar char="•"/>
            </a:pPr>
            <a:r>
              <a:rPr lang="en-US" sz="2800" dirty="0"/>
              <a:t>An example using Windows and Visual Studio</a:t>
            </a:r>
          </a:p>
          <a:p>
            <a:pPr marL="574675" indent="-571500">
              <a:buFont typeface="Arial" panose="020B0604020202020204" pitchFamily="34" charset="0"/>
              <a:buChar char="•"/>
            </a:pPr>
            <a:r>
              <a:rPr lang="en-US" sz="2800" dirty="0"/>
              <a:t>An example using Linux and </a:t>
            </a:r>
            <a:r>
              <a:rPr lang="en-US" sz="2800" dirty="0" err="1"/>
              <a:t>IPython</a:t>
            </a:r>
            <a:r>
              <a:rPr lang="en-US" sz="2800" dirty="0"/>
              <a:t> notebook</a:t>
            </a:r>
          </a:p>
        </p:txBody>
      </p:sp>
    </p:spTree>
    <p:extLst>
      <p:ext uri="{BB962C8B-B14F-4D97-AF65-F5344CB8AC3E}">
        <p14:creationId xmlns:p14="http://schemas.microsoft.com/office/powerpoint/2010/main" val="110249344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Connect or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058355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36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9696"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pPr>
            <a:endParaRPr lang="en-US" sz="3199" kern="0" dirty="0">
              <a:gradFill>
                <a:gsLst>
                  <a:gs pos="85000">
                    <a:srgbClr val="FFFFFF"/>
                  </a:gs>
                  <a:gs pos="0">
                    <a:srgbClr val="FFFFFF"/>
                  </a:gs>
                </a:gsLst>
                <a:lin ang="5400000" scaled="0"/>
              </a:gradFill>
            </a:endParaRPr>
          </a:p>
        </p:txBody>
      </p:sp>
      <p:sp>
        <p:nvSpPr>
          <p:cNvPr id="29" name="Rectangle 28"/>
          <p:cNvSpPr/>
          <p:nvPr/>
        </p:nvSpPr>
        <p:spPr bwMode="auto">
          <a:xfrm>
            <a:off x="6478175"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81" name="Rectangle 80"/>
          <p:cNvSpPr/>
          <p:nvPr/>
        </p:nvSpPr>
        <p:spPr bwMode="auto">
          <a:xfrm>
            <a:off x="6478175" y="1"/>
            <a:ext cx="1549840" cy="7194739"/>
          </a:xfrm>
          <a:prstGeom prst="rect">
            <a:avLst/>
          </a:prstGeom>
          <a:solidFill>
            <a:srgbClr val="00188F"/>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59" name="Rectangle 58"/>
          <p:cNvSpPr/>
          <p:nvPr/>
        </p:nvSpPr>
        <p:spPr bwMode="auto">
          <a:xfrm>
            <a:off x="8073834"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PaaS</a:t>
            </a:r>
          </a:p>
        </p:txBody>
      </p:sp>
      <p:sp>
        <p:nvSpPr>
          <p:cNvPr id="60" name="Rectangle 59"/>
          <p:cNvSpPr/>
          <p:nvPr/>
        </p:nvSpPr>
        <p:spPr bwMode="auto">
          <a:xfrm>
            <a:off x="9667972"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SaaS</a:t>
            </a:r>
          </a:p>
        </p:txBody>
      </p:sp>
      <p:sp>
        <p:nvSpPr>
          <p:cNvPr id="61" name="Rectangle 60"/>
          <p:cNvSpPr/>
          <p:nvPr/>
        </p:nvSpPr>
        <p:spPr bwMode="auto">
          <a:xfrm>
            <a:off x="8072313"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62" name="Rectangle 61"/>
          <p:cNvSpPr/>
          <p:nvPr/>
        </p:nvSpPr>
        <p:spPr bwMode="auto">
          <a:xfrm>
            <a:off x="9666451"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64" name="Rectangle 63"/>
          <p:cNvSpPr/>
          <p:nvPr/>
        </p:nvSpPr>
        <p:spPr bwMode="auto">
          <a:xfrm>
            <a:off x="3291425"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67" tIns="0" rIns="0" bIns="0" numCol="1" rtlCol="0" anchor="ctr" anchorCtr="1" compatLnSpc="1">
            <a:prstTxWarp prst="textNoShape">
              <a:avLst/>
            </a:prstTxWarp>
          </a:bodyPr>
          <a:lstStyle/>
          <a:p>
            <a:pPr algn="ctr" defTabSz="914141">
              <a:buSzPct val="90000"/>
              <a:defRPr/>
            </a:pPr>
            <a:r>
              <a:rPr lang="en-US" sz="3199" kern="0" dirty="0">
                <a:gradFill>
                  <a:gsLst>
                    <a:gs pos="85000">
                      <a:srgbClr val="FFFFFF"/>
                    </a:gs>
                    <a:gs pos="0">
                      <a:srgbClr val="FFFFFF"/>
                    </a:gs>
                  </a:gsLst>
                  <a:lin ang="5400000" scaled="0"/>
                </a:gradFill>
              </a:rPr>
              <a:t>Physical</a:t>
            </a:r>
          </a:p>
        </p:txBody>
      </p:sp>
      <p:sp>
        <p:nvSpPr>
          <p:cNvPr id="65" name="Rectangle 64"/>
          <p:cNvSpPr/>
          <p:nvPr/>
        </p:nvSpPr>
        <p:spPr bwMode="auto">
          <a:xfrm>
            <a:off x="3289904"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9147" y="2948926"/>
            <a:ext cx="1107256" cy="1106965"/>
          </a:xfrm>
          <a:prstGeom prst="rect">
            <a:avLst/>
          </a:prstGeom>
          <a:noFill/>
        </p:spPr>
      </p:pic>
      <p:sp>
        <p:nvSpPr>
          <p:cNvPr id="68" name="Isosceles Triangle 67"/>
          <p:cNvSpPr/>
          <p:nvPr/>
        </p:nvSpPr>
        <p:spPr bwMode="auto">
          <a:xfrm rot="10800000">
            <a:off x="8437009" y="3231743"/>
            <a:ext cx="582163" cy="72905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62" tIns="60931" rIns="121862" bIns="6093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8299326" y="3660181"/>
            <a:ext cx="1159181" cy="69068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9331" y="2523837"/>
            <a:ext cx="857527" cy="857081"/>
          </a:xfrm>
          <a:prstGeom prst="rect">
            <a:avLst/>
          </a:prstGeom>
          <a:noFill/>
        </p:spPr>
      </p:pic>
      <p:grpSp>
        <p:nvGrpSpPr>
          <p:cNvPr id="71" name="Group 70"/>
          <p:cNvGrpSpPr/>
          <p:nvPr/>
        </p:nvGrpSpPr>
        <p:grpSpPr>
          <a:xfrm>
            <a:off x="9872059" y="2629954"/>
            <a:ext cx="1159181" cy="1720913"/>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4039" y="2541818"/>
            <a:ext cx="1551361" cy="2474622"/>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latin typeface="Segoe UI Ligh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77" tIns="243777" rIns="121888" bIns="6094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9697" y="4497662"/>
            <a:ext cx="1549840" cy="518781"/>
          </a:xfrm>
          <a:prstGeom prst="rect">
            <a:avLst/>
          </a:prstGeom>
          <a:no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IaaS</a:t>
            </a:r>
          </a:p>
        </p:txBody>
      </p:sp>
      <p:grpSp>
        <p:nvGrpSpPr>
          <p:cNvPr id="82" name="Group 81"/>
          <p:cNvGrpSpPr/>
          <p:nvPr/>
        </p:nvGrpSpPr>
        <p:grpSpPr>
          <a:xfrm>
            <a:off x="6453060" y="2516833"/>
            <a:ext cx="1522938" cy="183403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z="4799" dirty="0"/>
              <a:t>A Continuous Offering </a:t>
            </a:r>
            <a:br>
              <a:rPr lang="en-US" sz="4799" dirty="0"/>
            </a:br>
            <a:r>
              <a:rPr lang="en-US" sz="4799" dirty="0"/>
              <a:t>		From Private to </a:t>
            </a:r>
            <a:br>
              <a:rPr lang="en-US" sz="4799" dirty="0"/>
            </a:br>
            <a:r>
              <a:rPr lang="en-US" sz="4799" dirty="0"/>
              <a:t>			Public Cloud</a:t>
            </a:r>
            <a:br>
              <a:rPr lang="en-US" sz="4799" dirty="0"/>
            </a:br>
            <a:endParaRPr lang="en-US" sz="4799" dirty="0"/>
          </a:p>
        </p:txBody>
      </p:sp>
    </p:spTree>
    <p:extLst>
      <p:ext uri="{BB962C8B-B14F-4D97-AF65-F5344CB8AC3E}">
        <p14:creationId xmlns:p14="http://schemas.microsoft.com/office/powerpoint/2010/main" val="282027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683"/>
              <a:r>
                <a:rPr lang="en-US" sz="2133" dirty="0">
                  <a:solidFill>
                    <a:srgbClr val="000000">
                      <a:alpha val="99000"/>
                    </a:srgbClr>
                  </a:solidFill>
                  <a:latin typeface="Segoe UI"/>
                </a:rPr>
                <a:t>Cloud</a:t>
              </a:r>
            </a:p>
          </p:txBody>
        </p:sp>
      </p:grpSp>
      <p:sp>
        <p:nvSpPr>
          <p:cNvPr id="2" name="Title 1"/>
          <p:cNvSpPr>
            <a:spLocks noGrp="1"/>
          </p:cNvSpPr>
          <p:nvPr>
            <p:ph type="title"/>
          </p:nvPr>
        </p:nvSpPr>
        <p:spPr/>
        <p:txBody>
          <a:bodyPr/>
          <a:lstStyle/>
          <a:p>
            <a:r>
              <a:rPr lang="en-US" dirty="0" smtClean="0"/>
              <a:t>Cloud-First Provisioning of VMs</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rgbClr val="BAD80A">
                        <a:lumMod val="20000"/>
                        <a:lumOff val="80000"/>
                      </a:srgb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smtClean="0">
                    <a:solidFill>
                      <a:srgbClr val="00188F">
                        <a:alpha val="99000"/>
                      </a:srgbClr>
                    </a:solidFill>
                    <a:latin typeface="Segoe UI"/>
                  </a:rPr>
                  <a:t>Scripting</a:t>
                </a:r>
                <a:endParaRPr lang="en-US" sz="2133" dirty="0">
                  <a:solidFill>
                    <a:srgbClr val="00188F">
                      <a:alpha val="99000"/>
                    </a:srgbClr>
                  </a:solidFill>
                  <a:latin typeface="Segoe UI"/>
                </a:endParaRPr>
              </a:p>
              <a:p>
                <a:pPr algn="ctr" defTabSz="1218683"/>
                <a:r>
                  <a:rPr lang="en-US" sz="1600" dirty="0">
                    <a:solidFill>
                      <a:srgbClr val="00188F">
                        <a:alpha val="99000"/>
                      </a:srgbClr>
                    </a:solidFill>
                    <a:latin typeface="Segoe UI"/>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785117" cy="2174313"/>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A0 </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A1</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A2</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A3</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A4</a:t>
            </a:r>
            <a:endParaRPr lang="en-US" sz="2666"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
        <p:nvSpPr>
          <p:cNvPr id="45" name="Freeform 6"/>
          <p:cNvSpPr>
            <a:spLocks noEditPoints="1"/>
          </p:cNvSpPr>
          <p:nvPr/>
        </p:nvSpPr>
        <p:spPr bwMode="auto">
          <a:xfrm>
            <a:off x="6196202"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48" name="Freeform 6"/>
          <p:cNvSpPr>
            <a:spLocks noEditPoints="1"/>
          </p:cNvSpPr>
          <p:nvPr/>
        </p:nvSpPr>
        <p:spPr bwMode="auto">
          <a:xfrm>
            <a:off x="6193570" y="465540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49" name="Freeform 6"/>
          <p:cNvSpPr>
            <a:spLocks noEditPoints="1"/>
          </p:cNvSpPr>
          <p:nvPr/>
        </p:nvSpPr>
        <p:spPr bwMode="auto">
          <a:xfrm>
            <a:off x="6193569"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5" name="TextBox 32"/>
          <p:cNvSpPr txBox="1"/>
          <p:nvPr/>
        </p:nvSpPr>
        <p:spPr>
          <a:xfrm>
            <a:off x="6651666" y="4195677"/>
            <a:ext cx="785117" cy="1271758"/>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A5 </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A6</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A7</a:t>
            </a:r>
          </a:p>
        </p:txBody>
      </p:sp>
    </p:spTree>
    <p:extLst>
      <p:ext uri="{BB962C8B-B14F-4D97-AF65-F5344CB8AC3E}">
        <p14:creationId xmlns:p14="http://schemas.microsoft.com/office/powerpoint/2010/main" val="97952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P spid="45" grpId="0" animBg="1"/>
      <p:bldP spid="48" grpId="0" animBg="1"/>
      <p:bldP spid="49" grpId="0" animBg="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Microsoft Images</a:t>
            </a:r>
            <a:endParaRPr lang="en-US" dirty="0"/>
          </a:p>
        </p:txBody>
      </p:sp>
      <p:sp>
        <p:nvSpPr>
          <p:cNvPr id="13" name="Rectangle 12"/>
          <p:cNvSpPr/>
          <p:nvPr/>
        </p:nvSpPr>
        <p:spPr bwMode="auto">
          <a:xfrm>
            <a:off x="346920" y="3497470"/>
            <a:ext cx="2286000" cy="1065215"/>
          </a:xfrm>
          <a:prstGeom prst="rect">
            <a:avLst/>
          </a:prstGeom>
          <a:solidFill>
            <a:schemeClr val="accent3"/>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smtClean="0">
                <a:ln>
                  <a:solidFill>
                    <a:srgbClr val="FFFFFF">
                      <a:alpha val="0"/>
                    </a:srgbClr>
                  </a:solidFill>
                </a:ln>
                <a:solidFill>
                  <a:srgbClr val="FFFFFF"/>
                </a:solidFill>
              </a:rPr>
              <a:t>SQL </a:t>
            </a:r>
            <a:r>
              <a:rPr lang="en-US" sz="1600" dirty="0">
                <a:ln>
                  <a:solidFill>
                    <a:srgbClr val="FFFFFF">
                      <a:alpha val="0"/>
                    </a:srgbClr>
                  </a:solidFill>
                </a:ln>
                <a:solidFill>
                  <a:srgbClr val="FFFFFF"/>
                </a:solidFill>
              </a:rPr>
              <a:t>Server 2008 R2</a:t>
            </a:r>
          </a:p>
          <a:p>
            <a:pPr algn="ctr" defTabSz="913993" fontAlgn="base">
              <a:spcBef>
                <a:spcPct val="0"/>
              </a:spcBef>
              <a:spcAft>
                <a:spcPct val="0"/>
              </a:spcAft>
            </a:pPr>
            <a:r>
              <a:rPr lang="en-US" sz="1600" dirty="0">
                <a:ln>
                  <a:solidFill>
                    <a:srgbClr val="FFFFFF">
                      <a:alpha val="0"/>
                    </a:srgbClr>
                  </a:solidFill>
                </a:ln>
                <a:solidFill>
                  <a:srgbClr val="FFFFFF"/>
                </a:solidFill>
              </a:rPr>
              <a:t>SQL Server </a:t>
            </a:r>
            <a:r>
              <a:rPr lang="en-US" sz="1600" dirty="0" smtClean="0">
                <a:ln>
                  <a:solidFill>
                    <a:srgbClr val="FFFFFF">
                      <a:alpha val="0"/>
                    </a:srgbClr>
                  </a:solidFill>
                </a:ln>
                <a:solidFill>
                  <a:srgbClr val="FFFFFF"/>
                </a:solidFill>
              </a:rPr>
              <a:t>2012 SP1</a:t>
            </a:r>
          </a:p>
          <a:p>
            <a:pPr algn="ctr" defTabSz="913993" fontAlgn="base">
              <a:spcBef>
                <a:spcPct val="0"/>
              </a:spcBef>
              <a:spcAft>
                <a:spcPct val="0"/>
              </a:spcAft>
            </a:pPr>
            <a:r>
              <a:rPr lang="en-US" sz="1600" dirty="0" smtClean="0">
                <a:ln>
                  <a:solidFill>
                    <a:srgbClr val="FFFFFF">
                      <a:alpha val="0"/>
                    </a:srgbClr>
                  </a:solidFill>
                </a:ln>
                <a:solidFill>
                  <a:srgbClr val="FFFFFF"/>
                </a:solidFill>
              </a:rPr>
              <a:t>SQL Server 2014</a:t>
            </a:r>
            <a:endParaRPr lang="en-US" sz="1600" dirty="0">
              <a:ln>
                <a:solidFill>
                  <a:srgbClr val="FFFFFF">
                    <a:alpha val="0"/>
                  </a:srgbClr>
                </a:solidFill>
              </a:ln>
              <a:solidFill>
                <a:srgbClr val="FFFFFF"/>
              </a:solidFill>
            </a:endParaRPr>
          </a:p>
        </p:txBody>
      </p:sp>
      <p:sp>
        <p:nvSpPr>
          <p:cNvPr id="14" name="Rectangle 13"/>
          <p:cNvSpPr/>
          <p:nvPr/>
        </p:nvSpPr>
        <p:spPr bwMode="auto">
          <a:xfrm>
            <a:off x="2632920" y="3497472"/>
            <a:ext cx="2286000" cy="1065212"/>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400" dirty="0">
                <a:ln>
                  <a:solidFill>
                    <a:srgbClr val="FFFFFF">
                      <a:alpha val="0"/>
                    </a:srgbClr>
                  </a:solidFill>
                </a:ln>
                <a:solidFill>
                  <a:srgbClr val="FFFFFF"/>
                </a:solidFill>
              </a:rPr>
              <a:t>Windows Server 2008 R2</a:t>
            </a:r>
          </a:p>
          <a:p>
            <a:pPr algn="ctr" defTabSz="913993" fontAlgn="base">
              <a:spcBef>
                <a:spcPct val="0"/>
              </a:spcBef>
              <a:spcAft>
                <a:spcPct val="0"/>
              </a:spcAft>
            </a:pPr>
            <a:r>
              <a:rPr lang="en-US" sz="1400" dirty="0">
                <a:ln>
                  <a:solidFill>
                    <a:srgbClr val="FFFFFF">
                      <a:alpha val="0"/>
                    </a:srgbClr>
                  </a:solidFill>
                </a:ln>
                <a:solidFill>
                  <a:srgbClr val="FFFFFF"/>
                </a:solidFill>
              </a:rPr>
              <a:t>Windows Server </a:t>
            </a:r>
            <a:r>
              <a:rPr lang="en-US" sz="1400" dirty="0" smtClean="0">
                <a:ln>
                  <a:solidFill>
                    <a:srgbClr val="FFFFFF">
                      <a:alpha val="0"/>
                    </a:srgbClr>
                  </a:solidFill>
                </a:ln>
                <a:solidFill>
                  <a:srgbClr val="FFFFFF"/>
                </a:solidFill>
              </a:rPr>
              <a:t>2012 R2</a:t>
            </a:r>
            <a:endParaRPr lang="en-US" sz="1400" dirty="0">
              <a:ln>
                <a:solidFill>
                  <a:srgbClr val="FFFFFF">
                    <a:alpha val="0"/>
                  </a:srgbClr>
                </a:solidFill>
              </a:ln>
              <a:solidFill>
                <a:srgbClr val="FFFFFF"/>
              </a:solidFill>
            </a:endParaRPr>
          </a:p>
        </p:txBody>
      </p:sp>
      <p:sp>
        <p:nvSpPr>
          <p:cNvPr id="15" name="Rectangle 14"/>
          <p:cNvSpPr/>
          <p:nvPr/>
        </p:nvSpPr>
        <p:spPr bwMode="auto">
          <a:xfrm>
            <a:off x="4906797" y="3497469"/>
            <a:ext cx="2286000" cy="1065212"/>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SharePoint 2010 &amp; 2013</a:t>
            </a:r>
          </a:p>
        </p:txBody>
      </p:sp>
      <p:sp>
        <p:nvSpPr>
          <p:cNvPr id="18" name="Rectangle 17"/>
          <p:cNvSpPr/>
          <p:nvPr/>
        </p:nvSpPr>
        <p:spPr bwMode="auto">
          <a:xfrm>
            <a:off x="7204920" y="3497472"/>
            <a:ext cx="2286000" cy="1065212"/>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BizTalk 2010 &amp; 2013</a:t>
            </a:r>
          </a:p>
        </p:txBody>
      </p:sp>
      <p:sp>
        <p:nvSpPr>
          <p:cNvPr id="4" name="Rectangle 3"/>
          <p:cNvSpPr/>
          <p:nvPr/>
        </p:nvSpPr>
        <p:spPr>
          <a:xfrm>
            <a:off x="519248" y="5305701"/>
            <a:ext cx="5952270" cy="461665"/>
          </a:xfrm>
          <a:prstGeom prst="rect">
            <a:avLst/>
          </a:prstGeom>
        </p:spPr>
        <p:txBody>
          <a:bodyPr wrap="none">
            <a:spAutoFit/>
          </a:bodyPr>
          <a:lstStyle/>
          <a:p>
            <a:pPr defTabSz="1218683"/>
            <a:r>
              <a:rPr lang="en-US" sz="2400" dirty="0">
                <a:solidFill>
                  <a:srgbClr val="505050"/>
                </a:solidFill>
                <a:hlinkClick r:id="rId3"/>
              </a:rPr>
              <a:t>http://support.microsoft.com/kb/2721672</a:t>
            </a:r>
            <a:r>
              <a:rPr lang="en-US" sz="2400" dirty="0">
                <a:solidFill>
                  <a:srgbClr val="505050"/>
                </a:solidFill>
              </a:rPr>
              <a:t> </a:t>
            </a:r>
          </a:p>
        </p:txBody>
      </p:sp>
      <p:pic>
        <p:nvPicPr>
          <p:cNvPr id="20" name="Picture 1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4911" y="2085067"/>
            <a:ext cx="2742394" cy="1273789"/>
          </a:xfrm>
          <a:prstGeom prst="rect">
            <a:avLst/>
          </a:prstGeom>
        </p:spPr>
      </p:pic>
      <p:sp>
        <p:nvSpPr>
          <p:cNvPr id="23" name="Rectangle 22"/>
          <p:cNvSpPr/>
          <p:nvPr/>
        </p:nvSpPr>
        <p:spPr bwMode="auto">
          <a:xfrm>
            <a:off x="9503043" y="3497472"/>
            <a:ext cx="2286000" cy="1065212"/>
          </a:xfrm>
          <a:prstGeom prst="rect">
            <a:avLst/>
          </a:prstGeom>
          <a:solidFill>
            <a:schemeClr val="tx1">
              <a:lumMod val="75000"/>
            </a:schemeClr>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System Center 2012</a:t>
            </a:r>
          </a:p>
        </p:txBody>
      </p:sp>
      <p:pic>
        <p:nvPicPr>
          <p:cNvPr id="2" name="图片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9248" y="2016191"/>
            <a:ext cx="1867305" cy="1622221"/>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9457" y="2126058"/>
            <a:ext cx="1997394" cy="1281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4394" y="2050926"/>
            <a:ext cx="1681625" cy="1307930"/>
          </a:xfrm>
          <a:prstGeom prst="rect">
            <a:avLst/>
          </a:prstGeom>
        </p:spPr>
      </p:pic>
      <p:pic>
        <p:nvPicPr>
          <p:cNvPr id="8" name="图片 7"/>
          <p:cNvPicPr>
            <a:picLocks noChangeAspect="1"/>
          </p:cNvPicPr>
          <p:nvPr/>
        </p:nvPicPr>
        <p:blipFill rotWithShape="1">
          <a:blip r:embed="rId8">
            <a:extLst>
              <a:ext uri="{28A0092B-C50C-407E-A947-70E740481C1C}">
                <a14:useLocalDpi xmlns:a14="http://schemas.microsoft.com/office/drawing/2010/main" val="0"/>
              </a:ext>
            </a:extLst>
          </a:blip>
          <a:srcRect r="83683"/>
          <a:stretch/>
        </p:blipFill>
        <p:spPr>
          <a:xfrm>
            <a:off x="3087780" y="1939447"/>
            <a:ext cx="1117790" cy="1775707"/>
          </a:xfrm>
          <a:prstGeom prst="rect">
            <a:avLst/>
          </a:prstGeom>
        </p:spPr>
      </p:pic>
    </p:spTree>
    <p:extLst>
      <p:ext uri="{BB962C8B-B14F-4D97-AF65-F5344CB8AC3E}">
        <p14:creationId xmlns:p14="http://schemas.microsoft.com/office/powerpoint/2010/main" val="2840347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Linux &amp; Oracle Images</a:t>
            </a:r>
            <a:endParaRPr lang="en-US" sz="5400" dirty="0"/>
          </a:p>
        </p:txBody>
      </p:sp>
      <p:sp>
        <p:nvSpPr>
          <p:cNvPr id="3" name="Content Placeholder 2"/>
          <p:cNvSpPr>
            <a:spLocks noGrp="1"/>
          </p:cNvSpPr>
          <p:nvPr>
            <p:ph type="body" sz="quarter" idx="10"/>
          </p:nvPr>
        </p:nvSpPr>
        <p:spPr>
          <a:xfrm>
            <a:off x="519249" y="1288634"/>
            <a:ext cx="11151917" cy="4450449"/>
          </a:xfrm>
        </p:spPr>
        <p:txBody>
          <a:bodyPr/>
          <a:lstStyle/>
          <a:p>
            <a:pPr marL="571500" indent="-571500">
              <a:buFont typeface="Arial" panose="020B0604020202020204" pitchFamily="34" charset="0"/>
              <a:buChar char="•"/>
            </a:pPr>
            <a:r>
              <a:rPr lang="en-US" sz="3200" dirty="0" smtClean="0">
                <a:solidFill>
                  <a:schemeClr val="tx2">
                    <a:alpha val="99000"/>
                  </a:schemeClr>
                </a:solidFill>
              </a:rPr>
              <a:t>Ubuntu 12.04/12.10/13.10/14.04</a:t>
            </a:r>
          </a:p>
          <a:p>
            <a:pPr marL="571500" indent="-571500">
              <a:buFont typeface="Arial" panose="020B0604020202020204" pitchFamily="34" charset="0"/>
              <a:buChar char="•"/>
            </a:pPr>
            <a:r>
              <a:rPr lang="en-US" sz="3200" dirty="0" err="1" smtClean="0">
                <a:solidFill>
                  <a:schemeClr val="tx2">
                    <a:alpha val="99000"/>
                  </a:schemeClr>
                </a:solidFill>
              </a:rPr>
              <a:t>OpenLogic</a:t>
            </a:r>
            <a:r>
              <a:rPr lang="en-US" sz="3200" dirty="0" smtClean="0">
                <a:solidFill>
                  <a:schemeClr val="tx2">
                    <a:alpha val="99000"/>
                  </a:schemeClr>
                </a:solidFill>
              </a:rPr>
              <a:t> </a:t>
            </a:r>
            <a:r>
              <a:rPr lang="en-US" sz="3200" dirty="0" err="1" smtClean="0">
                <a:solidFill>
                  <a:schemeClr val="tx2">
                    <a:alpha val="99000"/>
                  </a:schemeClr>
                </a:solidFill>
              </a:rPr>
              <a:t>CentOS</a:t>
            </a:r>
            <a:r>
              <a:rPr lang="en-US" sz="3200" dirty="0" smtClean="0">
                <a:solidFill>
                  <a:schemeClr val="tx2">
                    <a:alpha val="99000"/>
                  </a:schemeClr>
                </a:solidFill>
              </a:rPr>
              <a:t> 6.5</a:t>
            </a:r>
          </a:p>
          <a:p>
            <a:pPr marL="571500" indent="-571500">
              <a:buFont typeface="Arial" panose="020B0604020202020204" pitchFamily="34" charset="0"/>
              <a:buChar char="•"/>
            </a:pPr>
            <a:r>
              <a:rPr lang="en-US" sz="3200" dirty="0" err="1">
                <a:solidFill>
                  <a:schemeClr val="tx2">
                    <a:alpha val="99000"/>
                  </a:schemeClr>
                </a:solidFill>
              </a:rPr>
              <a:t>O</a:t>
            </a:r>
            <a:r>
              <a:rPr lang="en-US" sz="3200" dirty="0" err="1" smtClean="0">
                <a:solidFill>
                  <a:schemeClr val="tx2">
                    <a:alpha val="99000"/>
                  </a:schemeClr>
                </a:solidFill>
              </a:rPr>
              <a:t>penSUSE</a:t>
            </a:r>
            <a:r>
              <a:rPr lang="en-US" sz="3200" dirty="0" smtClean="0">
                <a:solidFill>
                  <a:schemeClr val="tx2">
                    <a:alpha val="99000"/>
                  </a:schemeClr>
                </a:solidFill>
              </a:rPr>
              <a:t> 13.1 </a:t>
            </a:r>
            <a:br>
              <a:rPr lang="en-US" sz="3200" dirty="0" smtClean="0">
                <a:solidFill>
                  <a:schemeClr val="tx2">
                    <a:alpha val="99000"/>
                  </a:schemeClr>
                </a:solidFill>
              </a:rPr>
            </a:br>
            <a:r>
              <a:rPr lang="en-US" sz="3200" dirty="0" smtClean="0">
                <a:solidFill>
                  <a:schemeClr val="tx2">
                    <a:alpha val="99000"/>
                  </a:schemeClr>
                </a:solidFill>
              </a:rPr>
              <a:t>SUSE Linux Enterprise Server 11 SP3</a:t>
            </a:r>
          </a:p>
          <a:p>
            <a:pPr marL="571500" indent="-571500">
              <a:buFont typeface="Arial" panose="020B0604020202020204" pitchFamily="34" charset="0"/>
              <a:buChar char="•"/>
            </a:pPr>
            <a:r>
              <a:rPr lang="en-US" sz="3200" dirty="0" smtClean="0">
                <a:solidFill>
                  <a:schemeClr val="tx2">
                    <a:alpha val="99000"/>
                  </a:schemeClr>
                </a:solidFill>
              </a:rPr>
              <a:t>Oracle Linux 6.4.0.0.0 </a:t>
            </a:r>
            <a:br>
              <a:rPr lang="en-US" sz="3200" dirty="0" smtClean="0">
                <a:solidFill>
                  <a:schemeClr val="tx2">
                    <a:alpha val="99000"/>
                  </a:schemeClr>
                </a:solidFill>
              </a:rPr>
            </a:br>
            <a:r>
              <a:rPr lang="en-US" sz="3200" dirty="0" smtClean="0">
                <a:solidFill>
                  <a:schemeClr val="tx2">
                    <a:alpha val="99000"/>
                  </a:schemeClr>
                </a:solidFill>
              </a:rPr>
              <a:t>Oracle Database 11gR2/12c</a:t>
            </a:r>
            <a:br>
              <a:rPr lang="en-US" sz="3200" dirty="0" smtClean="0">
                <a:solidFill>
                  <a:schemeClr val="tx2">
                    <a:alpha val="99000"/>
                  </a:schemeClr>
                </a:solidFill>
              </a:rPr>
            </a:br>
            <a:r>
              <a:rPr lang="en-US" sz="3200" dirty="0" smtClean="0">
                <a:solidFill>
                  <a:schemeClr val="tx2">
                    <a:alpha val="99000"/>
                  </a:schemeClr>
                </a:solidFill>
              </a:rPr>
              <a:t>Oracle </a:t>
            </a:r>
            <a:r>
              <a:rPr lang="en-US" sz="3200" dirty="0" err="1" smtClean="0">
                <a:solidFill>
                  <a:schemeClr val="tx2">
                    <a:alpha val="99000"/>
                  </a:schemeClr>
                </a:solidFill>
              </a:rPr>
              <a:t>WebLogic</a:t>
            </a:r>
            <a:r>
              <a:rPr lang="en-US" sz="3200" dirty="0" smtClean="0">
                <a:solidFill>
                  <a:schemeClr val="tx2">
                    <a:alpha val="99000"/>
                  </a:schemeClr>
                </a:solidFill>
              </a:rPr>
              <a:t> 11g R2/12c</a:t>
            </a:r>
            <a:r>
              <a:rPr lang="en-US" sz="3200" dirty="0">
                <a:solidFill>
                  <a:schemeClr val="tx2">
                    <a:alpha val="99000"/>
                  </a:schemeClr>
                </a:solidFill>
              </a:rPr>
              <a:t/>
            </a:r>
            <a:br>
              <a:rPr lang="en-US" sz="3200" dirty="0">
                <a:solidFill>
                  <a:schemeClr val="tx2">
                    <a:alpha val="99000"/>
                  </a:schemeClr>
                </a:solidFill>
              </a:rPr>
            </a:br>
            <a:r>
              <a:rPr lang="en-US" sz="3200" dirty="0" smtClean="0">
                <a:solidFill>
                  <a:schemeClr val="tx2">
                    <a:alpha val="99000"/>
                  </a:schemeClr>
                </a:solidFill>
              </a:rPr>
              <a:t>Java JDK 6/7</a:t>
            </a:r>
          </a:p>
          <a:p>
            <a:pPr marL="571500" indent="-571500">
              <a:buFont typeface="Arial" panose="020B0604020202020204" pitchFamily="34" charset="0"/>
              <a:buChar char="•"/>
            </a:pPr>
            <a:r>
              <a:rPr lang="en-US" sz="3200" dirty="0" smtClean="0">
                <a:solidFill>
                  <a:schemeClr val="tx2">
                    <a:alpha val="99000"/>
                  </a:schemeClr>
                </a:solidFill>
              </a:rPr>
              <a:t>Puppet Enterprise 3.2.1</a:t>
            </a:r>
            <a:endParaRPr 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394" y="1740597"/>
            <a:ext cx="843476" cy="8434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3759" y="1686085"/>
            <a:ext cx="952500" cy="95250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62896" y="3005815"/>
            <a:ext cx="996473" cy="996473"/>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4882" y="4184631"/>
            <a:ext cx="952500" cy="9525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9369" y="4164303"/>
            <a:ext cx="952500" cy="95250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14057" y="4164303"/>
            <a:ext cx="952500" cy="952500"/>
          </a:xfrm>
          <a:prstGeom prst="rect">
            <a:avLst/>
          </a:prstGeom>
        </p:spPr>
      </p:pic>
      <p:pic>
        <p:nvPicPr>
          <p:cNvPr id="14" name="图片 13"/>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3759" y="3005815"/>
            <a:ext cx="1016088" cy="1016088"/>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6869" y="5199013"/>
            <a:ext cx="952500" cy="952500"/>
          </a:xfrm>
          <a:prstGeom prst="rect">
            <a:avLst/>
          </a:prstGeom>
        </p:spPr>
      </p:pic>
      <p:pic>
        <p:nvPicPr>
          <p:cNvPr id="16" name="图片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59369" y="5116803"/>
            <a:ext cx="952500" cy="952500"/>
          </a:xfrm>
          <a:prstGeom prst="rect">
            <a:avLst/>
          </a:prstGeom>
        </p:spPr>
      </p:pic>
    </p:spTree>
    <p:extLst>
      <p:ext uri="{BB962C8B-B14F-4D97-AF65-F5344CB8AC3E}">
        <p14:creationId xmlns:p14="http://schemas.microsoft.com/office/powerpoint/2010/main" val="339077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Virtual Machine Sizes</a:t>
            </a:r>
          </a:p>
        </p:txBody>
      </p:sp>
      <p:sp>
        <p:nvSpPr>
          <p:cNvPr id="3" name="TextBox 2"/>
          <p:cNvSpPr txBox="1"/>
          <p:nvPr/>
        </p:nvSpPr>
        <p:spPr>
          <a:xfrm>
            <a:off x="519249" y="5710883"/>
            <a:ext cx="10748973" cy="615360"/>
          </a:xfrm>
          <a:prstGeom prst="rect">
            <a:avLst/>
          </a:prstGeom>
          <a:solidFill>
            <a:schemeClr val="accent2">
              <a:lumMod val="20000"/>
              <a:lumOff val="80000"/>
            </a:schemeClr>
          </a:solidFill>
          <a:ln w="38100">
            <a:solidFill>
              <a:schemeClr val="bg1"/>
            </a:solidFill>
          </a:ln>
        </p:spPr>
        <p:txBody>
          <a:bodyPr wrap="square" lIns="121888" tIns="121888" rIns="121888" bIns="121888" rtlCol="0">
            <a:spAutoFit/>
          </a:bodyPr>
          <a:lstStyle/>
          <a:p>
            <a:pPr algn="ctr" defTabSz="1218683">
              <a:lnSpc>
                <a:spcPct val="90000"/>
              </a:lnSpc>
              <a:spcBef>
                <a:spcPct val="20000"/>
              </a:spcBef>
              <a:buSzPct val="80000"/>
            </a:pPr>
            <a:r>
              <a:rPr lang="en-US" sz="2666" b="1"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Each Persistent Data Disk Can be up to 1 TB</a:t>
            </a:r>
          </a:p>
        </p:txBody>
      </p:sp>
      <p:graphicFrame>
        <p:nvGraphicFramePr>
          <p:cNvPr id="4" name="Table 3"/>
          <p:cNvGraphicFramePr>
            <a:graphicFrameLocks noGrp="1"/>
          </p:cNvGraphicFramePr>
          <p:nvPr>
            <p:extLst>
              <p:ext uri="{D42A27DB-BD31-4B8C-83A1-F6EECF244321}">
                <p14:modId xmlns:p14="http://schemas.microsoft.com/office/powerpoint/2010/main" val="2098048315"/>
              </p:ext>
            </p:extLst>
          </p:nvPr>
        </p:nvGraphicFramePr>
        <p:xfrm>
          <a:off x="527656" y="976500"/>
          <a:ext cx="10712429" cy="4706592"/>
        </p:xfrm>
        <a:graphic>
          <a:graphicData uri="http://schemas.openxmlformats.org/drawingml/2006/table">
            <a:tbl>
              <a:tblPr firstRow="1" bandRow="1">
                <a:tableStyleId>{B301B821-A1FF-4177-AEE7-76D212191A09}</a:tableStyleId>
              </a:tblPr>
              <a:tblGrid>
                <a:gridCol w="2732762"/>
                <a:gridCol w="2732762"/>
                <a:gridCol w="2896729"/>
                <a:gridCol w="2350176"/>
              </a:tblGrid>
              <a:tr h="683488">
                <a:tc>
                  <a:txBody>
                    <a:bodyPr/>
                    <a:lstStyle/>
                    <a:p>
                      <a:r>
                        <a:rPr lang="en-US" sz="2500" dirty="0" smtClean="0">
                          <a:latin typeface="Segoe UI Light" panose="020B0502040204020203" pitchFamily="34" charset="0"/>
                          <a:cs typeface="Segoe UI Light" panose="020B0502040204020203" pitchFamily="34" charset="0"/>
                        </a:rPr>
                        <a:t>VM</a:t>
                      </a:r>
                      <a:r>
                        <a:rPr lang="en-US" sz="2500" baseline="0" dirty="0" smtClean="0">
                          <a:latin typeface="Segoe UI Light" panose="020B0502040204020203" pitchFamily="34" charset="0"/>
                          <a:cs typeface="Segoe UI Light" panose="020B0502040204020203" pitchFamily="34" charset="0"/>
                        </a:rPr>
                        <a:t> </a:t>
                      </a:r>
                      <a:r>
                        <a:rPr lang="en-US" sz="2500" dirty="0" smtClean="0">
                          <a:latin typeface="Segoe UI Light" panose="020B0502040204020203" pitchFamily="34" charset="0"/>
                          <a:cs typeface="Segoe UI Light" panose="020B0502040204020203" pitchFamily="34" charset="0"/>
                        </a:rPr>
                        <a:t>Size</a:t>
                      </a:r>
                      <a:endParaRPr lang="en-US" sz="2500" b="1" dirty="0">
                        <a:solidFill>
                          <a:schemeClr val="bg1">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CPU Cores</a:t>
                      </a:r>
                      <a:endParaRPr lang="en-US" sz="2500" b="1" dirty="0">
                        <a:solidFill>
                          <a:schemeClr val="bg1">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Memory</a:t>
                      </a:r>
                      <a:endParaRPr lang="en-US" sz="2500" b="1" dirty="0">
                        <a:solidFill>
                          <a:schemeClr val="bg1">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500" dirty="0" smtClean="0">
                          <a:latin typeface="Segoe UI Light" panose="020B0502040204020203" pitchFamily="34" charset="0"/>
                          <a:cs typeface="Segoe UI Light" panose="020B0502040204020203" pitchFamily="34" charset="0"/>
                        </a:rPr>
                        <a:t>#</a:t>
                      </a:r>
                      <a:r>
                        <a:rPr lang="en-US" sz="2500" baseline="0" dirty="0" smtClean="0">
                          <a:latin typeface="Segoe UI Light" panose="020B0502040204020203" pitchFamily="34" charset="0"/>
                          <a:cs typeface="Segoe UI Light" panose="020B0502040204020203" pitchFamily="34" charset="0"/>
                        </a:rPr>
                        <a:t> Data Disks</a:t>
                      </a:r>
                      <a:endParaRPr lang="en-US" sz="2500" b="1" dirty="0" smtClean="0">
                        <a:solidFill>
                          <a:schemeClr val="bg1">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latin typeface="Segoe UI Light" panose="020B0502040204020203" pitchFamily="34" charset="0"/>
                          <a:cs typeface="Segoe UI Light" panose="020B0502040204020203" pitchFamily="34" charset="0"/>
                        </a:rPr>
                        <a:t>A0</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Shared</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768 MB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1</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latin typeface="Segoe UI Light" panose="020B0502040204020203" pitchFamily="34" charset="0"/>
                          <a:cs typeface="Segoe UI Light" panose="020B0502040204020203" pitchFamily="34" charset="0"/>
                        </a:rPr>
                        <a:t>A1</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1</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1.75</a:t>
                      </a:r>
                      <a:r>
                        <a:rPr lang="en-US" sz="2500" baseline="0" dirty="0" smtClean="0">
                          <a:latin typeface="Segoe UI Light" panose="020B0502040204020203" pitchFamily="34" charset="0"/>
                          <a:cs typeface="Segoe UI Light" panose="020B0502040204020203" pitchFamily="34" charset="0"/>
                        </a:rPr>
                        <a:t>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2</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latin typeface="Segoe UI Light" panose="020B0502040204020203" pitchFamily="34" charset="0"/>
                          <a:cs typeface="Segoe UI Light" panose="020B0502040204020203" pitchFamily="34" charset="0"/>
                        </a:rPr>
                        <a:t>A2</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2</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3.5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4</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latin typeface="Segoe UI Light" panose="020B0502040204020203" pitchFamily="34" charset="0"/>
                          <a:cs typeface="Segoe UI Light" panose="020B0502040204020203" pitchFamily="34" charset="0"/>
                        </a:rPr>
                        <a:t>A3</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4</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7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8</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A4</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8</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14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latin typeface="Segoe UI Light" panose="020B0502040204020203" pitchFamily="34" charset="0"/>
                          <a:cs typeface="Segoe UI Light" panose="020B0502040204020203" pitchFamily="34" charset="0"/>
                        </a:rPr>
                        <a:t>16</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A5</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2</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14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4</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A6</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4</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28</a:t>
                      </a:r>
                      <a:r>
                        <a:rPr lang="en-US" sz="2500" baseline="0" dirty="0" smtClean="0">
                          <a:solidFill>
                            <a:schemeClr val="tx2">
                              <a:lumMod val="75000"/>
                              <a:alpha val="99000"/>
                            </a:schemeClr>
                          </a:solidFill>
                          <a:latin typeface="Segoe UI Light" panose="020B0502040204020203" pitchFamily="34" charset="0"/>
                          <a:cs typeface="Segoe UI Light" panose="020B0502040204020203" pitchFamily="34" charset="0"/>
                        </a:rPr>
                        <a:t>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8</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r h="449837">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A7</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8</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56</a:t>
                      </a:r>
                      <a:r>
                        <a:rPr lang="en-US" sz="2500" baseline="0" dirty="0" smtClean="0">
                          <a:solidFill>
                            <a:schemeClr val="tx2">
                              <a:lumMod val="75000"/>
                              <a:alpha val="99000"/>
                            </a:schemeClr>
                          </a:solidFill>
                          <a:latin typeface="Segoe UI Light" panose="020B0502040204020203" pitchFamily="34" charset="0"/>
                          <a:cs typeface="Segoe UI Light" panose="020B0502040204020203" pitchFamily="34" charset="0"/>
                        </a:rPr>
                        <a:t> GB</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c>
                  <a:txBody>
                    <a:bodyPr/>
                    <a:lstStyle/>
                    <a:p>
                      <a:r>
                        <a:rPr lang="en-US" sz="2500" dirty="0" smtClean="0">
                          <a:solidFill>
                            <a:schemeClr val="tx2">
                              <a:lumMod val="75000"/>
                              <a:alpha val="99000"/>
                            </a:schemeClr>
                          </a:solidFill>
                          <a:latin typeface="Segoe UI Light" panose="020B0502040204020203" pitchFamily="34" charset="0"/>
                          <a:cs typeface="Segoe UI Light" panose="020B0502040204020203" pitchFamily="34" charset="0"/>
                        </a:rPr>
                        <a:t>16</a:t>
                      </a:r>
                      <a:endParaRPr lang="en-US" sz="2500" dirty="0">
                        <a:solidFill>
                          <a:schemeClr val="tx2">
                            <a:lumMod val="75000"/>
                            <a:alpha val="99000"/>
                          </a:schemeClr>
                        </a:solidFill>
                        <a:latin typeface="Segoe UI Light" panose="020B0502040204020203" pitchFamily="34" charset="0"/>
                        <a:cs typeface="Segoe UI Light" panose="020B0502040204020203" pitchFamily="34" charset="0"/>
                      </a:endParaRPr>
                    </a:p>
                  </a:txBody>
                  <a:tcPr marL="121888" marR="121888" marT="60944" marB="60944" anchor="ctr"/>
                </a:tc>
              </a:tr>
            </a:tbl>
          </a:graphicData>
        </a:graphic>
      </p:graphicFrame>
    </p:spTree>
    <p:extLst>
      <p:ext uri="{BB962C8B-B14F-4D97-AF65-F5344CB8AC3E}">
        <p14:creationId xmlns:p14="http://schemas.microsoft.com/office/powerpoint/2010/main" val="229572830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4797"/>
          </a:xfrm>
        </p:spPr>
        <p:txBody>
          <a:bodyPr/>
          <a:lstStyle/>
          <a:p>
            <a:r>
              <a:rPr lang="en-US" sz="4800" dirty="0" smtClean="0"/>
              <a:t>Create a VM from the Microsoft Azure portal</a:t>
            </a:r>
            <a:endParaRPr lang="en-US" sz="4800" dirty="0"/>
          </a:p>
        </p:txBody>
      </p:sp>
      <p:pic>
        <p:nvPicPr>
          <p:cNvPr id="4" name="图片 3"/>
          <p:cNvPicPr>
            <a:picLocks noChangeAspect="1"/>
          </p:cNvPicPr>
          <p:nvPr/>
        </p:nvPicPr>
        <p:blipFill>
          <a:blip r:embed="rId2"/>
          <a:stretch>
            <a:fillRect/>
          </a:stretch>
        </p:blipFill>
        <p:spPr>
          <a:xfrm>
            <a:off x="1571625" y="1066800"/>
            <a:ext cx="9048750" cy="472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26377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8.xml><?xml version="1.0" encoding="utf-8"?>
<p:tagLst xmlns:a="http://schemas.openxmlformats.org/drawingml/2006/main" xmlns:r="http://schemas.openxmlformats.org/officeDocument/2006/relationships" xmlns:p="http://schemas.openxmlformats.org/presentationml/2006/main">
  <p:tag name="TIMING" val="|5.7|8.9|.5"/>
</p:tagLst>
</file>

<file path=ppt/tags/tag19.xml><?xml version="1.0" encoding="utf-8"?>
<p:tagLst xmlns:a="http://schemas.openxmlformats.org/drawingml/2006/main" xmlns:r="http://schemas.openxmlformats.org/officeDocument/2006/relationships" xmlns:p="http://schemas.openxmlformats.org/presentationml/2006/main">
  <p:tag name="TIMING" val="|.8|18.8|.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20.xml><?xml version="1.0" encoding="utf-8"?>
<p:tagLst xmlns:a="http://schemas.openxmlformats.org/drawingml/2006/main" xmlns:r="http://schemas.openxmlformats.org/officeDocument/2006/relationships" xmlns:p="http://schemas.openxmlformats.org/presentationml/2006/main">
  <p:tag name="TIMING" val="|.4|44.6|.5"/>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2068</Words>
  <Application>Microsoft Office PowerPoint</Application>
  <PresentationFormat>宽屏</PresentationFormat>
  <Paragraphs>426</Paragraphs>
  <Slides>38</Slides>
  <Notes>30</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Arial</vt:lpstr>
      <vt:lpstr>Calibri</vt:lpstr>
      <vt:lpstr>Segoe Light</vt:lpstr>
      <vt:lpstr>Segoe UI</vt:lpstr>
      <vt:lpstr>Segoe UI Light</vt:lpstr>
      <vt:lpstr>Wingdings</vt:lpstr>
      <vt:lpstr>2_MS1444_Windows Azure Template 16x9_r08a</vt:lpstr>
      <vt:lpstr>Microsoft Azure Virtual Machines</vt:lpstr>
      <vt:lpstr>Virtual Machines</vt:lpstr>
      <vt:lpstr>Agenda</vt:lpstr>
      <vt:lpstr>A Continuous Offering    From Private to     Public Cloud </vt:lpstr>
      <vt:lpstr>Cloud-First Provisioning of VMs</vt:lpstr>
      <vt:lpstr>Microsoft Images</vt:lpstr>
      <vt:lpstr>Linux &amp; Oracle Images</vt:lpstr>
      <vt:lpstr>Virtual Machine Sizes</vt:lpstr>
      <vt:lpstr>Create a VM from the Microsoft Azure portal</vt:lpstr>
      <vt:lpstr>PowerPoint 演示文稿</vt:lpstr>
      <vt:lpstr>PowerPoint 演示文稿</vt:lpstr>
      <vt:lpstr>Linux Virtual Machines from the VMDepot</vt:lpstr>
      <vt:lpstr>PowerPoint 演示文稿</vt:lpstr>
      <vt:lpstr>Service Level Agreements </vt:lpstr>
      <vt:lpstr>Fault and Update Domains</vt:lpstr>
      <vt:lpstr>Virtual Machine Availability Sets Update Domains are honored by host OS updates</vt:lpstr>
      <vt:lpstr>PowerPoint 演示文稿</vt:lpstr>
      <vt:lpstr>VM disk layout</vt:lpstr>
      <vt:lpstr>VM disk layout</vt:lpstr>
      <vt:lpstr>VM disk layout</vt:lpstr>
      <vt:lpstr>Persistent Disk Management</vt:lpstr>
      <vt:lpstr>Persistent Disks and Highly Durable</vt:lpstr>
      <vt:lpstr>Persistent Disks and Highly Durable</vt:lpstr>
      <vt:lpstr>PowerPoint 演示文稿</vt:lpstr>
      <vt:lpstr>Disks and Images</vt:lpstr>
      <vt:lpstr>Image Mobility</vt:lpstr>
      <vt:lpstr>Bring Your Own Server/VHD</vt:lpstr>
      <vt:lpstr>Gallery Experience</vt:lpstr>
      <vt:lpstr>Bring Your Own Linux</vt:lpstr>
      <vt:lpstr>Create a Windows VM</vt:lpstr>
      <vt:lpstr>Create a Linux VM</vt:lpstr>
      <vt:lpstr>The platform image  gallery</vt:lpstr>
      <vt:lpstr>Using VM Depot</vt:lpstr>
      <vt:lpstr>Adding Data Disks to  a Windows and Linux VM  </vt:lpstr>
      <vt:lpstr>PowerPoint 演示文稿</vt:lpstr>
      <vt:lpstr>Virtual Machines</vt:lpstr>
      <vt:lpstr>Application Scenarios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Junsheng Hao</cp:lastModifiedBy>
  <cp:revision>64</cp:revision>
  <dcterms:created xsi:type="dcterms:W3CDTF">2013-08-21T10:51:45Z</dcterms:created>
  <dcterms:modified xsi:type="dcterms:W3CDTF">2014-04-21T11:31:03Z</dcterms:modified>
</cp:coreProperties>
</file>