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1.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1"/>
  </p:sldMasterIdLst>
  <p:notesMasterIdLst>
    <p:notesMasterId r:id="rId64"/>
  </p:notesMasterIdLst>
  <p:sldIdLst>
    <p:sldId id="327" r:id="rId2"/>
    <p:sldId id="328" r:id="rId3"/>
    <p:sldId id="332" r:id="rId4"/>
    <p:sldId id="269" r:id="rId5"/>
    <p:sldId id="270" r:id="rId6"/>
    <p:sldId id="271" r:id="rId7"/>
    <p:sldId id="272" r:id="rId8"/>
    <p:sldId id="278" r:id="rId9"/>
    <p:sldId id="279" r:id="rId10"/>
    <p:sldId id="280" r:id="rId11"/>
    <p:sldId id="281" r:id="rId12"/>
    <p:sldId id="306" r:id="rId13"/>
    <p:sldId id="335" r:id="rId14"/>
    <p:sldId id="308" r:id="rId15"/>
    <p:sldId id="310" r:id="rId16"/>
    <p:sldId id="333" r:id="rId17"/>
    <p:sldId id="282" r:id="rId18"/>
    <p:sldId id="283" r:id="rId19"/>
    <p:sldId id="285" r:id="rId20"/>
    <p:sldId id="289" r:id="rId21"/>
    <p:sldId id="311" r:id="rId22"/>
    <p:sldId id="312" r:id="rId23"/>
    <p:sldId id="292" r:id="rId24"/>
    <p:sldId id="293" r:id="rId25"/>
    <p:sldId id="294" r:id="rId26"/>
    <p:sldId id="313" r:id="rId27"/>
    <p:sldId id="314" r:id="rId28"/>
    <p:sldId id="315" r:id="rId29"/>
    <p:sldId id="316" r:id="rId30"/>
    <p:sldId id="290" r:id="rId31"/>
    <p:sldId id="318" r:id="rId32"/>
    <p:sldId id="317" r:id="rId33"/>
    <p:sldId id="319" r:id="rId34"/>
    <p:sldId id="321" r:id="rId35"/>
    <p:sldId id="320" r:id="rId36"/>
    <p:sldId id="286" r:id="rId37"/>
    <p:sldId id="287" r:id="rId38"/>
    <p:sldId id="291" r:id="rId39"/>
    <p:sldId id="297" r:id="rId40"/>
    <p:sldId id="298" r:id="rId41"/>
    <p:sldId id="299" r:id="rId42"/>
    <p:sldId id="322" r:id="rId43"/>
    <p:sldId id="323" r:id="rId44"/>
    <p:sldId id="324" r:id="rId45"/>
    <p:sldId id="300" r:id="rId46"/>
    <p:sldId id="301" r:id="rId47"/>
    <p:sldId id="325" r:id="rId48"/>
    <p:sldId id="302" r:id="rId49"/>
    <p:sldId id="264" r:id="rId50"/>
    <p:sldId id="303" r:id="rId51"/>
    <p:sldId id="304" r:id="rId52"/>
    <p:sldId id="265" r:id="rId53"/>
    <p:sldId id="266" r:id="rId54"/>
    <p:sldId id="267" r:id="rId55"/>
    <p:sldId id="338" r:id="rId56"/>
    <p:sldId id="339" r:id="rId57"/>
    <p:sldId id="340" r:id="rId58"/>
    <p:sldId id="341" r:id="rId59"/>
    <p:sldId id="342" r:id="rId60"/>
    <p:sldId id="343" r:id="rId61"/>
    <p:sldId id="329" r:id="rId62"/>
    <p:sldId id="33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86" autoAdjust="0"/>
    <p:restoredTop sz="76279" autoAdjust="0"/>
  </p:normalViewPr>
  <p:slideViewPr>
    <p:cSldViewPr snapToGrid="0">
      <p:cViewPr varScale="1">
        <p:scale>
          <a:sx n="70" d="100"/>
          <a:sy n="70" d="100"/>
        </p:scale>
        <p:origin x="12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FC784-41E4-4FAF-8734-172CC089935E}" type="datetimeFigureOut">
              <a:rPr lang="en-GB" smtClean="0"/>
              <a:t>16/05/2014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B2DBC-4761-4AFA-8E4B-8D7C098108C2}" type="slidenum">
              <a:rPr lang="en-GB" smtClean="0"/>
              <a:t>‹#›</a:t>
            </a:fld>
            <a:endParaRPr lang="en-GB"/>
          </a:p>
        </p:txBody>
      </p:sp>
    </p:spTree>
    <p:extLst>
      <p:ext uri="{BB962C8B-B14F-4D97-AF65-F5344CB8AC3E}">
        <p14:creationId xmlns:p14="http://schemas.microsoft.com/office/powerpoint/2010/main" val="27246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blogs.msdn.com/b/windowsazurestorage/archive/2012/06/08/introducing-locally-redundant-storage-for-windows-azure-storage.aspx"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blogs.msdn.com/b/windowsazurestorage/archive/2012/06/08/new-storage-features-on-the-windows-azure-portal.aspx"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149917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656433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17722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59191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60432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9222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38255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817225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636991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102341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853303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845063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a:t>
            </a:r>
            <a:r>
              <a:rPr lang="en-NZ" dirty="0" smtClean="0"/>
              <a:t>Microsoft Azure </a:t>
            </a:r>
            <a:r>
              <a:rPr lang="en-NZ" dirty="0" smtClean="0"/>
              <a:t>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738607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545910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4000905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946794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3126306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594466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788866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480263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765868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2217765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Introduce the topics that will be</a:t>
            </a:r>
            <a:r>
              <a:rPr lang="en-US" baseline="0" dirty="0" smtClean="0"/>
              <a:t> covered in this session</a:t>
            </a:r>
            <a:endParaRPr lang="en-US" dirty="0" smtClean="0"/>
          </a:p>
          <a:p>
            <a:pPr marL="174982" indent="-174982">
              <a:buFont typeface="Arial" pitchFamily="34" charset="0"/>
              <a:buChar char="•"/>
            </a:pPr>
            <a:endParaRPr lang="en-US"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endParaRPr lang="en-US" dirty="0" smtClean="0"/>
          </a:p>
          <a:p>
            <a:r>
              <a:rPr lang="en-US" b="1" dirty="0" smtClean="0"/>
              <a:t>Speaking Points:</a:t>
            </a:r>
          </a:p>
          <a:p>
            <a:endParaRPr lang="en-US"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5288361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uploading a block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Block blobs let you upload large blobs efficiently. Block blobs are comprised of blocks, each of which is identified by a block ID.</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When you upload a block to a blob in your storage account, it is associated with the specified block blob, but it does not become part of the blob until you commit a list of blocks that includes the new block's ID. </a:t>
            </a:r>
          </a:p>
          <a:p>
            <a:pPr marL="285750" indent="-285750">
              <a:buFont typeface="Arial" pitchFamily="34" charset="0"/>
              <a:buChar char="•"/>
            </a:pPr>
            <a:r>
              <a:rPr lang="en-US" dirty="0" smtClean="0"/>
              <a:t>New blocks remain in an uncommitted state until they are specifically committed or discarded. </a:t>
            </a:r>
          </a:p>
          <a:p>
            <a:pPr marL="285750" indent="-285750">
              <a:buFont typeface="Arial" pitchFamily="34" charset="0"/>
              <a:buChar char="•"/>
            </a:pPr>
            <a:r>
              <a:rPr lang="en-US" dirty="0" smtClean="0"/>
              <a:t>Writing a block does not update the last modified time of an existing blob.</a:t>
            </a:r>
          </a:p>
          <a:p>
            <a:pPr marL="285750" indent="-285750">
              <a:buFont typeface="Arial" pitchFamily="34" charset="0"/>
              <a:buChar char="•"/>
            </a:pPr>
            <a:r>
              <a:rPr lang="en-US" dirty="0" smtClean="0"/>
              <a:t>With a block blob, you can upload multiple blocks in parallel to decrease upload time. </a:t>
            </a:r>
          </a:p>
          <a:p>
            <a:pPr marL="285750" indent="-285750">
              <a:buFont typeface="Arial" pitchFamily="34" charset="0"/>
              <a:buChar char="•"/>
            </a:pPr>
            <a:r>
              <a:rPr lang="en-US" dirty="0" smtClean="0"/>
              <a:t>Each block can include an MD5 hash to verify the transfer, so you can track upload progress and re-send blocks as needed. </a:t>
            </a:r>
          </a:p>
          <a:p>
            <a:pPr marL="285750" indent="-285750">
              <a:buFont typeface="Arial" pitchFamily="34" charset="0"/>
              <a:buChar char="•"/>
            </a:pPr>
            <a:r>
              <a:rPr lang="en-US" dirty="0" smtClean="0"/>
              <a:t>You can upload blocks in any order, and determine their sequence in the final block list commitment step.</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39959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2904687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7829762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1324387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2058308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4670407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1728600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pagination when listing blobs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Reponses over multiple pages return</a:t>
            </a:r>
            <a:r>
              <a:rPr lang="en-NZ" baseline="0" dirty="0" smtClean="0"/>
              <a:t> a marker value</a:t>
            </a:r>
          </a:p>
          <a:p>
            <a:pPr marL="171450" indent="-171450">
              <a:buFont typeface="Arial" pitchFamily="34" charset="0"/>
              <a:buChar char="•"/>
            </a:pPr>
            <a:r>
              <a:rPr lang="en-NZ" baseline="0" dirty="0" smtClean="0"/>
              <a:t>This marker is sent to get subsequent page</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1819268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847369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2453844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600" b="1" dirty="0" smtClean="0"/>
              <a:t>Slide Objectives:</a:t>
            </a:r>
          </a:p>
          <a:p>
            <a:pPr marL="0" indent="0">
              <a:buFont typeface="Arial" pitchFamily="34" charset="0"/>
              <a:buNone/>
            </a:pPr>
            <a:r>
              <a:rPr lang="en-US" sz="1600" baseline="0" dirty="0" smtClean="0"/>
              <a:t>Define the </a:t>
            </a:r>
            <a:r>
              <a:rPr lang="en-US" sz="1600" baseline="0" dirty="0" smtClean="0"/>
              <a:t>Microsoft Azure  </a:t>
            </a:r>
            <a:r>
              <a:rPr lang="en-US" sz="1600" baseline="0" dirty="0" smtClean="0"/>
              <a:t>storage and the great benefits this service provides</a:t>
            </a:r>
          </a:p>
          <a:p>
            <a:pPr marL="0" indent="0">
              <a:buFont typeface="Arial" pitchFamily="34" charset="0"/>
              <a:buNone/>
            </a:pPr>
            <a:endParaRPr lang="en-US" sz="1600" baseline="0" dirty="0" smtClean="0"/>
          </a:p>
          <a:p>
            <a:pPr marL="0" indent="0">
              <a:buFont typeface="Arial" pitchFamily="34" charset="0"/>
              <a:buNone/>
            </a:pPr>
            <a:r>
              <a:rPr lang="en-US" sz="1600" b="1" baseline="0" dirty="0" smtClean="0"/>
              <a:t>Speaking Points:</a:t>
            </a:r>
          </a:p>
          <a:p>
            <a:pPr marL="0" indent="0">
              <a:buFont typeface="Arial" pitchFamily="34" charset="0"/>
              <a:buNone/>
            </a:pPr>
            <a:r>
              <a:rPr lang="en-US" dirty="0" smtClean="0"/>
              <a:t>The </a:t>
            </a:r>
            <a:r>
              <a:rPr lang="en-US" dirty="0" smtClean="0"/>
              <a:t>Microsoft Azure </a:t>
            </a:r>
            <a:r>
              <a:rPr lang="en-US" dirty="0" smtClean="0"/>
              <a:t>storage services provide storage for binary and text data, messages, and structured data in </a:t>
            </a:r>
            <a:r>
              <a:rPr lang="en-US" dirty="0" smtClean="0"/>
              <a:t>Microsoft Azure</a:t>
            </a:r>
            <a:endParaRPr lang="en-US" dirty="0" smtClean="0"/>
          </a:p>
          <a:p>
            <a:pPr marL="0" indent="0">
              <a:buFont typeface="Arial" pitchFamily="34" charset="0"/>
              <a:buNone/>
            </a:pPr>
            <a:endParaRPr lang="en-US" dirty="0" smtClean="0"/>
          </a:p>
          <a:p>
            <a:pPr marL="171450" indent="-171450">
              <a:buFont typeface="Arial" pitchFamily="34" charset="0"/>
              <a:buChar char="•"/>
            </a:pPr>
            <a:r>
              <a:rPr lang="en-US" dirty="0" smtClean="0"/>
              <a:t>Scalable </a:t>
            </a:r>
          </a:p>
          <a:p>
            <a:pPr marL="171450" indent="-171450">
              <a:buFont typeface="Arial" pitchFamily="34" charset="0"/>
              <a:buChar char="•"/>
            </a:pPr>
            <a:r>
              <a:rPr lang="en-US" dirty="0" smtClean="0"/>
              <a:t>Durable</a:t>
            </a:r>
          </a:p>
          <a:p>
            <a:pPr marL="171450" indent="-171450">
              <a:buFont typeface="Arial" pitchFamily="34" charset="0"/>
              <a:buChar char="•"/>
            </a:pPr>
            <a:r>
              <a:rPr lang="en-US" dirty="0" smtClean="0"/>
              <a:t>Available</a:t>
            </a:r>
          </a:p>
          <a:p>
            <a:pPr marL="171450" indent="-171450">
              <a:buFont typeface="Arial" pitchFamily="34" charset="0"/>
              <a:buChar char="•"/>
            </a:pPr>
            <a:r>
              <a:rPr lang="en-US" dirty="0" smtClean="0"/>
              <a:t>Cost</a:t>
            </a:r>
          </a:p>
          <a:p>
            <a:pPr marL="171450" indent="-171450">
              <a:buFont typeface="Arial" pitchFamily="34" charset="0"/>
              <a:buChar char="•"/>
            </a:pPr>
            <a:r>
              <a:rPr lang="en-US" dirty="0" smtClean="0"/>
              <a:t>REST</a:t>
            </a:r>
          </a:p>
          <a:p>
            <a:pPr marL="0" indent="0">
              <a:buFont typeface="Arial" pitchFamily="34" charset="0"/>
              <a:buNone/>
            </a:pPr>
            <a:endParaRPr lang="en-US" sz="1600" baseline="0" dirty="0" smtClean="0"/>
          </a:p>
          <a:p>
            <a:pPr marL="0" indent="0">
              <a:buFont typeface="Arial" pitchFamily="34" charset="0"/>
              <a:buNone/>
            </a:pPr>
            <a:r>
              <a:rPr lang="en-US" dirty="0" smtClean="0"/>
              <a:t>Geo-redundant storage provides the highest level of storage durability by seamlessly replicating your data to a secondary location within the same region</a:t>
            </a:r>
          </a:p>
          <a:p>
            <a:pPr marL="0" indent="0">
              <a:buFont typeface="Arial" pitchFamily="34" charset="0"/>
              <a:buNone/>
            </a:pPr>
            <a:r>
              <a:rPr lang="en-US" dirty="0" smtClean="0"/>
              <a:t>Locally redundant storage provides highly durable and available storage within a single location. </a:t>
            </a:r>
          </a:p>
          <a:p>
            <a:pPr marL="0" indent="0">
              <a:buFont typeface="Arial" pitchFamily="34" charset="0"/>
              <a:buNone/>
            </a:pPr>
            <a:r>
              <a:rPr lang="en-US" dirty="0" smtClean="0"/>
              <a:t>Microsoft monitors the service, provides patches, handles scaling, and does the other work needed to keep the service available.</a:t>
            </a:r>
            <a:endParaRPr lang="en-US" sz="1600" baseline="0" dirty="0" smtClean="0"/>
          </a:p>
          <a:p>
            <a:pPr marL="0" indent="0">
              <a:buFont typeface="Arial" pitchFamily="34" charset="0"/>
              <a:buNone/>
            </a:pPr>
            <a:endParaRPr lang="en-US" sz="1600" baseline="0" dirty="0" smtClean="0"/>
          </a:p>
          <a:p>
            <a:pPr marL="0" indent="0">
              <a:buFont typeface="Arial" pitchFamily="34" charset="0"/>
              <a:buNone/>
            </a:pPr>
            <a:r>
              <a:rPr lang="en-US" sz="1600"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5120238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36263787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1141871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29915001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32952326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16871619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36641909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Flexible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 table can contain entities of any shape</a:t>
            </a:r>
          </a:p>
          <a:p>
            <a:pPr marL="384431" lvl="1" indent="-171450">
              <a:buFont typeface="Arial" pitchFamily="34" charset="0"/>
              <a:buChar char="•"/>
            </a:pPr>
            <a:r>
              <a:rPr lang="en-NZ" dirty="0" smtClean="0"/>
              <a:t>There</a:t>
            </a:r>
            <a:r>
              <a:rPr lang="en-NZ" baseline="0" dirty="0" smtClean="0"/>
              <a:t> is no fixed schema</a:t>
            </a:r>
          </a:p>
          <a:p>
            <a:pPr marL="384431" lvl="1" indent="-171450">
              <a:buFont typeface="Arial" pitchFamily="34" charset="0"/>
              <a:buChar char="•"/>
            </a:pPr>
            <a:r>
              <a:rPr lang="en-NZ" baseline="0" dirty="0" smtClean="0"/>
              <a:t>There is no schema checking</a:t>
            </a:r>
          </a:p>
          <a:p>
            <a:pPr marL="171450" lvl="0" indent="-171450">
              <a:buFont typeface="Arial" pitchFamily="34" charset="0"/>
              <a:buChar char="•"/>
            </a:pPr>
            <a:r>
              <a:rPr lang="en-NZ" baseline="0" dirty="0" smtClean="0"/>
              <a:t>There is no strong typing- not that Birthdate is stored as both a </a:t>
            </a:r>
            <a:r>
              <a:rPr lang="en-NZ" baseline="0" dirty="0" err="1" smtClean="0"/>
              <a:t>datetime</a:t>
            </a:r>
            <a:r>
              <a:rPr lang="en-NZ" baseline="0" dirty="0" smtClean="0"/>
              <a:t> value and as a string</a:t>
            </a:r>
          </a:p>
          <a:p>
            <a:pPr marL="171450" lvl="0" indent="-171450">
              <a:buFont typeface="Arial" pitchFamily="34" charset="0"/>
              <a:buChar char="•"/>
            </a:pPr>
            <a:r>
              <a:rPr lang="en-NZ" baseline="0" dirty="0" smtClean="0"/>
              <a:t>Not that we can add additional columns</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38128458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16499546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Basic Query Syntax</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Querying is per the ADO.NET</a:t>
            </a:r>
            <a:r>
              <a:rPr lang="en-NZ" baseline="0" dirty="0" smtClean="0"/>
              <a:t> Data Services spec</a:t>
            </a:r>
            <a:br>
              <a:rPr lang="en-NZ" baseline="0" dirty="0" smtClean="0"/>
            </a:br>
            <a:r>
              <a:rPr lang="en-NZ" baseline="0" dirty="0" smtClean="0"/>
              <a:t>http://msdn.microsoft.com/en-us/library/cc668784.aspx</a:t>
            </a:r>
          </a:p>
          <a:p>
            <a:pPr marL="171450" indent="-171450">
              <a:buFont typeface="Arial" pitchFamily="34" charset="0"/>
              <a:buChar char="•"/>
            </a:pPr>
            <a:r>
              <a:rPr lang="en-NZ" baseline="0" dirty="0" smtClean="0"/>
              <a:t>Should endeavour to always include the Partition key to limit scope of query- partitions always served by a single storage node</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14789609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1207625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a:t>
            </a:r>
            <a:r>
              <a:rPr lang="en-US" baseline="0" dirty="0" smtClean="0"/>
              <a:t>Microsoft Azure </a:t>
            </a:r>
            <a:r>
              <a:rPr lang="en-US" baseline="0" dirty="0" smtClean="0"/>
              <a:t>storage account</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r>
              <a:rPr lang="en-US" dirty="0" smtClean="0"/>
              <a:t>A storage account gives your applications access to </a:t>
            </a:r>
            <a:r>
              <a:rPr lang="en-US" dirty="0" smtClean="0"/>
              <a:t>Microsoft Azure </a:t>
            </a:r>
            <a:r>
              <a:rPr lang="en-US" dirty="0" smtClean="0"/>
              <a:t>Blob, Table, and Queue services located in a geographic region. You need a storage account to use </a:t>
            </a:r>
            <a:r>
              <a:rPr lang="en-US" dirty="0" smtClean="0"/>
              <a:t>Microsoft Azure </a:t>
            </a:r>
            <a:r>
              <a:rPr lang="en-US" dirty="0" smtClean="0"/>
              <a:t>storage. </a:t>
            </a:r>
          </a:p>
          <a:p>
            <a:r>
              <a:rPr lang="en-US" dirty="0" smtClean="0"/>
              <a:t>The storage account represents the highest level of the namespace for accessing the storage services. A storage account can contain up to 100 TB of blob, queue, and table data. You can create up to five storage accounts for your </a:t>
            </a:r>
            <a:r>
              <a:rPr lang="en-US" dirty="0" smtClean="0"/>
              <a:t>Microsoft Azure </a:t>
            </a:r>
            <a:r>
              <a:rPr lang="en-US" dirty="0" smtClean="0"/>
              <a:t>subscription.</a:t>
            </a:r>
          </a:p>
          <a:p>
            <a:pPr marL="0" indent="0">
              <a:buFont typeface="Arial" pitchFamily="34" charset="0"/>
              <a:buNone/>
            </a:pPr>
            <a:endParaRPr lang="en-US" dirty="0" smtClean="0"/>
          </a:p>
          <a:p>
            <a:pPr marL="171450" indent="-171450">
              <a:buFont typeface="Arial" pitchFamily="34" charset="0"/>
              <a:buChar char="•"/>
            </a:pPr>
            <a:r>
              <a:rPr lang="en-US" dirty="0" smtClean="0"/>
              <a:t>A </a:t>
            </a:r>
            <a:r>
              <a:rPr lang="en-US" dirty="0" smtClean="0"/>
              <a:t>Microsoft Azure </a:t>
            </a:r>
            <a:r>
              <a:rPr lang="en-US" dirty="0" smtClean="0"/>
              <a:t>subscription contains storage account</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endParaRPr lang="en-US" dirty="0"/>
          </a:p>
        </p:txBody>
      </p:sp>
      <p:sp>
        <p:nvSpPr>
          <p:cNvPr id="4" name="Slide Number Placeholder 3"/>
          <p:cNvSpPr>
            <a:spLocks noGrp="1"/>
          </p:cNvSpPr>
          <p:nvPr>
            <p:ph type="sldNum" sz="quarter" idx="10"/>
          </p:nvPr>
        </p:nvSpPr>
        <p:spPr/>
        <p:txBody>
          <a:bodyPr/>
          <a:lstStyle/>
          <a:p>
            <a:fld id="{DFF0BEB7-DC6A-443D-91D1-0CE0A533CAC5}"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9251035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err="1"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err="1"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21027411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Partition Ranges</a:t>
            </a:r>
          </a:p>
          <a:p>
            <a:endParaRPr lang="en-US" dirty="0" smtClean="0"/>
          </a:p>
          <a:p>
            <a:r>
              <a:rPr lang="en-US" b="1" dirty="0" smtClean="0"/>
              <a:t>Speaker Notes</a:t>
            </a:r>
          </a:p>
          <a:p>
            <a:pPr marL="285750" indent="-285750">
              <a:buFont typeface="Arial" pitchFamily="34" charset="0"/>
              <a:buChar char="•"/>
            </a:pPr>
            <a:r>
              <a:rPr lang="en-US" baseline="0" dirty="0" smtClean="0"/>
              <a:t>DON’T use unique </a:t>
            </a:r>
            <a:r>
              <a:rPr lang="en-US" baseline="0" dirty="0" err="1" smtClean="0"/>
              <a:t>PartionKey</a:t>
            </a:r>
            <a:r>
              <a:rPr lang="en-US" baseline="0" dirty="0" smtClean="0"/>
              <a:t> values for your entities – each entity will then belong to its own partition</a:t>
            </a:r>
          </a:p>
          <a:p>
            <a:pPr marL="285750" indent="-285750">
              <a:buFont typeface="Arial" pitchFamily="34" charset="0"/>
              <a:buChar char="•"/>
            </a:pPr>
            <a:r>
              <a:rPr lang="en-US" dirty="0" smtClean="0"/>
              <a:t>Range partitions group entities that have sequentially, unique </a:t>
            </a:r>
            <a:r>
              <a:rPr lang="en-US" dirty="0" err="1" smtClean="0"/>
              <a:t>PartitionKey</a:t>
            </a:r>
            <a:r>
              <a:rPr lang="en-US" dirty="0" smtClean="0"/>
              <a:t> values to improve the performance of range queries. </a:t>
            </a:r>
          </a:p>
          <a:p>
            <a:pPr marL="285750" indent="-285750">
              <a:buFont typeface="Arial" pitchFamily="34" charset="0"/>
              <a:buChar char="•"/>
            </a:pPr>
            <a:r>
              <a:rPr lang="en-US" dirty="0" smtClean="0"/>
              <a:t>Without range partitions, a range query will need to cross partition boundaries or server boundaries, which can decrease the performance of the query. </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508C3800-5C46-4493-B456-B5C0A0B190CA}"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3481740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b="1" dirty="0" smtClean="0"/>
              <a:t>Slide Objectives</a:t>
            </a:r>
          </a:p>
          <a:p>
            <a:pPr marL="174982" indent="-174982">
              <a:buFont typeface="Arial" pitchFamily="34" charset="0"/>
              <a:buChar char="•"/>
            </a:pPr>
            <a:r>
              <a:rPr lang="en-US" b="0" dirty="0" smtClean="0"/>
              <a:t>Understand the hierarchy of Blob storage</a:t>
            </a:r>
          </a:p>
          <a:p>
            <a:endParaRPr lang="en-US" b="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900" b="1" dirty="0" smtClean="0"/>
              <a:t>VALUE PROP</a:t>
            </a:r>
          </a:p>
          <a:p>
            <a:pPr marL="0" marR="0" lvl="1"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3000" i="1" spc="-38" dirty="0" smtClean="0"/>
              <a:t>Enable customers to easily migrate, maintain, and monitor their existing SQL Server applications to </a:t>
            </a:r>
            <a:r>
              <a:rPr lang="en-US" sz="3000" i="1" spc="-38" dirty="0" smtClean="0"/>
              <a:t>Microsoft Azure </a:t>
            </a:r>
            <a:r>
              <a:rPr lang="en-US" sz="3000" i="1" spc="-38" dirty="0" smtClean="0"/>
              <a:t>VM role, and run them with competitive reliability, performance, and TCO characteristics</a:t>
            </a:r>
            <a:r>
              <a:rPr lang="en-US" sz="3200" spc="-38" dirty="0" smtClean="0"/>
              <a:t>.</a:t>
            </a:r>
          </a:p>
          <a:p>
            <a:pPr marL="0" marR="0" lvl="1" indent="0" algn="l" defTabSz="685864" rtl="0" eaLnBrk="1" fontAlgn="auto" latinLnBrk="0" hangingPunct="1">
              <a:lnSpc>
                <a:spcPct val="90000"/>
              </a:lnSpc>
              <a:spcBef>
                <a:spcPts val="0"/>
              </a:spcBef>
              <a:spcAft>
                <a:spcPts val="250"/>
              </a:spcAft>
              <a:buClrTx/>
              <a:buSzTx/>
              <a:buFont typeface="Arial" pitchFamily="34" charset="0"/>
              <a:buNone/>
              <a:tabLst/>
              <a:defRPr/>
            </a:pPr>
            <a:endParaRPr lang="en-US" b="0" dirty="0" smtClean="0"/>
          </a:p>
          <a:p>
            <a:r>
              <a:rPr lang="en-US" b="1" dirty="0" smtClean="0"/>
              <a:t>Speaker Notes</a:t>
            </a:r>
          </a:p>
          <a:p>
            <a:r>
              <a:rPr lang="en-US" dirty="0" smtClean="0"/>
              <a:t>Here we can see that the Front-End layer takes incoming requests, and a given front-end server can talk to all of the partition servers it needs to in order to process the incoming requests. The partition layer consists of all of the partition servers, with a master system to perform the automatic load balancing (described below) and assignments of partitions. As shown in the figure, each partition server is assigned a set of object partitions (Blobs, Entities, Queues). The Partition Master constantly monitors the overall load on each partition sever as well the individual partitions, and uses this for load balancing. Then the lowest layer of the storage architecture is the Distributed File System layer, which stores and replicates the data, and all partition servers can access any of the DFS severs.</a:t>
            </a:r>
          </a:p>
          <a:p>
            <a:endParaRPr lang="en-US" dirty="0" smtClean="0"/>
          </a:p>
          <a:p>
            <a:r>
              <a:rPr lang="en-US" dirty="0" smtClean="0"/>
              <a:t>It is important to understand that partitions are not tied to specific partition servers, since the data is stored in the DFS layer. The partition layer can therefore easily load balance and assign partitions to different partition servers, since any partition server can potentially provide access to any partition.</a:t>
            </a:r>
          </a:p>
          <a:p>
            <a:r>
              <a:rPr lang="en-US" dirty="0" smtClean="0"/>
              <a:t>The partition layer assigns partitions to partition severs based on each partition’s load. A given partition server may serve many partitions, and the Partition Master continuously monitors the load on all partition servers. If it sees that a partition server has too much load, the partition layer will automatically load balance some of the partitions from that partition server to another server.</a:t>
            </a:r>
          </a:p>
          <a:p>
            <a:endParaRPr lang="en-US" b="1" dirty="0" smtClean="0"/>
          </a:p>
          <a:p>
            <a:endParaRPr lang="en-US" b="1" dirty="0" smtClean="0"/>
          </a:p>
          <a:p>
            <a:r>
              <a:rPr lang="en-US" b="1" dirty="0" smtClean="0"/>
              <a:t>Notes</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1541524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4982" indent="-174982">
              <a:buFont typeface="Arial" pitchFamily="34" charset="0"/>
              <a:buChar char="•"/>
            </a:pPr>
            <a:r>
              <a:rPr lang="en-US" b="0" dirty="0" smtClean="0"/>
              <a:t>Understand the </a:t>
            </a:r>
            <a:r>
              <a:rPr lang="en-US" b="0" dirty="0" smtClean="0"/>
              <a:t>Microsoft Azure</a:t>
            </a:r>
            <a:r>
              <a:rPr lang="en-US" b="0" baseline="0" dirty="0" smtClean="0"/>
              <a:t> </a:t>
            </a:r>
            <a:r>
              <a:rPr lang="en-US" b="0" baseline="0" dirty="0" smtClean="0"/>
              <a:t>Storage scalability model</a:t>
            </a:r>
            <a:endParaRPr lang="en-US" b="0" dirty="0" smtClean="0"/>
          </a:p>
          <a:p>
            <a:endParaRPr lang="en-US" b="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900" b="1" dirty="0" smtClean="0"/>
              <a:t>VALUE PROP</a:t>
            </a:r>
          </a:p>
          <a:p>
            <a:pPr marL="0" marR="0" lvl="1"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3000" i="1" spc="-38" dirty="0" smtClean="0"/>
              <a:t>Microsoft Azure </a:t>
            </a:r>
            <a:r>
              <a:rPr lang="en-US" sz="3000" i="1" spc="-38" dirty="0" smtClean="0"/>
              <a:t>Storage scales automatically to provide the best performance</a:t>
            </a:r>
            <a:endParaRPr lang="en-US" sz="3200" spc="-38" dirty="0" smtClean="0"/>
          </a:p>
          <a:p>
            <a:pPr marL="0" marR="0" lvl="1" indent="0" algn="l" defTabSz="685864" rtl="0" eaLnBrk="1" fontAlgn="auto" latinLnBrk="0" hangingPunct="1">
              <a:lnSpc>
                <a:spcPct val="90000"/>
              </a:lnSpc>
              <a:spcBef>
                <a:spcPts val="0"/>
              </a:spcBef>
              <a:spcAft>
                <a:spcPts val="250"/>
              </a:spcAft>
              <a:buClrTx/>
              <a:buSzTx/>
              <a:buFont typeface="Arial" pitchFamily="34" charset="0"/>
              <a:buNone/>
              <a:tabLst/>
              <a:defRPr/>
            </a:pPr>
            <a:endParaRPr lang="en-US" b="0" dirty="0" smtClean="0"/>
          </a:p>
          <a:p>
            <a:r>
              <a:rPr lang="en-US" b="1" dirty="0" smtClean="0"/>
              <a:t>Speaker Notes</a:t>
            </a:r>
          </a:p>
          <a:p>
            <a:r>
              <a:rPr lang="en-US" b="0" dirty="0" err="1" smtClean="0"/>
              <a:t>Fanout</a:t>
            </a:r>
            <a:r>
              <a:rPr lang="en-US" b="0" baseline="0" dirty="0" smtClean="0"/>
              <a:t> is automatic, handles by </a:t>
            </a:r>
            <a:r>
              <a:rPr lang="en-US" b="0" baseline="0" dirty="0" smtClean="0"/>
              <a:t>Microsoft Azure</a:t>
            </a:r>
            <a:endParaRPr lang="en-US" b="0" baseline="0" dirty="0" smtClean="0"/>
          </a:p>
          <a:p>
            <a:r>
              <a:rPr lang="en-US" b="0" baseline="0" dirty="0" smtClean="0"/>
              <a:t>The key here is “elasticity”. The ability to automatically scale based on load.</a:t>
            </a:r>
          </a:p>
          <a:p>
            <a:r>
              <a:rPr lang="en-US" b="0" baseline="0" dirty="0" err="1" smtClean="0"/>
              <a:t>Fanout</a:t>
            </a:r>
            <a:r>
              <a:rPr lang="en-US" b="0" baseline="0" dirty="0" smtClean="0"/>
              <a:t> is based on the load. </a:t>
            </a:r>
            <a:r>
              <a:rPr lang="en-US" b="0" baseline="0" dirty="0" err="1" smtClean="0"/>
              <a:t>Fanout</a:t>
            </a:r>
            <a:r>
              <a:rPr lang="en-US" b="0" baseline="0" dirty="0" smtClean="0"/>
              <a:t> isn’t </a:t>
            </a:r>
            <a:r>
              <a:rPr lang="en-US" b="0" baseline="0" dirty="0" smtClean="0"/>
              <a:t>immediate…Microsoft Azure </a:t>
            </a:r>
            <a:r>
              <a:rPr lang="en-US" b="0" baseline="0" dirty="0" smtClean="0"/>
              <a:t>will wait several seconds to ensure that the load is a true load and not just a temporary spike</a:t>
            </a:r>
          </a:p>
          <a:p>
            <a:r>
              <a:rPr lang="en-US" b="0" baseline="0" dirty="0" smtClean="0"/>
              <a:t>Partitioning is based on Partition Key – the choice of the partition key is critical</a:t>
            </a:r>
          </a:p>
          <a:p>
            <a:r>
              <a:rPr lang="en-US" b="0" baseline="0" dirty="0" smtClean="0"/>
              <a:t>Partitions can be condensed when load increases</a:t>
            </a:r>
          </a:p>
          <a:p>
            <a:r>
              <a:rPr lang="en-US" b="0" baseline="0" dirty="0" smtClean="0"/>
              <a:t>Reads are load balanced against the three replicas</a:t>
            </a:r>
          </a:p>
          <a:p>
            <a:endParaRPr lang="en-US" b="0"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15359677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Slide Objectives</a:t>
            </a:r>
          </a:p>
          <a:p>
            <a:pPr marL="174982" indent="-174982">
              <a:buFont typeface="Arial" pitchFamily="34" charset="0"/>
              <a:buChar char="•"/>
            </a:pPr>
            <a:r>
              <a:rPr lang="en-US" b="0" dirty="0" smtClean="0"/>
              <a:t>Understand the importance</a:t>
            </a:r>
            <a:r>
              <a:rPr lang="en-US" b="0" baseline="0" dirty="0" smtClean="0"/>
              <a:t> of </a:t>
            </a:r>
            <a:r>
              <a:rPr lang="en-US" b="0" baseline="0" dirty="0" smtClean="0"/>
              <a:t>Microsoft Azure </a:t>
            </a:r>
            <a:r>
              <a:rPr lang="en-US" b="0" baseline="0" dirty="0" smtClean="0"/>
              <a:t>Table scalability model and how Partition Key and Row Key are critical for table scalability</a:t>
            </a:r>
            <a:endParaRPr lang="en-US" b="0" dirty="0" smtClean="0"/>
          </a:p>
          <a:p>
            <a:endParaRPr lang="en-US" b="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900" b="1" dirty="0" smtClean="0"/>
              <a:t>VALUE PROP</a:t>
            </a:r>
          </a:p>
          <a:p>
            <a:pPr marL="0" marR="0" lvl="1"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3000" i="1" spc="-38" dirty="0" smtClean="0"/>
              <a:t>Enable customers to easily migrate, maintain, and monitor their existing SQL Server applications to </a:t>
            </a:r>
            <a:r>
              <a:rPr lang="en-US" sz="3000" i="1" spc="-38" dirty="0" smtClean="0"/>
              <a:t>Microsoft Azure </a:t>
            </a:r>
            <a:r>
              <a:rPr lang="en-US" sz="3000" i="1" spc="-38" dirty="0" smtClean="0"/>
              <a:t>VM role, and run them with competitive reliability, performance, and TCO characteristics</a:t>
            </a:r>
            <a:r>
              <a:rPr lang="en-US" sz="3200" spc="-38" dirty="0" smtClean="0"/>
              <a:t>.</a:t>
            </a:r>
          </a:p>
          <a:p>
            <a:pPr marL="0" marR="0" lvl="1" indent="0" algn="l" defTabSz="685864" rtl="0" eaLnBrk="1" fontAlgn="auto" latinLnBrk="0" hangingPunct="1">
              <a:lnSpc>
                <a:spcPct val="90000"/>
              </a:lnSpc>
              <a:spcBef>
                <a:spcPts val="0"/>
              </a:spcBef>
              <a:spcAft>
                <a:spcPts val="250"/>
              </a:spcAft>
              <a:buClrTx/>
              <a:buSzTx/>
              <a:buFont typeface="Arial" pitchFamily="34" charset="0"/>
              <a:buNone/>
              <a:tabLst/>
              <a:defRPr/>
            </a:pPr>
            <a:endParaRPr lang="en-US" b="0" dirty="0" smtClean="0"/>
          </a:p>
          <a:p>
            <a:r>
              <a:rPr lang="en-US" b="1" dirty="0" smtClean="0"/>
              <a:t>Speaker Notes</a:t>
            </a:r>
          </a:p>
          <a:p>
            <a:r>
              <a:rPr lang="en-US" dirty="0" smtClean="0"/>
              <a:t>Table entities represent the units of data stored in a table and are similar to rows in a typical relational database table. Each entity defines a collection of properties. Each property is key/value pair defined by its name, value, and the value's data type. Entities must define the following three system properties as part of the property collection:</a:t>
            </a:r>
          </a:p>
          <a:p>
            <a:endParaRPr lang="en-US" b="1" dirty="0" smtClean="0"/>
          </a:p>
          <a:p>
            <a:pPr marL="171450" indent="-171450">
              <a:buFont typeface="Arial" panose="020B0604020202020204" pitchFamily="34" charset="0"/>
              <a:buChar char="•"/>
            </a:pPr>
            <a:r>
              <a:rPr lang="en-US" b="1" dirty="0" err="1" smtClean="0"/>
              <a:t>PartitionKey</a:t>
            </a:r>
            <a:r>
              <a:rPr lang="en-US" dirty="0" smtClean="0"/>
              <a:t> – The </a:t>
            </a:r>
            <a:r>
              <a:rPr lang="en-US" dirty="0" err="1" smtClean="0"/>
              <a:t>PartitionKey</a:t>
            </a:r>
            <a:r>
              <a:rPr lang="en-US" dirty="0" smtClean="0"/>
              <a:t> property stores string values that identify the partition that an entity belongs to. This means that entities with the same </a:t>
            </a:r>
            <a:r>
              <a:rPr lang="en-US" dirty="0" err="1" smtClean="0"/>
              <a:t>PartitionKey</a:t>
            </a:r>
            <a:r>
              <a:rPr lang="en-US" dirty="0" smtClean="0"/>
              <a:t> values belong in the same partition. Partitions, as discussed later, are integral to the scalability of the table.</a:t>
            </a:r>
            <a:br>
              <a:rPr lang="en-US" dirty="0" smtClean="0"/>
            </a:br>
            <a:endParaRPr lang="en-US" dirty="0" smtClean="0"/>
          </a:p>
          <a:p>
            <a:pPr marL="171450" indent="-171450">
              <a:buFont typeface="Arial" panose="020B0604020202020204" pitchFamily="34" charset="0"/>
              <a:buChar char="•"/>
            </a:pPr>
            <a:r>
              <a:rPr lang="en-US" b="1" dirty="0" err="1" smtClean="0"/>
              <a:t>RowKey</a:t>
            </a:r>
            <a:r>
              <a:rPr lang="en-US" dirty="0" smtClean="0"/>
              <a:t> – The </a:t>
            </a:r>
            <a:r>
              <a:rPr lang="en-US" dirty="0" err="1" smtClean="0"/>
              <a:t>RowKey</a:t>
            </a:r>
            <a:r>
              <a:rPr lang="en-US" dirty="0" smtClean="0"/>
              <a:t> property stores string values that uniquely identify entities within each partition.</a:t>
            </a:r>
          </a:p>
          <a:p>
            <a:endParaRPr lang="en-US" b="1" dirty="0" smtClean="0"/>
          </a:p>
          <a:p>
            <a:r>
              <a:rPr lang="en-US" b="1" dirty="0" smtClean="0"/>
              <a:t>Notes</a:t>
            </a:r>
          </a:p>
          <a:p>
            <a:r>
              <a:rPr lang="en-US" dirty="0" smtClean="0"/>
              <a:t>Tables are partitioned to support load balancing across storage nodes. A table's entities are organized by partition. A partition is a consecutive range of entities possessing the same partition key value. The partition key is a unique identifier for the partition within a given table, specified by the </a:t>
            </a:r>
            <a:r>
              <a:rPr lang="en-US" b="1" dirty="0" err="1" smtClean="0"/>
              <a:t>PartitionKey</a:t>
            </a:r>
            <a:r>
              <a:rPr lang="en-US" dirty="0" smtClean="0"/>
              <a:t> property. The partition key forms the first part of an entity's primary key. The partition key may be a string value up to 1 KB in size.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14498606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61</a:t>
            </a:fld>
            <a:endParaRPr lang="en-US" dirty="0"/>
          </a:p>
        </p:txBody>
      </p:sp>
    </p:spTree>
    <p:extLst>
      <p:ext uri="{BB962C8B-B14F-4D97-AF65-F5344CB8AC3E}">
        <p14:creationId xmlns:p14="http://schemas.microsoft.com/office/powerpoint/2010/main" val="2531803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a:t>
            </a:r>
            <a:r>
              <a:rPr lang="en-US" baseline="0" dirty="0" smtClean="0"/>
              <a:t>Microsoft Azure </a:t>
            </a:r>
            <a:r>
              <a:rPr lang="en-US" baseline="0" dirty="0" smtClean="0"/>
              <a:t>storage account</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The </a:t>
            </a:r>
            <a:r>
              <a:rPr lang="en-US" dirty="0" smtClean="0"/>
              <a:t>Microsoft Azure </a:t>
            </a:r>
            <a:r>
              <a:rPr lang="en-US" dirty="0" smtClean="0"/>
              <a:t>Content Delivery Network (CDN) offers developers a global solution for delivering high-bandwidth content by caching blobs and static content of compute instances at physical nodes in the United States, Europe, Asia, Australia and South America.</a:t>
            </a:r>
          </a:p>
          <a:p>
            <a:pPr marL="171450" indent="-171450">
              <a:buFont typeface="Arial" pitchFamily="34" charset="0"/>
              <a:buChar char="•"/>
            </a:pPr>
            <a:r>
              <a:rPr lang="en-US" dirty="0" smtClean="0"/>
              <a:t>A </a:t>
            </a:r>
            <a:r>
              <a:rPr lang="en-US" dirty="0" smtClean="0"/>
              <a:t>Microsoft Azure </a:t>
            </a:r>
            <a:r>
              <a:rPr lang="en-US" dirty="0" smtClean="0"/>
              <a:t>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p>
          <a:p>
            <a:pPr marL="171450" indent="-171450">
              <a:buFont typeface="Arial" pitchFamily="34" charset="0"/>
              <a:buChar char="•"/>
            </a:pPr>
            <a:r>
              <a:rPr lang="en-US" dirty="0" smtClean="0"/>
              <a:t>100 TBs per account means a</a:t>
            </a:r>
            <a:r>
              <a:rPr lang="en-US" baseline="0" dirty="0" smtClean="0"/>
              <a:t> lot of storage for very little cost</a:t>
            </a:r>
            <a:endParaRPr lang="en-US" dirty="0" smtClean="0"/>
          </a:p>
          <a:p>
            <a:pPr marL="0" indent="0">
              <a:buFont typeface="Arial" pitchFamily="34" charset="0"/>
              <a:buNone/>
            </a:pPr>
            <a:endParaRPr lang="en-US" dirty="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r>
              <a:rPr lang="en-US" dirty="0" smtClean="0"/>
              <a:t>You should change the access keys to your storage account periodically to help keep your storage connections more secure. Two access keys are assigned to enable you to maintain connections to the storage account using one access key while you regenerate the other access key. </a:t>
            </a:r>
          </a:p>
        </p:txBody>
      </p:sp>
      <p:sp>
        <p:nvSpPr>
          <p:cNvPr id="4" name="Slide Number Placeholder 3"/>
          <p:cNvSpPr>
            <a:spLocks noGrp="1"/>
          </p:cNvSpPr>
          <p:nvPr>
            <p:ph type="sldNum" sz="quarter" idx="10"/>
          </p:nvPr>
        </p:nvSpPr>
        <p:spPr/>
        <p:txBody>
          <a:bodyPr/>
          <a:lstStyle/>
          <a:p>
            <a:fld id="{DFF0BEB7-DC6A-443D-91D1-0CE0A533CAC5}"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609002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sz="900" b="1" dirty="0" smtClean="0"/>
              <a:t>Slide Objectives:</a:t>
            </a:r>
          </a:p>
          <a:p>
            <a:pPr marL="174982" indent="-174982">
              <a:buFont typeface="Arial" pitchFamily="34" charset="0"/>
              <a:buChar char="•"/>
            </a:pPr>
            <a:r>
              <a:rPr lang="en-US" sz="900" dirty="0" smtClean="0"/>
              <a:t>Explain the new features recently</a:t>
            </a:r>
            <a:r>
              <a:rPr lang="en-US" sz="900" baseline="0" dirty="0" smtClean="0"/>
              <a:t> added to </a:t>
            </a:r>
            <a:r>
              <a:rPr lang="en-US" sz="900" baseline="0" dirty="0" smtClean="0"/>
              <a:t>Microsoft Azure </a:t>
            </a:r>
            <a:r>
              <a:rPr lang="en-US" sz="900" baseline="0" dirty="0" smtClean="0"/>
              <a:t>storage</a:t>
            </a:r>
            <a:r>
              <a:rPr lang="en-US" sz="900" dirty="0" smtClean="0"/>
              <a:t>.  </a:t>
            </a:r>
          </a:p>
          <a:p>
            <a:endParaRPr lang="en-US" sz="90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900" b="1" dirty="0" smtClean="0"/>
              <a:t>VALUE PROP</a:t>
            </a:r>
          </a:p>
          <a:p>
            <a:pPr marL="0" marR="0" lvl="1"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3000" i="1" spc="-38" dirty="0" smtClean="0"/>
              <a:t>Recently</a:t>
            </a:r>
            <a:r>
              <a:rPr lang="en-US" sz="3000" i="1" spc="-38" baseline="0" dirty="0" smtClean="0"/>
              <a:t> added features provide increased functionality and value to Azure storage. </a:t>
            </a:r>
            <a:endParaRPr lang="en-US" sz="4000" dirty="0" smtClean="0"/>
          </a:p>
          <a:p>
            <a:endParaRPr lang="en-US" sz="900" dirty="0" smtClean="0"/>
          </a:p>
          <a:p>
            <a:r>
              <a:rPr lang="en-US" sz="900" b="1" dirty="0" smtClean="0"/>
              <a:t>Speaking Points:</a:t>
            </a:r>
          </a:p>
          <a:p>
            <a:endParaRPr lang="en-US" sz="900" dirty="0" smtClean="0"/>
          </a:p>
          <a:p>
            <a:r>
              <a:rPr lang="en-US" b="1" dirty="0" smtClean="0"/>
              <a:t>Shared Access Signatures (Signed URLs) for Tables and Queues</a:t>
            </a:r>
            <a:r>
              <a:rPr lang="en-US" dirty="0" smtClean="0"/>
              <a:t> – similar to the Shared Access Signature feature previously available for Blobs, this allows account owners to issue URL access to specific resources such as tables, table ranges, queues, blobs and containers while specifying granular sets of permissions. In addition, there are some smaller improvements to Shared Access Signatures for Blobs</a:t>
            </a:r>
          </a:p>
          <a:p>
            <a:endParaRPr lang="en-US" dirty="0" smtClean="0"/>
          </a:p>
          <a:p>
            <a:r>
              <a:rPr lang="en-US" b="1" dirty="0" smtClean="0"/>
              <a:t>Expanded Blob Copy</a:t>
            </a:r>
            <a:r>
              <a:rPr lang="en-US" dirty="0" smtClean="0"/>
              <a:t> – For Blobs, we now support copying blobs between storage accounts and copy blob (even within accounts) is performed as an asynchronous operation. This is available in the new version, but will only work if the destination storage account was created on or after June 7, 2012. Of course, Copy Blob operations within the same account will continue to work for all accounts</a:t>
            </a:r>
          </a:p>
          <a:p>
            <a:endParaRPr lang="en-US" dirty="0" smtClean="0"/>
          </a:p>
          <a:p>
            <a:r>
              <a:rPr lang="en-US" b="1" dirty="0" smtClean="0"/>
              <a:t>Improved Blob Leasing</a:t>
            </a:r>
            <a:r>
              <a:rPr lang="en-US" dirty="0" smtClean="0"/>
              <a:t> – Leasing is now available for blob containers, and allows infinite lease duration. In addition, lease durations between 15-60 seconds are also supported. Changing the lease id (in order to rotate the lease-id across your components) is now supported</a:t>
            </a:r>
          </a:p>
          <a:p>
            <a:endParaRPr lang="en-US" dirty="0" smtClean="0"/>
          </a:p>
          <a:p>
            <a:r>
              <a:rPr lang="en-US" b="1" dirty="0" smtClean="0"/>
              <a:t>Introducing Locally Redundant Storage</a:t>
            </a:r>
            <a:r>
              <a:rPr lang="en-US" dirty="0" smtClean="0"/>
              <a:t> - Storage users are now able turn off geo-replication by choosing </a:t>
            </a:r>
            <a:r>
              <a:rPr lang="en-US" dirty="0" smtClean="0">
                <a:hlinkClick r:id="rId3"/>
              </a:rPr>
              <a:t>Locally Redundant Storage (LRS)</a:t>
            </a:r>
            <a:r>
              <a:rPr lang="en-US" dirty="0" smtClean="0"/>
              <a:t>. LRS provides highly durable and available storage within a single location (sub region). </a:t>
            </a:r>
          </a:p>
          <a:p>
            <a:endParaRPr lang="en-US" dirty="0" smtClean="0"/>
          </a:p>
          <a:p>
            <a:r>
              <a:rPr lang="en-US" b="1" dirty="0" smtClean="0"/>
              <a:t>Choosing Geo Redundant Storage or Locally Redundant Storage</a:t>
            </a:r>
            <a:r>
              <a:rPr lang="en-US" dirty="0" smtClean="0"/>
              <a:t> – By default storage accounts are configured for Geo Redundant Storage (GRS), meaning that Table and Blob data is replicated both within the primary location and also to a location hundreds of miles away (geo-replication). As detailed in this </a:t>
            </a:r>
            <a:r>
              <a:rPr lang="en-US" dirty="0" smtClean="0">
                <a:hlinkClick r:id="rId3"/>
              </a:rPr>
              <a:t>blog post</a:t>
            </a:r>
            <a:r>
              <a:rPr lang="en-US" dirty="0" smtClean="0"/>
              <a:t>, using LRS may be preferable in certain scenarios, and is available at a 23-34% discount compared to GRS. The price of GRS remains unchanged. Please note that a one-time bandwidth charge will apply if you choose to re-enable GRS after switching to LRS. </a:t>
            </a:r>
          </a:p>
          <a:p>
            <a:endParaRPr lang="en-US" dirty="0" smtClean="0"/>
          </a:p>
          <a:p>
            <a:r>
              <a:rPr lang="en-US" b="1" dirty="0" smtClean="0"/>
              <a:t>Configuration of Storage Analytics </a:t>
            </a:r>
            <a:r>
              <a:rPr lang="en-US" dirty="0" smtClean="0"/>
              <a:t>– While our analytics features (metrics and logging) have been available since last summer, configuring them required the user to call the REST API. In the new </a:t>
            </a:r>
            <a:r>
              <a:rPr lang="en-US" dirty="0" smtClean="0">
                <a:hlinkClick r:id="rId4"/>
              </a:rPr>
              <a:t>management portal</a:t>
            </a:r>
            <a:r>
              <a:rPr lang="en-US" dirty="0" smtClean="0"/>
              <a:t>, users can easily configure these features. </a:t>
            </a:r>
          </a:p>
          <a:p>
            <a:endParaRPr lang="en-US" dirty="0" smtClean="0"/>
          </a:p>
          <a:p>
            <a:r>
              <a:rPr lang="en-US" b="1" dirty="0" smtClean="0"/>
              <a:t>Monitoring Storage Metrics</a:t>
            </a:r>
            <a:r>
              <a:rPr lang="en-US" dirty="0" smtClean="0"/>
              <a:t> – Storage users can now also monitor any desired set of metrics tracked in your account </a:t>
            </a:r>
            <a:r>
              <a:rPr lang="en-US" dirty="0" smtClean="0">
                <a:hlinkClick r:id="rId4"/>
              </a:rPr>
              <a:t>via the management portal</a:t>
            </a:r>
            <a:endParaRPr lang="en-US" dirty="0" smtClean="0"/>
          </a:p>
          <a:p>
            <a:endParaRPr lang="en-US" sz="900" dirty="0" smtClean="0"/>
          </a:p>
          <a:p>
            <a:endParaRPr lang="en-US" sz="900" dirty="0" smtClean="0"/>
          </a:p>
          <a:p>
            <a:r>
              <a:rPr lang="en-US" sz="900" b="1" dirty="0" smtClean="0"/>
              <a:t>Notes:</a:t>
            </a:r>
          </a:p>
          <a:p>
            <a:endParaRPr lang="en-US" b="1" dirty="0" smtClean="0"/>
          </a:p>
          <a:p>
            <a:endParaRPr lang="en-US" b="1"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246394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Describe security principles</a:t>
            </a:r>
            <a:endParaRPr lang="en-US" baseline="0" dirty="0" smtClean="0"/>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b="0" baseline="0" dirty="0" smtClean="0"/>
              <a:t>Simple shared secret security</a:t>
            </a:r>
          </a:p>
          <a:p>
            <a:pPr marL="171450" indent="-171450">
              <a:buFont typeface="Arial" pitchFamily="34" charset="0"/>
              <a:buChar char="•"/>
            </a:pPr>
            <a:r>
              <a:rPr lang="en-US" b="0" baseline="0" dirty="0" smtClean="0"/>
              <a:t>Can use HTTP or HTTPS to access</a:t>
            </a:r>
          </a:p>
          <a:p>
            <a:pPr marL="384431" lvl="1" indent="-171450">
              <a:buFont typeface="Arial" pitchFamily="34" charset="0"/>
              <a:buChar char="•"/>
            </a:pPr>
            <a:r>
              <a:rPr lang="en-US" b="0" baseline="0" dirty="0" smtClean="0"/>
              <a:t>Use HTTP for public content</a:t>
            </a:r>
          </a:p>
          <a:p>
            <a:pPr marL="384431" lvl="1" indent="-171450">
              <a:buFont typeface="Arial" pitchFamily="34" charset="0"/>
              <a:buChar char="•"/>
            </a:pPr>
            <a:r>
              <a:rPr lang="en-US" b="0" baseline="0" dirty="0" smtClean="0"/>
              <a:t>Use HTTPS for secure content (i.e. where using es or Shared Access Signatures)</a:t>
            </a:r>
          </a:p>
          <a:p>
            <a:pPr marL="171450" lvl="0" indent="-171450">
              <a:buFont typeface="Arial" pitchFamily="34" charset="0"/>
              <a:buChar char="•"/>
            </a:pPr>
            <a:endParaRPr lang="en-US" b="0" baseline="0" dirty="0" smtClean="0"/>
          </a:p>
          <a:p>
            <a:pPr marL="171450" lvl="0" indent="-171450">
              <a:buFont typeface="Arial" pitchFamily="34" charset="0"/>
              <a:buChar char="•"/>
            </a:pPr>
            <a:r>
              <a:rPr lang="en-US" b="0" baseline="0" dirty="0" smtClean="0"/>
              <a:t>Two 512bit keys</a:t>
            </a:r>
          </a:p>
          <a:p>
            <a:pPr marL="384431" lvl="1" indent="-171450">
              <a:buFont typeface="Arial" pitchFamily="34" charset="0"/>
              <a:buChar char="•"/>
            </a:pPr>
            <a:r>
              <a:rPr lang="en-US" b="0" baseline="0" dirty="0" smtClean="0"/>
              <a:t>Keys used to sign priv requests</a:t>
            </a:r>
          </a:p>
          <a:p>
            <a:pPr marL="384431" lvl="1" indent="-171450">
              <a:buFont typeface="Arial" pitchFamily="34" charset="0"/>
              <a:buChar char="•"/>
            </a:pPr>
            <a:r>
              <a:rPr lang="en-US" b="0" baseline="0" dirty="0" smtClean="0"/>
              <a:t>Two keys supports rolling of keys</a:t>
            </a:r>
          </a:p>
          <a:p>
            <a:pPr marL="499520" lvl="2" indent="-171450">
              <a:buFont typeface="Arial" pitchFamily="34" charset="0"/>
              <a:buChar char="•"/>
            </a:pPr>
            <a:r>
              <a:rPr lang="en-US" b="0" baseline="0" dirty="0" smtClean="0"/>
              <a:t>E.g. if one key is compromised can use the second key while first is regenerated</a:t>
            </a:r>
          </a:p>
          <a:p>
            <a:pPr marL="499520" lvl="2" indent="-171450">
              <a:buFont typeface="Arial" pitchFamily="34" charset="0"/>
              <a:buChar char="•"/>
            </a:pPr>
            <a:endParaRPr lang="en-US" b="0" baseline="0" dirty="0" smtClean="0"/>
          </a:p>
          <a:p>
            <a:pPr marL="171450" lvl="0" indent="-171450">
              <a:buFont typeface="Arial" pitchFamily="34" charset="0"/>
              <a:buChar char="•"/>
            </a:pPr>
            <a:r>
              <a:rPr lang="en-US" b="0" baseline="0" dirty="0" smtClean="0"/>
              <a:t>More on SAS’s soon</a:t>
            </a:r>
          </a:p>
          <a:p>
            <a:pPr marL="0" indent="0">
              <a:buFont typeface="Arial" pitchFamily="34" charset="0"/>
              <a:buNone/>
            </a:pPr>
            <a:endParaRPr lang="en-US" b="0"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More on Security on Day 3</a:t>
            </a:r>
          </a:p>
          <a:p>
            <a:pPr marL="0" indent="0">
              <a:buFont typeface="Arial" pitchFamily="34" charset="0"/>
              <a:buNone/>
            </a:pPr>
            <a:r>
              <a:rPr lang="en-US" b="0" baseline="0" dirty="0" smtClean="0"/>
              <a:t>http://social.msdn.microsoft.com/Forums/en-US/windowsazure/thread/1e023e8d-0ff9-472e-bcc1-05400a41466c </a:t>
            </a:r>
          </a:p>
          <a:p>
            <a:pPr marL="0" indent="0">
              <a:buFont typeface="Arial" pitchFamily="34" charset="0"/>
              <a:buNone/>
            </a:pPr>
            <a:r>
              <a:rPr lang="en-US" b="0" baseline="0" dirty="0" smtClean="0"/>
              <a:t>http://blogs.msdn.com/b/usisvde/archive/2010/05/21/best-practices-for-data-storage-security-on-windows-azure.aspx</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292919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each of the storage types at a high level</a:t>
            </a:r>
          </a:p>
          <a:p>
            <a:endParaRPr lang="en-US" b="0" dirty="0" smtClean="0"/>
          </a:p>
          <a:p>
            <a:r>
              <a:rPr lang="en-US" b="1" dirty="0" smtClean="0"/>
              <a:t>Speaker Notes</a:t>
            </a:r>
          </a:p>
          <a:p>
            <a:r>
              <a:rPr lang="en-NZ" dirty="0" smtClean="0"/>
              <a:t>The </a:t>
            </a:r>
            <a:r>
              <a:rPr lang="en-NZ" dirty="0" smtClean="0"/>
              <a:t>Microsoft Azure </a:t>
            </a:r>
            <a:r>
              <a:rPr lang="en-NZ" dirty="0" smtClean="0"/>
              <a:t>storage services provide storage for binary and text data, messages, and structured data in </a:t>
            </a:r>
            <a:r>
              <a:rPr lang="en-NZ" dirty="0" smtClean="0"/>
              <a:t>Microsoft Azure. </a:t>
            </a:r>
            <a:r>
              <a:rPr lang="en-NZ" dirty="0" smtClean="0"/>
              <a:t>The storage services include:</a:t>
            </a:r>
          </a:p>
          <a:p>
            <a:pPr marL="171450" indent="-171450">
              <a:buFont typeface="Arial" pitchFamily="34" charset="0"/>
              <a:buChar char="•"/>
            </a:pPr>
            <a:r>
              <a:rPr lang="en-NZ" dirty="0" smtClean="0"/>
              <a:t>The Blob service, for storing binary and text data</a:t>
            </a:r>
          </a:p>
          <a:p>
            <a:pPr marL="171450" indent="-171450">
              <a:buFont typeface="Arial" pitchFamily="34" charset="0"/>
              <a:buChar char="•"/>
            </a:pPr>
            <a:r>
              <a:rPr lang="en-NZ" dirty="0" smtClean="0"/>
              <a:t>The Queue service, for storing messages that may be accessed by a client</a:t>
            </a:r>
          </a:p>
          <a:p>
            <a:pPr marL="171450" indent="-171450">
              <a:buFont typeface="Arial" pitchFamily="34" charset="0"/>
              <a:buChar char="•"/>
            </a:pPr>
            <a:r>
              <a:rPr lang="en-NZ" dirty="0" smtClean="0"/>
              <a:t>The Table service, for structured storage for non-relational data</a:t>
            </a:r>
          </a:p>
          <a:p>
            <a:pPr marL="171450" indent="-171450">
              <a:buFont typeface="Arial" pitchFamily="34" charset="0"/>
              <a:buChar char="•"/>
            </a:pPr>
            <a:r>
              <a:rPr lang="en-NZ" dirty="0" smtClean="0"/>
              <a:t>Microsoft Azure </a:t>
            </a:r>
            <a:r>
              <a:rPr lang="en-NZ" dirty="0" smtClean="0"/>
              <a:t>drives, for mounting an NTFS volume accessible to code running in your </a:t>
            </a:r>
            <a:r>
              <a:rPr lang="en-NZ" dirty="0" smtClean="0"/>
              <a:t>Microsoft Azure </a:t>
            </a:r>
            <a:r>
              <a:rPr lang="en-NZ" dirty="0" smtClean="0"/>
              <a:t>service</a:t>
            </a:r>
            <a:br>
              <a:rPr lang="en-NZ" dirty="0" smtClean="0"/>
            </a:br>
            <a:endParaRPr lang="en-NZ" dirty="0" smtClean="0"/>
          </a:p>
          <a:p>
            <a:r>
              <a:rPr lang="en-NZ" dirty="0" smtClean="0"/>
              <a:t>Programmatic access to the Blob, Queue, and Table services is available via the </a:t>
            </a:r>
            <a:r>
              <a:rPr lang="en-NZ" dirty="0" smtClean="0"/>
              <a:t>Microsoft Azure </a:t>
            </a:r>
            <a:r>
              <a:rPr lang="en-NZ" dirty="0" smtClean="0"/>
              <a:t>Managed Library and the </a:t>
            </a:r>
            <a:r>
              <a:rPr lang="en-NZ" dirty="0" smtClean="0"/>
              <a:t>Microsoft Azure </a:t>
            </a:r>
            <a:r>
              <a:rPr lang="en-NZ" dirty="0" smtClean="0"/>
              <a:t>storage services REST API</a:t>
            </a:r>
          </a:p>
          <a:p>
            <a:endParaRPr lang="en-US" b="1" dirty="0" smtClean="0"/>
          </a:p>
          <a:p>
            <a:r>
              <a:rPr lang="en-US" b="1" dirty="0" smtClean="0"/>
              <a:t>Notes</a:t>
            </a:r>
          </a:p>
          <a:p>
            <a:r>
              <a:rPr lang="en-US" b="0" dirty="0" smtClean="0"/>
              <a:t>http://blogs.msdn.com/b/windowsazurestorage/archive/2010/03/28/windows-azure-storage-resources.aspx</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955654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77138434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279602325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70748060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421851494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367268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9757820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90752851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a:gradFill>
                  <a:gsLst>
                    <a:gs pos="0">
                      <a:srgbClr val="292929"/>
                    </a:gs>
                    <a:gs pos="100000">
                      <a:srgbClr val="292929"/>
                    </a:gs>
                  </a:gsLst>
                  <a:lin ang="5400000" scaled="0"/>
                </a:gradFill>
                <a:cs typeface="Segoe UI" pitchFamily="34" charset="0"/>
              </a:rPr>
              <a:t>© </a:t>
            </a:r>
            <a:r>
              <a:rPr lang="en-US" sz="700" smtClean="0">
                <a:gradFill>
                  <a:gsLst>
                    <a:gs pos="0">
                      <a:srgbClr val="292929"/>
                    </a:gs>
                    <a:gs pos="100000">
                      <a:srgbClr val="292929"/>
                    </a:gs>
                  </a:gsLst>
                  <a:lin ang="5400000" scaled="0"/>
                </a:gradFill>
                <a:cs typeface="Segoe UI" pitchFamily="34" charset="0"/>
              </a:rPr>
              <a:t>201</a:t>
            </a:r>
            <a:r>
              <a:rPr lang="en-US" altLang="zh-CN" sz="700" smtClean="0">
                <a:gradFill>
                  <a:gsLst>
                    <a:gs pos="0">
                      <a:srgbClr val="292929"/>
                    </a:gs>
                    <a:gs pos="100000">
                      <a:srgbClr val="292929"/>
                    </a:gs>
                  </a:gsLst>
                  <a:lin ang="5400000" scaled="0"/>
                </a:gradFill>
                <a:cs typeface="Segoe UI" pitchFamily="34" charset="0"/>
              </a:rPr>
              <a:t>4</a:t>
            </a:r>
            <a:r>
              <a:rPr lang="en-US" sz="70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736425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330534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41627767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193849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4" indent="0">
              <a:spcBef>
                <a:spcPts val="0"/>
              </a:spcBef>
              <a:spcAft>
                <a:spcPts val="900"/>
              </a:spcAft>
              <a:buSzPct val="80000"/>
              <a:buFont typeface="Arial" pitchFamily="34" charset="0"/>
              <a:buNone/>
              <a:defRPr sz="3999" spc="-100" baseline="0">
                <a:gradFill>
                  <a:gsLst>
                    <a:gs pos="0">
                      <a:srgbClr val="595959"/>
                    </a:gs>
                    <a:gs pos="86000">
                      <a:srgbClr val="595959"/>
                    </a:gs>
                  </a:gsLst>
                  <a:lin ang="5400000" scaled="0"/>
                </a:gradFill>
                <a:latin typeface="Segoe UI Light" pitchFamily="34" charset="0"/>
              </a:defRPr>
            </a:lvl1pPr>
            <a:lvl2pPr marL="3174" indent="0">
              <a:spcBef>
                <a:spcPts val="0"/>
              </a:spcBef>
              <a:buSzPct val="80000"/>
              <a:buFont typeface="Arial" pitchFamily="34" charset="0"/>
              <a:buNone/>
              <a:defRPr sz="1999" spc="-50" baseline="0">
                <a:gradFill>
                  <a:gsLst>
                    <a:gs pos="0">
                      <a:srgbClr val="595959"/>
                    </a:gs>
                    <a:gs pos="86000">
                      <a:srgbClr val="595959"/>
                    </a:gs>
                  </a:gsLst>
                  <a:lin ang="5400000" scaled="0"/>
                </a:gradFill>
              </a:defRPr>
            </a:lvl2pPr>
            <a:lvl3pPr marL="1258510" indent="-40310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482" indent="-34597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931" indent="-3364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3" name="图片 2"/>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59213640"/>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3108048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8"/>
            <a:ext cx="11653523" cy="1985641"/>
          </a:xfrm>
        </p:spPr>
        <p:txBody>
          <a:bodyPr/>
          <a:lstStyle>
            <a:lvl1pPr marL="0" indent="0">
              <a:buNone/>
              <a:defRPr>
                <a:solidFill>
                  <a:srgbClr val="00188F"/>
                </a:solidFill>
              </a:defRPr>
            </a:lvl1pPr>
            <a:lvl2pPr marL="0" indent="0">
              <a:buFontTx/>
              <a:buNone/>
              <a:defRPr sz="1960"/>
            </a:lvl2pPr>
            <a:lvl3pPr marL="224022" indent="0">
              <a:buNone/>
              <a:defRPr/>
            </a:lvl3pPr>
            <a:lvl4pPr marL="448044" indent="0">
              <a:buNone/>
              <a:defRPr/>
            </a:lvl4pPr>
            <a:lvl5pPr marL="67206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616865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849" y="3005013"/>
            <a:ext cx="2401042"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grpSp>
      <p:sp>
        <p:nvSpPr>
          <p:cNvPr id="3" name="Subtitle 2"/>
          <p:cNvSpPr>
            <a:spLocks noGrp="1"/>
          </p:cNvSpPr>
          <p:nvPr>
            <p:ph type="subTitle" idx="1" hasCustomPrompt="1"/>
          </p:nvPr>
        </p:nvSpPr>
        <p:spPr>
          <a:xfrm>
            <a:off x="3475625" y="3419856"/>
            <a:ext cx="6951250" cy="1243584"/>
          </a:xfrm>
        </p:spPr>
        <p:txBody>
          <a:bodyPr vert="horz" wrap="square" lIns="182864" tIns="182864" rIns="0" bIns="0" rtlCol="0" anchor="ctr" anchorCtr="0">
            <a:spAutoFit/>
          </a:bodyPr>
          <a:lstStyle>
            <a:lvl1pPr marL="574627" indent="-571452">
              <a:buNone/>
              <a:defRPr lang="en-US" sz="4400" spc="-100" dirty="0" smtClean="0">
                <a:solidFill>
                  <a:schemeClr val="tx1">
                    <a:alpha val="99000"/>
                  </a:schemeClr>
                </a:solidFill>
                <a:latin typeface="Segoe UI Light" pitchFamily="34" charset="0"/>
              </a:defRPr>
            </a:lvl1pPr>
            <a:lvl2pPr marL="346046" indent="-342871">
              <a:buNone/>
              <a:defRPr lang="en-US" spc="-51"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344" y="228602"/>
            <a:ext cx="11149441" cy="757131"/>
          </a:xfrm>
        </p:spPr>
        <p:txBody>
          <a:bodyPr vert="horz" wrap="square" lIns="0" tIns="0" rIns="0" bIns="0" rtlCol="0" anchor="t">
            <a:spAutoFit/>
          </a:bodyPr>
          <a:lstStyle>
            <a:lvl1pPr marL="0" indent="0">
              <a:buNone/>
              <a:defRPr lang="en-US" sz="55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35637764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35865986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1739611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84681006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77191226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dirty="0"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79042300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987955734"/>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53894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dirty="0" smtClean="0"/>
              <a:t>Click to edit Master text styles</a:t>
            </a:r>
          </a:p>
          <a:p>
            <a:pPr marL="3174" lvl="1" indent="0" algn="l" defTabSz="914089"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149934661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086140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 id="2147483952" r:id="rId18"/>
    <p:sldLayoutId id="2147483953" r:id="rId19"/>
    <p:sldLayoutId id="2147483954" r:id="rId20"/>
    <p:sldLayoutId id="2147483955" r:id="rId21"/>
    <p:sldLayoutId id="2147483956" r:id="rId22"/>
    <p:sldLayoutId id="2147483957" r:id="rId23"/>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microsoft.com/office/2007/relationships/hdphoto" Target="../media/hdphoto4.wdp"/></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0701" y="2234114"/>
            <a:ext cx="10329400" cy="1359196"/>
          </a:xfrm>
        </p:spPr>
        <p:txBody>
          <a:bodyPr/>
          <a:lstStyle/>
          <a:p>
            <a:r>
              <a:rPr lang="en-US" altLang="zh-CN" dirty="0" smtClean="0"/>
              <a:t>Microsoft </a:t>
            </a:r>
            <a:r>
              <a:rPr lang="en-US" dirty="0" smtClean="0"/>
              <a:t>Azure </a:t>
            </a:r>
            <a:r>
              <a:rPr lang="en-US" dirty="0" smtClean="0"/>
              <a:t>Storage</a:t>
            </a:r>
            <a:endParaRPr lang="en-US" dirty="0"/>
          </a:p>
        </p:txBody>
      </p:sp>
      <p:sp>
        <p:nvSpPr>
          <p:cNvPr id="2" name="Text Placeholder 1"/>
          <p:cNvSpPr>
            <a:spLocks noGrp="1"/>
          </p:cNvSpPr>
          <p:nvPr>
            <p:ph type="body" sz="quarter" idx="11"/>
          </p:nvPr>
        </p:nvSpPr>
        <p:spPr>
          <a:xfrm>
            <a:off x="520701" y="4863354"/>
            <a:ext cx="9019334" cy="738664"/>
          </a:xfrm>
        </p:spPr>
        <p:txBody>
          <a:bodyPr/>
          <a:lstStyle/>
          <a:p>
            <a:r>
              <a:rPr lang="en-US" b="1" dirty="0" smtClean="0"/>
              <a:t>Microsoft Research</a:t>
            </a:r>
          </a:p>
          <a:p>
            <a:r>
              <a:rPr lang="en-US" altLang="zh-CN" dirty="0" smtClean="0"/>
              <a:t>Microsoft </a:t>
            </a:r>
            <a:r>
              <a:rPr lang="en-US" dirty="0" smtClean="0"/>
              <a:t>Azure </a:t>
            </a:r>
            <a:r>
              <a:rPr lang="en-US" dirty="0" smtClean="0"/>
              <a:t>for Research Training</a:t>
            </a:r>
            <a:endParaRPr lang="en-US" dirty="0"/>
          </a:p>
        </p:txBody>
      </p:sp>
    </p:spTree>
    <p:extLst>
      <p:ext uri="{BB962C8B-B14F-4D97-AF65-F5344CB8AC3E}">
        <p14:creationId xmlns:p14="http://schemas.microsoft.com/office/powerpoint/2010/main" val="276692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Blob Storage</a:t>
            </a:r>
            <a:endParaRPr lang="en-US" dirty="0"/>
          </a:p>
        </p:txBody>
      </p:sp>
    </p:spTree>
    <p:extLst>
      <p:ext uri="{BB962C8B-B14F-4D97-AF65-F5344CB8AC3E}">
        <p14:creationId xmlns:p14="http://schemas.microsoft.com/office/powerpoint/2010/main" val="147601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Concepts</a:t>
            </a:r>
            <a:endParaRPr lang="en-US" dirty="0"/>
          </a:p>
        </p:txBody>
      </p:sp>
      <p:sp>
        <p:nvSpPr>
          <p:cNvPr id="66" name="Rounded Rectangle 65"/>
          <p:cNvSpPr/>
          <p:nvPr/>
        </p:nvSpPr>
        <p:spPr>
          <a:xfrm>
            <a:off x="5599179"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025874"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520701"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520701" y="1136378"/>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a:solidFill>
                  <a:srgbClr val="FFFFFF">
                    <a:alpha val="99000"/>
                  </a:srgbClr>
                </a:solidFill>
                <a:latin typeface="Consolas" pitchFamily="49" charset="0"/>
                <a:cs typeface="Consolas" pitchFamily="49" charset="0"/>
              </a:rPr>
              <a:t>http://&lt;account&gt;.</a:t>
            </a:r>
            <a:r>
              <a:rPr lang="en-US" sz="2000" b="1" dirty="0">
                <a:solidFill>
                  <a:srgbClr val="FFFFFF">
                    <a:alpha val="99000"/>
                  </a:srgbClr>
                </a:solidFill>
                <a:latin typeface="Consolas" pitchFamily="49" charset="0"/>
                <a:cs typeface="Consolas" pitchFamily="49" charset="0"/>
              </a:rPr>
              <a:t>blob</a:t>
            </a:r>
            <a:r>
              <a:rPr lang="en-US" sz="2000" dirty="0">
                <a:solidFill>
                  <a:srgbClr val="FFFFFF">
                    <a:alpha val="99000"/>
                  </a:srgbClr>
                </a:solidFill>
                <a:latin typeface="Consolas" pitchFamily="49" charset="0"/>
                <a:cs typeface="Consolas" pitchFamily="49" charset="0"/>
              </a:rPr>
              <a:t>.core.windows.net/&lt;container&gt;/&lt;blobname&gt;</a:t>
            </a:r>
          </a:p>
        </p:txBody>
      </p:sp>
      <p:sp>
        <p:nvSpPr>
          <p:cNvPr id="101" name="Down Arrow 100"/>
          <p:cNvSpPr/>
          <p:nvPr/>
        </p:nvSpPr>
        <p:spPr bwMode="auto">
          <a:xfrm rot="10800000">
            <a:off x="2556936" y="15441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0800000">
            <a:off x="7222166" y="1516744"/>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7930957" y="1803400"/>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Pages/ Blocks</a:t>
            </a:r>
          </a:p>
        </p:txBody>
      </p:sp>
      <p:sp>
        <p:nvSpPr>
          <p:cNvPr id="103" name="Down Arrow 102"/>
          <p:cNvSpPr/>
          <p:nvPr/>
        </p:nvSpPr>
        <p:spPr bwMode="auto">
          <a:xfrm rot="10800000">
            <a:off x="8858667" y="1527957"/>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297547" y="4551219"/>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87157"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8296"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defTabSz="1218987"/>
            <a:r>
              <a:rPr lang="en-US" sz="2000" dirty="0" err="1">
                <a:solidFill>
                  <a:srgbClr val="FFFFFF">
                    <a:alpha val="99000"/>
                  </a:srgbClr>
                </a:solidFill>
              </a:rPr>
              <a:t>contoso</a:t>
            </a:r>
            <a:endParaRPr lang="en-US" sz="2000" dirty="0">
              <a:solidFill>
                <a:srgbClr val="FFFFFF">
                  <a:alpha val="99000"/>
                </a:srgbClr>
              </a:solidFill>
            </a:endParaRPr>
          </a:p>
        </p:txBody>
      </p:sp>
      <p:cxnSp>
        <p:nvCxnSpPr>
          <p:cNvPr id="119" name="Straight Connector 118"/>
          <p:cNvCxnSpPr/>
          <p:nvPr/>
        </p:nvCxnSpPr>
        <p:spPr>
          <a:xfrm>
            <a:off x="4895274"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822539" y="3709555"/>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822538"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26748"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316356"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906592"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defTabSz="1218987"/>
            <a:r>
              <a:rPr lang="en-US" sz="2000" dirty="0">
                <a:solidFill>
                  <a:srgbClr val="FFFFFF">
                    <a:alpha val="99000"/>
                  </a:srgbClr>
                </a:solidFill>
              </a:rPr>
              <a:t>PIC01.JPG</a:t>
            </a:r>
          </a:p>
        </p:txBody>
      </p:sp>
      <p:sp>
        <p:nvSpPr>
          <p:cNvPr id="111" name="Rounded Rectangle 18"/>
          <p:cNvSpPr/>
          <p:nvPr/>
        </p:nvSpPr>
        <p:spPr>
          <a:xfrm>
            <a:off x="8327377"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defTabSz="1218987"/>
            <a:r>
              <a:rPr lang="en-US" sz="2000" dirty="0">
                <a:solidFill>
                  <a:srgbClr val="FFFFFF">
                    <a:alpha val="99000"/>
                  </a:srgbClr>
                </a:solidFill>
              </a:rPr>
              <a:t>Block/Page</a:t>
            </a:r>
          </a:p>
        </p:txBody>
      </p:sp>
      <p:sp>
        <p:nvSpPr>
          <p:cNvPr id="115" name="Rectangle 114"/>
          <p:cNvSpPr/>
          <p:nvPr/>
        </p:nvSpPr>
        <p:spPr>
          <a:xfrm>
            <a:off x="8327167"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defTabSz="1218987"/>
            <a:r>
              <a:rPr lang="en-US" sz="2000" dirty="0">
                <a:solidFill>
                  <a:srgbClr val="FFFFFF">
                    <a:alpha val="99000"/>
                  </a:srgbClr>
                </a:solidFill>
              </a:rPr>
              <a:t>Block/Page</a:t>
            </a:r>
          </a:p>
        </p:txBody>
      </p:sp>
      <p:sp>
        <p:nvSpPr>
          <p:cNvPr id="117" name="Rectangle 116"/>
          <p:cNvSpPr/>
          <p:nvPr/>
        </p:nvSpPr>
        <p:spPr>
          <a:xfrm>
            <a:off x="5906591"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defTabSz="1218987"/>
            <a:r>
              <a:rPr lang="en-US" sz="2000" dirty="0">
                <a:solidFill>
                  <a:srgbClr val="FFFFFF">
                    <a:alpha val="99000"/>
                  </a:srgbClr>
                </a:solidFill>
              </a:rPr>
              <a:t>PIC02.JPG</a:t>
            </a:r>
          </a:p>
        </p:txBody>
      </p:sp>
      <p:sp>
        <p:nvSpPr>
          <p:cNvPr id="79" name="Rectangle 78"/>
          <p:cNvSpPr/>
          <p:nvPr/>
        </p:nvSpPr>
        <p:spPr>
          <a:xfrm>
            <a:off x="3521808"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defTabSz="1218987"/>
            <a:r>
              <a:rPr lang="en-US" sz="2000" dirty="0">
                <a:solidFill>
                  <a:srgbClr val="FFFFFF">
                    <a:alpha val="99000"/>
                  </a:srgbClr>
                </a:solidFill>
              </a:rPr>
              <a:t>images</a:t>
            </a:r>
          </a:p>
        </p:txBody>
      </p:sp>
      <p:sp>
        <p:nvSpPr>
          <p:cNvPr id="98" name="Rounded Rectangle 97"/>
          <p:cNvSpPr/>
          <p:nvPr/>
        </p:nvSpPr>
        <p:spPr>
          <a:xfrm>
            <a:off x="5906592"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defTabSz="1218987"/>
            <a:r>
              <a:rPr lang="en-US" sz="2000" dirty="0">
                <a:solidFill>
                  <a:srgbClr val="FFFFFF">
                    <a:alpha val="99000"/>
                  </a:srgbClr>
                </a:solidFill>
              </a:rPr>
              <a:t>VID1.AVI</a:t>
            </a:r>
          </a:p>
        </p:txBody>
      </p:sp>
      <p:sp>
        <p:nvSpPr>
          <p:cNvPr id="92" name="Rectangle 91"/>
          <p:cNvSpPr/>
          <p:nvPr/>
        </p:nvSpPr>
        <p:spPr>
          <a:xfrm>
            <a:off x="3521809"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defTabSz="1218987"/>
            <a:r>
              <a:rPr lang="en-US" sz="2000" dirty="0">
                <a:solidFill>
                  <a:srgbClr val="FFFFFF">
                    <a:alpha val="99000"/>
                  </a:srgbClr>
                </a:solidFill>
              </a:rPr>
              <a:t>videos</a:t>
            </a:r>
          </a:p>
        </p:txBody>
      </p:sp>
    </p:spTree>
    <p:extLst>
      <p:ext uri="{BB962C8B-B14F-4D97-AF65-F5344CB8AC3E}">
        <p14:creationId xmlns:p14="http://schemas.microsoft.com/office/powerpoint/2010/main" val="314291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2000" tmFilter="0, 0; .2, .5; .8, .5; 1, 0"/>
                                        <p:tgtEl>
                                          <p:spTgt spid="69"/>
                                        </p:tgtEl>
                                      </p:cBhvr>
                                    </p:animEffect>
                                    <p:animScale>
                                      <p:cBhvr>
                                        <p:cTn id="22" dur="1000" autoRev="1" fill="hold"/>
                                        <p:tgtEl>
                                          <p:spTgt spid="69"/>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5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2000" tmFilter="0, 0; .2, .5; .8, .5; 1, 0"/>
                                        <p:tgtEl>
                                          <p:spTgt spid="66"/>
                                        </p:tgtEl>
                                      </p:cBhvr>
                                    </p:animEffect>
                                    <p:animScale>
                                      <p:cBhvr>
                                        <p:cTn id="32" dur="1000" autoRev="1" fill="hold"/>
                                        <p:tgtEl>
                                          <p:spTgt spid="66"/>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2506525"/>
            <a:ext cx="10237787" cy="1994392"/>
          </a:xfrm>
        </p:spPr>
        <p:txBody>
          <a:bodyPr/>
          <a:lstStyle/>
          <a:p>
            <a:r>
              <a:rPr lang="en-US" dirty="0" smtClean="0">
                <a:gradFill>
                  <a:gsLst>
                    <a:gs pos="1250">
                      <a:srgbClr val="FFFFFF"/>
                    </a:gs>
                    <a:gs pos="100000">
                      <a:srgbClr val="FFFFFF"/>
                    </a:gs>
                  </a:gsLst>
                  <a:lin ang="5400000" scaled="0"/>
                </a:gradFill>
              </a:rPr>
              <a:t>Creating a storage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account</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26140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1"/>
                </a:solidFill>
              </a:rPr>
              <a:t> </a:t>
            </a:r>
            <a:r>
              <a:rPr lang="en-US" sz="4800" dirty="0" smtClean="0">
                <a:solidFill>
                  <a:schemeClr val="tx1"/>
                </a:solidFill>
              </a:rPr>
              <a:t>Use IPython notebook For Storage Exercises</a:t>
            </a:r>
            <a:endParaRPr lang="en-US" sz="4800" dirty="0">
              <a:solidFill>
                <a:schemeClr val="tx1"/>
              </a:solidFill>
            </a:endParaRPr>
          </a:p>
        </p:txBody>
      </p:sp>
      <p:sp>
        <p:nvSpPr>
          <p:cNvPr id="4" name="Content Placeholder 3"/>
          <p:cNvSpPr>
            <a:spLocks noGrp="1"/>
          </p:cNvSpPr>
          <p:nvPr>
            <p:ph type="body" sz="quarter" idx="10"/>
          </p:nvPr>
        </p:nvSpPr>
        <p:spPr>
          <a:xfrm>
            <a:off x="519250" y="1343147"/>
            <a:ext cx="5862502" cy="4893647"/>
          </a:xfrm>
        </p:spPr>
        <p:txBody>
          <a:bodyPr/>
          <a:lstStyle/>
          <a:p>
            <a:r>
              <a:rPr lang="en-US" sz="3200" dirty="0" smtClean="0">
                <a:solidFill>
                  <a:schemeClr val="tx1"/>
                </a:solidFill>
                <a:latin typeface="Segoe UI Light" panose="020B0502040204020203" pitchFamily="34" charset="0"/>
                <a:cs typeface="Segoe UI Light" panose="020B0502040204020203" pitchFamily="34" charset="0"/>
              </a:rPr>
              <a:t>Python IDE in browser</a:t>
            </a:r>
          </a:p>
          <a:p>
            <a:pPr lvl="1"/>
            <a:r>
              <a:rPr lang="en-US" sz="3200" dirty="0" smtClean="0">
                <a:solidFill>
                  <a:schemeClr val="tx1"/>
                </a:solidFill>
                <a:latin typeface="Segoe UI Light" panose="020B0502040204020203" pitchFamily="34" charset="0"/>
                <a:cs typeface="Segoe UI Light" panose="020B0502040204020203" pitchFamily="34" charset="0"/>
              </a:rPr>
              <a:t>Any Browser</a:t>
            </a:r>
          </a:p>
          <a:p>
            <a:pPr lvl="1"/>
            <a:r>
              <a:rPr lang="en-US" sz="3200" dirty="0" smtClean="0">
                <a:solidFill>
                  <a:schemeClr val="tx1"/>
                </a:solidFill>
                <a:latin typeface="Segoe UI Light" panose="020B0502040204020203" pitchFamily="34" charset="0"/>
                <a:cs typeface="Segoe UI Light" panose="020B0502040204020203" pitchFamily="34" charset="0"/>
              </a:rPr>
              <a:t>Any OS</a:t>
            </a:r>
          </a:p>
          <a:p>
            <a:r>
              <a:rPr lang="en-US" sz="3200" dirty="0" smtClean="0">
                <a:solidFill>
                  <a:schemeClr val="tx1"/>
                </a:solidFill>
                <a:latin typeface="Segoe UI Light" panose="020B0502040204020203" pitchFamily="34" charset="0"/>
                <a:cs typeface="Segoe UI Light" panose="020B0502040204020203" pitchFamily="34" charset="0"/>
              </a:rPr>
              <a:t>Backed by Python engine on Azure</a:t>
            </a:r>
          </a:p>
          <a:p>
            <a:pPr lvl="1"/>
            <a:r>
              <a:rPr lang="en-US" sz="3200" dirty="0" smtClean="0">
                <a:solidFill>
                  <a:schemeClr val="tx1"/>
                </a:solidFill>
                <a:latin typeface="Segoe UI Light" panose="020B0502040204020203" pitchFamily="34" charset="0"/>
                <a:cs typeface="Segoe UI Light" panose="020B0502040204020203" pitchFamily="34" charset="0"/>
              </a:rPr>
              <a:t>Windows or Linux</a:t>
            </a:r>
          </a:p>
          <a:p>
            <a:r>
              <a:rPr lang="en-US" sz="3200" dirty="0" smtClean="0">
                <a:solidFill>
                  <a:schemeClr val="tx1"/>
                </a:solidFill>
                <a:latin typeface="Segoe UI Light" panose="020B0502040204020203" pitchFamily="34" charset="0"/>
                <a:cs typeface="Segoe UI Light" panose="020B0502040204020203" pitchFamily="34" charset="0"/>
              </a:rPr>
              <a:t>Key features</a:t>
            </a:r>
          </a:p>
          <a:p>
            <a:pPr lvl="1"/>
            <a:r>
              <a:rPr lang="en-US" sz="3200" dirty="0" err="1" smtClean="0">
                <a:solidFill>
                  <a:schemeClr val="tx1"/>
                </a:solidFill>
                <a:latin typeface="Segoe UI Light" panose="020B0502040204020203" pitchFamily="34" charset="0"/>
                <a:cs typeface="Segoe UI Light" panose="020B0502040204020203" pitchFamily="34" charset="0"/>
              </a:rPr>
              <a:t>Intellisense</a:t>
            </a:r>
            <a:r>
              <a:rPr lang="en-US" sz="3200" dirty="0" smtClean="0">
                <a:solidFill>
                  <a:schemeClr val="tx1"/>
                </a:solidFill>
                <a:latin typeface="Segoe UI Light" panose="020B0502040204020203" pitchFamily="34" charset="0"/>
                <a:cs typeface="Segoe UI Light" panose="020B0502040204020203" pitchFamily="34" charset="0"/>
              </a:rPr>
              <a:t>, completion ..</a:t>
            </a:r>
          </a:p>
          <a:p>
            <a:pPr lvl="1"/>
            <a:r>
              <a:rPr lang="en-US" sz="3200" dirty="0" smtClean="0">
                <a:solidFill>
                  <a:schemeClr val="tx1"/>
                </a:solidFill>
                <a:latin typeface="Segoe UI Light" panose="020B0502040204020203" pitchFamily="34" charset="0"/>
                <a:cs typeface="Segoe UI Light" panose="020B0502040204020203" pitchFamily="34" charset="0"/>
              </a:rPr>
              <a:t>Inline graphics</a:t>
            </a:r>
          </a:p>
          <a:p>
            <a:r>
              <a:rPr lang="en-US" sz="3200" dirty="0" smtClean="0">
                <a:solidFill>
                  <a:schemeClr val="tx1"/>
                </a:solidFill>
                <a:latin typeface="Segoe UI Light" panose="020B0502040204020203" pitchFamily="34" charset="0"/>
                <a:cs typeface="Segoe UI Light" panose="020B0502040204020203" pitchFamily="34" charset="0"/>
              </a:rPr>
              <a:t>“Executable Document”</a:t>
            </a:r>
          </a:p>
          <a:p>
            <a:r>
              <a:rPr lang="en-US" sz="3200" dirty="0" err="1" smtClean="0">
                <a:solidFill>
                  <a:schemeClr val="tx1"/>
                </a:solidFill>
                <a:latin typeface="Segoe UI Light" panose="020B0502040204020203" pitchFamily="34" charset="0"/>
                <a:cs typeface="Segoe UI Light" panose="020B0502040204020203" pitchFamily="34" charset="0"/>
              </a:rPr>
              <a:t>IPython</a:t>
            </a:r>
            <a:r>
              <a:rPr lang="en-US" sz="3200" dirty="0" smtClean="0">
                <a:solidFill>
                  <a:schemeClr val="tx1"/>
                </a:solidFill>
                <a:latin typeface="Segoe UI Light" panose="020B0502040204020203" pitchFamily="34" charset="0"/>
                <a:cs typeface="Segoe UI Light" panose="020B0502040204020203" pitchFamily="34" charset="0"/>
              </a:rPr>
              <a:t> REPL also built-into PTVS</a:t>
            </a:r>
            <a:endParaRPr lang="en-US" sz="3200" dirty="0">
              <a:solidFill>
                <a:schemeClr val="tx1"/>
              </a:solidFill>
              <a:latin typeface="Segoe UI Light" panose="020B0502040204020203" pitchFamily="34" charset="0"/>
              <a:cs typeface="Segoe UI Light" panose="020B0502040204020203" pitchFamily="34" charset="0"/>
            </a:endParaRPr>
          </a:p>
        </p:txBody>
      </p:sp>
      <p:pic>
        <p:nvPicPr>
          <p:cNvPr id="9"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525" y="976500"/>
            <a:ext cx="5434773" cy="5716809"/>
          </a:xfrm>
          <a:prstGeom prst="rect">
            <a:avLst/>
          </a:prstGeom>
        </p:spPr>
      </p:pic>
    </p:spTree>
    <p:extLst>
      <p:ext uri="{BB962C8B-B14F-4D97-AF65-F5344CB8AC3E}">
        <p14:creationId xmlns:p14="http://schemas.microsoft.com/office/powerpoint/2010/main" val="305553348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Create container</a:t>
            </a:r>
            <a:endParaRPr lang="en-US" dirty="0"/>
          </a:p>
        </p:txBody>
      </p:sp>
      <p:sp>
        <p:nvSpPr>
          <p:cNvPr id="2" name="Rectangle 1"/>
          <p:cNvSpPr>
            <a:spLocks noChangeArrowheads="1"/>
          </p:cNvSpPr>
          <p:nvPr/>
        </p:nvSpPr>
        <p:spPr bwMode="auto">
          <a:xfrm>
            <a:off x="1255848" y="2466032"/>
            <a:ext cx="10161452" cy="830997"/>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blob_service</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BlobService</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account_name</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myaccount</a:t>
            </a:r>
            <a:r>
              <a:rPr kumimoji="0" lang="en-US" sz="2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account_key</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mykey</a:t>
            </a:r>
            <a:r>
              <a:rPr kumimoji="0" lang="en-US" sz="2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chemeClr val="tx1"/>
                </a:solidFill>
                <a:effectLst/>
              </a:rPr>
              <a:t> </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255848" y="3732969"/>
            <a:ext cx="8380820" cy="461665"/>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blob_service</a:t>
            </a:r>
            <a:r>
              <a:rPr kumimoji="0" lang="en-US" sz="24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create_container</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mycontainer</a:t>
            </a:r>
            <a:r>
              <a:rPr kumimoji="0" lang="en-US" sz="2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chemeClr val="tx1"/>
                </a:solidFill>
                <a:effectLst/>
              </a:rPr>
              <a:t> </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10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Upload a blob </a:t>
            </a:r>
            <a:endParaRPr lang="en-US" dirty="0"/>
          </a:p>
        </p:txBody>
      </p:sp>
      <p:sp>
        <p:nvSpPr>
          <p:cNvPr id="6" name="Rectangle 2"/>
          <p:cNvSpPr>
            <a:spLocks noChangeArrowheads="1"/>
          </p:cNvSpPr>
          <p:nvPr/>
        </p:nvSpPr>
        <p:spPr bwMode="auto">
          <a:xfrm>
            <a:off x="519248" y="2493952"/>
            <a:ext cx="10263052" cy="1200329"/>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myblob</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open</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a:t>
            </a:r>
            <a:r>
              <a:rPr kumimoji="0" lang="en-US" sz="2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'task1.txt'</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'r'</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read</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blob_service</a:t>
            </a:r>
            <a:r>
              <a:rPr kumimoji="0" lang="en-US" sz="24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put_blob</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mycontainer</a:t>
            </a:r>
            <a:r>
              <a:rPr kumimoji="0" lang="en-US" sz="2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myblob</a:t>
            </a:r>
            <a:r>
              <a:rPr kumimoji="0" lang="en-US" sz="2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0"/>
                </a:solidFill>
                <a:latin typeface="Courier New" panose="02070309020205020404" pitchFamily="49" charset="0"/>
                <a:cs typeface="Courier New" panose="02070309020205020404" pitchFamily="49" charset="0"/>
              </a:rPr>
              <a:t>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myblob</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x_ms_blob_type</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BlockBlob</a:t>
            </a:r>
            <a:r>
              <a:rPr kumimoji="0" lang="en-US" sz="2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chemeClr val="tx1"/>
                </a:solidFill>
                <a:effectLst/>
              </a:rPr>
              <a:t> </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548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List the Blobs in a Container</a:t>
            </a:r>
            <a:endParaRPr lang="en-US" dirty="0"/>
          </a:p>
        </p:txBody>
      </p:sp>
      <p:sp>
        <p:nvSpPr>
          <p:cNvPr id="2" name="Rectangle 1"/>
          <p:cNvSpPr>
            <a:spLocks noChangeArrowheads="1"/>
          </p:cNvSpPr>
          <p:nvPr/>
        </p:nvSpPr>
        <p:spPr bwMode="auto">
          <a:xfrm>
            <a:off x="685800" y="1888004"/>
            <a:ext cx="8848897" cy="1938992"/>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blobs </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blob_service</a:t>
            </a:r>
            <a:r>
              <a:rPr kumimoji="0" lang="en-US" sz="24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list_blobs</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mycontainer</a:t>
            </a:r>
            <a:r>
              <a:rPr kumimoji="0" lang="en-US" sz="2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for</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blob </a:t>
            </a: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in</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blobs</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0"/>
                </a:solidFill>
                <a:latin typeface="Courier New" panose="02070309020205020404" pitchFamily="49" charset="0"/>
                <a:cs typeface="Courier New" panose="02070309020205020404" pitchFamily="49" charset="0"/>
              </a:rPr>
              <a:t>	</a:t>
            </a: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print</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blob</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name</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0"/>
                </a:solidFill>
                <a:latin typeface="Courier New" panose="02070309020205020404" pitchFamily="49" charset="0"/>
                <a:cs typeface="Courier New" panose="02070309020205020404" pitchFamily="49" charset="0"/>
              </a:rPr>
              <a:t>	</a:t>
            </a: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print</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blob</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url</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chemeClr val="tx1"/>
                </a:solidFill>
                <a:effectLst/>
              </a:rPr>
              <a:t> </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431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Details</a:t>
            </a:r>
            <a:endParaRPr lang="en-US" dirty="0"/>
          </a:p>
        </p:txBody>
      </p:sp>
      <p:sp>
        <p:nvSpPr>
          <p:cNvPr id="3" name="Content Placeholder 2"/>
          <p:cNvSpPr>
            <a:spLocks noGrp="1"/>
          </p:cNvSpPr>
          <p:nvPr>
            <p:ph type="body" sz="quarter" idx="10"/>
          </p:nvPr>
        </p:nvSpPr>
        <p:spPr>
          <a:xfrm>
            <a:off x="443048" y="1446214"/>
            <a:ext cx="4032106" cy="1107996"/>
          </a:xfrm>
        </p:spPr>
        <p:txBody>
          <a:bodyPr/>
          <a:lstStyle/>
          <a:p>
            <a:pPr algn="r"/>
            <a:r>
              <a:rPr lang="en-US" dirty="0" smtClean="0">
                <a:solidFill>
                  <a:schemeClr val="accent2">
                    <a:alpha val="99000"/>
                  </a:schemeClr>
                </a:solidFill>
              </a:rPr>
              <a:t>Main Web Service </a:t>
            </a:r>
            <a:r>
              <a:rPr lang="en-US" b="1" dirty="0" smtClean="0">
                <a:solidFill>
                  <a:schemeClr val="accent2">
                    <a:alpha val="99000"/>
                  </a:schemeClr>
                </a:solidFill>
              </a:rPr>
              <a:t>Operations:</a:t>
            </a:r>
          </a:p>
        </p:txBody>
      </p:sp>
      <p:sp>
        <p:nvSpPr>
          <p:cNvPr id="8" name="Rectangle 7"/>
          <p:cNvSpPr/>
          <p:nvPr/>
        </p:nvSpPr>
        <p:spPr bwMode="auto">
          <a:xfrm>
            <a:off x="4957620"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3600" dirty="0" err="1" smtClean="0">
                <a:gradFill>
                  <a:gsLst>
                    <a:gs pos="0">
                      <a:srgbClr val="FFFFFF"/>
                    </a:gs>
                    <a:gs pos="100000">
                      <a:srgbClr val="FFFFFF"/>
                    </a:gs>
                  </a:gsLst>
                  <a:lin ang="5400000" scaled="0"/>
                </a:gradFill>
              </a:rPr>
              <a:t>PutBlob</a:t>
            </a:r>
            <a:endParaRPr lang="en-US" sz="3600" dirty="0">
              <a:gradFill>
                <a:gsLst>
                  <a:gs pos="0">
                    <a:srgbClr val="FFFFFF"/>
                  </a:gs>
                  <a:gs pos="100000">
                    <a:srgbClr val="FFFFFF"/>
                  </a:gs>
                </a:gsLst>
                <a:lin ang="5400000" scaled="0"/>
              </a:gradFill>
            </a:endParaRPr>
          </a:p>
          <a:p>
            <a:pPr defTabSz="914099" fontAlgn="base">
              <a:spcBef>
                <a:spcPct val="0"/>
              </a:spcBef>
              <a:spcAft>
                <a:spcPct val="0"/>
              </a:spcAft>
            </a:pPr>
            <a:r>
              <a:rPr lang="en-US" sz="3600" dirty="0" err="1">
                <a:gradFill>
                  <a:gsLst>
                    <a:gs pos="0">
                      <a:srgbClr val="FFFFFF"/>
                    </a:gs>
                    <a:gs pos="100000">
                      <a:srgbClr val="FFFFFF"/>
                    </a:gs>
                  </a:gsLst>
                  <a:lin ang="5400000" scaled="0"/>
                </a:gradFill>
              </a:rPr>
              <a:t>GetBlob</a:t>
            </a:r>
            <a:endParaRPr lang="en-US" sz="3600" dirty="0">
              <a:gradFill>
                <a:gsLst>
                  <a:gs pos="0">
                    <a:srgbClr val="FFFFFF"/>
                  </a:gs>
                  <a:gs pos="100000">
                    <a:srgbClr val="FFFFFF"/>
                  </a:gs>
                </a:gsLst>
                <a:lin ang="5400000" scaled="0"/>
              </a:gradFill>
            </a:endParaRPr>
          </a:p>
          <a:p>
            <a:pPr defTabSz="914099" fontAlgn="base">
              <a:spcBef>
                <a:spcPct val="0"/>
              </a:spcBef>
              <a:spcAft>
                <a:spcPct val="0"/>
              </a:spcAft>
            </a:pPr>
            <a:r>
              <a:rPr lang="en-US" sz="3600" dirty="0" err="1">
                <a:gradFill>
                  <a:gsLst>
                    <a:gs pos="0">
                      <a:srgbClr val="FFFFFF"/>
                    </a:gs>
                    <a:gs pos="100000">
                      <a:srgbClr val="FFFFFF"/>
                    </a:gs>
                  </a:gsLst>
                  <a:lin ang="5400000" scaled="0"/>
                </a:gradFill>
              </a:rPr>
              <a:t>DeleteBlob</a:t>
            </a:r>
            <a:endParaRPr lang="en-US" sz="3600" dirty="0">
              <a:gradFill>
                <a:gsLst>
                  <a:gs pos="0">
                    <a:srgbClr val="FFFFFF"/>
                  </a:gs>
                  <a:gs pos="100000">
                    <a:srgbClr val="FFFFFF"/>
                  </a:gs>
                </a:gsLst>
                <a:lin ang="5400000" scaled="0"/>
              </a:gradFill>
            </a:endParaRPr>
          </a:p>
          <a:p>
            <a:pPr defTabSz="914099" fontAlgn="base">
              <a:spcBef>
                <a:spcPct val="0"/>
              </a:spcBef>
              <a:spcAft>
                <a:spcPct val="0"/>
              </a:spcAft>
            </a:pPr>
            <a:r>
              <a:rPr lang="en-US" sz="3600" dirty="0" err="1">
                <a:gradFill>
                  <a:gsLst>
                    <a:gs pos="0">
                      <a:srgbClr val="FFFFFF"/>
                    </a:gs>
                    <a:gs pos="100000">
                      <a:srgbClr val="FFFFFF"/>
                    </a:gs>
                  </a:gsLst>
                  <a:lin ang="5400000" scaled="0"/>
                </a:gradFill>
              </a:rPr>
              <a:t>CopyBlob</a:t>
            </a:r>
            <a:endParaRPr lang="en-US" sz="3600" dirty="0">
              <a:gradFill>
                <a:gsLst>
                  <a:gs pos="0">
                    <a:srgbClr val="FFFFFF"/>
                  </a:gs>
                  <a:gs pos="100000">
                    <a:srgbClr val="FFFFFF"/>
                  </a:gs>
                </a:gsLst>
                <a:lin ang="5400000" scaled="0"/>
              </a:gradFill>
            </a:endParaRPr>
          </a:p>
          <a:p>
            <a:pPr defTabSz="914099" fontAlgn="base">
              <a:spcBef>
                <a:spcPct val="0"/>
              </a:spcBef>
              <a:spcAft>
                <a:spcPct val="0"/>
              </a:spcAft>
            </a:pPr>
            <a:r>
              <a:rPr lang="en-US" sz="3600" dirty="0" err="1">
                <a:gradFill>
                  <a:gsLst>
                    <a:gs pos="0">
                      <a:srgbClr val="FFFFFF"/>
                    </a:gs>
                    <a:gs pos="100000">
                      <a:srgbClr val="FFFFFF"/>
                    </a:gs>
                  </a:gsLst>
                  <a:lin ang="5400000" scaled="0"/>
                </a:gradFill>
              </a:rPr>
              <a:t>SnapshotBlob</a:t>
            </a:r>
            <a:r>
              <a:rPr lang="en-US" sz="3600" dirty="0">
                <a:gradFill>
                  <a:gsLst>
                    <a:gs pos="0">
                      <a:srgbClr val="FFFFFF"/>
                    </a:gs>
                    <a:gs pos="100000">
                      <a:srgbClr val="FFFFFF"/>
                    </a:gs>
                  </a:gsLst>
                  <a:lin ang="5400000" scaled="0"/>
                </a:gradFill>
              </a:rPr>
              <a:t> </a:t>
            </a:r>
          </a:p>
          <a:p>
            <a:pPr defTabSz="914099" fontAlgn="base">
              <a:spcBef>
                <a:spcPct val="0"/>
              </a:spcBef>
              <a:spcAft>
                <a:spcPct val="0"/>
              </a:spcAft>
            </a:pPr>
            <a:r>
              <a:rPr lang="en-US" sz="3600" dirty="0" err="1">
                <a:gradFill>
                  <a:gsLst>
                    <a:gs pos="0">
                      <a:srgbClr val="FFFFFF"/>
                    </a:gs>
                    <a:gs pos="100000">
                      <a:srgbClr val="FFFFFF"/>
                    </a:gs>
                  </a:gsLst>
                  <a:lin ang="5400000" scaled="0"/>
                </a:gradFill>
              </a:rPr>
              <a:t>LeaseBlob</a:t>
            </a:r>
            <a:r>
              <a:rPr lang="en-US" sz="3600" dirty="0">
                <a:gradFill>
                  <a:gsLst>
                    <a:gs pos="0">
                      <a:srgbClr val="FFFFFF"/>
                    </a:gs>
                    <a:gs pos="100000">
                      <a:srgbClr val="FFFFFF"/>
                    </a:gs>
                  </a:gsLst>
                  <a:lin ang="5400000" scaled="0"/>
                </a:gradFill>
              </a:rPr>
              <a:t> </a:t>
            </a:r>
          </a:p>
        </p:txBody>
      </p:sp>
      <p:sp>
        <p:nvSpPr>
          <p:cNvPr id="10" name="Freeform 9"/>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292929"/>
              </a:solidFill>
            </a:endParaRPr>
          </a:p>
        </p:txBody>
      </p:sp>
    </p:spTree>
    <p:extLst>
      <p:ext uri="{BB962C8B-B14F-4D97-AF65-F5344CB8AC3E}">
        <p14:creationId xmlns:p14="http://schemas.microsoft.com/office/powerpoint/2010/main" val="18856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Details</a:t>
            </a:r>
            <a:endParaRPr lang="en-US" dirty="0"/>
          </a:p>
        </p:txBody>
      </p:sp>
      <p:sp>
        <p:nvSpPr>
          <p:cNvPr id="3" name="Content Placeholder 2"/>
          <p:cNvSpPr>
            <a:spLocks noGrp="1"/>
          </p:cNvSpPr>
          <p:nvPr>
            <p:ph type="body" sz="quarter" idx="10"/>
          </p:nvPr>
        </p:nvSpPr>
        <p:spPr>
          <a:xfrm>
            <a:off x="520701" y="2700679"/>
            <a:ext cx="4032106" cy="1661993"/>
          </a:xfrm>
        </p:spPr>
        <p:txBody>
          <a:bodyPr/>
          <a:lstStyle/>
          <a:p>
            <a:pPr algn="r"/>
            <a:r>
              <a:rPr lang="en-US" dirty="0">
                <a:solidFill>
                  <a:schemeClr val="accent2">
                    <a:alpha val="99000"/>
                  </a:schemeClr>
                </a:solidFill>
              </a:rPr>
              <a:t>Associate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Metadata </a:t>
            </a:r>
            <a:br>
              <a:rPr lang="en-US" dirty="0" smtClean="0">
                <a:solidFill>
                  <a:schemeClr val="accent2">
                    <a:alpha val="99000"/>
                  </a:schemeClr>
                </a:solidFill>
              </a:rPr>
            </a:br>
            <a:r>
              <a:rPr lang="en-US" dirty="0" smtClean="0">
                <a:solidFill>
                  <a:schemeClr val="accent2">
                    <a:alpha val="99000"/>
                  </a:schemeClr>
                </a:solidFill>
              </a:rPr>
              <a:t>with </a:t>
            </a:r>
            <a:r>
              <a:rPr lang="en-US" dirty="0">
                <a:solidFill>
                  <a:schemeClr val="accent2">
                    <a:alpha val="99000"/>
                  </a:schemeClr>
                </a:solidFill>
              </a:rPr>
              <a:t>Blob</a:t>
            </a:r>
          </a:p>
        </p:txBody>
      </p:sp>
      <p:sp>
        <p:nvSpPr>
          <p:cNvPr id="6" name="Rectangle 5"/>
          <p:cNvSpPr/>
          <p:nvPr/>
        </p:nvSpPr>
        <p:spPr bwMode="auto">
          <a:xfrm>
            <a:off x="4957620" y="1446214"/>
            <a:ext cx="6715268" cy="44816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2468880" bIns="45718" numCol="1" rtlCol="0" anchor="ctr"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Standard HTTP metadata/headers </a:t>
            </a:r>
            <a:br>
              <a:rPr lang="en-US" sz="2400" dirty="0">
                <a:gradFill>
                  <a:gsLst>
                    <a:gs pos="0">
                      <a:srgbClr val="FFFFFF"/>
                    </a:gs>
                    <a:gs pos="100000">
                      <a:srgbClr val="FFFFFF"/>
                    </a:gs>
                  </a:gsLst>
                  <a:lin ang="5400000" scaled="0"/>
                </a:gradFill>
              </a:rPr>
            </a:br>
            <a:r>
              <a:rPr lang="en-US" sz="2400" dirty="0">
                <a:gradFill>
                  <a:gsLst>
                    <a:gs pos="0">
                      <a:srgbClr val="FFFFFF"/>
                    </a:gs>
                    <a:gs pos="100000">
                      <a:srgbClr val="FFFFFF"/>
                    </a:gs>
                  </a:gsLst>
                  <a:lin ang="5400000" scaled="0"/>
                </a:gradFill>
              </a:rPr>
              <a:t>(Cache-Control, Content-Encoding, Content-Type, </a:t>
            </a:r>
            <a:r>
              <a:rPr lang="en-US" sz="2400" dirty="0" err="1">
                <a:gradFill>
                  <a:gsLst>
                    <a:gs pos="0">
                      <a:srgbClr val="FFFFFF"/>
                    </a:gs>
                    <a:gs pos="100000">
                      <a:srgbClr val="FFFFFF"/>
                    </a:gs>
                  </a:gsLst>
                  <a:lin ang="5400000" scaled="0"/>
                </a:gradFill>
              </a:rPr>
              <a:t>etc</a:t>
            </a:r>
            <a:r>
              <a:rPr lang="en-US" sz="2400" dirty="0">
                <a:gradFill>
                  <a:gsLst>
                    <a:gs pos="0">
                      <a:srgbClr val="FFFFFF"/>
                    </a:gs>
                    <a:gs pos="100000">
                      <a:srgbClr val="FFFFFF"/>
                    </a:gs>
                  </a:gsLst>
                  <a:lin ang="5400000" scaled="0"/>
                </a:gradFill>
              </a:rPr>
              <a:t>)</a:t>
            </a:r>
          </a:p>
          <a:p>
            <a:pPr defTabSz="914099" fontAlgn="base">
              <a:spcBef>
                <a:spcPct val="0"/>
              </a:spcBef>
              <a:spcAft>
                <a:spcPct val="0"/>
              </a:spcAft>
            </a:pPr>
            <a:endParaRPr lang="en-US" sz="2400" dirty="0">
              <a:gradFill>
                <a:gsLst>
                  <a:gs pos="0">
                    <a:srgbClr val="FFFFFF"/>
                  </a:gs>
                  <a:gs pos="100000">
                    <a:srgbClr val="FFFFFF"/>
                  </a:gs>
                </a:gsLst>
                <a:lin ang="5400000" scaled="0"/>
              </a:gradFill>
            </a:endParaRPr>
          </a:p>
          <a:p>
            <a:pPr defTabSz="914099" fontAlgn="base">
              <a:spcBef>
                <a:spcPct val="0"/>
              </a:spcBef>
              <a:spcAft>
                <a:spcPct val="0"/>
              </a:spcAft>
            </a:pPr>
            <a:r>
              <a:rPr lang="en-US" sz="2400" dirty="0">
                <a:gradFill>
                  <a:gsLst>
                    <a:gs pos="0">
                      <a:srgbClr val="FFFFFF"/>
                    </a:gs>
                    <a:gs pos="100000">
                      <a:srgbClr val="FFFFFF"/>
                    </a:gs>
                  </a:gsLst>
                  <a:lin ang="5400000" scaled="0"/>
                </a:gradFill>
              </a:rPr>
              <a:t>Metadata is &lt;name, value&gt; pairs, up to 8KB per blob</a:t>
            </a:r>
          </a:p>
          <a:p>
            <a:pPr defTabSz="914099" fontAlgn="base">
              <a:spcBef>
                <a:spcPct val="0"/>
              </a:spcBef>
              <a:spcAft>
                <a:spcPct val="0"/>
              </a:spcAft>
            </a:pPr>
            <a:endParaRPr lang="en-US" sz="2400" dirty="0">
              <a:gradFill>
                <a:gsLst>
                  <a:gs pos="0">
                    <a:srgbClr val="FFFFFF"/>
                  </a:gs>
                  <a:gs pos="100000">
                    <a:srgbClr val="FFFFFF"/>
                  </a:gs>
                </a:gsLst>
                <a:lin ang="5400000" scaled="0"/>
              </a:gradFill>
            </a:endParaRPr>
          </a:p>
          <a:p>
            <a:pPr defTabSz="914099" fontAlgn="base">
              <a:spcBef>
                <a:spcPct val="0"/>
              </a:spcBef>
              <a:spcAft>
                <a:spcPct val="0"/>
              </a:spcAft>
            </a:pPr>
            <a:r>
              <a:rPr lang="en-US" sz="2400" dirty="0">
                <a:gradFill>
                  <a:gsLst>
                    <a:gs pos="0">
                      <a:srgbClr val="FFFFFF"/>
                    </a:gs>
                    <a:gs pos="100000">
                      <a:srgbClr val="FFFFFF"/>
                    </a:gs>
                  </a:gsLst>
                  <a:lin ang="5400000" scaled="0"/>
                </a:gradFill>
              </a:rPr>
              <a:t>Either as part of </a:t>
            </a:r>
            <a:r>
              <a:rPr lang="en-US" sz="2400" dirty="0" err="1">
                <a:gradFill>
                  <a:gsLst>
                    <a:gs pos="0">
                      <a:srgbClr val="FFFFFF"/>
                    </a:gs>
                    <a:gs pos="100000">
                      <a:srgbClr val="FFFFFF"/>
                    </a:gs>
                  </a:gsLst>
                  <a:lin ang="5400000" scaled="0"/>
                </a:gradFill>
              </a:rPr>
              <a:t>PutBlob</a:t>
            </a:r>
            <a:r>
              <a:rPr lang="en-US" sz="2400" dirty="0">
                <a:gradFill>
                  <a:gsLst>
                    <a:gs pos="0">
                      <a:srgbClr val="FFFFFF"/>
                    </a:gs>
                    <a:gs pos="100000">
                      <a:srgbClr val="FFFFFF"/>
                    </a:gs>
                  </a:gsLst>
                  <a:lin ang="5400000" scaled="0"/>
                </a:gradFill>
              </a:rPr>
              <a:t> or independently</a:t>
            </a:r>
          </a:p>
        </p:txBody>
      </p:sp>
      <p:sp>
        <p:nvSpPr>
          <p:cNvPr id="7" name="Freeform 6"/>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292929"/>
              </a:solidFill>
            </a:endParaRPr>
          </a:p>
        </p:txBody>
      </p:sp>
    </p:spTree>
    <p:extLst>
      <p:ext uri="{BB962C8B-B14F-4D97-AF65-F5344CB8AC3E}">
        <p14:creationId xmlns:p14="http://schemas.microsoft.com/office/powerpoint/2010/main" val="325045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Containers</a:t>
            </a:r>
            <a:endParaRPr lang="en-US" dirty="0"/>
          </a:p>
        </p:txBody>
      </p:sp>
      <p:sp>
        <p:nvSpPr>
          <p:cNvPr id="3" name="Content Placeholder 2"/>
          <p:cNvSpPr>
            <a:spLocks noGrp="1"/>
          </p:cNvSpPr>
          <p:nvPr>
            <p:ph type="body" sz="quarter" idx="10"/>
          </p:nvPr>
        </p:nvSpPr>
        <p:spPr>
          <a:xfrm>
            <a:off x="5050243" y="1447799"/>
            <a:ext cx="6619470" cy="4727448"/>
          </a:xfrm>
        </p:spPr>
        <p:txBody>
          <a:bodyPr/>
          <a:lstStyle/>
          <a:p>
            <a:r>
              <a:rPr lang="en-US" sz="3200" dirty="0">
                <a:solidFill>
                  <a:schemeClr val="accent2">
                    <a:alpha val="99000"/>
                  </a:schemeClr>
                </a:solidFill>
              </a:rPr>
              <a:t>Multiple Containers per Account</a:t>
            </a:r>
          </a:p>
          <a:p>
            <a:pPr lvl="1"/>
            <a:r>
              <a:rPr lang="en-US" dirty="0" smtClean="0"/>
              <a:t>Special $root container</a:t>
            </a:r>
          </a:p>
          <a:p>
            <a:pPr lvl="1"/>
            <a:endParaRPr lang="en-US" dirty="0" smtClean="0"/>
          </a:p>
          <a:p>
            <a:r>
              <a:rPr lang="en-US" sz="3200" dirty="0">
                <a:solidFill>
                  <a:schemeClr val="accent2">
                    <a:alpha val="99000"/>
                  </a:schemeClr>
                </a:solidFill>
              </a:rPr>
              <a:t>Blob Container</a:t>
            </a:r>
          </a:p>
          <a:p>
            <a:pPr lvl="1"/>
            <a:r>
              <a:rPr lang="en-US" dirty="0" smtClean="0"/>
              <a:t>A container holds a set of blobs</a:t>
            </a:r>
          </a:p>
          <a:p>
            <a:pPr lvl="1"/>
            <a:r>
              <a:rPr lang="en-US" dirty="0" smtClean="0"/>
              <a:t>Set access policies at the container level </a:t>
            </a:r>
          </a:p>
          <a:p>
            <a:pPr lvl="1"/>
            <a:r>
              <a:rPr lang="en-US" dirty="0" smtClean="0"/>
              <a:t>Associate Metadata with Container</a:t>
            </a:r>
          </a:p>
          <a:p>
            <a:pPr lvl="1"/>
            <a:r>
              <a:rPr lang="en-US" dirty="0" smtClean="0"/>
              <a:t>List the blobs in a container</a:t>
            </a:r>
          </a:p>
          <a:p>
            <a:pPr lvl="1"/>
            <a:r>
              <a:rPr lang="en-US" sz="1600" spc="-51" dirty="0"/>
              <a:t>Including Blob Metadata and MD5 </a:t>
            </a:r>
          </a:p>
          <a:p>
            <a:pPr lvl="1"/>
            <a:r>
              <a:rPr lang="en-US" sz="1600" spc="-51" dirty="0"/>
              <a:t>NO search/query. i.e. no WHERE </a:t>
            </a:r>
            <a:r>
              <a:rPr lang="en-US" sz="1600" spc="-51" dirty="0" err="1"/>
              <a:t>MetadataValue</a:t>
            </a:r>
            <a:r>
              <a:rPr lang="en-US" sz="1600" spc="-51" dirty="0"/>
              <a:t> = ?</a:t>
            </a:r>
          </a:p>
          <a:p>
            <a:endParaRPr lang="en-US" sz="2000" dirty="0">
              <a:solidFill>
                <a:schemeClr val="accent2">
                  <a:alpha val="99000"/>
                </a:schemeClr>
              </a:solidFill>
              <a:latin typeface="+mj-lt"/>
            </a:endParaRPr>
          </a:p>
          <a:p>
            <a:r>
              <a:rPr lang="en-US" sz="3200" dirty="0">
                <a:solidFill>
                  <a:schemeClr val="accent2">
                    <a:alpha val="99000"/>
                  </a:schemeClr>
                </a:solidFill>
              </a:rPr>
              <a:t>Blobs Throughput</a:t>
            </a:r>
          </a:p>
          <a:p>
            <a:pPr lvl="1"/>
            <a:r>
              <a:rPr lang="en-US" dirty="0" smtClean="0"/>
              <a:t>Effectively in Partition of 1</a:t>
            </a:r>
          </a:p>
          <a:p>
            <a:pPr lvl="1"/>
            <a:r>
              <a:rPr lang="en-US" dirty="0" smtClean="0"/>
              <a:t>Target of 60MB/s per Blob</a:t>
            </a:r>
            <a:endParaRPr lang="en-US" dirty="0"/>
          </a:p>
        </p:txBody>
      </p:sp>
      <p:grpSp>
        <p:nvGrpSpPr>
          <p:cNvPr id="6" name="Group 5"/>
          <p:cNvGrpSpPr/>
          <p:nvPr/>
        </p:nvGrpSpPr>
        <p:grpSpPr>
          <a:xfrm>
            <a:off x="1482685" y="2360613"/>
            <a:ext cx="2914364" cy="2637784"/>
            <a:chOff x="8858251" y="3476625"/>
            <a:chExt cx="903288" cy="817563"/>
          </a:xfrm>
          <a:solidFill>
            <a:schemeClr val="tx1"/>
          </a:solidFill>
        </p:grpSpPr>
        <p:sp>
          <p:nvSpPr>
            <p:cNvPr id="7" name="Freeform 7"/>
            <p:cNvSpPr>
              <a:spLocks noEditPoints="1"/>
            </p:cNvSpPr>
            <p:nvPr/>
          </p:nvSpPr>
          <p:spPr bwMode="auto">
            <a:xfrm>
              <a:off x="8858251" y="3811588"/>
              <a:ext cx="903288" cy="482600"/>
            </a:xfrm>
            <a:custGeom>
              <a:avLst/>
              <a:gdLst>
                <a:gd name="T0" fmla="*/ 90 w 534"/>
                <a:gd name="T1" fmla="*/ 0 h 285"/>
                <a:gd name="T2" fmla="*/ 2 w 534"/>
                <a:gd name="T3" fmla="*/ 124 h 285"/>
                <a:gd name="T4" fmla="*/ 2 w 534"/>
                <a:gd name="T5" fmla="*/ 136 h 285"/>
                <a:gd name="T6" fmla="*/ 14 w 534"/>
                <a:gd name="T7" fmla="*/ 140 h 285"/>
                <a:gd name="T8" fmla="*/ 23 w 534"/>
                <a:gd name="T9" fmla="*/ 140 h 285"/>
                <a:gd name="T10" fmla="*/ 90 w 534"/>
                <a:gd name="T11" fmla="*/ 40 h 285"/>
                <a:gd name="T12" fmla="*/ 90 w 534"/>
                <a:gd name="T13" fmla="*/ 271 h 285"/>
                <a:gd name="T14" fmla="*/ 104 w 534"/>
                <a:gd name="T15" fmla="*/ 285 h 285"/>
                <a:gd name="T16" fmla="*/ 429 w 534"/>
                <a:gd name="T17" fmla="*/ 285 h 285"/>
                <a:gd name="T18" fmla="*/ 443 w 534"/>
                <a:gd name="T19" fmla="*/ 271 h 285"/>
                <a:gd name="T20" fmla="*/ 443 w 534"/>
                <a:gd name="T21" fmla="*/ 40 h 285"/>
                <a:gd name="T22" fmla="*/ 513 w 534"/>
                <a:gd name="T23" fmla="*/ 140 h 285"/>
                <a:gd name="T24" fmla="*/ 522 w 534"/>
                <a:gd name="T25" fmla="*/ 140 h 285"/>
                <a:gd name="T26" fmla="*/ 532 w 534"/>
                <a:gd name="T27" fmla="*/ 136 h 285"/>
                <a:gd name="T28" fmla="*/ 532 w 534"/>
                <a:gd name="T29" fmla="*/ 124 h 285"/>
                <a:gd name="T30" fmla="*/ 532 w 534"/>
                <a:gd name="T31" fmla="*/ 124 h 285"/>
                <a:gd name="T32" fmla="*/ 443 w 534"/>
                <a:gd name="T33" fmla="*/ 0 h 285"/>
                <a:gd name="T34" fmla="*/ 90 w 534"/>
                <a:gd name="T35" fmla="*/ 0 h 285"/>
                <a:gd name="T36" fmla="*/ 320 w 534"/>
                <a:gd name="T37" fmla="*/ 112 h 285"/>
                <a:gd name="T38" fmla="*/ 213 w 534"/>
                <a:gd name="T39" fmla="*/ 112 h 285"/>
                <a:gd name="T40" fmla="*/ 199 w 534"/>
                <a:gd name="T41" fmla="*/ 98 h 285"/>
                <a:gd name="T42" fmla="*/ 213 w 534"/>
                <a:gd name="T43" fmla="*/ 84 h 285"/>
                <a:gd name="T44" fmla="*/ 320 w 534"/>
                <a:gd name="T45" fmla="*/ 84 h 285"/>
                <a:gd name="T46" fmla="*/ 334 w 534"/>
                <a:gd name="T47" fmla="*/ 98 h 285"/>
                <a:gd name="T48" fmla="*/ 320 w 534"/>
                <a:gd name="T49" fmla="*/ 11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285">
                  <a:moveTo>
                    <a:pt x="90" y="0"/>
                  </a:moveTo>
                  <a:cubicBezTo>
                    <a:pt x="2" y="124"/>
                    <a:pt x="2" y="124"/>
                    <a:pt x="2" y="124"/>
                  </a:cubicBezTo>
                  <a:cubicBezTo>
                    <a:pt x="0" y="129"/>
                    <a:pt x="0" y="133"/>
                    <a:pt x="2" y="136"/>
                  </a:cubicBezTo>
                  <a:cubicBezTo>
                    <a:pt x="14" y="140"/>
                    <a:pt x="14" y="140"/>
                    <a:pt x="14" y="140"/>
                  </a:cubicBezTo>
                  <a:cubicBezTo>
                    <a:pt x="16" y="143"/>
                    <a:pt x="21" y="143"/>
                    <a:pt x="23" y="140"/>
                  </a:cubicBezTo>
                  <a:cubicBezTo>
                    <a:pt x="90" y="40"/>
                    <a:pt x="90" y="40"/>
                    <a:pt x="90" y="40"/>
                  </a:cubicBezTo>
                  <a:cubicBezTo>
                    <a:pt x="90" y="271"/>
                    <a:pt x="90" y="271"/>
                    <a:pt x="90" y="271"/>
                  </a:cubicBezTo>
                  <a:cubicBezTo>
                    <a:pt x="90" y="278"/>
                    <a:pt x="97" y="285"/>
                    <a:pt x="104" y="285"/>
                  </a:cubicBezTo>
                  <a:cubicBezTo>
                    <a:pt x="429" y="285"/>
                    <a:pt x="429" y="285"/>
                    <a:pt x="429" y="285"/>
                  </a:cubicBezTo>
                  <a:cubicBezTo>
                    <a:pt x="436" y="285"/>
                    <a:pt x="443" y="278"/>
                    <a:pt x="443" y="271"/>
                  </a:cubicBezTo>
                  <a:cubicBezTo>
                    <a:pt x="443" y="40"/>
                    <a:pt x="443" y="40"/>
                    <a:pt x="443" y="40"/>
                  </a:cubicBezTo>
                  <a:cubicBezTo>
                    <a:pt x="513" y="140"/>
                    <a:pt x="513" y="140"/>
                    <a:pt x="513" y="140"/>
                  </a:cubicBezTo>
                  <a:cubicBezTo>
                    <a:pt x="515" y="143"/>
                    <a:pt x="518" y="143"/>
                    <a:pt x="522" y="140"/>
                  </a:cubicBezTo>
                  <a:cubicBezTo>
                    <a:pt x="532" y="136"/>
                    <a:pt x="532" y="136"/>
                    <a:pt x="532" y="136"/>
                  </a:cubicBezTo>
                  <a:cubicBezTo>
                    <a:pt x="534" y="133"/>
                    <a:pt x="534" y="129"/>
                    <a:pt x="532" y="124"/>
                  </a:cubicBezTo>
                  <a:cubicBezTo>
                    <a:pt x="532" y="124"/>
                    <a:pt x="532" y="124"/>
                    <a:pt x="532" y="124"/>
                  </a:cubicBezTo>
                  <a:cubicBezTo>
                    <a:pt x="443" y="0"/>
                    <a:pt x="443" y="0"/>
                    <a:pt x="443" y="0"/>
                  </a:cubicBezTo>
                  <a:lnTo>
                    <a:pt x="90" y="0"/>
                  </a:lnTo>
                  <a:close/>
                  <a:moveTo>
                    <a:pt x="320" y="112"/>
                  </a:moveTo>
                  <a:cubicBezTo>
                    <a:pt x="213" y="112"/>
                    <a:pt x="213" y="112"/>
                    <a:pt x="213" y="112"/>
                  </a:cubicBezTo>
                  <a:cubicBezTo>
                    <a:pt x="206" y="112"/>
                    <a:pt x="199" y="105"/>
                    <a:pt x="199" y="98"/>
                  </a:cubicBezTo>
                  <a:cubicBezTo>
                    <a:pt x="199" y="89"/>
                    <a:pt x="206" y="84"/>
                    <a:pt x="213" y="84"/>
                  </a:cubicBezTo>
                  <a:cubicBezTo>
                    <a:pt x="320" y="84"/>
                    <a:pt x="320" y="84"/>
                    <a:pt x="320" y="84"/>
                  </a:cubicBezTo>
                  <a:cubicBezTo>
                    <a:pt x="327" y="84"/>
                    <a:pt x="334" y="89"/>
                    <a:pt x="334" y="98"/>
                  </a:cubicBezTo>
                  <a:cubicBezTo>
                    <a:pt x="334" y="105"/>
                    <a:pt x="327" y="112"/>
                    <a:pt x="320" y="112"/>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8" name="Freeform 8"/>
            <p:cNvSpPr>
              <a:spLocks/>
            </p:cNvSpPr>
            <p:nvPr/>
          </p:nvSpPr>
          <p:spPr bwMode="auto">
            <a:xfrm>
              <a:off x="9424988" y="3476625"/>
              <a:ext cx="153988" cy="304800"/>
            </a:xfrm>
            <a:custGeom>
              <a:avLst/>
              <a:gdLst>
                <a:gd name="T0" fmla="*/ 65 w 91"/>
                <a:gd name="T1" fmla="*/ 78 h 180"/>
                <a:gd name="T2" fmla="*/ 65 w 91"/>
                <a:gd name="T3" fmla="*/ 180 h 180"/>
                <a:gd name="T4" fmla="*/ 91 w 91"/>
                <a:gd name="T5" fmla="*/ 180 h 180"/>
                <a:gd name="T6" fmla="*/ 91 w 91"/>
                <a:gd name="T7" fmla="*/ 74 h 180"/>
                <a:gd name="T8" fmla="*/ 82 w 91"/>
                <a:gd name="T9" fmla="*/ 56 h 180"/>
                <a:gd name="T10" fmla="*/ 39 w 91"/>
                <a:gd name="T11" fmla="*/ 13 h 180"/>
                <a:gd name="T12" fmla="*/ 8 w 91"/>
                <a:gd name="T13" fmla="*/ 0 h 180"/>
                <a:gd name="T14" fmla="*/ 4 w 91"/>
                <a:gd name="T15" fmla="*/ 0 h 180"/>
                <a:gd name="T16" fmla="*/ 0 w 91"/>
                <a:gd name="T17" fmla="*/ 0 h 180"/>
                <a:gd name="T18" fmla="*/ 60 w 91"/>
                <a:gd name="T19" fmla="*/ 61 h 180"/>
                <a:gd name="T20" fmla="*/ 65 w 91"/>
                <a:gd name="T21" fmla="*/ 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80">
                  <a:moveTo>
                    <a:pt x="65" y="78"/>
                  </a:moveTo>
                  <a:cubicBezTo>
                    <a:pt x="65" y="78"/>
                    <a:pt x="65" y="78"/>
                    <a:pt x="65" y="180"/>
                  </a:cubicBezTo>
                  <a:cubicBezTo>
                    <a:pt x="91" y="180"/>
                    <a:pt x="91" y="180"/>
                    <a:pt x="91" y="180"/>
                  </a:cubicBezTo>
                  <a:cubicBezTo>
                    <a:pt x="91" y="155"/>
                    <a:pt x="91" y="121"/>
                    <a:pt x="91" y="74"/>
                  </a:cubicBezTo>
                  <a:cubicBezTo>
                    <a:pt x="91" y="69"/>
                    <a:pt x="86" y="61"/>
                    <a:pt x="82" y="56"/>
                  </a:cubicBezTo>
                  <a:cubicBezTo>
                    <a:pt x="82" y="56"/>
                    <a:pt x="82" y="56"/>
                    <a:pt x="39" y="13"/>
                  </a:cubicBezTo>
                  <a:cubicBezTo>
                    <a:pt x="26" y="0"/>
                    <a:pt x="17" y="0"/>
                    <a:pt x="8" y="0"/>
                  </a:cubicBezTo>
                  <a:cubicBezTo>
                    <a:pt x="8" y="0"/>
                    <a:pt x="8" y="0"/>
                    <a:pt x="4" y="0"/>
                  </a:cubicBezTo>
                  <a:cubicBezTo>
                    <a:pt x="4" y="0"/>
                    <a:pt x="4" y="0"/>
                    <a:pt x="0" y="0"/>
                  </a:cubicBezTo>
                  <a:cubicBezTo>
                    <a:pt x="0" y="0"/>
                    <a:pt x="0" y="0"/>
                    <a:pt x="60" y="61"/>
                  </a:cubicBezTo>
                  <a:cubicBezTo>
                    <a:pt x="65" y="65"/>
                    <a:pt x="65" y="74"/>
                    <a:pt x="65" y="78"/>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9" name="Freeform 9"/>
            <p:cNvSpPr>
              <a:spLocks/>
            </p:cNvSpPr>
            <p:nvPr/>
          </p:nvSpPr>
          <p:spPr bwMode="auto">
            <a:xfrm>
              <a:off x="9328151" y="3476625"/>
              <a:ext cx="169863" cy="304800"/>
            </a:xfrm>
            <a:custGeom>
              <a:avLst/>
              <a:gdLst>
                <a:gd name="T0" fmla="*/ 78 w 100"/>
                <a:gd name="T1" fmla="*/ 91 h 180"/>
                <a:gd name="T2" fmla="*/ 78 w 100"/>
                <a:gd name="T3" fmla="*/ 180 h 180"/>
                <a:gd name="T4" fmla="*/ 100 w 100"/>
                <a:gd name="T5" fmla="*/ 180 h 180"/>
                <a:gd name="T6" fmla="*/ 100 w 100"/>
                <a:gd name="T7" fmla="*/ 82 h 180"/>
                <a:gd name="T8" fmla="*/ 91 w 100"/>
                <a:gd name="T9" fmla="*/ 61 h 180"/>
                <a:gd name="T10" fmla="*/ 44 w 100"/>
                <a:gd name="T11" fmla="*/ 13 h 180"/>
                <a:gd name="T12" fmla="*/ 13 w 100"/>
                <a:gd name="T13" fmla="*/ 0 h 180"/>
                <a:gd name="T14" fmla="*/ 9 w 100"/>
                <a:gd name="T15" fmla="*/ 0 h 180"/>
                <a:gd name="T16" fmla="*/ 0 w 100"/>
                <a:gd name="T17" fmla="*/ 0 h 180"/>
                <a:gd name="T18" fmla="*/ 70 w 100"/>
                <a:gd name="T19" fmla="*/ 65 h 180"/>
                <a:gd name="T20" fmla="*/ 78 w 100"/>
                <a:gd name="T21"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80">
                  <a:moveTo>
                    <a:pt x="78" y="91"/>
                  </a:moveTo>
                  <a:cubicBezTo>
                    <a:pt x="78" y="91"/>
                    <a:pt x="78" y="91"/>
                    <a:pt x="78" y="180"/>
                  </a:cubicBezTo>
                  <a:cubicBezTo>
                    <a:pt x="100" y="180"/>
                    <a:pt x="100" y="180"/>
                    <a:pt x="100" y="180"/>
                  </a:cubicBezTo>
                  <a:cubicBezTo>
                    <a:pt x="100" y="157"/>
                    <a:pt x="100" y="125"/>
                    <a:pt x="100" y="82"/>
                  </a:cubicBezTo>
                  <a:cubicBezTo>
                    <a:pt x="100" y="74"/>
                    <a:pt x="96" y="65"/>
                    <a:pt x="91" y="61"/>
                  </a:cubicBezTo>
                  <a:cubicBezTo>
                    <a:pt x="91" y="61"/>
                    <a:pt x="91" y="61"/>
                    <a:pt x="44" y="13"/>
                  </a:cubicBezTo>
                  <a:cubicBezTo>
                    <a:pt x="31" y="0"/>
                    <a:pt x="18" y="0"/>
                    <a:pt x="13" y="0"/>
                  </a:cubicBezTo>
                  <a:cubicBezTo>
                    <a:pt x="13" y="0"/>
                    <a:pt x="13" y="0"/>
                    <a:pt x="9" y="0"/>
                  </a:cubicBezTo>
                  <a:cubicBezTo>
                    <a:pt x="9" y="0"/>
                    <a:pt x="9" y="0"/>
                    <a:pt x="0" y="0"/>
                  </a:cubicBezTo>
                  <a:cubicBezTo>
                    <a:pt x="0" y="0"/>
                    <a:pt x="1" y="0"/>
                    <a:pt x="70" y="65"/>
                  </a:cubicBezTo>
                  <a:cubicBezTo>
                    <a:pt x="79" y="74"/>
                    <a:pt x="78" y="82"/>
                    <a:pt x="78" y="9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10" name="Freeform 10"/>
            <p:cNvSpPr>
              <a:spLocks noEditPoints="1"/>
            </p:cNvSpPr>
            <p:nvPr/>
          </p:nvSpPr>
          <p:spPr bwMode="auto">
            <a:xfrm>
              <a:off x="9058276" y="3476625"/>
              <a:ext cx="366713" cy="304800"/>
            </a:xfrm>
            <a:custGeom>
              <a:avLst/>
              <a:gdLst>
                <a:gd name="T0" fmla="*/ 26 w 217"/>
                <a:gd name="T1" fmla="*/ 180 h 180"/>
                <a:gd name="T2" fmla="*/ 26 w 217"/>
                <a:gd name="T3" fmla="*/ 21 h 180"/>
                <a:gd name="T4" fmla="*/ 100 w 217"/>
                <a:gd name="T5" fmla="*/ 21 h 180"/>
                <a:gd name="T6" fmla="*/ 100 w 217"/>
                <a:gd name="T7" fmla="*/ 91 h 180"/>
                <a:gd name="T8" fmla="*/ 121 w 217"/>
                <a:gd name="T9" fmla="*/ 117 h 180"/>
                <a:gd name="T10" fmla="*/ 191 w 217"/>
                <a:gd name="T11" fmla="*/ 117 h 180"/>
                <a:gd name="T12" fmla="*/ 191 w 217"/>
                <a:gd name="T13" fmla="*/ 180 h 180"/>
                <a:gd name="T14" fmla="*/ 217 w 217"/>
                <a:gd name="T15" fmla="*/ 180 h 180"/>
                <a:gd name="T16" fmla="*/ 217 w 217"/>
                <a:gd name="T17" fmla="*/ 91 h 180"/>
                <a:gd name="T18" fmla="*/ 217 w 217"/>
                <a:gd name="T19" fmla="*/ 87 h 180"/>
                <a:gd name="T20" fmla="*/ 208 w 217"/>
                <a:gd name="T21" fmla="*/ 74 h 180"/>
                <a:gd name="T22" fmla="*/ 139 w 217"/>
                <a:gd name="T23" fmla="*/ 8 h 180"/>
                <a:gd name="T24" fmla="*/ 121 w 217"/>
                <a:gd name="T25" fmla="*/ 0 h 180"/>
                <a:gd name="T26" fmla="*/ 26 w 217"/>
                <a:gd name="T27" fmla="*/ 0 h 180"/>
                <a:gd name="T28" fmla="*/ 0 w 217"/>
                <a:gd name="T29" fmla="*/ 21 h 180"/>
                <a:gd name="T30" fmla="*/ 0 w 217"/>
                <a:gd name="T31" fmla="*/ 180 h 180"/>
                <a:gd name="T32" fmla="*/ 26 w 217"/>
                <a:gd name="T33" fmla="*/ 180 h 180"/>
                <a:gd name="T34" fmla="*/ 121 w 217"/>
                <a:gd name="T35" fmla="*/ 21 h 180"/>
                <a:gd name="T36" fmla="*/ 191 w 217"/>
                <a:gd name="T37" fmla="*/ 91 h 180"/>
                <a:gd name="T38" fmla="*/ 121 w 217"/>
                <a:gd name="T39" fmla="*/ 91 h 180"/>
                <a:gd name="T40" fmla="*/ 121 w 217"/>
                <a:gd name="T41"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 h="180">
                  <a:moveTo>
                    <a:pt x="26" y="180"/>
                  </a:moveTo>
                  <a:cubicBezTo>
                    <a:pt x="26" y="22"/>
                    <a:pt x="26" y="21"/>
                    <a:pt x="26" y="21"/>
                  </a:cubicBezTo>
                  <a:cubicBezTo>
                    <a:pt x="100" y="21"/>
                    <a:pt x="100" y="21"/>
                    <a:pt x="100" y="21"/>
                  </a:cubicBezTo>
                  <a:cubicBezTo>
                    <a:pt x="100" y="91"/>
                    <a:pt x="100" y="91"/>
                    <a:pt x="100" y="91"/>
                  </a:cubicBezTo>
                  <a:cubicBezTo>
                    <a:pt x="100" y="104"/>
                    <a:pt x="108" y="117"/>
                    <a:pt x="121" y="117"/>
                  </a:cubicBezTo>
                  <a:cubicBezTo>
                    <a:pt x="191" y="117"/>
                    <a:pt x="191" y="117"/>
                    <a:pt x="191" y="117"/>
                  </a:cubicBezTo>
                  <a:cubicBezTo>
                    <a:pt x="191" y="143"/>
                    <a:pt x="191" y="163"/>
                    <a:pt x="191" y="180"/>
                  </a:cubicBezTo>
                  <a:cubicBezTo>
                    <a:pt x="217" y="180"/>
                    <a:pt x="217" y="180"/>
                    <a:pt x="217" y="180"/>
                  </a:cubicBezTo>
                  <a:cubicBezTo>
                    <a:pt x="217" y="91"/>
                    <a:pt x="217" y="91"/>
                    <a:pt x="217" y="91"/>
                  </a:cubicBezTo>
                  <a:cubicBezTo>
                    <a:pt x="217" y="87"/>
                    <a:pt x="217" y="87"/>
                    <a:pt x="217" y="87"/>
                  </a:cubicBezTo>
                  <a:cubicBezTo>
                    <a:pt x="217" y="83"/>
                    <a:pt x="215" y="80"/>
                    <a:pt x="208" y="74"/>
                  </a:cubicBezTo>
                  <a:cubicBezTo>
                    <a:pt x="138" y="9"/>
                    <a:pt x="139" y="8"/>
                    <a:pt x="139" y="8"/>
                  </a:cubicBezTo>
                  <a:cubicBezTo>
                    <a:pt x="133" y="2"/>
                    <a:pt x="127" y="0"/>
                    <a:pt x="121" y="0"/>
                  </a:cubicBezTo>
                  <a:cubicBezTo>
                    <a:pt x="26" y="0"/>
                    <a:pt x="26" y="0"/>
                    <a:pt x="26" y="0"/>
                  </a:cubicBezTo>
                  <a:cubicBezTo>
                    <a:pt x="13" y="0"/>
                    <a:pt x="0" y="8"/>
                    <a:pt x="0" y="21"/>
                  </a:cubicBezTo>
                  <a:cubicBezTo>
                    <a:pt x="0" y="97"/>
                    <a:pt x="0" y="147"/>
                    <a:pt x="0" y="180"/>
                  </a:cubicBezTo>
                  <a:lnTo>
                    <a:pt x="26" y="180"/>
                  </a:lnTo>
                  <a:close/>
                  <a:moveTo>
                    <a:pt x="121" y="21"/>
                  </a:moveTo>
                  <a:cubicBezTo>
                    <a:pt x="191" y="91"/>
                    <a:pt x="191" y="91"/>
                    <a:pt x="191" y="91"/>
                  </a:cubicBezTo>
                  <a:cubicBezTo>
                    <a:pt x="121" y="91"/>
                    <a:pt x="121" y="91"/>
                    <a:pt x="121" y="91"/>
                  </a:cubicBezTo>
                  <a:cubicBezTo>
                    <a:pt x="121" y="21"/>
                    <a:pt x="121" y="21"/>
                    <a:pt x="121" y="2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363407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Microsoft </a:t>
            </a:r>
            <a:r>
              <a:rPr lang="en-US" dirty="0" smtClean="0"/>
              <a:t>Azure </a:t>
            </a:r>
            <a:r>
              <a:rPr lang="en-US" dirty="0" smtClean="0"/>
              <a:t>Storage</a:t>
            </a:r>
            <a:endParaRPr lang="en-US" dirty="0"/>
          </a:p>
        </p:txBody>
      </p:sp>
      <p:sp>
        <p:nvSpPr>
          <p:cNvPr id="3" name="Text Placeholder 2"/>
          <p:cNvSpPr>
            <a:spLocks noGrp="1"/>
          </p:cNvSpPr>
          <p:nvPr>
            <p:ph type="body" sz="quarter" idx="10"/>
          </p:nvPr>
        </p:nvSpPr>
        <p:spPr>
          <a:xfrm>
            <a:off x="520701" y="1447799"/>
            <a:ext cx="11149013" cy="4565865"/>
          </a:xfrm>
        </p:spPr>
        <p:txBody>
          <a:bodyPr/>
          <a:lstStyle/>
          <a:p>
            <a:r>
              <a:rPr lang="en-US" sz="3600" dirty="0"/>
              <a:t>Learning objectives – what you will learn:</a:t>
            </a:r>
          </a:p>
          <a:p>
            <a:pPr marL="574675" indent="-571500">
              <a:buFont typeface="Arial" panose="020B0604020202020204" pitchFamily="34" charset="0"/>
              <a:buChar char="•"/>
            </a:pPr>
            <a:r>
              <a:rPr lang="en-US" sz="2800" dirty="0" smtClean="0"/>
              <a:t>Microsoft Azure storage </a:t>
            </a:r>
            <a:r>
              <a:rPr lang="en-US" sz="2800" dirty="0" smtClean="0"/>
              <a:t>basics</a:t>
            </a:r>
          </a:p>
          <a:p>
            <a:pPr marL="574675" indent="-571500">
              <a:buFont typeface="Arial" panose="020B0604020202020204" pitchFamily="34" charset="0"/>
              <a:buChar char="•"/>
            </a:pPr>
            <a:r>
              <a:rPr lang="en-US" sz="2800" dirty="0" smtClean="0"/>
              <a:t>Core concepts:</a:t>
            </a:r>
          </a:p>
          <a:p>
            <a:pPr marL="1830388" lvl="2" indent="-57150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Blobs</a:t>
            </a:r>
          </a:p>
          <a:p>
            <a:pPr marL="1830388" lvl="2" indent="-57150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Tables</a:t>
            </a:r>
          </a:p>
          <a:p>
            <a:pPr marL="1830388" lvl="2" indent="-57150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Queues</a:t>
            </a:r>
            <a:br>
              <a:rPr lang="en-US" dirty="0" smtClean="0">
                <a:latin typeface="Segoe UI Light" panose="020B0502040204020203" pitchFamily="34" charset="0"/>
                <a:cs typeface="Segoe UI Light" panose="020B0502040204020203" pitchFamily="34" charset="0"/>
              </a:rPr>
            </a:br>
            <a:endParaRPr lang="en-US" dirty="0" smtClean="0">
              <a:latin typeface="Segoe UI Light" panose="020B0502040204020203" pitchFamily="34" charset="0"/>
              <a:cs typeface="Segoe UI Light" panose="020B0502040204020203" pitchFamily="34" charset="0"/>
            </a:endParaRPr>
          </a:p>
          <a:p>
            <a:pPr marL="574675" indent="-571500">
              <a:buFont typeface="Arial" panose="020B0604020202020204" pitchFamily="34" charset="0"/>
              <a:buChar char="•"/>
            </a:pPr>
            <a:r>
              <a:rPr lang="en-US" sz="2800" dirty="0" smtClean="0"/>
              <a:t>Azure Explorer </a:t>
            </a:r>
            <a:r>
              <a:rPr lang="en-US" sz="2800" dirty="0"/>
              <a:t>and the </a:t>
            </a:r>
            <a:r>
              <a:rPr lang="en-US" sz="2800" dirty="0" err="1"/>
              <a:t>Cerebrata</a:t>
            </a:r>
            <a:r>
              <a:rPr lang="en-US" sz="2800" dirty="0"/>
              <a:t> tools</a:t>
            </a:r>
          </a:p>
          <a:p>
            <a:pPr marL="574675" indent="-571500">
              <a:buFont typeface="Arial" panose="020B0604020202020204" pitchFamily="34" charset="0"/>
              <a:buChar char="•"/>
            </a:pPr>
            <a:r>
              <a:rPr lang="en-US" sz="2800" dirty="0"/>
              <a:t>Storage commands from the command </a:t>
            </a:r>
            <a:r>
              <a:rPr lang="en-US" sz="2800" dirty="0" smtClean="0"/>
              <a:t>line (CLI)</a:t>
            </a:r>
            <a:endParaRPr lang="en-US" sz="2800" dirty="0"/>
          </a:p>
          <a:p>
            <a:pPr marL="574675" indent="-571500">
              <a:buFont typeface="Arial" panose="020B0604020202020204" pitchFamily="34" charset="0"/>
              <a:buChar char="•"/>
            </a:pPr>
            <a:r>
              <a:rPr lang="en-US" sz="2800" dirty="0"/>
              <a:t>When to use the various types of storage for research applications</a:t>
            </a:r>
          </a:p>
        </p:txBody>
      </p:sp>
    </p:spTree>
    <p:extLst>
      <p:ext uri="{BB962C8B-B14F-4D97-AF65-F5344CB8AC3E}">
        <p14:creationId xmlns:p14="http://schemas.microsoft.com/office/powerpoint/2010/main" val="410118657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Types of Blobs Under the Hood</a:t>
            </a:r>
            <a:endParaRPr lang="en-US" dirty="0"/>
          </a:p>
        </p:txBody>
      </p:sp>
      <p:sp>
        <p:nvSpPr>
          <p:cNvPr id="7" name="Rectangle 6"/>
          <p:cNvSpPr/>
          <p:nvPr/>
        </p:nvSpPr>
        <p:spPr bwMode="auto">
          <a:xfrm>
            <a:off x="1779230" y="1746611"/>
            <a:ext cx="4220035" cy="41339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4000" dirty="0">
                <a:gradFill>
                  <a:gsLst>
                    <a:gs pos="0">
                      <a:srgbClr val="FFFFFF"/>
                    </a:gs>
                    <a:gs pos="100000">
                      <a:srgbClr val="FFFFFF"/>
                    </a:gs>
                  </a:gsLst>
                  <a:lin ang="5400000" scaled="0"/>
                </a:gradFill>
                <a:latin typeface="Segoe UI Light" pitchFamily="34" charset="0"/>
              </a:rPr>
              <a:t>Block </a:t>
            </a:r>
            <a:r>
              <a:rPr lang="en-US" sz="4000" dirty="0" smtClean="0">
                <a:gradFill>
                  <a:gsLst>
                    <a:gs pos="0">
                      <a:srgbClr val="FFFFFF"/>
                    </a:gs>
                    <a:gs pos="100000">
                      <a:srgbClr val="FFFFFF"/>
                    </a:gs>
                  </a:gsLst>
                  <a:lin ang="5400000" scaled="0"/>
                </a:gradFill>
                <a:latin typeface="Segoe UI Light" pitchFamily="34" charset="0"/>
              </a:rPr>
              <a:t>Blob </a:t>
            </a:r>
            <a:endParaRPr lang="en-US" sz="3600" dirty="0">
              <a:gradFill>
                <a:gsLst>
                  <a:gs pos="0">
                    <a:srgbClr val="FFFFFF"/>
                  </a:gs>
                  <a:gs pos="100000">
                    <a:srgbClr val="FFFFFF"/>
                  </a:gs>
                </a:gsLst>
                <a:lin ang="5400000" scaled="0"/>
              </a:gradFill>
              <a:latin typeface="Segoe UI Light" pitchFamily="34" charset="0"/>
            </a:endParaRPr>
          </a:p>
          <a:p>
            <a:pPr defTabSz="914099" fontAlgn="base">
              <a:spcBef>
                <a:spcPct val="0"/>
              </a:spcBef>
              <a:spcAft>
                <a:spcPts val="1800"/>
              </a:spcAft>
            </a:pPr>
            <a:r>
              <a:rPr lang="en-US" sz="2000" dirty="0">
                <a:gradFill>
                  <a:gsLst>
                    <a:gs pos="0">
                      <a:srgbClr val="FFFFFF"/>
                    </a:gs>
                    <a:gs pos="100000">
                      <a:srgbClr val="FFFFFF"/>
                    </a:gs>
                  </a:gsLst>
                  <a:lin ang="5400000" scaled="0"/>
                </a:gradFill>
              </a:rPr>
              <a:t>Targeted at streaming workloads</a:t>
            </a:r>
          </a:p>
          <a:p>
            <a:pPr defTabSz="914099" fontAlgn="base">
              <a:spcBef>
                <a:spcPct val="0"/>
              </a:spcBef>
              <a:spcAft>
                <a:spcPts val="600"/>
              </a:spcAft>
            </a:pPr>
            <a:r>
              <a:rPr lang="en-US" sz="2000" dirty="0">
                <a:gradFill>
                  <a:gsLst>
                    <a:gs pos="0">
                      <a:srgbClr val="FFFFFF"/>
                    </a:gs>
                    <a:gs pos="100000">
                      <a:srgbClr val="FFFFFF"/>
                    </a:gs>
                  </a:gsLst>
                  <a:lin ang="5400000" scaled="0"/>
                </a:gradFill>
              </a:rPr>
              <a:t>Each blob consists of </a:t>
            </a:r>
            <a:br>
              <a:rPr lang="en-US" sz="2000" dirty="0">
                <a:gradFill>
                  <a:gsLst>
                    <a:gs pos="0">
                      <a:srgbClr val="FFFFFF"/>
                    </a:gs>
                    <a:gs pos="100000">
                      <a:srgbClr val="FFFFFF"/>
                    </a:gs>
                  </a:gsLst>
                  <a:lin ang="5400000" scaled="0"/>
                </a:gradFill>
              </a:rPr>
            </a:br>
            <a:r>
              <a:rPr lang="en-US" sz="2000" dirty="0">
                <a:gradFill>
                  <a:gsLst>
                    <a:gs pos="0">
                      <a:srgbClr val="FFFFFF"/>
                    </a:gs>
                    <a:gs pos="100000">
                      <a:srgbClr val="FFFFFF"/>
                    </a:gs>
                  </a:gsLst>
                  <a:lin ang="5400000" scaled="0"/>
                </a:gradFill>
              </a:rPr>
              <a:t>a sequence of blocks</a:t>
            </a:r>
            <a:endParaRPr lang="en-US" dirty="0">
              <a:gradFill>
                <a:gsLst>
                  <a:gs pos="0">
                    <a:srgbClr val="FFFFFF"/>
                  </a:gs>
                  <a:gs pos="100000">
                    <a:srgbClr val="FFFFFF"/>
                  </a:gs>
                </a:gsLst>
                <a:lin ang="5400000" scaled="0"/>
              </a:gradFill>
            </a:endParaRPr>
          </a:p>
          <a:p>
            <a:pPr defTabSz="914099" fontAlgn="base">
              <a:spcBef>
                <a:spcPct val="0"/>
              </a:spcBef>
              <a:spcAft>
                <a:spcPts val="1800"/>
              </a:spcAft>
            </a:pPr>
            <a:r>
              <a:rPr lang="en-US" sz="1600" dirty="0">
                <a:gradFill>
                  <a:gsLst>
                    <a:gs pos="0">
                      <a:srgbClr val="FFFFFF"/>
                    </a:gs>
                    <a:gs pos="100000">
                      <a:srgbClr val="FFFFFF"/>
                    </a:gs>
                  </a:gsLst>
                  <a:lin ang="5400000" scaled="0"/>
                </a:gradFill>
              </a:rPr>
              <a:t>Each block is identified by a Block ID</a:t>
            </a:r>
          </a:p>
          <a:p>
            <a:pPr defTabSz="914099" fontAlgn="base">
              <a:spcBef>
                <a:spcPct val="0"/>
              </a:spcBef>
              <a:spcAft>
                <a:spcPts val="1800"/>
              </a:spcAft>
            </a:pPr>
            <a:r>
              <a:rPr lang="en-US" sz="2000" dirty="0">
                <a:gradFill>
                  <a:gsLst>
                    <a:gs pos="0">
                      <a:srgbClr val="FFFFFF"/>
                    </a:gs>
                    <a:gs pos="100000">
                      <a:srgbClr val="FFFFFF"/>
                    </a:gs>
                  </a:gsLst>
                  <a:lin ang="5400000" scaled="0"/>
                </a:gradFill>
              </a:rPr>
              <a:t>Size limit 200GB per blob</a:t>
            </a:r>
          </a:p>
          <a:p>
            <a:pPr defTabSz="914099" fontAlgn="base">
              <a:spcBef>
                <a:spcPct val="0"/>
              </a:spcBef>
              <a:spcAft>
                <a:spcPct val="0"/>
              </a:spcAft>
            </a:pPr>
            <a:r>
              <a:rPr lang="en-US" sz="2000" dirty="0">
                <a:gradFill>
                  <a:gsLst>
                    <a:gs pos="0">
                      <a:srgbClr val="FFFFFF"/>
                    </a:gs>
                    <a:gs pos="100000">
                      <a:srgbClr val="FFFFFF"/>
                    </a:gs>
                  </a:gsLst>
                  <a:lin ang="5400000" scaled="0"/>
                </a:gradFill>
              </a:rPr>
              <a:t>Optimistic Concurrency via </a:t>
            </a:r>
            <a:r>
              <a:rPr lang="en-US" sz="2000" dirty="0" err="1">
                <a:gradFill>
                  <a:gsLst>
                    <a:gs pos="0">
                      <a:srgbClr val="FFFFFF"/>
                    </a:gs>
                    <a:gs pos="100000">
                      <a:srgbClr val="FFFFFF"/>
                    </a:gs>
                  </a:gsLst>
                  <a:lin ang="5400000" scaled="0"/>
                </a:gradFill>
              </a:rPr>
              <a:t>Etags</a:t>
            </a:r>
            <a:endParaRPr lang="en-US" sz="2000" dirty="0">
              <a:gradFill>
                <a:gsLst>
                  <a:gs pos="0">
                    <a:srgbClr val="FFFFFF"/>
                  </a:gs>
                  <a:gs pos="100000">
                    <a:srgbClr val="FFFFFF"/>
                  </a:gs>
                </a:gsLst>
                <a:lin ang="5400000" scaled="0"/>
              </a:gradFill>
            </a:endParaRPr>
          </a:p>
        </p:txBody>
      </p:sp>
      <p:sp>
        <p:nvSpPr>
          <p:cNvPr id="8" name="Rectangle 7"/>
          <p:cNvSpPr/>
          <p:nvPr/>
        </p:nvSpPr>
        <p:spPr bwMode="auto">
          <a:xfrm>
            <a:off x="6193914" y="1746611"/>
            <a:ext cx="4220035" cy="41339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Page </a:t>
            </a:r>
            <a:r>
              <a:rPr lang="en-US" sz="3600" dirty="0" smtClean="0">
                <a:gradFill>
                  <a:gsLst>
                    <a:gs pos="0">
                      <a:srgbClr val="FFFFFF"/>
                    </a:gs>
                    <a:gs pos="100000">
                      <a:srgbClr val="FFFFFF"/>
                    </a:gs>
                  </a:gsLst>
                  <a:lin ang="5400000" scaled="0"/>
                </a:gradFill>
                <a:latin typeface="Segoe UI Light" pitchFamily="34" charset="0"/>
              </a:rPr>
              <a:t>Blob (VHD)</a:t>
            </a:r>
            <a:endParaRPr lang="en-US" sz="3600" dirty="0">
              <a:gradFill>
                <a:gsLst>
                  <a:gs pos="0">
                    <a:srgbClr val="FFFFFF"/>
                  </a:gs>
                  <a:gs pos="100000">
                    <a:srgbClr val="FFFFFF"/>
                  </a:gs>
                </a:gsLst>
                <a:lin ang="5400000" scaled="0"/>
              </a:gradFill>
              <a:latin typeface="Segoe UI Light" pitchFamily="34" charset="0"/>
            </a:endParaRPr>
          </a:p>
          <a:p>
            <a:pPr defTabSz="914099" fontAlgn="base">
              <a:spcBef>
                <a:spcPct val="0"/>
              </a:spcBef>
              <a:spcAft>
                <a:spcPts val="1800"/>
              </a:spcAft>
            </a:pPr>
            <a:r>
              <a:rPr lang="en-US" dirty="0">
                <a:gradFill>
                  <a:gsLst>
                    <a:gs pos="0">
                      <a:srgbClr val="FFFFFF"/>
                    </a:gs>
                    <a:gs pos="100000">
                      <a:srgbClr val="FFFFFF"/>
                    </a:gs>
                  </a:gsLst>
                  <a:lin ang="5400000" scaled="0"/>
                </a:gradFill>
              </a:rPr>
              <a:t>Targeted at random read/write workloads</a:t>
            </a:r>
          </a:p>
          <a:p>
            <a:pPr defTabSz="914099" fontAlgn="base">
              <a:spcBef>
                <a:spcPct val="0"/>
              </a:spcBef>
              <a:spcAft>
                <a:spcPts val="600"/>
              </a:spcAft>
            </a:pPr>
            <a:r>
              <a:rPr lang="en-US" dirty="0">
                <a:gradFill>
                  <a:gsLst>
                    <a:gs pos="0">
                      <a:srgbClr val="FFFFFF"/>
                    </a:gs>
                    <a:gs pos="100000">
                      <a:srgbClr val="FFFFFF"/>
                    </a:gs>
                  </a:gsLst>
                  <a:lin ang="5400000" scaled="0"/>
                </a:gradFill>
              </a:rPr>
              <a:t>Each blob consists of an array of pages </a:t>
            </a:r>
          </a:p>
          <a:p>
            <a:pPr defTabSz="914099" fontAlgn="base">
              <a:spcBef>
                <a:spcPct val="0"/>
              </a:spcBef>
              <a:spcAft>
                <a:spcPts val="1800"/>
              </a:spcAft>
            </a:pPr>
            <a:r>
              <a:rPr lang="en-US" sz="1400" dirty="0">
                <a:gradFill>
                  <a:gsLst>
                    <a:gs pos="0">
                      <a:srgbClr val="FFFFFF"/>
                    </a:gs>
                    <a:gs pos="100000">
                      <a:srgbClr val="FFFFFF"/>
                    </a:gs>
                  </a:gsLst>
                  <a:lin ang="5400000" scaled="0"/>
                </a:gradFill>
              </a:rPr>
              <a:t>Each page is identified by its offset from the start of the blob</a:t>
            </a:r>
          </a:p>
          <a:p>
            <a:pPr defTabSz="914099" fontAlgn="base">
              <a:spcBef>
                <a:spcPct val="0"/>
              </a:spcBef>
              <a:spcAft>
                <a:spcPts val="1800"/>
              </a:spcAft>
            </a:pPr>
            <a:r>
              <a:rPr lang="en-US" dirty="0">
                <a:gradFill>
                  <a:gsLst>
                    <a:gs pos="0">
                      <a:srgbClr val="FFFFFF"/>
                    </a:gs>
                    <a:gs pos="100000">
                      <a:srgbClr val="FFFFFF"/>
                    </a:gs>
                  </a:gsLst>
                  <a:lin ang="5400000" scaled="0"/>
                </a:gradFill>
              </a:rPr>
              <a:t>Size limit 1TB per blob</a:t>
            </a:r>
          </a:p>
          <a:p>
            <a:pPr defTabSz="914099" fontAlgn="base">
              <a:spcBef>
                <a:spcPct val="0"/>
              </a:spcBef>
              <a:spcAft>
                <a:spcPct val="0"/>
              </a:spcAft>
            </a:pPr>
            <a:r>
              <a:rPr lang="en-US" dirty="0">
                <a:gradFill>
                  <a:gsLst>
                    <a:gs pos="0">
                      <a:srgbClr val="FFFFFF"/>
                    </a:gs>
                    <a:gs pos="100000">
                      <a:srgbClr val="FFFFFF"/>
                    </a:gs>
                  </a:gsLst>
                  <a:lin ang="5400000" scaled="0"/>
                </a:gradFill>
              </a:rPr>
              <a:t>Optimistic or Pessimistic (locking) concurrency via leases</a:t>
            </a:r>
          </a:p>
        </p:txBody>
      </p:sp>
    </p:spTree>
    <p:extLst>
      <p:ext uri="{BB962C8B-B14F-4D97-AF65-F5344CB8AC3E}">
        <p14:creationId xmlns:p14="http://schemas.microsoft.com/office/powerpoint/2010/main" val="8863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3084170"/>
            <a:ext cx="10237787" cy="997196"/>
          </a:xfrm>
        </p:spPr>
        <p:txBody>
          <a:bodyPr/>
          <a:lstStyle/>
          <a:p>
            <a:r>
              <a:rPr lang="en-US" dirty="0" smtClean="0">
                <a:gradFill>
                  <a:gsLst>
                    <a:gs pos="1250">
                      <a:srgbClr val="FFFFFF"/>
                    </a:gs>
                    <a:gs pos="100000">
                      <a:srgbClr val="FFFFFF"/>
                    </a:gs>
                  </a:gsLst>
                  <a:lin ang="5400000" scaled="0"/>
                </a:gradFill>
              </a:rPr>
              <a:t>Downloading a blob</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876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Download a blob</a:t>
            </a:r>
            <a:endParaRPr lang="en-US" dirty="0"/>
          </a:p>
        </p:txBody>
      </p:sp>
      <p:sp>
        <p:nvSpPr>
          <p:cNvPr id="2" name="Text Placeholder 1"/>
          <p:cNvSpPr>
            <a:spLocks noGrp="1" noChangeArrowheads="1"/>
          </p:cNvSpPr>
          <p:nvPr>
            <p:ph type="body" sz="quarter" idx="10"/>
          </p:nvPr>
        </p:nvSpPr>
        <p:spPr bwMode="auto">
          <a:xfrm>
            <a:off x="519248" y="2581082"/>
            <a:ext cx="9446817" cy="1200329"/>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blob </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blob_service</a:t>
            </a:r>
            <a:r>
              <a:rPr kumimoji="0" lang="en-US" sz="24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get_blob</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mycontainer</a:t>
            </a:r>
            <a:r>
              <a:rPr kumimoji="0" lang="en-US" sz="2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myblob</a:t>
            </a:r>
            <a:r>
              <a:rPr kumimoji="0" lang="en-US" sz="2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with</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open</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a:t>
            </a:r>
            <a:r>
              <a:rPr kumimoji="0" lang="en-US" sz="2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'out-task1.txt'</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'w'</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as</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0"/>
                </a:solidFill>
                <a:latin typeface="Courier New" panose="02070309020205020404" pitchFamily="49" charset="0"/>
                <a:cs typeface="Courier New" panose="02070309020205020404" pitchFamily="49" charset="0"/>
              </a:rPr>
              <a:t>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a:t>
            </a:r>
            <a:r>
              <a:rPr kumimoji="0" lang="en-US" sz="24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write</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blob</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chemeClr val="tx1"/>
                </a:solidFill>
                <a:effectLst/>
              </a:rPr>
              <a:t> </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65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Shared Access </a:t>
            </a:r>
            <a:r>
              <a:rPr lang="en-NZ" dirty="0"/>
              <a:t>Signatures</a:t>
            </a:r>
          </a:p>
        </p:txBody>
      </p:sp>
      <p:sp>
        <p:nvSpPr>
          <p:cNvPr id="3" name="Content Placeholder 2"/>
          <p:cNvSpPr>
            <a:spLocks noGrp="1"/>
          </p:cNvSpPr>
          <p:nvPr>
            <p:ph type="body" sz="quarter" idx="10"/>
          </p:nvPr>
        </p:nvSpPr>
        <p:spPr>
          <a:xfrm>
            <a:off x="520701" y="1447799"/>
            <a:ext cx="11149013" cy="4339650"/>
          </a:xfrm>
        </p:spPr>
        <p:txBody>
          <a:bodyPr/>
          <a:lstStyle/>
          <a:p>
            <a:r>
              <a:rPr lang="en-NZ" dirty="0">
                <a:solidFill>
                  <a:schemeClr val="accent2">
                    <a:alpha val="99000"/>
                  </a:schemeClr>
                </a:solidFill>
              </a:rPr>
              <a:t>Fine grain access rights to blobs and containers</a:t>
            </a:r>
          </a:p>
          <a:p>
            <a:r>
              <a:rPr lang="en-NZ" dirty="0">
                <a:solidFill>
                  <a:schemeClr val="accent2">
                    <a:alpha val="99000"/>
                  </a:schemeClr>
                </a:solidFill>
              </a:rPr>
              <a:t>Sign URL with storage key – permit elevated rights</a:t>
            </a:r>
          </a:p>
          <a:p>
            <a:r>
              <a:rPr lang="en-NZ" dirty="0">
                <a:solidFill>
                  <a:schemeClr val="accent2">
                    <a:alpha val="99000"/>
                  </a:schemeClr>
                </a:solidFill>
              </a:rPr>
              <a:t>Revocation</a:t>
            </a:r>
          </a:p>
          <a:p>
            <a:pPr lvl="1"/>
            <a:r>
              <a:rPr lang="en-NZ" sz="2400" spc="-51" dirty="0"/>
              <a:t>Use short time periods and re-issue</a:t>
            </a:r>
          </a:p>
          <a:p>
            <a:pPr lvl="1"/>
            <a:r>
              <a:rPr lang="en-NZ" sz="2400" spc="-51" dirty="0"/>
              <a:t>Use container level policy that can be deleted</a:t>
            </a:r>
          </a:p>
          <a:p>
            <a:pPr lvl="1"/>
            <a:endParaRPr lang="en-NZ" sz="2400" spc="-51" dirty="0"/>
          </a:p>
          <a:p>
            <a:r>
              <a:rPr lang="en-NZ" dirty="0">
                <a:solidFill>
                  <a:schemeClr val="accent2">
                    <a:alpha val="99000"/>
                  </a:schemeClr>
                </a:solidFill>
              </a:rPr>
              <a:t>Two broad approaches</a:t>
            </a:r>
          </a:p>
          <a:p>
            <a:pPr lvl="1"/>
            <a:r>
              <a:rPr lang="en-NZ" sz="2400" spc="-51" dirty="0"/>
              <a:t>Ad-hoc</a:t>
            </a:r>
          </a:p>
          <a:p>
            <a:pPr lvl="1"/>
            <a:r>
              <a:rPr lang="en-NZ" sz="2400" spc="-51" dirty="0"/>
              <a:t>Policy based</a:t>
            </a:r>
          </a:p>
        </p:txBody>
      </p:sp>
      <p:sp>
        <p:nvSpPr>
          <p:cNvPr id="4" name="Freeform 154"/>
          <p:cNvSpPr>
            <a:spLocks noEditPoints="1"/>
          </p:cNvSpPr>
          <p:nvPr/>
        </p:nvSpPr>
        <p:spPr bwMode="black">
          <a:xfrm>
            <a:off x="7677854" y="3348722"/>
            <a:ext cx="2863914" cy="2863166"/>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4487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Ad Hoc </a:t>
            </a:r>
            <a:r>
              <a:rPr lang="en-NZ" dirty="0"/>
              <a:t>Signatures</a:t>
            </a:r>
          </a:p>
        </p:txBody>
      </p:sp>
      <p:sp>
        <p:nvSpPr>
          <p:cNvPr id="3" name="Content Placeholder 2"/>
          <p:cNvSpPr>
            <a:spLocks noGrp="1"/>
          </p:cNvSpPr>
          <p:nvPr>
            <p:ph type="body" sz="quarter" idx="10"/>
          </p:nvPr>
        </p:nvSpPr>
        <p:spPr>
          <a:xfrm>
            <a:off x="520701" y="1447799"/>
            <a:ext cx="11149013" cy="2779222"/>
          </a:xfrm>
        </p:spPr>
        <p:txBody>
          <a:bodyPr/>
          <a:lstStyle/>
          <a:p>
            <a:r>
              <a:rPr lang="en-NZ" sz="3200" dirty="0">
                <a:solidFill>
                  <a:schemeClr val="accent2">
                    <a:alpha val="99000"/>
                  </a:schemeClr>
                </a:solidFill>
              </a:rPr>
              <a:t>Create Short Dated Shared Access Signature</a:t>
            </a:r>
          </a:p>
          <a:p>
            <a:pPr lvl="1"/>
            <a:r>
              <a:rPr lang="en-US" spc="-51" dirty="0" err="1"/>
              <a:t>Signedresource</a:t>
            </a:r>
            <a:r>
              <a:rPr lang="en-US" spc="-51" dirty="0"/>
              <a:t> </a:t>
            </a:r>
            <a:r>
              <a:rPr lang="en-NZ" spc="-51" dirty="0"/>
              <a:t>Blob or Container</a:t>
            </a:r>
          </a:p>
          <a:p>
            <a:pPr lvl="1"/>
            <a:r>
              <a:rPr lang="en-US" spc="-51" dirty="0" err="1"/>
              <a:t>AccessPolicy</a:t>
            </a:r>
            <a:r>
              <a:rPr lang="en-US" spc="-51" dirty="0"/>
              <a:t> </a:t>
            </a:r>
            <a:r>
              <a:rPr lang="en-NZ" spc="-51" dirty="0"/>
              <a:t>Start, Expiry and Permissions</a:t>
            </a:r>
          </a:p>
          <a:p>
            <a:pPr lvl="1"/>
            <a:r>
              <a:rPr lang="en-US" spc="-51" dirty="0"/>
              <a:t>Signature </a:t>
            </a:r>
            <a:r>
              <a:rPr lang="en-NZ" spc="-51" dirty="0"/>
              <a:t>HMAC-SHA256 of above fields</a:t>
            </a:r>
          </a:p>
          <a:p>
            <a:pPr lvl="1"/>
            <a:endParaRPr lang="en-NZ" dirty="0" smtClean="0"/>
          </a:p>
          <a:p>
            <a:r>
              <a:rPr lang="en-NZ" sz="3200" dirty="0">
                <a:solidFill>
                  <a:schemeClr val="accent2">
                    <a:alpha val="99000"/>
                  </a:schemeClr>
                </a:solidFill>
              </a:rPr>
              <a:t>Use case</a:t>
            </a:r>
          </a:p>
          <a:p>
            <a:pPr lvl="1"/>
            <a:r>
              <a:rPr lang="en-NZ" spc="-51" dirty="0"/>
              <a:t>Single use URLs</a:t>
            </a:r>
          </a:p>
          <a:p>
            <a:pPr lvl="1"/>
            <a:r>
              <a:rPr lang="en-NZ" spc="-51" dirty="0"/>
              <a:t>E.g. Provide URL to Silverlight client to upload to container </a:t>
            </a:r>
          </a:p>
        </p:txBody>
      </p:sp>
      <p:sp>
        <p:nvSpPr>
          <p:cNvPr id="5" name="Rectangle 4"/>
          <p:cNvSpPr/>
          <p:nvPr/>
        </p:nvSpPr>
        <p:spPr bwMode="auto">
          <a:xfrm>
            <a:off x="2143556" y="4765293"/>
            <a:ext cx="8537110"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000" spc="-51" dirty="0">
                <a:solidFill>
                  <a:srgbClr val="8CC600">
                    <a:alpha val="99000"/>
                  </a:srgbClr>
                </a:solidFill>
              </a:rPr>
              <a:t>http://...blob.../pics/image.jpg?</a:t>
            </a:r>
            <a:br>
              <a:rPr lang="en-NZ" sz="2000" spc="-51" dirty="0">
                <a:solidFill>
                  <a:srgbClr val="8CC600">
                    <a:alpha val="99000"/>
                  </a:srgbClr>
                </a:solidFill>
              </a:rPr>
            </a:br>
            <a:r>
              <a:rPr lang="en-NZ" sz="2000" spc="-51" dirty="0">
                <a:solidFill>
                  <a:srgbClr val="8CC600">
                    <a:alpha val="99000"/>
                  </a:srgbClr>
                </a:solidFill>
              </a:rPr>
              <a:t>sr=c&amp;st=2009-02-09T08:20Z&amp;se=2009-02-10T08:30Z&amp;sp=w</a:t>
            </a:r>
            <a:br>
              <a:rPr lang="en-NZ" sz="2000" spc="-51" dirty="0">
                <a:solidFill>
                  <a:srgbClr val="8CC600">
                    <a:alpha val="99000"/>
                  </a:srgbClr>
                </a:solidFill>
              </a:rPr>
            </a:br>
            <a:r>
              <a:rPr lang="en-NZ" sz="2000" spc="-51" dirty="0">
                <a:solidFill>
                  <a:srgbClr val="8CC600">
                    <a:alpha val="99000"/>
                  </a:srgbClr>
                </a:solidFill>
              </a:rPr>
              <a:t>&amp;sig= dD80ihBh5jfNpymO5Hg1IdiJIEvHcJpCMiCMnN%2fRnbI%3d</a:t>
            </a:r>
            <a:endParaRPr lang="en-US" sz="2000" spc="-51" dirty="0">
              <a:solidFill>
                <a:srgbClr val="8CC600">
                  <a:alpha val="99000"/>
                </a:srgbClr>
              </a:solidFill>
            </a:endParaRPr>
          </a:p>
        </p:txBody>
      </p:sp>
      <p:sp>
        <p:nvSpPr>
          <p:cNvPr id="6" name="Down Arrow 5"/>
          <p:cNvSpPr/>
          <p:nvPr/>
        </p:nvSpPr>
        <p:spPr bwMode="auto">
          <a:xfrm rot="10800000" flipV="1">
            <a:off x="3287709"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7" name="Down Arrow 6"/>
          <p:cNvSpPr/>
          <p:nvPr/>
        </p:nvSpPr>
        <p:spPr bwMode="auto">
          <a:xfrm rot="10800000" flipV="1">
            <a:off x="4929470"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7318718"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9" name="Down Arrow 8"/>
          <p:cNvSpPr/>
          <p:nvPr/>
        </p:nvSpPr>
        <p:spPr bwMode="auto">
          <a:xfrm rot="10800000" flipV="1">
            <a:off x="9238825" y="4572021"/>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5910786" y="5780548"/>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233140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0" fill="hold" grpId="1" nodeType="clickEffect">
                                  <p:stCondLst>
                                    <p:cond delay="0"/>
                                  </p:stCondLst>
                                  <p:childTnLst>
                                    <p:anim calcmode="lin" valueType="num">
                                      <p:cBhvr>
                                        <p:cTn id="11" dur="500"/>
                                        <p:tgtEl>
                                          <p:spTgt spid="6"/>
                                        </p:tgtEl>
                                        <p:attrNameLst>
                                          <p:attrName>ppt_w</p:attrName>
                                        </p:attrNameLst>
                                      </p:cBhvr>
                                      <p:tavLst>
                                        <p:tav tm="0">
                                          <p:val>
                                            <p:strVal val="ppt_w"/>
                                          </p:val>
                                        </p:tav>
                                        <p:tav tm="100000">
                                          <p:val>
                                            <p:fltVal val="0"/>
                                          </p:val>
                                        </p:tav>
                                      </p:tavLst>
                                    </p:anim>
                                    <p:anim calcmode="lin" valueType="num">
                                      <p:cBhvr>
                                        <p:cTn id="12" dur="500"/>
                                        <p:tgtEl>
                                          <p:spTgt spid="6"/>
                                        </p:tgtEl>
                                        <p:attrNameLst>
                                          <p:attrName>ppt_h</p:attrName>
                                        </p:attrNameLst>
                                      </p:cBhvr>
                                      <p:tavLst>
                                        <p:tav tm="0">
                                          <p:val>
                                            <p:strVal val="ppt_h"/>
                                          </p:val>
                                        </p:tav>
                                        <p:tav tm="100000">
                                          <p:val>
                                            <p:fltVal val="0"/>
                                          </p:val>
                                        </p:tav>
                                      </p:tavLst>
                                    </p:anim>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0" fill="hold" grpId="1" nodeType="clickEffect">
                                  <p:stCondLst>
                                    <p:cond delay="0"/>
                                  </p:stCondLst>
                                  <p:childTnLst>
                                    <p:anim calcmode="lin" valueType="num">
                                      <p:cBhvr>
                                        <p:cTn id="21" dur="500"/>
                                        <p:tgtEl>
                                          <p:spTgt spid="7"/>
                                        </p:tgtEl>
                                        <p:attrNameLst>
                                          <p:attrName>ppt_w</p:attrName>
                                        </p:attrNameLst>
                                      </p:cBhvr>
                                      <p:tavLst>
                                        <p:tav tm="0">
                                          <p:val>
                                            <p:strVal val="ppt_w"/>
                                          </p:val>
                                        </p:tav>
                                        <p:tav tm="100000">
                                          <p:val>
                                            <p:fltVal val="0"/>
                                          </p:val>
                                        </p:tav>
                                      </p:tavLst>
                                    </p:anim>
                                    <p:anim calcmode="lin" valueType="num">
                                      <p:cBhvr>
                                        <p:cTn id="22" dur="500"/>
                                        <p:tgtEl>
                                          <p:spTgt spid="7"/>
                                        </p:tgtEl>
                                        <p:attrNameLst>
                                          <p:attrName>ppt_h</p:attrName>
                                        </p:attrNameLst>
                                      </p:cBhvr>
                                      <p:tavLst>
                                        <p:tav tm="0">
                                          <p:val>
                                            <p:strVal val="ppt_h"/>
                                          </p:val>
                                        </p:tav>
                                        <p:tav tm="100000">
                                          <p:val>
                                            <p:fltVal val="0"/>
                                          </p:val>
                                        </p:tav>
                                      </p:tavLst>
                                    </p:anim>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xit" presetSubtype="0" fill="hold" grpId="1" nodeType="clickEffect">
                                  <p:stCondLst>
                                    <p:cond delay="0"/>
                                  </p:stCondLst>
                                  <p:childTnLst>
                                    <p:anim calcmode="lin" valueType="num">
                                      <p:cBhvr>
                                        <p:cTn id="31" dur="500"/>
                                        <p:tgtEl>
                                          <p:spTgt spid="8"/>
                                        </p:tgtEl>
                                        <p:attrNameLst>
                                          <p:attrName>ppt_w</p:attrName>
                                        </p:attrNameLst>
                                      </p:cBhvr>
                                      <p:tavLst>
                                        <p:tav tm="0">
                                          <p:val>
                                            <p:strVal val="ppt_w"/>
                                          </p:val>
                                        </p:tav>
                                        <p:tav tm="100000">
                                          <p:val>
                                            <p:fltVal val="0"/>
                                          </p:val>
                                        </p:tav>
                                      </p:tavLst>
                                    </p:anim>
                                    <p:anim calcmode="lin" valueType="num">
                                      <p:cBhvr>
                                        <p:cTn id="32" dur="500"/>
                                        <p:tgtEl>
                                          <p:spTgt spid="8"/>
                                        </p:tgtEl>
                                        <p:attrNameLst>
                                          <p:attrName>ppt_h</p:attrName>
                                        </p:attrNameLst>
                                      </p:cBhvr>
                                      <p:tavLst>
                                        <p:tav tm="0">
                                          <p:val>
                                            <p:strVal val="ppt_h"/>
                                          </p:val>
                                        </p:tav>
                                        <p:tav tm="100000">
                                          <p:val>
                                            <p:fltVal val="0"/>
                                          </p:val>
                                        </p:tav>
                                      </p:tavLst>
                                    </p:anim>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0" fill="hold" grpId="1" nodeType="clickEffect">
                                  <p:stCondLst>
                                    <p:cond delay="0"/>
                                  </p:stCondLst>
                                  <p:childTnLst>
                                    <p:anim calcmode="lin" valueType="num">
                                      <p:cBhvr>
                                        <p:cTn id="41" dur="500"/>
                                        <p:tgtEl>
                                          <p:spTgt spid="9"/>
                                        </p:tgtEl>
                                        <p:attrNameLst>
                                          <p:attrName>ppt_w</p:attrName>
                                        </p:attrNameLst>
                                      </p:cBhvr>
                                      <p:tavLst>
                                        <p:tav tm="0">
                                          <p:val>
                                            <p:strVal val="ppt_w"/>
                                          </p:val>
                                        </p:tav>
                                        <p:tav tm="100000">
                                          <p:val>
                                            <p:fltVal val="0"/>
                                          </p:val>
                                        </p:tav>
                                      </p:tavLst>
                                    </p:anim>
                                    <p:anim calcmode="lin" valueType="num">
                                      <p:cBhvr>
                                        <p:cTn id="42" dur="500"/>
                                        <p:tgtEl>
                                          <p:spTgt spid="9"/>
                                        </p:tgtEl>
                                        <p:attrNameLst>
                                          <p:attrName>ppt_h</p:attrName>
                                        </p:attrNameLst>
                                      </p:cBhvr>
                                      <p:tavLst>
                                        <p:tav tm="0">
                                          <p:val>
                                            <p:strVal val="ppt_h"/>
                                          </p:val>
                                        </p:tav>
                                        <p:tav tm="100000">
                                          <p:val>
                                            <p:fltVal val="0"/>
                                          </p:val>
                                        </p:tav>
                                      </p:tavLst>
                                    </p:anim>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xit" presetSubtype="0" fill="hold" grpId="1" nodeType="clickEffect">
                                  <p:stCondLst>
                                    <p:cond delay="0"/>
                                  </p:stCondLst>
                                  <p:childTnLst>
                                    <p:anim calcmode="lin" valueType="num">
                                      <p:cBhvr>
                                        <p:cTn id="51" dur="500"/>
                                        <p:tgtEl>
                                          <p:spTgt spid="11"/>
                                        </p:tgtEl>
                                        <p:attrNameLst>
                                          <p:attrName>ppt_w</p:attrName>
                                        </p:attrNameLst>
                                      </p:cBhvr>
                                      <p:tavLst>
                                        <p:tav tm="0">
                                          <p:val>
                                            <p:strVal val="ppt_w"/>
                                          </p:val>
                                        </p:tav>
                                        <p:tav tm="100000">
                                          <p:val>
                                            <p:fltVal val="0"/>
                                          </p:val>
                                        </p:tav>
                                      </p:tavLst>
                                    </p:anim>
                                    <p:anim calcmode="lin" valueType="num">
                                      <p:cBhvr>
                                        <p:cTn id="52" dur="500"/>
                                        <p:tgtEl>
                                          <p:spTgt spid="11"/>
                                        </p:tgtEl>
                                        <p:attrNameLst>
                                          <p:attrName>ppt_h</p:attrName>
                                        </p:attrNameLst>
                                      </p:cBhvr>
                                      <p:tavLst>
                                        <p:tav tm="0">
                                          <p:val>
                                            <p:strVal val="ppt_h"/>
                                          </p:val>
                                        </p:tav>
                                        <p:tav tm="100000">
                                          <p:val>
                                            <p:fltVal val="0"/>
                                          </p:val>
                                        </p:tav>
                                      </p:tavLst>
                                    </p:anim>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1" grpId="0" animBg="1"/>
      <p:bldP spid="11" grpId="1"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Policy Based </a:t>
            </a:r>
            <a:r>
              <a:rPr lang="en-NZ" dirty="0"/>
              <a:t>Signatures</a:t>
            </a:r>
          </a:p>
        </p:txBody>
      </p:sp>
      <p:sp>
        <p:nvSpPr>
          <p:cNvPr id="3" name="Content Placeholder 2"/>
          <p:cNvSpPr>
            <a:spLocks noGrp="1"/>
          </p:cNvSpPr>
          <p:nvPr>
            <p:ph type="body" sz="quarter" idx="10"/>
          </p:nvPr>
        </p:nvSpPr>
        <p:spPr>
          <a:xfrm>
            <a:off x="520701" y="1447799"/>
            <a:ext cx="11149013" cy="4058034"/>
          </a:xfrm>
        </p:spPr>
        <p:txBody>
          <a:bodyPr/>
          <a:lstStyle/>
          <a:p>
            <a:r>
              <a:rPr lang="en-NZ" sz="3600" dirty="0">
                <a:solidFill>
                  <a:schemeClr val="accent2">
                    <a:alpha val="99000"/>
                  </a:schemeClr>
                </a:solidFill>
              </a:rPr>
              <a:t>Create Container Level Policy</a:t>
            </a:r>
          </a:p>
          <a:p>
            <a:pPr lvl="1"/>
            <a:r>
              <a:rPr lang="en-US" spc="-51" dirty="0"/>
              <a:t> </a:t>
            </a:r>
            <a:r>
              <a:rPr lang="en-NZ" spc="-51" dirty="0"/>
              <a:t>Specify </a:t>
            </a:r>
            <a:r>
              <a:rPr lang="en-US" spc="-51" dirty="0" err="1"/>
              <a:t>StartTime</a:t>
            </a:r>
            <a:r>
              <a:rPr lang="en-US" spc="-51" dirty="0"/>
              <a:t>, </a:t>
            </a:r>
            <a:r>
              <a:rPr lang="en-US" spc="-51" dirty="0" err="1"/>
              <a:t>ExpiryTime</a:t>
            </a:r>
            <a:r>
              <a:rPr lang="en-US" spc="-51" dirty="0"/>
              <a:t>, Permissions</a:t>
            </a:r>
          </a:p>
          <a:p>
            <a:pPr lvl="1"/>
            <a:endParaRPr lang="en-NZ" spc="-51" dirty="0"/>
          </a:p>
          <a:p>
            <a:r>
              <a:rPr lang="en-NZ" sz="3600" dirty="0">
                <a:solidFill>
                  <a:schemeClr val="accent2">
                    <a:alpha val="99000"/>
                  </a:schemeClr>
                </a:solidFill>
              </a:rPr>
              <a:t>Create Shared Access Signature URL</a:t>
            </a:r>
          </a:p>
          <a:p>
            <a:pPr lvl="1"/>
            <a:r>
              <a:rPr lang="en-US" spc="-51" dirty="0" err="1"/>
              <a:t>Signedresource</a:t>
            </a:r>
            <a:r>
              <a:rPr lang="en-US" spc="-51" dirty="0"/>
              <a:t> </a:t>
            </a:r>
            <a:r>
              <a:rPr lang="en-NZ" spc="-51" dirty="0"/>
              <a:t>Blob or Container</a:t>
            </a:r>
          </a:p>
          <a:p>
            <a:pPr lvl="1"/>
            <a:r>
              <a:rPr lang="en-US" spc="-51" dirty="0" err="1"/>
              <a:t>Signedidentifier</a:t>
            </a:r>
            <a:r>
              <a:rPr lang="en-US" spc="-51" dirty="0"/>
              <a:t> </a:t>
            </a:r>
            <a:r>
              <a:rPr lang="en-NZ" spc="-51" dirty="0"/>
              <a:t>Optional pointer to container policy</a:t>
            </a:r>
          </a:p>
          <a:p>
            <a:pPr lvl="1"/>
            <a:r>
              <a:rPr lang="en-US" spc="-51" dirty="0"/>
              <a:t>Signature </a:t>
            </a:r>
            <a:r>
              <a:rPr lang="en-NZ" spc="-51" dirty="0"/>
              <a:t>HMAC-SHA256 of above fields</a:t>
            </a:r>
          </a:p>
          <a:p>
            <a:pPr lvl="1"/>
            <a:endParaRPr lang="en-NZ" spc="-51" dirty="0">
              <a:solidFill>
                <a:schemeClr val="accent2">
                  <a:alpha val="99000"/>
                </a:schemeClr>
              </a:solidFill>
            </a:endParaRPr>
          </a:p>
          <a:p>
            <a:pPr lvl="1">
              <a:spcAft>
                <a:spcPts val="900"/>
              </a:spcAft>
            </a:pPr>
            <a:r>
              <a:rPr lang="en-NZ" sz="3600" spc="-100" dirty="0">
                <a:solidFill>
                  <a:schemeClr val="accent2">
                    <a:alpha val="99000"/>
                  </a:schemeClr>
                </a:solidFill>
                <a:latin typeface="Segoe UI Light" pitchFamily="34" charset="0"/>
              </a:rPr>
              <a:t>Use case</a:t>
            </a:r>
          </a:p>
          <a:p>
            <a:pPr lvl="1"/>
            <a:r>
              <a:rPr lang="en-NZ" spc="-51" dirty="0"/>
              <a:t>Providing revocable permissions to certain users/groups</a:t>
            </a:r>
          </a:p>
          <a:p>
            <a:pPr lvl="1"/>
            <a:r>
              <a:rPr lang="en-NZ" spc="-51" dirty="0"/>
              <a:t>To revoke: Delete or update container policy </a:t>
            </a:r>
          </a:p>
        </p:txBody>
      </p:sp>
      <p:sp>
        <p:nvSpPr>
          <p:cNvPr id="9" name="Rectangle 8"/>
          <p:cNvSpPr/>
          <p:nvPr/>
        </p:nvSpPr>
        <p:spPr bwMode="auto">
          <a:xfrm>
            <a:off x="5777934" y="3835315"/>
            <a:ext cx="5894954"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1600" spc="-51" dirty="0">
                <a:solidFill>
                  <a:srgbClr val="8CC600">
                    <a:alpha val="99000"/>
                  </a:srgbClr>
                </a:solidFill>
              </a:rPr>
              <a:t>http://...blob.../</a:t>
            </a:r>
            <a:r>
              <a:rPr lang="en-NZ" sz="1600" spc="-51" dirty="0" err="1">
                <a:solidFill>
                  <a:srgbClr val="8CC600">
                    <a:alpha val="99000"/>
                  </a:srgbClr>
                </a:solidFill>
              </a:rPr>
              <a:t>pics</a:t>
            </a:r>
            <a:r>
              <a:rPr lang="en-NZ" sz="1600" spc="-51" dirty="0">
                <a:solidFill>
                  <a:srgbClr val="8CC600">
                    <a:alpha val="99000"/>
                  </a:srgbClr>
                </a:solidFill>
              </a:rPr>
              <a:t>/image.jpg?</a:t>
            </a:r>
            <a:br>
              <a:rPr lang="en-NZ" sz="1600" spc="-51" dirty="0">
                <a:solidFill>
                  <a:srgbClr val="8CC600">
                    <a:alpha val="99000"/>
                  </a:srgbClr>
                </a:solidFill>
              </a:rPr>
            </a:br>
            <a:r>
              <a:rPr lang="en-NZ" sz="1600" spc="-51" dirty="0" err="1">
                <a:solidFill>
                  <a:srgbClr val="8CC600">
                    <a:alpha val="99000"/>
                  </a:srgbClr>
                </a:solidFill>
              </a:rPr>
              <a:t>sr</a:t>
            </a:r>
            <a:r>
              <a:rPr lang="en-NZ" sz="1600" spc="-51" dirty="0">
                <a:solidFill>
                  <a:srgbClr val="8CC600">
                    <a:alpha val="99000"/>
                  </a:srgbClr>
                </a:solidFill>
              </a:rPr>
              <a:t>=</a:t>
            </a:r>
            <a:r>
              <a:rPr lang="en-NZ" sz="1600" spc="-51" dirty="0" err="1">
                <a:solidFill>
                  <a:srgbClr val="8CC600">
                    <a:alpha val="99000"/>
                  </a:srgbClr>
                </a:solidFill>
              </a:rPr>
              <a:t>c&amp;si</a:t>
            </a:r>
            <a:r>
              <a:rPr lang="en-NZ" sz="1600" spc="-51" dirty="0">
                <a:solidFill>
                  <a:srgbClr val="8CC600">
                    <a:alpha val="99000"/>
                  </a:srgbClr>
                </a:solidFill>
              </a:rPr>
              <a:t>=MyUploadPolicyForUserID12345</a:t>
            </a:r>
            <a:br>
              <a:rPr lang="en-NZ" sz="1600" spc="-51" dirty="0">
                <a:solidFill>
                  <a:srgbClr val="8CC600">
                    <a:alpha val="99000"/>
                  </a:srgbClr>
                </a:solidFill>
              </a:rPr>
            </a:br>
            <a:r>
              <a:rPr lang="en-NZ" sz="1600" spc="-51" dirty="0">
                <a:solidFill>
                  <a:srgbClr val="8CC600">
                    <a:alpha val="99000"/>
                  </a:srgbClr>
                </a:solidFill>
              </a:rPr>
              <a:t>&amp;sig=dD80ihBh5jfNpymO5Hg1IdiJIEvHcJpCMiCMnN%2fRnbI%3d</a:t>
            </a:r>
          </a:p>
        </p:txBody>
      </p:sp>
      <p:sp>
        <p:nvSpPr>
          <p:cNvPr id="6" name="Down Arrow 5"/>
          <p:cNvSpPr/>
          <p:nvPr/>
        </p:nvSpPr>
        <p:spPr bwMode="auto">
          <a:xfrm rot="10800000" flipV="1">
            <a:off x="7000208" y="3762438"/>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9053516" y="3762438"/>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8198947" y="4741940"/>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3362514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xit" presetSubtype="0" fill="hold" grpId="1" nodeType="after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par>
                          <p:cTn id="16" fill="hold">
                            <p:stCondLst>
                              <p:cond delay="1500"/>
                            </p:stCondLst>
                            <p:childTnLst>
                              <p:par>
                                <p:cTn id="17" presetID="10" presetClass="exit" presetSubtype="0" fill="hold" grpId="1" nodeType="after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3084170"/>
            <a:ext cx="10237787" cy="997196"/>
          </a:xfrm>
        </p:spPr>
        <p:txBody>
          <a:bodyPr/>
          <a:lstStyle/>
          <a:p>
            <a:r>
              <a:rPr lang="en-US" dirty="0" smtClean="0">
                <a:gradFill>
                  <a:gsLst>
                    <a:gs pos="1250">
                      <a:srgbClr val="FFFFFF"/>
                    </a:gs>
                    <a:gs pos="100000">
                      <a:srgbClr val="FFFFFF"/>
                    </a:gs>
                  </a:gsLst>
                  <a:lin ang="5400000" scaled="0"/>
                </a:gradFill>
              </a:rPr>
              <a:t>Get Blob URIs</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45433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Get the public URI</a:t>
            </a:r>
            <a:endParaRPr lang="en-US" dirty="0"/>
          </a:p>
        </p:txBody>
      </p:sp>
      <p:sp>
        <p:nvSpPr>
          <p:cNvPr id="3" name="Content Placeholder 2"/>
          <p:cNvSpPr>
            <a:spLocks noGrp="1"/>
          </p:cNvSpPr>
          <p:nvPr>
            <p:ph type="body" sz="quarter" idx="10"/>
          </p:nvPr>
        </p:nvSpPr>
        <p:spPr>
          <a:xfrm>
            <a:off x="1682527" y="2905073"/>
            <a:ext cx="9806640" cy="886397"/>
          </a:xfrm>
        </p:spPr>
        <p:txBody>
          <a:bodyPr/>
          <a:lstStyle/>
          <a:p>
            <a:r>
              <a:rPr lang="en-US" sz="3200" dirty="0" err="1">
                <a:solidFill>
                  <a:schemeClr val="bg2">
                    <a:lumMod val="50000"/>
                    <a:alpha val="99000"/>
                  </a:schemeClr>
                </a:solidFill>
              </a:rPr>
              <a:t>base_url</a:t>
            </a:r>
            <a:r>
              <a:rPr lang="en-US" sz="3200" dirty="0">
                <a:solidFill>
                  <a:schemeClr val="bg2">
                    <a:lumMod val="50000"/>
                    <a:alpha val="99000"/>
                  </a:schemeClr>
                </a:solidFill>
              </a:rPr>
              <a:t> = 'https://' + </a:t>
            </a:r>
            <a:r>
              <a:rPr lang="en-US" sz="3200" dirty="0" err="1">
                <a:solidFill>
                  <a:schemeClr val="bg2">
                    <a:lumMod val="50000"/>
                    <a:alpha val="99000"/>
                  </a:schemeClr>
                </a:solidFill>
              </a:rPr>
              <a:t>self.blob_service.account_name</a:t>
            </a:r>
            <a:r>
              <a:rPr lang="en-US" sz="3200" dirty="0">
                <a:solidFill>
                  <a:schemeClr val="bg2">
                    <a:lumMod val="50000"/>
                    <a:alpha val="99000"/>
                  </a:schemeClr>
                </a:solidFill>
              </a:rPr>
              <a:t> + '.blob.core.windows.net'</a:t>
            </a:r>
            <a:endParaRPr lang="en-US" sz="3200" dirty="0" smtClean="0">
              <a:solidFill>
                <a:schemeClr val="bg2">
                  <a:lumMod val="50000"/>
                  <a:alpha val="99000"/>
                </a:schemeClr>
              </a:solidFill>
            </a:endParaRPr>
          </a:p>
        </p:txBody>
      </p:sp>
    </p:spTree>
    <p:extLst>
      <p:ext uri="{BB962C8B-B14F-4D97-AF65-F5344CB8AC3E}">
        <p14:creationId xmlns:p14="http://schemas.microsoft.com/office/powerpoint/2010/main" val="284753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Get the Shared Access Signature</a:t>
            </a:r>
            <a:endParaRPr lang="en-US" dirty="0"/>
          </a:p>
        </p:txBody>
      </p:sp>
      <p:sp>
        <p:nvSpPr>
          <p:cNvPr id="3" name="Content Placeholder 2"/>
          <p:cNvSpPr>
            <a:spLocks noGrp="1"/>
          </p:cNvSpPr>
          <p:nvPr>
            <p:ph type="body" sz="quarter" idx="10"/>
          </p:nvPr>
        </p:nvSpPr>
        <p:spPr>
          <a:xfrm>
            <a:off x="1682527" y="2905073"/>
            <a:ext cx="9806640" cy="1001813"/>
          </a:xfrm>
        </p:spPr>
        <p:txBody>
          <a:bodyPr/>
          <a:lstStyle/>
          <a:p>
            <a:r>
              <a:rPr lang="en-US" sz="3200" dirty="0" err="1" smtClean="0">
                <a:solidFill>
                  <a:schemeClr val="bg2">
                    <a:lumMod val="50000"/>
                    <a:alpha val="99000"/>
                  </a:schemeClr>
                </a:solidFill>
              </a:rPr>
              <a:t>sas</a:t>
            </a:r>
            <a:r>
              <a:rPr lang="en-US" sz="3200" dirty="0" smtClean="0">
                <a:solidFill>
                  <a:schemeClr val="bg2">
                    <a:lumMod val="50000"/>
                    <a:alpha val="99000"/>
                  </a:schemeClr>
                </a:solidFill>
              </a:rPr>
              <a:t> </a:t>
            </a:r>
            <a:r>
              <a:rPr lang="en-US" sz="3200" dirty="0">
                <a:solidFill>
                  <a:schemeClr val="bg2">
                    <a:lumMod val="50000"/>
                    <a:alpha val="99000"/>
                  </a:schemeClr>
                </a:solidFill>
              </a:rPr>
              <a:t>= </a:t>
            </a:r>
            <a:r>
              <a:rPr lang="en-US" sz="3200" dirty="0" err="1">
                <a:solidFill>
                  <a:schemeClr val="bg2">
                    <a:lumMod val="50000"/>
                    <a:alpha val="99000"/>
                  </a:schemeClr>
                </a:solidFill>
              </a:rPr>
              <a:t>SharedAccessSignature</a:t>
            </a:r>
            <a:r>
              <a:rPr lang="en-US" sz="3200" dirty="0">
                <a:solidFill>
                  <a:schemeClr val="bg2">
                    <a:lumMod val="50000"/>
                    <a:alpha val="99000"/>
                  </a:schemeClr>
                </a:solidFill>
              </a:rPr>
              <a:t>(</a:t>
            </a:r>
            <a:r>
              <a:rPr lang="en-US" sz="3200" dirty="0" err="1">
                <a:solidFill>
                  <a:schemeClr val="bg2">
                    <a:lumMod val="50000"/>
                    <a:alpha val="99000"/>
                  </a:schemeClr>
                </a:solidFill>
              </a:rPr>
              <a:t>account_name</a:t>
            </a:r>
            <a:r>
              <a:rPr lang="en-US" sz="3200" dirty="0">
                <a:solidFill>
                  <a:schemeClr val="bg2">
                    <a:lumMod val="50000"/>
                    <a:alpha val="99000"/>
                  </a:schemeClr>
                </a:solidFill>
              </a:rPr>
              <a:t>, </a:t>
            </a:r>
            <a:r>
              <a:rPr lang="en-US" sz="3200" dirty="0" err="1">
                <a:solidFill>
                  <a:schemeClr val="bg2">
                    <a:lumMod val="50000"/>
                    <a:alpha val="99000"/>
                  </a:schemeClr>
                </a:solidFill>
              </a:rPr>
              <a:t>account_key</a:t>
            </a:r>
            <a:r>
              <a:rPr lang="en-US" sz="3200" dirty="0" smtClean="0">
                <a:solidFill>
                  <a:schemeClr val="bg2">
                    <a:lumMod val="50000"/>
                    <a:alpha val="99000"/>
                  </a:schemeClr>
                </a:solidFill>
              </a:rPr>
              <a:t>)</a:t>
            </a:r>
          </a:p>
          <a:p>
            <a:r>
              <a:rPr lang="en-US" sz="3200" dirty="0" err="1">
                <a:solidFill>
                  <a:schemeClr val="bg2">
                    <a:lumMod val="50000"/>
                    <a:alpha val="99000"/>
                  </a:schemeClr>
                </a:solidFill>
              </a:rPr>
              <a:t>sas.sign_request</a:t>
            </a:r>
            <a:r>
              <a:rPr lang="en-US" sz="3200" dirty="0">
                <a:solidFill>
                  <a:schemeClr val="bg2">
                    <a:lumMod val="50000"/>
                    <a:alpha val="99000"/>
                  </a:schemeClr>
                </a:solidFill>
              </a:rPr>
              <a:t>(</a:t>
            </a:r>
            <a:r>
              <a:rPr lang="en-US" sz="3200" dirty="0" err="1">
                <a:solidFill>
                  <a:schemeClr val="bg2">
                    <a:lumMod val="50000"/>
                    <a:alpha val="99000"/>
                  </a:schemeClr>
                </a:solidFill>
              </a:rPr>
              <a:t>wr</a:t>
            </a:r>
            <a:r>
              <a:rPr lang="en-US" sz="3200" dirty="0" smtClean="0">
                <a:solidFill>
                  <a:schemeClr val="bg2">
                    <a:lumMod val="50000"/>
                    <a:alpha val="99000"/>
                  </a:schemeClr>
                </a:solidFill>
              </a:rPr>
              <a:t>)</a:t>
            </a:r>
          </a:p>
        </p:txBody>
      </p:sp>
    </p:spTree>
    <p:extLst>
      <p:ext uri="{BB962C8B-B14F-4D97-AF65-F5344CB8AC3E}">
        <p14:creationId xmlns:p14="http://schemas.microsoft.com/office/powerpoint/2010/main" val="2205099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255798" y="3064274"/>
            <a:ext cx="10237787" cy="997196"/>
          </a:xfrm>
        </p:spPr>
        <p:txBody>
          <a:bodyPr/>
          <a:lstStyle/>
          <a:p>
            <a:r>
              <a:rPr lang="en-US" dirty="0" smtClean="0">
                <a:gradFill>
                  <a:gsLst>
                    <a:gs pos="1250">
                      <a:srgbClr val="FFFFFF"/>
                    </a:gs>
                    <a:gs pos="100000">
                      <a:srgbClr val="FFFFFF"/>
                    </a:gs>
                  </a:gsLst>
                  <a:lin ang="5400000" scaled="0"/>
                </a:gradFill>
              </a:rPr>
              <a:t>Uploading a large blob</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309651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6074" y="1989633"/>
            <a:ext cx="8193639" cy="4105739"/>
          </a:xfrm>
        </p:spPr>
        <p:txBody>
          <a:bodyPr/>
          <a:lstStyle/>
          <a:p>
            <a:pPr lvl="0"/>
            <a:r>
              <a:rPr lang="en-US" sz="3200" dirty="0" smtClean="0"/>
              <a:t>Storage in the cloud </a:t>
            </a:r>
            <a:r>
              <a:rPr lang="en-US" sz="3200" dirty="0"/>
              <a:t>– </a:t>
            </a:r>
            <a:r>
              <a:rPr lang="en-US" sz="3200" dirty="0" err="1"/>
              <a:t>RESTful</a:t>
            </a:r>
            <a:r>
              <a:rPr lang="en-US" sz="3200" dirty="0"/>
              <a:t> Web Services</a:t>
            </a:r>
            <a:endParaRPr lang="en-US" sz="3200" dirty="0" smtClean="0"/>
          </a:p>
          <a:p>
            <a:r>
              <a:rPr lang="en-US" sz="3200" dirty="0" smtClean="0"/>
              <a:t>Microsoft Azure Storage </a:t>
            </a:r>
            <a:r>
              <a:rPr lang="en-US" sz="3200" dirty="0" smtClean="0"/>
              <a:t>Account</a:t>
            </a:r>
          </a:p>
          <a:p>
            <a:r>
              <a:rPr lang="en-US" sz="3200" dirty="0" smtClean="0"/>
              <a:t>Security and reliability</a:t>
            </a:r>
          </a:p>
          <a:p>
            <a:r>
              <a:rPr lang="en-US" sz="3200" dirty="0" smtClean="0"/>
              <a:t>Microsoft Azure </a:t>
            </a:r>
            <a:r>
              <a:rPr lang="en-US" sz="3200" dirty="0"/>
              <a:t>Storage </a:t>
            </a:r>
            <a:r>
              <a:rPr lang="en-US" sz="3200" dirty="0" smtClean="0"/>
              <a:t>Abstractions</a:t>
            </a:r>
          </a:p>
          <a:p>
            <a:r>
              <a:rPr lang="en-US" sz="3200" dirty="0" smtClean="0"/>
              <a:t>Blobs, Drives, Tables, Queues</a:t>
            </a:r>
          </a:p>
          <a:p>
            <a:r>
              <a:rPr lang="en-US" sz="3200" dirty="0" smtClean="0"/>
              <a:t>Blob details, Table details</a:t>
            </a:r>
          </a:p>
        </p:txBody>
      </p:sp>
    </p:spTree>
    <p:extLst>
      <p:ext uri="{BB962C8B-B14F-4D97-AF65-F5344CB8AC3E}">
        <p14:creationId xmlns:p14="http://schemas.microsoft.com/office/powerpoint/2010/main" val="369615582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6"/>
          <p:cNvSpPr>
            <a:spLocks/>
          </p:cNvSpPr>
          <p:nvPr/>
        </p:nvSpPr>
        <p:spPr bwMode="auto">
          <a:xfrm>
            <a:off x="6616736" y="4795221"/>
            <a:ext cx="2414553" cy="161834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sz="2400" dirty="0">
              <a:ln>
                <a:solidFill>
                  <a:srgbClr val="FFFFFF">
                    <a:alpha val="0"/>
                  </a:srgbClr>
                </a:solidFill>
              </a:ln>
              <a:solidFill>
                <a:srgbClr val="595959"/>
              </a:solidFill>
              <a:latin typeface="Segoe UI Light" pitchFamily="34" charset="0"/>
            </a:endParaRPr>
          </a:p>
        </p:txBody>
      </p:sp>
      <p:sp>
        <p:nvSpPr>
          <p:cNvPr id="35" name="Rectangle 34"/>
          <p:cNvSpPr/>
          <p:nvPr/>
        </p:nvSpPr>
        <p:spPr>
          <a:xfrm>
            <a:off x="6402388" y="5568909"/>
            <a:ext cx="1264328" cy="433904"/>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400" dirty="0">
                <a:solidFill>
                  <a:srgbClr val="FFFFFF">
                    <a:alpha val="99000"/>
                  </a:srgbClr>
                </a:solidFill>
              </a:rPr>
              <a:t>TheBlob.wmv</a:t>
            </a:r>
          </a:p>
        </p:txBody>
      </p:sp>
      <p:sp>
        <p:nvSpPr>
          <p:cNvPr id="2" name="Title 1"/>
          <p:cNvSpPr>
            <a:spLocks noGrp="1"/>
          </p:cNvSpPr>
          <p:nvPr>
            <p:ph type="title"/>
          </p:nvPr>
        </p:nvSpPr>
        <p:spPr/>
        <p:txBody>
          <a:bodyPr/>
          <a:lstStyle/>
          <a:p>
            <a:r>
              <a:rPr lang="en-US" smtClean="0"/>
              <a:t>Uploading a Block Blob</a:t>
            </a:r>
            <a:endParaRPr lang="en-US" dirty="0"/>
          </a:p>
        </p:txBody>
      </p:sp>
      <p:sp>
        <p:nvSpPr>
          <p:cNvPr id="4" name="Content Placeholder 3"/>
          <p:cNvSpPr>
            <a:spLocks noGrp="1"/>
          </p:cNvSpPr>
          <p:nvPr>
            <p:ph type="body" sz="quarter" idx="10"/>
          </p:nvPr>
        </p:nvSpPr>
        <p:spPr>
          <a:xfrm>
            <a:off x="519248" y="1447800"/>
            <a:ext cx="11151917" cy="553998"/>
          </a:xfrm>
        </p:spPr>
        <p:txBody>
          <a:bodyPr/>
          <a:lstStyle/>
          <a:p>
            <a:r>
              <a:rPr lang="en-US" dirty="0" smtClean="0"/>
              <a:t>Uploading a large blob</a:t>
            </a:r>
            <a:endParaRPr lang="en-US" dirty="0"/>
          </a:p>
        </p:txBody>
      </p:sp>
      <p:sp>
        <p:nvSpPr>
          <p:cNvPr id="45" name="Rectangle 44"/>
          <p:cNvSpPr/>
          <p:nvPr/>
        </p:nvSpPr>
        <p:spPr>
          <a:xfrm>
            <a:off x="2187476" y="2572400"/>
            <a:ext cx="3276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2400" dirty="0">
                <a:solidFill>
                  <a:srgbClr val="FFFFFF">
                    <a:alpha val="99000"/>
                  </a:srgbClr>
                </a:solidFill>
              </a:rPr>
              <a:t>10 GB Movie</a:t>
            </a:r>
          </a:p>
        </p:txBody>
      </p:sp>
      <p:sp>
        <p:nvSpPr>
          <p:cNvPr id="63" name="Rectangle 62"/>
          <p:cNvSpPr/>
          <p:nvPr/>
        </p:nvSpPr>
        <p:spPr>
          <a:xfrm>
            <a:off x="1823384"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64" name="Group 38"/>
          <p:cNvGrpSpPr/>
          <p:nvPr/>
        </p:nvGrpSpPr>
        <p:grpSpPr>
          <a:xfrm>
            <a:off x="1718610" y="3249350"/>
            <a:ext cx="4095869" cy="1094051"/>
            <a:chOff x="830818" y="2928678"/>
            <a:chExt cx="4095869" cy="1094051"/>
          </a:xfrm>
        </p:grpSpPr>
        <p:sp>
          <p:nvSpPr>
            <p:cNvPr id="65" name="TextBox 64"/>
            <p:cNvSpPr txBox="1"/>
            <p:nvPr/>
          </p:nvSpPr>
          <p:spPr>
            <a:xfrm>
              <a:off x="830818" y="2928678"/>
              <a:ext cx="430887" cy="1042914"/>
            </a:xfrm>
            <a:prstGeom prst="rect">
              <a:avLst/>
            </a:prstGeom>
            <a:noFill/>
          </p:spPr>
          <p:txBody>
            <a:bodyPr vert="vert270" wrap="none" rtlCol="0">
              <a:spAutoFit/>
            </a:bodyPr>
            <a:lstStyle/>
            <a:p>
              <a:pPr defTabSz="1218987"/>
              <a:r>
                <a:rPr lang="en-US" sz="1600" b="1" dirty="0">
                  <a:solidFill>
                    <a:srgbClr val="595959">
                      <a:alpha val="99000"/>
                    </a:srgbClr>
                  </a:solidFill>
                </a:rPr>
                <a:t>Block Id 1</a:t>
              </a:r>
            </a:p>
          </p:txBody>
        </p:sp>
        <p:sp>
          <p:nvSpPr>
            <p:cNvPr id="66" name="TextBox 65"/>
            <p:cNvSpPr txBox="1"/>
            <p:nvPr/>
          </p:nvSpPr>
          <p:spPr>
            <a:xfrm>
              <a:off x="1126093" y="2928678"/>
              <a:ext cx="430887" cy="1042914"/>
            </a:xfrm>
            <a:prstGeom prst="rect">
              <a:avLst/>
            </a:prstGeom>
            <a:noFill/>
          </p:spPr>
          <p:txBody>
            <a:bodyPr vert="vert270" wrap="none" rtlCol="0">
              <a:spAutoFit/>
            </a:bodyPr>
            <a:lstStyle/>
            <a:p>
              <a:pPr defTabSz="1218987"/>
              <a:r>
                <a:rPr lang="en-US" sz="1600" b="1" dirty="0">
                  <a:solidFill>
                    <a:srgbClr val="595959">
                      <a:alpha val="99000"/>
                    </a:srgbClr>
                  </a:solidFill>
                </a:rPr>
                <a:t>Block Id 2</a:t>
              </a:r>
            </a:p>
          </p:txBody>
        </p:sp>
        <p:sp>
          <p:nvSpPr>
            <p:cNvPr id="67" name="TextBox 66"/>
            <p:cNvSpPr txBox="1"/>
            <p:nvPr/>
          </p:nvSpPr>
          <p:spPr>
            <a:xfrm>
              <a:off x="1459468" y="2928678"/>
              <a:ext cx="430887" cy="1042914"/>
            </a:xfrm>
            <a:prstGeom prst="rect">
              <a:avLst/>
            </a:prstGeom>
            <a:noFill/>
          </p:spPr>
          <p:txBody>
            <a:bodyPr vert="vert270" wrap="none" rtlCol="0">
              <a:spAutoFit/>
            </a:bodyPr>
            <a:lstStyle/>
            <a:p>
              <a:pPr defTabSz="1218987"/>
              <a:r>
                <a:rPr lang="en-US" sz="1600" b="1" dirty="0">
                  <a:solidFill>
                    <a:srgbClr val="595959">
                      <a:alpha val="99000"/>
                    </a:srgbClr>
                  </a:solidFill>
                </a:rPr>
                <a:t>Block Id 3</a:t>
              </a:r>
            </a:p>
          </p:txBody>
        </p:sp>
        <p:sp>
          <p:nvSpPr>
            <p:cNvPr id="68" name="TextBox 67"/>
            <p:cNvSpPr txBox="1"/>
            <p:nvPr/>
          </p:nvSpPr>
          <p:spPr>
            <a:xfrm>
              <a:off x="4495800" y="2936534"/>
              <a:ext cx="430887" cy="1086195"/>
            </a:xfrm>
            <a:prstGeom prst="rect">
              <a:avLst/>
            </a:prstGeom>
            <a:noFill/>
          </p:spPr>
          <p:txBody>
            <a:bodyPr vert="vert270" wrap="none" rtlCol="0">
              <a:spAutoFit/>
            </a:bodyPr>
            <a:lstStyle/>
            <a:p>
              <a:pPr defTabSz="1218987"/>
              <a:r>
                <a:rPr lang="en-US" sz="1600" b="1" dirty="0">
                  <a:solidFill>
                    <a:srgbClr val="595959">
                      <a:alpha val="99000"/>
                    </a:srgbClr>
                  </a:solidFill>
                </a:rPr>
                <a:t>Block Id N</a:t>
              </a:r>
            </a:p>
          </p:txBody>
        </p:sp>
        <p:cxnSp>
          <p:nvCxnSpPr>
            <p:cNvPr id="69" name="Straight Connector 68"/>
            <p:cNvCxnSpPr/>
            <p:nvPr/>
          </p:nvCxnSpPr>
          <p:spPr>
            <a:xfrm>
              <a:off x="1905000" y="3352800"/>
              <a:ext cx="2592327" cy="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5873750" y="1446213"/>
            <a:ext cx="4108450" cy="328605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r>
              <a:rPr lang="en-US" sz="1500" dirty="0">
                <a:solidFill>
                  <a:srgbClr val="595959">
                    <a:alpha val="99000"/>
                  </a:srgbClr>
                </a:solidFill>
              </a:rPr>
              <a:t>blobName = “TheBlob.wmv”;</a:t>
            </a:r>
          </a:p>
          <a:p>
            <a:pPr defTabSz="914061" fontAlgn="base">
              <a:spcBef>
                <a:spcPct val="0"/>
              </a:spcBef>
              <a:spcAft>
                <a:spcPct val="0"/>
              </a:spcAft>
            </a:pPr>
            <a:r>
              <a:rPr lang="en-US" sz="1500" dirty="0">
                <a:solidFill>
                  <a:srgbClr val="595959">
                    <a:alpha val="99000"/>
                  </a:srgbClr>
                </a:solidFill>
              </a:rPr>
              <a:t>PutBlock(blobName, blockId1, block1Bits);</a:t>
            </a:r>
          </a:p>
          <a:p>
            <a:pPr defTabSz="914061" fontAlgn="base">
              <a:spcBef>
                <a:spcPct val="0"/>
              </a:spcBef>
              <a:spcAft>
                <a:spcPct val="0"/>
              </a:spcAft>
            </a:pPr>
            <a:r>
              <a:rPr lang="en-US" sz="1500" dirty="0">
                <a:solidFill>
                  <a:srgbClr val="595959">
                    <a:alpha val="99000"/>
                  </a:srgbClr>
                </a:solidFill>
              </a:rPr>
              <a:t>PutBlock(blobName, blockId2, block2Bits);</a:t>
            </a:r>
          </a:p>
          <a:p>
            <a:pPr defTabSz="914061" fontAlgn="base">
              <a:spcBef>
                <a:spcPct val="0"/>
              </a:spcBef>
              <a:spcAft>
                <a:spcPct val="0"/>
              </a:spcAft>
            </a:pPr>
            <a:r>
              <a:rPr lang="en-US" sz="1500" dirty="0">
                <a:solidFill>
                  <a:srgbClr val="595959">
                    <a:alpha val="99000"/>
                  </a:srgbClr>
                </a:solidFill>
              </a:rPr>
              <a:t>…………</a:t>
            </a:r>
          </a:p>
          <a:p>
            <a:pPr defTabSz="914061" fontAlgn="base">
              <a:spcBef>
                <a:spcPct val="0"/>
              </a:spcBef>
              <a:spcAft>
                <a:spcPct val="0"/>
              </a:spcAft>
            </a:pPr>
            <a:r>
              <a:rPr lang="en-US" sz="1500" dirty="0">
                <a:solidFill>
                  <a:srgbClr val="595959">
                    <a:alpha val="99000"/>
                  </a:srgbClr>
                </a:solidFill>
              </a:rPr>
              <a:t>PutBlock(blobName, blockIdN, blockNBits);</a:t>
            </a:r>
          </a:p>
          <a:p>
            <a:pPr defTabSz="914061" fontAlgn="base">
              <a:spcBef>
                <a:spcPct val="0"/>
              </a:spcBef>
              <a:spcAft>
                <a:spcPct val="0"/>
              </a:spcAft>
            </a:pPr>
            <a:r>
              <a:rPr lang="en-US" sz="1500" b="1" dirty="0">
                <a:solidFill>
                  <a:srgbClr val="595959">
                    <a:alpha val="99000"/>
                  </a:srgbClr>
                </a:solidFill>
              </a:rPr>
              <a:t>PutBlockList(blobName,</a:t>
            </a:r>
          </a:p>
          <a:p>
            <a:pPr defTabSz="914061" fontAlgn="base">
              <a:spcBef>
                <a:spcPct val="0"/>
              </a:spcBef>
              <a:spcAft>
                <a:spcPct val="0"/>
              </a:spcAft>
            </a:pPr>
            <a:r>
              <a:rPr lang="en-US" sz="1500" b="1" dirty="0">
                <a:solidFill>
                  <a:srgbClr val="595959">
                    <a:alpha val="99000"/>
                  </a:srgbClr>
                </a:solidFill>
              </a:rPr>
              <a:t>	       blockId1,…,blockIdN);</a:t>
            </a:r>
          </a:p>
        </p:txBody>
      </p:sp>
      <p:sp>
        <p:nvSpPr>
          <p:cNvPr id="71" name="Rectangle 70"/>
          <p:cNvSpPr/>
          <p:nvPr/>
        </p:nvSpPr>
        <p:spPr>
          <a:xfrm>
            <a:off x="21758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2" name="Rectangle 71"/>
          <p:cNvSpPr/>
          <p:nvPr/>
        </p:nvSpPr>
        <p:spPr>
          <a:xfrm>
            <a:off x="2494801" y="2568511"/>
            <a:ext cx="499314"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3" name="Rectangle 72"/>
          <p:cNvSpPr/>
          <p:nvPr/>
        </p:nvSpPr>
        <p:spPr>
          <a:xfrm>
            <a:off x="55286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5" name="Rectangle 74"/>
          <p:cNvSpPr/>
          <p:nvPr/>
        </p:nvSpPr>
        <p:spPr>
          <a:xfrm>
            <a:off x="6257430" y="5487988"/>
            <a:ext cx="1554244" cy="5334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TheBlob.wmv</a:t>
            </a:r>
          </a:p>
        </p:txBody>
      </p:sp>
      <p:sp>
        <p:nvSpPr>
          <p:cNvPr id="77" name="Oval 76"/>
          <p:cNvSpPr/>
          <p:nvPr/>
        </p:nvSpPr>
        <p:spPr bwMode="auto">
          <a:xfrm>
            <a:off x="5797529" y="3657225"/>
            <a:ext cx="3848340" cy="1020144"/>
          </a:xfrm>
          <a:prstGeom prst="ellipse">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endParaRPr>
          </a:p>
        </p:txBody>
      </p:sp>
      <p:sp>
        <p:nvSpPr>
          <p:cNvPr id="78" name="Text Placeholder 2"/>
          <p:cNvSpPr txBox="1">
            <a:spLocks/>
          </p:cNvSpPr>
          <p:nvPr/>
        </p:nvSpPr>
        <p:spPr>
          <a:xfrm>
            <a:off x="497152" y="4353198"/>
            <a:ext cx="4052526" cy="1698927"/>
          </a:xfrm>
          <a:prstGeom prst="rect">
            <a:avLst/>
          </a:prstGeom>
        </p:spPr>
        <p:txBody>
          <a:bodyPr vert="horz" wrap="square" lIns="0" tIns="0" rIns="0" bIns="0" rtlCol="0">
            <a:spAutoFit/>
          </a:bodyPr>
          <a:lstStyle/>
          <a:p>
            <a:pPr defTabSz="914325">
              <a:lnSpc>
                <a:spcPct val="90000"/>
              </a:lnSpc>
              <a:spcBef>
                <a:spcPct val="20000"/>
              </a:spcBef>
              <a:defRPr/>
            </a:pPr>
            <a:r>
              <a:rPr lang="en-US" sz="4000" spc="-100" dirty="0">
                <a:gradFill>
                  <a:gsLst>
                    <a:gs pos="0">
                      <a:srgbClr val="595959"/>
                    </a:gs>
                    <a:gs pos="86000">
                      <a:srgbClr val="595959"/>
                    </a:gs>
                  </a:gsLst>
                  <a:lin ang="5400000" scaled="0"/>
                </a:gradFill>
                <a:latin typeface="Segoe UI Light" pitchFamily="34" charset="0"/>
              </a:rPr>
              <a:t>Benefit</a:t>
            </a:r>
          </a:p>
          <a:p>
            <a:pPr defTabSz="914325">
              <a:lnSpc>
                <a:spcPct val="90000"/>
              </a:lnSpc>
              <a:spcBef>
                <a:spcPct val="20000"/>
              </a:spcBef>
              <a:defRPr/>
            </a:pPr>
            <a:r>
              <a:rPr lang="en-US" sz="2400" spc="-51" dirty="0">
                <a:gradFill>
                  <a:gsLst>
                    <a:gs pos="0">
                      <a:srgbClr val="595959"/>
                    </a:gs>
                    <a:gs pos="86000">
                      <a:srgbClr val="595959"/>
                    </a:gs>
                  </a:gsLst>
                  <a:lin ang="5400000" scaled="0"/>
                </a:gradFill>
              </a:rPr>
              <a:t>Efficient continuation and retry</a:t>
            </a:r>
          </a:p>
          <a:p>
            <a:pPr defTabSz="914325">
              <a:lnSpc>
                <a:spcPct val="90000"/>
              </a:lnSpc>
              <a:spcBef>
                <a:spcPct val="20000"/>
              </a:spcBef>
              <a:defRPr/>
            </a:pPr>
            <a:r>
              <a:rPr lang="en-US" sz="2400" spc="-51" dirty="0">
                <a:gradFill>
                  <a:gsLst>
                    <a:gs pos="0">
                      <a:srgbClr val="595959"/>
                    </a:gs>
                    <a:gs pos="86000">
                      <a:srgbClr val="595959"/>
                    </a:gs>
                  </a:gsLst>
                  <a:lin ang="5400000" scaled="0"/>
                </a:gradFill>
              </a:rPr>
              <a:t>Parallel and out of order upload of blocks</a:t>
            </a:r>
          </a:p>
        </p:txBody>
      </p:sp>
      <p:sp>
        <p:nvSpPr>
          <p:cNvPr id="37" name="Content Placeholder 3"/>
          <p:cNvSpPr txBox="1">
            <a:spLocks/>
          </p:cNvSpPr>
          <p:nvPr/>
        </p:nvSpPr>
        <p:spPr>
          <a:xfrm>
            <a:off x="6397637" y="1600200"/>
            <a:ext cx="2746364"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solidFill>
                  <a:srgbClr val="00AEEF">
                    <a:alpha val="99000"/>
                  </a:srgbClr>
                </a:solidFill>
                <a:latin typeface="Segoe UI" pitchFamily="34" charset="0"/>
                <a:ea typeface="Segoe UI" pitchFamily="34" charset="0"/>
                <a:cs typeface="Segoe UI" pitchFamily="34" charset="0"/>
              </a:rPr>
              <a:t>THE BLOB</a:t>
            </a:r>
          </a:p>
        </p:txBody>
      </p:sp>
      <p:sp>
        <p:nvSpPr>
          <p:cNvPr id="5" name="Rectangle 4"/>
          <p:cNvSpPr/>
          <p:nvPr/>
        </p:nvSpPr>
        <p:spPr>
          <a:xfrm>
            <a:off x="9050262" y="5565558"/>
            <a:ext cx="1792863" cy="646331"/>
          </a:xfrm>
          <a:prstGeom prst="rect">
            <a:avLst/>
          </a:prstGeom>
        </p:spPr>
        <p:txBody>
          <a:bodyPr wrap="none">
            <a:spAutoFit/>
          </a:bodyPr>
          <a:lstStyle/>
          <a:p>
            <a:pPr defTabSz="1218987"/>
            <a:r>
              <a:rPr lang="en-US" dirty="0" smtClean="0">
                <a:solidFill>
                  <a:srgbClr val="595959">
                    <a:alpha val="99000"/>
                  </a:srgbClr>
                </a:solidFill>
              </a:rPr>
              <a:t>Microsoft Azure</a:t>
            </a:r>
            <a:r>
              <a:rPr lang="en-US" dirty="0">
                <a:solidFill>
                  <a:srgbClr val="595959">
                    <a:alpha val="99000"/>
                  </a:srgbClr>
                </a:solidFill>
              </a:rPr>
              <a:t/>
            </a:r>
            <a:br>
              <a:rPr lang="en-US" dirty="0">
                <a:solidFill>
                  <a:srgbClr val="595959">
                    <a:alpha val="99000"/>
                  </a:srgbClr>
                </a:solidFill>
              </a:rPr>
            </a:br>
            <a:r>
              <a:rPr lang="en-US" dirty="0">
                <a:solidFill>
                  <a:srgbClr val="595959">
                    <a:alpha val="99000"/>
                  </a:srgbClr>
                </a:solidFill>
              </a:rPr>
              <a:t>Storage</a:t>
            </a:r>
            <a:endParaRPr lang="en-US" sz="2000" dirty="0">
              <a:solidFill>
                <a:srgbClr val="292929"/>
              </a:solidFill>
            </a:endParaRPr>
          </a:p>
        </p:txBody>
      </p:sp>
      <p:grpSp>
        <p:nvGrpSpPr>
          <p:cNvPr id="3" name="Group 2"/>
          <p:cNvGrpSpPr/>
          <p:nvPr/>
        </p:nvGrpSpPr>
        <p:grpSpPr>
          <a:xfrm>
            <a:off x="1882677" y="2572400"/>
            <a:ext cx="3886200" cy="533400"/>
            <a:chOff x="1881089" y="1898650"/>
            <a:chExt cx="3886200" cy="533400"/>
          </a:xfrm>
        </p:grpSpPr>
        <p:sp>
          <p:nvSpPr>
            <p:cNvPr id="36" name="Rectangle 35"/>
            <p:cNvSpPr/>
            <p:nvPr/>
          </p:nvSpPr>
          <p:spPr>
            <a:xfrm>
              <a:off x="1881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8" name="Rectangle 37"/>
            <p:cNvSpPr/>
            <p:nvPr/>
          </p:nvSpPr>
          <p:spPr>
            <a:xfrm>
              <a:off x="2185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9" name="Rectangle 38"/>
            <p:cNvSpPr/>
            <p:nvPr/>
          </p:nvSpPr>
          <p:spPr>
            <a:xfrm>
              <a:off x="2490689" y="1898650"/>
              <a:ext cx="508911"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0" name="Rectangle 39"/>
            <p:cNvSpPr/>
            <p:nvPr/>
          </p:nvSpPr>
          <p:spPr>
            <a:xfrm>
              <a:off x="3100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1" name="Rectangle 40"/>
            <p:cNvSpPr/>
            <p:nvPr/>
          </p:nvSpPr>
          <p:spPr>
            <a:xfrm>
              <a:off x="3405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2" name="Rectangle 41"/>
            <p:cNvSpPr/>
            <p:nvPr/>
          </p:nvSpPr>
          <p:spPr>
            <a:xfrm>
              <a:off x="3709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3" name="Rectangle 42"/>
            <p:cNvSpPr/>
            <p:nvPr/>
          </p:nvSpPr>
          <p:spPr>
            <a:xfrm>
              <a:off x="4014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4" name="Rectangle 43"/>
            <p:cNvSpPr/>
            <p:nvPr/>
          </p:nvSpPr>
          <p:spPr>
            <a:xfrm>
              <a:off x="43194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7" name="Rectangle 46"/>
            <p:cNvSpPr/>
            <p:nvPr/>
          </p:nvSpPr>
          <p:spPr>
            <a:xfrm>
              <a:off x="4624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8" name="Rectangle 47"/>
            <p:cNvSpPr/>
            <p:nvPr/>
          </p:nvSpPr>
          <p:spPr>
            <a:xfrm>
              <a:off x="4929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9" name="Rectangle 48"/>
            <p:cNvSpPr/>
            <p:nvPr/>
          </p:nvSpPr>
          <p:spPr>
            <a:xfrm>
              <a:off x="5233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62" name="Rectangle 61"/>
            <p:cNvSpPr/>
            <p:nvPr/>
          </p:nvSpPr>
          <p:spPr>
            <a:xfrm>
              <a:off x="5538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grpSp>
    </p:spTree>
    <p:extLst>
      <p:ext uri="{BB962C8B-B14F-4D97-AF65-F5344CB8AC3E}">
        <p14:creationId xmlns:p14="http://schemas.microsoft.com/office/powerpoint/2010/main" val="3016716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xEl>
                                              <p:pRg st="0" end="0"/>
                                            </p:txEl>
                                          </p:spTgt>
                                        </p:tgtEl>
                                        <p:attrNameLst>
                                          <p:attrName>style.visibility</p:attrName>
                                        </p:attrNameLst>
                                      </p:cBhvr>
                                      <p:to>
                                        <p:strVal val="visible"/>
                                      </p:to>
                                    </p:set>
                                    <p:animEffect transition="in" filter="fade">
                                      <p:cBhvr>
                                        <p:cTn id="12" dur="500"/>
                                        <p:tgtEl>
                                          <p:spTgt spid="70">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45"/>
                                        </p:tgtEl>
                                      </p:cBhvr>
                                    </p:animEffect>
                                    <p:set>
                                      <p:cBhvr>
                                        <p:cTn id="21" dur="1" fill="hold">
                                          <p:stCondLst>
                                            <p:cond delay="499"/>
                                          </p:stCondLst>
                                        </p:cTn>
                                        <p:tgtEl>
                                          <p:spTgt spid="45"/>
                                        </p:tgtEl>
                                        <p:attrNameLst>
                                          <p:attrName>style.visibility</p:attrName>
                                        </p:attrNameLst>
                                      </p:cBhvr>
                                      <p:to>
                                        <p:strVal val="hidden"/>
                                      </p:to>
                                    </p:set>
                                  </p:childTnLst>
                                </p:cTn>
                              </p:par>
                            </p:childTnLst>
                          </p:cTn>
                        </p:par>
                        <p:par>
                          <p:cTn id="22" fill="hold">
                            <p:stCondLst>
                              <p:cond delay="500"/>
                            </p:stCondLst>
                            <p:childTnLst>
                              <p:par>
                                <p:cTn id="23" presetID="55"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strVal val="#ppt_w*0.70"/>
                                          </p:val>
                                        </p:tav>
                                        <p:tav tm="100000">
                                          <p:val>
                                            <p:strVal val="#ppt_w"/>
                                          </p:val>
                                        </p:tav>
                                      </p:tavLst>
                                    </p:anim>
                                    <p:anim calcmode="lin" valueType="num">
                                      <p:cBhvr>
                                        <p:cTn id="26" dur="1000" fill="hold"/>
                                        <p:tgtEl>
                                          <p:spTgt spid="3"/>
                                        </p:tgtEl>
                                        <p:attrNameLst>
                                          <p:attrName>ppt_h</p:attrName>
                                        </p:attrNameLst>
                                      </p:cBhvr>
                                      <p:tavLst>
                                        <p:tav tm="0">
                                          <p:val>
                                            <p:strVal val="#ppt_h"/>
                                          </p:val>
                                        </p:tav>
                                        <p:tav tm="100000">
                                          <p:val>
                                            <p:strVal val="#ppt_h"/>
                                          </p:val>
                                        </p:tav>
                                      </p:tavLst>
                                    </p:anim>
                                    <p:animEffect transition="in" filter="fade">
                                      <p:cBhvr>
                                        <p:cTn id="27" dur="1000"/>
                                        <p:tgtEl>
                                          <p:spTgt spid="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10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0">
                                            <p:txEl>
                                              <p:pRg st="1" end="1"/>
                                            </p:txEl>
                                          </p:spTgt>
                                        </p:tgtEl>
                                        <p:attrNameLst>
                                          <p:attrName>style.visibility</p:attrName>
                                        </p:attrNameLst>
                                      </p:cBhvr>
                                      <p:to>
                                        <p:strVal val="visible"/>
                                      </p:to>
                                    </p:set>
                                    <p:animEffect transition="in" filter="fade">
                                      <p:cBhvr>
                                        <p:cTn id="36" dur="500"/>
                                        <p:tgtEl>
                                          <p:spTgt spid="70">
                                            <p:txEl>
                                              <p:pRg st="1" end="1"/>
                                            </p:txEl>
                                          </p:spTgt>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childTnLst>
                          </p:cTn>
                        </p:par>
                        <p:par>
                          <p:cTn id="40" fill="hold">
                            <p:stCondLst>
                              <p:cond delay="500"/>
                            </p:stCondLst>
                            <p:childTnLst>
                              <p:par>
                                <p:cTn id="41" presetID="0" presetClass="path" presetSubtype="0" accel="50000" decel="50000" fill="hold" grpId="0" nodeType="afterEffect">
                                  <p:stCondLst>
                                    <p:cond delay="0"/>
                                  </p:stCondLst>
                                  <p:childTnLst>
                                    <p:animMotion origin="layout" path="M 4.72222E-6 -3.33333E-6 C 0.04079 0.11366 0.08246 0.22778 0.16336 0.29723 C 0.24444 0.36667 0.36493 0.39144 0.48628 0.41667 " pathEditMode="relative" rAng="0" ptsTypes="aaA">
                                      <p:cBhvr>
                                        <p:cTn id="42" dur="2000" fill="hold"/>
                                        <p:tgtEl>
                                          <p:spTgt spid="63"/>
                                        </p:tgtEl>
                                        <p:attrNameLst>
                                          <p:attrName>ppt_x</p:attrName>
                                          <p:attrName>ppt_y</p:attrName>
                                        </p:attrNameLst>
                                      </p:cBhvr>
                                      <p:rCtr x="24300" y="20800"/>
                                    </p:animMotion>
                                  </p:childTnLst>
                                </p:cTn>
                              </p:par>
                            </p:childTnLst>
                          </p:cTn>
                        </p:par>
                        <p:par>
                          <p:cTn id="43" fill="hold">
                            <p:stCondLst>
                              <p:cond delay="2500"/>
                            </p:stCondLst>
                            <p:childTnLst>
                              <p:par>
                                <p:cTn id="44" presetID="10" presetClass="exit" presetSubtype="0" fill="hold" nodeType="afterEffect">
                                  <p:stCondLst>
                                    <p:cond delay="0"/>
                                  </p:stCondLst>
                                  <p:childTnLst>
                                    <p:animEffect transition="out" filter="fade">
                                      <p:cBhvr>
                                        <p:cTn id="45" dur="2000"/>
                                        <p:tgtEl>
                                          <p:spTgt spid="63"/>
                                        </p:tgtEl>
                                      </p:cBhvr>
                                    </p:animEffect>
                                    <p:set>
                                      <p:cBhvr>
                                        <p:cTn id="46" dur="1" fill="hold">
                                          <p:stCondLst>
                                            <p:cond delay="1999"/>
                                          </p:stCondLst>
                                        </p:cTn>
                                        <p:tgtEl>
                                          <p:spTgt spid="6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0">
                                            <p:txEl>
                                              <p:pRg st="2" end="2"/>
                                            </p:txEl>
                                          </p:spTgt>
                                        </p:tgtEl>
                                        <p:attrNameLst>
                                          <p:attrName>style.visibility</p:attrName>
                                        </p:attrNameLst>
                                      </p:cBhvr>
                                      <p:to>
                                        <p:strVal val="visible"/>
                                      </p:to>
                                    </p:set>
                                    <p:animEffect transition="in" filter="fade">
                                      <p:cBhvr>
                                        <p:cTn id="51" dur="500"/>
                                        <p:tgtEl>
                                          <p:spTgt spid="70">
                                            <p:txEl>
                                              <p:pRg st="2" end="2"/>
                                            </p:txEl>
                                          </p:spTgt>
                                        </p:tgtEl>
                                      </p:cBhvr>
                                    </p:animEffect>
                                  </p:childTnLst>
                                </p:cTn>
                              </p:par>
                            </p:childTnLst>
                          </p:cTn>
                        </p:par>
                        <p:par>
                          <p:cTn id="52" fill="hold">
                            <p:stCondLst>
                              <p:cond delay="500"/>
                            </p:stCondLst>
                            <p:childTnLst>
                              <p:par>
                                <p:cTn id="53" presetID="1" presetClass="entr" presetSubtype="0" fill="hold" nodeType="after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par>
                          <p:cTn id="55" fill="hold">
                            <p:stCondLst>
                              <p:cond delay="500"/>
                            </p:stCondLst>
                            <p:childTnLst>
                              <p:par>
                                <p:cTn id="56" presetID="0" presetClass="path" presetSubtype="0" accel="50000" decel="50000" fill="hold" grpId="0" nodeType="afterEffect">
                                  <p:stCondLst>
                                    <p:cond delay="0"/>
                                  </p:stCondLst>
                                  <p:childTnLst>
                                    <p:animMotion origin="layout" path="M -3.33333E-6 -3.33333E-6 C 0.0382 0.11065 0.07691 0.22176 0.15243 0.28936 C 0.2283 0.35695 0.3408 0.38102 0.45417 0.40556 " pathEditMode="relative" rAng="0" ptsTypes="aaA">
                                      <p:cBhvr>
                                        <p:cTn id="57" dur="2000" fill="hold"/>
                                        <p:tgtEl>
                                          <p:spTgt spid="71"/>
                                        </p:tgtEl>
                                        <p:attrNameLst>
                                          <p:attrName>ppt_x</p:attrName>
                                          <p:attrName>ppt_y</p:attrName>
                                        </p:attrNameLst>
                                      </p:cBhvr>
                                      <p:rCtr x="22700" y="20300"/>
                                    </p:animMotion>
                                  </p:childTnLst>
                                </p:cTn>
                              </p:par>
                            </p:childTnLst>
                          </p:cTn>
                        </p:par>
                        <p:par>
                          <p:cTn id="58" fill="hold">
                            <p:stCondLst>
                              <p:cond delay="2500"/>
                            </p:stCondLst>
                            <p:childTnLst>
                              <p:par>
                                <p:cTn id="59" presetID="10" presetClass="exit" presetSubtype="0" fill="hold" grpId="1" nodeType="afterEffect">
                                  <p:stCondLst>
                                    <p:cond delay="0"/>
                                  </p:stCondLst>
                                  <p:childTnLst>
                                    <p:animEffect transition="out" filter="fade">
                                      <p:cBhvr>
                                        <p:cTn id="60" dur="2000"/>
                                        <p:tgtEl>
                                          <p:spTgt spid="71"/>
                                        </p:tgtEl>
                                      </p:cBhvr>
                                    </p:animEffect>
                                    <p:set>
                                      <p:cBhvr>
                                        <p:cTn id="61" dur="1" fill="hold">
                                          <p:stCondLst>
                                            <p:cond delay="1999"/>
                                          </p:stCondLst>
                                        </p:cTn>
                                        <p:tgtEl>
                                          <p:spTgt spid="7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0">
                                            <p:txEl>
                                              <p:pRg st="3" end="3"/>
                                            </p:txEl>
                                          </p:spTgt>
                                        </p:tgtEl>
                                        <p:attrNameLst>
                                          <p:attrName>style.visibility</p:attrName>
                                        </p:attrNameLst>
                                      </p:cBhvr>
                                      <p:to>
                                        <p:strVal val="visible"/>
                                      </p:to>
                                    </p:set>
                                    <p:animEffect transition="in" filter="fade">
                                      <p:cBhvr>
                                        <p:cTn id="66" dur="500"/>
                                        <p:tgtEl>
                                          <p:spTgt spid="70">
                                            <p:txEl>
                                              <p:pRg st="3" end="3"/>
                                            </p:txEl>
                                          </p:spTgt>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72"/>
                                        </p:tgtEl>
                                        <p:attrNameLst>
                                          <p:attrName>style.visibility</p:attrName>
                                        </p:attrNameLst>
                                      </p:cBhvr>
                                      <p:to>
                                        <p:strVal val="visible"/>
                                      </p:to>
                                    </p:set>
                                  </p:childTnLst>
                                </p:cTn>
                              </p:par>
                            </p:childTnLst>
                          </p:cTn>
                        </p:par>
                        <p:par>
                          <p:cTn id="70" fill="hold">
                            <p:stCondLst>
                              <p:cond delay="500"/>
                            </p:stCondLst>
                            <p:childTnLst>
                              <p:par>
                                <p:cTn id="71" presetID="0" presetClass="path" presetSubtype="0" accel="50000" decel="50000" fill="hold" grpId="0" nodeType="afterEffect">
                                  <p:stCondLst>
                                    <p:cond delay="0"/>
                                  </p:stCondLst>
                                  <p:childTnLst>
                                    <p:animMotion origin="layout" path="M 3.33333E-6 -3.33333E-6 C 0.03524 0.10764 0.07135 0.21574 0.14132 0.28148 C 0.21146 0.34723 0.3158 0.37061 0.42083 0.39445 " pathEditMode="relative" rAng="0" ptsTypes="aaA">
                                      <p:cBhvr>
                                        <p:cTn id="72" dur="2000" fill="hold"/>
                                        <p:tgtEl>
                                          <p:spTgt spid="72"/>
                                        </p:tgtEl>
                                        <p:attrNameLst>
                                          <p:attrName>ppt_x</p:attrName>
                                          <p:attrName>ppt_y</p:attrName>
                                        </p:attrNameLst>
                                      </p:cBhvr>
                                      <p:rCtr x="21000" y="19700"/>
                                    </p:animMotion>
                                  </p:childTnLst>
                                </p:cTn>
                              </p:par>
                            </p:childTnLst>
                          </p:cTn>
                        </p:par>
                        <p:par>
                          <p:cTn id="73" fill="hold">
                            <p:stCondLst>
                              <p:cond delay="2500"/>
                            </p:stCondLst>
                            <p:childTnLst>
                              <p:par>
                                <p:cTn id="74" presetID="10" presetClass="exit" presetSubtype="0" fill="hold" grpId="1" nodeType="afterEffect">
                                  <p:stCondLst>
                                    <p:cond delay="0"/>
                                  </p:stCondLst>
                                  <p:childTnLst>
                                    <p:animEffect transition="out" filter="fade">
                                      <p:cBhvr>
                                        <p:cTn id="75" dur="2000"/>
                                        <p:tgtEl>
                                          <p:spTgt spid="72"/>
                                        </p:tgtEl>
                                      </p:cBhvr>
                                    </p:animEffect>
                                    <p:set>
                                      <p:cBhvr>
                                        <p:cTn id="76" dur="1" fill="hold">
                                          <p:stCondLst>
                                            <p:cond delay="1999"/>
                                          </p:stCondLst>
                                        </p:cTn>
                                        <p:tgtEl>
                                          <p:spTgt spid="7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70">
                                            <p:txEl>
                                              <p:pRg st="4" end="4"/>
                                            </p:txEl>
                                          </p:spTgt>
                                        </p:tgtEl>
                                        <p:attrNameLst>
                                          <p:attrName>style.visibility</p:attrName>
                                        </p:attrNameLst>
                                      </p:cBhvr>
                                      <p:to>
                                        <p:strVal val="visible"/>
                                      </p:to>
                                    </p:set>
                                    <p:animEffect transition="in" filter="fade">
                                      <p:cBhvr>
                                        <p:cTn id="81" dur="500"/>
                                        <p:tgtEl>
                                          <p:spTgt spid="70">
                                            <p:txEl>
                                              <p:pRg st="4" end="4"/>
                                            </p:txEl>
                                          </p:spTgt>
                                        </p:tgtEl>
                                      </p:cBhvr>
                                    </p:animEffect>
                                  </p:childTnLst>
                                </p:cTn>
                              </p:par>
                            </p:childTnLst>
                          </p:cTn>
                        </p:par>
                        <p:par>
                          <p:cTn id="82" fill="hold">
                            <p:stCondLst>
                              <p:cond delay="500"/>
                            </p:stCondLst>
                            <p:childTnLst>
                              <p:par>
                                <p:cTn id="83" presetID="1" presetClass="entr" presetSubtype="0" fill="hold" grpId="2" nodeType="after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childTnLst>
                          </p:cTn>
                        </p:par>
                        <p:par>
                          <p:cTn id="85" fill="hold">
                            <p:stCondLst>
                              <p:cond delay="500"/>
                            </p:stCondLst>
                            <p:childTnLst>
                              <p:par>
                                <p:cTn id="86" presetID="0" presetClass="path" presetSubtype="0" accel="50000" decel="50000" fill="hold" grpId="0" nodeType="afterEffect">
                                  <p:stCondLst>
                                    <p:cond delay="0"/>
                                  </p:stCondLst>
                                  <p:childTnLst>
                                    <p:animMotion origin="layout" path="M -1.88925E-6 1.11111E-6 C 0.01043 0.1081 0.02085 0.21736 0.04183 0.28356 C 0.06267 0.34977 0.09407 0.37315 0.12547 0.39745 " pathEditMode="relative" rAng="0" ptsTypes="aaA">
                                      <p:cBhvr>
                                        <p:cTn id="87" dur="2000" fill="hold"/>
                                        <p:tgtEl>
                                          <p:spTgt spid="73"/>
                                        </p:tgtEl>
                                        <p:attrNameLst>
                                          <p:attrName>ppt_x</p:attrName>
                                          <p:attrName>ppt_y</p:attrName>
                                        </p:attrNameLst>
                                      </p:cBhvr>
                                      <p:rCtr x="6267" y="19861"/>
                                    </p:animMotion>
                                  </p:childTnLst>
                                </p:cTn>
                              </p:par>
                            </p:childTnLst>
                          </p:cTn>
                        </p:par>
                        <p:par>
                          <p:cTn id="88" fill="hold">
                            <p:stCondLst>
                              <p:cond delay="2500"/>
                            </p:stCondLst>
                            <p:childTnLst>
                              <p:par>
                                <p:cTn id="89" presetID="10" presetClass="exit" presetSubtype="0" fill="hold" grpId="1" nodeType="afterEffect">
                                  <p:stCondLst>
                                    <p:cond delay="0"/>
                                  </p:stCondLst>
                                  <p:childTnLst>
                                    <p:animEffect transition="out" filter="fade">
                                      <p:cBhvr>
                                        <p:cTn id="90" dur="2000"/>
                                        <p:tgtEl>
                                          <p:spTgt spid="73"/>
                                        </p:tgtEl>
                                      </p:cBhvr>
                                    </p:animEffect>
                                    <p:set>
                                      <p:cBhvr>
                                        <p:cTn id="91" dur="1" fill="hold">
                                          <p:stCondLst>
                                            <p:cond delay="1999"/>
                                          </p:stCondLst>
                                        </p:cTn>
                                        <p:tgtEl>
                                          <p:spTgt spid="7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0">
                                            <p:txEl>
                                              <p:pRg st="5" end="5"/>
                                            </p:txEl>
                                          </p:spTgt>
                                        </p:tgtEl>
                                        <p:attrNameLst>
                                          <p:attrName>style.visibility</p:attrName>
                                        </p:attrNameLst>
                                      </p:cBhvr>
                                      <p:to>
                                        <p:strVal val="visible"/>
                                      </p:to>
                                    </p:set>
                                    <p:animEffect transition="in" filter="fade">
                                      <p:cBhvr>
                                        <p:cTn id="96" dur="500"/>
                                        <p:tgtEl>
                                          <p:spTgt spid="70">
                                            <p:txEl>
                                              <p:pRg st="5" end="5"/>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70">
                                            <p:txEl>
                                              <p:pRg st="6" end="6"/>
                                            </p:txEl>
                                          </p:spTgt>
                                        </p:tgtEl>
                                        <p:attrNameLst>
                                          <p:attrName>style.visibility</p:attrName>
                                        </p:attrNameLst>
                                      </p:cBhvr>
                                      <p:to>
                                        <p:strVal val="visible"/>
                                      </p:to>
                                    </p:set>
                                    <p:animEffect transition="in" filter="fade">
                                      <p:cBhvr>
                                        <p:cTn id="99" dur="500"/>
                                        <p:tgtEl>
                                          <p:spTgt spid="70">
                                            <p:txEl>
                                              <p:pRg st="6" end="6"/>
                                            </p:txEl>
                                          </p:spTgt>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fade">
                                      <p:cBhvr>
                                        <p:cTn id="103" dur="750"/>
                                        <p:tgtEl>
                                          <p:spTgt spid="7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500"/>
                                        <p:tgtEl>
                                          <p:spTgt spid="7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P spid="63" grpId="0" animBg="1"/>
      <p:bldP spid="71" grpId="0" animBg="1"/>
      <p:bldP spid="71" grpId="1" animBg="1"/>
      <p:bldP spid="72" grpId="0" animBg="1"/>
      <p:bldP spid="72" grpId="1" animBg="1"/>
      <p:bldP spid="73" grpId="0" animBg="1"/>
      <p:bldP spid="73" grpId="1" animBg="1"/>
      <p:bldP spid="73" grpId="2" animBg="1"/>
      <p:bldP spid="75" grpId="0" animBg="1"/>
      <p:bldP spid="77" grpId="0" animBg="1"/>
      <p:bldP spid="78" grpId="0"/>
      <p:bldP spid="37"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3084170"/>
            <a:ext cx="10237787" cy="997196"/>
          </a:xfrm>
        </p:spPr>
        <p:txBody>
          <a:bodyPr/>
          <a:lstStyle/>
          <a:p>
            <a:r>
              <a:rPr lang="en-US" dirty="0" smtClean="0">
                <a:gradFill>
                  <a:gsLst>
                    <a:gs pos="1250">
                      <a:srgbClr val="FFFFFF"/>
                    </a:gs>
                    <a:gs pos="100000">
                      <a:srgbClr val="FFFFFF"/>
                    </a:gs>
                  </a:gsLst>
                  <a:lin ang="5400000" scaled="0"/>
                </a:gradFill>
              </a:rPr>
              <a:t>Taking a snapshot</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05967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Snapshotting a blob</a:t>
            </a:r>
            <a:endParaRPr lang="en-US" dirty="0"/>
          </a:p>
        </p:txBody>
      </p:sp>
      <p:sp>
        <p:nvSpPr>
          <p:cNvPr id="3" name="Content Placeholder 2"/>
          <p:cNvSpPr>
            <a:spLocks noGrp="1"/>
          </p:cNvSpPr>
          <p:nvPr>
            <p:ph type="body" sz="quarter" idx="10"/>
          </p:nvPr>
        </p:nvSpPr>
        <p:spPr>
          <a:xfrm>
            <a:off x="1682527" y="2905073"/>
            <a:ext cx="9806640" cy="886397"/>
          </a:xfrm>
        </p:spPr>
        <p:txBody>
          <a:bodyPr/>
          <a:lstStyle/>
          <a:p>
            <a:r>
              <a:rPr lang="en-US" sz="3200" dirty="0" err="1" smtClean="0">
                <a:solidFill>
                  <a:schemeClr val="bg2">
                    <a:lumMod val="50000"/>
                    <a:alpha val="99000"/>
                  </a:schemeClr>
                </a:solidFill>
              </a:rPr>
              <a:t>blob_service.copy_blob</a:t>
            </a:r>
            <a:r>
              <a:rPr lang="en-US" sz="3200" dirty="0" smtClean="0">
                <a:solidFill>
                  <a:schemeClr val="bg2">
                    <a:lumMod val="50000"/>
                    <a:alpha val="99000"/>
                  </a:schemeClr>
                </a:solidFill>
              </a:rPr>
              <a:t>(</a:t>
            </a:r>
            <a:r>
              <a:rPr lang="en-US" sz="3200" dirty="0" err="1" smtClean="0">
                <a:solidFill>
                  <a:schemeClr val="bg2">
                    <a:lumMod val="50000"/>
                    <a:alpha val="99000"/>
                  </a:schemeClr>
                </a:solidFill>
              </a:rPr>
              <a:t>self.container_name</a:t>
            </a:r>
            <a:r>
              <a:rPr lang="en-US" sz="3200" dirty="0">
                <a:solidFill>
                  <a:schemeClr val="bg2">
                    <a:lumMod val="50000"/>
                    <a:alpha val="99000"/>
                  </a:schemeClr>
                </a:solidFill>
              </a:rPr>
              <a:t>, </a:t>
            </a:r>
            <a:r>
              <a:rPr lang="en-US" sz="3200" dirty="0" err="1">
                <a:solidFill>
                  <a:schemeClr val="bg2">
                    <a:lumMod val="50000"/>
                    <a:alpha val="99000"/>
                  </a:schemeClr>
                </a:solidFill>
              </a:rPr>
              <a:t>self.blob_name</a:t>
            </a:r>
            <a:r>
              <a:rPr lang="en-US" sz="3200" dirty="0">
                <a:solidFill>
                  <a:schemeClr val="bg2">
                    <a:lumMod val="50000"/>
                    <a:alpha val="99000"/>
                  </a:schemeClr>
                </a:solidFill>
              </a:rPr>
              <a:t>, </a:t>
            </a:r>
            <a:r>
              <a:rPr lang="en-US" sz="3200" dirty="0" err="1">
                <a:solidFill>
                  <a:schemeClr val="bg2">
                    <a:lumMod val="50000"/>
                    <a:alpha val="99000"/>
                  </a:schemeClr>
                </a:solidFill>
              </a:rPr>
              <a:t>http_source</a:t>
            </a:r>
            <a:r>
              <a:rPr lang="en-US" sz="3200" dirty="0">
                <a:solidFill>
                  <a:schemeClr val="bg2">
                    <a:lumMod val="50000"/>
                    <a:alpha val="99000"/>
                  </a:schemeClr>
                </a:solidFill>
              </a:rPr>
              <a:t>)</a:t>
            </a:r>
            <a:endParaRPr lang="en-US" sz="3200" dirty="0" smtClean="0">
              <a:solidFill>
                <a:schemeClr val="bg2">
                  <a:lumMod val="50000"/>
                  <a:alpha val="99000"/>
                </a:schemeClr>
              </a:solidFill>
            </a:endParaRPr>
          </a:p>
        </p:txBody>
      </p:sp>
    </p:spTree>
    <p:extLst>
      <p:ext uri="{BB962C8B-B14F-4D97-AF65-F5344CB8AC3E}">
        <p14:creationId xmlns:p14="http://schemas.microsoft.com/office/powerpoint/2010/main" val="65740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3084170"/>
            <a:ext cx="10237787" cy="997196"/>
          </a:xfrm>
        </p:spPr>
        <p:txBody>
          <a:bodyPr/>
          <a:lstStyle/>
          <a:p>
            <a:r>
              <a:rPr lang="en-US" dirty="0" smtClean="0">
                <a:gradFill>
                  <a:gsLst>
                    <a:gs pos="1250">
                      <a:srgbClr val="FFFFFF"/>
                    </a:gs>
                    <a:gs pos="100000">
                      <a:srgbClr val="FFFFFF"/>
                    </a:gs>
                  </a:gsLst>
                  <a:lin ang="5400000" scaled="0"/>
                </a:gradFill>
              </a:rPr>
              <a:t>Copying blobs</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16099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Copy a blob</a:t>
            </a:r>
            <a:endParaRPr lang="en-US" dirty="0"/>
          </a:p>
        </p:txBody>
      </p:sp>
      <p:sp>
        <p:nvSpPr>
          <p:cNvPr id="3" name="Content Placeholder 2"/>
          <p:cNvSpPr>
            <a:spLocks noGrp="1"/>
          </p:cNvSpPr>
          <p:nvPr>
            <p:ph type="body" sz="quarter" idx="10"/>
          </p:nvPr>
        </p:nvSpPr>
        <p:spPr>
          <a:xfrm>
            <a:off x="1682527" y="2905073"/>
            <a:ext cx="9806640" cy="886397"/>
          </a:xfrm>
        </p:spPr>
        <p:txBody>
          <a:bodyPr/>
          <a:lstStyle/>
          <a:p>
            <a:r>
              <a:rPr lang="en-US" sz="3200" dirty="0" err="1" smtClean="0">
                <a:solidFill>
                  <a:schemeClr val="bg2">
                    <a:lumMod val="50000"/>
                    <a:alpha val="99000"/>
                  </a:schemeClr>
                </a:solidFill>
              </a:rPr>
              <a:t>blob_service.copy_blob</a:t>
            </a:r>
            <a:r>
              <a:rPr lang="en-US" sz="3200" dirty="0" smtClean="0">
                <a:solidFill>
                  <a:schemeClr val="bg2">
                    <a:lumMod val="50000"/>
                    <a:alpha val="99000"/>
                  </a:schemeClr>
                </a:solidFill>
              </a:rPr>
              <a:t>(</a:t>
            </a:r>
            <a:r>
              <a:rPr lang="en-US" sz="3200" dirty="0" err="1" smtClean="0">
                <a:solidFill>
                  <a:schemeClr val="bg2">
                    <a:lumMod val="50000"/>
                    <a:alpha val="99000"/>
                  </a:schemeClr>
                </a:solidFill>
              </a:rPr>
              <a:t>self.container_name</a:t>
            </a:r>
            <a:r>
              <a:rPr lang="en-US" sz="3200" dirty="0">
                <a:solidFill>
                  <a:schemeClr val="bg2">
                    <a:lumMod val="50000"/>
                    <a:alpha val="99000"/>
                  </a:schemeClr>
                </a:solidFill>
              </a:rPr>
              <a:t>, </a:t>
            </a:r>
            <a:r>
              <a:rPr lang="en-US" sz="3200" dirty="0" err="1">
                <a:solidFill>
                  <a:schemeClr val="bg2">
                    <a:lumMod val="50000"/>
                    <a:alpha val="99000"/>
                  </a:schemeClr>
                </a:solidFill>
              </a:rPr>
              <a:t>self.blob_name</a:t>
            </a:r>
            <a:r>
              <a:rPr lang="en-US" sz="3200" dirty="0">
                <a:solidFill>
                  <a:schemeClr val="bg2">
                    <a:lumMod val="50000"/>
                    <a:alpha val="99000"/>
                  </a:schemeClr>
                </a:solidFill>
              </a:rPr>
              <a:t>, </a:t>
            </a:r>
            <a:r>
              <a:rPr lang="en-US" sz="3200" dirty="0" err="1">
                <a:solidFill>
                  <a:schemeClr val="bg2">
                    <a:lumMod val="50000"/>
                    <a:alpha val="99000"/>
                  </a:schemeClr>
                </a:solidFill>
              </a:rPr>
              <a:t>http_source</a:t>
            </a:r>
            <a:r>
              <a:rPr lang="en-US" sz="3200" dirty="0">
                <a:solidFill>
                  <a:schemeClr val="bg2">
                    <a:lumMod val="50000"/>
                    <a:alpha val="99000"/>
                  </a:schemeClr>
                </a:solidFill>
              </a:rPr>
              <a:t>)</a:t>
            </a:r>
            <a:endParaRPr lang="en-US" sz="3200" dirty="0" smtClean="0">
              <a:solidFill>
                <a:schemeClr val="bg2">
                  <a:lumMod val="50000"/>
                  <a:alpha val="99000"/>
                </a:schemeClr>
              </a:solidFill>
            </a:endParaRPr>
          </a:p>
        </p:txBody>
      </p:sp>
    </p:spTree>
    <p:extLst>
      <p:ext uri="{BB962C8B-B14F-4D97-AF65-F5344CB8AC3E}">
        <p14:creationId xmlns:p14="http://schemas.microsoft.com/office/powerpoint/2010/main" val="301369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3084170"/>
            <a:ext cx="10237787" cy="997196"/>
          </a:xfrm>
        </p:spPr>
        <p:txBody>
          <a:bodyPr/>
          <a:lstStyle/>
          <a:p>
            <a:r>
              <a:rPr lang="en-US" dirty="0" smtClean="0">
                <a:gradFill>
                  <a:gsLst>
                    <a:gs pos="1250">
                      <a:srgbClr val="FFFFFF"/>
                    </a:gs>
                    <a:gs pos="100000">
                      <a:srgbClr val="FFFFFF"/>
                    </a:gs>
                  </a:gsLst>
                  <a:lin ang="5400000" scaled="0"/>
                </a:gradFill>
              </a:rPr>
              <a:t>Tidying Up</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044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bwMode="auto">
          <a:xfrm>
            <a:off x="6072852"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rgbClr val="292929">
                    <a:lumMod val="65000"/>
                    <a:lumOff val="35000"/>
                    <a:alpha val="99000"/>
                  </a:srgbClr>
                </a:solidFill>
                <a:latin typeface="Consolas" pitchFamily="49" charset="0"/>
                <a:cs typeface="Consolas" pitchFamily="49" charset="0"/>
              </a:rPr>
              <a:t>GET http://</a:t>
            </a:r>
            <a:r>
              <a:rPr lang="en-US" sz="1600" u="sng" dirty="0">
                <a:solidFill>
                  <a:srgbClr val="292929">
                    <a:lumMod val="65000"/>
                    <a:lumOff val="35000"/>
                    <a:alpha val="99000"/>
                  </a:srgbClr>
                </a:solidFill>
                <a:latin typeface="Consolas" pitchFamily="49" charset="0"/>
                <a:cs typeface="Consolas" pitchFamily="49" charset="0"/>
              </a:rPr>
              <a:t>...</a:t>
            </a:r>
            <a:r>
              <a:rPr lang="en-US" sz="1600" dirty="0">
                <a:solidFill>
                  <a:srgbClr val="292929">
                    <a:lumMod val="65000"/>
                    <a:lumOff val="35000"/>
                    <a:alpha val="99000"/>
                  </a:srgbClr>
                </a:solidFill>
                <a:latin typeface="Consolas" pitchFamily="49" charset="0"/>
                <a:cs typeface="Consolas" pitchFamily="49" charset="0"/>
              </a:rPr>
              <a:t>/</a:t>
            </a:r>
            <a:r>
              <a:rPr lang="en-US" sz="1600" u="sng" dirty="0">
                <a:solidFill>
                  <a:srgbClr val="292929">
                    <a:lumMod val="65000"/>
                    <a:lumOff val="35000"/>
                    <a:alpha val="99000"/>
                  </a:srgbClr>
                </a:solidFill>
                <a:latin typeface="Consolas" pitchFamily="49" charset="0"/>
                <a:cs typeface="Consolas" pitchFamily="49" charset="0"/>
              </a:rPr>
              <a:t>products</a:t>
            </a:r>
            <a:r>
              <a:rPr lang="en-US" sz="1600" dirty="0">
                <a:solidFill>
                  <a:srgbClr val="292929">
                    <a:lumMod val="65000"/>
                    <a:lumOff val="35000"/>
                    <a:alpha val="99000"/>
                  </a:srgbClr>
                </a:solidFill>
                <a:latin typeface="Consolas" pitchFamily="49" charset="0"/>
                <a:cs typeface="Consolas" pitchFamily="49" charset="0"/>
              </a:rPr>
              <a:t>?comp=list&amp;prefix=Tents&amp;delimiter=/</a:t>
            </a:r>
          </a:p>
          <a:p>
            <a:pPr defTabSz="914061"/>
            <a:endParaRPr lang="en-US" sz="1600" dirty="0">
              <a:solidFill>
                <a:srgbClr val="292929">
                  <a:lumMod val="65000"/>
                  <a:lumOff val="35000"/>
                  <a:alpha val="99000"/>
                </a:srgbClr>
              </a:solidFill>
              <a:latin typeface="Consolas" pitchFamily="49" charset="0"/>
              <a:cs typeface="Consolas" pitchFamily="49" charset="0"/>
            </a:endParaRPr>
          </a:p>
          <a:p>
            <a:pPr defTabSz="1218987"/>
            <a:r>
              <a:rPr lang="en-US" sz="1600" dirty="0">
                <a:solidFill>
                  <a:srgbClr val="292929">
                    <a:lumMod val="65000"/>
                    <a:lumOff val="35000"/>
                    <a:alpha val="99000"/>
                  </a:srgbClr>
                </a:solidFill>
                <a:latin typeface="Consolas" pitchFamily="49" charset="0"/>
                <a:cs typeface="Consolas" pitchFamily="49" charset="0"/>
              </a:rPr>
              <a:t>&lt;Blob&gt;Tents/PalaceTent.wmv&lt;/Blob&gt;</a:t>
            </a:r>
          </a:p>
          <a:p>
            <a:pPr defTabSz="1218987"/>
            <a:r>
              <a:rPr lang="en-US" sz="1600" dirty="0">
                <a:solidFill>
                  <a:srgbClr val="292929">
                    <a:lumMod val="65000"/>
                    <a:lumOff val="35000"/>
                    <a:alpha val="99000"/>
                  </a:srgbClr>
                </a:solidFill>
                <a:latin typeface="Consolas" pitchFamily="49" charset="0"/>
                <a:cs typeface="Consolas" pitchFamily="49" charset="0"/>
              </a:rPr>
              <a:t>&lt;Blob&gt;Tents/ShedTent.wmv&lt;/Blob&gt;</a:t>
            </a:r>
            <a:endParaRPr lang="en-NZ" sz="1600" dirty="0">
              <a:solidFill>
                <a:srgbClr val="292929">
                  <a:lumMod val="65000"/>
                  <a:lumOff val="35000"/>
                  <a:alpha val="99000"/>
                </a:srgbClr>
              </a:solidFill>
              <a:latin typeface="Consolas" pitchFamily="49" charset="0"/>
              <a:cs typeface="Consolas" pitchFamily="49" charset="0"/>
            </a:endParaRPr>
          </a:p>
        </p:txBody>
      </p:sp>
      <p:sp>
        <p:nvSpPr>
          <p:cNvPr id="2" name="Title 1"/>
          <p:cNvSpPr>
            <a:spLocks noGrp="1"/>
          </p:cNvSpPr>
          <p:nvPr>
            <p:ph type="title"/>
          </p:nvPr>
        </p:nvSpPr>
        <p:spPr/>
        <p:txBody>
          <a:bodyPr/>
          <a:lstStyle/>
          <a:p>
            <a:r>
              <a:rPr lang="en-NZ" smtClean="0"/>
              <a:t>Enumerating Blobs</a:t>
            </a:r>
            <a:endParaRPr lang="en-NZ" dirty="0"/>
          </a:p>
        </p:txBody>
      </p:sp>
      <p:sp>
        <p:nvSpPr>
          <p:cNvPr id="3" name="Content Placeholder 2"/>
          <p:cNvSpPr>
            <a:spLocks noGrp="1"/>
          </p:cNvSpPr>
          <p:nvPr>
            <p:ph type="body" sz="quarter" idx="10"/>
          </p:nvPr>
        </p:nvSpPr>
        <p:spPr>
          <a:xfrm>
            <a:off x="520701" y="2794891"/>
            <a:ext cx="5575301" cy="2054409"/>
          </a:xfrm>
        </p:spPr>
        <p:txBody>
          <a:bodyPr/>
          <a:lstStyle/>
          <a:p>
            <a:r>
              <a:rPr lang="en-NZ" dirty="0" smtClean="0">
                <a:solidFill>
                  <a:schemeClr val="accent2">
                    <a:alpha val="99000"/>
                  </a:schemeClr>
                </a:solidFill>
              </a:rPr>
              <a:t>GET Blob operation </a:t>
            </a:r>
            <a:br>
              <a:rPr lang="en-NZ" dirty="0" smtClean="0">
                <a:solidFill>
                  <a:schemeClr val="accent2">
                    <a:alpha val="99000"/>
                  </a:schemeClr>
                </a:solidFill>
              </a:rPr>
            </a:br>
            <a:r>
              <a:rPr lang="en-NZ" dirty="0" smtClean="0">
                <a:solidFill>
                  <a:schemeClr val="accent2">
                    <a:alpha val="99000"/>
                  </a:schemeClr>
                </a:solidFill>
              </a:rPr>
              <a:t>takes parameters</a:t>
            </a:r>
          </a:p>
          <a:p>
            <a:pPr lvl="1"/>
            <a:r>
              <a:rPr lang="en-NZ" dirty="0" smtClean="0"/>
              <a:t>Prefix</a:t>
            </a:r>
          </a:p>
          <a:p>
            <a:pPr lvl="1"/>
            <a:r>
              <a:rPr lang="en-NZ" dirty="0" smtClean="0"/>
              <a:t>Delimiter</a:t>
            </a:r>
          </a:p>
          <a:p>
            <a:pPr lvl="1"/>
            <a:r>
              <a:rPr lang="en-NZ" dirty="0" smtClean="0"/>
              <a:t>Include= (snapshots, metadata etc…)</a:t>
            </a:r>
            <a:endParaRPr lang="en-NZ" dirty="0"/>
          </a:p>
        </p:txBody>
      </p:sp>
      <p:sp>
        <p:nvSpPr>
          <p:cNvPr id="4" name="Rectangle 3"/>
          <p:cNvSpPr/>
          <p:nvPr/>
        </p:nvSpPr>
        <p:spPr bwMode="auto">
          <a:xfrm>
            <a:off x="6096002"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rgbClr val="292929">
                    <a:lumMod val="65000"/>
                    <a:lumOff val="35000"/>
                    <a:alpha val="99000"/>
                  </a:srgbClr>
                </a:solidFill>
                <a:latin typeface="Consolas" pitchFamily="49" charset="0"/>
                <a:cs typeface="Consolas" pitchFamily="49" charset="0"/>
              </a:rPr>
              <a:t>http://adventureworks.blob.core.windows.net/</a:t>
            </a:r>
          </a:p>
          <a:p>
            <a:pPr defTabSz="914061"/>
            <a:r>
              <a:rPr lang="en-NZ" sz="1600" dirty="0">
                <a:solidFill>
                  <a:srgbClr val="292929">
                    <a:lumMod val="65000"/>
                    <a:lumOff val="35000"/>
                    <a:alpha val="99000"/>
                  </a:srgbClr>
                </a:solidFill>
                <a:latin typeface="Consolas" pitchFamily="49" charset="0"/>
                <a:cs typeface="Consolas" pitchFamily="49" charset="0"/>
              </a:rPr>
              <a:t>     Products/Bikes/SuperDuperCycle.jpg</a:t>
            </a:r>
          </a:p>
          <a:p>
            <a:pPr defTabSz="914061"/>
            <a:r>
              <a:rPr lang="en-NZ" sz="1600" dirty="0">
                <a:solidFill>
                  <a:srgbClr val="292929">
                    <a:lumMod val="65000"/>
                    <a:lumOff val="35000"/>
                    <a:alpha val="99000"/>
                  </a:srgbClr>
                </a:solidFill>
                <a:latin typeface="Consolas" pitchFamily="49" charset="0"/>
                <a:cs typeface="Consolas" pitchFamily="49" charset="0"/>
              </a:rPr>
              <a:t>     Products/Bikes/FastBike.jpg</a:t>
            </a:r>
          </a:p>
          <a:p>
            <a:pPr defTabSz="914061"/>
            <a:r>
              <a:rPr lang="en-NZ" sz="1600" dirty="0">
                <a:solidFill>
                  <a:srgbClr val="292929">
                    <a:lumMod val="65000"/>
                    <a:lumOff val="35000"/>
                    <a:alpha val="99000"/>
                  </a:srgbClr>
                </a:solidFill>
                <a:latin typeface="Consolas" pitchFamily="49" charset="0"/>
                <a:cs typeface="Consolas" pitchFamily="49" charset="0"/>
              </a:rPr>
              <a:t>     Products/Canoes/Whitewater.jpg</a:t>
            </a:r>
          </a:p>
          <a:p>
            <a:pPr defTabSz="914061"/>
            <a:r>
              <a:rPr lang="en-NZ" sz="1600" dirty="0">
                <a:solidFill>
                  <a:srgbClr val="292929">
                    <a:lumMod val="65000"/>
                    <a:lumOff val="35000"/>
                    <a:alpha val="99000"/>
                  </a:srgbClr>
                </a:solidFill>
                <a:latin typeface="Consolas" pitchFamily="49" charset="0"/>
                <a:cs typeface="Consolas" pitchFamily="49" charset="0"/>
              </a:rPr>
              <a:t>     Products/Canoes/Flatwater.jpg</a:t>
            </a:r>
          </a:p>
          <a:p>
            <a:pPr defTabSz="914061"/>
            <a:r>
              <a:rPr lang="en-NZ" sz="1600" dirty="0">
                <a:solidFill>
                  <a:srgbClr val="292929">
                    <a:lumMod val="65000"/>
                    <a:lumOff val="35000"/>
                    <a:alpha val="99000"/>
                  </a:srgbClr>
                </a:solidFill>
                <a:latin typeface="Consolas" pitchFamily="49" charset="0"/>
                <a:cs typeface="Consolas" pitchFamily="49" charset="0"/>
              </a:rPr>
              <a:t>     Products/Canoes/Hybrid.jpg</a:t>
            </a:r>
          </a:p>
          <a:p>
            <a:pPr defTabSz="914061"/>
            <a:r>
              <a:rPr lang="en-NZ" sz="1600" dirty="0">
                <a:solidFill>
                  <a:srgbClr val="292929">
                    <a:lumMod val="65000"/>
                    <a:lumOff val="35000"/>
                    <a:alpha val="99000"/>
                  </a:srgbClr>
                </a:solidFill>
                <a:latin typeface="Consolas" pitchFamily="49" charset="0"/>
                <a:cs typeface="Consolas" pitchFamily="49" charset="0"/>
              </a:rPr>
              <a:t>     Products/Tents/PalaceTent.jpg</a:t>
            </a:r>
          </a:p>
          <a:p>
            <a:pPr defTabSz="914061"/>
            <a:r>
              <a:rPr lang="en-NZ" sz="1600" dirty="0">
                <a:solidFill>
                  <a:srgbClr val="292929">
                    <a:lumMod val="65000"/>
                    <a:lumOff val="35000"/>
                    <a:alpha val="99000"/>
                  </a:srgbClr>
                </a:solidFill>
                <a:latin typeface="Consolas" pitchFamily="49" charset="0"/>
                <a:cs typeface="Consolas" pitchFamily="49" charset="0"/>
              </a:rPr>
              <a:t>     Products/Tents/ShedTent.jpg</a:t>
            </a:r>
          </a:p>
        </p:txBody>
      </p:sp>
    </p:spTree>
    <p:extLst>
      <p:ext uri="{BB962C8B-B14F-4D97-AF65-F5344CB8AC3E}">
        <p14:creationId xmlns:p14="http://schemas.microsoft.com/office/powerpoint/2010/main" val="1147812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bwMode="auto">
          <a:xfrm>
            <a:off x="6072852"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rgbClr val="292929">
                    <a:lumMod val="65000"/>
                    <a:lumOff val="35000"/>
                    <a:alpha val="99000"/>
                  </a:srgbClr>
                </a:solidFill>
                <a:latin typeface="Consolas" pitchFamily="49" charset="0"/>
                <a:cs typeface="Consolas" pitchFamily="49" charset="0"/>
              </a:rPr>
              <a:t>http://.../</a:t>
            </a:r>
            <a:r>
              <a:rPr lang="en-US" sz="1600" dirty="0" err="1">
                <a:solidFill>
                  <a:srgbClr val="292929">
                    <a:lumMod val="65000"/>
                    <a:lumOff val="35000"/>
                    <a:alpha val="99000"/>
                  </a:srgbClr>
                </a:solidFill>
                <a:latin typeface="Consolas" pitchFamily="49" charset="0"/>
                <a:cs typeface="Consolas" pitchFamily="49" charset="0"/>
              </a:rPr>
              <a:t>products?comp</a:t>
            </a:r>
            <a:r>
              <a:rPr lang="en-US" sz="1600" dirty="0">
                <a:solidFill>
                  <a:srgbClr val="292929">
                    <a:lumMod val="65000"/>
                    <a:lumOff val="35000"/>
                    <a:alpha val="99000"/>
                  </a:srgbClr>
                </a:solidFill>
                <a:latin typeface="Consolas" pitchFamily="49" charset="0"/>
                <a:cs typeface="Consolas" pitchFamily="49" charset="0"/>
              </a:rPr>
              <a:t>=</a:t>
            </a:r>
            <a:r>
              <a:rPr lang="en-US" sz="1600" dirty="0" err="1">
                <a:solidFill>
                  <a:srgbClr val="292929">
                    <a:lumMod val="65000"/>
                    <a:lumOff val="35000"/>
                    <a:alpha val="99000"/>
                  </a:srgbClr>
                </a:solidFill>
                <a:latin typeface="Consolas" pitchFamily="49" charset="0"/>
                <a:cs typeface="Consolas" pitchFamily="49" charset="0"/>
              </a:rPr>
              <a:t>list&amp;prefix</a:t>
            </a:r>
            <a:r>
              <a:rPr lang="en-US" sz="1600" dirty="0">
                <a:solidFill>
                  <a:srgbClr val="292929">
                    <a:lumMod val="65000"/>
                    <a:lumOff val="35000"/>
                    <a:alpha val="99000"/>
                  </a:srgbClr>
                </a:solidFill>
                <a:latin typeface="Consolas" pitchFamily="49" charset="0"/>
                <a:cs typeface="Consolas" pitchFamily="49" charset="0"/>
              </a:rPr>
              <a:t>=</a:t>
            </a:r>
            <a:r>
              <a:rPr lang="en-US" sz="1600" dirty="0" err="1">
                <a:solidFill>
                  <a:srgbClr val="292929">
                    <a:lumMod val="65000"/>
                    <a:lumOff val="35000"/>
                    <a:alpha val="99000"/>
                  </a:srgbClr>
                </a:solidFill>
                <a:latin typeface="Consolas" pitchFamily="49" charset="0"/>
                <a:cs typeface="Consolas" pitchFamily="49" charset="0"/>
              </a:rPr>
              <a:t>Canoes&amp;maxresults</a:t>
            </a:r>
            <a:r>
              <a:rPr lang="en-US" sz="1600" dirty="0">
                <a:solidFill>
                  <a:srgbClr val="292929">
                    <a:lumMod val="65000"/>
                    <a:lumOff val="35000"/>
                    <a:alpha val="99000"/>
                  </a:srgbClr>
                </a:solidFill>
                <a:latin typeface="Consolas" pitchFamily="49" charset="0"/>
                <a:cs typeface="Consolas" pitchFamily="49" charset="0"/>
              </a:rPr>
              <a:t>=2</a:t>
            </a:r>
            <a:br>
              <a:rPr lang="en-US" sz="1600" dirty="0">
                <a:solidFill>
                  <a:srgbClr val="292929">
                    <a:lumMod val="65000"/>
                    <a:lumOff val="35000"/>
                    <a:alpha val="99000"/>
                  </a:srgbClr>
                </a:solidFill>
                <a:latin typeface="Consolas" pitchFamily="49" charset="0"/>
                <a:cs typeface="Consolas" pitchFamily="49" charset="0"/>
              </a:rPr>
            </a:br>
            <a:r>
              <a:rPr lang="en-US" sz="1600" dirty="0">
                <a:solidFill>
                  <a:srgbClr val="292929">
                    <a:lumMod val="65000"/>
                    <a:lumOff val="35000"/>
                    <a:alpha val="99000"/>
                  </a:srgbClr>
                </a:solidFill>
                <a:latin typeface="Consolas" pitchFamily="49" charset="0"/>
                <a:cs typeface="Consolas" pitchFamily="49" charset="0"/>
              </a:rPr>
              <a:t>	&amp;marker=</a:t>
            </a:r>
            <a:r>
              <a:rPr lang="en-US" sz="1600" dirty="0" err="1">
                <a:solidFill>
                  <a:srgbClr val="292929">
                    <a:lumMod val="65000"/>
                    <a:lumOff val="35000"/>
                    <a:alpha val="99000"/>
                  </a:srgbClr>
                </a:solidFill>
                <a:latin typeface="Consolas" pitchFamily="49" charset="0"/>
                <a:cs typeface="Consolas" pitchFamily="49" charset="0"/>
              </a:rPr>
              <a:t>MarkerValue</a:t>
            </a:r>
            <a:endParaRPr lang="en-US" sz="1600" dirty="0">
              <a:solidFill>
                <a:srgbClr val="292929">
                  <a:lumMod val="65000"/>
                  <a:lumOff val="35000"/>
                  <a:alpha val="99000"/>
                </a:srgbClr>
              </a:solidFill>
              <a:latin typeface="Consolas" pitchFamily="49" charset="0"/>
              <a:cs typeface="Consolas" pitchFamily="49" charset="0"/>
            </a:endParaRPr>
          </a:p>
          <a:p>
            <a:pPr defTabSz="914061"/>
            <a:endParaRPr lang="en-US" sz="1600" dirty="0">
              <a:solidFill>
                <a:srgbClr val="292929">
                  <a:lumMod val="65000"/>
                  <a:lumOff val="35000"/>
                  <a:alpha val="99000"/>
                </a:srgbClr>
              </a:solidFill>
              <a:latin typeface="Consolas" pitchFamily="49" charset="0"/>
              <a:cs typeface="Consolas" pitchFamily="49" charset="0"/>
            </a:endParaRPr>
          </a:p>
          <a:p>
            <a:pPr defTabSz="914061"/>
            <a:r>
              <a:rPr lang="en-US" sz="1600" dirty="0">
                <a:solidFill>
                  <a:srgbClr val="292929">
                    <a:lumMod val="65000"/>
                    <a:lumOff val="35000"/>
                    <a:alpha val="99000"/>
                  </a:srgbClr>
                </a:solidFill>
                <a:latin typeface="Consolas" pitchFamily="49" charset="0"/>
                <a:cs typeface="Consolas" pitchFamily="49" charset="0"/>
              </a:rPr>
              <a:t>&lt;Blob&gt;Canoes/Hybrid.jpg&lt;/Blob&gt;</a:t>
            </a:r>
          </a:p>
        </p:txBody>
      </p:sp>
      <p:sp>
        <p:nvSpPr>
          <p:cNvPr id="2" name="Title 1"/>
          <p:cNvSpPr>
            <a:spLocks noGrp="1"/>
          </p:cNvSpPr>
          <p:nvPr>
            <p:ph type="title"/>
          </p:nvPr>
        </p:nvSpPr>
        <p:spPr/>
        <p:txBody>
          <a:bodyPr/>
          <a:lstStyle/>
          <a:p>
            <a:r>
              <a:rPr lang="en-NZ" dirty="0"/>
              <a:t>Pagination</a:t>
            </a:r>
          </a:p>
        </p:txBody>
      </p:sp>
      <p:sp>
        <p:nvSpPr>
          <p:cNvPr id="3" name="Content Placeholder 2"/>
          <p:cNvSpPr>
            <a:spLocks noGrp="1"/>
          </p:cNvSpPr>
          <p:nvPr>
            <p:ph type="body" sz="quarter" idx="10"/>
          </p:nvPr>
        </p:nvSpPr>
        <p:spPr>
          <a:xfrm>
            <a:off x="520701" y="2794890"/>
            <a:ext cx="5575301" cy="1777410"/>
          </a:xfrm>
        </p:spPr>
        <p:txBody>
          <a:bodyPr/>
          <a:lstStyle/>
          <a:p>
            <a:r>
              <a:rPr lang="en-US" dirty="0">
                <a:solidFill>
                  <a:schemeClr val="accent2">
                    <a:alpha val="99000"/>
                  </a:schemeClr>
                </a:solidFill>
              </a:rPr>
              <a:t>Large lists of Blobs can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be </a:t>
            </a:r>
            <a:r>
              <a:rPr lang="en-US" dirty="0">
                <a:solidFill>
                  <a:schemeClr val="accent2">
                    <a:alpha val="99000"/>
                  </a:schemeClr>
                </a:solidFill>
              </a:rPr>
              <a:t>paginated</a:t>
            </a:r>
            <a:endParaRPr lang="en-NZ" dirty="0" smtClean="0">
              <a:solidFill>
                <a:schemeClr val="accent2">
                  <a:alpha val="99000"/>
                </a:schemeClr>
              </a:solidFill>
            </a:endParaRPr>
          </a:p>
          <a:p>
            <a:pPr lvl="1"/>
            <a:r>
              <a:rPr lang="en-US" dirty="0"/>
              <a:t>Either set </a:t>
            </a:r>
            <a:r>
              <a:rPr lang="en-US" dirty="0" err="1"/>
              <a:t>maxresults</a:t>
            </a:r>
            <a:r>
              <a:rPr lang="en-US" dirty="0"/>
              <a:t> or;</a:t>
            </a:r>
          </a:p>
          <a:p>
            <a:pPr lvl="1"/>
            <a:r>
              <a:rPr lang="en-US" dirty="0"/>
              <a:t>Exceed default value for </a:t>
            </a:r>
            <a:r>
              <a:rPr lang="en-US" dirty="0" err="1"/>
              <a:t>maxresults</a:t>
            </a:r>
            <a:r>
              <a:rPr lang="en-US" dirty="0"/>
              <a:t> (5000)</a:t>
            </a:r>
          </a:p>
        </p:txBody>
      </p:sp>
      <p:sp>
        <p:nvSpPr>
          <p:cNvPr id="4" name="Rectangle 3"/>
          <p:cNvSpPr/>
          <p:nvPr/>
        </p:nvSpPr>
        <p:spPr bwMode="auto">
          <a:xfrm>
            <a:off x="6096002"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rgbClr val="292929">
                    <a:lumMod val="65000"/>
                    <a:lumOff val="35000"/>
                    <a:alpha val="99000"/>
                  </a:srgbClr>
                </a:solidFill>
                <a:latin typeface="Consolas" pitchFamily="49" charset="0"/>
                <a:cs typeface="Consolas" pitchFamily="49" charset="0"/>
              </a:rPr>
              <a:t>http://.../</a:t>
            </a:r>
            <a:r>
              <a:rPr lang="en-NZ" sz="1600" dirty="0" err="1">
                <a:solidFill>
                  <a:srgbClr val="292929">
                    <a:lumMod val="65000"/>
                    <a:lumOff val="35000"/>
                    <a:alpha val="99000"/>
                  </a:srgbClr>
                </a:solidFill>
                <a:latin typeface="Consolas" pitchFamily="49" charset="0"/>
                <a:cs typeface="Consolas" pitchFamily="49" charset="0"/>
              </a:rPr>
              <a:t>products?comp</a:t>
            </a:r>
            <a:r>
              <a:rPr lang="en-NZ" sz="1600" dirty="0">
                <a:solidFill>
                  <a:srgbClr val="292929">
                    <a:lumMod val="65000"/>
                    <a:lumOff val="35000"/>
                    <a:alpha val="99000"/>
                  </a:srgbClr>
                </a:solidFill>
                <a:latin typeface="Consolas" pitchFamily="49" charset="0"/>
                <a:cs typeface="Consolas" pitchFamily="49" charset="0"/>
              </a:rPr>
              <a:t>=</a:t>
            </a:r>
            <a:r>
              <a:rPr lang="en-NZ" sz="1600" dirty="0" err="1">
                <a:solidFill>
                  <a:srgbClr val="292929">
                    <a:lumMod val="65000"/>
                    <a:lumOff val="35000"/>
                    <a:alpha val="99000"/>
                  </a:srgbClr>
                </a:solidFill>
                <a:latin typeface="Consolas" pitchFamily="49" charset="0"/>
                <a:cs typeface="Consolas" pitchFamily="49" charset="0"/>
              </a:rPr>
              <a:t>list&amp;prefix</a:t>
            </a:r>
            <a:r>
              <a:rPr lang="en-NZ" sz="1600" dirty="0">
                <a:solidFill>
                  <a:srgbClr val="292929">
                    <a:lumMod val="65000"/>
                    <a:lumOff val="35000"/>
                    <a:alpha val="99000"/>
                  </a:srgbClr>
                </a:solidFill>
                <a:latin typeface="Consolas" pitchFamily="49" charset="0"/>
                <a:cs typeface="Consolas" pitchFamily="49" charset="0"/>
              </a:rPr>
              <a:t>=</a:t>
            </a:r>
            <a:r>
              <a:rPr lang="en-NZ" sz="1600" dirty="0" err="1">
                <a:solidFill>
                  <a:srgbClr val="292929">
                    <a:lumMod val="65000"/>
                    <a:lumOff val="35000"/>
                    <a:alpha val="99000"/>
                  </a:srgbClr>
                </a:solidFill>
                <a:latin typeface="Consolas" pitchFamily="49" charset="0"/>
                <a:cs typeface="Consolas" pitchFamily="49" charset="0"/>
              </a:rPr>
              <a:t>Canoes&amp;maxresults</a:t>
            </a:r>
            <a:r>
              <a:rPr lang="en-NZ" sz="1600" dirty="0">
                <a:solidFill>
                  <a:srgbClr val="292929">
                    <a:lumMod val="65000"/>
                    <a:lumOff val="35000"/>
                    <a:alpha val="99000"/>
                  </a:srgbClr>
                </a:solidFill>
                <a:latin typeface="Consolas" pitchFamily="49" charset="0"/>
                <a:cs typeface="Consolas" pitchFamily="49" charset="0"/>
              </a:rPr>
              <a:t>=2</a:t>
            </a:r>
          </a:p>
          <a:p>
            <a:pPr defTabSz="914061"/>
            <a:endParaRPr lang="en-NZ" sz="1600" dirty="0">
              <a:solidFill>
                <a:srgbClr val="292929">
                  <a:lumMod val="65000"/>
                  <a:lumOff val="35000"/>
                  <a:alpha val="99000"/>
                </a:srgbClr>
              </a:solidFill>
              <a:latin typeface="Consolas" pitchFamily="49" charset="0"/>
              <a:cs typeface="Consolas" pitchFamily="49" charset="0"/>
            </a:endParaRPr>
          </a:p>
          <a:p>
            <a:pPr defTabSz="914061"/>
            <a:r>
              <a:rPr lang="en-NZ" sz="1600" dirty="0">
                <a:solidFill>
                  <a:srgbClr val="292929">
                    <a:lumMod val="65000"/>
                    <a:lumOff val="35000"/>
                    <a:alpha val="99000"/>
                  </a:srgbClr>
                </a:solidFill>
                <a:latin typeface="Consolas" pitchFamily="49" charset="0"/>
                <a:cs typeface="Consolas" pitchFamily="49" charset="0"/>
              </a:rPr>
              <a:t>&lt;Blob&gt;Canoes/Whitewater.jpg&lt;/Blob&gt;</a:t>
            </a:r>
          </a:p>
          <a:p>
            <a:pPr defTabSz="914061"/>
            <a:r>
              <a:rPr lang="en-NZ" sz="1600" dirty="0">
                <a:solidFill>
                  <a:srgbClr val="292929">
                    <a:lumMod val="65000"/>
                    <a:lumOff val="35000"/>
                    <a:alpha val="99000"/>
                  </a:srgbClr>
                </a:solidFill>
                <a:latin typeface="Consolas" pitchFamily="49" charset="0"/>
                <a:cs typeface="Consolas" pitchFamily="49" charset="0"/>
              </a:rPr>
              <a:t>&lt;Blob&gt;Canoes/Flatwater.jpg&lt;/Blob&gt;</a:t>
            </a:r>
          </a:p>
          <a:p>
            <a:pPr defTabSz="914061"/>
            <a:r>
              <a:rPr lang="en-NZ" sz="1600" dirty="0">
                <a:solidFill>
                  <a:srgbClr val="292929">
                    <a:lumMod val="65000"/>
                    <a:lumOff val="35000"/>
                    <a:alpha val="99000"/>
                  </a:srgbClr>
                </a:solidFill>
                <a:latin typeface="Consolas" pitchFamily="49" charset="0"/>
                <a:cs typeface="Consolas" pitchFamily="49" charset="0"/>
              </a:rPr>
              <a:t>&lt;</a:t>
            </a:r>
            <a:r>
              <a:rPr lang="en-NZ" sz="1600" dirty="0" err="1">
                <a:solidFill>
                  <a:srgbClr val="292929">
                    <a:lumMod val="65000"/>
                    <a:lumOff val="35000"/>
                    <a:alpha val="99000"/>
                  </a:srgbClr>
                </a:solidFill>
                <a:latin typeface="Consolas" pitchFamily="49" charset="0"/>
                <a:cs typeface="Consolas" pitchFamily="49" charset="0"/>
              </a:rPr>
              <a:t>NextMarker</a:t>
            </a:r>
            <a:r>
              <a:rPr lang="en-NZ" sz="1600" dirty="0">
                <a:solidFill>
                  <a:srgbClr val="292929">
                    <a:lumMod val="65000"/>
                    <a:lumOff val="35000"/>
                    <a:alpha val="99000"/>
                  </a:srgbClr>
                </a:solidFill>
                <a:latin typeface="Consolas" pitchFamily="49" charset="0"/>
                <a:cs typeface="Consolas" pitchFamily="49" charset="0"/>
              </a:rPr>
              <a:t>&gt;</a:t>
            </a:r>
            <a:r>
              <a:rPr lang="en-NZ" sz="1600" dirty="0" err="1">
                <a:solidFill>
                  <a:srgbClr val="292929">
                    <a:lumMod val="65000"/>
                    <a:lumOff val="35000"/>
                    <a:alpha val="99000"/>
                  </a:srgbClr>
                </a:solidFill>
                <a:latin typeface="Consolas" pitchFamily="49" charset="0"/>
                <a:cs typeface="Consolas" pitchFamily="49" charset="0"/>
              </a:rPr>
              <a:t>MarkerValue</a:t>
            </a:r>
            <a:r>
              <a:rPr lang="en-NZ" sz="1600" dirty="0">
                <a:solidFill>
                  <a:srgbClr val="292929">
                    <a:lumMod val="65000"/>
                    <a:lumOff val="35000"/>
                    <a:alpha val="99000"/>
                  </a:srgbClr>
                </a:solidFill>
                <a:latin typeface="Consolas" pitchFamily="49" charset="0"/>
                <a:cs typeface="Consolas" pitchFamily="49" charset="0"/>
              </a:rPr>
              <a:t>&lt;/</a:t>
            </a:r>
            <a:r>
              <a:rPr lang="en-NZ" sz="1600" dirty="0" err="1">
                <a:solidFill>
                  <a:srgbClr val="292929">
                    <a:lumMod val="65000"/>
                    <a:lumOff val="35000"/>
                    <a:alpha val="99000"/>
                  </a:srgbClr>
                </a:solidFill>
                <a:latin typeface="Consolas" pitchFamily="49" charset="0"/>
                <a:cs typeface="Consolas" pitchFamily="49" charset="0"/>
              </a:rPr>
              <a:t>NextMarker</a:t>
            </a:r>
            <a:r>
              <a:rPr lang="en-NZ" sz="1600" dirty="0">
                <a:solidFill>
                  <a:srgbClr val="292929">
                    <a:lumMod val="65000"/>
                    <a:lumOff val="35000"/>
                    <a:alpha val="99000"/>
                  </a:srgbClr>
                </a:solidFill>
                <a:latin typeface="Consolas" pitchFamily="49" charset="0"/>
                <a:cs typeface="Consolas" pitchFamily="49" charset="0"/>
              </a:rPr>
              <a:t>&gt;</a:t>
            </a:r>
          </a:p>
          <a:p>
            <a:pPr defTabSz="914061"/>
            <a:endParaRPr lang="en-NZ" sz="1600" dirty="0">
              <a:solidFill>
                <a:srgbClr val="292929">
                  <a:lumMod val="65000"/>
                  <a:lumOff val="35000"/>
                  <a:alpha val="99000"/>
                </a:srgbClr>
              </a:solidFill>
              <a:latin typeface="Consolas" pitchFamily="49" charset="0"/>
              <a:cs typeface="Consolas" pitchFamily="49" charset="0"/>
            </a:endParaRPr>
          </a:p>
        </p:txBody>
      </p:sp>
    </p:spTree>
    <p:extLst>
      <p:ext uri="{BB962C8B-B14F-4D97-AF65-F5344CB8AC3E}">
        <p14:creationId xmlns:p14="http://schemas.microsoft.com/office/powerpoint/2010/main" val="415719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20701" y="1446213"/>
            <a:ext cx="4521517" cy="453167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p:txBody>
          <a:bodyPr/>
          <a:lstStyle/>
          <a:p>
            <a:r>
              <a:rPr lang="en-US" dirty="0" smtClean="0"/>
              <a:t>Page Blob(VHD) – Random Read/Write</a:t>
            </a:r>
            <a:endParaRPr lang="en-US" dirty="0"/>
          </a:p>
        </p:txBody>
      </p:sp>
      <p:sp>
        <p:nvSpPr>
          <p:cNvPr id="40" name="Content Placeholder 2"/>
          <p:cNvSpPr txBox="1">
            <a:spLocks/>
          </p:cNvSpPr>
          <p:nvPr/>
        </p:nvSpPr>
        <p:spPr>
          <a:xfrm>
            <a:off x="5446715" y="1498600"/>
            <a:ext cx="5829537" cy="4902200"/>
          </a:xfrm>
          <a:prstGeom prst="rect">
            <a:avLst/>
          </a:prstGeom>
        </p:spPr>
        <p:txBody>
          <a:bodyPr vert="horz" wrap="square" lIns="0" tIns="0" rIns="0" bIns="0" rtlCol="0">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175" indent="0" defTabSz="914363">
              <a:lnSpc>
                <a:spcPct val="110000"/>
              </a:lnSpc>
              <a:spcBef>
                <a:spcPts val="0"/>
              </a:spcBef>
              <a:buSzPct val="80000"/>
              <a:buNone/>
            </a:pPr>
            <a:r>
              <a:rPr lang="en-US" sz="4000" spc="-100" dirty="0">
                <a:solidFill>
                  <a:srgbClr val="00AEEF">
                    <a:alpha val="99000"/>
                  </a:srgbClr>
                </a:solidFill>
                <a:latin typeface="Segoe UI Light" pitchFamily="34" charset="0"/>
              </a:rPr>
              <a:t>Create </a:t>
            </a:r>
            <a:r>
              <a:rPr lang="en-US" sz="4000" spc="-100" dirty="0" err="1">
                <a:solidFill>
                  <a:srgbClr val="00AEEF">
                    <a:alpha val="99000"/>
                  </a:srgbClr>
                </a:solidFill>
                <a:latin typeface="Segoe UI Light" pitchFamily="34" charset="0"/>
              </a:rPr>
              <a:t>MyBlob</a:t>
            </a:r>
            <a:endParaRPr lang="en-US" sz="4000" spc="-100" dirty="0">
              <a:solidFill>
                <a:srgbClr val="00AEEF">
                  <a:alpha val="99000"/>
                </a:srgbClr>
              </a:solidFill>
              <a:latin typeface="Segoe UI Light" pitchFamily="34" charset="0"/>
            </a:endParaRPr>
          </a:p>
          <a:p>
            <a:pPr marL="533306" lvl="1" indent="0">
              <a:spcBef>
                <a:spcPts val="0"/>
              </a:spcBef>
              <a:buNone/>
            </a:pPr>
            <a:r>
              <a:rPr lang="en-US" sz="1600" dirty="0">
                <a:solidFill>
                  <a:srgbClr val="595959">
                    <a:alpha val="99000"/>
                  </a:srgbClr>
                </a:solidFill>
              </a:rPr>
              <a:t>Specify Blob Size = 10 </a:t>
            </a:r>
            <a:r>
              <a:rPr lang="en-US" sz="1600" dirty="0" err="1">
                <a:solidFill>
                  <a:srgbClr val="595959">
                    <a:alpha val="99000"/>
                  </a:srgbClr>
                </a:solidFill>
              </a:rPr>
              <a:t>Gbytes</a:t>
            </a:r>
            <a:endParaRPr lang="en-US" sz="1600" dirty="0">
              <a:solidFill>
                <a:srgbClr val="595959">
                  <a:alpha val="99000"/>
                </a:srgbClr>
              </a:solidFill>
            </a:endParaRPr>
          </a:p>
          <a:p>
            <a:pPr marL="533306" lvl="1" indent="0">
              <a:buNone/>
            </a:pPr>
            <a:r>
              <a:rPr lang="en-US" sz="1600" dirty="0">
                <a:solidFill>
                  <a:srgbClr val="595959">
                    <a:alpha val="99000"/>
                  </a:srgbClr>
                </a:solidFill>
              </a:rPr>
              <a:t>Sparse storage - Only charged for pages with data stored in them</a:t>
            </a:r>
          </a:p>
          <a:p>
            <a:pPr marL="0" indent="0">
              <a:buNone/>
            </a:pPr>
            <a:r>
              <a:rPr lang="en-US" sz="1800" dirty="0">
                <a:solidFill>
                  <a:srgbClr val="595959">
                    <a:alpha val="99000"/>
                  </a:srgbClr>
                </a:solidFill>
              </a:rPr>
              <a:t>Fixed Page Size = 512 bytes</a:t>
            </a:r>
          </a:p>
          <a:p>
            <a:pPr marL="0" indent="0">
              <a:buNone/>
            </a:pPr>
            <a:r>
              <a:rPr lang="en-US" sz="1800" dirty="0">
                <a:solidFill>
                  <a:srgbClr val="595959">
                    <a:alpha val="99000"/>
                  </a:srgbClr>
                </a:solidFill>
              </a:rPr>
              <a:t>Random Access Operations</a:t>
            </a:r>
          </a:p>
          <a:p>
            <a:pPr marL="533306" lvl="1" indent="0">
              <a:buNone/>
            </a:pPr>
            <a:r>
              <a:rPr lang="en-US" sz="1600" b="1" dirty="0" err="1">
                <a:solidFill>
                  <a:srgbClr val="595959">
                    <a:alpha val="99000"/>
                  </a:srgbClr>
                </a:solidFill>
              </a:rPr>
              <a:t>PutPage</a:t>
            </a:r>
            <a:r>
              <a:rPr lang="en-US" sz="1600" dirty="0">
                <a:solidFill>
                  <a:srgbClr val="595959">
                    <a:alpha val="99000"/>
                  </a:srgbClr>
                </a:solidFill>
              </a:rPr>
              <a:t>[512, 2048)</a:t>
            </a:r>
          </a:p>
          <a:p>
            <a:pPr marL="533306" lvl="1" indent="0">
              <a:buNone/>
            </a:pPr>
            <a:r>
              <a:rPr lang="en-US" sz="1600" b="1" dirty="0" err="1">
                <a:solidFill>
                  <a:srgbClr val="595959">
                    <a:alpha val="99000"/>
                  </a:srgbClr>
                </a:solidFill>
              </a:rPr>
              <a:t>PutPage</a:t>
            </a:r>
            <a:r>
              <a:rPr lang="en-US" sz="1600" dirty="0">
                <a:solidFill>
                  <a:srgbClr val="595959">
                    <a:alpha val="99000"/>
                  </a:srgbClr>
                </a:solidFill>
              </a:rPr>
              <a:t>[0, 1024)</a:t>
            </a:r>
          </a:p>
          <a:p>
            <a:pPr marL="533306" lvl="1" indent="0">
              <a:buNone/>
            </a:pPr>
            <a:r>
              <a:rPr lang="en-US" sz="1600" b="1" dirty="0" err="1">
                <a:solidFill>
                  <a:srgbClr val="595959">
                    <a:alpha val="99000"/>
                  </a:srgbClr>
                </a:solidFill>
              </a:rPr>
              <a:t>ClearPage</a:t>
            </a:r>
            <a:r>
              <a:rPr lang="en-US" sz="1600" dirty="0">
                <a:solidFill>
                  <a:srgbClr val="595959">
                    <a:alpha val="99000"/>
                  </a:srgbClr>
                </a:solidFill>
              </a:rPr>
              <a:t>[512, 1536)</a:t>
            </a:r>
          </a:p>
          <a:p>
            <a:pPr marL="533306" lvl="1" indent="0">
              <a:buNone/>
            </a:pPr>
            <a:r>
              <a:rPr lang="en-US" sz="1600" b="1" dirty="0" err="1">
                <a:solidFill>
                  <a:srgbClr val="595959">
                    <a:alpha val="99000"/>
                  </a:srgbClr>
                </a:solidFill>
              </a:rPr>
              <a:t>PutPage</a:t>
            </a:r>
            <a:r>
              <a:rPr lang="en-US" sz="1600" dirty="0">
                <a:solidFill>
                  <a:srgbClr val="595959">
                    <a:alpha val="99000"/>
                  </a:srgbClr>
                </a:solidFill>
              </a:rPr>
              <a:t>[2048,2560)</a:t>
            </a:r>
          </a:p>
          <a:p>
            <a:pPr marL="0" indent="0">
              <a:buNone/>
            </a:pPr>
            <a:r>
              <a:rPr lang="en-US" sz="1800" b="1" dirty="0" err="1">
                <a:solidFill>
                  <a:srgbClr val="595959">
                    <a:alpha val="99000"/>
                  </a:srgbClr>
                </a:solidFill>
              </a:rPr>
              <a:t>GetPageRange</a:t>
            </a:r>
            <a:r>
              <a:rPr lang="en-US" sz="1800" dirty="0">
                <a:solidFill>
                  <a:srgbClr val="595959">
                    <a:alpha val="99000"/>
                  </a:srgbClr>
                </a:solidFill>
              </a:rPr>
              <a:t>[0, 4096) returns valid data ranges:</a:t>
            </a:r>
          </a:p>
          <a:p>
            <a:pPr marL="533306" lvl="1" indent="0">
              <a:buNone/>
            </a:pPr>
            <a:r>
              <a:rPr lang="en-US" sz="1600" dirty="0">
                <a:solidFill>
                  <a:srgbClr val="595959">
                    <a:alpha val="99000"/>
                  </a:srgbClr>
                </a:solidFill>
              </a:rPr>
              <a:t>[0,512) , [1536,2560)</a:t>
            </a:r>
          </a:p>
          <a:p>
            <a:pPr marL="0" indent="0">
              <a:buNone/>
            </a:pPr>
            <a:r>
              <a:rPr lang="en-US" sz="1800" b="1" dirty="0" err="1">
                <a:solidFill>
                  <a:srgbClr val="595959">
                    <a:alpha val="99000"/>
                  </a:srgbClr>
                </a:solidFill>
              </a:rPr>
              <a:t>GetBlob</a:t>
            </a:r>
            <a:r>
              <a:rPr lang="en-US" sz="1800" dirty="0">
                <a:solidFill>
                  <a:srgbClr val="595959">
                    <a:alpha val="99000"/>
                  </a:srgbClr>
                </a:solidFill>
              </a:rPr>
              <a:t>[1000, 2048) returns</a:t>
            </a:r>
          </a:p>
          <a:p>
            <a:pPr marL="533306" lvl="1" indent="0">
              <a:buNone/>
            </a:pPr>
            <a:r>
              <a:rPr lang="en-US" sz="1600" dirty="0">
                <a:solidFill>
                  <a:srgbClr val="595959">
                    <a:alpha val="99000"/>
                  </a:srgbClr>
                </a:solidFill>
              </a:rPr>
              <a:t>All 0 for first 536 bytes</a:t>
            </a:r>
          </a:p>
          <a:p>
            <a:pPr marL="533306" lvl="1" indent="0">
              <a:buNone/>
            </a:pPr>
            <a:r>
              <a:rPr lang="en-US" sz="1600" dirty="0">
                <a:solidFill>
                  <a:srgbClr val="595959">
                    <a:alpha val="99000"/>
                  </a:srgbClr>
                </a:solidFill>
              </a:rPr>
              <a:t>Next 512 bytes are data stored in [1536,2048)</a:t>
            </a:r>
          </a:p>
        </p:txBody>
      </p:sp>
      <p:sp>
        <p:nvSpPr>
          <p:cNvPr id="41" name="TextBox 40"/>
          <p:cNvSpPr txBox="1"/>
          <p:nvPr/>
        </p:nvSpPr>
        <p:spPr>
          <a:xfrm>
            <a:off x="1859043" y="1766873"/>
            <a:ext cx="268018" cy="276997"/>
          </a:xfrm>
          <a:prstGeom prst="rect">
            <a:avLst/>
          </a:prstGeom>
          <a:noFill/>
          <a:effectLst/>
        </p:spPr>
        <p:txBody>
          <a:bodyPr vert="horz" wrap="none" lIns="91436" tIns="45719" rIns="91440" bIns="45719" rtlCol="0">
            <a:spAutoFit/>
          </a:bodyPr>
          <a:lstStyle/>
          <a:p>
            <a:pPr algn="r" defTabSz="1218987"/>
            <a:r>
              <a:rPr lang="en-US" sz="1200" dirty="0">
                <a:solidFill>
                  <a:srgbClr val="595959">
                    <a:alpha val="99000"/>
                  </a:srgbClr>
                </a:solidFill>
              </a:rPr>
              <a:t>0</a:t>
            </a:r>
          </a:p>
        </p:txBody>
      </p:sp>
      <p:sp>
        <p:nvSpPr>
          <p:cNvPr id="43" name="Rectangle 42"/>
          <p:cNvSpPr/>
          <p:nvPr/>
        </p:nvSpPr>
        <p:spPr>
          <a:xfrm>
            <a:off x="1598415" y="5431652"/>
            <a:ext cx="587012" cy="276997"/>
          </a:xfrm>
          <a:prstGeom prst="rect">
            <a:avLst/>
          </a:prstGeom>
        </p:spPr>
        <p:txBody>
          <a:bodyPr wrap="none" lIns="91436" tIns="45719" rIns="91436" bIns="45719">
            <a:spAutoFit/>
          </a:bodyPr>
          <a:lstStyle/>
          <a:p>
            <a:pPr algn="r" defTabSz="1218987"/>
            <a:r>
              <a:rPr lang="en-US" sz="1200" dirty="0">
                <a:solidFill>
                  <a:srgbClr val="595959">
                    <a:alpha val="99000"/>
                  </a:srgbClr>
                </a:solidFill>
              </a:rPr>
              <a:t>10 GB</a:t>
            </a:r>
            <a:endParaRPr lang="en-US" sz="1200" baseline="30000" dirty="0">
              <a:solidFill>
                <a:srgbClr val="595959">
                  <a:alpha val="99000"/>
                </a:srgbClr>
              </a:solidFill>
            </a:endParaRPr>
          </a:p>
        </p:txBody>
      </p:sp>
      <p:sp>
        <p:nvSpPr>
          <p:cNvPr id="47" name="Rectangle 46"/>
          <p:cNvSpPr/>
          <p:nvPr/>
        </p:nvSpPr>
        <p:spPr>
          <a:xfrm rot="5400000">
            <a:off x="1104178"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sz="2400" dirty="0">
              <a:solidFill>
                <a:srgbClr val="FFFFFF">
                  <a:alpha val="99000"/>
                </a:srgbClr>
              </a:solidFill>
            </a:endParaRPr>
          </a:p>
        </p:txBody>
      </p:sp>
      <p:cxnSp>
        <p:nvCxnSpPr>
          <p:cNvPr id="49" name="Straight Connector 48"/>
          <p:cNvCxnSpPr/>
          <p:nvPr/>
        </p:nvCxnSpPr>
        <p:spPr>
          <a:xfrm rot="5400000">
            <a:off x="1081869"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661571" y="2078850"/>
            <a:ext cx="465491" cy="307754"/>
          </a:xfrm>
          <a:prstGeom prst="rect">
            <a:avLst/>
          </a:prstGeom>
        </p:spPr>
        <p:txBody>
          <a:bodyPr wrap="none" lIns="121899" tIns="60949" rIns="91440" bIns="60949">
            <a:spAutoFit/>
          </a:bodyPr>
          <a:lstStyle/>
          <a:p>
            <a:pPr algn="r" defTabSz="1218987"/>
            <a:r>
              <a:rPr lang="en-US" sz="1200" dirty="0">
                <a:solidFill>
                  <a:srgbClr val="595959">
                    <a:alpha val="99000"/>
                  </a:srgbClr>
                </a:solidFill>
              </a:rPr>
              <a:t>512</a:t>
            </a:r>
          </a:p>
        </p:txBody>
      </p:sp>
      <p:sp>
        <p:nvSpPr>
          <p:cNvPr id="53" name="Rectangle 52"/>
          <p:cNvSpPr/>
          <p:nvPr/>
        </p:nvSpPr>
        <p:spPr>
          <a:xfrm>
            <a:off x="1578215" y="2383650"/>
            <a:ext cx="548847" cy="307754"/>
          </a:xfrm>
          <a:prstGeom prst="rect">
            <a:avLst/>
          </a:prstGeom>
        </p:spPr>
        <p:txBody>
          <a:bodyPr wrap="none" lIns="121899" tIns="60949" rIns="91440" bIns="60949">
            <a:spAutoFit/>
          </a:bodyPr>
          <a:lstStyle/>
          <a:p>
            <a:pPr algn="r" defTabSz="1218987"/>
            <a:r>
              <a:rPr lang="en-US" sz="1200" dirty="0">
                <a:solidFill>
                  <a:srgbClr val="595959">
                    <a:alpha val="99000"/>
                  </a:srgbClr>
                </a:solidFill>
              </a:rPr>
              <a:t>1024</a:t>
            </a:r>
          </a:p>
        </p:txBody>
      </p:sp>
      <p:cxnSp>
        <p:nvCxnSpPr>
          <p:cNvPr id="55" name="Straight Connector 54"/>
          <p:cNvCxnSpPr/>
          <p:nvPr/>
        </p:nvCxnSpPr>
        <p:spPr>
          <a:xfrm>
            <a:off x="2209079"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209079"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209079"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209079"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209079"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209079"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209079"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209079"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209079"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209079"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209079"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578215" y="2684094"/>
            <a:ext cx="548847" cy="307754"/>
          </a:xfrm>
          <a:prstGeom prst="rect">
            <a:avLst/>
          </a:prstGeom>
        </p:spPr>
        <p:txBody>
          <a:bodyPr wrap="none" lIns="121899" tIns="60949" rIns="91440" bIns="60949">
            <a:spAutoFit/>
          </a:bodyPr>
          <a:lstStyle/>
          <a:p>
            <a:pPr algn="r" defTabSz="1218987"/>
            <a:r>
              <a:rPr lang="en-US" sz="1200" dirty="0">
                <a:solidFill>
                  <a:srgbClr val="595959">
                    <a:alpha val="99000"/>
                  </a:srgbClr>
                </a:solidFill>
              </a:rPr>
              <a:t>1536</a:t>
            </a:r>
          </a:p>
        </p:txBody>
      </p:sp>
      <p:sp>
        <p:nvSpPr>
          <p:cNvPr id="77" name="Rectangle 76"/>
          <p:cNvSpPr/>
          <p:nvPr/>
        </p:nvSpPr>
        <p:spPr>
          <a:xfrm>
            <a:off x="1578215" y="2988894"/>
            <a:ext cx="548847" cy="307754"/>
          </a:xfrm>
          <a:prstGeom prst="rect">
            <a:avLst/>
          </a:prstGeom>
        </p:spPr>
        <p:txBody>
          <a:bodyPr wrap="none" lIns="121899" tIns="60949" rIns="91440" bIns="60949">
            <a:spAutoFit/>
          </a:bodyPr>
          <a:lstStyle/>
          <a:p>
            <a:pPr algn="r" defTabSz="1218987"/>
            <a:r>
              <a:rPr lang="en-US" sz="1200" dirty="0">
                <a:solidFill>
                  <a:srgbClr val="595959">
                    <a:alpha val="99000"/>
                  </a:srgbClr>
                </a:solidFill>
              </a:rPr>
              <a:t>2048</a:t>
            </a:r>
          </a:p>
        </p:txBody>
      </p:sp>
      <p:sp>
        <p:nvSpPr>
          <p:cNvPr id="78" name="Rectangle 77"/>
          <p:cNvSpPr/>
          <p:nvPr/>
        </p:nvSpPr>
        <p:spPr>
          <a:xfrm>
            <a:off x="1578215" y="3293694"/>
            <a:ext cx="548847" cy="307754"/>
          </a:xfrm>
          <a:prstGeom prst="rect">
            <a:avLst/>
          </a:prstGeom>
        </p:spPr>
        <p:txBody>
          <a:bodyPr wrap="none" lIns="121899" tIns="60949" rIns="91440" bIns="60949">
            <a:spAutoFit/>
          </a:bodyPr>
          <a:lstStyle/>
          <a:p>
            <a:pPr algn="r" defTabSz="1218987"/>
            <a:r>
              <a:rPr lang="en-US" sz="1200" dirty="0">
                <a:solidFill>
                  <a:srgbClr val="595959">
                    <a:alpha val="99000"/>
                  </a:srgbClr>
                </a:solidFill>
              </a:rPr>
              <a:t>2560</a:t>
            </a:r>
          </a:p>
        </p:txBody>
      </p:sp>
      <p:grpSp>
        <p:nvGrpSpPr>
          <p:cNvPr id="87" name="Group 103"/>
          <p:cNvGrpSpPr/>
          <p:nvPr/>
        </p:nvGrpSpPr>
        <p:grpSpPr>
          <a:xfrm>
            <a:off x="3809279"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defTabSz="1218987"/>
              <a:endParaRPr lang="en-US" sz="2400" dirty="0">
                <a:solidFill>
                  <a:srgbClr val="292929"/>
                </a:solidFill>
              </a:endParaRPr>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defTabSz="1218987"/>
              <a:endParaRPr lang="en-US" sz="2400" dirty="0">
                <a:solidFill>
                  <a:srgbClr val="292929"/>
                </a:solidFill>
              </a:endParaRPr>
            </a:p>
          </p:txBody>
        </p:sp>
      </p:grpSp>
      <p:sp>
        <p:nvSpPr>
          <p:cNvPr id="90" name="Right Brace 89"/>
          <p:cNvSpPr/>
          <p:nvPr/>
        </p:nvSpPr>
        <p:spPr>
          <a:xfrm>
            <a:off x="3809279" y="2425700"/>
            <a:ext cx="152400" cy="692151"/>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lIns="91436" tIns="45719" rIns="91436" bIns="45719" rtlCol="0" anchor="ctr"/>
          <a:lstStyle/>
          <a:p>
            <a:pPr algn="ctr" defTabSz="1218987"/>
            <a:endParaRPr lang="en-US" sz="2400" dirty="0">
              <a:solidFill>
                <a:srgbClr val="292929"/>
              </a:solidFill>
            </a:endParaRPr>
          </a:p>
        </p:txBody>
      </p:sp>
      <p:sp>
        <p:nvSpPr>
          <p:cNvPr id="6" name="Rectangle 5"/>
          <p:cNvSpPr/>
          <p:nvPr/>
        </p:nvSpPr>
        <p:spPr>
          <a:xfrm rot="5400000">
            <a:off x="1436279" y="3499111"/>
            <a:ext cx="3045962" cy="461665"/>
          </a:xfrm>
          <a:prstGeom prst="rect">
            <a:avLst/>
          </a:prstGeom>
        </p:spPr>
        <p:txBody>
          <a:bodyPr wrap="none">
            <a:spAutoFit/>
          </a:bodyPr>
          <a:lstStyle/>
          <a:p>
            <a:pPr algn="ctr" defTabSz="914061"/>
            <a:r>
              <a:rPr lang="en-US" sz="2400" dirty="0">
                <a:solidFill>
                  <a:srgbClr val="FFFFFF">
                    <a:alpha val="99000"/>
                  </a:srgbClr>
                </a:solidFill>
              </a:rPr>
              <a:t>10 GB Address Space</a:t>
            </a:r>
          </a:p>
        </p:txBody>
      </p:sp>
      <p:sp>
        <p:nvSpPr>
          <p:cNvPr id="79" name="Rectangle 78"/>
          <p:cNvSpPr/>
          <p:nvPr/>
        </p:nvSpPr>
        <p:spPr>
          <a:xfrm rot="5400000">
            <a:off x="2475779"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2628179"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2209080"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2780579"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Tree>
    <p:extLst>
      <p:ext uri="{BB962C8B-B14F-4D97-AF65-F5344CB8AC3E}">
        <p14:creationId xmlns:p14="http://schemas.microsoft.com/office/powerpoint/2010/main" val="1795704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
                                            <p:txEl>
                                              <p:pRg st="1" end="1"/>
                                            </p:txEl>
                                          </p:spTgt>
                                        </p:tgtEl>
                                        <p:attrNameLst>
                                          <p:attrName>style.visibility</p:attrName>
                                        </p:attrNameLst>
                                      </p:cBhvr>
                                      <p:to>
                                        <p:strVal val="visible"/>
                                      </p:to>
                                    </p:set>
                                    <p:animEffect transition="in" filter="fade">
                                      <p:cBhvr>
                                        <p:cTn id="10" dur="500"/>
                                        <p:tgtEl>
                                          <p:spTgt spid="4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xEl>
                                              <p:pRg st="2" end="2"/>
                                            </p:txEl>
                                          </p:spTgt>
                                        </p:tgtEl>
                                        <p:attrNameLst>
                                          <p:attrName>style.visibility</p:attrName>
                                        </p:attrNameLst>
                                      </p:cBhvr>
                                      <p:to>
                                        <p:strVal val="visible"/>
                                      </p:to>
                                    </p:set>
                                    <p:animEffect transition="in" filter="fade">
                                      <p:cBhvr>
                                        <p:cTn id="13" dur="500"/>
                                        <p:tgtEl>
                                          <p:spTgt spid="4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0">
                                            <p:txEl>
                                              <p:pRg st="3" end="3"/>
                                            </p:txEl>
                                          </p:spTgt>
                                        </p:tgtEl>
                                        <p:attrNameLst>
                                          <p:attrName>style.visibility</p:attrName>
                                        </p:attrNameLst>
                                      </p:cBhvr>
                                      <p:to>
                                        <p:strVal val="visible"/>
                                      </p:to>
                                    </p:set>
                                    <p:animEffect transition="in" filter="fade">
                                      <p:cBhvr>
                                        <p:cTn id="24" dur="500"/>
                                        <p:tgtEl>
                                          <p:spTgt spid="40">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0">
                                            <p:txEl>
                                              <p:pRg st="4" end="4"/>
                                            </p:txEl>
                                          </p:spTgt>
                                        </p:tgtEl>
                                        <p:attrNameLst>
                                          <p:attrName>style.visibility</p:attrName>
                                        </p:attrNameLst>
                                      </p:cBhvr>
                                      <p:to>
                                        <p:strVal val="visible"/>
                                      </p:to>
                                    </p:set>
                                    <p:animEffect transition="in" filter="fade">
                                      <p:cBhvr>
                                        <p:cTn id="29" dur="500"/>
                                        <p:tgtEl>
                                          <p:spTgt spid="40">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xEl>
                                              <p:pRg st="5" end="5"/>
                                            </p:txEl>
                                          </p:spTgt>
                                        </p:tgtEl>
                                        <p:attrNameLst>
                                          <p:attrName>style.visibility</p:attrName>
                                        </p:attrNameLst>
                                      </p:cBhvr>
                                      <p:to>
                                        <p:strVal val="visible"/>
                                      </p:to>
                                    </p:set>
                                    <p:animEffect transition="in" filter="fade">
                                      <p:cBhvr>
                                        <p:cTn id="34" dur="500"/>
                                        <p:tgtEl>
                                          <p:spTgt spid="40">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1000"/>
                                        <p:tgtEl>
                                          <p:spTgt spid="7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xEl>
                                              <p:pRg st="6" end="6"/>
                                            </p:txEl>
                                          </p:spTgt>
                                        </p:tgtEl>
                                        <p:attrNameLst>
                                          <p:attrName>style.visibility</p:attrName>
                                        </p:attrNameLst>
                                      </p:cBhvr>
                                      <p:to>
                                        <p:strVal val="visible"/>
                                      </p:to>
                                    </p:set>
                                    <p:animEffect transition="in" filter="fade">
                                      <p:cBhvr>
                                        <p:cTn id="42" dur="500"/>
                                        <p:tgtEl>
                                          <p:spTgt spid="40">
                                            <p:txEl>
                                              <p:pRg st="6" end="6"/>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1000"/>
                                        <p:tgtEl>
                                          <p:spTgt spid="8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xEl>
                                              <p:pRg st="7" end="7"/>
                                            </p:txEl>
                                          </p:spTgt>
                                        </p:tgtEl>
                                        <p:attrNameLst>
                                          <p:attrName>style.visibility</p:attrName>
                                        </p:attrNameLst>
                                      </p:cBhvr>
                                      <p:to>
                                        <p:strVal val="visible"/>
                                      </p:to>
                                    </p:set>
                                    <p:animEffect transition="in" filter="fade">
                                      <p:cBhvr>
                                        <p:cTn id="50" dur="500"/>
                                        <p:tgtEl>
                                          <p:spTgt spid="40">
                                            <p:txEl>
                                              <p:pRg st="7" end="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1000"/>
                                        <p:tgtEl>
                                          <p:spTgt spid="8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0">
                                            <p:txEl>
                                              <p:pRg st="8" end="8"/>
                                            </p:txEl>
                                          </p:spTgt>
                                        </p:tgtEl>
                                        <p:attrNameLst>
                                          <p:attrName>style.visibility</p:attrName>
                                        </p:attrNameLst>
                                      </p:cBhvr>
                                      <p:to>
                                        <p:strVal val="visible"/>
                                      </p:to>
                                    </p:set>
                                    <p:animEffect transition="in" filter="fade">
                                      <p:cBhvr>
                                        <p:cTn id="58" dur="500"/>
                                        <p:tgtEl>
                                          <p:spTgt spid="40">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6"/>
                                        </p:tgtEl>
                                        <p:attrNameLst>
                                          <p:attrName>style.visibility</p:attrName>
                                        </p:attrNameLst>
                                      </p:cBhvr>
                                      <p:to>
                                        <p:strVal val="visible"/>
                                      </p:to>
                                    </p:set>
                                    <p:animEffect transition="in" filter="fade">
                                      <p:cBhvr>
                                        <p:cTn id="61" dur="1000"/>
                                        <p:tgtEl>
                                          <p:spTgt spid="8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0">
                                            <p:txEl>
                                              <p:pRg st="9" end="9"/>
                                            </p:txEl>
                                          </p:spTgt>
                                        </p:tgtEl>
                                        <p:attrNameLst>
                                          <p:attrName>style.visibility</p:attrName>
                                        </p:attrNameLst>
                                      </p:cBhvr>
                                      <p:to>
                                        <p:strVal val="visible"/>
                                      </p:to>
                                    </p:set>
                                    <p:animEffect transition="in" filter="fade">
                                      <p:cBhvr>
                                        <p:cTn id="66" dur="500"/>
                                        <p:tgtEl>
                                          <p:spTgt spid="40">
                                            <p:txEl>
                                              <p:pRg st="9" end="9"/>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0">
                                            <p:txEl>
                                              <p:pRg st="10" end="10"/>
                                            </p:txEl>
                                          </p:spTgt>
                                        </p:tgtEl>
                                        <p:attrNameLst>
                                          <p:attrName>style.visibility</p:attrName>
                                        </p:attrNameLst>
                                      </p:cBhvr>
                                      <p:to>
                                        <p:strVal val="visible"/>
                                      </p:to>
                                    </p:set>
                                    <p:animEffect transition="in" filter="fade">
                                      <p:cBhvr>
                                        <p:cTn id="69" dur="500"/>
                                        <p:tgtEl>
                                          <p:spTgt spid="40">
                                            <p:txEl>
                                              <p:pRg st="10" end="10"/>
                                            </p:txEl>
                                          </p:spTgt>
                                        </p:tgtEl>
                                      </p:cBhvr>
                                    </p:animEffec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87"/>
                                        </p:tgtEl>
                                        <p:attrNameLst>
                                          <p:attrName>style.visibility</p:attrName>
                                        </p:attrNameLst>
                                      </p:cBhvr>
                                      <p:to>
                                        <p:strVal val="visible"/>
                                      </p:to>
                                    </p:set>
                                    <p:animEffect transition="in" filter="fade">
                                      <p:cBhvr>
                                        <p:cTn id="73" dur="250"/>
                                        <p:tgtEl>
                                          <p:spTgt spid="8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0">
                                            <p:txEl>
                                              <p:pRg st="11" end="11"/>
                                            </p:txEl>
                                          </p:spTgt>
                                        </p:tgtEl>
                                        <p:attrNameLst>
                                          <p:attrName>style.visibility</p:attrName>
                                        </p:attrNameLst>
                                      </p:cBhvr>
                                      <p:to>
                                        <p:strVal val="visible"/>
                                      </p:to>
                                    </p:set>
                                    <p:animEffect transition="in" filter="fade">
                                      <p:cBhvr>
                                        <p:cTn id="78" dur="500"/>
                                        <p:tgtEl>
                                          <p:spTgt spid="40">
                                            <p:txEl>
                                              <p:pRg st="11" end="11"/>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0">
                                            <p:txEl>
                                              <p:pRg st="12" end="12"/>
                                            </p:txEl>
                                          </p:spTgt>
                                        </p:tgtEl>
                                        <p:attrNameLst>
                                          <p:attrName>style.visibility</p:attrName>
                                        </p:attrNameLst>
                                      </p:cBhvr>
                                      <p:to>
                                        <p:strVal val="visible"/>
                                      </p:to>
                                    </p:set>
                                    <p:animEffect transition="in" filter="fade">
                                      <p:cBhvr>
                                        <p:cTn id="81" dur="500"/>
                                        <p:tgtEl>
                                          <p:spTgt spid="40">
                                            <p:txEl>
                                              <p:pRg st="12" end="12"/>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0">
                                            <p:txEl>
                                              <p:pRg st="13" end="13"/>
                                            </p:txEl>
                                          </p:spTgt>
                                        </p:tgtEl>
                                        <p:attrNameLst>
                                          <p:attrName>style.visibility</p:attrName>
                                        </p:attrNameLst>
                                      </p:cBhvr>
                                      <p:to>
                                        <p:strVal val="visible"/>
                                      </p:to>
                                    </p:set>
                                    <p:animEffect transition="in" filter="fade">
                                      <p:cBhvr>
                                        <p:cTn id="84" dur="500"/>
                                        <p:tgtEl>
                                          <p:spTgt spid="40">
                                            <p:txEl>
                                              <p:pRg st="13" end="13"/>
                                            </p:txEl>
                                          </p:spTgt>
                                        </p:tgtEl>
                                      </p:cBhvr>
                                    </p:animEffect>
                                  </p:childTnLst>
                                </p:cTn>
                              </p:par>
                              <p:par>
                                <p:cTn id="85" presetID="10" presetClass="exit" presetSubtype="0" fill="hold" nodeType="withEffect">
                                  <p:stCondLst>
                                    <p:cond delay="0"/>
                                  </p:stCondLst>
                                  <p:childTnLst>
                                    <p:animEffect transition="out" filter="fade">
                                      <p:cBhvr>
                                        <p:cTn id="86" dur="500"/>
                                        <p:tgtEl>
                                          <p:spTgt spid="87"/>
                                        </p:tgtEl>
                                      </p:cBhvr>
                                    </p:animEffect>
                                    <p:set>
                                      <p:cBhvr>
                                        <p:cTn id="87" dur="1" fill="hold">
                                          <p:stCondLst>
                                            <p:cond delay="499"/>
                                          </p:stCondLst>
                                        </p:cTn>
                                        <p:tgtEl>
                                          <p:spTgt spid="87"/>
                                        </p:tgtEl>
                                        <p:attrNameLst>
                                          <p:attrName>style.visibility</p:attrName>
                                        </p:attrNameLst>
                                      </p:cBhvr>
                                      <p:to>
                                        <p:strVal val="hidden"/>
                                      </p:to>
                                    </p:se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90" grpId="0" animBg="1"/>
      <p:bldP spid="79" grpId="0" animBg="1"/>
      <p:bldP spid="80" grpId="0" animBg="1"/>
      <p:bldP spid="8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Tables</a:t>
            </a:r>
            <a:endParaRPr lang="en-US" dirty="0"/>
          </a:p>
        </p:txBody>
      </p:sp>
    </p:spTree>
    <p:extLst>
      <p:ext uri="{BB962C8B-B14F-4D97-AF65-F5344CB8AC3E}">
        <p14:creationId xmlns:p14="http://schemas.microsoft.com/office/powerpoint/2010/main" val="339757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7107406" y="2725489"/>
            <a:ext cx="4240276" cy="284202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sz="2400" dirty="0">
              <a:ln>
                <a:solidFill>
                  <a:srgbClr val="FFFFFF">
                    <a:alpha val="0"/>
                  </a:srgbClr>
                </a:solidFill>
              </a:ln>
              <a:solidFill>
                <a:srgbClr val="595959"/>
              </a:solidFill>
              <a:latin typeface="Segoe UI Light" pitchFamily="34" charset="0"/>
            </a:endParaRPr>
          </a:p>
        </p:txBody>
      </p:sp>
      <p:sp>
        <p:nvSpPr>
          <p:cNvPr id="2" name="Title 1"/>
          <p:cNvSpPr>
            <a:spLocks noGrp="1"/>
          </p:cNvSpPr>
          <p:nvPr>
            <p:ph type="title"/>
          </p:nvPr>
        </p:nvSpPr>
        <p:spPr/>
        <p:txBody>
          <a:bodyPr/>
          <a:lstStyle/>
          <a:p>
            <a:r>
              <a:rPr lang="en-US" dirty="0" smtClean="0"/>
              <a:t>Microsoft Azure </a:t>
            </a:r>
            <a:r>
              <a:rPr lang="en-US" dirty="0" smtClean="0"/>
              <a:t>Storage</a:t>
            </a:r>
            <a:endParaRPr lang="en-US" dirty="0"/>
          </a:p>
        </p:txBody>
      </p:sp>
      <p:sp>
        <p:nvSpPr>
          <p:cNvPr id="3" name="Content Placeholder 2"/>
          <p:cNvSpPr>
            <a:spLocks noGrp="1"/>
          </p:cNvSpPr>
          <p:nvPr>
            <p:ph type="body" sz="quarter" idx="10"/>
          </p:nvPr>
        </p:nvSpPr>
        <p:spPr>
          <a:xfrm>
            <a:off x="520701" y="1447800"/>
            <a:ext cx="11149013" cy="3000821"/>
          </a:xfrm>
        </p:spPr>
        <p:txBody>
          <a:bodyPr/>
          <a:lstStyle/>
          <a:p>
            <a:r>
              <a:rPr lang="en-US" dirty="0" smtClean="0">
                <a:solidFill>
                  <a:schemeClr val="accent2">
                    <a:alpha val="99000"/>
                  </a:schemeClr>
                </a:solidFill>
              </a:rPr>
              <a:t>Storage in the Cloud</a:t>
            </a:r>
          </a:p>
          <a:p>
            <a:pPr lvl="1"/>
            <a:r>
              <a:rPr lang="en-US" dirty="0" smtClean="0"/>
              <a:t>Scalable, durable, and available</a:t>
            </a:r>
          </a:p>
          <a:p>
            <a:pPr lvl="1"/>
            <a:r>
              <a:rPr lang="en-US" dirty="0" smtClean="0"/>
              <a:t>Anywhere at anytime access</a:t>
            </a:r>
          </a:p>
          <a:p>
            <a:pPr lvl="1"/>
            <a:r>
              <a:rPr lang="en-US" dirty="0" smtClean="0"/>
              <a:t>Only pay for what the service uses</a:t>
            </a:r>
          </a:p>
          <a:p>
            <a:pPr lvl="1"/>
            <a:endParaRPr lang="en-US" dirty="0" smtClean="0"/>
          </a:p>
          <a:p>
            <a:r>
              <a:rPr lang="en-US" dirty="0">
                <a:solidFill>
                  <a:schemeClr val="accent2">
                    <a:alpha val="99000"/>
                  </a:schemeClr>
                </a:solidFill>
              </a:rPr>
              <a:t>Exposed via </a:t>
            </a:r>
            <a:r>
              <a:rPr lang="en-US" dirty="0" err="1">
                <a:solidFill>
                  <a:schemeClr val="accent2">
                    <a:alpha val="99000"/>
                  </a:schemeClr>
                </a:solidFill>
              </a:rPr>
              <a:t>RESTful</a:t>
            </a:r>
            <a:r>
              <a:rPr lang="en-US" dirty="0">
                <a:solidFill>
                  <a:schemeClr val="accent2">
                    <a:alpha val="99000"/>
                  </a:schemeClr>
                </a:solidFill>
              </a:rPr>
              <a:t> Web Services</a:t>
            </a:r>
          </a:p>
          <a:p>
            <a:pPr lvl="1"/>
            <a:r>
              <a:rPr lang="en-US" dirty="0" smtClean="0"/>
              <a:t>Use from </a:t>
            </a:r>
            <a:r>
              <a:rPr lang="en-US" dirty="0" smtClean="0"/>
              <a:t>Microsoft Azure </a:t>
            </a:r>
            <a:r>
              <a:rPr lang="en-US" dirty="0" smtClean="0"/>
              <a:t>Compute</a:t>
            </a:r>
          </a:p>
          <a:p>
            <a:pPr lvl="1"/>
            <a:r>
              <a:rPr lang="en-US" dirty="0" smtClean="0"/>
              <a:t>Use from anywhere on the internet</a:t>
            </a:r>
            <a:endParaRPr lang="en-US" dirty="0"/>
          </a:p>
        </p:txBody>
      </p:sp>
      <p:grpSp>
        <p:nvGrpSpPr>
          <p:cNvPr id="23" name="Group 22"/>
          <p:cNvGrpSpPr/>
          <p:nvPr/>
        </p:nvGrpSpPr>
        <p:grpSpPr>
          <a:xfrm>
            <a:off x="8513062" y="3580555"/>
            <a:ext cx="1428726" cy="1593178"/>
            <a:chOff x="4787900" y="1978025"/>
            <a:chExt cx="2606676" cy="2906713"/>
          </a:xfrm>
        </p:grpSpPr>
        <p:sp>
          <p:nvSpPr>
            <p:cNvPr id="19" name="Freeform 14"/>
            <p:cNvSpPr>
              <a:spLocks noEditPoints="1"/>
            </p:cNvSpPr>
            <p:nvPr/>
          </p:nvSpPr>
          <p:spPr bwMode="auto">
            <a:xfrm>
              <a:off x="4787900" y="2905125"/>
              <a:ext cx="1979613" cy="1979613"/>
            </a:xfrm>
            <a:custGeom>
              <a:avLst/>
              <a:gdLst>
                <a:gd name="T0" fmla="*/ 1247 w 1247"/>
                <a:gd name="T1" fmla="*/ 1003 h 1247"/>
                <a:gd name="T2" fmla="*/ 657 w 1247"/>
                <a:gd name="T3" fmla="*/ 1247 h 1247"/>
                <a:gd name="T4" fmla="*/ 657 w 1247"/>
                <a:gd name="T5" fmla="*/ 517 h 1247"/>
                <a:gd name="T6" fmla="*/ 1247 w 1247"/>
                <a:gd name="T7" fmla="*/ 271 h 1247"/>
                <a:gd name="T8" fmla="*/ 1247 w 1247"/>
                <a:gd name="T9" fmla="*/ 1003 h 1247"/>
                <a:gd name="T10" fmla="*/ 1247 w 1247"/>
                <a:gd name="T11" fmla="*/ 1003 h 1247"/>
                <a:gd name="T12" fmla="*/ 1247 w 1247"/>
                <a:gd name="T13" fmla="*/ 1003 h 1247"/>
                <a:gd name="T14" fmla="*/ 588 w 1247"/>
                <a:gd name="T15" fmla="*/ 517 h 1247"/>
                <a:gd name="T16" fmla="*/ 0 w 1247"/>
                <a:gd name="T17" fmla="*/ 271 h 1247"/>
                <a:gd name="T18" fmla="*/ 0 w 1247"/>
                <a:gd name="T19" fmla="*/ 1003 h 1247"/>
                <a:gd name="T20" fmla="*/ 588 w 1247"/>
                <a:gd name="T21" fmla="*/ 1247 h 1247"/>
                <a:gd name="T22" fmla="*/ 588 w 1247"/>
                <a:gd name="T23" fmla="*/ 517 h 1247"/>
                <a:gd name="T24" fmla="*/ 588 w 1247"/>
                <a:gd name="T25" fmla="*/ 517 h 1247"/>
                <a:gd name="T26" fmla="*/ 588 w 1247"/>
                <a:gd name="T27" fmla="*/ 517 h 1247"/>
                <a:gd name="T28" fmla="*/ 621 w 1247"/>
                <a:gd name="T29" fmla="*/ 0 h 1247"/>
                <a:gd name="T30" fmla="*/ 0 w 1247"/>
                <a:gd name="T31" fmla="*/ 222 h 1247"/>
                <a:gd name="T32" fmla="*/ 621 w 1247"/>
                <a:gd name="T33" fmla="*/ 472 h 1247"/>
                <a:gd name="T34" fmla="*/ 1247 w 1247"/>
                <a:gd name="T35" fmla="*/ 222 h 1247"/>
                <a:gd name="T36" fmla="*/ 621 w 1247"/>
                <a:gd name="T37" fmla="*/ 0 h 1247"/>
                <a:gd name="T38" fmla="*/ 621 w 1247"/>
                <a:gd name="T39" fmla="*/ 0 h 1247"/>
                <a:gd name="T40" fmla="*/ 621 w 1247"/>
                <a:gd name="T41" fmla="*/ 0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7" h="1247">
                  <a:moveTo>
                    <a:pt x="1247" y="1003"/>
                  </a:moveTo>
                  <a:lnTo>
                    <a:pt x="657" y="1247"/>
                  </a:lnTo>
                  <a:lnTo>
                    <a:pt x="657" y="517"/>
                  </a:lnTo>
                  <a:lnTo>
                    <a:pt x="1247" y="271"/>
                  </a:lnTo>
                  <a:lnTo>
                    <a:pt x="1247" y="1003"/>
                  </a:lnTo>
                  <a:lnTo>
                    <a:pt x="1247" y="1003"/>
                  </a:lnTo>
                  <a:lnTo>
                    <a:pt x="1247" y="1003"/>
                  </a:lnTo>
                  <a:close/>
                  <a:moveTo>
                    <a:pt x="588" y="517"/>
                  </a:moveTo>
                  <a:lnTo>
                    <a:pt x="0" y="271"/>
                  </a:lnTo>
                  <a:lnTo>
                    <a:pt x="0" y="1003"/>
                  </a:lnTo>
                  <a:lnTo>
                    <a:pt x="588" y="1247"/>
                  </a:lnTo>
                  <a:lnTo>
                    <a:pt x="588" y="517"/>
                  </a:lnTo>
                  <a:lnTo>
                    <a:pt x="588" y="517"/>
                  </a:lnTo>
                  <a:lnTo>
                    <a:pt x="588" y="517"/>
                  </a:lnTo>
                  <a:close/>
                  <a:moveTo>
                    <a:pt x="621" y="0"/>
                  </a:moveTo>
                  <a:lnTo>
                    <a:pt x="0" y="222"/>
                  </a:lnTo>
                  <a:lnTo>
                    <a:pt x="621" y="472"/>
                  </a:lnTo>
                  <a:lnTo>
                    <a:pt x="1247" y="222"/>
                  </a:lnTo>
                  <a:lnTo>
                    <a:pt x="621" y="0"/>
                  </a:lnTo>
                  <a:lnTo>
                    <a:pt x="621" y="0"/>
                  </a:lnTo>
                  <a:lnTo>
                    <a:pt x="621" y="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20" name="Freeform 15"/>
            <p:cNvSpPr>
              <a:spLocks/>
            </p:cNvSpPr>
            <p:nvPr/>
          </p:nvSpPr>
          <p:spPr bwMode="auto">
            <a:xfrm>
              <a:off x="5591175" y="1978025"/>
              <a:ext cx="1803400" cy="682625"/>
            </a:xfrm>
            <a:custGeom>
              <a:avLst/>
              <a:gdLst>
                <a:gd name="T0" fmla="*/ 1136 w 1136"/>
                <a:gd name="T1" fmla="*/ 204 h 430"/>
                <a:gd name="T2" fmla="*/ 566 w 1136"/>
                <a:gd name="T3" fmla="*/ 0 h 430"/>
                <a:gd name="T4" fmla="*/ 0 w 1136"/>
                <a:gd name="T5" fmla="*/ 204 h 430"/>
                <a:gd name="T6" fmla="*/ 566 w 1136"/>
                <a:gd name="T7" fmla="*/ 430 h 430"/>
                <a:gd name="T8" fmla="*/ 1136 w 1136"/>
                <a:gd name="T9" fmla="*/ 204 h 430"/>
              </a:gdLst>
              <a:ahLst/>
              <a:cxnLst>
                <a:cxn ang="0">
                  <a:pos x="T0" y="T1"/>
                </a:cxn>
                <a:cxn ang="0">
                  <a:pos x="T2" y="T3"/>
                </a:cxn>
                <a:cxn ang="0">
                  <a:pos x="T4" y="T5"/>
                </a:cxn>
                <a:cxn ang="0">
                  <a:pos x="T6" y="T7"/>
                </a:cxn>
                <a:cxn ang="0">
                  <a:pos x="T8" y="T9"/>
                </a:cxn>
              </a:cxnLst>
              <a:rect l="0" t="0" r="r" b="b"/>
              <a:pathLst>
                <a:path w="1136" h="430">
                  <a:moveTo>
                    <a:pt x="1136" y="204"/>
                  </a:moveTo>
                  <a:lnTo>
                    <a:pt x="566" y="0"/>
                  </a:lnTo>
                  <a:lnTo>
                    <a:pt x="0" y="204"/>
                  </a:lnTo>
                  <a:lnTo>
                    <a:pt x="566" y="430"/>
                  </a:lnTo>
                  <a:lnTo>
                    <a:pt x="1136" y="204"/>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21" name="Freeform 16"/>
            <p:cNvSpPr>
              <a:spLocks/>
            </p:cNvSpPr>
            <p:nvPr/>
          </p:nvSpPr>
          <p:spPr bwMode="auto">
            <a:xfrm>
              <a:off x="6538913" y="2371725"/>
              <a:ext cx="855663" cy="1293813"/>
            </a:xfrm>
            <a:custGeom>
              <a:avLst/>
              <a:gdLst>
                <a:gd name="T0" fmla="*/ 0 w 539"/>
                <a:gd name="T1" fmla="*/ 459 h 815"/>
                <a:gd name="T2" fmla="*/ 175 w 539"/>
                <a:gd name="T3" fmla="*/ 522 h 815"/>
                <a:gd name="T4" fmla="*/ 175 w 539"/>
                <a:gd name="T5" fmla="*/ 815 h 815"/>
                <a:gd name="T6" fmla="*/ 539 w 539"/>
                <a:gd name="T7" fmla="*/ 666 h 815"/>
                <a:gd name="T8" fmla="*/ 539 w 539"/>
                <a:gd name="T9" fmla="*/ 0 h 815"/>
                <a:gd name="T10" fmla="*/ 0 w 539"/>
                <a:gd name="T11" fmla="*/ 225 h 815"/>
                <a:gd name="T12" fmla="*/ 0 w 539"/>
                <a:gd name="T13" fmla="*/ 459 h 815"/>
              </a:gdLst>
              <a:ahLst/>
              <a:cxnLst>
                <a:cxn ang="0">
                  <a:pos x="T0" y="T1"/>
                </a:cxn>
                <a:cxn ang="0">
                  <a:pos x="T2" y="T3"/>
                </a:cxn>
                <a:cxn ang="0">
                  <a:pos x="T4" y="T5"/>
                </a:cxn>
                <a:cxn ang="0">
                  <a:pos x="T6" y="T7"/>
                </a:cxn>
                <a:cxn ang="0">
                  <a:pos x="T8" y="T9"/>
                </a:cxn>
                <a:cxn ang="0">
                  <a:pos x="T10" y="T11"/>
                </a:cxn>
                <a:cxn ang="0">
                  <a:pos x="T12" y="T13"/>
                </a:cxn>
              </a:cxnLst>
              <a:rect l="0" t="0" r="r" b="b"/>
              <a:pathLst>
                <a:path w="539" h="815">
                  <a:moveTo>
                    <a:pt x="0" y="459"/>
                  </a:moveTo>
                  <a:lnTo>
                    <a:pt x="175" y="522"/>
                  </a:lnTo>
                  <a:lnTo>
                    <a:pt x="175" y="815"/>
                  </a:lnTo>
                  <a:lnTo>
                    <a:pt x="539" y="666"/>
                  </a:lnTo>
                  <a:lnTo>
                    <a:pt x="539" y="0"/>
                  </a:lnTo>
                  <a:lnTo>
                    <a:pt x="0" y="225"/>
                  </a:lnTo>
                  <a:lnTo>
                    <a:pt x="0" y="459"/>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22" name="Freeform 17"/>
            <p:cNvSpPr>
              <a:spLocks/>
            </p:cNvSpPr>
            <p:nvPr/>
          </p:nvSpPr>
          <p:spPr bwMode="auto">
            <a:xfrm>
              <a:off x="5591175" y="2371725"/>
              <a:ext cx="850900" cy="693738"/>
            </a:xfrm>
            <a:custGeom>
              <a:avLst/>
              <a:gdLst>
                <a:gd name="T0" fmla="*/ 120 w 536"/>
                <a:gd name="T1" fmla="*/ 291 h 437"/>
                <a:gd name="T2" fmla="*/ 536 w 536"/>
                <a:gd name="T3" fmla="*/ 437 h 437"/>
                <a:gd name="T4" fmla="*/ 536 w 536"/>
                <a:gd name="T5" fmla="*/ 225 h 437"/>
                <a:gd name="T6" fmla="*/ 0 w 536"/>
                <a:gd name="T7" fmla="*/ 0 h 437"/>
                <a:gd name="T8" fmla="*/ 0 w 536"/>
                <a:gd name="T9" fmla="*/ 331 h 437"/>
                <a:gd name="T10" fmla="*/ 120 w 536"/>
                <a:gd name="T11" fmla="*/ 291 h 437"/>
              </a:gdLst>
              <a:ahLst/>
              <a:cxnLst>
                <a:cxn ang="0">
                  <a:pos x="T0" y="T1"/>
                </a:cxn>
                <a:cxn ang="0">
                  <a:pos x="T2" y="T3"/>
                </a:cxn>
                <a:cxn ang="0">
                  <a:pos x="T4" y="T5"/>
                </a:cxn>
                <a:cxn ang="0">
                  <a:pos x="T6" y="T7"/>
                </a:cxn>
                <a:cxn ang="0">
                  <a:pos x="T8" y="T9"/>
                </a:cxn>
                <a:cxn ang="0">
                  <a:pos x="T10" y="T11"/>
                </a:cxn>
              </a:cxnLst>
              <a:rect l="0" t="0" r="r" b="b"/>
              <a:pathLst>
                <a:path w="536" h="437">
                  <a:moveTo>
                    <a:pt x="120" y="291"/>
                  </a:moveTo>
                  <a:lnTo>
                    <a:pt x="536" y="437"/>
                  </a:lnTo>
                  <a:lnTo>
                    <a:pt x="536" y="225"/>
                  </a:lnTo>
                  <a:lnTo>
                    <a:pt x="0" y="0"/>
                  </a:lnTo>
                  <a:lnTo>
                    <a:pt x="0" y="331"/>
                  </a:lnTo>
                  <a:lnTo>
                    <a:pt x="120" y="291"/>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
        <p:nvSpPr>
          <p:cNvPr id="4" name="Rectangle 3"/>
          <p:cNvSpPr/>
          <p:nvPr/>
        </p:nvSpPr>
        <p:spPr>
          <a:xfrm>
            <a:off x="519248" y="5743551"/>
            <a:ext cx="9101338" cy="400110"/>
          </a:xfrm>
          <a:prstGeom prst="rect">
            <a:avLst/>
          </a:prstGeom>
        </p:spPr>
        <p:txBody>
          <a:bodyPr wrap="none">
            <a:spAutoFit/>
          </a:bodyPr>
          <a:lstStyle/>
          <a:p>
            <a:r>
              <a:rPr lang="en-US" sz="2000" dirty="0" smtClean="0">
                <a:latin typeface="Segoe UI Light" panose="020B0502040204020203" pitchFamily="34" charset="0"/>
                <a:cs typeface="Segoe UI Light" panose="020B0502040204020203" pitchFamily="34" charset="0"/>
              </a:rPr>
              <a:t>REST = Representational </a:t>
            </a:r>
            <a:r>
              <a:rPr lang="en-US" sz="2000" dirty="0">
                <a:latin typeface="Segoe UI Light" panose="020B0502040204020203" pitchFamily="34" charset="0"/>
                <a:cs typeface="Segoe UI Light" panose="020B0502040204020203" pitchFamily="34" charset="0"/>
              </a:rPr>
              <a:t>State </a:t>
            </a:r>
            <a:r>
              <a:rPr lang="en-US" sz="2000" dirty="0" smtClean="0">
                <a:latin typeface="Segoe UI Light" panose="020B0502040204020203" pitchFamily="34" charset="0"/>
                <a:cs typeface="Segoe UI Light" panose="020B0502040204020203" pitchFamily="34" charset="0"/>
              </a:rPr>
              <a:t>Transfer – a client-server model for web applications</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722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1495794"/>
          </a:xfrm>
        </p:spPr>
        <p:txBody>
          <a:bodyPr/>
          <a:lstStyle/>
          <a:p>
            <a:r>
              <a:rPr lang="en-US" smtClean="0"/>
              <a:t>Table Storage Concepts</a:t>
            </a:r>
            <a:br>
              <a:rPr lang="en-US" smtClean="0"/>
            </a:br>
            <a:endParaRPr lang="en-US" dirty="0"/>
          </a:p>
        </p:txBody>
      </p:sp>
      <p:grpSp>
        <p:nvGrpSpPr>
          <p:cNvPr id="45" name="Group 4"/>
          <p:cNvGrpSpPr/>
          <p:nvPr/>
        </p:nvGrpSpPr>
        <p:grpSpPr>
          <a:xfrm>
            <a:off x="5599179" y="1446213"/>
            <a:ext cx="2200710" cy="4297680"/>
            <a:chOff x="5685541" y="393698"/>
            <a:chExt cx="2303725" cy="4297680"/>
          </a:xfrm>
        </p:grpSpPr>
        <p:sp>
          <p:nvSpPr>
            <p:cNvPr id="46"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47"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Entity</a:t>
              </a:r>
            </a:p>
          </p:txBody>
        </p:sp>
      </p:grpSp>
      <p:grpSp>
        <p:nvGrpSpPr>
          <p:cNvPr id="48" name="Group 5"/>
          <p:cNvGrpSpPr/>
          <p:nvPr/>
        </p:nvGrpSpPr>
        <p:grpSpPr>
          <a:xfrm>
            <a:off x="3010474" y="1446214"/>
            <a:ext cx="2460078" cy="4297680"/>
            <a:chOff x="2983350" y="355599"/>
            <a:chExt cx="2318237" cy="4297680"/>
          </a:xfrm>
        </p:grpSpPr>
        <p:sp>
          <p:nvSpPr>
            <p:cNvPr id="49"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50"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Table</a:t>
              </a:r>
            </a:p>
          </p:txBody>
        </p:sp>
      </p:grpSp>
      <p:grpSp>
        <p:nvGrpSpPr>
          <p:cNvPr id="51" name="Group 6"/>
          <p:cNvGrpSpPr/>
          <p:nvPr/>
        </p:nvGrpSpPr>
        <p:grpSpPr>
          <a:xfrm>
            <a:off x="520701" y="1446214"/>
            <a:ext cx="2361146" cy="4297680"/>
            <a:chOff x="222249" y="355599"/>
            <a:chExt cx="2303725" cy="4297680"/>
          </a:xfrm>
        </p:grpSpPr>
        <p:sp>
          <p:nvSpPr>
            <p:cNvPr id="52"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53"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grpSp>
      <p:cxnSp>
        <p:nvCxnSpPr>
          <p:cNvPr id="57" name="Straight Connector 56"/>
          <p:cNvCxnSpPr/>
          <p:nvPr/>
        </p:nvCxnSpPr>
        <p:spPr>
          <a:xfrm>
            <a:off x="2262875" y="3867665"/>
            <a:ext cx="1482811" cy="108739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337016" y="3039763"/>
            <a:ext cx="1322173" cy="100089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58296" y="3602527"/>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defTabSz="1218987"/>
            <a:r>
              <a:rPr lang="en-US" sz="2000" dirty="0" err="1">
                <a:solidFill>
                  <a:srgbClr val="FFFFFF">
                    <a:alpha val="99000"/>
                  </a:srgbClr>
                </a:solidFill>
              </a:rPr>
              <a:t>contoso</a:t>
            </a:r>
            <a:endParaRPr lang="en-US" sz="2000" dirty="0">
              <a:solidFill>
                <a:srgbClr val="FFFFFF">
                  <a:alpha val="99000"/>
                </a:srgbClr>
              </a:solidFill>
            </a:endParaRPr>
          </a:p>
        </p:txBody>
      </p:sp>
      <p:cxnSp>
        <p:nvCxnSpPr>
          <p:cNvPr id="61" name="Straight Connector 60"/>
          <p:cNvCxnSpPr/>
          <p:nvPr/>
        </p:nvCxnSpPr>
        <p:spPr>
          <a:xfrm>
            <a:off x="4808367" y="3101546"/>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845437" y="2656705"/>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906592"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defTabSz="1218987"/>
            <a:r>
              <a:rPr lang="en-US" dirty="0">
                <a:solidFill>
                  <a:srgbClr val="FFFFFF">
                    <a:alpha val="99000"/>
                  </a:srgbClr>
                </a:solidFill>
              </a:rPr>
              <a:t>Name =…</a:t>
            </a:r>
          </a:p>
          <a:p>
            <a:pPr defTabSz="1218987"/>
            <a:r>
              <a:rPr lang="en-US" dirty="0">
                <a:solidFill>
                  <a:srgbClr val="FFFFFF">
                    <a:alpha val="99000"/>
                  </a:srgbClr>
                </a:solidFill>
              </a:rPr>
              <a:t>Email = …</a:t>
            </a:r>
          </a:p>
        </p:txBody>
      </p:sp>
      <p:sp>
        <p:nvSpPr>
          <p:cNvPr id="68" name="Rectangle 67"/>
          <p:cNvSpPr/>
          <p:nvPr/>
        </p:nvSpPr>
        <p:spPr>
          <a:xfrm>
            <a:off x="5906591"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defTabSz="1218987"/>
            <a:r>
              <a:rPr lang="en-US" dirty="0">
                <a:solidFill>
                  <a:srgbClr val="FFFFFF">
                    <a:alpha val="99000"/>
                  </a:srgbClr>
                </a:solidFill>
              </a:rPr>
              <a:t>Name =…</a:t>
            </a:r>
          </a:p>
          <a:p>
            <a:pPr defTabSz="1218987"/>
            <a:r>
              <a:rPr lang="en-US" dirty="0" err="1">
                <a:solidFill>
                  <a:srgbClr val="FFFFFF">
                    <a:alpha val="99000"/>
                  </a:srgbClr>
                </a:solidFill>
              </a:rPr>
              <a:t>EMailAdd</a:t>
            </a:r>
            <a:r>
              <a:rPr lang="en-US" dirty="0">
                <a:solidFill>
                  <a:srgbClr val="FFFFFF">
                    <a:alpha val="99000"/>
                  </a:srgbClr>
                </a:solidFill>
              </a:rPr>
              <a:t>= </a:t>
            </a:r>
          </a:p>
        </p:txBody>
      </p:sp>
      <p:sp>
        <p:nvSpPr>
          <p:cNvPr id="69" name="Rectangle 68"/>
          <p:cNvSpPr/>
          <p:nvPr/>
        </p:nvSpPr>
        <p:spPr>
          <a:xfrm>
            <a:off x="3521808"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defTabSz="1218987"/>
            <a:r>
              <a:rPr lang="en-US" sz="2000" dirty="0">
                <a:solidFill>
                  <a:srgbClr val="FFFFFF">
                    <a:alpha val="99000"/>
                  </a:srgbClr>
                </a:solidFill>
              </a:rPr>
              <a:t>customers</a:t>
            </a:r>
          </a:p>
        </p:txBody>
      </p:sp>
      <p:cxnSp>
        <p:nvCxnSpPr>
          <p:cNvPr id="74" name="Straight Connector 73"/>
          <p:cNvCxnSpPr/>
          <p:nvPr/>
        </p:nvCxnSpPr>
        <p:spPr>
          <a:xfrm>
            <a:off x="4808367" y="4769708"/>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845437" y="4324867"/>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ounded Rectangle 97"/>
          <p:cNvSpPr/>
          <p:nvPr/>
        </p:nvSpPr>
        <p:spPr>
          <a:xfrm>
            <a:off x="5906592"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defTabSz="1218987"/>
            <a:r>
              <a:rPr lang="en-US" dirty="0">
                <a:solidFill>
                  <a:srgbClr val="FFFFFF">
                    <a:alpha val="99000"/>
                  </a:srgbClr>
                </a:solidFill>
              </a:rPr>
              <a:t>Photo ID =…</a:t>
            </a:r>
          </a:p>
          <a:p>
            <a:pPr defTabSz="1218987"/>
            <a:r>
              <a:rPr lang="en-US" dirty="0">
                <a:solidFill>
                  <a:srgbClr val="FFFFFF">
                    <a:alpha val="99000"/>
                  </a:srgbClr>
                </a:solidFill>
              </a:rPr>
              <a:t>Date =…</a:t>
            </a:r>
          </a:p>
        </p:txBody>
      </p:sp>
      <p:sp>
        <p:nvSpPr>
          <p:cNvPr id="71" name="Rectangle 70"/>
          <p:cNvSpPr/>
          <p:nvPr/>
        </p:nvSpPr>
        <p:spPr>
          <a:xfrm>
            <a:off x="3521809"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defTabSz="1218987"/>
            <a:r>
              <a:rPr lang="en-US" sz="2000" dirty="0">
                <a:solidFill>
                  <a:srgbClr val="FFFFFF">
                    <a:alpha val="99000"/>
                  </a:srgbClr>
                </a:solidFill>
              </a:rPr>
              <a:t>photos</a:t>
            </a:r>
          </a:p>
        </p:txBody>
      </p:sp>
      <p:sp>
        <p:nvSpPr>
          <p:cNvPr id="72" name="Rounded Rectangle 97"/>
          <p:cNvSpPr/>
          <p:nvPr/>
        </p:nvSpPr>
        <p:spPr>
          <a:xfrm>
            <a:off x="5906592"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defTabSz="1218987"/>
            <a:r>
              <a:rPr lang="en-US" dirty="0">
                <a:solidFill>
                  <a:srgbClr val="FFFFFF">
                    <a:alpha val="99000"/>
                  </a:srgbClr>
                </a:solidFill>
              </a:rPr>
              <a:t>Photo ID =…</a:t>
            </a:r>
          </a:p>
          <a:p>
            <a:pPr defTabSz="1218987"/>
            <a:r>
              <a:rPr lang="en-US" dirty="0">
                <a:solidFill>
                  <a:srgbClr val="FFFFFF">
                    <a:alpha val="99000"/>
                  </a:srgbClr>
                </a:solidFill>
              </a:rPr>
              <a:t>Date =…</a:t>
            </a:r>
          </a:p>
        </p:txBody>
      </p:sp>
    </p:spTree>
    <p:extLst>
      <p:ext uri="{BB962C8B-B14F-4D97-AF65-F5344CB8AC3E}">
        <p14:creationId xmlns:p14="http://schemas.microsoft.com/office/powerpoint/2010/main" val="168982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Table</a:t>
            </a:r>
            <a:r>
              <a:rPr lang="en-US" dirty="0" smtClean="0"/>
              <a:t> </a:t>
            </a:r>
            <a:r>
              <a:rPr lang="en-US" dirty="0" smtClean="0">
                <a:solidFill>
                  <a:schemeClr val="bg1"/>
                </a:solidFill>
              </a:rPr>
              <a:t>Details</a:t>
            </a:r>
            <a:endParaRPr lang="en-US" dirty="0">
              <a:solidFill>
                <a:schemeClr val="bg1"/>
              </a:solid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20257" y="6372547"/>
            <a:ext cx="1681921" cy="195501"/>
          </a:xfrm>
          <a:prstGeom prst="rect">
            <a:avLst/>
          </a:prstGeom>
        </p:spPr>
      </p:pic>
      <p:sp>
        <p:nvSpPr>
          <p:cNvPr id="14" name="Content Placeholder 2"/>
          <p:cNvSpPr txBox="1">
            <a:spLocks/>
          </p:cNvSpPr>
          <p:nvPr/>
        </p:nvSpPr>
        <p:spPr>
          <a:xfrm>
            <a:off x="4865418" y="3028951"/>
            <a:ext cx="6811597" cy="3597275"/>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rgbClr val="FFFFFF">
                    <a:alpha val="99000"/>
                  </a:srgbClr>
                </a:solidFill>
                <a:latin typeface="Segoe UI"/>
                <a:cs typeface="Segoe UI" pitchFamily="34" charset="0"/>
              </a:rPr>
              <a:t>Insert</a:t>
            </a:r>
          </a:p>
          <a:p>
            <a:pPr marL="3175" lvl="1" indent="0" defTabSz="914325">
              <a:lnSpc>
                <a:spcPct val="90000"/>
              </a:lnSpc>
              <a:spcBef>
                <a:spcPts val="0"/>
              </a:spcBef>
              <a:spcAft>
                <a:spcPts val="600"/>
              </a:spcAft>
              <a:buSzPct val="80000"/>
              <a:buNone/>
            </a:pPr>
            <a:r>
              <a:rPr lang="en-US" sz="2000" b="1" spc="-51" dirty="0">
                <a:solidFill>
                  <a:srgbClr val="FFFFFF">
                    <a:alpha val="99000"/>
                  </a:srgbClr>
                </a:solidFill>
                <a:latin typeface="Segoe UI"/>
                <a:cs typeface="Segoe UI" pitchFamily="34" charset="0"/>
              </a:rPr>
              <a:t>Update </a:t>
            </a:r>
          </a:p>
          <a:p>
            <a:pPr marL="3175" lvl="1" indent="0" defTabSz="914325">
              <a:lnSpc>
                <a:spcPct val="90000"/>
              </a:lnSpc>
              <a:spcBef>
                <a:spcPts val="0"/>
              </a:spcBef>
              <a:spcAft>
                <a:spcPts val="600"/>
              </a:spcAft>
              <a:buSzPct val="80000"/>
              <a:buNone/>
            </a:pPr>
            <a:r>
              <a:rPr lang="en-US" sz="1600" spc="-51" dirty="0">
                <a:solidFill>
                  <a:srgbClr val="FFFFFF">
                    <a:alpha val="99000"/>
                  </a:srgbClr>
                </a:solidFill>
                <a:latin typeface="Segoe UI"/>
                <a:cs typeface="Segoe UI" pitchFamily="34" charset="0"/>
              </a:rPr>
              <a:t>Merge – Partial update</a:t>
            </a:r>
          </a:p>
          <a:p>
            <a:pPr marL="3175" lvl="1" indent="0" defTabSz="914325">
              <a:lnSpc>
                <a:spcPct val="90000"/>
              </a:lnSpc>
              <a:spcBef>
                <a:spcPts val="0"/>
              </a:spcBef>
              <a:spcAft>
                <a:spcPts val="600"/>
              </a:spcAft>
              <a:buSzPct val="80000"/>
              <a:buNone/>
            </a:pPr>
            <a:r>
              <a:rPr lang="en-US" sz="1600" spc="-51" dirty="0">
                <a:solidFill>
                  <a:srgbClr val="FFFFFF">
                    <a:alpha val="99000"/>
                  </a:srgbClr>
                </a:solidFill>
                <a:latin typeface="Segoe UI"/>
                <a:cs typeface="Segoe UI" pitchFamily="34" charset="0"/>
              </a:rPr>
              <a:t>Replace – Update entire entity</a:t>
            </a:r>
            <a:endParaRPr lang="en-US" sz="1600" b="1" spc="-51" dirty="0">
              <a:solidFill>
                <a:srgbClr val="FFFFFF">
                  <a:alpha val="99000"/>
                </a:srgbClr>
              </a:solidFill>
              <a:latin typeface="Segoe UI"/>
              <a:cs typeface="Segoe UI" pitchFamily="34" charset="0"/>
            </a:endParaRPr>
          </a:p>
          <a:p>
            <a:pPr marL="3175" lvl="1" indent="0" defTabSz="914325">
              <a:lnSpc>
                <a:spcPct val="90000"/>
              </a:lnSpc>
              <a:spcBef>
                <a:spcPts val="0"/>
              </a:spcBef>
              <a:spcAft>
                <a:spcPts val="600"/>
              </a:spcAft>
              <a:buSzPct val="80000"/>
              <a:buNone/>
            </a:pPr>
            <a:r>
              <a:rPr lang="en-US" sz="2000" b="1" spc="-51" dirty="0" err="1">
                <a:solidFill>
                  <a:srgbClr val="FFFFFF">
                    <a:alpha val="99000"/>
                  </a:srgbClr>
                </a:solidFill>
                <a:latin typeface="Segoe UI"/>
                <a:cs typeface="Segoe UI" pitchFamily="34" charset="0"/>
              </a:rPr>
              <a:t>Upsert</a:t>
            </a:r>
            <a:endParaRPr lang="en-US" sz="2000" b="1" spc="-51" dirty="0">
              <a:solidFill>
                <a:srgbClr val="FFFFFF">
                  <a:alpha val="99000"/>
                </a:srgbClr>
              </a:solidFill>
              <a:latin typeface="Segoe UI"/>
              <a:cs typeface="Segoe UI" pitchFamily="34" charset="0"/>
            </a:endParaRPr>
          </a:p>
          <a:p>
            <a:pPr marL="3175" lvl="1" indent="0" defTabSz="914325">
              <a:lnSpc>
                <a:spcPct val="90000"/>
              </a:lnSpc>
              <a:spcBef>
                <a:spcPts val="0"/>
              </a:spcBef>
              <a:spcAft>
                <a:spcPts val="600"/>
              </a:spcAft>
              <a:buSzPct val="80000"/>
              <a:buNone/>
            </a:pPr>
            <a:r>
              <a:rPr lang="en-US" sz="2000" b="1" spc="-51" dirty="0">
                <a:solidFill>
                  <a:srgbClr val="FFFFFF">
                    <a:alpha val="99000"/>
                  </a:srgbClr>
                </a:solidFill>
                <a:latin typeface="Segoe UI"/>
                <a:cs typeface="Segoe UI" pitchFamily="34" charset="0"/>
              </a:rPr>
              <a:t>Delete</a:t>
            </a:r>
          </a:p>
          <a:p>
            <a:pPr marL="3175" lvl="1" indent="0" defTabSz="914325">
              <a:lnSpc>
                <a:spcPct val="90000"/>
              </a:lnSpc>
              <a:spcBef>
                <a:spcPts val="0"/>
              </a:spcBef>
              <a:spcAft>
                <a:spcPts val="600"/>
              </a:spcAft>
              <a:buSzPct val="80000"/>
              <a:buNone/>
            </a:pPr>
            <a:r>
              <a:rPr lang="en-US" sz="2000" b="1" spc="-51" dirty="0">
                <a:solidFill>
                  <a:srgbClr val="FFFFFF">
                    <a:alpha val="99000"/>
                  </a:srgbClr>
                </a:solidFill>
                <a:latin typeface="Segoe UI"/>
                <a:cs typeface="Segoe UI" pitchFamily="34" charset="0"/>
              </a:rPr>
              <a:t>Query</a:t>
            </a:r>
          </a:p>
          <a:p>
            <a:pPr marL="3175" lvl="1" indent="0" defTabSz="914325">
              <a:lnSpc>
                <a:spcPct val="90000"/>
              </a:lnSpc>
              <a:spcBef>
                <a:spcPts val="0"/>
              </a:spcBef>
              <a:spcAft>
                <a:spcPts val="600"/>
              </a:spcAft>
              <a:buSzPct val="80000"/>
              <a:buNone/>
            </a:pPr>
            <a:r>
              <a:rPr lang="en-US" sz="2000" spc="-51" dirty="0">
                <a:solidFill>
                  <a:srgbClr val="FFFFFF">
                    <a:alpha val="99000"/>
                  </a:srgbClr>
                </a:solidFill>
                <a:latin typeface="Segoe UI"/>
                <a:cs typeface="Segoe UI" pitchFamily="34" charset="0"/>
              </a:rPr>
              <a:t>Entity Group Transactions</a:t>
            </a:r>
          </a:p>
          <a:p>
            <a:pPr marL="3175" lvl="1" indent="0" defTabSz="914325">
              <a:lnSpc>
                <a:spcPct val="90000"/>
              </a:lnSpc>
              <a:spcBef>
                <a:spcPts val="0"/>
              </a:spcBef>
              <a:spcAft>
                <a:spcPts val="600"/>
              </a:spcAft>
              <a:buSzPct val="80000"/>
              <a:buNone/>
            </a:pPr>
            <a:r>
              <a:rPr lang="en-US" sz="1600" spc="-51" dirty="0">
                <a:solidFill>
                  <a:srgbClr val="FFFFFF">
                    <a:alpha val="99000"/>
                  </a:srgbClr>
                </a:solidFill>
                <a:latin typeface="Segoe UI"/>
                <a:cs typeface="Segoe UI" pitchFamily="34" charset="0"/>
              </a:rPr>
              <a:t>Multiple CUD Operations in a single atomic transaction</a:t>
            </a:r>
          </a:p>
        </p:txBody>
      </p:sp>
      <p:sp>
        <p:nvSpPr>
          <p:cNvPr id="15" name="Content Placeholder 2"/>
          <p:cNvSpPr txBox="1">
            <a:spLocks/>
          </p:cNvSpPr>
          <p:nvPr/>
        </p:nvSpPr>
        <p:spPr>
          <a:xfrm>
            <a:off x="4866054" y="1308101"/>
            <a:ext cx="6811597"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rgbClr val="FFFFFF">
                    <a:alpha val="99000"/>
                  </a:srgbClr>
                </a:solidFill>
                <a:latin typeface="Segoe UI"/>
                <a:cs typeface="Segoe UI" pitchFamily="34" charset="0"/>
              </a:rPr>
              <a:t>Create, Query, Delete</a:t>
            </a:r>
          </a:p>
          <a:p>
            <a:pPr marL="3175" lvl="1" indent="0" defTabSz="914325">
              <a:lnSpc>
                <a:spcPct val="90000"/>
              </a:lnSpc>
              <a:spcBef>
                <a:spcPts val="0"/>
              </a:spcBef>
              <a:spcAft>
                <a:spcPts val="600"/>
              </a:spcAft>
              <a:buSzPct val="80000"/>
              <a:buNone/>
            </a:pPr>
            <a:r>
              <a:rPr lang="en-US" sz="2000" spc="-51" dirty="0">
                <a:solidFill>
                  <a:srgbClr val="FFFFFF">
                    <a:alpha val="99000"/>
                  </a:srgbClr>
                </a:solidFill>
                <a:latin typeface="Segoe UI"/>
                <a:cs typeface="Segoe UI" pitchFamily="34" charset="0"/>
              </a:rPr>
              <a:t>Tables can have metadata</a:t>
            </a:r>
          </a:p>
        </p:txBody>
      </p:sp>
      <p:cxnSp>
        <p:nvCxnSpPr>
          <p:cNvPr id="22" name="Straight Connector 21"/>
          <p:cNvCxnSpPr/>
          <p:nvPr/>
        </p:nvCxnSpPr>
        <p:spPr>
          <a:xfrm>
            <a:off x="1589" y="2924473"/>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602272" y="1599367"/>
            <a:ext cx="3698943" cy="984885"/>
            <a:chOff x="600683" y="1599366"/>
            <a:chExt cx="3698943" cy="984885"/>
          </a:xfrm>
        </p:grpSpPr>
        <p:sp>
          <p:nvSpPr>
            <p:cNvPr id="20" name="TextBox 19"/>
            <p:cNvSpPr txBox="1"/>
            <p:nvPr/>
          </p:nvSpPr>
          <p:spPr>
            <a:xfrm>
              <a:off x="1650019" y="1599366"/>
              <a:ext cx="2649607" cy="984885"/>
            </a:xfrm>
            <a:prstGeom prst="rect">
              <a:avLst/>
            </a:prstGeom>
            <a:noFill/>
          </p:spPr>
          <p:txBody>
            <a:bodyPr wrap="square" lIns="0" tIns="0" rIns="0" bIns="0" rtlCol="0">
              <a:spAutoFit/>
            </a:bodyPr>
            <a:lstStyle/>
            <a:p>
              <a:pPr defTabSz="1218987"/>
              <a:r>
                <a:rPr lang="en-US" sz="3200" spc="-100" dirty="0">
                  <a:solidFill>
                    <a:srgbClr val="FFFFFF">
                      <a:alpha val="99000"/>
                    </a:srgbClr>
                  </a:solidFill>
                  <a:ea typeface="Segoe UI" pitchFamily="34" charset="0"/>
                  <a:cs typeface="Segoe UI" pitchFamily="34" charset="0"/>
                </a:rPr>
                <a:t>Not an RDBMS! </a:t>
              </a:r>
              <a:br>
                <a:rPr lang="en-US" sz="3200" spc="-100" dirty="0">
                  <a:solidFill>
                    <a:srgbClr val="FFFFFF">
                      <a:alpha val="99000"/>
                    </a:srgbClr>
                  </a:solidFill>
                  <a:ea typeface="Segoe UI" pitchFamily="34" charset="0"/>
                  <a:cs typeface="Segoe UI" pitchFamily="34" charset="0"/>
                </a:rPr>
              </a:br>
              <a:r>
                <a:rPr lang="en-US" sz="3200" spc="-100" dirty="0">
                  <a:solidFill>
                    <a:srgbClr val="FFFFFF">
                      <a:alpha val="99000"/>
                    </a:srgbClr>
                  </a:solidFill>
                  <a:ea typeface="Segoe UI" pitchFamily="34" charset="0"/>
                  <a:cs typeface="Segoe UI" pitchFamily="34" charset="0"/>
                </a:rPr>
                <a:t>Table</a:t>
              </a:r>
            </a:p>
          </p:txBody>
        </p:sp>
        <p:sp>
          <p:nvSpPr>
            <p:cNvPr id="23" name="Freeform 7"/>
            <p:cNvSpPr>
              <a:spLocks noEditPoints="1"/>
            </p:cNvSpPr>
            <p:nvPr/>
          </p:nvSpPr>
          <p:spPr bwMode="auto">
            <a:xfrm>
              <a:off x="600683" y="1754605"/>
              <a:ext cx="741734" cy="60600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grpSp>
        <p:nvGrpSpPr>
          <p:cNvPr id="30" name="Group 29"/>
          <p:cNvGrpSpPr/>
          <p:nvPr/>
        </p:nvGrpSpPr>
        <p:grpSpPr>
          <a:xfrm>
            <a:off x="575166" y="4093317"/>
            <a:ext cx="2722363" cy="790728"/>
            <a:chOff x="573577" y="4093317"/>
            <a:chExt cx="2722363" cy="790728"/>
          </a:xfrm>
        </p:grpSpPr>
        <p:sp>
          <p:nvSpPr>
            <p:cNvPr id="17" name="TextBox 16"/>
            <p:cNvSpPr txBox="1"/>
            <p:nvPr/>
          </p:nvSpPr>
          <p:spPr>
            <a:xfrm>
              <a:off x="1650020" y="4292880"/>
              <a:ext cx="1645920" cy="393954"/>
            </a:xfrm>
            <a:prstGeom prst="rect">
              <a:avLst/>
            </a:prstGeom>
            <a:noFill/>
          </p:spPr>
          <p:txBody>
            <a:bodyPr wrap="square" lIns="0" tIns="0" rIns="0" bIns="0" rtlCol="0">
              <a:spAutoFit/>
            </a:bodyPr>
            <a:lstStyle/>
            <a:p>
              <a:pPr defTabSz="1218987">
                <a:lnSpc>
                  <a:spcPct val="80000"/>
                </a:lnSpc>
              </a:pPr>
              <a:r>
                <a:rPr lang="en-US" sz="3200" spc="-100" dirty="0">
                  <a:solidFill>
                    <a:srgbClr val="FFFFFF">
                      <a:alpha val="99000"/>
                    </a:srgbClr>
                  </a:solidFill>
                  <a:ea typeface="Segoe UI" pitchFamily="34" charset="0"/>
                  <a:cs typeface="Segoe UI" pitchFamily="34" charset="0"/>
                </a:rPr>
                <a:t>Entities</a:t>
              </a:r>
            </a:p>
          </p:txBody>
        </p:sp>
        <p:grpSp>
          <p:nvGrpSpPr>
            <p:cNvPr id="24" name="Group 23"/>
            <p:cNvGrpSpPr/>
            <p:nvPr/>
          </p:nvGrpSpPr>
          <p:grpSpPr>
            <a:xfrm>
              <a:off x="573577" y="4093317"/>
              <a:ext cx="873770" cy="790728"/>
              <a:chOff x="7871395" y="3393689"/>
              <a:chExt cx="2527474" cy="2287264"/>
            </a:xfrm>
            <a:solidFill>
              <a:schemeClr val="bg1"/>
            </a:solidFill>
          </p:grpSpPr>
          <p:sp>
            <p:nvSpPr>
              <p:cNvPr id="25"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grp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26"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27"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28"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grpSp>
      </p:grpSp>
    </p:spTree>
    <p:extLst>
      <p:ext uri="{BB962C8B-B14F-4D97-AF65-F5344CB8AC3E}">
        <p14:creationId xmlns:p14="http://schemas.microsoft.com/office/powerpoint/2010/main" val="2581538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3084170"/>
            <a:ext cx="10237787" cy="997196"/>
          </a:xfrm>
        </p:spPr>
        <p:txBody>
          <a:bodyPr/>
          <a:lstStyle/>
          <a:p>
            <a:r>
              <a:rPr lang="en-US" dirty="0" smtClean="0">
                <a:gradFill>
                  <a:gsLst>
                    <a:gs pos="1250">
                      <a:srgbClr val="FFFFFF"/>
                    </a:gs>
                    <a:gs pos="100000">
                      <a:srgbClr val="FFFFFF"/>
                    </a:gs>
                  </a:gsLst>
                  <a:lin ang="5400000" scaled="0"/>
                </a:gradFill>
              </a:rPr>
              <a:t>Creating a table</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35020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Create table</a:t>
            </a:r>
            <a:endParaRPr lang="en-US" dirty="0"/>
          </a:p>
        </p:txBody>
      </p:sp>
      <p:sp>
        <p:nvSpPr>
          <p:cNvPr id="3" name="Content Placeholder 2"/>
          <p:cNvSpPr>
            <a:spLocks noGrp="1"/>
          </p:cNvSpPr>
          <p:nvPr>
            <p:ph type="body" sz="quarter" idx="10"/>
          </p:nvPr>
        </p:nvSpPr>
        <p:spPr>
          <a:xfrm>
            <a:off x="1682527" y="2905073"/>
            <a:ext cx="9806640" cy="886397"/>
          </a:xfrm>
        </p:spPr>
        <p:txBody>
          <a:bodyPr/>
          <a:lstStyle/>
          <a:p>
            <a:r>
              <a:rPr lang="en-US" sz="3200" dirty="0" err="1" smtClean="0">
                <a:solidFill>
                  <a:schemeClr val="bg2">
                    <a:lumMod val="50000"/>
                    <a:alpha val="99000"/>
                  </a:schemeClr>
                </a:solidFill>
              </a:rPr>
              <a:t>table_service</a:t>
            </a:r>
            <a:r>
              <a:rPr lang="en-US" sz="3200" dirty="0" smtClean="0">
                <a:solidFill>
                  <a:schemeClr val="bg2">
                    <a:lumMod val="50000"/>
                    <a:alpha val="99000"/>
                  </a:schemeClr>
                </a:solidFill>
              </a:rPr>
              <a:t> </a:t>
            </a:r>
            <a:r>
              <a:rPr lang="en-US" sz="3200" dirty="0">
                <a:solidFill>
                  <a:schemeClr val="bg2">
                    <a:lumMod val="50000"/>
                    <a:alpha val="99000"/>
                  </a:schemeClr>
                </a:solidFill>
              </a:rPr>
              <a:t>= </a:t>
            </a:r>
            <a:r>
              <a:rPr lang="en-US" sz="3200" dirty="0" err="1" smtClean="0">
                <a:solidFill>
                  <a:schemeClr val="bg2">
                    <a:lumMod val="50000"/>
                    <a:alpha val="99000"/>
                  </a:schemeClr>
                </a:solidFill>
              </a:rPr>
              <a:t>TableService</a:t>
            </a:r>
            <a:r>
              <a:rPr lang="en-US" sz="3200" dirty="0" smtClean="0">
                <a:solidFill>
                  <a:schemeClr val="bg2">
                    <a:lumMod val="50000"/>
                    <a:alpha val="99000"/>
                  </a:schemeClr>
                </a:solidFill>
              </a:rPr>
              <a:t>(account</a:t>
            </a:r>
            <a:r>
              <a:rPr lang="en-US" sz="3200" dirty="0">
                <a:solidFill>
                  <a:schemeClr val="bg2">
                    <a:lumMod val="50000"/>
                    <a:alpha val="99000"/>
                  </a:schemeClr>
                </a:solidFill>
              </a:rPr>
              <a:t>, key) </a:t>
            </a:r>
            <a:r>
              <a:rPr lang="en-US" sz="3200" dirty="0" err="1" smtClean="0">
                <a:solidFill>
                  <a:schemeClr val="bg2">
                    <a:lumMod val="50000"/>
                    <a:alpha val="99000"/>
                  </a:schemeClr>
                </a:solidFill>
              </a:rPr>
              <a:t>table_service.create_table</a:t>
            </a:r>
            <a:r>
              <a:rPr lang="en-US" sz="3200" dirty="0" smtClean="0">
                <a:solidFill>
                  <a:schemeClr val="bg2">
                    <a:lumMod val="50000"/>
                    <a:alpha val="99000"/>
                  </a:schemeClr>
                </a:solidFill>
              </a:rPr>
              <a:t>(</a:t>
            </a:r>
            <a:r>
              <a:rPr lang="en-US" sz="3200" dirty="0" err="1" smtClean="0">
                <a:solidFill>
                  <a:schemeClr val="bg2">
                    <a:lumMod val="50000"/>
                    <a:alpha val="99000"/>
                  </a:schemeClr>
                </a:solidFill>
              </a:rPr>
              <a:t>table_name</a:t>
            </a:r>
            <a:r>
              <a:rPr lang="en-US" sz="3200" dirty="0">
                <a:solidFill>
                  <a:schemeClr val="bg2">
                    <a:lumMod val="50000"/>
                    <a:alpha val="99000"/>
                  </a:schemeClr>
                </a:solidFill>
              </a:rPr>
              <a:t>)</a:t>
            </a:r>
          </a:p>
        </p:txBody>
      </p:sp>
    </p:spTree>
    <p:extLst>
      <p:ext uri="{BB962C8B-B14F-4D97-AF65-F5344CB8AC3E}">
        <p14:creationId xmlns:p14="http://schemas.microsoft.com/office/powerpoint/2010/main" val="2874936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3084170"/>
            <a:ext cx="10237787" cy="997196"/>
          </a:xfrm>
        </p:spPr>
        <p:txBody>
          <a:bodyPr/>
          <a:lstStyle/>
          <a:p>
            <a:r>
              <a:rPr lang="en-US" dirty="0" smtClean="0">
                <a:gradFill>
                  <a:gsLst>
                    <a:gs pos="1250">
                      <a:srgbClr val="FFFFFF"/>
                    </a:gs>
                    <a:gs pos="100000">
                      <a:srgbClr val="FFFFFF"/>
                    </a:gs>
                  </a:gsLst>
                  <a:lin ang="5400000" scaled="0"/>
                </a:gradFill>
              </a:rPr>
              <a:t>Adding entities</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33641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Entity Properties</a:t>
            </a:r>
            <a:endParaRPr lang="en-US" dirty="0"/>
          </a:p>
        </p:txBody>
      </p:sp>
      <p:sp>
        <p:nvSpPr>
          <p:cNvPr id="3" name="Content Placeholder 2"/>
          <p:cNvSpPr>
            <a:spLocks noGrp="1"/>
          </p:cNvSpPr>
          <p:nvPr>
            <p:ph type="body" sz="quarter" idx="10"/>
          </p:nvPr>
        </p:nvSpPr>
        <p:spPr>
          <a:xfrm>
            <a:off x="520701" y="1163902"/>
            <a:ext cx="5575301" cy="4876720"/>
          </a:xfrm>
        </p:spPr>
        <p:txBody>
          <a:bodyPr/>
          <a:lstStyle/>
          <a:p>
            <a:r>
              <a:rPr lang="en-US" sz="2800" dirty="0">
                <a:solidFill>
                  <a:schemeClr val="accent3">
                    <a:alpha val="99000"/>
                  </a:schemeClr>
                </a:solidFill>
              </a:rPr>
              <a:t>Entity can have up to 255 properties</a:t>
            </a:r>
          </a:p>
          <a:p>
            <a:pPr lvl="1"/>
            <a:r>
              <a:rPr lang="en-US" dirty="0" smtClean="0"/>
              <a:t>Up to 1MB per entity</a:t>
            </a:r>
          </a:p>
          <a:p>
            <a:pPr lvl="1"/>
            <a:endParaRPr lang="en-US" sz="1800" dirty="0"/>
          </a:p>
          <a:p>
            <a:r>
              <a:rPr lang="en-US" sz="2800" dirty="0">
                <a:solidFill>
                  <a:schemeClr val="accent3">
                    <a:alpha val="99000"/>
                  </a:schemeClr>
                </a:solidFill>
              </a:rPr>
              <a:t>Mandatory Properties for every entity</a:t>
            </a:r>
          </a:p>
          <a:p>
            <a:pPr lvl="1"/>
            <a:r>
              <a:rPr lang="en-US" dirty="0" err="1" smtClean="0"/>
              <a:t>PartitionKey</a:t>
            </a:r>
            <a:r>
              <a:rPr lang="en-US" dirty="0" smtClean="0"/>
              <a:t> &amp; </a:t>
            </a:r>
            <a:r>
              <a:rPr lang="en-US" dirty="0" err="1" smtClean="0"/>
              <a:t>RowKey</a:t>
            </a:r>
            <a:r>
              <a:rPr lang="en-US" dirty="0" smtClean="0"/>
              <a:t> (only indexed properties)</a:t>
            </a:r>
          </a:p>
          <a:p>
            <a:pPr lvl="1"/>
            <a:r>
              <a:rPr lang="en-US" sz="1600" dirty="0"/>
              <a:t>Uniquely identifies an entity</a:t>
            </a:r>
          </a:p>
          <a:p>
            <a:pPr lvl="1">
              <a:spcAft>
                <a:spcPts val="1200"/>
              </a:spcAft>
            </a:pPr>
            <a:r>
              <a:rPr lang="en-US" sz="1600" dirty="0"/>
              <a:t>Defines the sort order</a:t>
            </a:r>
          </a:p>
          <a:p>
            <a:pPr lvl="1"/>
            <a:r>
              <a:rPr lang="en-US" dirty="0" smtClean="0"/>
              <a:t>Timestamp </a:t>
            </a:r>
          </a:p>
          <a:p>
            <a:pPr lvl="1"/>
            <a:r>
              <a:rPr lang="en-US" sz="1600" dirty="0"/>
              <a:t>Optimistic Concurrency</a:t>
            </a:r>
          </a:p>
          <a:p>
            <a:pPr lvl="1"/>
            <a:r>
              <a:rPr lang="en-US" sz="1600" dirty="0"/>
              <a:t>Exposed as an HTTP </a:t>
            </a:r>
            <a:r>
              <a:rPr lang="en-US" sz="1600" dirty="0" err="1"/>
              <a:t>Etag</a:t>
            </a:r>
            <a:endParaRPr lang="en-US" sz="1600" dirty="0"/>
          </a:p>
          <a:p>
            <a:pPr lvl="1"/>
            <a:endParaRPr lang="en-US" sz="1800" dirty="0"/>
          </a:p>
          <a:p>
            <a:r>
              <a:rPr lang="en-US" sz="2800" dirty="0">
                <a:solidFill>
                  <a:schemeClr val="accent3">
                    <a:alpha val="99000"/>
                  </a:schemeClr>
                </a:solidFill>
              </a:rPr>
              <a:t>No fixed schema for other properties</a:t>
            </a:r>
          </a:p>
          <a:p>
            <a:pPr lvl="1"/>
            <a:r>
              <a:rPr lang="en-US" sz="1800" dirty="0"/>
              <a:t>Each property is stored as a &lt;name, typed value&gt; pair</a:t>
            </a:r>
          </a:p>
          <a:p>
            <a:pPr lvl="1"/>
            <a:r>
              <a:rPr lang="en-US" sz="1800" dirty="0"/>
              <a:t>No schema stored for a table</a:t>
            </a:r>
          </a:p>
          <a:p>
            <a:pPr lvl="1"/>
            <a:r>
              <a:rPr lang="en-US" sz="1800" dirty="0"/>
              <a:t>Properties can be the standard .NET types </a:t>
            </a:r>
          </a:p>
          <a:p>
            <a:pPr lvl="1"/>
            <a:r>
              <a:rPr lang="en-US" sz="1800" dirty="0"/>
              <a:t>String, binary, </a:t>
            </a:r>
            <a:r>
              <a:rPr lang="en-US" sz="1800" dirty="0" err="1"/>
              <a:t>bool</a:t>
            </a:r>
            <a:r>
              <a:rPr lang="en-US" sz="1800" dirty="0"/>
              <a:t>, </a:t>
            </a:r>
            <a:r>
              <a:rPr lang="en-US" sz="1800" dirty="0" err="1"/>
              <a:t>DateTime</a:t>
            </a:r>
            <a:r>
              <a:rPr lang="en-US" sz="1800" dirty="0"/>
              <a:t>, GUID, </a:t>
            </a:r>
            <a:r>
              <a:rPr lang="en-US" sz="1800" dirty="0" err="1"/>
              <a:t>int</a:t>
            </a:r>
            <a:r>
              <a:rPr lang="en-US" sz="1800" dirty="0"/>
              <a:t>, int64, and double</a:t>
            </a:r>
          </a:p>
        </p:txBody>
      </p:sp>
      <p:grpSp>
        <p:nvGrpSpPr>
          <p:cNvPr id="10" name="Group 9"/>
          <p:cNvGrpSpPr/>
          <p:nvPr/>
        </p:nvGrpSpPr>
        <p:grpSpPr>
          <a:xfrm>
            <a:off x="7595266" y="2276531"/>
            <a:ext cx="3725963" cy="3371849"/>
            <a:chOff x="7871395" y="3393689"/>
            <a:chExt cx="2527474" cy="2287264"/>
          </a:xfrm>
        </p:grpSpPr>
        <p:sp>
          <p:nvSpPr>
            <p:cNvPr id="6"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7"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8"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9"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274429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pPr defTabSz="1218987"/>
            <a:endParaRPr lang="en-US" sz="1600" dirty="0">
              <a:solidFill>
                <a:srgbClr val="292929"/>
              </a:solidFill>
            </a:endParaRPr>
          </a:p>
        </p:txBody>
      </p:sp>
      <p:sp>
        <p:nvSpPr>
          <p:cNvPr id="4" name="Title 3"/>
          <p:cNvSpPr>
            <a:spLocks noGrp="1"/>
          </p:cNvSpPr>
          <p:nvPr>
            <p:ph type="title"/>
          </p:nvPr>
        </p:nvSpPr>
        <p:spPr/>
        <p:txBody>
          <a:bodyPr/>
          <a:lstStyle/>
          <a:p>
            <a:r>
              <a:rPr lang="en-NZ" smtClean="0"/>
              <a:t>No Fixed Schema</a:t>
            </a:r>
            <a:endParaRPr lang="en-NZ" dirty="0"/>
          </a:p>
        </p:txBody>
      </p:sp>
      <p:graphicFrame>
        <p:nvGraphicFramePr>
          <p:cNvPr id="12" name="Table 11"/>
          <p:cNvGraphicFramePr>
            <a:graphicFrameLocks noGrp="1"/>
          </p:cNvGraphicFramePr>
          <p:nvPr>
            <p:extLst>
              <p:ext uri="{D42A27DB-BD31-4B8C-83A1-F6EECF244321}">
                <p14:modId xmlns:p14="http://schemas.microsoft.com/office/powerpoint/2010/main" val="1619714599"/>
              </p:ext>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Andy</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Cross</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Richard</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Conway</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8/11/1974</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Isaac</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Abraham</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5/8/1977</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8815" y="4644858"/>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defTabSz="1218987"/>
            <a:endParaRPr lang="en-US" sz="2400" dirty="0">
              <a:solidFill>
                <a:srgbClr val="FFFFFF"/>
              </a:solidFill>
            </a:endParaRPr>
          </a:p>
        </p:txBody>
      </p:sp>
      <p:sp>
        <p:nvSpPr>
          <p:cNvPr id="18" name="Rectangle 17"/>
          <p:cNvSpPr/>
          <p:nvPr/>
        </p:nvSpPr>
        <p:spPr>
          <a:xfrm>
            <a:off x="8181183" y="2360614"/>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pPr defTabSz="1218987"/>
            <a:r>
              <a:rPr lang="en-NZ" sz="1600" b="1" cap="all" dirty="0">
                <a:solidFill>
                  <a:srgbClr val="FFFFFF">
                    <a:alpha val="99000"/>
                  </a:srgbClr>
                </a:solidFill>
              </a:rPr>
              <a:t>FAV SPORT</a:t>
            </a:r>
            <a:endParaRPr lang="en-US" sz="1900" b="1" dirty="0">
              <a:solidFill>
                <a:srgbClr val="FFFFFF">
                  <a:alpha val="99000"/>
                </a:srgbClr>
              </a:solidFill>
            </a:endParaRPr>
          </a:p>
        </p:txBody>
      </p:sp>
      <p:sp>
        <p:nvSpPr>
          <p:cNvPr id="19" name="Rectangle 18"/>
          <p:cNvSpPr/>
          <p:nvPr/>
        </p:nvSpPr>
        <p:spPr>
          <a:xfrm>
            <a:off x="8178801" y="3827532"/>
            <a:ext cx="1828800" cy="82439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pPr defTabSz="1218987"/>
            <a:r>
              <a:rPr lang="en-US" sz="1400" dirty="0" smtClean="0">
                <a:solidFill>
                  <a:srgbClr val="5F5F5F">
                    <a:lumMod val="75000"/>
                    <a:alpha val="99000"/>
                  </a:srgbClr>
                </a:solidFill>
              </a:rPr>
              <a:t>Kickboxing</a:t>
            </a:r>
            <a:endParaRPr lang="en-US" sz="1400" dirty="0">
              <a:solidFill>
                <a:srgbClr val="5F5F5F">
                  <a:lumMod val="75000"/>
                  <a:alpha val="99000"/>
                </a:srgbClr>
              </a:solidFill>
            </a:endParaRPr>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47837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3084170"/>
            <a:ext cx="10237787" cy="997196"/>
          </a:xfrm>
        </p:spPr>
        <p:txBody>
          <a:bodyPr/>
          <a:lstStyle/>
          <a:p>
            <a:r>
              <a:rPr lang="en-US" dirty="0" smtClean="0">
                <a:gradFill>
                  <a:gsLst>
                    <a:gs pos="1250">
                      <a:srgbClr val="FFFFFF"/>
                    </a:gs>
                    <a:gs pos="100000">
                      <a:srgbClr val="FFFFFF"/>
                    </a:gs>
                  </a:gsLst>
                  <a:lin ang="5400000" scaled="0"/>
                </a:gradFill>
              </a:rPr>
              <a:t>Updating entities</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28545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pPr defTabSz="1218987"/>
            <a:endParaRPr lang="en-US" sz="1600" dirty="0">
              <a:solidFill>
                <a:srgbClr val="292929"/>
              </a:solidFill>
            </a:endParaRPr>
          </a:p>
        </p:txBody>
      </p:sp>
      <p:sp>
        <p:nvSpPr>
          <p:cNvPr id="4" name="Title 3"/>
          <p:cNvSpPr>
            <a:spLocks noGrp="1"/>
          </p:cNvSpPr>
          <p:nvPr>
            <p:ph type="title"/>
          </p:nvPr>
        </p:nvSpPr>
        <p:spPr/>
        <p:txBody>
          <a:bodyPr/>
          <a:lstStyle/>
          <a:p>
            <a:r>
              <a:rPr lang="en-NZ" dirty="0"/>
              <a:t>Querying</a:t>
            </a:r>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Andy</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Cross</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Richard</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Conway</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8/11/1974</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Isaac</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Abraham</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5/8/1977</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Rounded Rectangle 16"/>
          <p:cNvSpPr/>
          <p:nvPr/>
        </p:nvSpPr>
        <p:spPr>
          <a:xfrm>
            <a:off x="1995760" y="3005036"/>
            <a:ext cx="6196518" cy="847928"/>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defTabSz="1218987"/>
            <a:endParaRPr lang="en-US" sz="2400" dirty="0">
              <a:solidFill>
                <a:srgbClr val="FFFFFF"/>
              </a:solidFill>
            </a:endParaRPr>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grpSp>
      <p:sp>
        <p:nvSpPr>
          <p:cNvPr id="23" name="TextBox 15"/>
          <p:cNvSpPr txBox="1"/>
          <p:nvPr/>
        </p:nvSpPr>
        <p:spPr>
          <a:xfrm>
            <a:off x="6143963" y="1375433"/>
            <a:ext cx="3954921" cy="461663"/>
          </a:xfrm>
          <a:prstGeom prst="rect">
            <a:avLst/>
          </a:prstGeom>
        </p:spPr>
        <p:txBody>
          <a:bodyPr wrap="none" lIns="91436" tIns="45719" rIns="91436" bIns="4571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pc="-100" dirty="0">
                <a:solidFill>
                  <a:srgbClr val="FFFFFF">
                    <a:alpha val="99000"/>
                  </a:srgbClr>
                </a:solidFill>
                <a:latin typeface="Consolas" pitchFamily="49" charset="0"/>
                <a:cs typeface="Consolas" pitchFamily="49" charset="0"/>
              </a:rPr>
              <a:t>?$filter=Last </a:t>
            </a:r>
            <a:r>
              <a:rPr lang="en-US" sz="2400" spc="-100" dirty="0" err="1">
                <a:solidFill>
                  <a:srgbClr val="FFFFFF">
                    <a:alpha val="99000"/>
                  </a:srgbClr>
                </a:solidFill>
                <a:latin typeface="Consolas" pitchFamily="49" charset="0"/>
                <a:cs typeface="Consolas" pitchFamily="49" charset="0"/>
              </a:rPr>
              <a:t>eq</a:t>
            </a:r>
            <a:r>
              <a:rPr lang="en-US" sz="2400" spc="-100" dirty="0">
                <a:solidFill>
                  <a:srgbClr val="FFFFFF">
                    <a:alpha val="99000"/>
                  </a:srgbClr>
                </a:solidFill>
                <a:latin typeface="Consolas" pitchFamily="49" charset="0"/>
                <a:cs typeface="Consolas" pitchFamily="49" charset="0"/>
              </a:rPr>
              <a:t> </a:t>
            </a:r>
            <a:r>
              <a:rPr lang="en-US" sz="2400" spc="-100" dirty="0" smtClean="0">
                <a:solidFill>
                  <a:srgbClr val="FFFFFF">
                    <a:alpha val="99000"/>
                  </a:srgbClr>
                </a:solidFill>
                <a:latin typeface="Consolas" pitchFamily="49" charset="0"/>
                <a:cs typeface="Consolas" pitchFamily="49" charset="0"/>
              </a:rPr>
              <a:t>‘Cross’</a:t>
            </a:r>
            <a:endParaRPr lang="en-US" sz="2400" spc="-100" dirty="0">
              <a:solidFill>
                <a:srgbClr val="FFFFFF">
                  <a:alpha val="99000"/>
                </a:srgbClr>
              </a:solidFill>
              <a:latin typeface="Consolas" pitchFamily="49" charset="0"/>
              <a:cs typeface="Consolas" pitchFamily="49" charset="0"/>
            </a:endParaRPr>
          </a:p>
        </p:txBody>
      </p:sp>
    </p:spTree>
    <p:extLst>
      <p:ext uri="{BB962C8B-B14F-4D97-AF65-F5344CB8AC3E}">
        <p14:creationId xmlns:p14="http://schemas.microsoft.com/office/powerpoint/2010/main" val="202715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413558" y="3009050"/>
            <a:ext cx="10237787" cy="997196"/>
          </a:xfrm>
        </p:spPr>
        <p:txBody>
          <a:bodyPr/>
          <a:lstStyle/>
          <a:p>
            <a:r>
              <a:rPr lang="en-US" dirty="0" smtClean="0">
                <a:solidFill>
                  <a:schemeClr val="bg1"/>
                </a:solidFill>
              </a:rPr>
              <a:t>Listing table entities</a:t>
            </a:r>
            <a:endParaRPr lang="en-US" dirty="0">
              <a:solidFill>
                <a:schemeClr val="bg1"/>
              </a:solidFill>
            </a:endParaRPr>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9692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0701" y="228601"/>
            <a:ext cx="11149013" cy="1246495"/>
          </a:xfrm>
        </p:spPr>
        <p:txBody>
          <a:bodyPr/>
          <a:lstStyle/>
          <a:p>
            <a:r>
              <a:rPr lang="en-US" dirty="0" smtClean="0"/>
              <a:t>Microsoft Azure </a:t>
            </a:r>
            <a:r>
              <a:rPr lang="en-US" dirty="0"/>
              <a:t>Storage Account</a:t>
            </a:r>
            <a:br>
              <a:rPr lang="en-US" dirty="0"/>
            </a:br>
            <a:r>
              <a:rPr lang="en-US" sz="3600" dirty="0">
                <a:solidFill>
                  <a:schemeClr val="tx1">
                    <a:lumMod val="90000"/>
                    <a:lumOff val="10000"/>
                    <a:alpha val="99000"/>
                  </a:schemeClr>
                </a:solidFill>
              </a:rPr>
              <a:t>User specified globally unique account name</a:t>
            </a:r>
          </a:p>
        </p:txBody>
      </p:sp>
      <p:pic>
        <p:nvPicPr>
          <p:cNvPr id="24" name="Picture 6" descr="\\server3\InternalBin\Resource DVD\DVD_ART36\Artwork_Imagery\Icons - Illustrations\Maps Globes\world map Transparent blue.png"/>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rcRect/>
          <a:stretch>
            <a:fillRect/>
          </a:stretch>
        </p:blipFill>
        <p:spPr bwMode="auto">
          <a:xfrm>
            <a:off x="1592" y="2736321"/>
            <a:ext cx="4799013" cy="3878227"/>
          </a:xfrm>
          <a:prstGeom prst="rect">
            <a:avLst/>
          </a:prstGeom>
          <a:noFill/>
        </p:spPr>
      </p:pic>
      <p:pic>
        <p:nvPicPr>
          <p:cNvPr id="25" name="Picture 24" descr="\\server3\InternalBin\Resource DVD\DVD_ART36\Artwork_Imagery\Icons - Illustrations\Maps Globes\world map Transparent blue.png"/>
          <p:cNvPicPr>
            <a:picLocks noChangeAspect="1" noChangeArrowheads="1"/>
          </p:cNvPicPr>
          <p:nvPr/>
        </p:nvPicPr>
        <p:blipFill>
          <a:blip r:embed="rId5" cstate="screen">
            <a:duotone>
              <a:prstClr val="black"/>
              <a:schemeClr val="tx2">
                <a:tint val="45000"/>
                <a:satMod val="400000"/>
              </a:schemeClr>
            </a:duotone>
            <a:extLst>
              <a:ext uri="{BEBA8EAE-BF5A-486C-A8C5-ECC9F3942E4B}">
                <a14:imgProps xmlns:a14="http://schemas.microsoft.com/office/drawing/2010/main">
                  <a14:imgLayer r:embed="rId6">
                    <a14:imgEffect>
                      <a14:colorTemperature colorTemp="11200"/>
                    </a14:imgEffect>
                    <a14:imgEffect>
                      <a14:saturation sat="400000"/>
                    </a14:imgEffect>
                  </a14:imgLayer>
                </a14:imgProps>
              </a:ext>
              <a:ext uri="{28A0092B-C50C-407E-A947-70E740481C1C}">
                <a14:useLocalDpi xmlns:a14="http://schemas.microsoft.com/office/drawing/2010/main"/>
              </a:ext>
            </a:extLst>
          </a:blip>
          <a:srcRect/>
          <a:stretch>
            <a:fillRect/>
          </a:stretch>
        </p:blipFill>
        <p:spPr bwMode="auto">
          <a:xfrm>
            <a:off x="4811714" y="2745846"/>
            <a:ext cx="2590800" cy="3878227"/>
          </a:xfrm>
          <a:prstGeom prst="rect">
            <a:avLst/>
          </a:prstGeom>
          <a:noFill/>
        </p:spPr>
      </p:pic>
      <p:pic>
        <p:nvPicPr>
          <p:cNvPr id="26" name="Picture 6" descr="\\server3\InternalBin\Resource DVD\DVD_ART36\Artwork_Imagery\Icons - Illustrations\Maps Globes\world map Transparent blue.png"/>
          <p:cNvPicPr>
            <a:picLocks noChangeAspect="1" noChangeArrowheads="1"/>
          </p:cNvPicPr>
          <p:nvPr/>
        </p:nvPicPr>
        <p:blipFill>
          <a:blip r:embed="rId7" cstate="screen">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a:ext>
            </a:extLst>
          </a:blip>
          <a:srcRect r="-1748"/>
          <a:stretch>
            <a:fillRect/>
          </a:stretch>
        </p:blipFill>
        <p:spPr bwMode="auto">
          <a:xfrm>
            <a:off x="7412042" y="2745846"/>
            <a:ext cx="4778375" cy="3878227"/>
          </a:xfrm>
          <a:prstGeom prst="rect">
            <a:avLst/>
          </a:prstGeom>
          <a:noFill/>
        </p:spPr>
      </p:pic>
      <p:cxnSp>
        <p:nvCxnSpPr>
          <p:cNvPr id="27" name="Straight Connector 26"/>
          <p:cNvCxnSpPr/>
          <p:nvPr/>
        </p:nvCxnSpPr>
        <p:spPr>
          <a:xfrm>
            <a:off x="4811714" y="2409227"/>
            <a:ext cx="0" cy="4114800"/>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391400" y="2409227"/>
            <a:ext cx="0" cy="4114800"/>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auto">
          <a:xfrm>
            <a:off x="1591" y="4317474"/>
            <a:ext cx="12188824" cy="3076575"/>
          </a:xfrm>
          <a:prstGeom prst="rect">
            <a:avLst/>
          </a:prstGeom>
          <a:gradFill flip="none" rotWithShape="1">
            <a:gsLst>
              <a:gs pos="0">
                <a:schemeClr val="bg1">
                  <a:alpha val="0"/>
                </a:schemeClr>
              </a:gs>
              <a:gs pos="46000">
                <a:schemeClr val="bg1">
                  <a:alpha val="20000"/>
                </a:schemeClr>
              </a:gs>
              <a:gs pos="100000">
                <a:schemeClr val="bg1">
                  <a:alpha val="45000"/>
                </a:schemeClr>
              </a:gs>
            </a:gsLst>
            <a:lin ang="5400000" scaled="0"/>
            <a:tileRect/>
          </a:gra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endParaRPr lang="en-US" sz="3200" spc="-67" dirty="0">
              <a:gradFill>
                <a:gsLst>
                  <a:gs pos="0">
                    <a:srgbClr val="000000"/>
                  </a:gs>
                  <a:gs pos="100000">
                    <a:srgbClr val="000000"/>
                  </a:gs>
                </a:gsLst>
                <a:lin ang="5400000" scaled="0"/>
              </a:gradFill>
            </a:endParaRPr>
          </a:p>
        </p:txBody>
      </p:sp>
      <p:grpSp>
        <p:nvGrpSpPr>
          <p:cNvPr id="34" name="Group 33"/>
          <p:cNvGrpSpPr/>
          <p:nvPr/>
        </p:nvGrpSpPr>
        <p:grpSpPr>
          <a:xfrm>
            <a:off x="2053218" y="3424850"/>
            <a:ext cx="1786840" cy="536697"/>
            <a:chOff x="8718270" y="3152204"/>
            <a:chExt cx="2762610" cy="829780"/>
          </a:xfrm>
          <a:effectLst>
            <a:outerShdw blurRad="76200" dir="18900000" sy="23000" kx="-1200000" algn="bl" rotWithShape="0">
              <a:prstClr val="black">
                <a:alpha val="20000"/>
              </a:prstClr>
            </a:outerShdw>
          </a:effectLst>
        </p:grpSpPr>
        <p:grpSp>
          <p:nvGrpSpPr>
            <p:cNvPr id="41" name="Group 40"/>
            <p:cNvGrpSpPr/>
            <p:nvPr/>
          </p:nvGrpSpPr>
          <p:grpSpPr>
            <a:xfrm>
              <a:off x="8718270" y="3152204"/>
              <a:ext cx="2762610" cy="829780"/>
              <a:chOff x="8069942" y="-247775"/>
              <a:chExt cx="2762610" cy="829780"/>
            </a:xfrm>
          </p:grpSpPr>
          <p:sp>
            <p:nvSpPr>
              <p:cNvPr id="43" name="Rectangle 42"/>
              <p:cNvSpPr/>
              <p:nvPr/>
            </p:nvSpPr>
            <p:spPr bwMode="auto">
              <a:xfrm>
                <a:off x="8072519" y="-247775"/>
                <a:ext cx="2760033"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Isosceles Triangle 43"/>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42" name="TextBox 41"/>
            <p:cNvSpPr txBox="1"/>
            <p:nvPr/>
          </p:nvSpPr>
          <p:spPr>
            <a:xfrm>
              <a:off x="8874018" y="3266409"/>
              <a:ext cx="2092349" cy="299785"/>
            </a:xfrm>
            <a:prstGeom prst="rect">
              <a:avLst/>
            </a:prstGeom>
            <a:noFill/>
          </p:spPr>
          <p:txBody>
            <a:bodyPr wrap="none" lIns="0" tIns="0" rIns="0" bIns="0" rtlCol="0">
              <a:spAutoFit/>
            </a:bodyPr>
            <a:lstStyle/>
            <a:p>
              <a:pPr defTabSz="1218987">
                <a:lnSpc>
                  <a:spcPct val="90000"/>
                </a:lnSpc>
                <a:spcBef>
                  <a:spcPct val="20000"/>
                </a:spcBef>
                <a:buSzPct val="80000"/>
              </a:pPr>
              <a:r>
                <a:rPr lang="en-US" sz="1400" dirty="0">
                  <a:solidFill>
                    <a:srgbClr val="FFFFFF">
                      <a:alpha val="99000"/>
                    </a:srgbClr>
                  </a:solidFill>
                </a:rPr>
                <a:t>North Central US</a:t>
              </a:r>
            </a:p>
          </p:txBody>
        </p:sp>
      </p:grpSp>
      <p:grpSp>
        <p:nvGrpSpPr>
          <p:cNvPr id="50" name="Group 49"/>
          <p:cNvGrpSpPr/>
          <p:nvPr/>
        </p:nvGrpSpPr>
        <p:grpSpPr>
          <a:xfrm>
            <a:off x="5603635" y="3315253"/>
            <a:ext cx="1785173" cy="536697"/>
            <a:chOff x="8720847" y="3152204"/>
            <a:chExt cx="2760033" cy="829780"/>
          </a:xfrm>
          <a:effectLst>
            <a:outerShdw blurRad="76200" dir="18900000" sy="23000" kx="-1200000" algn="bl" rotWithShape="0">
              <a:prstClr val="black">
                <a:alpha val="20000"/>
              </a:prstClr>
            </a:outerShdw>
          </a:effectLst>
        </p:grpSpPr>
        <p:grpSp>
          <p:nvGrpSpPr>
            <p:cNvPr id="51" name="Group 50"/>
            <p:cNvGrpSpPr/>
            <p:nvPr/>
          </p:nvGrpSpPr>
          <p:grpSpPr>
            <a:xfrm>
              <a:off x="8720847" y="3152204"/>
              <a:ext cx="2760033" cy="829780"/>
              <a:chOff x="8072519" y="-247775"/>
              <a:chExt cx="2760033" cy="829780"/>
            </a:xfrm>
          </p:grpSpPr>
          <p:sp>
            <p:nvSpPr>
              <p:cNvPr id="53" name="Rectangle 52"/>
              <p:cNvSpPr/>
              <p:nvPr/>
            </p:nvSpPr>
            <p:spPr bwMode="auto">
              <a:xfrm>
                <a:off x="8072519" y="-247775"/>
                <a:ext cx="2760033" cy="549224"/>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Isosceles Triangle 53"/>
              <p:cNvSpPr/>
              <p:nvPr/>
            </p:nvSpPr>
            <p:spPr bwMode="auto">
              <a:xfrm rot="5400000">
                <a:off x="7866930" y="64918"/>
                <a:ext cx="722676" cy="311498"/>
              </a:xfrm>
              <a:prstGeom prst="triangle">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52" name="TextBox 51"/>
            <p:cNvSpPr txBox="1"/>
            <p:nvPr/>
          </p:nvSpPr>
          <p:spPr>
            <a:xfrm>
              <a:off x="8874018" y="3266409"/>
              <a:ext cx="2065881" cy="299785"/>
            </a:xfrm>
            <a:prstGeom prst="rect">
              <a:avLst/>
            </a:prstGeom>
            <a:noFill/>
          </p:spPr>
          <p:txBody>
            <a:bodyPr wrap="none" lIns="0" tIns="0" rIns="0" bIns="0" rtlCol="0">
              <a:spAutoFit/>
            </a:bodyPr>
            <a:lstStyle/>
            <a:p>
              <a:pPr defTabSz="1218987">
                <a:lnSpc>
                  <a:spcPct val="90000"/>
                </a:lnSpc>
                <a:spcBef>
                  <a:spcPct val="20000"/>
                </a:spcBef>
                <a:buSzPct val="80000"/>
              </a:pPr>
              <a:r>
                <a:rPr lang="en-US" sz="1400" dirty="0">
                  <a:solidFill>
                    <a:srgbClr val="FFFFFF">
                      <a:alpha val="99000"/>
                    </a:srgbClr>
                  </a:solidFill>
                </a:rPr>
                <a:t>Northern Europe</a:t>
              </a:r>
            </a:p>
          </p:txBody>
        </p:sp>
      </p:grpSp>
      <p:grpSp>
        <p:nvGrpSpPr>
          <p:cNvPr id="55" name="Group 54"/>
          <p:cNvGrpSpPr/>
          <p:nvPr/>
        </p:nvGrpSpPr>
        <p:grpSpPr>
          <a:xfrm>
            <a:off x="6142054" y="3703048"/>
            <a:ext cx="1786840" cy="536697"/>
            <a:chOff x="8718270" y="3152204"/>
            <a:chExt cx="2762610" cy="829780"/>
          </a:xfrm>
          <a:effectLst>
            <a:outerShdw blurRad="76200" dir="18900000" sy="23000" kx="-1200000" algn="bl" rotWithShape="0">
              <a:prstClr val="black">
                <a:alpha val="20000"/>
              </a:prstClr>
            </a:outerShdw>
          </a:effectLst>
        </p:grpSpPr>
        <p:grpSp>
          <p:nvGrpSpPr>
            <p:cNvPr id="56" name="Group 55"/>
            <p:cNvGrpSpPr/>
            <p:nvPr/>
          </p:nvGrpSpPr>
          <p:grpSpPr>
            <a:xfrm>
              <a:off x="8718270" y="3152204"/>
              <a:ext cx="2762610" cy="829780"/>
              <a:chOff x="8069942" y="-247775"/>
              <a:chExt cx="2762610" cy="829780"/>
            </a:xfrm>
          </p:grpSpPr>
          <p:sp>
            <p:nvSpPr>
              <p:cNvPr id="58" name="Rectangle 57"/>
              <p:cNvSpPr/>
              <p:nvPr/>
            </p:nvSpPr>
            <p:spPr bwMode="auto">
              <a:xfrm>
                <a:off x="8072519" y="-247775"/>
                <a:ext cx="2760033" cy="549224"/>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Isosceles Triangle 58"/>
              <p:cNvSpPr/>
              <p:nvPr/>
            </p:nvSpPr>
            <p:spPr bwMode="auto">
              <a:xfrm rot="5400000">
                <a:off x="7864352" y="64918"/>
                <a:ext cx="722677" cy="311498"/>
              </a:xfrm>
              <a:prstGeom prst="triangle">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57" name="TextBox 56"/>
            <p:cNvSpPr txBox="1"/>
            <p:nvPr/>
          </p:nvSpPr>
          <p:spPr>
            <a:xfrm>
              <a:off x="8874018" y="3266409"/>
              <a:ext cx="1949892" cy="299785"/>
            </a:xfrm>
            <a:prstGeom prst="rect">
              <a:avLst/>
            </a:prstGeom>
            <a:noFill/>
          </p:spPr>
          <p:txBody>
            <a:bodyPr wrap="none" lIns="0" tIns="0" rIns="0" bIns="0" rtlCol="0">
              <a:spAutoFit/>
            </a:bodyPr>
            <a:lstStyle/>
            <a:p>
              <a:pPr defTabSz="1218987">
                <a:lnSpc>
                  <a:spcPct val="90000"/>
                </a:lnSpc>
                <a:spcBef>
                  <a:spcPct val="20000"/>
                </a:spcBef>
                <a:buSzPct val="80000"/>
              </a:pPr>
              <a:r>
                <a:rPr lang="en-US" sz="1400" dirty="0">
                  <a:solidFill>
                    <a:srgbClr val="FFFFFF">
                      <a:alpha val="99000"/>
                    </a:srgbClr>
                  </a:solidFill>
                </a:rPr>
                <a:t>Western Europe</a:t>
              </a:r>
            </a:p>
          </p:txBody>
        </p:sp>
      </p:grpSp>
      <p:grpSp>
        <p:nvGrpSpPr>
          <p:cNvPr id="60" name="Group 59"/>
          <p:cNvGrpSpPr/>
          <p:nvPr/>
        </p:nvGrpSpPr>
        <p:grpSpPr>
          <a:xfrm flipH="1">
            <a:off x="7492137" y="4183209"/>
            <a:ext cx="1837663" cy="536697"/>
            <a:chOff x="8720847" y="3152204"/>
            <a:chExt cx="2760033" cy="829780"/>
          </a:xfrm>
          <a:effectLst>
            <a:outerShdw blurRad="76200" dir="18900000" sy="23000" kx="-1200000" algn="bl" rotWithShape="0">
              <a:prstClr val="black">
                <a:alpha val="20000"/>
              </a:prstClr>
            </a:outerShdw>
          </a:effectLst>
        </p:grpSpPr>
        <p:grpSp>
          <p:nvGrpSpPr>
            <p:cNvPr id="61" name="Group 60"/>
            <p:cNvGrpSpPr/>
            <p:nvPr/>
          </p:nvGrpSpPr>
          <p:grpSpPr>
            <a:xfrm>
              <a:off x="8720847" y="3152204"/>
              <a:ext cx="2760033" cy="829780"/>
              <a:chOff x="8072519" y="-247775"/>
              <a:chExt cx="2760033" cy="829780"/>
            </a:xfrm>
          </p:grpSpPr>
          <p:sp>
            <p:nvSpPr>
              <p:cNvPr id="63" name="Rectangle 62"/>
              <p:cNvSpPr/>
              <p:nvPr/>
            </p:nvSpPr>
            <p:spPr bwMode="auto">
              <a:xfrm>
                <a:off x="8072519" y="-247775"/>
                <a:ext cx="2760033" cy="54922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 name="Isosceles Triangle 63"/>
              <p:cNvSpPr/>
              <p:nvPr/>
            </p:nvSpPr>
            <p:spPr bwMode="auto">
              <a:xfrm rot="5400000">
                <a:off x="7866930" y="64918"/>
                <a:ext cx="722676" cy="311498"/>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62" name="TextBox 61"/>
            <p:cNvSpPr txBox="1"/>
            <p:nvPr/>
          </p:nvSpPr>
          <p:spPr>
            <a:xfrm>
              <a:off x="8928224" y="3284711"/>
              <a:ext cx="1078097" cy="299785"/>
            </a:xfrm>
            <a:prstGeom prst="rect">
              <a:avLst/>
            </a:prstGeom>
            <a:noFill/>
          </p:spPr>
          <p:txBody>
            <a:bodyPr wrap="none" lIns="0" tIns="0" rIns="0" bIns="0" rtlCol="0">
              <a:spAutoFit/>
            </a:bodyPr>
            <a:lstStyle/>
            <a:p>
              <a:pPr defTabSz="1218987">
                <a:lnSpc>
                  <a:spcPct val="90000"/>
                </a:lnSpc>
                <a:spcBef>
                  <a:spcPct val="20000"/>
                </a:spcBef>
                <a:buSzPct val="80000"/>
              </a:pPr>
              <a:r>
                <a:rPr lang="en-US" sz="1400" dirty="0">
                  <a:solidFill>
                    <a:srgbClr val="FFFFFF">
                      <a:alpha val="99000"/>
                    </a:srgbClr>
                  </a:solidFill>
                </a:rPr>
                <a:t>East Asia</a:t>
              </a:r>
            </a:p>
          </p:txBody>
        </p:sp>
      </p:grpSp>
      <p:grpSp>
        <p:nvGrpSpPr>
          <p:cNvPr id="65" name="Group 64"/>
          <p:cNvGrpSpPr/>
          <p:nvPr/>
        </p:nvGrpSpPr>
        <p:grpSpPr>
          <a:xfrm>
            <a:off x="9128326" y="4845680"/>
            <a:ext cx="1786840" cy="536697"/>
            <a:chOff x="8718270" y="3152204"/>
            <a:chExt cx="2762610" cy="829780"/>
          </a:xfrm>
          <a:effectLst>
            <a:outerShdw blurRad="76200" dir="18900000" sy="23000" kx="-1200000" algn="bl" rotWithShape="0">
              <a:prstClr val="black">
                <a:alpha val="20000"/>
              </a:prstClr>
            </a:outerShdw>
          </a:effectLst>
        </p:grpSpPr>
        <p:grpSp>
          <p:nvGrpSpPr>
            <p:cNvPr id="66" name="Group 65"/>
            <p:cNvGrpSpPr/>
            <p:nvPr/>
          </p:nvGrpSpPr>
          <p:grpSpPr>
            <a:xfrm>
              <a:off x="8718270" y="3152204"/>
              <a:ext cx="2762610" cy="829780"/>
              <a:chOff x="8069942" y="-247775"/>
              <a:chExt cx="2762610" cy="829780"/>
            </a:xfrm>
          </p:grpSpPr>
          <p:sp>
            <p:nvSpPr>
              <p:cNvPr id="68" name="Rectangle 67"/>
              <p:cNvSpPr/>
              <p:nvPr/>
            </p:nvSpPr>
            <p:spPr bwMode="auto">
              <a:xfrm>
                <a:off x="8072519" y="-247775"/>
                <a:ext cx="2760033" cy="54922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Isosceles Triangle 68"/>
              <p:cNvSpPr/>
              <p:nvPr/>
            </p:nvSpPr>
            <p:spPr bwMode="auto">
              <a:xfrm rot="5400000">
                <a:off x="7864352" y="64918"/>
                <a:ext cx="722677" cy="311498"/>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67" name="TextBox 66"/>
            <p:cNvSpPr txBox="1"/>
            <p:nvPr/>
          </p:nvSpPr>
          <p:spPr>
            <a:xfrm>
              <a:off x="8874018" y="3266409"/>
              <a:ext cx="1873656" cy="299785"/>
            </a:xfrm>
            <a:prstGeom prst="rect">
              <a:avLst/>
            </a:prstGeom>
            <a:noFill/>
          </p:spPr>
          <p:txBody>
            <a:bodyPr wrap="none" lIns="0" tIns="0" rIns="0" bIns="0" rtlCol="0">
              <a:spAutoFit/>
            </a:bodyPr>
            <a:lstStyle/>
            <a:p>
              <a:pPr defTabSz="1218987">
                <a:lnSpc>
                  <a:spcPct val="90000"/>
                </a:lnSpc>
                <a:spcBef>
                  <a:spcPct val="20000"/>
                </a:spcBef>
                <a:buSzPct val="80000"/>
              </a:pPr>
              <a:r>
                <a:rPr lang="en-US" sz="1400" dirty="0">
                  <a:solidFill>
                    <a:srgbClr val="FFFFFF">
                      <a:alpha val="99000"/>
                    </a:srgbClr>
                  </a:solidFill>
                </a:rPr>
                <a:t>South East Asia</a:t>
              </a:r>
            </a:p>
          </p:txBody>
        </p:sp>
      </p:grpSp>
      <p:sp>
        <p:nvSpPr>
          <p:cNvPr id="75" name="TextBox 74"/>
          <p:cNvSpPr txBox="1">
            <a:spLocks noChangeArrowheads="1"/>
          </p:cNvSpPr>
          <p:nvPr/>
        </p:nvSpPr>
        <p:spPr bwMode="auto">
          <a:xfrm>
            <a:off x="284631" y="5976347"/>
            <a:ext cx="4460196"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00B0F0">
                    <a:alpha val="98824"/>
                  </a:srgbClr>
                </a:solidFill>
                <a:latin typeface="Segoe UI Light" pitchFamily="34" charset="0"/>
              </a:rPr>
              <a:t>US</a:t>
            </a:r>
          </a:p>
        </p:txBody>
      </p:sp>
      <p:sp>
        <p:nvSpPr>
          <p:cNvPr id="76" name="TextBox 9"/>
          <p:cNvSpPr txBox="1">
            <a:spLocks noChangeArrowheads="1"/>
          </p:cNvSpPr>
          <p:nvPr/>
        </p:nvSpPr>
        <p:spPr bwMode="auto">
          <a:xfrm>
            <a:off x="4641795" y="5984817"/>
            <a:ext cx="2862092"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910091">
                    <a:alpha val="98824"/>
                  </a:srgbClr>
                </a:solidFill>
                <a:latin typeface="Segoe UI Light" pitchFamily="34" charset="0"/>
              </a:rPr>
              <a:t>Europe</a:t>
            </a:r>
          </a:p>
        </p:txBody>
      </p:sp>
      <p:sp>
        <p:nvSpPr>
          <p:cNvPr id="77" name="TextBox 9"/>
          <p:cNvSpPr txBox="1">
            <a:spLocks noChangeArrowheads="1"/>
          </p:cNvSpPr>
          <p:nvPr/>
        </p:nvSpPr>
        <p:spPr bwMode="auto">
          <a:xfrm>
            <a:off x="7857695" y="6017752"/>
            <a:ext cx="3663010"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92D050">
                    <a:alpha val="98824"/>
                  </a:srgbClr>
                </a:solidFill>
                <a:latin typeface="Segoe UI Light" pitchFamily="34" charset="0"/>
              </a:rPr>
              <a:t>Asia</a:t>
            </a:r>
          </a:p>
        </p:txBody>
      </p:sp>
      <p:sp>
        <p:nvSpPr>
          <p:cNvPr id="3" name="TextBox 2"/>
          <p:cNvSpPr txBox="1"/>
          <p:nvPr/>
        </p:nvSpPr>
        <p:spPr>
          <a:xfrm>
            <a:off x="520701" y="1686910"/>
            <a:ext cx="9435999" cy="443198"/>
          </a:xfrm>
          <a:prstGeom prst="rect">
            <a:avLst/>
          </a:prstGeom>
          <a:noFill/>
        </p:spPr>
        <p:txBody>
          <a:bodyPr wrap="square" lIns="0" tIns="0" rIns="0" bIns="0" rtlCol="0">
            <a:spAutoFit/>
          </a:bodyPr>
          <a:lstStyle/>
          <a:p>
            <a:pPr defTabSz="1218987">
              <a:lnSpc>
                <a:spcPct val="90000"/>
              </a:lnSpc>
              <a:spcBef>
                <a:spcPct val="20000"/>
              </a:spcBef>
              <a:buSzPct val="80000"/>
            </a:pPr>
            <a:r>
              <a:rPr lang="en-US" sz="3200" dirty="0">
                <a:solidFill>
                  <a:srgbClr val="00AEEF">
                    <a:alpha val="99000"/>
                  </a:srgbClr>
                </a:solidFill>
                <a:latin typeface="Segoe UI Light" pitchFamily="34" charset="0"/>
              </a:rPr>
              <a:t>Can choose geo-location to host storage account:</a:t>
            </a:r>
          </a:p>
        </p:txBody>
      </p:sp>
      <p:grpSp>
        <p:nvGrpSpPr>
          <p:cNvPr id="70" name="Group 69"/>
          <p:cNvGrpSpPr/>
          <p:nvPr/>
        </p:nvGrpSpPr>
        <p:grpSpPr>
          <a:xfrm>
            <a:off x="2065105" y="4384492"/>
            <a:ext cx="1836849" cy="394918"/>
            <a:chOff x="8495792" y="3059628"/>
            <a:chExt cx="2985088" cy="641789"/>
          </a:xfrm>
          <a:effectLst>
            <a:outerShdw blurRad="76200" dir="18900000" sy="23000" kx="-1200000" algn="bl" rotWithShape="0">
              <a:prstClr val="black">
                <a:alpha val="20000"/>
              </a:prstClr>
            </a:outerShdw>
          </a:effectLst>
        </p:grpSpPr>
        <p:grpSp>
          <p:nvGrpSpPr>
            <p:cNvPr id="71" name="Group 70"/>
            <p:cNvGrpSpPr/>
            <p:nvPr/>
          </p:nvGrpSpPr>
          <p:grpSpPr>
            <a:xfrm>
              <a:off x="8495792" y="3059628"/>
              <a:ext cx="2985088" cy="641789"/>
              <a:chOff x="7847464" y="-340351"/>
              <a:chExt cx="2985088" cy="641789"/>
            </a:xfrm>
          </p:grpSpPr>
          <p:sp>
            <p:nvSpPr>
              <p:cNvPr id="73" name="Rectangle 72"/>
              <p:cNvSpPr/>
              <p:nvPr/>
            </p:nvSpPr>
            <p:spPr bwMode="auto">
              <a:xfrm>
                <a:off x="8072519" y="-247784"/>
                <a:ext cx="2760033" cy="54922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74" name="Isosceles Triangle 73"/>
              <p:cNvSpPr/>
              <p:nvPr/>
            </p:nvSpPr>
            <p:spPr bwMode="auto">
              <a:xfrm rot="12893492">
                <a:off x="7847464" y="-340351"/>
                <a:ext cx="722678" cy="311500"/>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grpSp>
        <p:sp>
          <p:nvSpPr>
            <p:cNvPr id="72" name="TextBox 71"/>
            <p:cNvSpPr txBox="1"/>
            <p:nvPr/>
          </p:nvSpPr>
          <p:spPr>
            <a:xfrm>
              <a:off x="8874018" y="3266408"/>
              <a:ext cx="1870434" cy="270093"/>
            </a:xfrm>
            <a:prstGeom prst="rect">
              <a:avLst/>
            </a:prstGeom>
            <a:noFill/>
          </p:spPr>
          <p:txBody>
            <a:bodyPr wrap="none" lIns="0" tIns="0" rIns="0" bIns="0" rtlCol="0">
              <a:spAutoFit/>
            </a:bodyPr>
            <a:lstStyle/>
            <a:p>
              <a:pPr defTabSz="1218987">
                <a:lnSpc>
                  <a:spcPct val="90000"/>
                </a:lnSpc>
                <a:spcBef>
                  <a:spcPct val="20000"/>
                </a:spcBef>
                <a:buSzPct val="80000"/>
              </a:pPr>
              <a:r>
                <a:rPr lang="en-US" sz="1200" dirty="0">
                  <a:solidFill>
                    <a:srgbClr val="FFFFFF"/>
                  </a:solidFill>
                </a:rPr>
                <a:t>South Central US</a:t>
              </a:r>
            </a:p>
          </p:txBody>
        </p:sp>
      </p:grpSp>
      <p:grpSp>
        <p:nvGrpSpPr>
          <p:cNvPr id="78" name="Group 77"/>
          <p:cNvGrpSpPr/>
          <p:nvPr/>
        </p:nvGrpSpPr>
        <p:grpSpPr>
          <a:xfrm>
            <a:off x="1305542" y="3783682"/>
            <a:ext cx="698329" cy="510598"/>
            <a:chOff x="8718270" y="3152204"/>
            <a:chExt cx="1134864" cy="829780"/>
          </a:xfrm>
          <a:effectLst>
            <a:outerShdw blurRad="76200" dir="18900000" sy="23000" kx="-1200000" algn="bl" rotWithShape="0">
              <a:prstClr val="black">
                <a:alpha val="20000"/>
              </a:prstClr>
            </a:outerShdw>
          </a:effectLst>
        </p:grpSpPr>
        <p:grpSp>
          <p:nvGrpSpPr>
            <p:cNvPr id="79" name="Group 78"/>
            <p:cNvGrpSpPr/>
            <p:nvPr/>
          </p:nvGrpSpPr>
          <p:grpSpPr>
            <a:xfrm>
              <a:off x="8718270" y="3152204"/>
              <a:ext cx="1134864" cy="829780"/>
              <a:chOff x="8069942" y="-247775"/>
              <a:chExt cx="1134864" cy="829780"/>
            </a:xfrm>
          </p:grpSpPr>
          <p:sp>
            <p:nvSpPr>
              <p:cNvPr id="81" name="Rectangle 80"/>
              <p:cNvSpPr/>
              <p:nvPr/>
            </p:nvSpPr>
            <p:spPr bwMode="auto">
              <a:xfrm>
                <a:off x="8072521" y="-247775"/>
                <a:ext cx="1132285"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82" name="Isosceles Triangle 81"/>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grpSp>
        <p:sp>
          <p:nvSpPr>
            <p:cNvPr id="80" name="TextBox 79"/>
            <p:cNvSpPr txBox="1"/>
            <p:nvPr/>
          </p:nvSpPr>
          <p:spPr>
            <a:xfrm>
              <a:off x="8874018" y="3266409"/>
              <a:ext cx="924067" cy="270092"/>
            </a:xfrm>
            <a:prstGeom prst="rect">
              <a:avLst/>
            </a:prstGeom>
            <a:noFill/>
          </p:spPr>
          <p:txBody>
            <a:bodyPr wrap="none" lIns="0" tIns="0" rIns="0" bIns="0" rtlCol="0">
              <a:spAutoFit/>
            </a:bodyPr>
            <a:lstStyle/>
            <a:p>
              <a:pPr defTabSz="1218987">
                <a:lnSpc>
                  <a:spcPct val="90000"/>
                </a:lnSpc>
                <a:spcBef>
                  <a:spcPct val="20000"/>
                </a:spcBef>
                <a:buSzPct val="80000"/>
              </a:pPr>
              <a:r>
                <a:rPr lang="en-US" sz="1200" dirty="0">
                  <a:solidFill>
                    <a:srgbClr val="FFFFFF"/>
                  </a:solidFill>
                </a:rPr>
                <a:t>West US</a:t>
              </a:r>
            </a:p>
          </p:txBody>
        </p:sp>
      </p:grpSp>
      <p:grpSp>
        <p:nvGrpSpPr>
          <p:cNvPr id="83" name="Group 82"/>
          <p:cNvGrpSpPr/>
          <p:nvPr/>
        </p:nvGrpSpPr>
        <p:grpSpPr>
          <a:xfrm>
            <a:off x="2777587" y="3852288"/>
            <a:ext cx="698329" cy="510598"/>
            <a:chOff x="8718270" y="3152204"/>
            <a:chExt cx="1134864" cy="829780"/>
          </a:xfrm>
          <a:effectLst>
            <a:outerShdw blurRad="76200" dir="18900000" sy="23000" kx="-1200000" algn="bl" rotWithShape="0">
              <a:prstClr val="black">
                <a:alpha val="20000"/>
              </a:prstClr>
            </a:outerShdw>
          </a:effectLst>
        </p:grpSpPr>
        <p:grpSp>
          <p:nvGrpSpPr>
            <p:cNvPr id="84" name="Group 83"/>
            <p:cNvGrpSpPr/>
            <p:nvPr/>
          </p:nvGrpSpPr>
          <p:grpSpPr>
            <a:xfrm>
              <a:off x="8718270" y="3152204"/>
              <a:ext cx="1134864" cy="829780"/>
              <a:chOff x="8069942" y="-247775"/>
              <a:chExt cx="1134864" cy="829780"/>
            </a:xfrm>
          </p:grpSpPr>
          <p:sp>
            <p:nvSpPr>
              <p:cNvPr id="86" name="Rectangle 85"/>
              <p:cNvSpPr/>
              <p:nvPr/>
            </p:nvSpPr>
            <p:spPr bwMode="auto">
              <a:xfrm>
                <a:off x="8072521" y="-247775"/>
                <a:ext cx="1132285"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87" name="Isosceles Triangle 86"/>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grpSp>
        <p:sp>
          <p:nvSpPr>
            <p:cNvPr id="85" name="TextBox 84"/>
            <p:cNvSpPr txBox="1"/>
            <p:nvPr/>
          </p:nvSpPr>
          <p:spPr>
            <a:xfrm>
              <a:off x="8874018" y="3266409"/>
              <a:ext cx="820595" cy="270092"/>
            </a:xfrm>
            <a:prstGeom prst="rect">
              <a:avLst/>
            </a:prstGeom>
            <a:noFill/>
          </p:spPr>
          <p:txBody>
            <a:bodyPr wrap="none" lIns="0" tIns="0" rIns="0" bIns="0" rtlCol="0">
              <a:spAutoFit/>
            </a:bodyPr>
            <a:lstStyle/>
            <a:p>
              <a:pPr defTabSz="1218987">
                <a:lnSpc>
                  <a:spcPct val="90000"/>
                </a:lnSpc>
                <a:spcBef>
                  <a:spcPct val="20000"/>
                </a:spcBef>
                <a:buSzPct val="80000"/>
              </a:pPr>
              <a:r>
                <a:rPr lang="en-US" sz="1200" dirty="0">
                  <a:solidFill>
                    <a:srgbClr val="FFFFFF"/>
                  </a:solidFill>
                </a:rPr>
                <a:t>East US</a:t>
              </a:r>
            </a:p>
          </p:txBody>
        </p:sp>
      </p:grpSp>
      <p:grpSp>
        <p:nvGrpSpPr>
          <p:cNvPr id="88" name="Group 59"/>
          <p:cNvGrpSpPr/>
          <p:nvPr/>
        </p:nvGrpSpPr>
        <p:grpSpPr>
          <a:xfrm flipH="1">
            <a:off x="8119037" y="3761679"/>
            <a:ext cx="1837663" cy="536697"/>
            <a:chOff x="8720847" y="3152204"/>
            <a:chExt cx="2760033" cy="829780"/>
          </a:xfrm>
          <a:effectLst>
            <a:outerShdw blurRad="76200" dir="18900000" sy="23000" kx="-1200000" algn="bl" rotWithShape="0">
              <a:prstClr val="black">
                <a:alpha val="20000"/>
              </a:prstClr>
            </a:outerShdw>
          </a:effectLst>
        </p:grpSpPr>
        <p:grpSp>
          <p:nvGrpSpPr>
            <p:cNvPr id="89" name="Group 60"/>
            <p:cNvGrpSpPr/>
            <p:nvPr/>
          </p:nvGrpSpPr>
          <p:grpSpPr>
            <a:xfrm>
              <a:off x="8720847" y="3152204"/>
              <a:ext cx="2760033" cy="829780"/>
              <a:chOff x="8072519" y="-247775"/>
              <a:chExt cx="2760033" cy="829780"/>
            </a:xfrm>
          </p:grpSpPr>
          <p:sp>
            <p:nvSpPr>
              <p:cNvPr id="91" name="Rectangle 62"/>
              <p:cNvSpPr/>
              <p:nvPr/>
            </p:nvSpPr>
            <p:spPr bwMode="auto">
              <a:xfrm>
                <a:off x="8072519" y="-247775"/>
                <a:ext cx="2760033" cy="54922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2" name="Isosceles Triangle 63"/>
              <p:cNvSpPr/>
              <p:nvPr/>
            </p:nvSpPr>
            <p:spPr bwMode="auto">
              <a:xfrm rot="5400000">
                <a:off x="7866930" y="64918"/>
                <a:ext cx="722676" cy="311498"/>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90" name="TextBox 61"/>
            <p:cNvSpPr txBox="1"/>
            <p:nvPr/>
          </p:nvSpPr>
          <p:spPr>
            <a:xfrm>
              <a:off x="8848332" y="3265787"/>
              <a:ext cx="1344303" cy="299785"/>
            </a:xfrm>
            <a:prstGeom prst="rect">
              <a:avLst/>
            </a:prstGeom>
            <a:noFill/>
          </p:spPr>
          <p:txBody>
            <a:bodyPr wrap="none" lIns="0" tIns="0" rIns="0" bIns="0" rtlCol="0">
              <a:spAutoFit/>
            </a:bodyPr>
            <a:lstStyle/>
            <a:p>
              <a:pPr defTabSz="1218987">
                <a:lnSpc>
                  <a:spcPct val="90000"/>
                </a:lnSpc>
                <a:spcBef>
                  <a:spcPct val="20000"/>
                </a:spcBef>
                <a:buSzPct val="80000"/>
              </a:pPr>
              <a:r>
                <a:rPr lang="en-US" altLang="zh-CN" sz="1400" dirty="0" smtClean="0">
                  <a:solidFill>
                    <a:srgbClr val="FFFFFF">
                      <a:alpha val="99000"/>
                    </a:srgbClr>
                  </a:solidFill>
                </a:rPr>
                <a:t>Japan West</a:t>
              </a:r>
              <a:endParaRPr lang="en-US" sz="1400" dirty="0">
                <a:solidFill>
                  <a:srgbClr val="FFFFFF">
                    <a:alpha val="99000"/>
                  </a:srgbClr>
                </a:solidFill>
              </a:endParaRPr>
            </a:p>
          </p:txBody>
        </p:sp>
      </p:grpSp>
      <p:grpSp>
        <p:nvGrpSpPr>
          <p:cNvPr id="98" name="Group 64"/>
          <p:cNvGrpSpPr/>
          <p:nvPr/>
        </p:nvGrpSpPr>
        <p:grpSpPr>
          <a:xfrm>
            <a:off x="10160387" y="3728264"/>
            <a:ext cx="1786840" cy="536697"/>
            <a:chOff x="8718270" y="3152204"/>
            <a:chExt cx="2762610" cy="829780"/>
          </a:xfrm>
          <a:effectLst>
            <a:outerShdw blurRad="76200" dir="18900000" sy="23000" kx="-1200000" algn="bl" rotWithShape="0">
              <a:prstClr val="black">
                <a:alpha val="20000"/>
              </a:prstClr>
            </a:outerShdw>
          </a:effectLst>
        </p:grpSpPr>
        <p:grpSp>
          <p:nvGrpSpPr>
            <p:cNvPr id="99" name="Group 65"/>
            <p:cNvGrpSpPr/>
            <p:nvPr/>
          </p:nvGrpSpPr>
          <p:grpSpPr>
            <a:xfrm>
              <a:off x="8718270" y="3152204"/>
              <a:ext cx="2762610" cy="829780"/>
              <a:chOff x="8069942" y="-247775"/>
              <a:chExt cx="2762610" cy="829780"/>
            </a:xfrm>
          </p:grpSpPr>
          <p:sp>
            <p:nvSpPr>
              <p:cNvPr id="101" name="Rectangle 67"/>
              <p:cNvSpPr/>
              <p:nvPr/>
            </p:nvSpPr>
            <p:spPr bwMode="auto">
              <a:xfrm>
                <a:off x="8072519" y="-247775"/>
                <a:ext cx="2760033" cy="54922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2" name="Isosceles Triangle 68"/>
              <p:cNvSpPr/>
              <p:nvPr/>
            </p:nvSpPr>
            <p:spPr bwMode="auto">
              <a:xfrm rot="5400000">
                <a:off x="7864352" y="64918"/>
                <a:ext cx="722677" cy="311498"/>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00" name="TextBox 66"/>
            <p:cNvSpPr txBox="1"/>
            <p:nvPr/>
          </p:nvSpPr>
          <p:spPr>
            <a:xfrm>
              <a:off x="8874018" y="3266409"/>
              <a:ext cx="1266553" cy="299785"/>
            </a:xfrm>
            <a:prstGeom prst="rect">
              <a:avLst/>
            </a:prstGeom>
            <a:noFill/>
          </p:spPr>
          <p:txBody>
            <a:bodyPr wrap="none" lIns="0" tIns="0" rIns="0" bIns="0" rtlCol="0">
              <a:spAutoFit/>
            </a:bodyPr>
            <a:lstStyle/>
            <a:p>
              <a:pPr defTabSz="1218987">
                <a:lnSpc>
                  <a:spcPct val="90000"/>
                </a:lnSpc>
                <a:spcBef>
                  <a:spcPct val="20000"/>
                </a:spcBef>
                <a:buSzPct val="80000"/>
              </a:pPr>
              <a:r>
                <a:rPr lang="en-US" sz="1400" dirty="0" smtClean="0">
                  <a:solidFill>
                    <a:srgbClr val="FFFFFF">
                      <a:alpha val="99000"/>
                    </a:srgbClr>
                  </a:solidFill>
                </a:rPr>
                <a:t>Japan </a:t>
              </a:r>
              <a:r>
                <a:rPr lang="en-US" altLang="zh-CN" sz="1400" dirty="0" smtClean="0">
                  <a:solidFill>
                    <a:srgbClr val="FFFFFF">
                      <a:alpha val="99000"/>
                    </a:srgbClr>
                  </a:solidFill>
                </a:rPr>
                <a:t>East</a:t>
              </a:r>
              <a:endParaRPr lang="en-US" sz="1400" dirty="0">
                <a:solidFill>
                  <a:srgbClr val="FFFFFF">
                    <a:alpha val="99000"/>
                  </a:srgbClr>
                </a:solidFill>
              </a:endParaRPr>
            </a:p>
          </p:txBody>
        </p:sp>
      </p:grpSp>
    </p:spTree>
    <p:extLst>
      <p:ext uri="{BB962C8B-B14F-4D97-AF65-F5344CB8AC3E}">
        <p14:creationId xmlns:p14="http://schemas.microsoft.com/office/powerpoint/2010/main" val="113699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the </a:t>
            </a:r>
            <a:r>
              <a:rPr lang="en-US" dirty="0" err="1"/>
              <a:t>PartitionKey</a:t>
            </a:r>
            <a:endParaRPr lang="en-US" dirty="0"/>
          </a:p>
        </p:txBody>
      </p:sp>
      <p:sp>
        <p:nvSpPr>
          <p:cNvPr id="3" name="Content Placeholder 2"/>
          <p:cNvSpPr>
            <a:spLocks noGrp="1"/>
          </p:cNvSpPr>
          <p:nvPr>
            <p:ph type="body" sz="quarter" idx="10"/>
          </p:nvPr>
        </p:nvSpPr>
        <p:spPr>
          <a:xfrm>
            <a:off x="533401" y="1295401"/>
            <a:ext cx="11149013" cy="4191917"/>
          </a:xfrm>
        </p:spPr>
        <p:txBody>
          <a:bodyPr/>
          <a:lstStyle/>
          <a:p>
            <a:pPr marL="0" defTabSz="888926">
              <a:spcBef>
                <a:spcPct val="0"/>
              </a:spcBef>
              <a:spcAft>
                <a:spcPts val="600"/>
              </a:spcAft>
            </a:pPr>
            <a:r>
              <a:rPr lang="en-US" sz="3200" dirty="0">
                <a:solidFill>
                  <a:schemeClr val="accent2">
                    <a:alpha val="99000"/>
                  </a:schemeClr>
                </a:solidFill>
              </a:rPr>
              <a:t>Entity Locality</a:t>
            </a:r>
          </a:p>
          <a:p>
            <a:pPr lvl="1"/>
            <a:r>
              <a:rPr lang="en-US" spc="-51" dirty="0"/>
              <a:t>Entities in the same partition will be stored together</a:t>
            </a:r>
          </a:p>
          <a:p>
            <a:pPr lvl="1"/>
            <a:r>
              <a:rPr lang="en-US" sz="1400" spc="-51" dirty="0"/>
              <a:t>Efficient querying and cache locality</a:t>
            </a:r>
          </a:p>
          <a:p>
            <a:pPr lvl="1"/>
            <a:r>
              <a:rPr lang="en-US" sz="1400" spc="-51" dirty="0"/>
              <a:t>Endeavour to include partition key in all queries</a:t>
            </a:r>
          </a:p>
          <a:p>
            <a:pPr lvl="1"/>
            <a:endParaRPr lang="en-US" sz="1400" spc="-51" dirty="0"/>
          </a:p>
          <a:p>
            <a:pPr marL="0" defTabSz="888926">
              <a:spcBef>
                <a:spcPct val="0"/>
              </a:spcBef>
              <a:spcAft>
                <a:spcPts val="600"/>
              </a:spcAft>
            </a:pPr>
            <a:r>
              <a:rPr lang="en-US" sz="3200" dirty="0">
                <a:solidFill>
                  <a:schemeClr val="accent2">
                    <a:alpha val="99000"/>
                  </a:schemeClr>
                </a:solidFill>
              </a:rPr>
              <a:t>Entity Group Transactions</a:t>
            </a:r>
          </a:p>
          <a:p>
            <a:pPr lvl="1"/>
            <a:r>
              <a:rPr lang="en-US" spc="-51" dirty="0"/>
              <a:t>Atomic multiple Insert/Update/Delete in same partition in a single transaction</a:t>
            </a:r>
          </a:p>
          <a:p>
            <a:pPr lvl="1"/>
            <a:endParaRPr lang="en-US" spc="-51" dirty="0"/>
          </a:p>
          <a:p>
            <a:pPr marL="0" defTabSz="888926">
              <a:spcBef>
                <a:spcPct val="0"/>
              </a:spcBef>
              <a:spcAft>
                <a:spcPts val="600"/>
              </a:spcAft>
            </a:pPr>
            <a:r>
              <a:rPr lang="en-US" sz="3200" dirty="0">
                <a:solidFill>
                  <a:schemeClr val="accent2">
                    <a:alpha val="99000"/>
                  </a:schemeClr>
                </a:solidFill>
              </a:rPr>
              <a:t>Table Scalability</a:t>
            </a:r>
          </a:p>
          <a:p>
            <a:pPr lvl="1"/>
            <a:r>
              <a:rPr lang="en-US" spc="-51" dirty="0"/>
              <a:t>Target throughput – 500 </a:t>
            </a:r>
            <a:r>
              <a:rPr lang="en-US" spc="-51" dirty="0" err="1"/>
              <a:t>tps</a:t>
            </a:r>
            <a:r>
              <a:rPr lang="en-US" spc="-51" dirty="0"/>
              <a:t>/partition, several thousand </a:t>
            </a:r>
            <a:r>
              <a:rPr lang="en-US" spc="-51" dirty="0" err="1"/>
              <a:t>tps</a:t>
            </a:r>
            <a:r>
              <a:rPr lang="en-US" spc="-51" dirty="0"/>
              <a:t>/account</a:t>
            </a:r>
          </a:p>
          <a:p>
            <a:pPr lvl="1"/>
            <a:r>
              <a:rPr lang="en-US" spc="-51" dirty="0" smtClean="0"/>
              <a:t>Microsoft Azure </a:t>
            </a:r>
            <a:r>
              <a:rPr lang="en-US" spc="-51" dirty="0"/>
              <a:t>monitors the usage patterns of partitions</a:t>
            </a:r>
          </a:p>
          <a:p>
            <a:pPr lvl="1"/>
            <a:r>
              <a:rPr lang="en-US" spc="-51" dirty="0"/>
              <a:t>Automatically load balance partitions</a:t>
            </a:r>
          </a:p>
          <a:p>
            <a:pPr lvl="1"/>
            <a:r>
              <a:rPr lang="en-US" sz="1400" spc="-51" dirty="0"/>
              <a:t>Each partition can be served by a different storage node</a:t>
            </a:r>
          </a:p>
          <a:p>
            <a:pPr lvl="1"/>
            <a:r>
              <a:rPr lang="en-US" sz="1400" spc="-51" dirty="0"/>
              <a:t>Scale to meet the traffic needs of your table</a:t>
            </a:r>
          </a:p>
        </p:txBody>
      </p:sp>
    </p:spTree>
    <p:extLst>
      <p:ext uri="{BB962C8B-B14F-4D97-AF65-F5344CB8AC3E}">
        <p14:creationId xmlns:p14="http://schemas.microsoft.com/office/powerpoint/2010/main" val="299652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2841470" y="1088075"/>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9" name="Table 38"/>
          <p:cNvGraphicFramePr>
            <a:graphicFrameLocks noGrp="1"/>
          </p:cNvGraphicFramePr>
          <p:nvPr>
            <p:extLst/>
          </p:nvPr>
        </p:nvGraphicFramePr>
        <p:xfrm>
          <a:off x="2841470" y="3808697"/>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8" name="Table 37"/>
          <p:cNvGraphicFramePr>
            <a:graphicFrameLocks noGrp="1"/>
          </p:cNvGraphicFramePr>
          <p:nvPr>
            <p:extLst/>
          </p:nvPr>
        </p:nvGraphicFramePr>
        <p:xfrm>
          <a:off x="2841470" y="1088075"/>
          <a:ext cx="8831419" cy="4614116"/>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sp>
        <p:nvSpPr>
          <p:cNvPr id="22" name="Rounded Rectangle 21"/>
          <p:cNvSpPr/>
          <p:nvPr/>
        </p:nvSpPr>
        <p:spPr>
          <a:xfrm>
            <a:off x="2853449" y="1614792"/>
            <a:ext cx="8816798" cy="1054751"/>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defTabSz="1218987"/>
            <a:endParaRPr lang="en-US" sz="2400" dirty="0">
              <a:solidFill>
                <a:srgbClr val="FFFFFF"/>
              </a:solidFill>
            </a:endParaRPr>
          </a:p>
        </p:txBody>
      </p:sp>
      <p:sp>
        <p:nvSpPr>
          <p:cNvPr id="37" name="Rounded Rectangle 36"/>
          <p:cNvSpPr/>
          <p:nvPr/>
        </p:nvSpPr>
        <p:spPr>
          <a:xfrm>
            <a:off x="2853449" y="3010326"/>
            <a:ext cx="8816798" cy="731661"/>
          </a:xfrm>
          <a:prstGeom prst="roundRect">
            <a:avLst>
              <a:gd name="adj" fmla="val 14017"/>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defTabSz="1218987"/>
            <a:endParaRPr lang="en-US" sz="2400" dirty="0">
              <a:solidFill>
                <a:srgbClr val="FFFFFF"/>
              </a:solidFill>
            </a:endParaRPr>
          </a:p>
        </p:txBody>
      </p:sp>
      <p:sp>
        <p:nvSpPr>
          <p:cNvPr id="2" name="Title 1"/>
          <p:cNvSpPr>
            <a:spLocks noGrp="1"/>
          </p:cNvSpPr>
          <p:nvPr>
            <p:ph type="title"/>
          </p:nvPr>
        </p:nvSpPr>
        <p:spPr/>
        <p:txBody>
          <a:bodyPr/>
          <a:lstStyle/>
          <a:p>
            <a:r>
              <a:rPr lang="en-US" smtClean="0"/>
              <a:t>Partitions and Partition Ranges</a:t>
            </a:r>
            <a:endParaRPr lang="en-US" dirty="0"/>
          </a:p>
        </p:txBody>
      </p:sp>
      <p:grpSp>
        <p:nvGrpSpPr>
          <p:cNvPr id="30" name="Group 33"/>
          <p:cNvGrpSpPr/>
          <p:nvPr/>
        </p:nvGrpSpPr>
        <p:grpSpPr>
          <a:xfrm>
            <a:off x="520702" y="2791533"/>
            <a:ext cx="2323417" cy="1673352"/>
            <a:chOff x="317101" y="2670048"/>
            <a:chExt cx="2531690" cy="1673352"/>
          </a:xfrm>
        </p:grpSpPr>
        <p:sp>
          <p:nvSpPr>
            <p:cNvPr id="34" name="Right Arrow 33"/>
            <p:cNvSpPr/>
            <p:nvPr/>
          </p:nvSpPr>
          <p:spPr bwMode="auto">
            <a:xfrm>
              <a:off x="2090853" y="3325368"/>
              <a:ext cx="757938" cy="484632"/>
            </a:xfrm>
            <a:prstGeom prst="rightArrow">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Can 32"/>
            <p:cNvSpPr/>
            <p:nvPr/>
          </p:nvSpPr>
          <p:spPr bwMode="auto">
            <a:xfrm>
              <a:off x="317101" y="2670048"/>
              <a:ext cx="1905000" cy="1673352"/>
            </a:xfrm>
            <a:prstGeom prst="can">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p:txBody>
        </p:sp>
      </p:grpSp>
      <p:grpSp>
        <p:nvGrpSpPr>
          <p:cNvPr id="23" name="Group 32"/>
          <p:cNvGrpSpPr/>
          <p:nvPr/>
        </p:nvGrpSpPr>
        <p:grpSpPr>
          <a:xfrm>
            <a:off x="520702" y="1723563"/>
            <a:ext cx="2336977" cy="4032504"/>
            <a:chOff x="427732" y="1603248"/>
            <a:chExt cx="2546464" cy="4032504"/>
          </a:xfrm>
          <a:solidFill>
            <a:schemeClr val="accent4"/>
          </a:solidFill>
        </p:grpSpPr>
        <p:sp>
          <p:nvSpPr>
            <p:cNvPr id="26" name="Right Arrow 25"/>
            <p:cNvSpPr/>
            <p:nvPr/>
          </p:nvSpPr>
          <p:spPr bwMode="auto">
            <a:xfrm>
              <a:off x="2209801" y="4620768"/>
              <a:ext cx="752092"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2209800" y="2258568"/>
              <a:ext cx="764396"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Can 23"/>
            <p:cNvSpPr/>
            <p:nvPr/>
          </p:nvSpPr>
          <p:spPr bwMode="auto">
            <a:xfrm>
              <a:off x="427732" y="3962400"/>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B</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200" dirty="0">
                <a:gradFill>
                  <a:gsLst>
                    <a:gs pos="0">
                      <a:srgbClr val="FFFFFF"/>
                    </a:gs>
                    <a:gs pos="100000">
                      <a:srgbClr val="FFFFFF"/>
                    </a:gs>
                  </a:gsLst>
                  <a:lin ang="5400000" scaled="0"/>
                </a:gradFill>
              </a:endParaRPr>
            </a:p>
          </p:txBody>
        </p:sp>
        <p:sp>
          <p:nvSpPr>
            <p:cNvPr id="25" name="Can 24"/>
            <p:cNvSpPr/>
            <p:nvPr/>
          </p:nvSpPr>
          <p:spPr bwMode="auto">
            <a:xfrm>
              <a:off x="427732" y="1603248"/>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100" dirty="0">
                <a:gradFill>
                  <a:gsLst>
                    <a:gs pos="0">
                      <a:srgbClr val="FFFFFF"/>
                    </a:gs>
                    <a:gs pos="100000">
                      <a:srgbClr val="FFFFFF"/>
                    </a:gs>
                  </a:gsLst>
                  <a:lin ang="5400000" scaled="0"/>
                </a:gradFill>
              </a:endParaRPr>
            </a:p>
          </p:txBody>
        </p:sp>
      </p:grpSp>
      <p:sp>
        <p:nvSpPr>
          <p:cNvPr id="36" name="Oval 35"/>
          <p:cNvSpPr/>
          <p:nvPr/>
        </p:nvSpPr>
        <p:spPr bwMode="auto">
          <a:xfrm>
            <a:off x="520702" y="2712512"/>
            <a:ext cx="1738489" cy="442452"/>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defTabSz="1218987"/>
            <a:endParaRPr lang="en-US" sz="2400" dirty="0">
              <a:solidFill>
                <a:srgbClr val="FFFFFF"/>
              </a:solidFill>
            </a:endParaRPr>
          </a:p>
        </p:txBody>
      </p:sp>
      <p:sp>
        <p:nvSpPr>
          <p:cNvPr id="35" name="Oval 34"/>
          <p:cNvSpPr/>
          <p:nvPr/>
        </p:nvSpPr>
        <p:spPr bwMode="auto">
          <a:xfrm>
            <a:off x="520702" y="5049444"/>
            <a:ext cx="1738489" cy="486429"/>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defTabSz="1218987"/>
            <a:endParaRPr lang="en-US" sz="2400" dirty="0">
              <a:solidFill>
                <a:srgbClr val="FFFFFF"/>
              </a:solidFill>
            </a:endParaRPr>
          </a:p>
        </p:txBody>
      </p:sp>
    </p:spTree>
    <p:custDataLst>
      <p:tags r:id="rId1"/>
    </p:custDataLst>
    <p:extLst>
      <p:ext uri="{BB962C8B-B14F-4D97-AF65-F5344CB8AC3E}">
        <p14:creationId xmlns:p14="http://schemas.microsoft.com/office/powerpoint/2010/main" val="114832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7"/>
                                        </p:tgtEl>
                                      </p:cBhvr>
                                    </p:animEffect>
                                    <p:set>
                                      <p:cBhvr>
                                        <p:cTn id="21" dur="1" fill="hold">
                                          <p:stCondLst>
                                            <p:cond delay="499"/>
                                          </p:stCondLst>
                                        </p:cTn>
                                        <p:tgtEl>
                                          <p:spTgt spid="3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8"/>
                                        </p:tgtEl>
                                      </p:cBhvr>
                                    </p:animEffect>
                                    <p:set>
                                      <p:cBhvr>
                                        <p:cTn id="26" dur="1" fill="hold">
                                          <p:stCondLst>
                                            <p:cond delay="499"/>
                                          </p:stCondLst>
                                        </p:cTn>
                                        <p:tgtEl>
                                          <p:spTgt spid="3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7" grpId="0" animBg="1"/>
      <p:bldP spid="37" grpId="1" animBg="1"/>
      <p:bldP spid="36" grpId="0" animBg="1"/>
      <p:bldP spid="3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71"/>
          <p:cNvSpPr/>
          <p:nvPr/>
        </p:nvSpPr>
        <p:spPr>
          <a:xfrm>
            <a:off x="520702" y="1447800"/>
            <a:ext cx="11149011" cy="46532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274308" rIns="91436" bIns="45719"/>
          <a:lstStyle/>
          <a:p>
            <a:pPr defTabSz="1555620">
              <a:lnSpc>
                <a:spcPct val="90000"/>
              </a:lnSpc>
              <a:spcBef>
                <a:spcPct val="0"/>
              </a:spcBef>
              <a:spcAft>
                <a:spcPct val="35000"/>
              </a:spcAft>
            </a:pPr>
            <a:endParaRPr lang="en-US" sz="3100" dirty="0">
              <a:solidFill>
                <a:srgbClr val="595959">
                  <a:alpha val="98824"/>
                </a:srgbClr>
              </a:solidFill>
              <a:latin typeface="Segoe UI Light" pitchFamily="34" charset="0"/>
            </a:endParaRPr>
          </a:p>
        </p:txBody>
      </p:sp>
      <p:sp>
        <p:nvSpPr>
          <p:cNvPr id="102" name="Rectangle 101"/>
          <p:cNvSpPr/>
          <p:nvPr/>
        </p:nvSpPr>
        <p:spPr bwMode="auto">
          <a:xfrm>
            <a:off x="2220914" y="4410076"/>
            <a:ext cx="6181725" cy="213702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9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6"/>
          <p:cNvSpPr>
            <a:spLocks/>
          </p:cNvSpPr>
          <p:nvPr/>
        </p:nvSpPr>
        <p:spPr bwMode="auto">
          <a:xfrm>
            <a:off x="2573339" y="3991712"/>
            <a:ext cx="5572125" cy="2555393"/>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2">
              <a:lumMod val="90000"/>
            </a:schemeClr>
          </a:solidFill>
          <a:ln>
            <a:noFill/>
          </a:ln>
        </p:spPr>
        <p:txBody>
          <a:bodyPr vert="horz" wrap="square" lIns="82302" tIns="41151" rIns="82302" bIns="41151" numCol="1" anchor="t" anchorCtr="0" compatLnSpc="1">
            <a:prstTxWarp prst="textNoShape">
              <a:avLst/>
            </a:prstTxWarp>
          </a:bodyPr>
          <a:lstStyle/>
          <a:p>
            <a:pPr defTabSz="914325"/>
            <a:endParaRPr lang="en-US" sz="1600" dirty="0">
              <a:solidFill>
                <a:srgbClr val="5F5F5F"/>
              </a:solidFill>
            </a:endParaRPr>
          </a:p>
        </p:txBody>
      </p:sp>
      <p:sp>
        <p:nvSpPr>
          <p:cNvPr id="4" name="Title 3"/>
          <p:cNvSpPr>
            <a:spLocks noGrp="1"/>
          </p:cNvSpPr>
          <p:nvPr>
            <p:ph type="title"/>
          </p:nvPr>
        </p:nvSpPr>
        <p:spPr/>
        <p:txBody>
          <a:bodyPr/>
          <a:lstStyle/>
          <a:p>
            <a:r>
              <a:rPr lang="en-US" smtClean="0"/>
              <a:t>Azure Storage Architecture</a:t>
            </a:r>
            <a:endParaRPr lang="en-US" dirty="0"/>
          </a:p>
        </p:txBody>
      </p:sp>
      <p:cxnSp>
        <p:nvCxnSpPr>
          <p:cNvPr id="11" name="Straight Connector 10"/>
          <p:cNvCxnSpPr/>
          <p:nvPr/>
        </p:nvCxnSpPr>
        <p:spPr>
          <a:xfrm flipH="1" flipV="1">
            <a:off x="5888039" y="2243138"/>
            <a:ext cx="1038225" cy="1109662"/>
          </a:xfrm>
          <a:prstGeom prst="line">
            <a:avLst/>
          </a:prstGeom>
          <a:ln w="44450">
            <a:solidFill>
              <a:schemeClr val="accent3"/>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878264" y="2243139"/>
            <a:ext cx="1022061" cy="1119186"/>
          </a:xfrm>
          <a:prstGeom prst="line">
            <a:avLst/>
          </a:prstGeom>
          <a:ln w="44450">
            <a:solidFill>
              <a:schemeClr val="accent3"/>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4801394" y="1662113"/>
            <a:ext cx="1162050" cy="1162050"/>
            <a:chOff x="5286375" y="1981200"/>
            <a:chExt cx="1162050" cy="1162050"/>
          </a:xfrm>
        </p:grpSpPr>
        <p:sp>
          <p:nvSpPr>
            <p:cNvPr id="6" name="Pentagon 5"/>
            <p:cNvSpPr/>
            <p:nvPr/>
          </p:nvSpPr>
          <p:spPr bwMode="auto">
            <a:xfrm rot="5400000">
              <a:off x="5286375" y="1981200"/>
              <a:ext cx="1162050" cy="1162050"/>
            </a:xfrm>
            <a:prstGeom prst="homePlate">
              <a:avLst>
                <a:gd name="adj" fmla="val 35246"/>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Rectangle 6"/>
            <p:cNvSpPr/>
            <p:nvPr/>
          </p:nvSpPr>
          <p:spPr>
            <a:xfrm>
              <a:off x="5515381" y="2243138"/>
              <a:ext cx="704039" cy="480131"/>
            </a:xfrm>
            <a:prstGeom prst="rect">
              <a:avLst/>
            </a:prstGeom>
          </p:spPr>
          <p:txBody>
            <a:bodyPr wrap="none">
              <a:spAutoFit/>
            </a:bodyPr>
            <a:lstStyle/>
            <a:p>
              <a:pPr defTabSz="1555620">
                <a:lnSpc>
                  <a:spcPct val="90000"/>
                </a:lnSpc>
                <a:spcBef>
                  <a:spcPct val="0"/>
                </a:spcBef>
                <a:spcAft>
                  <a:spcPct val="35000"/>
                </a:spcAft>
              </a:pPr>
              <a:r>
                <a:rPr lang="en-US" sz="2800" dirty="0">
                  <a:solidFill>
                    <a:srgbClr val="FFFFFF">
                      <a:alpha val="98824"/>
                    </a:srgbClr>
                  </a:solidFill>
                  <a:latin typeface="Segoe UI Light" pitchFamily="34" charset="0"/>
                </a:rPr>
                <a:t>VIP</a:t>
              </a:r>
              <a:endParaRPr lang="en-US" sz="3200" dirty="0">
                <a:solidFill>
                  <a:srgbClr val="FFFFFF">
                    <a:alpha val="98824"/>
                  </a:srgbClr>
                </a:solidFill>
                <a:latin typeface="Segoe UI Light" pitchFamily="34" charset="0"/>
              </a:endParaRPr>
            </a:p>
          </p:txBody>
        </p:sp>
      </p:grpSp>
      <p:sp>
        <p:nvSpPr>
          <p:cNvPr id="13" name="Rectangle 12"/>
          <p:cNvSpPr/>
          <p:nvPr/>
        </p:nvSpPr>
        <p:spPr bwMode="auto">
          <a:xfrm>
            <a:off x="4872833" y="3371850"/>
            <a:ext cx="1019175" cy="5334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FE</a:t>
            </a:r>
          </a:p>
        </p:txBody>
      </p:sp>
      <p:sp>
        <p:nvSpPr>
          <p:cNvPr id="14" name="Rectangle 13"/>
          <p:cNvSpPr/>
          <p:nvPr/>
        </p:nvSpPr>
        <p:spPr bwMode="auto">
          <a:xfrm>
            <a:off x="6362701" y="3371850"/>
            <a:ext cx="1019175" cy="5334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FE</a:t>
            </a:r>
          </a:p>
        </p:txBody>
      </p:sp>
      <p:grpSp>
        <p:nvGrpSpPr>
          <p:cNvPr id="25" name="Group 24"/>
          <p:cNvGrpSpPr/>
          <p:nvPr/>
        </p:nvGrpSpPr>
        <p:grpSpPr>
          <a:xfrm>
            <a:off x="8608807" y="2828925"/>
            <a:ext cx="1984786" cy="1171576"/>
            <a:chOff x="9447212" y="3276600"/>
            <a:chExt cx="1371600" cy="809625"/>
          </a:xfrm>
          <a:solidFill>
            <a:schemeClr val="tx2"/>
          </a:solidFill>
        </p:grpSpPr>
        <p:sp>
          <p:nvSpPr>
            <p:cNvPr id="21" name="Rectangle 20"/>
            <p:cNvSpPr/>
            <p:nvPr/>
          </p:nvSpPr>
          <p:spPr bwMode="auto">
            <a:xfrm>
              <a:off x="9799637" y="3276600"/>
              <a:ext cx="1019175" cy="533400"/>
            </a:xfrm>
            <a:prstGeom prst="rect">
              <a:avLst/>
            </a:prstGeom>
            <a:grpFill/>
            <a:ln w="571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FE</a:t>
              </a:r>
            </a:p>
          </p:txBody>
        </p:sp>
        <p:sp>
          <p:nvSpPr>
            <p:cNvPr id="22" name="Rectangle 21"/>
            <p:cNvSpPr/>
            <p:nvPr/>
          </p:nvSpPr>
          <p:spPr bwMode="auto">
            <a:xfrm>
              <a:off x="9682162" y="3368675"/>
              <a:ext cx="1019175" cy="533400"/>
            </a:xfrm>
            <a:prstGeom prst="rect">
              <a:avLst/>
            </a:prstGeom>
            <a:grpFill/>
            <a:ln w="571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FE</a:t>
              </a:r>
            </a:p>
          </p:txBody>
        </p:sp>
        <p:sp>
          <p:nvSpPr>
            <p:cNvPr id="23" name="Rectangle 22"/>
            <p:cNvSpPr/>
            <p:nvPr/>
          </p:nvSpPr>
          <p:spPr bwMode="auto">
            <a:xfrm>
              <a:off x="9564687" y="3460750"/>
              <a:ext cx="1019175" cy="533400"/>
            </a:xfrm>
            <a:prstGeom prst="rect">
              <a:avLst/>
            </a:prstGeom>
            <a:grpFill/>
            <a:ln w="571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FE</a:t>
              </a:r>
            </a:p>
          </p:txBody>
        </p:sp>
        <p:sp>
          <p:nvSpPr>
            <p:cNvPr id="24" name="Rectangle 23"/>
            <p:cNvSpPr/>
            <p:nvPr/>
          </p:nvSpPr>
          <p:spPr bwMode="auto">
            <a:xfrm>
              <a:off x="9447212" y="3552825"/>
              <a:ext cx="1019175" cy="533400"/>
            </a:xfrm>
            <a:prstGeom prst="rect">
              <a:avLst/>
            </a:prstGeom>
            <a:grpFill/>
            <a:ln w="571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Partition Master(s)</a:t>
              </a:r>
            </a:p>
          </p:txBody>
        </p:sp>
      </p:grpSp>
      <p:sp>
        <p:nvSpPr>
          <p:cNvPr id="26" name="Rectangle 25"/>
          <p:cNvSpPr/>
          <p:nvPr/>
        </p:nvSpPr>
        <p:spPr>
          <a:xfrm>
            <a:off x="3211125" y="5501570"/>
            <a:ext cx="4480714" cy="480131"/>
          </a:xfrm>
          <a:prstGeom prst="rect">
            <a:avLst/>
          </a:prstGeom>
        </p:spPr>
        <p:txBody>
          <a:bodyPr wrap="none">
            <a:spAutoFit/>
          </a:bodyPr>
          <a:lstStyle/>
          <a:p>
            <a:pPr algn="ctr" defTabSz="1555620">
              <a:lnSpc>
                <a:spcPct val="90000"/>
              </a:lnSpc>
              <a:spcBef>
                <a:spcPct val="0"/>
              </a:spcBef>
              <a:spcAft>
                <a:spcPct val="35000"/>
              </a:spcAft>
            </a:pPr>
            <a:r>
              <a:rPr lang="en-US" sz="2800" dirty="0">
                <a:solidFill>
                  <a:srgbClr val="5F5F5F">
                    <a:alpha val="98824"/>
                  </a:srgbClr>
                </a:solidFill>
                <a:latin typeface="Segoe UI Light" pitchFamily="34" charset="0"/>
              </a:rPr>
              <a:t>Distributed File System Layer</a:t>
            </a:r>
            <a:endParaRPr lang="en-US" sz="3200" dirty="0">
              <a:solidFill>
                <a:srgbClr val="5F5F5F">
                  <a:alpha val="98824"/>
                </a:srgbClr>
              </a:solidFill>
              <a:latin typeface="Segoe UI Light" pitchFamily="34" charset="0"/>
            </a:endParaRPr>
          </a:p>
        </p:txBody>
      </p:sp>
      <p:cxnSp>
        <p:nvCxnSpPr>
          <p:cNvPr id="32" name="Straight Connector 31"/>
          <p:cNvCxnSpPr/>
          <p:nvPr/>
        </p:nvCxnSpPr>
        <p:spPr>
          <a:xfrm flipV="1">
            <a:off x="5382420" y="2824165"/>
            <a:ext cx="0" cy="519111"/>
          </a:xfrm>
          <a:prstGeom prst="line">
            <a:avLst/>
          </a:prstGeom>
          <a:ln w="44450">
            <a:solidFill>
              <a:schemeClr val="accent3"/>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3906839" y="3864769"/>
            <a:ext cx="3228974" cy="602456"/>
          </a:xfrm>
          <a:prstGeom prst="line">
            <a:avLst/>
          </a:prstGeom>
          <a:ln w="44450">
            <a:solidFill>
              <a:schemeClr val="accent3"/>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3906839" y="3864770"/>
            <a:ext cx="1770062" cy="611981"/>
          </a:xfrm>
          <a:prstGeom prst="line">
            <a:avLst/>
          </a:prstGeom>
          <a:ln w="44450">
            <a:solidFill>
              <a:schemeClr val="accent3"/>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3906839" y="3864770"/>
            <a:ext cx="238124" cy="631030"/>
          </a:xfrm>
          <a:prstGeom prst="line">
            <a:avLst/>
          </a:prstGeom>
          <a:ln w="44450">
            <a:solidFill>
              <a:schemeClr val="accent3"/>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392489" y="3864771"/>
            <a:ext cx="514351" cy="621505"/>
          </a:xfrm>
          <a:prstGeom prst="line">
            <a:avLst/>
          </a:prstGeom>
          <a:ln w="44450">
            <a:solidFill>
              <a:schemeClr val="accent3"/>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auto">
          <a:xfrm>
            <a:off x="3382964" y="3371850"/>
            <a:ext cx="1019175" cy="5334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FE</a:t>
            </a:r>
          </a:p>
        </p:txBody>
      </p:sp>
      <p:cxnSp>
        <p:nvCxnSpPr>
          <p:cNvPr id="47" name="Straight Connector 46"/>
          <p:cNvCxnSpPr>
            <a:endCxn id="24" idx="2"/>
          </p:cNvCxnSpPr>
          <p:nvPr/>
        </p:nvCxnSpPr>
        <p:spPr>
          <a:xfrm flipV="1">
            <a:off x="3487738" y="4000501"/>
            <a:ext cx="5858472" cy="485774"/>
          </a:xfrm>
          <a:prstGeom prst="line">
            <a:avLst/>
          </a:prstGeom>
          <a:ln w="28575">
            <a:solidFill>
              <a:schemeClr val="accent2"/>
            </a:solidFill>
            <a:prstDash val="sysDash"/>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24" idx="2"/>
          </p:cNvCxnSpPr>
          <p:nvPr/>
        </p:nvCxnSpPr>
        <p:spPr>
          <a:xfrm flipV="1">
            <a:off x="4686300" y="4000501"/>
            <a:ext cx="4659910" cy="485774"/>
          </a:xfrm>
          <a:prstGeom prst="line">
            <a:avLst/>
          </a:prstGeom>
          <a:ln w="28575">
            <a:solidFill>
              <a:schemeClr val="accent2"/>
            </a:solidFill>
            <a:prstDash val="sysDash"/>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24" idx="2"/>
          </p:cNvCxnSpPr>
          <p:nvPr/>
        </p:nvCxnSpPr>
        <p:spPr>
          <a:xfrm flipV="1">
            <a:off x="6057900" y="4000501"/>
            <a:ext cx="3288310" cy="485774"/>
          </a:xfrm>
          <a:prstGeom prst="line">
            <a:avLst/>
          </a:prstGeom>
          <a:ln w="28575">
            <a:solidFill>
              <a:schemeClr val="accent2"/>
            </a:solidFill>
            <a:prstDash val="sysDash"/>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24" idx="2"/>
          </p:cNvCxnSpPr>
          <p:nvPr/>
        </p:nvCxnSpPr>
        <p:spPr>
          <a:xfrm flipV="1">
            <a:off x="7581900" y="4000501"/>
            <a:ext cx="1764310" cy="485774"/>
          </a:xfrm>
          <a:prstGeom prst="line">
            <a:avLst/>
          </a:prstGeom>
          <a:ln w="28575">
            <a:solidFill>
              <a:schemeClr val="accent2"/>
            </a:solidFill>
            <a:prstDash val="sysDash"/>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bwMode="auto">
          <a:xfrm>
            <a:off x="2325159" y="4495800"/>
            <a:ext cx="1439334" cy="5334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600" dirty="0">
                <a:gradFill>
                  <a:gsLst>
                    <a:gs pos="0">
                      <a:srgbClr val="FFFFFF"/>
                    </a:gs>
                    <a:gs pos="100000">
                      <a:srgbClr val="FFFFFF"/>
                    </a:gs>
                  </a:gsLst>
                  <a:lin ang="5400000" scaled="0"/>
                </a:gradFill>
              </a:rPr>
              <a:t>Partition Server</a:t>
            </a:r>
          </a:p>
        </p:txBody>
      </p:sp>
      <p:sp>
        <p:nvSpPr>
          <p:cNvPr id="18" name="Rectangle 17"/>
          <p:cNvSpPr/>
          <p:nvPr/>
        </p:nvSpPr>
        <p:spPr bwMode="auto">
          <a:xfrm>
            <a:off x="3829580" y="4495800"/>
            <a:ext cx="1439334" cy="5334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600" dirty="0">
                <a:gradFill>
                  <a:gsLst>
                    <a:gs pos="0">
                      <a:srgbClr val="FFFFFF"/>
                    </a:gs>
                    <a:gs pos="100000">
                      <a:srgbClr val="FFFFFF"/>
                    </a:gs>
                  </a:gsLst>
                  <a:lin ang="5400000" scaled="0"/>
                </a:gradFill>
              </a:rPr>
              <a:t>Partition Server</a:t>
            </a:r>
          </a:p>
        </p:txBody>
      </p:sp>
      <p:sp>
        <p:nvSpPr>
          <p:cNvPr id="19" name="Rectangle 18"/>
          <p:cNvSpPr/>
          <p:nvPr/>
        </p:nvSpPr>
        <p:spPr bwMode="auto">
          <a:xfrm>
            <a:off x="5334001" y="4495800"/>
            <a:ext cx="1439334" cy="5334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600" dirty="0">
                <a:gradFill>
                  <a:gsLst>
                    <a:gs pos="0">
                      <a:srgbClr val="FFFFFF"/>
                    </a:gs>
                    <a:gs pos="100000">
                      <a:srgbClr val="FFFFFF"/>
                    </a:gs>
                  </a:gsLst>
                  <a:lin ang="5400000" scaled="0"/>
                </a:gradFill>
              </a:rPr>
              <a:t>Partition Server</a:t>
            </a:r>
          </a:p>
        </p:txBody>
      </p:sp>
      <p:sp>
        <p:nvSpPr>
          <p:cNvPr id="20" name="Rectangle 19"/>
          <p:cNvSpPr/>
          <p:nvPr/>
        </p:nvSpPr>
        <p:spPr bwMode="auto">
          <a:xfrm>
            <a:off x="6838421" y="4495800"/>
            <a:ext cx="1439334" cy="5334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600" dirty="0">
                <a:gradFill>
                  <a:gsLst>
                    <a:gs pos="0">
                      <a:srgbClr val="FFFFFF"/>
                    </a:gs>
                    <a:gs pos="100000">
                      <a:srgbClr val="FFFFFF"/>
                    </a:gs>
                  </a:gsLst>
                  <a:lin ang="5400000" scaled="0"/>
                </a:gradFill>
              </a:rPr>
              <a:t>Partition Server</a:t>
            </a:r>
          </a:p>
        </p:txBody>
      </p:sp>
      <p:grpSp>
        <p:nvGrpSpPr>
          <p:cNvPr id="61" name="Group 60"/>
          <p:cNvGrpSpPr/>
          <p:nvPr/>
        </p:nvGrpSpPr>
        <p:grpSpPr>
          <a:xfrm>
            <a:off x="3339749" y="4538664"/>
            <a:ext cx="410278" cy="439825"/>
            <a:chOff x="3650456" y="4538663"/>
            <a:chExt cx="290513" cy="439825"/>
          </a:xfrm>
        </p:grpSpPr>
        <p:sp>
          <p:nvSpPr>
            <p:cNvPr id="56" name="Freeform 11"/>
            <p:cNvSpPr>
              <a:spLocks noEditPoints="1"/>
            </p:cNvSpPr>
            <p:nvPr/>
          </p:nvSpPr>
          <p:spPr bwMode="auto">
            <a:xfrm>
              <a:off x="3684698" y="4683016"/>
              <a:ext cx="218964" cy="295472"/>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bg1"/>
            </a:solidFill>
            <a:ln w="19050">
              <a:noFill/>
            </a:ln>
          </p:spPr>
          <p:txBody>
            <a:bodyPr vert="horz" wrap="square" lIns="121899" tIns="60949" rIns="121899" bIns="60949" numCol="1" anchor="t" anchorCtr="0" compatLnSpc="1">
              <a:prstTxWarp prst="textNoShape">
                <a:avLst/>
              </a:prstTxWarp>
            </a:bodyPr>
            <a:lstStyle/>
            <a:p>
              <a:pPr defTabSz="914325"/>
              <a:endParaRPr lang="en-US" sz="1900" dirty="0">
                <a:solidFill>
                  <a:srgbClr val="5F5F5F"/>
                </a:solidFill>
              </a:endParaRPr>
            </a:p>
          </p:txBody>
        </p:sp>
        <p:sp>
          <p:nvSpPr>
            <p:cNvPr id="59" name="Oval 58"/>
            <p:cNvSpPr/>
            <p:nvPr/>
          </p:nvSpPr>
          <p:spPr bwMode="auto">
            <a:xfrm>
              <a:off x="3650456" y="4567238"/>
              <a:ext cx="290513" cy="20955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err="1">
                <a:gradFill>
                  <a:gsLst>
                    <a:gs pos="0">
                      <a:srgbClr val="FFFFFF"/>
                    </a:gs>
                    <a:gs pos="100000">
                      <a:srgbClr val="FFFFFF"/>
                    </a:gs>
                  </a:gsLst>
                  <a:lin ang="5400000" scaled="0"/>
                </a:gradFill>
              </a:endParaRPr>
            </a:p>
          </p:txBody>
        </p:sp>
        <p:sp>
          <p:nvSpPr>
            <p:cNvPr id="58" name="Freeform 11"/>
            <p:cNvSpPr>
              <a:spLocks noEditPoints="1"/>
            </p:cNvSpPr>
            <p:nvPr/>
          </p:nvSpPr>
          <p:spPr bwMode="auto">
            <a:xfrm>
              <a:off x="3684003" y="4538663"/>
              <a:ext cx="218964" cy="295472"/>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bg1"/>
            </a:solidFill>
            <a:ln w="19050">
              <a:noFill/>
            </a:ln>
          </p:spPr>
          <p:txBody>
            <a:bodyPr vert="horz" wrap="square" lIns="121899" tIns="60949" rIns="121899" bIns="60949" numCol="1" anchor="t" anchorCtr="0" compatLnSpc="1">
              <a:prstTxWarp prst="textNoShape">
                <a:avLst/>
              </a:prstTxWarp>
            </a:bodyPr>
            <a:lstStyle/>
            <a:p>
              <a:pPr defTabSz="914325"/>
              <a:endParaRPr lang="en-US" sz="1900" dirty="0">
                <a:solidFill>
                  <a:srgbClr val="5F5F5F"/>
                </a:solidFill>
              </a:endParaRPr>
            </a:p>
          </p:txBody>
        </p:sp>
      </p:grpSp>
      <p:grpSp>
        <p:nvGrpSpPr>
          <p:cNvPr id="63" name="Group 62"/>
          <p:cNvGrpSpPr/>
          <p:nvPr/>
        </p:nvGrpSpPr>
        <p:grpSpPr>
          <a:xfrm>
            <a:off x="4826794" y="4567238"/>
            <a:ext cx="410278" cy="411250"/>
            <a:chOff x="3650456" y="4567238"/>
            <a:chExt cx="290513" cy="411250"/>
          </a:xfrm>
        </p:grpSpPr>
        <p:sp>
          <p:nvSpPr>
            <p:cNvPr id="64" name="Freeform 11"/>
            <p:cNvSpPr>
              <a:spLocks noEditPoints="1"/>
            </p:cNvSpPr>
            <p:nvPr/>
          </p:nvSpPr>
          <p:spPr bwMode="auto">
            <a:xfrm>
              <a:off x="3684698" y="4683016"/>
              <a:ext cx="218964" cy="295472"/>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bg1"/>
            </a:solidFill>
            <a:ln w="19050">
              <a:noFill/>
            </a:ln>
          </p:spPr>
          <p:txBody>
            <a:bodyPr vert="horz" wrap="square" lIns="121899" tIns="60949" rIns="121899" bIns="60949" numCol="1" anchor="t" anchorCtr="0" compatLnSpc="1">
              <a:prstTxWarp prst="textNoShape">
                <a:avLst/>
              </a:prstTxWarp>
            </a:bodyPr>
            <a:lstStyle/>
            <a:p>
              <a:pPr defTabSz="914325"/>
              <a:endParaRPr lang="en-US" sz="1900" dirty="0">
                <a:solidFill>
                  <a:srgbClr val="5F5F5F"/>
                </a:solidFill>
              </a:endParaRPr>
            </a:p>
          </p:txBody>
        </p:sp>
        <p:sp>
          <p:nvSpPr>
            <p:cNvPr id="65" name="Oval 64"/>
            <p:cNvSpPr/>
            <p:nvPr/>
          </p:nvSpPr>
          <p:spPr bwMode="auto">
            <a:xfrm>
              <a:off x="3650456" y="4567238"/>
              <a:ext cx="290513" cy="20955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err="1">
                <a:gradFill>
                  <a:gsLst>
                    <a:gs pos="0">
                      <a:srgbClr val="FFFFFF"/>
                    </a:gs>
                    <a:gs pos="100000">
                      <a:srgbClr val="FFFFFF"/>
                    </a:gs>
                  </a:gsLst>
                  <a:lin ang="5400000" scaled="0"/>
                </a:gradFill>
              </a:endParaRPr>
            </a:p>
          </p:txBody>
        </p:sp>
        <p:sp>
          <p:nvSpPr>
            <p:cNvPr id="66" name="Freeform 11"/>
            <p:cNvSpPr>
              <a:spLocks noEditPoints="1"/>
            </p:cNvSpPr>
            <p:nvPr/>
          </p:nvSpPr>
          <p:spPr bwMode="auto">
            <a:xfrm>
              <a:off x="3682316" y="4610101"/>
              <a:ext cx="218964" cy="295472"/>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bg1"/>
            </a:solidFill>
            <a:ln w="19050">
              <a:noFill/>
            </a:ln>
          </p:spPr>
          <p:txBody>
            <a:bodyPr vert="horz" wrap="square" lIns="121899" tIns="60949" rIns="121899" bIns="60949" numCol="1" anchor="t" anchorCtr="0" compatLnSpc="1">
              <a:prstTxWarp prst="textNoShape">
                <a:avLst/>
              </a:prstTxWarp>
            </a:bodyPr>
            <a:lstStyle/>
            <a:p>
              <a:pPr defTabSz="914325"/>
              <a:endParaRPr lang="en-US" sz="1900" dirty="0">
                <a:solidFill>
                  <a:srgbClr val="5F5F5F"/>
                </a:solidFill>
              </a:endParaRPr>
            </a:p>
          </p:txBody>
        </p:sp>
      </p:grpSp>
      <p:grpSp>
        <p:nvGrpSpPr>
          <p:cNvPr id="67" name="Group 66"/>
          <p:cNvGrpSpPr/>
          <p:nvPr/>
        </p:nvGrpSpPr>
        <p:grpSpPr>
          <a:xfrm>
            <a:off x="6353174" y="4538664"/>
            <a:ext cx="410278" cy="439825"/>
            <a:chOff x="3650456" y="4538663"/>
            <a:chExt cx="290513" cy="439825"/>
          </a:xfrm>
        </p:grpSpPr>
        <p:sp>
          <p:nvSpPr>
            <p:cNvPr id="68" name="Freeform 11"/>
            <p:cNvSpPr>
              <a:spLocks noEditPoints="1"/>
            </p:cNvSpPr>
            <p:nvPr/>
          </p:nvSpPr>
          <p:spPr bwMode="auto">
            <a:xfrm>
              <a:off x="3684698" y="4683016"/>
              <a:ext cx="218964" cy="295472"/>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bg1"/>
            </a:solidFill>
            <a:ln w="19050">
              <a:noFill/>
            </a:ln>
          </p:spPr>
          <p:txBody>
            <a:bodyPr vert="horz" wrap="square" lIns="121899" tIns="60949" rIns="121899" bIns="60949" numCol="1" anchor="t" anchorCtr="0" compatLnSpc="1">
              <a:prstTxWarp prst="textNoShape">
                <a:avLst/>
              </a:prstTxWarp>
            </a:bodyPr>
            <a:lstStyle/>
            <a:p>
              <a:pPr defTabSz="914325"/>
              <a:endParaRPr lang="en-US" sz="1900" dirty="0">
                <a:solidFill>
                  <a:srgbClr val="5F5F5F"/>
                </a:solidFill>
              </a:endParaRPr>
            </a:p>
          </p:txBody>
        </p:sp>
        <p:sp>
          <p:nvSpPr>
            <p:cNvPr id="69" name="Oval 68"/>
            <p:cNvSpPr/>
            <p:nvPr/>
          </p:nvSpPr>
          <p:spPr bwMode="auto">
            <a:xfrm>
              <a:off x="3650456" y="4567238"/>
              <a:ext cx="290513" cy="20955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err="1">
                <a:gradFill>
                  <a:gsLst>
                    <a:gs pos="0">
                      <a:srgbClr val="FFFFFF"/>
                    </a:gs>
                    <a:gs pos="100000">
                      <a:srgbClr val="FFFFFF"/>
                    </a:gs>
                  </a:gsLst>
                  <a:lin ang="5400000" scaled="0"/>
                </a:gradFill>
              </a:endParaRPr>
            </a:p>
          </p:txBody>
        </p:sp>
        <p:sp>
          <p:nvSpPr>
            <p:cNvPr id="70" name="Freeform 11"/>
            <p:cNvSpPr>
              <a:spLocks noEditPoints="1"/>
            </p:cNvSpPr>
            <p:nvPr/>
          </p:nvSpPr>
          <p:spPr bwMode="auto">
            <a:xfrm>
              <a:off x="3684003" y="4538663"/>
              <a:ext cx="218964" cy="295472"/>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bg1"/>
            </a:solidFill>
            <a:ln w="19050">
              <a:noFill/>
            </a:ln>
          </p:spPr>
          <p:txBody>
            <a:bodyPr vert="horz" wrap="square" lIns="121899" tIns="60949" rIns="121899" bIns="60949" numCol="1" anchor="t" anchorCtr="0" compatLnSpc="1">
              <a:prstTxWarp prst="textNoShape">
                <a:avLst/>
              </a:prstTxWarp>
            </a:bodyPr>
            <a:lstStyle/>
            <a:p>
              <a:pPr defTabSz="914325"/>
              <a:endParaRPr lang="en-US" sz="1900" dirty="0">
                <a:solidFill>
                  <a:srgbClr val="5F5F5F"/>
                </a:solidFill>
              </a:endParaRPr>
            </a:p>
          </p:txBody>
        </p:sp>
      </p:grpSp>
      <p:sp>
        <p:nvSpPr>
          <p:cNvPr id="72" name="Freeform 11"/>
          <p:cNvSpPr>
            <a:spLocks noEditPoints="1"/>
          </p:cNvSpPr>
          <p:nvPr/>
        </p:nvSpPr>
        <p:spPr bwMode="auto">
          <a:xfrm>
            <a:off x="7911250" y="4683016"/>
            <a:ext cx="309233" cy="295472"/>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bg1"/>
          </a:solidFill>
          <a:ln w="19050">
            <a:noFill/>
          </a:ln>
        </p:spPr>
        <p:txBody>
          <a:bodyPr vert="horz" wrap="square" lIns="121899" tIns="60949" rIns="121899" bIns="60949" numCol="1" anchor="t" anchorCtr="0" compatLnSpc="1">
            <a:prstTxWarp prst="textNoShape">
              <a:avLst/>
            </a:prstTxWarp>
          </a:bodyPr>
          <a:lstStyle/>
          <a:p>
            <a:pPr defTabSz="914325"/>
            <a:endParaRPr lang="en-US" sz="1900" dirty="0">
              <a:solidFill>
                <a:srgbClr val="5F5F5F"/>
              </a:solidFill>
            </a:endParaRPr>
          </a:p>
        </p:txBody>
      </p:sp>
      <p:grpSp>
        <p:nvGrpSpPr>
          <p:cNvPr id="80" name="Group 79"/>
          <p:cNvGrpSpPr/>
          <p:nvPr/>
        </p:nvGrpSpPr>
        <p:grpSpPr>
          <a:xfrm>
            <a:off x="2981569" y="4981576"/>
            <a:ext cx="500032" cy="295275"/>
            <a:chOff x="125600" y="2933700"/>
            <a:chExt cx="1984002" cy="1171576"/>
          </a:xfrm>
        </p:grpSpPr>
        <p:sp>
          <p:nvSpPr>
            <p:cNvPr id="76" name="Rectangle 75"/>
            <p:cNvSpPr/>
            <p:nvPr/>
          </p:nvSpPr>
          <p:spPr bwMode="auto">
            <a:xfrm>
              <a:off x="125600" y="2933700"/>
              <a:ext cx="1474806" cy="771862"/>
            </a:xfrm>
            <a:prstGeom prst="round2DiagRect">
              <a:avLst/>
            </a:prstGeom>
            <a:solidFill>
              <a:schemeClr val="tx2"/>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 name="Rectangle 76"/>
            <p:cNvSpPr/>
            <p:nvPr/>
          </p:nvSpPr>
          <p:spPr bwMode="auto">
            <a:xfrm>
              <a:off x="295332" y="3066938"/>
              <a:ext cx="1474806" cy="771862"/>
            </a:xfrm>
            <a:prstGeom prst="round2DiagRect">
              <a:avLst/>
            </a:prstGeom>
            <a:solidFill>
              <a:schemeClr val="tx2"/>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 name="Rectangle 77"/>
            <p:cNvSpPr/>
            <p:nvPr/>
          </p:nvSpPr>
          <p:spPr bwMode="auto">
            <a:xfrm>
              <a:off x="465064" y="3200176"/>
              <a:ext cx="1474806" cy="771862"/>
            </a:xfrm>
            <a:prstGeom prst="round2DiagRect">
              <a:avLst/>
            </a:prstGeom>
            <a:solidFill>
              <a:schemeClr val="tx2"/>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 name="Rectangle 78"/>
            <p:cNvSpPr/>
            <p:nvPr/>
          </p:nvSpPr>
          <p:spPr bwMode="auto">
            <a:xfrm>
              <a:off x="634796" y="3333414"/>
              <a:ext cx="1474806" cy="771862"/>
            </a:xfrm>
            <a:prstGeom prst="round2DiagRect">
              <a:avLst/>
            </a:prstGeom>
            <a:solidFill>
              <a:schemeClr val="tx2"/>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82" name="Rectangle 75"/>
          <p:cNvSpPr/>
          <p:nvPr/>
        </p:nvSpPr>
        <p:spPr bwMode="auto">
          <a:xfrm>
            <a:off x="4457700" y="4981579"/>
            <a:ext cx="371698" cy="194535"/>
          </a:xfrm>
          <a:prstGeom prst="round2DiagRect">
            <a:avLst/>
          </a:prstGeom>
          <a:solidFill>
            <a:schemeClr val="tx2"/>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86" name="Group 85"/>
          <p:cNvGrpSpPr/>
          <p:nvPr/>
        </p:nvGrpSpPr>
        <p:grpSpPr>
          <a:xfrm>
            <a:off x="5981700" y="4981576"/>
            <a:ext cx="500032" cy="295275"/>
            <a:chOff x="125600" y="2933700"/>
            <a:chExt cx="1984002" cy="1171576"/>
          </a:xfrm>
        </p:grpSpPr>
        <p:sp>
          <p:nvSpPr>
            <p:cNvPr id="87" name="Rectangle 75"/>
            <p:cNvSpPr/>
            <p:nvPr/>
          </p:nvSpPr>
          <p:spPr bwMode="auto">
            <a:xfrm>
              <a:off x="125600" y="2933700"/>
              <a:ext cx="1474806" cy="771862"/>
            </a:xfrm>
            <a:prstGeom prst="round2DiagRect">
              <a:avLst/>
            </a:prstGeom>
            <a:solidFill>
              <a:schemeClr val="tx2"/>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 name="Rectangle 76"/>
            <p:cNvSpPr/>
            <p:nvPr/>
          </p:nvSpPr>
          <p:spPr bwMode="auto">
            <a:xfrm>
              <a:off x="295332" y="3066938"/>
              <a:ext cx="1474806" cy="771862"/>
            </a:xfrm>
            <a:prstGeom prst="round2DiagRect">
              <a:avLst/>
            </a:prstGeom>
            <a:solidFill>
              <a:schemeClr val="tx2"/>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 name="Rectangle 77"/>
            <p:cNvSpPr/>
            <p:nvPr/>
          </p:nvSpPr>
          <p:spPr bwMode="auto">
            <a:xfrm>
              <a:off x="465064" y="3200176"/>
              <a:ext cx="1474806" cy="771862"/>
            </a:xfrm>
            <a:prstGeom prst="round2DiagRect">
              <a:avLst/>
            </a:prstGeom>
            <a:solidFill>
              <a:schemeClr val="tx2"/>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 name="Rectangle 78"/>
            <p:cNvSpPr/>
            <p:nvPr/>
          </p:nvSpPr>
          <p:spPr bwMode="auto">
            <a:xfrm>
              <a:off x="634796" y="3333414"/>
              <a:ext cx="1474806" cy="771862"/>
            </a:xfrm>
            <a:prstGeom prst="round2DiagRect">
              <a:avLst/>
            </a:prstGeom>
            <a:solidFill>
              <a:schemeClr val="tx2"/>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92" name="Rectangle 75"/>
          <p:cNvSpPr/>
          <p:nvPr/>
        </p:nvSpPr>
        <p:spPr bwMode="auto">
          <a:xfrm>
            <a:off x="7505700" y="4981579"/>
            <a:ext cx="371698" cy="194535"/>
          </a:xfrm>
          <a:prstGeom prst="round2DiagRect">
            <a:avLst/>
          </a:prstGeom>
          <a:solidFill>
            <a:schemeClr val="tx2"/>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 name="Rectangle 95"/>
          <p:cNvSpPr/>
          <p:nvPr/>
        </p:nvSpPr>
        <p:spPr bwMode="auto">
          <a:xfrm>
            <a:off x="971551" y="1941513"/>
            <a:ext cx="1782762" cy="17922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200" dirty="0">
                <a:gradFill>
                  <a:gsLst>
                    <a:gs pos="0">
                      <a:srgbClr val="FFFFFF"/>
                    </a:gs>
                    <a:gs pos="100000">
                      <a:srgbClr val="FFFFFF"/>
                    </a:gs>
                  </a:gsLst>
                  <a:lin ang="5400000" scaled="0"/>
                </a:gradFill>
              </a:rPr>
              <a:t>Legend</a:t>
            </a:r>
          </a:p>
        </p:txBody>
      </p:sp>
      <p:sp>
        <p:nvSpPr>
          <p:cNvPr id="97" name="Rectangle 96"/>
          <p:cNvSpPr/>
          <p:nvPr/>
        </p:nvSpPr>
        <p:spPr>
          <a:xfrm>
            <a:off x="1681164" y="2581245"/>
            <a:ext cx="1004699" cy="338554"/>
          </a:xfrm>
          <a:prstGeom prst="rect">
            <a:avLst/>
          </a:prstGeom>
        </p:spPr>
        <p:txBody>
          <a:bodyPr wrap="none">
            <a:spAutoFit/>
          </a:bodyPr>
          <a:lstStyle/>
          <a:p>
            <a:pPr defTabSz="914099" fontAlgn="base">
              <a:spcBef>
                <a:spcPct val="0"/>
              </a:spcBef>
              <a:spcAft>
                <a:spcPct val="0"/>
              </a:spcAft>
            </a:pPr>
            <a:r>
              <a:rPr lang="en-US" sz="1600">
                <a:gradFill>
                  <a:gsLst>
                    <a:gs pos="0">
                      <a:srgbClr val="FFFFFF"/>
                    </a:gs>
                    <a:gs pos="100000">
                      <a:srgbClr val="FFFFFF"/>
                    </a:gs>
                  </a:gsLst>
                  <a:lin ang="5400000" scaled="0"/>
                </a:gradFill>
              </a:rPr>
              <a:t> Partition</a:t>
            </a:r>
            <a:endParaRPr lang="en-US" sz="1600" dirty="0">
              <a:gradFill>
                <a:gsLst>
                  <a:gs pos="0">
                    <a:srgbClr val="FFFFFF"/>
                  </a:gs>
                  <a:gs pos="100000">
                    <a:srgbClr val="FFFFFF"/>
                  </a:gs>
                </a:gsLst>
                <a:lin ang="5400000" scaled="0"/>
              </a:gradFill>
            </a:endParaRPr>
          </a:p>
        </p:txBody>
      </p:sp>
      <p:sp>
        <p:nvSpPr>
          <p:cNvPr id="98" name="Rectangle 78"/>
          <p:cNvSpPr/>
          <p:nvPr/>
        </p:nvSpPr>
        <p:spPr bwMode="auto">
          <a:xfrm>
            <a:off x="1109653" y="2596291"/>
            <a:ext cx="535494" cy="280259"/>
          </a:xfrm>
          <a:prstGeom prst="round2Diag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 name="Rectangle 98"/>
          <p:cNvSpPr/>
          <p:nvPr/>
        </p:nvSpPr>
        <p:spPr>
          <a:xfrm>
            <a:off x="1681164" y="3032956"/>
            <a:ext cx="757515" cy="584775"/>
          </a:xfrm>
          <a:prstGeom prst="rect">
            <a:avLst/>
          </a:prstGeom>
        </p:spPr>
        <p:txBody>
          <a:bodyPr wrap="none">
            <a:spAutoFit/>
          </a:bodyPr>
          <a:lstStyle/>
          <a:p>
            <a:pPr defTabSz="914099" fontAlgn="base">
              <a:spcBef>
                <a:spcPct val="0"/>
              </a:spcBef>
              <a:spcAft>
                <a:spcPct val="0"/>
              </a:spcAft>
            </a:pPr>
            <a:r>
              <a:rPr lang="en-US" sz="1600" dirty="0">
                <a:gradFill>
                  <a:gsLst>
                    <a:gs pos="0">
                      <a:srgbClr val="FFFFFF"/>
                    </a:gs>
                    <a:gs pos="100000">
                      <a:srgbClr val="FFFFFF"/>
                    </a:gs>
                  </a:gsLst>
                  <a:lin ang="5400000" scaled="0"/>
                </a:gradFill>
              </a:rPr>
              <a:t>Server</a:t>
            </a:r>
          </a:p>
          <a:p>
            <a:pPr defTabSz="914099" fontAlgn="base">
              <a:spcBef>
                <a:spcPct val="0"/>
              </a:spcBef>
              <a:spcAft>
                <a:spcPct val="0"/>
              </a:spcAft>
            </a:pPr>
            <a:r>
              <a:rPr lang="en-US" sz="1600" dirty="0">
                <a:gradFill>
                  <a:gsLst>
                    <a:gs pos="0">
                      <a:srgbClr val="FFFFFF"/>
                    </a:gs>
                    <a:gs pos="100000">
                      <a:srgbClr val="FFFFFF"/>
                    </a:gs>
                  </a:gsLst>
                  <a:lin ang="5400000" scaled="0"/>
                </a:gradFill>
              </a:rPr>
              <a:t>Load</a:t>
            </a:r>
          </a:p>
        </p:txBody>
      </p:sp>
      <p:sp>
        <p:nvSpPr>
          <p:cNvPr id="101" name="Freeform 11"/>
          <p:cNvSpPr>
            <a:spLocks noEditPoints="1"/>
          </p:cNvSpPr>
          <p:nvPr/>
        </p:nvSpPr>
        <p:spPr bwMode="auto">
          <a:xfrm>
            <a:off x="1299914" y="3086101"/>
            <a:ext cx="309233" cy="295472"/>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bg1"/>
          </a:solidFill>
          <a:ln w="19050">
            <a:noFill/>
          </a:ln>
        </p:spPr>
        <p:txBody>
          <a:bodyPr vert="horz" wrap="square" lIns="121899" tIns="60949" rIns="121899" bIns="60949" numCol="1" anchor="t" anchorCtr="0" compatLnSpc="1">
            <a:prstTxWarp prst="textNoShape">
              <a:avLst/>
            </a:prstTxWarp>
          </a:bodyPr>
          <a:lstStyle/>
          <a:p>
            <a:pPr defTabSz="914325"/>
            <a:endParaRPr lang="en-US" sz="1900" dirty="0">
              <a:solidFill>
                <a:srgbClr val="5F5F5F"/>
              </a:solidFill>
            </a:endParaRPr>
          </a:p>
        </p:txBody>
      </p:sp>
      <p:sp>
        <p:nvSpPr>
          <p:cNvPr id="104" name="Rectangle 103"/>
          <p:cNvSpPr/>
          <p:nvPr/>
        </p:nvSpPr>
        <p:spPr>
          <a:xfrm>
            <a:off x="6096002" y="1556633"/>
            <a:ext cx="5473999" cy="535531"/>
          </a:xfrm>
          <a:prstGeom prst="rect">
            <a:avLst/>
          </a:prstGeom>
        </p:spPr>
        <p:txBody>
          <a:bodyPr wrap="none">
            <a:spAutoFit/>
          </a:bodyPr>
          <a:lstStyle/>
          <a:p>
            <a:pPr algn="ctr" defTabSz="1555620" fontAlgn="base">
              <a:lnSpc>
                <a:spcPct val="90000"/>
              </a:lnSpc>
              <a:spcBef>
                <a:spcPct val="0"/>
              </a:spcBef>
              <a:spcAft>
                <a:spcPct val="35000"/>
              </a:spcAft>
            </a:pPr>
            <a:r>
              <a:rPr lang="en-US" sz="3200" dirty="0">
                <a:solidFill>
                  <a:srgbClr val="5F5F5F">
                    <a:alpha val="98824"/>
                  </a:srgbClr>
                </a:solidFill>
                <a:latin typeface="Segoe UI Light" pitchFamily="34" charset="0"/>
              </a:rPr>
              <a:t>3 Storage Layered Architecture</a:t>
            </a:r>
          </a:p>
        </p:txBody>
      </p:sp>
    </p:spTree>
    <p:extLst>
      <p:ext uri="{BB962C8B-B14F-4D97-AF65-F5344CB8AC3E}">
        <p14:creationId xmlns:p14="http://schemas.microsoft.com/office/powerpoint/2010/main" val="2968172561"/>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Scalability</a:t>
            </a:r>
            <a:endParaRPr lang="en-US" dirty="0"/>
          </a:p>
        </p:txBody>
      </p:sp>
      <p:sp>
        <p:nvSpPr>
          <p:cNvPr id="3" name="Text Placeholder 2"/>
          <p:cNvSpPr>
            <a:spLocks noGrp="1"/>
          </p:cNvSpPr>
          <p:nvPr>
            <p:ph type="body" sz="quarter" idx="10"/>
          </p:nvPr>
        </p:nvSpPr>
        <p:spPr>
          <a:xfrm>
            <a:off x="520702" y="1447800"/>
            <a:ext cx="11149013" cy="1745093"/>
          </a:xfrm>
        </p:spPr>
        <p:txBody>
          <a:bodyPr/>
          <a:lstStyle/>
          <a:p>
            <a:r>
              <a:rPr lang="en-US" sz="3800" dirty="0"/>
              <a:t>Partition: Range of entities with same partition key value.</a:t>
            </a:r>
          </a:p>
          <a:p>
            <a:r>
              <a:rPr lang="en-US" sz="2400" dirty="0">
                <a:latin typeface="+mn-lt"/>
              </a:rPr>
              <a:t>Partitions are fanned out based on load</a:t>
            </a:r>
          </a:p>
          <a:p>
            <a:r>
              <a:rPr lang="en-US" sz="2400" dirty="0">
                <a:latin typeface="+mn-lt"/>
              </a:rPr>
              <a:t>They can be condensed when load decreases</a:t>
            </a:r>
          </a:p>
          <a:p>
            <a:r>
              <a:rPr lang="en-US" sz="2400" dirty="0">
                <a:latin typeface="+mn-lt"/>
              </a:rPr>
              <a:t>Reads are load balanced against three replicas</a:t>
            </a:r>
          </a:p>
        </p:txBody>
      </p:sp>
      <p:sp>
        <p:nvSpPr>
          <p:cNvPr id="6" name="Rectangle 5"/>
          <p:cNvSpPr/>
          <p:nvPr/>
        </p:nvSpPr>
        <p:spPr bwMode="auto">
          <a:xfrm>
            <a:off x="2053573" y="4068083"/>
            <a:ext cx="2107979" cy="2390901"/>
          </a:xfrm>
          <a:prstGeom prst="rect">
            <a:avLst/>
          </a:prstGeom>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121893" tIns="60947" rIns="121893" bIns="60947" numCol="1" rtlCol="0" anchor="t" anchorCtr="0" compatLnSpc="1">
            <a:prstTxWarp prst="textNoShape">
              <a:avLst/>
            </a:prstTxWarp>
          </a:bodyPr>
          <a:lstStyle/>
          <a:p>
            <a:pPr algn="ctr" defTabSz="1218585"/>
            <a:r>
              <a:rPr lang="en-US" sz="2100" dirty="0">
                <a:gradFill>
                  <a:gsLst>
                    <a:gs pos="0">
                      <a:srgbClr val="FFFFFF"/>
                    </a:gs>
                    <a:gs pos="100000">
                      <a:srgbClr val="FFFFFF"/>
                    </a:gs>
                  </a:gsLst>
                  <a:lin ang="5400000" scaled="0"/>
                </a:gradFill>
              </a:rPr>
              <a:t>Server 1</a:t>
            </a:r>
          </a:p>
        </p:txBody>
      </p:sp>
      <p:sp>
        <p:nvSpPr>
          <p:cNvPr id="7" name="Rectangle 6"/>
          <p:cNvSpPr/>
          <p:nvPr/>
        </p:nvSpPr>
        <p:spPr bwMode="auto">
          <a:xfrm>
            <a:off x="4916099" y="4068083"/>
            <a:ext cx="2107979" cy="2390901"/>
          </a:xfrm>
          <a:prstGeom prst="rect">
            <a:avLst/>
          </a:prstGeom>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121893" tIns="60947" rIns="121893" bIns="60947" numCol="1" rtlCol="0" anchor="t" anchorCtr="0" compatLnSpc="1">
            <a:prstTxWarp prst="textNoShape">
              <a:avLst/>
            </a:prstTxWarp>
          </a:bodyPr>
          <a:lstStyle/>
          <a:p>
            <a:pPr algn="ctr" defTabSz="1218585"/>
            <a:r>
              <a:rPr lang="en-US" sz="2100" dirty="0">
                <a:gradFill>
                  <a:gsLst>
                    <a:gs pos="0">
                      <a:srgbClr val="FFFFFF"/>
                    </a:gs>
                    <a:gs pos="100000">
                      <a:srgbClr val="FFFFFF"/>
                    </a:gs>
                  </a:gsLst>
                  <a:lin ang="5400000" scaled="0"/>
                </a:gradFill>
              </a:rPr>
              <a:t>Server 2</a:t>
            </a:r>
          </a:p>
        </p:txBody>
      </p:sp>
      <p:sp>
        <p:nvSpPr>
          <p:cNvPr id="8" name="Rectangle 7"/>
          <p:cNvSpPr/>
          <p:nvPr/>
        </p:nvSpPr>
        <p:spPr bwMode="auto">
          <a:xfrm>
            <a:off x="7778626" y="4068083"/>
            <a:ext cx="2107979" cy="2390901"/>
          </a:xfrm>
          <a:prstGeom prst="rect">
            <a:avLst/>
          </a:prstGeom>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121893" tIns="60947" rIns="121893" bIns="60947" numCol="1" rtlCol="0" anchor="t" anchorCtr="0" compatLnSpc="1">
            <a:prstTxWarp prst="textNoShape">
              <a:avLst/>
            </a:prstTxWarp>
          </a:bodyPr>
          <a:lstStyle/>
          <a:p>
            <a:pPr algn="ctr" defTabSz="1218585"/>
            <a:r>
              <a:rPr lang="en-US" sz="2100" dirty="0">
                <a:gradFill>
                  <a:gsLst>
                    <a:gs pos="0">
                      <a:srgbClr val="FFFFFF"/>
                    </a:gs>
                    <a:gs pos="100000">
                      <a:srgbClr val="FFFFFF"/>
                    </a:gs>
                  </a:gsLst>
                  <a:lin ang="5400000" scaled="0"/>
                </a:gradFill>
              </a:rPr>
              <a:t>Server 3</a:t>
            </a:r>
          </a:p>
        </p:txBody>
      </p:sp>
      <p:sp>
        <p:nvSpPr>
          <p:cNvPr id="9" name="Rectangle 8"/>
          <p:cNvSpPr/>
          <p:nvPr/>
        </p:nvSpPr>
        <p:spPr bwMode="auto">
          <a:xfrm>
            <a:off x="2371484" y="4741020"/>
            <a:ext cx="1472157" cy="348343"/>
          </a:xfrm>
          <a:prstGeom prst="rect">
            <a:avLst/>
          </a:prstGeom>
          <a:solidFill>
            <a:schemeClr val="bg1">
              <a:lumMod val="85000"/>
            </a:schemeClr>
          </a:solidFill>
          <a:ln>
            <a:no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a:r>
              <a:rPr lang="en-US" sz="1900" dirty="0">
                <a:solidFill>
                  <a:srgbClr val="5F5F5F">
                    <a:alpha val="99000"/>
                  </a:srgbClr>
                </a:solidFill>
              </a:rPr>
              <a:t>P1</a:t>
            </a:r>
          </a:p>
        </p:txBody>
      </p:sp>
      <p:sp>
        <p:nvSpPr>
          <p:cNvPr id="10" name="Rectangle 9"/>
          <p:cNvSpPr/>
          <p:nvPr/>
        </p:nvSpPr>
        <p:spPr bwMode="auto">
          <a:xfrm>
            <a:off x="2371483" y="5235825"/>
            <a:ext cx="1472157" cy="348343"/>
          </a:xfrm>
          <a:prstGeom prst="rect">
            <a:avLst/>
          </a:prstGeom>
          <a:solidFill>
            <a:schemeClr val="bg1">
              <a:lumMod val="85000"/>
            </a:schemeClr>
          </a:solidFill>
          <a:ln>
            <a:no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a:r>
              <a:rPr lang="en-US" sz="1900" dirty="0">
                <a:solidFill>
                  <a:srgbClr val="5F5F5F">
                    <a:alpha val="99000"/>
                  </a:srgbClr>
                </a:solidFill>
              </a:rPr>
              <a:t>P2</a:t>
            </a:r>
          </a:p>
        </p:txBody>
      </p:sp>
      <p:sp>
        <p:nvSpPr>
          <p:cNvPr id="11" name="Rectangle 10"/>
          <p:cNvSpPr/>
          <p:nvPr/>
        </p:nvSpPr>
        <p:spPr bwMode="auto">
          <a:xfrm>
            <a:off x="2371481" y="5730630"/>
            <a:ext cx="1472157" cy="348343"/>
          </a:xfrm>
          <a:prstGeom prst="rect">
            <a:avLst/>
          </a:prstGeom>
          <a:solidFill>
            <a:schemeClr val="bg1">
              <a:lumMod val="85000"/>
            </a:schemeClr>
          </a:solidFill>
          <a:ln>
            <a:no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a:r>
              <a:rPr lang="en-US" sz="1900" dirty="0" err="1">
                <a:solidFill>
                  <a:srgbClr val="5F5F5F">
                    <a:alpha val="99000"/>
                  </a:srgbClr>
                </a:solidFill>
              </a:rPr>
              <a:t>Pn</a:t>
            </a:r>
            <a:endParaRPr lang="en-US" sz="1900" dirty="0">
              <a:solidFill>
                <a:srgbClr val="5F5F5F">
                  <a:alpha val="99000"/>
                </a:srgbClr>
              </a:solidFill>
            </a:endParaRPr>
          </a:p>
        </p:txBody>
      </p:sp>
    </p:spTree>
    <p:extLst>
      <p:ext uri="{BB962C8B-B14F-4D97-AF65-F5344CB8AC3E}">
        <p14:creationId xmlns:p14="http://schemas.microsoft.com/office/powerpoint/2010/main" val="35661154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500" autoRev="1" fill="remove"/>
                                        <p:tgtEl>
                                          <p:spTgt spid="9"/>
                                        </p:tgtEl>
                                        <p:attrNameLst>
                                          <p:attrName>style.color</p:attrName>
                                        </p:attrNameLst>
                                      </p:cBhvr>
                                      <p:to>
                                        <a:srgbClr val="FFFF00"/>
                                      </p:to>
                                    </p:animClr>
                                    <p:animClr clrSpc="rgb" dir="cw">
                                      <p:cBhvr>
                                        <p:cTn id="7" dur="500" autoRev="1" fill="remove"/>
                                        <p:tgtEl>
                                          <p:spTgt spid="9"/>
                                        </p:tgtEl>
                                        <p:attrNameLst>
                                          <p:attrName>fillcolor</p:attrName>
                                        </p:attrNameLst>
                                      </p:cBhvr>
                                      <p:to>
                                        <a:srgbClr val="FFFF00"/>
                                      </p:to>
                                    </p:animClr>
                                    <p:set>
                                      <p:cBhvr>
                                        <p:cTn id="8" dur="500" autoRev="1" fill="remove"/>
                                        <p:tgtEl>
                                          <p:spTgt spid="9"/>
                                        </p:tgtEl>
                                        <p:attrNameLst>
                                          <p:attrName>fill.type</p:attrName>
                                        </p:attrNameLst>
                                      </p:cBhvr>
                                      <p:to>
                                        <p:strVal val="solid"/>
                                      </p:to>
                                    </p:set>
                                    <p:set>
                                      <p:cBhvr>
                                        <p:cTn id="9" dur="500" autoRev="1" fill="remove"/>
                                        <p:tgtEl>
                                          <p:spTgt spid="9"/>
                                        </p:tgtEl>
                                        <p:attrNameLst>
                                          <p:attrName>fill.on</p:attrName>
                                        </p:attrNameLst>
                                      </p:cBhvr>
                                      <p:to>
                                        <p:strVal val="true"/>
                                      </p:to>
                                    </p:set>
                                  </p:childTnLst>
                                </p:cTn>
                              </p:par>
                            </p:childTnLst>
                          </p:cTn>
                        </p:par>
                        <p:par>
                          <p:cTn id="10" fill="hold">
                            <p:stCondLst>
                              <p:cond delay="1000"/>
                            </p:stCondLst>
                            <p:childTnLst>
                              <p:par>
                                <p:cTn id="11" presetID="63" presetClass="path" presetSubtype="0" accel="50000" decel="50000" fill="hold" grpId="1" nodeType="afterEffect">
                                  <p:stCondLst>
                                    <p:cond delay="0"/>
                                  </p:stCondLst>
                                  <p:childTnLst>
                                    <p:animMotion origin="layout" path="M -1.38889E-6 4.06105E-6 L 0.23837 4.06105E-6 " pathEditMode="relative" rAng="0" ptsTypes="AA">
                                      <p:cBhvr>
                                        <p:cTn id="12" dur="2000" fill="hold"/>
                                        <p:tgtEl>
                                          <p:spTgt spid="9"/>
                                        </p:tgtEl>
                                        <p:attrNameLst>
                                          <p:attrName>ppt_x</p:attrName>
                                          <p:attrName>ppt_y</p:attrName>
                                        </p:attrNameLst>
                                      </p:cBhvr>
                                      <p:rCtr x="11910" y="0"/>
                                    </p:animMotion>
                                  </p:childTnLst>
                                </p:cTn>
                              </p:par>
                            </p:childTnLst>
                          </p:cTn>
                        </p:par>
                      </p:childTnLst>
                    </p:cTn>
                  </p:par>
                  <p:par>
                    <p:cTn id="13" fill="hold">
                      <p:stCondLst>
                        <p:cond delay="indefinite"/>
                      </p:stCondLst>
                      <p:childTnLst>
                        <p:par>
                          <p:cTn id="14" fill="hold">
                            <p:stCondLst>
                              <p:cond delay="0"/>
                            </p:stCondLst>
                            <p:childTnLst>
                              <p:par>
                                <p:cTn id="15" presetID="27" presetClass="emph" presetSubtype="0" fill="remove" grpId="0" nodeType="clickEffect">
                                  <p:stCondLst>
                                    <p:cond delay="0"/>
                                  </p:stCondLst>
                                  <p:childTnLst>
                                    <p:animClr clrSpc="rgb" dir="cw">
                                      <p:cBhvr override="childStyle">
                                        <p:cTn id="16" dur="500" autoRev="1" fill="remove"/>
                                        <p:tgtEl>
                                          <p:spTgt spid="10"/>
                                        </p:tgtEl>
                                        <p:attrNameLst>
                                          <p:attrName>style.color</p:attrName>
                                        </p:attrNameLst>
                                      </p:cBhvr>
                                      <p:to>
                                        <a:srgbClr val="FFFF00"/>
                                      </p:to>
                                    </p:animClr>
                                    <p:animClr clrSpc="rgb" dir="cw">
                                      <p:cBhvr>
                                        <p:cTn id="17" dur="500" autoRev="1" fill="remove"/>
                                        <p:tgtEl>
                                          <p:spTgt spid="10"/>
                                        </p:tgtEl>
                                        <p:attrNameLst>
                                          <p:attrName>fillcolor</p:attrName>
                                        </p:attrNameLst>
                                      </p:cBhvr>
                                      <p:to>
                                        <a:srgbClr val="FFFF00"/>
                                      </p:to>
                                    </p:animClr>
                                    <p:set>
                                      <p:cBhvr>
                                        <p:cTn id="18" dur="500" autoRev="1" fill="remove"/>
                                        <p:tgtEl>
                                          <p:spTgt spid="10"/>
                                        </p:tgtEl>
                                        <p:attrNameLst>
                                          <p:attrName>fill.type</p:attrName>
                                        </p:attrNameLst>
                                      </p:cBhvr>
                                      <p:to>
                                        <p:strVal val="solid"/>
                                      </p:to>
                                    </p:set>
                                    <p:set>
                                      <p:cBhvr>
                                        <p:cTn id="19" dur="500" autoRev="1" fill="remove"/>
                                        <p:tgtEl>
                                          <p:spTgt spid="10"/>
                                        </p:tgtEl>
                                        <p:attrNameLst>
                                          <p:attrName>fill.on</p:attrName>
                                        </p:attrNameLst>
                                      </p:cBhvr>
                                      <p:to>
                                        <p:strVal val="true"/>
                                      </p:to>
                                    </p:set>
                                  </p:childTnLst>
                                </p:cTn>
                              </p:par>
                            </p:childTnLst>
                          </p:cTn>
                        </p:par>
                        <p:par>
                          <p:cTn id="20" fill="hold">
                            <p:stCondLst>
                              <p:cond delay="1000"/>
                            </p:stCondLst>
                            <p:childTnLst>
                              <p:par>
                                <p:cTn id="21" presetID="63" presetClass="path" presetSubtype="0" accel="50000" decel="50000" fill="hold" grpId="1" nodeType="afterEffect">
                                  <p:stCondLst>
                                    <p:cond delay="0"/>
                                  </p:stCondLst>
                                  <p:childTnLst>
                                    <p:animMotion origin="layout" path="M -1.38889E-6 -2.49769E-6 L 0.46424 -0.00185 " pathEditMode="relative" rAng="0" ptsTypes="AA">
                                      <p:cBhvr>
                                        <p:cTn id="22" dur="2000" fill="hold"/>
                                        <p:tgtEl>
                                          <p:spTgt spid="10"/>
                                        </p:tgtEl>
                                        <p:attrNameLst>
                                          <p:attrName>ppt_x</p:attrName>
                                          <p:attrName>ppt_y</p:attrName>
                                        </p:attrNameLst>
                                      </p:cBhvr>
                                      <p:rCtr x="23212" y="-93"/>
                                    </p:animMotion>
                                  </p:childTnLst>
                                </p:cTn>
                              </p:par>
                            </p:childTnLst>
                          </p:cTn>
                        </p:par>
                      </p:childTnLst>
                    </p:cTn>
                  </p:par>
                  <p:par>
                    <p:cTn id="23" fill="hold">
                      <p:stCondLst>
                        <p:cond delay="indefinite"/>
                      </p:stCondLst>
                      <p:childTnLst>
                        <p:par>
                          <p:cTn id="24" fill="hold">
                            <p:stCondLst>
                              <p:cond delay="0"/>
                            </p:stCondLst>
                            <p:childTnLst>
                              <p:par>
                                <p:cTn id="25" presetID="27" presetClass="emph" presetSubtype="0" fill="remove" grpId="2" nodeType="clickEffect">
                                  <p:stCondLst>
                                    <p:cond delay="0"/>
                                  </p:stCondLst>
                                  <p:childTnLst>
                                    <p:animClr clrSpc="rgb" dir="cw">
                                      <p:cBhvr override="childStyle">
                                        <p:cTn id="26" dur="1000" autoRev="1" fill="remove"/>
                                        <p:tgtEl>
                                          <p:spTgt spid="9"/>
                                        </p:tgtEl>
                                        <p:attrNameLst>
                                          <p:attrName>style.color</p:attrName>
                                        </p:attrNameLst>
                                      </p:cBhvr>
                                      <p:to>
                                        <a:schemeClr val="tx2"/>
                                      </p:to>
                                    </p:animClr>
                                    <p:animClr clrSpc="rgb" dir="cw">
                                      <p:cBhvr>
                                        <p:cTn id="27" dur="1000" autoRev="1" fill="remove"/>
                                        <p:tgtEl>
                                          <p:spTgt spid="9"/>
                                        </p:tgtEl>
                                        <p:attrNameLst>
                                          <p:attrName>fillcolor</p:attrName>
                                        </p:attrNameLst>
                                      </p:cBhvr>
                                      <p:to>
                                        <a:schemeClr val="tx2"/>
                                      </p:to>
                                    </p:animClr>
                                    <p:set>
                                      <p:cBhvr>
                                        <p:cTn id="28" dur="1000" autoRev="1" fill="remove"/>
                                        <p:tgtEl>
                                          <p:spTgt spid="9"/>
                                        </p:tgtEl>
                                        <p:attrNameLst>
                                          <p:attrName>fill.type</p:attrName>
                                        </p:attrNameLst>
                                      </p:cBhvr>
                                      <p:to>
                                        <p:strVal val="solid"/>
                                      </p:to>
                                    </p:set>
                                    <p:set>
                                      <p:cBhvr>
                                        <p:cTn id="29" dur="1000" autoRev="1" fill="remove"/>
                                        <p:tgtEl>
                                          <p:spTgt spid="9"/>
                                        </p:tgtEl>
                                        <p:attrNameLst>
                                          <p:attrName>fill.on</p:attrName>
                                        </p:attrNameLst>
                                      </p:cBhvr>
                                      <p:to>
                                        <p:strVal val="true"/>
                                      </p:to>
                                    </p:set>
                                  </p:childTnLst>
                                </p:cTn>
                              </p:par>
                            </p:childTnLst>
                          </p:cTn>
                        </p:par>
                        <p:par>
                          <p:cTn id="30" fill="hold">
                            <p:stCondLst>
                              <p:cond delay="2000"/>
                            </p:stCondLst>
                            <p:childTnLst>
                              <p:par>
                                <p:cTn id="31" presetID="35" presetClass="path" presetSubtype="0" accel="50000" decel="50000" fill="hold" grpId="3" nodeType="afterEffect">
                                  <p:stCondLst>
                                    <p:cond delay="0"/>
                                  </p:stCondLst>
                                  <p:childTnLst>
                                    <p:animMotion origin="layout" path="M 0.23837 3.92229E-6 L -0.01163 3.92229E-6 " pathEditMode="relative" rAng="0" ptsTypes="AA">
                                      <p:cBhvr>
                                        <p:cTn id="32" dur="2000" fill="hold"/>
                                        <p:tgtEl>
                                          <p:spTgt spid="9"/>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9" grpId="3" animBg="1"/>
      <p:bldP spid="10" grpId="0" animBg="1"/>
      <p:bldP spid="10"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US" dirty="0"/>
          </a:p>
        </p:txBody>
      </p:sp>
      <p:sp>
        <p:nvSpPr>
          <p:cNvPr id="4" name="Text Placeholder 3"/>
          <p:cNvSpPr>
            <a:spLocks noGrp="1"/>
          </p:cNvSpPr>
          <p:nvPr>
            <p:ph type="body" sz="quarter" idx="10"/>
          </p:nvPr>
        </p:nvSpPr>
        <p:spPr>
          <a:xfrm>
            <a:off x="520702" y="1447799"/>
            <a:ext cx="5575300" cy="4567404"/>
          </a:xfrm>
        </p:spPr>
        <p:txBody>
          <a:bodyPr/>
          <a:lstStyle/>
          <a:p>
            <a:r>
              <a:rPr lang="en-US" dirty="0" err="1" smtClean="0"/>
              <a:t>PartitionKey</a:t>
            </a:r>
            <a:endParaRPr lang="en-US" dirty="0" smtClean="0"/>
          </a:p>
          <a:p>
            <a:pPr lvl="1"/>
            <a:r>
              <a:rPr lang="en-US" dirty="0" smtClean="0"/>
              <a:t>Unique identifier for the partition </a:t>
            </a:r>
            <a:br>
              <a:rPr lang="en-US" dirty="0" smtClean="0"/>
            </a:br>
            <a:r>
              <a:rPr lang="en-US" dirty="0" smtClean="0"/>
              <a:t>within a give table.</a:t>
            </a:r>
          </a:p>
          <a:p>
            <a:r>
              <a:rPr lang="en-US" dirty="0" err="1" smtClean="0"/>
              <a:t>RowKey</a:t>
            </a:r>
            <a:endParaRPr lang="en-US" dirty="0" smtClean="0"/>
          </a:p>
          <a:p>
            <a:pPr lvl="1"/>
            <a:r>
              <a:rPr lang="en-US" dirty="0" smtClean="0"/>
              <a:t>Unique Identifier for an entity </a:t>
            </a:r>
            <a:br>
              <a:rPr lang="en-US" dirty="0" smtClean="0"/>
            </a:br>
            <a:r>
              <a:rPr lang="en-US" dirty="0" smtClean="0"/>
              <a:t>within a given partition.</a:t>
            </a:r>
          </a:p>
          <a:p>
            <a:r>
              <a:rPr lang="en-US" dirty="0" smtClean="0"/>
              <a:t>Both Keys matter!</a:t>
            </a:r>
          </a:p>
          <a:p>
            <a:pPr lvl="1"/>
            <a:r>
              <a:rPr lang="en-US" dirty="0" smtClean="0"/>
              <a:t>Define Primary Key</a:t>
            </a:r>
          </a:p>
          <a:p>
            <a:pPr lvl="1"/>
            <a:r>
              <a:rPr lang="en-US" dirty="0" smtClean="0"/>
              <a:t>Forms a single clustered index</a:t>
            </a:r>
            <a:endParaRPr lang="en-US" dirty="0"/>
          </a:p>
        </p:txBody>
      </p:sp>
      <p:grpSp>
        <p:nvGrpSpPr>
          <p:cNvPr id="7" name="Group 6"/>
          <p:cNvGrpSpPr/>
          <p:nvPr/>
        </p:nvGrpSpPr>
        <p:grpSpPr>
          <a:xfrm>
            <a:off x="6451602" y="1437586"/>
            <a:ext cx="7437789" cy="5420414"/>
            <a:chOff x="6450013" y="1447800"/>
            <a:chExt cx="7437789" cy="5420414"/>
          </a:xfrm>
          <a:solidFill>
            <a:schemeClr val="accent2"/>
          </a:solidFill>
        </p:grpSpPr>
        <p:sp>
          <p:nvSpPr>
            <p:cNvPr id="5" name="Freeform 11"/>
            <p:cNvSpPr>
              <a:spLocks noEditPoints="1"/>
            </p:cNvSpPr>
            <p:nvPr/>
          </p:nvSpPr>
          <p:spPr bwMode="black">
            <a:xfrm>
              <a:off x="8476193" y="1458014"/>
              <a:ext cx="5411609" cy="5410200"/>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grpFill/>
            <a:ln>
              <a:noFill/>
            </a:ln>
          </p:spPr>
          <p:txBody>
            <a:bodyPr vert="horz" wrap="square" lIns="91440" tIns="45720" rIns="91440" bIns="45720" numCol="1" anchor="t" anchorCtr="0" compatLnSpc="1">
              <a:prstTxWarp prst="textNoShape">
                <a:avLst/>
              </a:prstTxWarp>
            </a:bodyPr>
            <a:lstStyle/>
            <a:p>
              <a:pPr defTabSz="914325"/>
              <a:endParaRPr lang="en-US" sz="1600" dirty="0">
                <a:solidFill>
                  <a:srgbClr val="5F5F5F"/>
                </a:solidFill>
              </a:endParaRPr>
            </a:p>
          </p:txBody>
        </p:sp>
        <p:sp>
          <p:nvSpPr>
            <p:cNvPr id="8" name="Rectangle 7"/>
            <p:cNvSpPr/>
            <p:nvPr/>
          </p:nvSpPr>
          <p:spPr>
            <a:xfrm>
              <a:off x="6450013" y="5038725"/>
              <a:ext cx="2657475" cy="1323439"/>
            </a:xfrm>
            <a:prstGeom prst="rect">
              <a:avLst/>
            </a:prstGeom>
            <a:noFill/>
          </p:spPr>
          <p:txBody>
            <a:bodyPr wrap="square">
              <a:spAutoFit/>
            </a:bodyPr>
            <a:lstStyle/>
            <a:p>
              <a:pPr defTabSz="914325"/>
              <a:r>
                <a:rPr lang="en-US" sz="4000" dirty="0">
                  <a:solidFill>
                    <a:srgbClr val="5F5F5F">
                      <a:alpha val="99000"/>
                    </a:srgbClr>
                  </a:solidFill>
                  <a:latin typeface="Segoe UI Light"/>
                </a:rPr>
                <a:t>Slowest</a:t>
              </a:r>
            </a:p>
            <a:p>
              <a:pPr defTabSz="914325"/>
              <a:r>
                <a:rPr lang="en-US" sz="2000" dirty="0">
                  <a:solidFill>
                    <a:srgbClr val="5F5F5F">
                      <a:alpha val="99000"/>
                    </a:srgbClr>
                  </a:solidFill>
                </a:rPr>
                <a:t>No Partition Key</a:t>
              </a:r>
            </a:p>
            <a:p>
              <a:pPr defTabSz="914325"/>
              <a:r>
                <a:rPr lang="en-US" sz="2000" dirty="0">
                  <a:solidFill>
                    <a:srgbClr val="5F5F5F">
                      <a:alpha val="99000"/>
                    </a:srgbClr>
                  </a:solidFill>
                </a:rPr>
                <a:t>No Row Key</a:t>
              </a:r>
            </a:p>
          </p:txBody>
        </p:sp>
        <p:sp>
          <p:nvSpPr>
            <p:cNvPr id="9" name="Rectangle 8"/>
            <p:cNvSpPr/>
            <p:nvPr/>
          </p:nvSpPr>
          <p:spPr>
            <a:xfrm>
              <a:off x="7146925" y="3300412"/>
              <a:ext cx="2657475" cy="1323439"/>
            </a:xfrm>
            <a:prstGeom prst="rect">
              <a:avLst/>
            </a:prstGeom>
            <a:noFill/>
          </p:spPr>
          <p:txBody>
            <a:bodyPr wrap="square">
              <a:spAutoFit/>
            </a:bodyPr>
            <a:lstStyle/>
            <a:p>
              <a:pPr defTabSz="914325"/>
              <a:r>
                <a:rPr lang="en-US" sz="4000" dirty="0">
                  <a:solidFill>
                    <a:srgbClr val="5F5F5F">
                      <a:alpha val="99000"/>
                    </a:srgbClr>
                  </a:solidFill>
                  <a:latin typeface="Segoe UI Light"/>
                </a:rPr>
                <a:t>Slower</a:t>
              </a:r>
            </a:p>
            <a:p>
              <a:pPr defTabSz="914325"/>
              <a:r>
                <a:rPr lang="en-US" sz="2000" dirty="0">
                  <a:solidFill>
                    <a:srgbClr val="5F5F5F">
                      <a:alpha val="99000"/>
                    </a:srgbClr>
                  </a:solidFill>
                </a:rPr>
                <a:t>Only Partition Key</a:t>
              </a:r>
            </a:p>
            <a:p>
              <a:pPr defTabSz="914325"/>
              <a:r>
                <a:rPr lang="en-US" sz="2000" dirty="0">
                  <a:solidFill>
                    <a:srgbClr val="5F5F5F">
                      <a:alpha val="99000"/>
                    </a:srgbClr>
                  </a:solidFill>
                </a:rPr>
                <a:t>No Row Key</a:t>
              </a:r>
            </a:p>
          </p:txBody>
        </p:sp>
        <p:sp>
          <p:nvSpPr>
            <p:cNvPr id="10" name="Rectangle 9"/>
            <p:cNvSpPr/>
            <p:nvPr/>
          </p:nvSpPr>
          <p:spPr>
            <a:xfrm>
              <a:off x="8175625" y="1447800"/>
              <a:ext cx="2657475" cy="1323439"/>
            </a:xfrm>
            <a:prstGeom prst="rect">
              <a:avLst/>
            </a:prstGeom>
            <a:noFill/>
          </p:spPr>
          <p:txBody>
            <a:bodyPr wrap="square">
              <a:spAutoFit/>
            </a:bodyPr>
            <a:lstStyle/>
            <a:p>
              <a:pPr defTabSz="914325"/>
              <a:r>
                <a:rPr lang="en-US" sz="4000" dirty="0">
                  <a:solidFill>
                    <a:srgbClr val="5F5F5F">
                      <a:alpha val="99000"/>
                    </a:srgbClr>
                  </a:solidFill>
                  <a:latin typeface="Segoe UI Light"/>
                </a:rPr>
                <a:t>Very Fast</a:t>
              </a:r>
            </a:p>
            <a:p>
              <a:pPr defTabSz="914325"/>
              <a:r>
                <a:rPr lang="en-US" sz="2000" dirty="0">
                  <a:solidFill>
                    <a:srgbClr val="5F5F5F">
                      <a:alpha val="99000"/>
                    </a:srgbClr>
                  </a:solidFill>
                </a:rPr>
                <a:t>Partition Key + </a:t>
              </a:r>
              <a:br>
                <a:rPr lang="en-US" sz="2000" dirty="0">
                  <a:solidFill>
                    <a:srgbClr val="5F5F5F">
                      <a:alpha val="99000"/>
                    </a:srgbClr>
                  </a:solidFill>
                </a:rPr>
              </a:br>
              <a:r>
                <a:rPr lang="en-US" sz="2000" dirty="0">
                  <a:solidFill>
                    <a:srgbClr val="5F5F5F">
                      <a:alpha val="99000"/>
                    </a:srgbClr>
                  </a:solidFill>
                </a:rPr>
                <a:t>Row Key</a:t>
              </a:r>
            </a:p>
          </p:txBody>
        </p:sp>
      </p:grpSp>
    </p:spTree>
    <p:extLst>
      <p:ext uri="{BB962C8B-B14F-4D97-AF65-F5344CB8AC3E}">
        <p14:creationId xmlns:p14="http://schemas.microsoft.com/office/powerpoint/2010/main" val="816439172"/>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Queues</a:t>
            </a:r>
            <a:endParaRPr lang="en-US" dirty="0"/>
          </a:p>
        </p:txBody>
      </p:sp>
    </p:spTree>
    <p:extLst>
      <p:ext uri="{BB962C8B-B14F-4D97-AF65-F5344CB8AC3E}">
        <p14:creationId xmlns:p14="http://schemas.microsoft.com/office/powerpoint/2010/main" val="2155291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 Storage Concepts</a:t>
            </a:r>
            <a:endParaRPr lang="en-US" dirty="0"/>
          </a:p>
        </p:txBody>
      </p:sp>
      <p:grpSp>
        <p:nvGrpSpPr>
          <p:cNvPr id="29" name="Group 4"/>
          <p:cNvGrpSpPr/>
          <p:nvPr/>
        </p:nvGrpSpPr>
        <p:grpSpPr>
          <a:xfrm>
            <a:off x="5599179" y="1446213"/>
            <a:ext cx="2200710" cy="4297680"/>
            <a:chOff x="5685541" y="393698"/>
            <a:chExt cx="2303725" cy="4297680"/>
          </a:xfrm>
        </p:grpSpPr>
        <p:sp>
          <p:nvSpPr>
            <p:cNvPr id="30"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31"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Message</a:t>
              </a:r>
            </a:p>
          </p:txBody>
        </p:sp>
      </p:grpSp>
      <p:grpSp>
        <p:nvGrpSpPr>
          <p:cNvPr id="32" name="Group 5"/>
          <p:cNvGrpSpPr/>
          <p:nvPr/>
        </p:nvGrpSpPr>
        <p:grpSpPr>
          <a:xfrm>
            <a:off x="3010474" y="1446214"/>
            <a:ext cx="2460078" cy="4297680"/>
            <a:chOff x="2983350" y="355599"/>
            <a:chExt cx="2318237" cy="4297680"/>
          </a:xfrm>
        </p:grpSpPr>
        <p:sp>
          <p:nvSpPr>
            <p:cNvPr id="33"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34"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Table</a:t>
              </a:r>
            </a:p>
          </p:txBody>
        </p:sp>
      </p:grpSp>
      <p:grpSp>
        <p:nvGrpSpPr>
          <p:cNvPr id="35" name="Group 6"/>
          <p:cNvGrpSpPr/>
          <p:nvPr/>
        </p:nvGrpSpPr>
        <p:grpSpPr>
          <a:xfrm>
            <a:off x="520701" y="1446214"/>
            <a:ext cx="2361146" cy="4297680"/>
            <a:chOff x="222249" y="355599"/>
            <a:chExt cx="2303725" cy="4297680"/>
          </a:xfrm>
        </p:grpSpPr>
        <p:sp>
          <p:nvSpPr>
            <p:cNvPr id="36"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38"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grpSp>
      <p:cxnSp>
        <p:nvCxnSpPr>
          <p:cNvPr id="47" name="Straight Connector 46"/>
          <p:cNvCxnSpPr/>
          <p:nvPr/>
        </p:nvCxnSpPr>
        <p:spPr>
          <a:xfrm>
            <a:off x="4808367" y="3918998"/>
            <a:ext cx="1287635" cy="55140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845438" y="3498056"/>
            <a:ext cx="1214051" cy="50744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1" name="Rounded Rectangle 97"/>
          <p:cNvSpPr/>
          <p:nvPr/>
        </p:nvSpPr>
        <p:spPr>
          <a:xfrm>
            <a:off x="5906592"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a:lnSpc>
                <a:spcPts val="1800"/>
              </a:lnSpc>
            </a:pPr>
            <a:r>
              <a:rPr lang="en-US" sz="1600" dirty="0">
                <a:solidFill>
                  <a:srgbClr val="FFFFFF">
                    <a:alpha val="99000"/>
                  </a:srgbClr>
                </a:solidFill>
              </a:rPr>
              <a:t> customer ID</a:t>
            </a:r>
            <a:br>
              <a:rPr lang="en-US" sz="1600" dirty="0">
                <a:solidFill>
                  <a:srgbClr val="FFFFFF">
                    <a:alpha val="99000"/>
                  </a:srgbClr>
                </a:solidFill>
              </a:rPr>
            </a:br>
            <a:r>
              <a:rPr lang="en-US" sz="1600" dirty="0">
                <a:solidFill>
                  <a:srgbClr val="FFFFFF">
                    <a:alpha val="99000"/>
                  </a:srgbClr>
                </a:solidFill>
              </a:rPr>
              <a:t>   order ID</a:t>
            </a:r>
            <a:br>
              <a:rPr lang="en-US" sz="1600" dirty="0">
                <a:solidFill>
                  <a:srgbClr val="FFFFFF">
                    <a:alpha val="99000"/>
                  </a:srgbClr>
                </a:solidFill>
              </a:rPr>
            </a:br>
            <a:r>
              <a:rPr lang="en-US" sz="1600" dirty="0">
                <a:solidFill>
                  <a:srgbClr val="FFFFFF">
                    <a:alpha val="99000"/>
                  </a:srgbClr>
                </a:solidFill>
              </a:rPr>
              <a:t>   http://…</a:t>
            </a:r>
          </a:p>
        </p:txBody>
      </p:sp>
      <p:cxnSp>
        <p:nvCxnSpPr>
          <p:cNvPr id="4" name="Straight Connector 3"/>
          <p:cNvCxnSpPr/>
          <p:nvPr/>
        </p:nvCxnSpPr>
        <p:spPr>
          <a:xfrm>
            <a:off x="2304522" y="3962400"/>
            <a:ext cx="137724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41154" y="3602527"/>
            <a:ext cx="192024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err="1">
                <a:solidFill>
                  <a:schemeClr val="lt1">
                    <a:alpha val="99000"/>
                  </a:schemeClr>
                </a:solidFill>
              </a:rPr>
              <a:t>adventureworks</a:t>
            </a:r>
            <a:endParaRPr lang="en-US" dirty="0">
              <a:solidFill>
                <a:schemeClr val="lt1">
                  <a:alpha val="99000"/>
                </a:schemeClr>
              </a:solidFill>
            </a:endParaRPr>
          </a:p>
        </p:txBody>
      </p:sp>
      <p:sp>
        <p:nvSpPr>
          <p:cNvPr id="50" name="Rectangle 49"/>
          <p:cNvSpPr/>
          <p:nvPr/>
        </p:nvSpPr>
        <p:spPr>
          <a:xfrm>
            <a:off x="3280393" y="3602527"/>
            <a:ext cx="192024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order processing</a:t>
            </a:r>
          </a:p>
        </p:txBody>
      </p:sp>
      <p:sp>
        <p:nvSpPr>
          <p:cNvPr id="45" name="Rectangle 44"/>
          <p:cNvSpPr/>
          <p:nvPr/>
        </p:nvSpPr>
        <p:spPr>
          <a:xfrm>
            <a:off x="5906591"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a:lnSpc>
                <a:spcPts val="1800"/>
              </a:lnSpc>
            </a:pPr>
            <a:r>
              <a:rPr lang="en-US" sz="1600" dirty="0">
                <a:solidFill>
                  <a:schemeClr val="lt1">
                    <a:alpha val="99000"/>
                  </a:schemeClr>
                </a:solidFill>
              </a:rPr>
              <a:t> customer ID</a:t>
            </a:r>
            <a:br>
              <a:rPr lang="en-US" sz="1600" dirty="0">
                <a:solidFill>
                  <a:schemeClr val="lt1">
                    <a:alpha val="99000"/>
                  </a:schemeClr>
                </a:solidFill>
              </a:rPr>
            </a:br>
            <a:r>
              <a:rPr lang="en-US" sz="1600" dirty="0">
                <a:solidFill>
                  <a:schemeClr val="lt1">
                    <a:alpha val="99000"/>
                  </a:schemeClr>
                </a:solidFill>
              </a:rPr>
              <a:t>   order ID</a:t>
            </a:r>
            <a:br>
              <a:rPr lang="en-US" sz="1600" dirty="0">
                <a:solidFill>
                  <a:schemeClr val="lt1">
                    <a:alpha val="99000"/>
                  </a:schemeClr>
                </a:solidFill>
              </a:rPr>
            </a:br>
            <a:r>
              <a:rPr lang="en-US" sz="1600" dirty="0">
                <a:solidFill>
                  <a:schemeClr val="lt1">
                    <a:alpha val="99000"/>
                  </a:schemeClr>
                </a:solidFill>
              </a:rPr>
              <a:t>   http://…</a:t>
            </a:r>
          </a:p>
        </p:txBody>
      </p:sp>
    </p:spTree>
    <p:extLst>
      <p:ext uri="{BB962C8B-B14F-4D97-AF65-F5344CB8AC3E}">
        <p14:creationId xmlns:p14="http://schemas.microsoft.com/office/powerpoint/2010/main" val="90126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520702" y="3429000"/>
            <a:ext cx="11152187" cy="278288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endParaRPr lang="en-US" sz="1600" dirty="0">
              <a:solidFill>
                <a:schemeClr val="tx1">
                  <a:lumMod val="65000"/>
                  <a:lumOff val="35000"/>
                  <a:alpha val="99000"/>
                </a:schemeClr>
              </a:solidFill>
              <a:latin typeface="Consolas" pitchFamily="49" charset="0"/>
              <a:cs typeface="Consolas" pitchFamily="49" charset="0"/>
            </a:endParaRPr>
          </a:p>
        </p:txBody>
      </p:sp>
      <p:sp>
        <p:nvSpPr>
          <p:cNvPr id="2" name="Title 1"/>
          <p:cNvSpPr>
            <a:spLocks noGrp="1"/>
          </p:cNvSpPr>
          <p:nvPr>
            <p:ph type="title"/>
          </p:nvPr>
        </p:nvSpPr>
        <p:spPr/>
        <p:txBody>
          <a:bodyPr/>
          <a:lstStyle/>
          <a:p>
            <a:r>
              <a:rPr lang="en-US" smtClean="0"/>
              <a:t>Loosely Coupled Workflow with Queues</a:t>
            </a:r>
            <a:endParaRPr lang="en-US" dirty="0"/>
          </a:p>
        </p:txBody>
      </p:sp>
      <p:sp>
        <p:nvSpPr>
          <p:cNvPr id="3" name="Content Placeholder 2"/>
          <p:cNvSpPr>
            <a:spLocks noGrp="1"/>
          </p:cNvSpPr>
          <p:nvPr>
            <p:ph type="body" sz="quarter" idx="10"/>
          </p:nvPr>
        </p:nvSpPr>
        <p:spPr>
          <a:xfrm>
            <a:off x="520701" y="1075016"/>
            <a:ext cx="11149013" cy="2331407"/>
          </a:xfrm>
        </p:spPr>
        <p:txBody>
          <a:bodyPr/>
          <a:lstStyle/>
          <a:p>
            <a:r>
              <a:rPr lang="en-US" sz="3200" dirty="0">
                <a:solidFill>
                  <a:schemeClr val="accent4">
                    <a:alpha val="99000"/>
                  </a:schemeClr>
                </a:solidFill>
              </a:rPr>
              <a:t>Enables workflow between roles</a:t>
            </a:r>
          </a:p>
          <a:p>
            <a:pPr lvl="1"/>
            <a:r>
              <a:rPr lang="en-US" dirty="0" smtClean="0"/>
              <a:t>Load work in a queue</a:t>
            </a:r>
          </a:p>
          <a:p>
            <a:pPr lvl="1"/>
            <a:r>
              <a:rPr lang="en-US" sz="1600" dirty="0"/>
              <a:t>Producer can forget about message once it is in queue</a:t>
            </a:r>
          </a:p>
          <a:p>
            <a:pPr lvl="1"/>
            <a:r>
              <a:rPr lang="en-US" dirty="0" smtClean="0"/>
              <a:t>Many workers consume the queue</a:t>
            </a:r>
          </a:p>
          <a:p>
            <a:pPr lvl="1"/>
            <a:r>
              <a:rPr lang="en-US" dirty="0" smtClean="0"/>
              <a:t>For extreme throughput (&gt;500 </a:t>
            </a:r>
            <a:r>
              <a:rPr lang="en-US" dirty="0" err="1" smtClean="0"/>
              <a:t>tps</a:t>
            </a:r>
            <a:r>
              <a:rPr lang="en-US" dirty="0" smtClean="0"/>
              <a:t>) </a:t>
            </a:r>
          </a:p>
          <a:p>
            <a:pPr lvl="1"/>
            <a:r>
              <a:rPr lang="en-US" sz="1600" dirty="0"/>
              <a:t>Use multiple queues</a:t>
            </a:r>
          </a:p>
          <a:p>
            <a:pPr lvl="1"/>
            <a:r>
              <a:rPr lang="en-US" sz="1600" dirty="0"/>
              <a:t>Read messages in batches</a:t>
            </a:r>
          </a:p>
          <a:p>
            <a:pPr lvl="1"/>
            <a:r>
              <a:rPr lang="en-US" sz="1600" dirty="0"/>
              <a:t>Multiple work items per message</a:t>
            </a:r>
          </a:p>
        </p:txBody>
      </p:sp>
      <p:grpSp>
        <p:nvGrpSpPr>
          <p:cNvPr id="4" name="Group 21"/>
          <p:cNvGrpSpPr/>
          <p:nvPr/>
        </p:nvGrpSpPr>
        <p:grpSpPr>
          <a:xfrm>
            <a:off x="4141044" y="4122772"/>
            <a:ext cx="3909917" cy="945980"/>
            <a:chOff x="3044473" y="2260600"/>
            <a:chExt cx="2933202" cy="945980"/>
          </a:xfrm>
        </p:grpSpPr>
        <p:sp>
          <p:nvSpPr>
            <p:cNvPr id="24" name="Rectangle 23"/>
            <p:cNvSpPr/>
            <p:nvPr/>
          </p:nvSpPr>
          <p:spPr>
            <a:xfrm>
              <a:off x="3177573" y="2825580"/>
              <a:ext cx="2667000" cy="381000"/>
            </a:xfrm>
            <a:prstGeom prst="rect">
              <a:avLst/>
            </a:prstGeom>
            <a:solidFill>
              <a:schemeClr val="accent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spc="-50" dirty="0">
                  <a:solidFill>
                    <a:schemeClr val="bg1">
                      <a:alpha val="99000"/>
                    </a:schemeClr>
                  </a:solidFill>
                </a:rPr>
                <a:t>Queue</a:t>
              </a:r>
            </a:p>
          </p:txBody>
        </p:sp>
        <p:sp>
          <p:nvSpPr>
            <p:cNvPr id="25" name="TextBox 24"/>
            <p:cNvSpPr txBox="1"/>
            <p:nvPr/>
          </p:nvSpPr>
          <p:spPr>
            <a:xfrm>
              <a:off x="3044473" y="2260600"/>
              <a:ext cx="2933202" cy="523220"/>
            </a:xfrm>
            <a:prstGeom prst="rect">
              <a:avLst/>
            </a:prstGeom>
            <a:noFill/>
          </p:spPr>
          <p:txBody>
            <a:bodyPr wrap="none" rtlCol="0">
              <a:spAutoFit/>
            </a:bodyPr>
            <a:lstStyle/>
            <a:p>
              <a:r>
                <a:rPr lang="en-US" sz="2800" spc="-50" dirty="0">
                  <a:gradFill>
                    <a:gsLst>
                      <a:gs pos="0">
                        <a:srgbClr val="595959"/>
                      </a:gs>
                      <a:gs pos="86000">
                        <a:srgbClr val="595959"/>
                      </a:gs>
                    </a:gsLst>
                    <a:lin ang="5400000" scaled="0"/>
                  </a:gradFill>
                  <a:latin typeface="Segoe UI Light" pitchFamily="34" charset="0"/>
                </a:rPr>
                <a:t>Input Queue (Work Items)</a:t>
              </a:r>
            </a:p>
          </p:txBody>
        </p:sp>
      </p:grpSp>
      <p:sp>
        <p:nvSpPr>
          <p:cNvPr id="26" name="Right Arrow 25"/>
          <p:cNvSpPr/>
          <p:nvPr/>
        </p:nvSpPr>
        <p:spPr>
          <a:xfrm>
            <a:off x="2910175" y="4704053"/>
            <a:ext cx="1218883" cy="304800"/>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7" name="Rectangle 26"/>
          <p:cNvSpPr/>
          <p:nvPr/>
        </p:nvSpPr>
        <p:spPr bwMode="auto">
          <a:xfrm>
            <a:off x="975003" y="3538449"/>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2000" spc="-50" dirty="0">
                <a:solidFill>
                  <a:schemeClr val="bg1">
                    <a:alpha val="99000"/>
                  </a:schemeClr>
                </a:solidFill>
              </a:rPr>
              <a:t>Web Role</a:t>
            </a:r>
          </a:p>
        </p:txBody>
      </p:sp>
      <p:sp>
        <p:nvSpPr>
          <p:cNvPr id="28" name="Rectangle 27"/>
          <p:cNvSpPr/>
          <p:nvPr/>
        </p:nvSpPr>
        <p:spPr bwMode="auto">
          <a:xfrm>
            <a:off x="975003" y="4523862"/>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2000" spc="-50" dirty="0">
                <a:solidFill>
                  <a:schemeClr val="bg1">
                    <a:alpha val="99000"/>
                  </a:schemeClr>
                </a:solidFill>
              </a:rPr>
              <a:t>Web Role</a:t>
            </a:r>
          </a:p>
        </p:txBody>
      </p:sp>
      <p:sp>
        <p:nvSpPr>
          <p:cNvPr id="29" name="Rectangle 28"/>
          <p:cNvSpPr/>
          <p:nvPr/>
        </p:nvSpPr>
        <p:spPr bwMode="auto">
          <a:xfrm>
            <a:off x="975003" y="5509275"/>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2000" spc="-50" dirty="0">
                <a:solidFill>
                  <a:schemeClr val="bg1">
                    <a:alpha val="99000"/>
                  </a:schemeClr>
                </a:solidFill>
              </a:rPr>
              <a:t>Web Role</a:t>
            </a:r>
          </a:p>
        </p:txBody>
      </p:sp>
      <p:sp>
        <p:nvSpPr>
          <p:cNvPr id="30" name="Right Arrow 29"/>
          <p:cNvSpPr/>
          <p:nvPr/>
        </p:nvSpPr>
        <p:spPr>
          <a:xfrm rot="1551301">
            <a:off x="2937764" y="4092880"/>
            <a:ext cx="1218883" cy="304800"/>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1" name="Right Arrow 30"/>
          <p:cNvSpPr/>
          <p:nvPr/>
        </p:nvSpPr>
        <p:spPr>
          <a:xfrm rot="20048699" flipV="1">
            <a:off x="2937764" y="5414567"/>
            <a:ext cx="1218883" cy="304800"/>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Rectangle 31"/>
          <p:cNvSpPr/>
          <p:nvPr/>
        </p:nvSpPr>
        <p:spPr bwMode="auto">
          <a:xfrm>
            <a:off x="9199707" y="3538449"/>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pc="-50" dirty="0">
                <a:solidFill>
                  <a:schemeClr val="bg1">
                    <a:alpha val="99000"/>
                  </a:schemeClr>
                </a:solidFill>
              </a:rPr>
              <a:t>Worker Role</a:t>
            </a:r>
          </a:p>
        </p:txBody>
      </p:sp>
      <p:sp>
        <p:nvSpPr>
          <p:cNvPr id="33" name="Rectangle 32"/>
          <p:cNvSpPr/>
          <p:nvPr/>
        </p:nvSpPr>
        <p:spPr bwMode="auto">
          <a:xfrm>
            <a:off x="9199707" y="4195391"/>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pc="-50" dirty="0">
                <a:solidFill>
                  <a:schemeClr val="bg1">
                    <a:alpha val="99000"/>
                  </a:schemeClr>
                </a:solidFill>
              </a:rPr>
              <a:t>Worker Role</a:t>
            </a:r>
          </a:p>
        </p:txBody>
      </p:sp>
      <p:sp>
        <p:nvSpPr>
          <p:cNvPr id="34" name="Rectangle 33"/>
          <p:cNvSpPr/>
          <p:nvPr/>
        </p:nvSpPr>
        <p:spPr bwMode="auto">
          <a:xfrm>
            <a:off x="9199707" y="4852333"/>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pc="-50" dirty="0">
                <a:solidFill>
                  <a:schemeClr val="bg1">
                    <a:alpha val="99000"/>
                  </a:schemeClr>
                </a:solidFill>
              </a:rPr>
              <a:t>Worker Role</a:t>
            </a:r>
          </a:p>
        </p:txBody>
      </p:sp>
      <p:sp>
        <p:nvSpPr>
          <p:cNvPr id="35" name="Rectangle 34"/>
          <p:cNvSpPr/>
          <p:nvPr/>
        </p:nvSpPr>
        <p:spPr bwMode="auto">
          <a:xfrm>
            <a:off x="9199707" y="5509275"/>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pc="-50" dirty="0">
                <a:solidFill>
                  <a:schemeClr val="bg1">
                    <a:alpha val="99000"/>
                  </a:schemeClr>
                </a:solidFill>
              </a:rPr>
              <a:t>Worker Role</a:t>
            </a:r>
          </a:p>
        </p:txBody>
      </p:sp>
      <p:sp>
        <p:nvSpPr>
          <p:cNvPr id="39" name="Right Arrow 38"/>
          <p:cNvSpPr/>
          <p:nvPr/>
        </p:nvSpPr>
        <p:spPr>
          <a:xfrm rot="19502620" flipV="1">
            <a:off x="7915246" y="4022401"/>
            <a:ext cx="1308748" cy="235331"/>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0" name="Right Arrow 39"/>
          <p:cNvSpPr/>
          <p:nvPr/>
        </p:nvSpPr>
        <p:spPr>
          <a:xfrm rot="20525229" flipV="1">
            <a:off x="8021530" y="4437318"/>
            <a:ext cx="1122785" cy="235331"/>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7" name="Group 6"/>
          <p:cNvGrpSpPr/>
          <p:nvPr/>
        </p:nvGrpSpPr>
        <p:grpSpPr>
          <a:xfrm flipV="1">
            <a:off x="7913405" y="4951437"/>
            <a:ext cx="1329163" cy="656096"/>
            <a:chOff x="7911816" y="4929189"/>
            <a:chExt cx="1329163" cy="656096"/>
          </a:xfrm>
        </p:grpSpPr>
        <p:sp>
          <p:nvSpPr>
            <p:cNvPr id="41" name="Right Arrow 40"/>
            <p:cNvSpPr/>
            <p:nvPr/>
          </p:nvSpPr>
          <p:spPr>
            <a:xfrm rot="19502620" flipV="1">
              <a:off x="7911816" y="4929189"/>
              <a:ext cx="1329163" cy="235331"/>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2" name="Right Arrow 41"/>
            <p:cNvSpPr/>
            <p:nvPr/>
          </p:nvSpPr>
          <p:spPr>
            <a:xfrm rot="20525229" flipV="1">
              <a:off x="8019941" y="5349954"/>
              <a:ext cx="1122785" cy="235331"/>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403264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 Details</a:t>
            </a:r>
            <a:endParaRPr lang="en-US" dirty="0"/>
          </a:p>
        </p:txBody>
      </p:sp>
      <p:sp>
        <p:nvSpPr>
          <p:cNvPr id="3" name="Content Placeholder 2"/>
          <p:cNvSpPr>
            <a:spLocks noGrp="1"/>
          </p:cNvSpPr>
          <p:nvPr>
            <p:ph type="body" sz="quarter" idx="10"/>
          </p:nvPr>
        </p:nvSpPr>
        <p:spPr>
          <a:xfrm>
            <a:off x="520701" y="1447800"/>
            <a:ext cx="11149013" cy="3554819"/>
          </a:xfrm>
        </p:spPr>
        <p:txBody>
          <a:bodyPr/>
          <a:lstStyle/>
          <a:p>
            <a:r>
              <a:rPr lang="en-US" dirty="0">
                <a:solidFill>
                  <a:schemeClr val="accent3">
                    <a:alpha val="99000"/>
                  </a:schemeClr>
                </a:solidFill>
              </a:rPr>
              <a:t>Simple asynchronous dispatch queue</a:t>
            </a:r>
          </a:p>
          <a:p>
            <a:pPr lvl="1"/>
            <a:r>
              <a:rPr lang="en-US" dirty="0" smtClean="0"/>
              <a:t>No limit to queue length subject to storage limit</a:t>
            </a:r>
          </a:p>
          <a:p>
            <a:pPr lvl="1"/>
            <a:r>
              <a:rPr lang="en-US" dirty="0" smtClean="0"/>
              <a:t>64kb per message</a:t>
            </a:r>
          </a:p>
          <a:p>
            <a:pPr lvl="1"/>
            <a:r>
              <a:rPr lang="en-US" dirty="0" err="1" smtClean="0"/>
              <a:t>ListQueues</a:t>
            </a:r>
            <a:r>
              <a:rPr lang="en-US" dirty="0" smtClean="0"/>
              <a:t> -  List queues in account</a:t>
            </a:r>
          </a:p>
          <a:p>
            <a:pPr lvl="1"/>
            <a:endParaRPr lang="en-US" dirty="0" smtClean="0"/>
          </a:p>
          <a:p>
            <a:r>
              <a:rPr lang="en-US" dirty="0">
                <a:solidFill>
                  <a:schemeClr val="accent3">
                    <a:alpha val="99000"/>
                  </a:schemeClr>
                </a:solidFill>
              </a:rPr>
              <a:t>Queue operations </a:t>
            </a:r>
          </a:p>
          <a:p>
            <a:pPr lvl="1"/>
            <a:r>
              <a:rPr lang="en-US" dirty="0" err="1" smtClean="0"/>
              <a:t>CreateQueue</a:t>
            </a:r>
            <a:r>
              <a:rPr lang="en-US" dirty="0" smtClean="0"/>
              <a:t> </a:t>
            </a:r>
          </a:p>
          <a:p>
            <a:pPr lvl="1"/>
            <a:r>
              <a:rPr lang="en-US" dirty="0" err="1" smtClean="0"/>
              <a:t>DeleteQueue</a:t>
            </a:r>
            <a:endParaRPr lang="en-US" dirty="0" smtClean="0"/>
          </a:p>
          <a:p>
            <a:pPr lvl="1"/>
            <a:r>
              <a:rPr lang="en-US" dirty="0" smtClean="0"/>
              <a:t>Get/Set Metadata</a:t>
            </a:r>
          </a:p>
          <a:p>
            <a:pPr lvl="1"/>
            <a:r>
              <a:rPr lang="en-US" dirty="0" smtClean="0"/>
              <a:t>Clear Messages</a:t>
            </a:r>
          </a:p>
        </p:txBody>
      </p:sp>
    </p:spTree>
    <p:extLst>
      <p:ext uri="{BB962C8B-B14F-4D97-AF65-F5344CB8AC3E}">
        <p14:creationId xmlns:p14="http://schemas.microsoft.com/office/powerpoint/2010/main" val="250481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 Details</a:t>
            </a:r>
            <a:endParaRPr lang="en-US" dirty="0"/>
          </a:p>
        </p:txBody>
      </p:sp>
      <p:sp>
        <p:nvSpPr>
          <p:cNvPr id="3" name="Content Placeholder 2"/>
          <p:cNvSpPr>
            <a:spLocks noGrp="1"/>
          </p:cNvSpPr>
          <p:nvPr>
            <p:ph type="body" sz="quarter" idx="10"/>
          </p:nvPr>
        </p:nvSpPr>
        <p:spPr>
          <a:xfrm>
            <a:off x="520701" y="1447800"/>
            <a:ext cx="11149013" cy="2054409"/>
          </a:xfrm>
        </p:spPr>
        <p:txBody>
          <a:bodyPr/>
          <a:lstStyle/>
          <a:p>
            <a:pPr lvl="0"/>
            <a:r>
              <a:rPr lang="en-US" dirty="0">
                <a:solidFill>
                  <a:srgbClr val="910091">
                    <a:alpha val="99000"/>
                  </a:srgbClr>
                </a:solidFill>
              </a:rPr>
              <a:t>Message operations</a:t>
            </a:r>
          </a:p>
          <a:p>
            <a:pPr lvl="1"/>
            <a:r>
              <a:rPr lang="en-US" dirty="0" err="1"/>
              <a:t>PutMessage</a:t>
            </a:r>
            <a:r>
              <a:rPr lang="en-US" dirty="0"/>
              <a:t>– Reads message and hides for time period</a:t>
            </a:r>
          </a:p>
          <a:p>
            <a:pPr lvl="1"/>
            <a:r>
              <a:rPr lang="en-US" dirty="0" err="1"/>
              <a:t>GetMessages</a:t>
            </a:r>
            <a:r>
              <a:rPr lang="en-US" dirty="0"/>
              <a:t> – Reads one or more messages and hides them</a:t>
            </a:r>
          </a:p>
          <a:p>
            <a:pPr lvl="1"/>
            <a:r>
              <a:rPr lang="en-US" dirty="0" err="1"/>
              <a:t>PeekMessages</a:t>
            </a:r>
            <a:r>
              <a:rPr lang="en-US" dirty="0"/>
              <a:t> – Reads one or more messages w/o hiding them</a:t>
            </a:r>
          </a:p>
          <a:p>
            <a:pPr lvl="1"/>
            <a:r>
              <a:rPr lang="en-US" dirty="0" err="1"/>
              <a:t>DeleteMessage</a:t>
            </a:r>
            <a:r>
              <a:rPr lang="en-US" dirty="0"/>
              <a:t> – Permanently deletes messages from queue</a:t>
            </a:r>
          </a:p>
          <a:p>
            <a:pPr lvl="1"/>
            <a:r>
              <a:rPr lang="en-US" dirty="0" err="1"/>
              <a:t>UpdateMessage</a:t>
            </a:r>
            <a:r>
              <a:rPr lang="en-US" dirty="0"/>
              <a:t> – Clients renew the lease and contents</a:t>
            </a:r>
          </a:p>
        </p:txBody>
      </p:sp>
    </p:spTree>
    <p:extLst>
      <p:ext uri="{BB962C8B-B14F-4D97-AF65-F5344CB8AC3E}">
        <p14:creationId xmlns:p14="http://schemas.microsoft.com/office/powerpoint/2010/main" val="6280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0837" y="228602"/>
            <a:ext cx="11151917" cy="1246495"/>
          </a:xfrm>
        </p:spPr>
        <p:txBody>
          <a:bodyPr/>
          <a:lstStyle/>
          <a:p>
            <a:r>
              <a:rPr lang="en-US" dirty="0" smtClean="0"/>
              <a:t>Microsoft Azure </a:t>
            </a:r>
            <a:r>
              <a:rPr lang="en-US" dirty="0"/>
              <a:t>Storage Account</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20701" y="1447799"/>
            <a:ext cx="6112111" cy="4802725"/>
          </a:xfrm>
        </p:spPr>
        <p:txBody>
          <a:bodyPr/>
          <a:lstStyle/>
          <a:p>
            <a:pPr marL="0" defTabSz="1218987">
              <a:spcBef>
                <a:spcPct val="20000"/>
              </a:spcBef>
            </a:pPr>
            <a:r>
              <a:rPr lang="en-US" sz="3200" spc="0" dirty="0" smtClean="0">
                <a:solidFill>
                  <a:srgbClr val="00AEEF">
                    <a:alpha val="99000"/>
                  </a:srgbClr>
                </a:solidFill>
              </a:rPr>
              <a:t>Can </a:t>
            </a:r>
            <a:r>
              <a:rPr lang="en-US" sz="3200" spc="0" dirty="0">
                <a:solidFill>
                  <a:srgbClr val="00AEEF">
                    <a:alpha val="99000"/>
                  </a:srgbClr>
                </a:solidFill>
              </a:rPr>
              <a:t>co-locate storage account with compute account</a:t>
            </a:r>
          </a:p>
          <a:p>
            <a:pPr lvl="1"/>
            <a:r>
              <a:rPr lang="en-US" dirty="0"/>
              <a:t>Explicitly or using affinity groups</a:t>
            </a:r>
          </a:p>
          <a:p>
            <a:pPr marL="0" defTabSz="1218987">
              <a:spcBef>
                <a:spcPct val="20000"/>
              </a:spcBef>
              <a:spcAft>
                <a:spcPts val="0"/>
              </a:spcAft>
            </a:pPr>
            <a:endParaRPr lang="en-US" sz="2000" spc="0" dirty="0">
              <a:solidFill>
                <a:srgbClr val="00AEEF"/>
              </a:solidFill>
            </a:endParaRPr>
          </a:p>
          <a:p>
            <a:pPr marL="0" defTabSz="1218987">
              <a:spcBef>
                <a:spcPct val="20000"/>
              </a:spcBef>
            </a:pPr>
            <a:r>
              <a:rPr lang="en-US" sz="3200" spc="0" dirty="0">
                <a:solidFill>
                  <a:srgbClr val="00AEEF">
                    <a:alpha val="99000"/>
                  </a:srgbClr>
                </a:solidFill>
              </a:rPr>
              <a:t>Accounts have two independent 512 bit shared secret keys</a:t>
            </a:r>
            <a:endParaRPr lang="en-US" sz="3200" spc="0" dirty="0">
              <a:solidFill>
                <a:srgbClr val="00AEEF"/>
              </a:solidFill>
            </a:endParaRPr>
          </a:p>
          <a:p>
            <a:pPr marL="0" defTabSz="1218987">
              <a:spcBef>
                <a:spcPct val="20000"/>
              </a:spcBef>
            </a:pPr>
            <a:r>
              <a:rPr lang="en-US" sz="3200" spc="0" dirty="0">
                <a:solidFill>
                  <a:srgbClr val="00AEEF">
                    <a:alpha val="99000"/>
                  </a:srgbClr>
                </a:solidFill>
              </a:rPr>
              <a:t/>
            </a:r>
            <a:br>
              <a:rPr lang="en-US" sz="3200" spc="0" dirty="0">
                <a:solidFill>
                  <a:srgbClr val="00AEEF">
                    <a:alpha val="99000"/>
                  </a:srgbClr>
                </a:solidFill>
              </a:rPr>
            </a:br>
            <a:r>
              <a:rPr lang="en-US" sz="3200" spc="0" dirty="0" smtClean="0">
                <a:solidFill>
                  <a:srgbClr val="00AEEF">
                    <a:alpha val="99000"/>
                  </a:srgbClr>
                </a:solidFill>
              </a:rPr>
              <a:t>200 </a:t>
            </a:r>
            <a:r>
              <a:rPr lang="en-US" sz="3200" spc="0" dirty="0">
                <a:solidFill>
                  <a:srgbClr val="00AEEF">
                    <a:alpha val="99000"/>
                  </a:srgbClr>
                </a:solidFill>
              </a:rPr>
              <a:t>TBs per </a:t>
            </a:r>
            <a:r>
              <a:rPr lang="en-US" sz="3200" spc="0" dirty="0" smtClean="0">
                <a:solidFill>
                  <a:srgbClr val="00AEEF">
                    <a:alpha val="99000"/>
                  </a:srgbClr>
                </a:solidFill>
              </a:rPr>
              <a:t>account</a:t>
            </a:r>
            <a:endParaRPr lang="en-US" sz="3200" spc="0" dirty="0">
              <a:solidFill>
                <a:srgbClr val="00AEEF">
                  <a:alpha val="99000"/>
                </a:srgbClr>
              </a:solidFill>
            </a:endParaRPr>
          </a:p>
          <a:p>
            <a:pPr marL="0" defTabSz="1218987">
              <a:spcBef>
                <a:spcPct val="20000"/>
              </a:spcBef>
            </a:pPr>
            <a:r>
              <a:rPr lang="en-US" sz="3200" spc="0" dirty="0" smtClean="0">
                <a:solidFill>
                  <a:srgbClr val="00AEEF">
                    <a:alpha val="99000"/>
                  </a:srgbClr>
                </a:solidFill>
              </a:rPr>
              <a:t>20 storage accounts per subscription</a:t>
            </a:r>
            <a:endParaRPr lang="en-US" sz="3200" spc="0" dirty="0">
              <a:solidFill>
                <a:srgbClr val="00AEEF">
                  <a:alpha val="99000"/>
                </a:srgbClr>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7067" y="1447799"/>
            <a:ext cx="4611431" cy="3205932"/>
          </a:xfrm>
          <a:prstGeom prst="rect">
            <a:avLst/>
          </a:prstGeom>
        </p:spPr>
      </p:pic>
    </p:spTree>
    <p:extLst>
      <p:ext uri="{BB962C8B-B14F-4D97-AF65-F5344CB8AC3E}">
        <p14:creationId xmlns:p14="http://schemas.microsoft.com/office/powerpoint/2010/main" val="1111837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1495281"/>
          </a:xfrm>
        </p:spPr>
        <p:txBody>
          <a:bodyPr/>
          <a:lstStyle/>
          <a:p>
            <a:r>
              <a:rPr lang="en-US" smtClean="0"/>
              <a:t>Queue’s Reliable Delivery</a:t>
            </a:r>
            <a:br>
              <a:rPr lang="en-US" smtClean="0"/>
            </a:br>
            <a:endParaRPr lang="en-US" dirty="0"/>
          </a:p>
        </p:txBody>
      </p:sp>
      <p:sp>
        <p:nvSpPr>
          <p:cNvPr id="12" name="Text Placeholder 11"/>
          <p:cNvSpPr>
            <a:spLocks noGrp="1"/>
          </p:cNvSpPr>
          <p:nvPr>
            <p:ph type="body" sz="quarter" idx="10"/>
          </p:nvPr>
        </p:nvSpPr>
        <p:spPr>
          <a:xfrm>
            <a:off x="520701" y="1447800"/>
            <a:ext cx="11149013" cy="2054409"/>
          </a:xfrm>
        </p:spPr>
        <p:txBody>
          <a:bodyPr/>
          <a:lstStyle/>
          <a:p>
            <a:r>
              <a:rPr lang="en-US" dirty="0">
                <a:solidFill>
                  <a:schemeClr val="accent3">
                    <a:alpha val="99000"/>
                  </a:schemeClr>
                </a:solidFill>
              </a:rPr>
              <a:t>Guarantee delivery/processing of messages </a:t>
            </a:r>
            <a:r>
              <a:rPr lang="en-US" dirty="0" smtClean="0">
                <a:solidFill>
                  <a:schemeClr val="accent3">
                    <a:alpha val="99000"/>
                  </a:schemeClr>
                </a:solidFill>
              </a:rPr>
              <a:t/>
            </a:r>
            <a:br>
              <a:rPr lang="en-US" dirty="0" smtClean="0">
                <a:solidFill>
                  <a:schemeClr val="accent3">
                    <a:alpha val="99000"/>
                  </a:schemeClr>
                </a:solidFill>
              </a:rPr>
            </a:br>
            <a:r>
              <a:rPr lang="en-US" dirty="0" smtClean="0">
                <a:solidFill>
                  <a:schemeClr val="accent3">
                    <a:alpha val="99000"/>
                  </a:schemeClr>
                </a:solidFill>
              </a:rPr>
              <a:t>(</a:t>
            </a:r>
            <a:r>
              <a:rPr lang="en-US" dirty="0">
                <a:solidFill>
                  <a:schemeClr val="accent3">
                    <a:alpha val="99000"/>
                  </a:schemeClr>
                </a:solidFill>
              </a:rPr>
              <a:t>two-step consumption)</a:t>
            </a:r>
          </a:p>
          <a:p>
            <a:pPr lvl="1"/>
            <a:r>
              <a:rPr lang="en-US" dirty="0"/>
              <a:t>Worker </a:t>
            </a:r>
            <a:r>
              <a:rPr lang="en-US" dirty="0" smtClean="0"/>
              <a:t>queues </a:t>
            </a:r>
            <a:r>
              <a:rPr lang="en-US" dirty="0"/>
              <a:t>message and it is marked as Invisible for a specified “Invisibility Time”</a:t>
            </a:r>
          </a:p>
          <a:p>
            <a:pPr lvl="1"/>
            <a:r>
              <a:rPr lang="en-US" dirty="0"/>
              <a:t>Worker Deletes message when finished processing</a:t>
            </a:r>
          </a:p>
          <a:p>
            <a:pPr lvl="1"/>
            <a:r>
              <a:rPr lang="en-US" dirty="0"/>
              <a:t>If Worker role crashes, message becomes visible for another Worker to </a:t>
            </a:r>
            <a:r>
              <a:rPr lang="en-US" dirty="0" smtClean="0"/>
              <a:t>process</a:t>
            </a:r>
            <a:endParaRPr lang="en-US" dirty="0"/>
          </a:p>
        </p:txBody>
      </p:sp>
    </p:spTree>
    <p:extLst>
      <p:ext uri="{BB962C8B-B14F-4D97-AF65-F5344CB8AC3E}">
        <p14:creationId xmlns:p14="http://schemas.microsoft.com/office/powerpoint/2010/main" val="255225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a:t>
            </a:r>
            <a:r>
              <a:rPr lang="en-US" dirty="0" smtClean="0"/>
              <a:t>Storage</a:t>
            </a:r>
            <a:endParaRPr lang="en-US" dirty="0"/>
          </a:p>
        </p:txBody>
      </p:sp>
      <p:sp>
        <p:nvSpPr>
          <p:cNvPr id="3" name="Text Placeholder 2"/>
          <p:cNvSpPr>
            <a:spLocks noGrp="1"/>
          </p:cNvSpPr>
          <p:nvPr>
            <p:ph type="body" sz="quarter" idx="10"/>
          </p:nvPr>
        </p:nvSpPr>
        <p:spPr>
          <a:xfrm>
            <a:off x="520701" y="1447799"/>
            <a:ext cx="11149013" cy="4565352"/>
          </a:xfrm>
        </p:spPr>
        <p:txBody>
          <a:bodyPr/>
          <a:lstStyle/>
          <a:p>
            <a:r>
              <a:rPr lang="en-US" sz="3600" dirty="0"/>
              <a:t>Learning objectives – what you will learn:</a:t>
            </a:r>
          </a:p>
          <a:p>
            <a:pPr marL="574675" indent="-571500">
              <a:buFont typeface="Arial" panose="020B0604020202020204" pitchFamily="34" charset="0"/>
              <a:buChar char="•"/>
            </a:pPr>
            <a:r>
              <a:rPr lang="en-US" sz="2800" dirty="0" smtClean="0"/>
              <a:t>Microsoft Azure </a:t>
            </a:r>
            <a:r>
              <a:rPr lang="en-US" sz="2800" dirty="0"/>
              <a:t>storage basics</a:t>
            </a:r>
          </a:p>
          <a:p>
            <a:pPr marL="574675" indent="-571500">
              <a:buFont typeface="Arial" panose="020B0604020202020204" pitchFamily="34" charset="0"/>
              <a:buChar char="•"/>
            </a:pPr>
            <a:r>
              <a:rPr lang="en-US" sz="2800" dirty="0"/>
              <a:t>Core concepts:</a:t>
            </a:r>
          </a:p>
          <a:p>
            <a:pPr marL="1830388" lvl="2" indent="-57150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Blobs</a:t>
            </a:r>
          </a:p>
          <a:p>
            <a:pPr marL="1830388" lvl="2" indent="-57150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Tables</a:t>
            </a:r>
          </a:p>
          <a:p>
            <a:pPr marL="1830388" lvl="2" indent="-57150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Queues</a:t>
            </a:r>
            <a:br>
              <a:rPr lang="en-US" dirty="0">
                <a:latin typeface="Segoe UI Light" panose="020B0502040204020203" pitchFamily="34" charset="0"/>
                <a:cs typeface="Segoe UI Light" panose="020B0502040204020203" pitchFamily="34" charset="0"/>
              </a:rPr>
            </a:br>
            <a:endParaRPr lang="en-US" dirty="0">
              <a:latin typeface="Segoe UI Light" panose="020B0502040204020203" pitchFamily="34" charset="0"/>
              <a:cs typeface="Segoe UI Light" panose="020B0502040204020203" pitchFamily="34" charset="0"/>
            </a:endParaRPr>
          </a:p>
          <a:p>
            <a:pPr marL="574675" indent="-571500">
              <a:buFont typeface="Arial" panose="020B0604020202020204" pitchFamily="34" charset="0"/>
              <a:buChar char="•"/>
            </a:pPr>
            <a:r>
              <a:rPr lang="en-US" sz="2800" dirty="0"/>
              <a:t>Azure Explorer and the </a:t>
            </a:r>
            <a:r>
              <a:rPr lang="en-US" sz="2800" dirty="0" err="1"/>
              <a:t>Cerebrata</a:t>
            </a:r>
            <a:r>
              <a:rPr lang="en-US" sz="2800" dirty="0"/>
              <a:t> tools</a:t>
            </a:r>
          </a:p>
          <a:p>
            <a:pPr marL="574675" indent="-571500">
              <a:buFont typeface="Arial" panose="020B0604020202020204" pitchFamily="34" charset="0"/>
              <a:buChar char="•"/>
            </a:pPr>
            <a:r>
              <a:rPr lang="en-US" sz="2800" dirty="0"/>
              <a:t>Storage commands from the command line (CLI)</a:t>
            </a:r>
          </a:p>
          <a:p>
            <a:pPr marL="574675" indent="-571500">
              <a:buFont typeface="Arial" panose="020B0604020202020204" pitchFamily="34" charset="0"/>
              <a:buChar char="•"/>
            </a:pPr>
            <a:r>
              <a:rPr lang="en-US" sz="2800" dirty="0"/>
              <a:t>When to use the various types of storage for research applications</a:t>
            </a:r>
          </a:p>
        </p:txBody>
      </p:sp>
    </p:spTree>
    <p:extLst>
      <p:ext uri="{BB962C8B-B14F-4D97-AF65-F5344CB8AC3E}">
        <p14:creationId xmlns:p14="http://schemas.microsoft.com/office/powerpoint/2010/main" val="1861855154"/>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31971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type="body" sz="quarter" idx="10"/>
          </p:nvPr>
        </p:nvSpPr>
        <p:spPr>
          <a:xfrm>
            <a:off x="4435522" y="976498"/>
            <a:ext cx="7342496" cy="5400581"/>
          </a:xfrm>
        </p:spPr>
        <p:txBody>
          <a:bodyPr/>
          <a:lstStyle/>
          <a:p>
            <a:pPr marL="574674" indent="-571500">
              <a:buFont typeface="Arial" panose="020B0604020202020204" pitchFamily="34" charset="0"/>
              <a:buChar char="•"/>
            </a:pPr>
            <a:r>
              <a:rPr lang="en-US" dirty="0" smtClean="0">
                <a:solidFill>
                  <a:schemeClr val="accent2">
                    <a:alpha val="99000"/>
                  </a:schemeClr>
                </a:solidFill>
              </a:rPr>
              <a:t>Locally Redundant (LRS)</a:t>
            </a:r>
          </a:p>
          <a:p>
            <a:pPr marL="574674" indent="-571500">
              <a:buFont typeface="Arial" panose="020B0604020202020204" pitchFamily="34" charset="0"/>
              <a:buChar char="•"/>
            </a:pPr>
            <a:r>
              <a:rPr lang="en-US" dirty="0" smtClean="0">
                <a:solidFill>
                  <a:schemeClr val="accent2">
                    <a:alpha val="99000"/>
                  </a:schemeClr>
                </a:solidFill>
              </a:rPr>
              <a:t>Geo-Replication (GRS)</a:t>
            </a:r>
            <a:endParaRPr lang="en-US" dirty="0">
              <a:solidFill>
                <a:schemeClr val="accent2">
                  <a:alpha val="99000"/>
                </a:schemeClr>
              </a:solidFill>
            </a:endParaRPr>
          </a:p>
          <a:p>
            <a:pPr marL="574674" indent="-571500">
              <a:buFont typeface="Arial" panose="020B0604020202020204" pitchFamily="34" charset="0"/>
              <a:buChar char="•"/>
            </a:pPr>
            <a:r>
              <a:rPr lang="en-US" altLang="zh-CN" dirty="0" smtClean="0">
                <a:solidFill>
                  <a:schemeClr val="accent2">
                    <a:alpha val="99000"/>
                  </a:schemeClr>
                </a:solidFill>
              </a:rPr>
              <a:t>Read-Access Geo-Redundant (RA-GRS)</a:t>
            </a:r>
            <a:endParaRPr lang="en-US" dirty="0">
              <a:solidFill>
                <a:schemeClr val="accent2">
                  <a:alpha val="99000"/>
                </a:schemeClr>
              </a:solidFill>
            </a:endParaRPr>
          </a:p>
          <a:p>
            <a:pPr marL="574674" indent="-571500">
              <a:buFont typeface="Arial" panose="020B0604020202020204" pitchFamily="34" charset="0"/>
              <a:buChar char="•"/>
            </a:pPr>
            <a:endParaRPr lang="en-US" dirty="0" smtClean="0">
              <a:solidFill>
                <a:schemeClr val="accent2">
                  <a:alpha val="99000"/>
                </a:schemeClr>
              </a:solidFill>
            </a:endParaRPr>
          </a:p>
          <a:p>
            <a:pPr marL="574674" indent="-571500">
              <a:buFont typeface="Arial" panose="020B0604020202020204" pitchFamily="34" charset="0"/>
              <a:buChar char="•"/>
            </a:pPr>
            <a:r>
              <a:rPr lang="en-US" dirty="0">
                <a:solidFill>
                  <a:schemeClr val="accent2">
                    <a:alpha val="99000"/>
                  </a:schemeClr>
                </a:solidFill>
              </a:rPr>
              <a:t>Storage Analytics</a:t>
            </a:r>
          </a:p>
          <a:p>
            <a:pPr marL="574674" indent="-571500">
              <a:buFont typeface="Arial" panose="020B0604020202020204" pitchFamily="34" charset="0"/>
              <a:buChar char="•"/>
            </a:pPr>
            <a:r>
              <a:rPr lang="en-US" dirty="0">
                <a:solidFill>
                  <a:schemeClr val="accent2">
                    <a:alpha val="99000"/>
                  </a:schemeClr>
                </a:solidFill>
              </a:rPr>
              <a:t>Background </a:t>
            </a:r>
            <a:r>
              <a:rPr lang="en-US" dirty="0" err="1">
                <a:solidFill>
                  <a:schemeClr val="accent2">
                    <a:alpha val="99000"/>
                  </a:schemeClr>
                </a:solidFill>
              </a:rPr>
              <a:t>Async</a:t>
            </a:r>
            <a:r>
              <a:rPr lang="en-US" dirty="0">
                <a:solidFill>
                  <a:schemeClr val="accent2">
                    <a:alpha val="99000"/>
                  </a:schemeClr>
                </a:solidFill>
              </a:rPr>
              <a:t> Copy</a:t>
            </a:r>
          </a:p>
          <a:p>
            <a:pPr marL="574674" lvl="1" indent="-571500">
              <a:buFont typeface="Arial" panose="020B0604020202020204" pitchFamily="34" charset="0"/>
              <a:buChar char="•"/>
            </a:pPr>
            <a:r>
              <a:rPr lang="en-US" sz="3999" spc="-100" dirty="0">
                <a:solidFill>
                  <a:schemeClr val="accent2">
                    <a:alpha val="99000"/>
                  </a:schemeClr>
                </a:solidFill>
                <a:latin typeface="Segoe UI Light" pitchFamily="34" charset="0"/>
              </a:rPr>
              <a:t>Azure Import/Export Service</a:t>
            </a:r>
            <a:r>
              <a:rPr lang="en-US" dirty="0"/>
              <a:t/>
            </a:r>
            <a:br>
              <a:rPr lang="en-US" dirty="0"/>
            </a:br>
            <a:endParaRPr lang="en-US" dirty="0"/>
          </a:p>
        </p:txBody>
      </p:sp>
      <p:sp>
        <p:nvSpPr>
          <p:cNvPr id="7" name="Freeform 79"/>
          <p:cNvSpPr>
            <a:spLocks noEditPoints="1"/>
          </p:cNvSpPr>
          <p:nvPr/>
        </p:nvSpPr>
        <p:spPr bwMode="black">
          <a:xfrm rot="16200000">
            <a:off x="1346405" y="2170598"/>
            <a:ext cx="2169552" cy="2692187"/>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246918587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Storage Security</a:t>
            </a:r>
            <a:endParaRPr lang="en-NZ" dirty="0"/>
          </a:p>
        </p:txBody>
      </p:sp>
      <p:sp>
        <p:nvSpPr>
          <p:cNvPr id="3" name="Content Placeholder 2"/>
          <p:cNvSpPr>
            <a:spLocks noGrp="1"/>
          </p:cNvSpPr>
          <p:nvPr>
            <p:ph type="body" sz="quarter" idx="10"/>
          </p:nvPr>
        </p:nvSpPr>
        <p:spPr>
          <a:xfrm>
            <a:off x="520701" y="1447799"/>
            <a:ext cx="11149013" cy="3831818"/>
          </a:xfrm>
        </p:spPr>
        <p:txBody>
          <a:bodyPr/>
          <a:lstStyle/>
          <a:p>
            <a:r>
              <a:rPr lang="en-NZ" dirty="0" smtClean="0">
                <a:solidFill>
                  <a:schemeClr val="accent2">
                    <a:alpha val="99000"/>
                  </a:schemeClr>
                </a:solidFill>
              </a:rPr>
              <a:t>Microsoft Azure </a:t>
            </a:r>
            <a:r>
              <a:rPr lang="en-NZ" dirty="0" smtClean="0">
                <a:solidFill>
                  <a:schemeClr val="accent2">
                    <a:alpha val="99000"/>
                  </a:schemeClr>
                </a:solidFill>
              </a:rPr>
              <a:t>Storage provides simple security for calls to storage service</a:t>
            </a:r>
          </a:p>
          <a:p>
            <a:pPr lvl="1"/>
            <a:r>
              <a:rPr lang="en-NZ" dirty="0" smtClean="0"/>
              <a:t>HTTPS endpoint</a:t>
            </a:r>
          </a:p>
          <a:p>
            <a:pPr lvl="1"/>
            <a:r>
              <a:rPr lang="en-NZ" dirty="0" smtClean="0"/>
              <a:t>Digitally sign requests for privileged operations</a:t>
            </a:r>
          </a:p>
          <a:p>
            <a:pPr lvl="1"/>
            <a:endParaRPr lang="en-NZ" dirty="0" smtClean="0"/>
          </a:p>
          <a:p>
            <a:r>
              <a:rPr lang="en-NZ" dirty="0" smtClean="0">
                <a:solidFill>
                  <a:schemeClr val="accent2">
                    <a:alpha val="99000"/>
                  </a:schemeClr>
                </a:solidFill>
              </a:rPr>
              <a:t>Two 512-bit symmetric keys per storage account</a:t>
            </a:r>
          </a:p>
          <a:p>
            <a:pPr lvl="1"/>
            <a:r>
              <a:rPr lang="en-NZ" dirty="0" smtClean="0"/>
              <a:t>Can be regenerated independently</a:t>
            </a:r>
          </a:p>
          <a:p>
            <a:pPr lvl="1"/>
            <a:endParaRPr lang="en-NZ" dirty="0" smtClean="0"/>
          </a:p>
          <a:p>
            <a:r>
              <a:rPr lang="en-NZ" dirty="0" smtClean="0">
                <a:solidFill>
                  <a:schemeClr val="accent2">
                    <a:alpha val="99000"/>
                  </a:schemeClr>
                </a:solidFill>
              </a:rPr>
              <a:t>More granular security via Shared Access Signatures</a:t>
            </a:r>
            <a:endParaRPr lang="en-NZ" dirty="0">
              <a:solidFill>
                <a:schemeClr val="accent2">
                  <a:alpha val="99000"/>
                </a:schemeClr>
              </a:solidFill>
            </a:endParaRPr>
          </a:p>
        </p:txBody>
      </p:sp>
    </p:spTree>
    <p:extLst>
      <p:ext uri="{BB962C8B-B14F-4D97-AF65-F5344CB8AC3E}">
        <p14:creationId xmlns:p14="http://schemas.microsoft.com/office/powerpoint/2010/main" val="252908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a:t>
            </a:r>
            <a:r>
              <a:rPr lang="en-US" dirty="0" smtClean="0"/>
              <a:t>Storage Abstractions</a:t>
            </a:r>
            <a:endParaRPr lang="en-US" dirty="0"/>
          </a:p>
        </p:txBody>
      </p:sp>
      <p:grpSp>
        <p:nvGrpSpPr>
          <p:cNvPr id="25" name="Group 24"/>
          <p:cNvGrpSpPr/>
          <p:nvPr/>
        </p:nvGrpSpPr>
        <p:grpSpPr>
          <a:xfrm>
            <a:off x="5801593" y="1746611"/>
            <a:ext cx="2488654" cy="3364778"/>
            <a:chOff x="519113" y="1446214"/>
            <a:chExt cx="2488654" cy="3364778"/>
          </a:xfrm>
        </p:grpSpPr>
        <p:sp>
          <p:nvSpPr>
            <p:cNvPr id="6" name="Rectangle 5"/>
            <p:cNvSpPr/>
            <p:nvPr/>
          </p:nvSpPr>
          <p:spPr bwMode="auto">
            <a:xfrm>
              <a:off x="519113"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pitchFamily="34" charset="0"/>
                </a:rPr>
                <a:t>Tables</a:t>
              </a:r>
              <a:endParaRPr lang="en-US" sz="2800" dirty="0">
                <a:gradFill>
                  <a:gsLst>
                    <a:gs pos="0">
                      <a:srgbClr val="FFFFFF"/>
                    </a:gs>
                    <a:gs pos="100000">
                      <a:srgbClr val="FFFFFF"/>
                    </a:gs>
                  </a:gsLst>
                  <a:lin ang="5400000" scaled="0"/>
                </a:gradFill>
                <a:latin typeface="Segoe UI Light" pitchFamily="34" charset="0"/>
              </a:endParaRPr>
            </a:p>
            <a:p>
              <a:pPr defTabSz="914099" fontAlgn="base">
                <a:spcBef>
                  <a:spcPct val="0"/>
                </a:spcBef>
                <a:spcAft>
                  <a:spcPct val="0"/>
                </a:spcAft>
              </a:pPr>
              <a:r>
                <a:rPr lang="en-US" dirty="0">
                  <a:gradFill>
                    <a:gsLst>
                      <a:gs pos="0">
                        <a:srgbClr val="FFFFFF"/>
                      </a:gs>
                      <a:gs pos="100000">
                        <a:srgbClr val="FFFFFF"/>
                      </a:gs>
                    </a:gsLst>
                    <a:lin ang="5400000" scaled="0"/>
                  </a:gradFill>
                </a:rPr>
                <a:t>Structured storage. </a:t>
              </a:r>
              <a:br>
                <a:rPr lang="en-US"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A table is a set of entities; an entity is </a:t>
              </a:r>
              <a:br>
                <a:rPr lang="en-US"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a set of properties.</a:t>
              </a:r>
            </a:p>
          </p:txBody>
        </p:sp>
        <p:sp>
          <p:nvSpPr>
            <p:cNvPr id="7" name="Freeform 6"/>
            <p:cNvSpPr>
              <a:spLocks noEditPoints="1"/>
            </p:cNvSpPr>
            <p:nvPr/>
          </p:nvSpPr>
          <p:spPr bwMode="auto">
            <a:xfrm>
              <a:off x="1144491" y="1706652"/>
              <a:ext cx="1237898" cy="1082587"/>
            </a:xfrm>
            <a:custGeom>
              <a:avLst/>
              <a:gdLst>
                <a:gd name="T0" fmla="*/ 0 w 570"/>
                <a:gd name="T1" fmla="*/ 12 h 499"/>
                <a:gd name="T2" fmla="*/ 558 w 570"/>
                <a:gd name="T3" fmla="*/ 499 h 499"/>
                <a:gd name="T4" fmla="*/ 558 w 570"/>
                <a:gd name="T5" fmla="*/ 0 h 499"/>
                <a:gd name="T6" fmla="*/ 223 w 570"/>
                <a:gd name="T7" fmla="*/ 396 h 499"/>
                <a:gd name="T8" fmla="*/ 223 w 570"/>
                <a:gd name="T9" fmla="*/ 215 h 499"/>
                <a:gd name="T10" fmla="*/ 138 w 570"/>
                <a:gd name="T11" fmla="*/ 215 h 499"/>
                <a:gd name="T12" fmla="*/ 138 w 570"/>
                <a:gd name="T13" fmla="*/ 124 h 499"/>
                <a:gd name="T14" fmla="*/ 138 w 570"/>
                <a:gd name="T15" fmla="*/ 195 h 499"/>
                <a:gd name="T16" fmla="*/ 138 w 570"/>
                <a:gd name="T17" fmla="*/ 376 h 499"/>
                <a:gd name="T18" fmla="*/ 243 w 570"/>
                <a:gd name="T19" fmla="*/ 464 h 499"/>
                <a:gd name="T20" fmla="*/ 327 w 570"/>
                <a:gd name="T21" fmla="*/ 464 h 499"/>
                <a:gd name="T22" fmla="*/ 327 w 570"/>
                <a:gd name="T23" fmla="*/ 285 h 499"/>
                <a:gd name="T24" fmla="*/ 327 w 570"/>
                <a:gd name="T25" fmla="*/ 215 h 499"/>
                <a:gd name="T26" fmla="*/ 327 w 570"/>
                <a:gd name="T27" fmla="*/ 124 h 499"/>
                <a:gd name="T28" fmla="*/ 327 w 570"/>
                <a:gd name="T29" fmla="*/ 305 h 499"/>
                <a:gd name="T30" fmla="*/ 243 w 570"/>
                <a:gd name="T31" fmla="*/ 305 h 499"/>
                <a:gd name="T32" fmla="*/ 347 w 570"/>
                <a:gd name="T33" fmla="*/ 396 h 499"/>
                <a:gd name="T34" fmla="*/ 347 w 570"/>
                <a:gd name="T35" fmla="*/ 464 h 499"/>
                <a:gd name="T36" fmla="*/ 347 w 570"/>
                <a:gd name="T37" fmla="*/ 285 h 499"/>
                <a:gd name="T38" fmla="*/ 347 w 570"/>
                <a:gd name="T39" fmla="*/ 195 h 499"/>
                <a:gd name="T40" fmla="*/ 432 w 570"/>
                <a:gd name="T41" fmla="*/ 195 h 499"/>
                <a:gd name="T42" fmla="*/ 432 w 570"/>
                <a:gd name="T43" fmla="*/ 376 h 499"/>
                <a:gd name="T44" fmla="*/ 432 w 570"/>
                <a:gd name="T45" fmla="*/ 305 h 499"/>
                <a:gd name="T46" fmla="*/ 535 w 570"/>
                <a:gd name="T47" fmla="*/ 396 h 499"/>
                <a:gd name="T48" fmla="*/ 452 w 570"/>
                <a:gd name="T49" fmla="*/ 376 h 499"/>
                <a:gd name="T50" fmla="*/ 535 w 570"/>
                <a:gd name="T51" fmla="*/ 376 h 499"/>
                <a:gd name="T52" fmla="*/ 452 w 570"/>
                <a:gd name="T53" fmla="*/ 215 h 499"/>
                <a:gd name="T54" fmla="*/ 452 w 570"/>
                <a:gd name="T55" fmla="*/ 285 h 499"/>
                <a:gd name="T56" fmla="*/ 535 w 570"/>
                <a:gd name="T57" fmla="*/ 124 h 499"/>
                <a:gd name="T58" fmla="*/ 535 w 570"/>
                <a:gd name="T59" fmla="*/ 35 h 499"/>
                <a:gd name="T60" fmla="*/ 452 w 570"/>
                <a:gd name="T61" fmla="*/ 35 h 499"/>
                <a:gd name="T62" fmla="*/ 432 w 570"/>
                <a:gd name="T63" fmla="*/ 104 h 499"/>
                <a:gd name="T64" fmla="*/ 432 w 570"/>
                <a:gd name="T65" fmla="*/ 35 h 499"/>
                <a:gd name="T66" fmla="*/ 243 w 570"/>
                <a:gd name="T67" fmla="*/ 104 h 499"/>
                <a:gd name="T68" fmla="*/ 223 w 570"/>
                <a:gd name="T69" fmla="*/ 35 h 499"/>
                <a:gd name="T70" fmla="*/ 138 w 570"/>
                <a:gd name="T71" fmla="*/ 35 h 499"/>
                <a:gd name="T72" fmla="*/ 35 w 570"/>
                <a:gd name="T73" fmla="*/ 104 h 499"/>
                <a:gd name="T74" fmla="*/ 118 w 570"/>
                <a:gd name="T75" fmla="*/ 104 h 499"/>
                <a:gd name="T76" fmla="*/ 35 w 570"/>
                <a:gd name="T77" fmla="*/ 195 h 499"/>
                <a:gd name="T78" fmla="*/ 118 w 570"/>
                <a:gd name="T79" fmla="*/ 215 h 499"/>
                <a:gd name="T80" fmla="*/ 35 w 570"/>
                <a:gd name="T81" fmla="*/ 215 h 499"/>
                <a:gd name="T82" fmla="*/ 118 w 570"/>
                <a:gd name="T83" fmla="*/ 376 h 499"/>
                <a:gd name="T84" fmla="*/ 118 w 570"/>
                <a:gd name="T85" fmla="*/ 305 h 499"/>
                <a:gd name="T86" fmla="*/ 35 w 570"/>
                <a:gd name="T87" fmla="*/ 46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0" h="499">
                  <a:moveTo>
                    <a:pt x="558" y="0"/>
                  </a:moveTo>
                  <a:cubicBezTo>
                    <a:pt x="12" y="0"/>
                    <a:pt x="12" y="0"/>
                    <a:pt x="12" y="0"/>
                  </a:cubicBezTo>
                  <a:cubicBezTo>
                    <a:pt x="5" y="0"/>
                    <a:pt x="0" y="5"/>
                    <a:pt x="0" y="12"/>
                  </a:cubicBezTo>
                  <a:cubicBezTo>
                    <a:pt x="0" y="487"/>
                    <a:pt x="0" y="487"/>
                    <a:pt x="0" y="487"/>
                  </a:cubicBezTo>
                  <a:cubicBezTo>
                    <a:pt x="0" y="493"/>
                    <a:pt x="5" y="499"/>
                    <a:pt x="12" y="499"/>
                  </a:cubicBezTo>
                  <a:cubicBezTo>
                    <a:pt x="558" y="499"/>
                    <a:pt x="558" y="499"/>
                    <a:pt x="558" y="499"/>
                  </a:cubicBezTo>
                  <a:cubicBezTo>
                    <a:pt x="564" y="499"/>
                    <a:pt x="570" y="493"/>
                    <a:pt x="570" y="487"/>
                  </a:cubicBezTo>
                  <a:cubicBezTo>
                    <a:pt x="570" y="12"/>
                    <a:pt x="570" y="12"/>
                    <a:pt x="570" y="12"/>
                  </a:cubicBezTo>
                  <a:cubicBezTo>
                    <a:pt x="570" y="5"/>
                    <a:pt x="564" y="0"/>
                    <a:pt x="558" y="0"/>
                  </a:cubicBezTo>
                  <a:close/>
                  <a:moveTo>
                    <a:pt x="138" y="464"/>
                  </a:moveTo>
                  <a:cubicBezTo>
                    <a:pt x="138" y="396"/>
                    <a:pt x="138" y="396"/>
                    <a:pt x="138" y="396"/>
                  </a:cubicBezTo>
                  <a:cubicBezTo>
                    <a:pt x="223" y="396"/>
                    <a:pt x="223" y="396"/>
                    <a:pt x="223" y="396"/>
                  </a:cubicBezTo>
                  <a:cubicBezTo>
                    <a:pt x="223" y="464"/>
                    <a:pt x="223" y="464"/>
                    <a:pt x="223" y="464"/>
                  </a:cubicBezTo>
                  <a:lnTo>
                    <a:pt x="138" y="464"/>
                  </a:lnTo>
                  <a:close/>
                  <a:moveTo>
                    <a:pt x="223" y="215"/>
                  </a:moveTo>
                  <a:cubicBezTo>
                    <a:pt x="223" y="285"/>
                    <a:pt x="223" y="285"/>
                    <a:pt x="223" y="285"/>
                  </a:cubicBezTo>
                  <a:cubicBezTo>
                    <a:pt x="138" y="285"/>
                    <a:pt x="138" y="285"/>
                    <a:pt x="138" y="285"/>
                  </a:cubicBezTo>
                  <a:cubicBezTo>
                    <a:pt x="138" y="215"/>
                    <a:pt x="138" y="215"/>
                    <a:pt x="138" y="215"/>
                  </a:cubicBezTo>
                  <a:lnTo>
                    <a:pt x="223" y="215"/>
                  </a:lnTo>
                  <a:close/>
                  <a:moveTo>
                    <a:pt x="138" y="195"/>
                  </a:moveTo>
                  <a:cubicBezTo>
                    <a:pt x="138" y="124"/>
                    <a:pt x="138" y="124"/>
                    <a:pt x="138" y="124"/>
                  </a:cubicBezTo>
                  <a:cubicBezTo>
                    <a:pt x="223" y="124"/>
                    <a:pt x="223" y="124"/>
                    <a:pt x="223" y="124"/>
                  </a:cubicBezTo>
                  <a:cubicBezTo>
                    <a:pt x="223" y="195"/>
                    <a:pt x="223" y="195"/>
                    <a:pt x="223" y="195"/>
                  </a:cubicBezTo>
                  <a:lnTo>
                    <a:pt x="138" y="195"/>
                  </a:lnTo>
                  <a:close/>
                  <a:moveTo>
                    <a:pt x="223" y="305"/>
                  </a:moveTo>
                  <a:cubicBezTo>
                    <a:pt x="223" y="376"/>
                    <a:pt x="223" y="376"/>
                    <a:pt x="223" y="376"/>
                  </a:cubicBezTo>
                  <a:cubicBezTo>
                    <a:pt x="138" y="376"/>
                    <a:pt x="138" y="376"/>
                    <a:pt x="138" y="376"/>
                  </a:cubicBezTo>
                  <a:cubicBezTo>
                    <a:pt x="138" y="305"/>
                    <a:pt x="138" y="305"/>
                    <a:pt x="138" y="305"/>
                  </a:cubicBezTo>
                  <a:lnTo>
                    <a:pt x="223" y="305"/>
                  </a:lnTo>
                  <a:close/>
                  <a:moveTo>
                    <a:pt x="243" y="464"/>
                  </a:moveTo>
                  <a:cubicBezTo>
                    <a:pt x="243" y="396"/>
                    <a:pt x="243" y="396"/>
                    <a:pt x="243" y="396"/>
                  </a:cubicBezTo>
                  <a:cubicBezTo>
                    <a:pt x="327" y="396"/>
                    <a:pt x="327" y="396"/>
                    <a:pt x="327" y="396"/>
                  </a:cubicBezTo>
                  <a:cubicBezTo>
                    <a:pt x="327" y="464"/>
                    <a:pt x="327" y="464"/>
                    <a:pt x="327" y="464"/>
                  </a:cubicBezTo>
                  <a:lnTo>
                    <a:pt x="243" y="464"/>
                  </a:lnTo>
                  <a:close/>
                  <a:moveTo>
                    <a:pt x="327" y="215"/>
                  </a:moveTo>
                  <a:cubicBezTo>
                    <a:pt x="327" y="285"/>
                    <a:pt x="327" y="285"/>
                    <a:pt x="327" y="285"/>
                  </a:cubicBezTo>
                  <a:cubicBezTo>
                    <a:pt x="243" y="285"/>
                    <a:pt x="243" y="285"/>
                    <a:pt x="243" y="285"/>
                  </a:cubicBezTo>
                  <a:cubicBezTo>
                    <a:pt x="243" y="215"/>
                    <a:pt x="243" y="215"/>
                    <a:pt x="243" y="215"/>
                  </a:cubicBezTo>
                  <a:lnTo>
                    <a:pt x="327" y="215"/>
                  </a:lnTo>
                  <a:close/>
                  <a:moveTo>
                    <a:pt x="243" y="195"/>
                  </a:moveTo>
                  <a:cubicBezTo>
                    <a:pt x="243" y="124"/>
                    <a:pt x="243" y="124"/>
                    <a:pt x="243" y="124"/>
                  </a:cubicBezTo>
                  <a:cubicBezTo>
                    <a:pt x="327" y="124"/>
                    <a:pt x="327" y="124"/>
                    <a:pt x="327" y="124"/>
                  </a:cubicBezTo>
                  <a:cubicBezTo>
                    <a:pt x="327" y="195"/>
                    <a:pt x="327" y="195"/>
                    <a:pt x="327" y="195"/>
                  </a:cubicBezTo>
                  <a:lnTo>
                    <a:pt x="243" y="195"/>
                  </a:lnTo>
                  <a:close/>
                  <a:moveTo>
                    <a:pt x="327" y="305"/>
                  </a:moveTo>
                  <a:cubicBezTo>
                    <a:pt x="327" y="376"/>
                    <a:pt x="327" y="376"/>
                    <a:pt x="327" y="376"/>
                  </a:cubicBezTo>
                  <a:cubicBezTo>
                    <a:pt x="243" y="376"/>
                    <a:pt x="243" y="376"/>
                    <a:pt x="243" y="376"/>
                  </a:cubicBezTo>
                  <a:cubicBezTo>
                    <a:pt x="243" y="305"/>
                    <a:pt x="243" y="305"/>
                    <a:pt x="243" y="305"/>
                  </a:cubicBezTo>
                  <a:lnTo>
                    <a:pt x="327" y="305"/>
                  </a:lnTo>
                  <a:close/>
                  <a:moveTo>
                    <a:pt x="347" y="464"/>
                  </a:moveTo>
                  <a:cubicBezTo>
                    <a:pt x="347" y="396"/>
                    <a:pt x="347" y="396"/>
                    <a:pt x="347" y="396"/>
                  </a:cubicBezTo>
                  <a:cubicBezTo>
                    <a:pt x="432" y="396"/>
                    <a:pt x="432" y="396"/>
                    <a:pt x="432" y="396"/>
                  </a:cubicBezTo>
                  <a:cubicBezTo>
                    <a:pt x="432" y="464"/>
                    <a:pt x="432" y="464"/>
                    <a:pt x="432" y="464"/>
                  </a:cubicBezTo>
                  <a:lnTo>
                    <a:pt x="347" y="464"/>
                  </a:lnTo>
                  <a:close/>
                  <a:moveTo>
                    <a:pt x="432" y="215"/>
                  </a:moveTo>
                  <a:cubicBezTo>
                    <a:pt x="432" y="285"/>
                    <a:pt x="432" y="285"/>
                    <a:pt x="432" y="285"/>
                  </a:cubicBezTo>
                  <a:cubicBezTo>
                    <a:pt x="347" y="285"/>
                    <a:pt x="347" y="285"/>
                    <a:pt x="347" y="285"/>
                  </a:cubicBezTo>
                  <a:cubicBezTo>
                    <a:pt x="347" y="215"/>
                    <a:pt x="347" y="215"/>
                    <a:pt x="347" y="215"/>
                  </a:cubicBezTo>
                  <a:lnTo>
                    <a:pt x="432" y="215"/>
                  </a:lnTo>
                  <a:close/>
                  <a:moveTo>
                    <a:pt x="347" y="195"/>
                  </a:moveTo>
                  <a:cubicBezTo>
                    <a:pt x="347" y="124"/>
                    <a:pt x="347" y="124"/>
                    <a:pt x="347" y="124"/>
                  </a:cubicBezTo>
                  <a:cubicBezTo>
                    <a:pt x="432" y="124"/>
                    <a:pt x="432" y="124"/>
                    <a:pt x="432" y="124"/>
                  </a:cubicBezTo>
                  <a:cubicBezTo>
                    <a:pt x="432" y="195"/>
                    <a:pt x="432" y="195"/>
                    <a:pt x="432" y="195"/>
                  </a:cubicBezTo>
                  <a:lnTo>
                    <a:pt x="347" y="195"/>
                  </a:lnTo>
                  <a:close/>
                  <a:moveTo>
                    <a:pt x="432" y="305"/>
                  </a:moveTo>
                  <a:cubicBezTo>
                    <a:pt x="432" y="376"/>
                    <a:pt x="432" y="376"/>
                    <a:pt x="432" y="376"/>
                  </a:cubicBezTo>
                  <a:cubicBezTo>
                    <a:pt x="347" y="376"/>
                    <a:pt x="347" y="376"/>
                    <a:pt x="347" y="376"/>
                  </a:cubicBezTo>
                  <a:cubicBezTo>
                    <a:pt x="347" y="305"/>
                    <a:pt x="347" y="305"/>
                    <a:pt x="347" y="305"/>
                  </a:cubicBezTo>
                  <a:lnTo>
                    <a:pt x="432" y="305"/>
                  </a:lnTo>
                  <a:close/>
                  <a:moveTo>
                    <a:pt x="452" y="464"/>
                  </a:moveTo>
                  <a:cubicBezTo>
                    <a:pt x="452" y="396"/>
                    <a:pt x="452" y="396"/>
                    <a:pt x="452" y="396"/>
                  </a:cubicBezTo>
                  <a:cubicBezTo>
                    <a:pt x="535" y="396"/>
                    <a:pt x="535" y="396"/>
                    <a:pt x="535" y="396"/>
                  </a:cubicBezTo>
                  <a:cubicBezTo>
                    <a:pt x="535" y="464"/>
                    <a:pt x="535" y="464"/>
                    <a:pt x="535" y="464"/>
                  </a:cubicBezTo>
                  <a:lnTo>
                    <a:pt x="452" y="464"/>
                  </a:lnTo>
                  <a:close/>
                  <a:moveTo>
                    <a:pt x="452" y="376"/>
                  </a:moveTo>
                  <a:cubicBezTo>
                    <a:pt x="452" y="305"/>
                    <a:pt x="452" y="305"/>
                    <a:pt x="452" y="305"/>
                  </a:cubicBezTo>
                  <a:cubicBezTo>
                    <a:pt x="535" y="305"/>
                    <a:pt x="535" y="305"/>
                    <a:pt x="535" y="305"/>
                  </a:cubicBezTo>
                  <a:cubicBezTo>
                    <a:pt x="535" y="376"/>
                    <a:pt x="535" y="376"/>
                    <a:pt x="535" y="376"/>
                  </a:cubicBezTo>
                  <a:lnTo>
                    <a:pt x="452" y="376"/>
                  </a:lnTo>
                  <a:close/>
                  <a:moveTo>
                    <a:pt x="452" y="285"/>
                  </a:moveTo>
                  <a:cubicBezTo>
                    <a:pt x="452" y="215"/>
                    <a:pt x="452" y="215"/>
                    <a:pt x="452" y="215"/>
                  </a:cubicBezTo>
                  <a:cubicBezTo>
                    <a:pt x="535" y="215"/>
                    <a:pt x="535" y="215"/>
                    <a:pt x="535" y="215"/>
                  </a:cubicBezTo>
                  <a:cubicBezTo>
                    <a:pt x="535" y="285"/>
                    <a:pt x="535" y="285"/>
                    <a:pt x="535" y="285"/>
                  </a:cubicBezTo>
                  <a:lnTo>
                    <a:pt x="452" y="285"/>
                  </a:lnTo>
                  <a:close/>
                  <a:moveTo>
                    <a:pt x="452" y="195"/>
                  </a:moveTo>
                  <a:cubicBezTo>
                    <a:pt x="452" y="124"/>
                    <a:pt x="452" y="124"/>
                    <a:pt x="452" y="124"/>
                  </a:cubicBezTo>
                  <a:cubicBezTo>
                    <a:pt x="535" y="124"/>
                    <a:pt x="535" y="124"/>
                    <a:pt x="535" y="124"/>
                  </a:cubicBezTo>
                  <a:cubicBezTo>
                    <a:pt x="535" y="195"/>
                    <a:pt x="535" y="195"/>
                    <a:pt x="535" y="195"/>
                  </a:cubicBezTo>
                  <a:lnTo>
                    <a:pt x="452" y="195"/>
                  </a:lnTo>
                  <a:close/>
                  <a:moveTo>
                    <a:pt x="535" y="35"/>
                  </a:moveTo>
                  <a:cubicBezTo>
                    <a:pt x="535" y="104"/>
                    <a:pt x="535" y="104"/>
                    <a:pt x="535" y="104"/>
                  </a:cubicBezTo>
                  <a:cubicBezTo>
                    <a:pt x="452" y="104"/>
                    <a:pt x="452" y="104"/>
                    <a:pt x="452" y="104"/>
                  </a:cubicBezTo>
                  <a:cubicBezTo>
                    <a:pt x="452" y="35"/>
                    <a:pt x="452" y="35"/>
                    <a:pt x="452" y="35"/>
                  </a:cubicBezTo>
                  <a:lnTo>
                    <a:pt x="535" y="35"/>
                  </a:lnTo>
                  <a:close/>
                  <a:moveTo>
                    <a:pt x="432" y="35"/>
                  </a:moveTo>
                  <a:cubicBezTo>
                    <a:pt x="432" y="104"/>
                    <a:pt x="432" y="104"/>
                    <a:pt x="432" y="104"/>
                  </a:cubicBezTo>
                  <a:cubicBezTo>
                    <a:pt x="347" y="104"/>
                    <a:pt x="347" y="104"/>
                    <a:pt x="347" y="104"/>
                  </a:cubicBezTo>
                  <a:cubicBezTo>
                    <a:pt x="347" y="35"/>
                    <a:pt x="347" y="35"/>
                    <a:pt x="347" y="35"/>
                  </a:cubicBezTo>
                  <a:lnTo>
                    <a:pt x="432" y="35"/>
                  </a:lnTo>
                  <a:close/>
                  <a:moveTo>
                    <a:pt x="327" y="35"/>
                  </a:moveTo>
                  <a:cubicBezTo>
                    <a:pt x="327" y="104"/>
                    <a:pt x="327" y="104"/>
                    <a:pt x="327" y="104"/>
                  </a:cubicBezTo>
                  <a:cubicBezTo>
                    <a:pt x="243" y="104"/>
                    <a:pt x="243" y="104"/>
                    <a:pt x="243" y="104"/>
                  </a:cubicBezTo>
                  <a:cubicBezTo>
                    <a:pt x="243" y="35"/>
                    <a:pt x="243" y="35"/>
                    <a:pt x="243" y="35"/>
                  </a:cubicBezTo>
                  <a:lnTo>
                    <a:pt x="327" y="35"/>
                  </a:lnTo>
                  <a:close/>
                  <a:moveTo>
                    <a:pt x="223" y="35"/>
                  </a:moveTo>
                  <a:cubicBezTo>
                    <a:pt x="223" y="104"/>
                    <a:pt x="223" y="104"/>
                    <a:pt x="223" y="104"/>
                  </a:cubicBezTo>
                  <a:cubicBezTo>
                    <a:pt x="138" y="104"/>
                    <a:pt x="138" y="104"/>
                    <a:pt x="138" y="104"/>
                  </a:cubicBezTo>
                  <a:cubicBezTo>
                    <a:pt x="138" y="35"/>
                    <a:pt x="138" y="35"/>
                    <a:pt x="138" y="35"/>
                  </a:cubicBezTo>
                  <a:lnTo>
                    <a:pt x="223" y="35"/>
                  </a:lnTo>
                  <a:close/>
                  <a:moveTo>
                    <a:pt x="118" y="104"/>
                  </a:moveTo>
                  <a:cubicBezTo>
                    <a:pt x="35" y="104"/>
                    <a:pt x="35" y="104"/>
                    <a:pt x="35" y="104"/>
                  </a:cubicBezTo>
                  <a:cubicBezTo>
                    <a:pt x="35" y="35"/>
                    <a:pt x="35" y="35"/>
                    <a:pt x="35" y="35"/>
                  </a:cubicBezTo>
                  <a:cubicBezTo>
                    <a:pt x="118" y="35"/>
                    <a:pt x="118" y="35"/>
                    <a:pt x="118" y="35"/>
                  </a:cubicBezTo>
                  <a:lnTo>
                    <a:pt x="118" y="104"/>
                  </a:lnTo>
                  <a:close/>
                  <a:moveTo>
                    <a:pt x="118" y="124"/>
                  </a:moveTo>
                  <a:cubicBezTo>
                    <a:pt x="118" y="195"/>
                    <a:pt x="118" y="195"/>
                    <a:pt x="118" y="195"/>
                  </a:cubicBezTo>
                  <a:cubicBezTo>
                    <a:pt x="35" y="195"/>
                    <a:pt x="35" y="195"/>
                    <a:pt x="35" y="195"/>
                  </a:cubicBezTo>
                  <a:cubicBezTo>
                    <a:pt x="35" y="124"/>
                    <a:pt x="35" y="124"/>
                    <a:pt x="35" y="124"/>
                  </a:cubicBezTo>
                  <a:lnTo>
                    <a:pt x="118" y="124"/>
                  </a:lnTo>
                  <a:close/>
                  <a:moveTo>
                    <a:pt x="118" y="215"/>
                  </a:moveTo>
                  <a:cubicBezTo>
                    <a:pt x="118" y="285"/>
                    <a:pt x="118" y="285"/>
                    <a:pt x="118" y="285"/>
                  </a:cubicBezTo>
                  <a:cubicBezTo>
                    <a:pt x="35" y="285"/>
                    <a:pt x="35" y="285"/>
                    <a:pt x="35" y="285"/>
                  </a:cubicBezTo>
                  <a:cubicBezTo>
                    <a:pt x="35" y="215"/>
                    <a:pt x="35" y="215"/>
                    <a:pt x="35" y="215"/>
                  </a:cubicBezTo>
                  <a:lnTo>
                    <a:pt x="118" y="215"/>
                  </a:lnTo>
                  <a:close/>
                  <a:moveTo>
                    <a:pt x="118" y="305"/>
                  </a:moveTo>
                  <a:cubicBezTo>
                    <a:pt x="118" y="376"/>
                    <a:pt x="118" y="376"/>
                    <a:pt x="118" y="376"/>
                  </a:cubicBezTo>
                  <a:cubicBezTo>
                    <a:pt x="35" y="376"/>
                    <a:pt x="35" y="376"/>
                    <a:pt x="35" y="376"/>
                  </a:cubicBezTo>
                  <a:cubicBezTo>
                    <a:pt x="35" y="305"/>
                    <a:pt x="35" y="305"/>
                    <a:pt x="35" y="305"/>
                  </a:cubicBezTo>
                  <a:lnTo>
                    <a:pt x="118" y="305"/>
                  </a:lnTo>
                  <a:close/>
                  <a:moveTo>
                    <a:pt x="118" y="396"/>
                  </a:moveTo>
                  <a:cubicBezTo>
                    <a:pt x="118" y="464"/>
                    <a:pt x="118" y="464"/>
                    <a:pt x="118" y="464"/>
                  </a:cubicBezTo>
                  <a:cubicBezTo>
                    <a:pt x="35" y="464"/>
                    <a:pt x="35" y="464"/>
                    <a:pt x="35" y="464"/>
                  </a:cubicBezTo>
                  <a:cubicBezTo>
                    <a:pt x="35" y="396"/>
                    <a:pt x="35" y="396"/>
                    <a:pt x="35" y="396"/>
                  </a:cubicBezTo>
                  <a:lnTo>
                    <a:pt x="118" y="3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grpSp>
        <p:nvGrpSpPr>
          <p:cNvPr id="23" name="Group 22"/>
          <p:cNvGrpSpPr/>
          <p:nvPr/>
        </p:nvGrpSpPr>
        <p:grpSpPr>
          <a:xfrm>
            <a:off x="8442039" y="1746611"/>
            <a:ext cx="2488654" cy="3364778"/>
            <a:chOff x="5988943" y="1446214"/>
            <a:chExt cx="2488654" cy="3364778"/>
          </a:xfrm>
        </p:grpSpPr>
        <p:sp>
          <p:nvSpPr>
            <p:cNvPr id="9" name="Rectangle 8"/>
            <p:cNvSpPr/>
            <p:nvPr/>
          </p:nvSpPr>
          <p:spPr bwMode="auto">
            <a:xfrm>
              <a:off x="5988943"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pitchFamily="34" charset="0"/>
                </a:rPr>
                <a:t>Queues</a:t>
              </a:r>
            </a:p>
            <a:p>
              <a:pPr defTabSz="914099" fontAlgn="base">
                <a:spcBef>
                  <a:spcPct val="0"/>
                </a:spcBef>
                <a:spcAft>
                  <a:spcPct val="0"/>
                </a:spcAft>
              </a:pPr>
              <a:r>
                <a:rPr lang="en-US" dirty="0">
                  <a:gradFill>
                    <a:gsLst>
                      <a:gs pos="0">
                        <a:srgbClr val="FFFFFF"/>
                      </a:gs>
                      <a:gs pos="100000">
                        <a:srgbClr val="FFFFFF"/>
                      </a:gs>
                    </a:gsLst>
                    <a:lin ang="5400000" scaled="0"/>
                  </a:gradFill>
                </a:rPr>
                <a:t>Reliable storage and delivery of messages for an application.</a:t>
              </a:r>
            </a:p>
          </p:txBody>
        </p:sp>
        <p:sp>
          <p:nvSpPr>
            <p:cNvPr id="10" name="Freeform 16"/>
            <p:cNvSpPr>
              <a:spLocks noEditPoints="1"/>
            </p:cNvSpPr>
            <p:nvPr/>
          </p:nvSpPr>
          <p:spPr bwMode="auto">
            <a:xfrm>
              <a:off x="6544309" y="1903414"/>
              <a:ext cx="1377923" cy="672083"/>
            </a:xfrm>
            <a:custGeom>
              <a:avLst/>
              <a:gdLst>
                <a:gd name="T0" fmla="*/ 558 w 570"/>
                <a:gd name="T1" fmla="*/ 0 h 278"/>
                <a:gd name="T2" fmla="*/ 12 w 570"/>
                <a:gd name="T3" fmla="*/ 0 h 278"/>
                <a:gd name="T4" fmla="*/ 0 w 570"/>
                <a:gd name="T5" fmla="*/ 12 h 278"/>
                <a:gd name="T6" fmla="*/ 0 w 570"/>
                <a:gd name="T7" fmla="*/ 266 h 278"/>
                <a:gd name="T8" fmla="*/ 12 w 570"/>
                <a:gd name="T9" fmla="*/ 278 h 278"/>
                <a:gd name="T10" fmla="*/ 558 w 570"/>
                <a:gd name="T11" fmla="*/ 278 h 278"/>
                <a:gd name="T12" fmla="*/ 570 w 570"/>
                <a:gd name="T13" fmla="*/ 266 h 278"/>
                <a:gd name="T14" fmla="*/ 570 w 570"/>
                <a:gd name="T15" fmla="*/ 12 h 278"/>
                <a:gd name="T16" fmla="*/ 558 w 570"/>
                <a:gd name="T17" fmla="*/ 0 h 278"/>
                <a:gd name="T18" fmla="*/ 119 w 570"/>
                <a:gd name="T19" fmla="*/ 243 h 278"/>
                <a:gd name="T20" fmla="*/ 36 w 570"/>
                <a:gd name="T21" fmla="*/ 243 h 278"/>
                <a:gd name="T22" fmla="*/ 36 w 570"/>
                <a:gd name="T23" fmla="*/ 36 h 278"/>
                <a:gd name="T24" fmla="*/ 119 w 570"/>
                <a:gd name="T25" fmla="*/ 36 h 278"/>
                <a:gd name="T26" fmla="*/ 119 w 570"/>
                <a:gd name="T27" fmla="*/ 243 h 278"/>
                <a:gd name="T28" fmla="*/ 223 w 570"/>
                <a:gd name="T29" fmla="*/ 243 h 278"/>
                <a:gd name="T30" fmla="*/ 139 w 570"/>
                <a:gd name="T31" fmla="*/ 243 h 278"/>
                <a:gd name="T32" fmla="*/ 139 w 570"/>
                <a:gd name="T33" fmla="*/ 36 h 278"/>
                <a:gd name="T34" fmla="*/ 223 w 570"/>
                <a:gd name="T35" fmla="*/ 36 h 278"/>
                <a:gd name="T36" fmla="*/ 223 w 570"/>
                <a:gd name="T37" fmla="*/ 243 h 278"/>
                <a:gd name="T38" fmla="*/ 328 w 570"/>
                <a:gd name="T39" fmla="*/ 243 h 278"/>
                <a:gd name="T40" fmla="*/ 243 w 570"/>
                <a:gd name="T41" fmla="*/ 243 h 278"/>
                <a:gd name="T42" fmla="*/ 243 w 570"/>
                <a:gd name="T43" fmla="*/ 36 h 278"/>
                <a:gd name="T44" fmla="*/ 328 w 570"/>
                <a:gd name="T45" fmla="*/ 36 h 278"/>
                <a:gd name="T46" fmla="*/ 328 w 570"/>
                <a:gd name="T47" fmla="*/ 243 h 278"/>
                <a:gd name="T48" fmla="*/ 433 w 570"/>
                <a:gd name="T49" fmla="*/ 243 h 278"/>
                <a:gd name="T50" fmla="*/ 348 w 570"/>
                <a:gd name="T51" fmla="*/ 243 h 278"/>
                <a:gd name="T52" fmla="*/ 348 w 570"/>
                <a:gd name="T53" fmla="*/ 36 h 278"/>
                <a:gd name="T54" fmla="*/ 433 w 570"/>
                <a:gd name="T55" fmla="*/ 36 h 278"/>
                <a:gd name="T56" fmla="*/ 433 w 570"/>
                <a:gd name="T57" fmla="*/ 243 h 278"/>
                <a:gd name="T58" fmla="*/ 536 w 570"/>
                <a:gd name="T59" fmla="*/ 243 h 278"/>
                <a:gd name="T60" fmla="*/ 453 w 570"/>
                <a:gd name="T61" fmla="*/ 243 h 278"/>
                <a:gd name="T62" fmla="*/ 453 w 570"/>
                <a:gd name="T63" fmla="*/ 36 h 278"/>
                <a:gd name="T64" fmla="*/ 536 w 570"/>
                <a:gd name="T65" fmla="*/ 36 h 278"/>
                <a:gd name="T66" fmla="*/ 536 w 570"/>
                <a:gd name="T67" fmla="*/ 243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0" h="278">
                  <a:moveTo>
                    <a:pt x="558" y="0"/>
                  </a:moveTo>
                  <a:cubicBezTo>
                    <a:pt x="12" y="0"/>
                    <a:pt x="12" y="0"/>
                    <a:pt x="12" y="0"/>
                  </a:cubicBezTo>
                  <a:cubicBezTo>
                    <a:pt x="6" y="0"/>
                    <a:pt x="0" y="6"/>
                    <a:pt x="0" y="12"/>
                  </a:cubicBezTo>
                  <a:cubicBezTo>
                    <a:pt x="0" y="266"/>
                    <a:pt x="0" y="266"/>
                    <a:pt x="0" y="266"/>
                  </a:cubicBezTo>
                  <a:cubicBezTo>
                    <a:pt x="0" y="272"/>
                    <a:pt x="6" y="278"/>
                    <a:pt x="12" y="278"/>
                  </a:cubicBezTo>
                  <a:cubicBezTo>
                    <a:pt x="558" y="278"/>
                    <a:pt x="558" y="278"/>
                    <a:pt x="558" y="278"/>
                  </a:cubicBezTo>
                  <a:cubicBezTo>
                    <a:pt x="565" y="278"/>
                    <a:pt x="570" y="272"/>
                    <a:pt x="570" y="266"/>
                  </a:cubicBezTo>
                  <a:cubicBezTo>
                    <a:pt x="570" y="12"/>
                    <a:pt x="570" y="12"/>
                    <a:pt x="570" y="12"/>
                  </a:cubicBezTo>
                  <a:cubicBezTo>
                    <a:pt x="570" y="6"/>
                    <a:pt x="565" y="0"/>
                    <a:pt x="558" y="0"/>
                  </a:cubicBezTo>
                  <a:close/>
                  <a:moveTo>
                    <a:pt x="119" y="243"/>
                  </a:moveTo>
                  <a:cubicBezTo>
                    <a:pt x="36" y="243"/>
                    <a:pt x="36" y="243"/>
                    <a:pt x="36" y="243"/>
                  </a:cubicBezTo>
                  <a:cubicBezTo>
                    <a:pt x="36" y="36"/>
                    <a:pt x="36" y="36"/>
                    <a:pt x="36" y="36"/>
                  </a:cubicBezTo>
                  <a:cubicBezTo>
                    <a:pt x="119" y="36"/>
                    <a:pt x="119" y="36"/>
                    <a:pt x="119" y="36"/>
                  </a:cubicBezTo>
                  <a:lnTo>
                    <a:pt x="119" y="243"/>
                  </a:lnTo>
                  <a:close/>
                  <a:moveTo>
                    <a:pt x="223" y="243"/>
                  </a:moveTo>
                  <a:cubicBezTo>
                    <a:pt x="139" y="243"/>
                    <a:pt x="139" y="243"/>
                    <a:pt x="139" y="243"/>
                  </a:cubicBezTo>
                  <a:cubicBezTo>
                    <a:pt x="139" y="36"/>
                    <a:pt x="139" y="36"/>
                    <a:pt x="139" y="36"/>
                  </a:cubicBezTo>
                  <a:cubicBezTo>
                    <a:pt x="223" y="36"/>
                    <a:pt x="223" y="36"/>
                    <a:pt x="223" y="36"/>
                  </a:cubicBezTo>
                  <a:lnTo>
                    <a:pt x="223" y="243"/>
                  </a:lnTo>
                  <a:close/>
                  <a:moveTo>
                    <a:pt x="328" y="243"/>
                  </a:moveTo>
                  <a:cubicBezTo>
                    <a:pt x="243" y="243"/>
                    <a:pt x="243" y="243"/>
                    <a:pt x="243" y="243"/>
                  </a:cubicBezTo>
                  <a:cubicBezTo>
                    <a:pt x="243" y="36"/>
                    <a:pt x="243" y="36"/>
                    <a:pt x="243" y="36"/>
                  </a:cubicBezTo>
                  <a:cubicBezTo>
                    <a:pt x="328" y="36"/>
                    <a:pt x="328" y="36"/>
                    <a:pt x="328" y="36"/>
                  </a:cubicBezTo>
                  <a:lnTo>
                    <a:pt x="328" y="243"/>
                  </a:lnTo>
                  <a:close/>
                  <a:moveTo>
                    <a:pt x="433" y="243"/>
                  </a:moveTo>
                  <a:cubicBezTo>
                    <a:pt x="348" y="243"/>
                    <a:pt x="348" y="243"/>
                    <a:pt x="348" y="243"/>
                  </a:cubicBezTo>
                  <a:cubicBezTo>
                    <a:pt x="348" y="36"/>
                    <a:pt x="348" y="36"/>
                    <a:pt x="348" y="36"/>
                  </a:cubicBezTo>
                  <a:cubicBezTo>
                    <a:pt x="433" y="36"/>
                    <a:pt x="433" y="36"/>
                    <a:pt x="433" y="36"/>
                  </a:cubicBezTo>
                  <a:lnTo>
                    <a:pt x="433" y="243"/>
                  </a:lnTo>
                  <a:close/>
                  <a:moveTo>
                    <a:pt x="536" y="243"/>
                  </a:moveTo>
                  <a:cubicBezTo>
                    <a:pt x="453" y="243"/>
                    <a:pt x="453" y="243"/>
                    <a:pt x="453" y="243"/>
                  </a:cubicBezTo>
                  <a:cubicBezTo>
                    <a:pt x="453" y="36"/>
                    <a:pt x="453" y="36"/>
                    <a:pt x="453" y="36"/>
                  </a:cubicBezTo>
                  <a:cubicBezTo>
                    <a:pt x="536" y="36"/>
                    <a:pt x="536" y="36"/>
                    <a:pt x="536" y="36"/>
                  </a:cubicBezTo>
                  <a:lnTo>
                    <a:pt x="536" y="2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grpSp>
        <p:nvGrpSpPr>
          <p:cNvPr id="24" name="Group 23"/>
          <p:cNvGrpSpPr/>
          <p:nvPr/>
        </p:nvGrpSpPr>
        <p:grpSpPr>
          <a:xfrm>
            <a:off x="520701" y="1746611"/>
            <a:ext cx="2488654" cy="3364778"/>
            <a:chOff x="3254028" y="1446214"/>
            <a:chExt cx="2488654" cy="3364778"/>
          </a:xfrm>
        </p:grpSpPr>
        <p:sp>
          <p:nvSpPr>
            <p:cNvPr id="12" name="Rectangle 11"/>
            <p:cNvSpPr/>
            <p:nvPr/>
          </p:nvSpPr>
          <p:spPr bwMode="auto">
            <a:xfrm>
              <a:off x="3254028"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pitchFamily="34" charset="0"/>
                </a:rPr>
                <a:t>Blobs</a:t>
              </a:r>
              <a:endParaRPr lang="en-US" sz="2800" dirty="0">
                <a:gradFill>
                  <a:gsLst>
                    <a:gs pos="0">
                      <a:srgbClr val="FFFFFF"/>
                    </a:gs>
                    <a:gs pos="100000">
                      <a:srgbClr val="FFFFFF"/>
                    </a:gs>
                  </a:gsLst>
                  <a:lin ang="5400000" scaled="0"/>
                </a:gradFill>
                <a:latin typeface="Segoe UI Light" pitchFamily="34" charset="0"/>
              </a:endParaRPr>
            </a:p>
            <a:p>
              <a:pPr defTabSz="914099" fontAlgn="base">
                <a:spcBef>
                  <a:spcPct val="0"/>
                </a:spcBef>
                <a:spcAft>
                  <a:spcPct val="0"/>
                </a:spcAft>
              </a:pPr>
              <a:r>
                <a:rPr lang="en-US" dirty="0">
                  <a:gradFill>
                    <a:gsLst>
                      <a:gs pos="0">
                        <a:srgbClr val="FFFFFF"/>
                      </a:gs>
                      <a:gs pos="100000">
                        <a:srgbClr val="FFFFFF"/>
                      </a:gs>
                    </a:gsLst>
                    <a:lin ang="5400000" scaled="0"/>
                  </a:gradFill>
                </a:rPr>
                <a:t>Simple named files along with metadata for the file. </a:t>
              </a:r>
            </a:p>
          </p:txBody>
        </p:sp>
        <p:sp>
          <p:nvSpPr>
            <p:cNvPr id="13" name="Freeform 12"/>
            <p:cNvSpPr>
              <a:spLocks noEditPoints="1"/>
            </p:cNvSpPr>
            <p:nvPr/>
          </p:nvSpPr>
          <p:spPr bwMode="auto">
            <a:xfrm>
              <a:off x="3919373" y="1741651"/>
              <a:ext cx="1157964" cy="1020956"/>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292929"/>
                </a:solidFill>
              </a:endParaRPr>
            </a:p>
          </p:txBody>
        </p:sp>
      </p:grpSp>
      <p:grpSp>
        <p:nvGrpSpPr>
          <p:cNvPr id="27" name="Group 26"/>
          <p:cNvGrpSpPr/>
          <p:nvPr/>
        </p:nvGrpSpPr>
        <p:grpSpPr>
          <a:xfrm>
            <a:off x="3161147" y="1746611"/>
            <a:ext cx="2488654" cy="3364778"/>
            <a:chOff x="3159559" y="1746611"/>
            <a:chExt cx="2488654" cy="3364778"/>
          </a:xfrm>
        </p:grpSpPr>
        <p:sp>
          <p:nvSpPr>
            <p:cNvPr id="15" name="Rectangle 14"/>
            <p:cNvSpPr/>
            <p:nvPr/>
          </p:nvSpPr>
          <p:spPr bwMode="auto">
            <a:xfrm>
              <a:off x="3159559" y="1746611"/>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pitchFamily="34" charset="0"/>
                </a:rPr>
                <a:t>Drives</a:t>
              </a:r>
            </a:p>
            <a:p>
              <a:pPr defTabSz="914099" fontAlgn="base">
                <a:spcBef>
                  <a:spcPct val="0"/>
                </a:spcBef>
                <a:spcAft>
                  <a:spcPct val="0"/>
                </a:spcAft>
              </a:pPr>
              <a:r>
                <a:rPr lang="en-US" dirty="0">
                  <a:gradFill>
                    <a:gsLst>
                      <a:gs pos="0">
                        <a:srgbClr val="FFFFFF"/>
                      </a:gs>
                      <a:gs pos="100000">
                        <a:srgbClr val="FFFFFF"/>
                      </a:gs>
                    </a:gsLst>
                    <a:lin ang="5400000" scaled="0"/>
                  </a:gradFill>
                </a:rPr>
                <a:t>Durable NTFS volumes for </a:t>
              </a:r>
              <a:r>
                <a:rPr lang="en-US" dirty="0" smtClean="0">
                  <a:gradFill>
                    <a:gsLst>
                      <a:gs pos="0">
                        <a:srgbClr val="FFFFFF"/>
                      </a:gs>
                      <a:gs pos="100000">
                        <a:srgbClr val="FFFFFF"/>
                      </a:gs>
                    </a:gsLst>
                    <a:lin ang="5400000" scaled="0"/>
                  </a:gradFill>
                </a:rPr>
                <a:t>Microsoft Azure </a:t>
              </a:r>
              <a:r>
                <a:rPr lang="en-US" dirty="0">
                  <a:gradFill>
                    <a:gsLst>
                      <a:gs pos="0">
                        <a:srgbClr val="FFFFFF"/>
                      </a:gs>
                      <a:gs pos="100000">
                        <a:srgbClr val="FFFFFF"/>
                      </a:gs>
                    </a:gsLst>
                    <a:lin ang="5400000" scaled="0"/>
                  </a:gradFill>
                </a:rPr>
                <a:t>applications to use. Based on Blobs.</a:t>
              </a:r>
            </a:p>
          </p:txBody>
        </p:sp>
        <p:sp>
          <p:nvSpPr>
            <p:cNvPr id="26" name="Freeform 79"/>
            <p:cNvSpPr>
              <a:spLocks noEditPoints="1"/>
            </p:cNvSpPr>
            <p:nvPr/>
          </p:nvSpPr>
          <p:spPr bwMode="black">
            <a:xfrm>
              <a:off x="3936420" y="1898650"/>
              <a:ext cx="934932" cy="1263911"/>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602153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1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2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3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0.3|6.9|7.6|35.2"/>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7543</Words>
  <Application>Microsoft Office PowerPoint</Application>
  <PresentationFormat>宽屏</PresentationFormat>
  <Paragraphs>1539</Paragraphs>
  <Slides>62</Slides>
  <Notes>55</Notes>
  <HiddenSlides>11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62</vt:i4>
      </vt:variant>
    </vt:vector>
  </HeadingPairs>
  <TitlesOfParts>
    <vt:vector size="70" baseType="lpstr">
      <vt:lpstr>Arial</vt:lpstr>
      <vt:lpstr>Calibri</vt:lpstr>
      <vt:lpstr>Consolas</vt:lpstr>
      <vt:lpstr>Courier New</vt:lpstr>
      <vt:lpstr>Segoe UI</vt:lpstr>
      <vt:lpstr>Segoe UI Light</vt:lpstr>
      <vt:lpstr>Wingdings</vt:lpstr>
      <vt:lpstr>1_MS1444_Windows Azure Template 16x9_r08a</vt:lpstr>
      <vt:lpstr>Microsoft Azure Storage</vt:lpstr>
      <vt:lpstr>Microsoft Azure Storage</vt:lpstr>
      <vt:lpstr>Agenda</vt:lpstr>
      <vt:lpstr>Microsoft Azure Storage</vt:lpstr>
      <vt:lpstr>Microsoft Azure Storage Account User specified globally unique account name</vt:lpstr>
      <vt:lpstr>Microsoft Azure Storage Account </vt:lpstr>
      <vt:lpstr>Features</vt:lpstr>
      <vt:lpstr>Storage Security</vt:lpstr>
      <vt:lpstr>Microsoft Azure Storage Abstractions</vt:lpstr>
      <vt:lpstr>PowerPoint 演示文稿</vt:lpstr>
      <vt:lpstr>Blob Storage Concepts</vt:lpstr>
      <vt:lpstr>Creating a storage  account</vt:lpstr>
      <vt:lpstr> Use IPython notebook For Storage Exercises</vt:lpstr>
      <vt:lpstr>Create container</vt:lpstr>
      <vt:lpstr>Upload a blob </vt:lpstr>
      <vt:lpstr>List the Blobs in a Container</vt:lpstr>
      <vt:lpstr>Blob Details</vt:lpstr>
      <vt:lpstr>Blob Details</vt:lpstr>
      <vt:lpstr>Blob Containers</vt:lpstr>
      <vt:lpstr>Two Types of Blobs Under the Hood</vt:lpstr>
      <vt:lpstr>Downloading a blob</vt:lpstr>
      <vt:lpstr>Download a blob</vt:lpstr>
      <vt:lpstr>Shared Access Signatures</vt:lpstr>
      <vt:lpstr>Ad Hoc Signatures</vt:lpstr>
      <vt:lpstr>Policy Based Signatures</vt:lpstr>
      <vt:lpstr>Get Blob URIs</vt:lpstr>
      <vt:lpstr>Get the public URI</vt:lpstr>
      <vt:lpstr>Get the Shared Access Signature</vt:lpstr>
      <vt:lpstr>Uploading a large blob</vt:lpstr>
      <vt:lpstr>Uploading a Block Blob</vt:lpstr>
      <vt:lpstr>Taking a snapshot</vt:lpstr>
      <vt:lpstr>Snapshotting a blob</vt:lpstr>
      <vt:lpstr>Copying blobs</vt:lpstr>
      <vt:lpstr>Copy a blob</vt:lpstr>
      <vt:lpstr>Tidying Up</vt:lpstr>
      <vt:lpstr>Enumerating Blobs</vt:lpstr>
      <vt:lpstr>Pagination</vt:lpstr>
      <vt:lpstr>Page Blob(VHD) – Random Read/Write</vt:lpstr>
      <vt:lpstr>PowerPoint 演示文稿</vt:lpstr>
      <vt:lpstr>Table Storage Concepts </vt:lpstr>
      <vt:lpstr>Table Details</vt:lpstr>
      <vt:lpstr>Creating a table</vt:lpstr>
      <vt:lpstr>Create table</vt:lpstr>
      <vt:lpstr>Adding entities</vt:lpstr>
      <vt:lpstr>Entity Properties</vt:lpstr>
      <vt:lpstr>No Fixed Schema</vt:lpstr>
      <vt:lpstr>Updating entities</vt:lpstr>
      <vt:lpstr>Querying</vt:lpstr>
      <vt:lpstr>Listing table entities</vt:lpstr>
      <vt:lpstr>Purpose of the PartitionKey</vt:lpstr>
      <vt:lpstr>Partitions and Partition Ranges</vt:lpstr>
      <vt:lpstr>Azure Storage Architecture</vt:lpstr>
      <vt:lpstr>Scalability</vt:lpstr>
      <vt:lpstr>Scalability</vt:lpstr>
      <vt:lpstr>PowerPoint 演示文稿</vt:lpstr>
      <vt:lpstr>Queue Storage Concepts</vt:lpstr>
      <vt:lpstr>Loosely Coupled Workflow with Queues</vt:lpstr>
      <vt:lpstr>Queue Details</vt:lpstr>
      <vt:lpstr>Queue Details</vt:lpstr>
      <vt:lpstr>Queue’s Reliable Delivery </vt:lpstr>
      <vt:lpstr>Microsoft Azure Storage</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dc:title>
  <dc:creator>Richard Conway</dc:creator>
  <cp:lastModifiedBy>Junsheng Hao</cp:lastModifiedBy>
  <cp:revision>38</cp:revision>
  <dcterms:created xsi:type="dcterms:W3CDTF">2013-08-21T10:51:45Z</dcterms:created>
  <dcterms:modified xsi:type="dcterms:W3CDTF">2014-05-16T02:57:59Z</dcterms:modified>
</cp:coreProperties>
</file>