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9.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10.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11.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notesSlides/notesSlide14.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15.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notesSlides/notesSlide16.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17.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notesSlides/notesSlide18.xml" ContentType="application/vnd.openxmlformats-officedocument.presentationml.notesSlide+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notesSlides/notesSlide19.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notesSlides/notesSlide20.xml" ContentType="application/vnd.openxmlformats-officedocument.presentationml.notesSlide+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130.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4"/>
  </p:sldMasterIdLst>
  <p:notesMasterIdLst>
    <p:notesMasterId r:id="rId43"/>
  </p:notesMasterIdLst>
  <p:handoutMasterIdLst>
    <p:handoutMasterId r:id="rId44"/>
  </p:handoutMasterIdLst>
  <p:sldIdLst>
    <p:sldId id="330" r:id="rId5"/>
    <p:sldId id="465" r:id="rId6"/>
    <p:sldId id="450" r:id="rId7"/>
    <p:sldId id="451" r:id="rId8"/>
    <p:sldId id="467" r:id="rId9"/>
    <p:sldId id="475" r:id="rId10"/>
    <p:sldId id="468" r:id="rId11"/>
    <p:sldId id="469" r:id="rId12"/>
    <p:sldId id="470" r:id="rId13"/>
    <p:sldId id="471" r:id="rId14"/>
    <p:sldId id="472" r:id="rId15"/>
    <p:sldId id="473" r:id="rId16"/>
    <p:sldId id="476" r:id="rId17"/>
    <p:sldId id="477" r:id="rId18"/>
    <p:sldId id="478" r:id="rId19"/>
    <p:sldId id="479" r:id="rId20"/>
    <p:sldId id="480" r:id="rId21"/>
    <p:sldId id="481" r:id="rId22"/>
    <p:sldId id="482" r:id="rId23"/>
    <p:sldId id="483" r:id="rId24"/>
    <p:sldId id="484" r:id="rId25"/>
    <p:sldId id="485" r:id="rId26"/>
    <p:sldId id="486" r:id="rId27"/>
    <p:sldId id="459" r:id="rId28"/>
    <p:sldId id="474" r:id="rId29"/>
    <p:sldId id="462" r:id="rId30"/>
    <p:sldId id="463" r:id="rId31"/>
    <p:sldId id="496" r:id="rId32"/>
    <p:sldId id="497" r:id="rId33"/>
    <p:sldId id="489" r:id="rId34"/>
    <p:sldId id="490" r:id="rId35"/>
    <p:sldId id="491" r:id="rId36"/>
    <p:sldId id="492" r:id="rId37"/>
    <p:sldId id="493" r:id="rId38"/>
    <p:sldId id="494" r:id="rId39"/>
    <p:sldId id="495" r:id="rId40"/>
    <p:sldId id="466" r:id="rId41"/>
    <p:sldId id="488" r:id="rId42"/>
  </p:sldIdLst>
  <p:sldSz cx="12188825" cy="6858000"/>
  <p:notesSz cx="6858000" cy="92964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911">
          <p15:clr>
            <a:srgbClr val="A4A3A4"/>
          </p15:clr>
        </p15:guide>
        <p15:guide id="3" orient="horz" pos="1199">
          <p15:clr>
            <a:srgbClr val="A4A3A4"/>
          </p15:clr>
        </p15:guide>
        <p15:guide id="4" orient="horz" pos="1487">
          <p15:clr>
            <a:srgbClr val="A4A3A4"/>
          </p15:clr>
        </p15:guide>
        <p15:guide id="5" orient="horz" pos="2729">
          <p15:clr>
            <a:srgbClr val="A4A3A4"/>
          </p15:clr>
        </p15:guide>
        <p15:guide id="6" orient="horz" pos="4176">
          <p15:clr>
            <a:srgbClr val="A4A3A4"/>
          </p15:clr>
        </p15:guide>
        <p15:guide id="7" pos="3839">
          <p15:clr>
            <a:srgbClr val="A4A3A4"/>
          </p15:clr>
        </p15:guide>
        <p15:guide id="8" pos="326">
          <p15:clr>
            <a:srgbClr val="A4A3A4"/>
          </p15:clr>
        </p15:guide>
        <p15:guide id="9" pos="7067">
          <p15:clr>
            <a:srgbClr val="A4A3A4"/>
          </p15:clr>
        </p15:guide>
        <p15:guide id="10" pos="7355">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mes Conard" initials="JC" lastIdx="4"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5F5F"/>
    <a:srgbClr val="595959"/>
    <a:srgbClr val="6161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54" autoAdjust="0"/>
    <p:restoredTop sz="61373" autoAdjust="0"/>
  </p:normalViewPr>
  <p:slideViewPr>
    <p:cSldViewPr snapToGrid="0">
      <p:cViewPr varScale="1">
        <p:scale>
          <a:sx n="56" d="100"/>
          <a:sy n="56" d="100"/>
        </p:scale>
        <p:origin x="1662" y="72"/>
      </p:cViewPr>
      <p:guideLst>
        <p:guide orient="horz" pos="2160"/>
        <p:guide orient="horz" pos="911"/>
        <p:guide orient="horz" pos="1199"/>
        <p:guide orient="horz" pos="1487"/>
        <p:guide orient="horz" pos="2729"/>
        <p:guide orient="horz" pos="4176"/>
        <p:guide pos="3839"/>
        <p:guide pos="326"/>
        <p:guide pos="7067"/>
        <p:guide pos="7355"/>
      </p:guideLst>
    </p:cSldViewPr>
  </p:slideViewPr>
  <p:notesTextViewPr>
    <p:cViewPr>
      <p:scale>
        <a:sx n="100" d="100"/>
        <a:sy n="100" d="100"/>
      </p:scale>
      <p:origin x="0" y="0"/>
    </p:cViewPr>
  </p:notesTextViewPr>
  <p:sorterViewPr>
    <p:cViewPr>
      <p:scale>
        <a:sx n="100" d="100"/>
        <a:sy n="100" d="100"/>
      </p:scale>
      <p:origin x="0" y="-20628"/>
    </p:cViewPr>
  </p:sorterViewPr>
  <p:notesViewPr>
    <p:cSldViewPr snapToGrid="0" showGuides="1">
      <p:cViewPr varScale="1">
        <p:scale>
          <a:sx n="55" d="100"/>
          <a:sy n="55" d="100"/>
        </p:scale>
        <p:origin x="-1776"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r>
              <a:rPr lang="en-US" dirty="0" smtClean="0">
                <a:latin typeface="Segoe UI" pitchFamily="34" charset="0"/>
              </a:rPr>
              <a:t>Microsoft Azure Overview</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126C4AC0-4315-44D1-8268-F58D6F432E18}" type="datetimeFigureOut">
              <a:rPr lang="en-US" smtClean="0">
                <a:latin typeface="Segoe UI" pitchFamily="34" charset="0"/>
              </a:rPr>
              <a:t>5/22/2014</a:t>
            </a:fld>
            <a:endParaRPr lang="en-US" dirty="0">
              <a:latin typeface="Segoe UI" pitchFamily="34" charset="0"/>
            </a:endParaRPr>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Segoe UI" pitchFamily="34" charset="0"/>
              </a:defRPr>
            </a:lvl1pPr>
          </a:lstStyle>
          <a:p>
            <a:r>
              <a:rPr lang="en-US" dirty="0" smtClean="0"/>
              <a:t>Microsoft Azure Overview</a:t>
            </a:r>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atin typeface="Segoe UI" pitchFamily="34" charset="0"/>
              </a:defRPr>
            </a:lvl1pPr>
          </a:lstStyle>
          <a:p>
            <a:fld id="{CAE3F082-F902-42D8-A765-720E172C3194}" type="datetimeFigureOut">
              <a:rPr lang="en-US" smtClean="0"/>
              <a:pPr/>
              <a:t>5/22/2014</a:t>
            </a:fld>
            <a:endParaRPr lang="en-US" dirty="0"/>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5561291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tx1"/>
                </a:solidFill>
                <a:effectLst/>
                <a:latin typeface="Segoe UI" pitchFamily="34" charset="0"/>
                <a:ea typeface="+mn-ea"/>
                <a:cs typeface="+mn-cs"/>
              </a:rPr>
              <a:t>The infrastructure of each Microsoft Azure data center is notionally divided into multiple sections known as fault domains. These sections of the infrastructure (which are not necessarily individual servers or server racks) are designed in such a way that a failure of one fault domain is extremely unlikely to affect any other fault domain. When you deploy a service, the Microsoft Azure Fabric Controller automatically locates the roles in at least two different fault domains so that a failure in one domain will not affect all instances of your service.</a:t>
            </a:r>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10</a:t>
            </a:fld>
            <a:endParaRPr lang="en-US" dirty="0"/>
          </a:p>
        </p:txBody>
      </p:sp>
    </p:spTree>
    <p:extLst>
      <p:ext uri="{BB962C8B-B14F-4D97-AF65-F5344CB8AC3E}">
        <p14:creationId xmlns:p14="http://schemas.microsoft.com/office/powerpoint/2010/main" val="35362668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11</a:t>
            </a:fld>
            <a:endParaRPr lang="en-US" dirty="0"/>
          </a:p>
        </p:txBody>
      </p:sp>
    </p:spTree>
    <p:extLst>
      <p:ext uri="{BB962C8B-B14F-4D97-AF65-F5344CB8AC3E}">
        <p14:creationId xmlns:p14="http://schemas.microsoft.com/office/powerpoint/2010/main" val="26373237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 what a scale-out application looks like</a:t>
            </a:r>
          </a:p>
          <a:p>
            <a:pPr marL="0" indent="0">
              <a:buFont typeface="Arial" pitchFamily="34" charset="0"/>
              <a:buNone/>
            </a:pPr>
            <a:endParaRPr lang="en-US" dirty="0" smtClean="0"/>
          </a:p>
          <a:p>
            <a:pPr marL="0" indent="0">
              <a:buFont typeface="Arial" pitchFamily="34" charset="0"/>
              <a:buNone/>
            </a:pPr>
            <a:r>
              <a:rPr lang="en-US" b="1" dirty="0" smtClean="0"/>
              <a:t>Speaking notes</a:t>
            </a:r>
          </a:p>
          <a:p>
            <a:pPr marL="171450" indent="-171450">
              <a:buFont typeface="Arial" pitchFamily="34" charset="0"/>
              <a:buChar char="•"/>
            </a:pPr>
            <a:r>
              <a:rPr lang="en-US" dirty="0" smtClean="0"/>
              <a:t>High scale applications often</a:t>
            </a:r>
            <a:r>
              <a:rPr lang="en-US" baseline="0" dirty="0" smtClean="0"/>
              <a:t> follow this sort of an pattern</a:t>
            </a:r>
          </a:p>
          <a:p>
            <a:pPr marL="171450" indent="-171450">
              <a:buFont typeface="Arial" pitchFamily="34" charset="0"/>
              <a:buChar char="•"/>
            </a:pPr>
            <a:r>
              <a:rPr lang="en-US" baseline="0" dirty="0" smtClean="0"/>
              <a:t>Inbound connectivity comes through a load balancer</a:t>
            </a:r>
          </a:p>
          <a:p>
            <a:pPr marL="384431" lvl="1" indent="-171450">
              <a:buFont typeface="Arial" pitchFamily="34" charset="0"/>
              <a:buChar char="•"/>
            </a:pPr>
            <a:r>
              <a:rPr lang="en-US" baseline="0" dirty="0" smtClean="0"/>
              <a:t>Requests are round robin routed</a:t>
            </a:r>
          </a:p>
          <a:p>
            <a:pPr marL="384431" lvl="1" indent="-171450">
              <a:buFont typeface="Arial" pitchFamily="34" charset="0"/>
              <a:buChar char="•"/>
            </a:pPr>
            <a:r>
              <a:rPr lang="en-US" baseline="0" dirty="0" smtClean="0"/>
              <a:t>Load balancer is typically aware of the state of the web servers (i.e. are they up)</a:t>
            </a:r>
          </a:p>
          <a:p>
            <a:pPr marL="171450" lvl="0" indent="-171450">
              <a:buFont typeface="Arial" pitchFamily="34" charset="0"/>
              <a:buChar char="•"/>
            </a:pPr>
            <a:r>
              <a:rPr lang="en-US" baseline="0" dirty="0" smtClean="0"/>
              <a:t>There are one or more tiers or groups of stateless web or app servers</a:t>
            </a:r>
          </a:p>
          <a:p>
            <a:pPr marL="384431" lvl="1" indent="-171450">
              <a:buFont typeface="Arial" pitchFamily="34" charset="0"/>
              <a:buChar char="•"/>
            </a:pPr>
            <a:r>
              <a:rPr lang="en-US" baseline="0" dirty="0" smtClean="0"/>
              <a:t>By stateless we mean that they do not hold state between client requests</a:t>
            </a:r>
          </a:p>
          <a:p>
            <a:pPr marL="384431" lvl="1" indent="-171450">
              <a:buFont typeface="Arial" pitchFamily="34" charset="0"/>
              <a:buChar char="•"/>
            </a:pPr>
            <a:r>
              <a:rPr lang="en-US" baseline="0" dirty="0" smtClean="0"/>
              <a:t>Stateless means that simple load balancing works – no need for sticky sessions</a:t>
            </a:r>
          </a:p>
          <a:p>
            <a:pPr marL="384431" lvl="1" indent="-171450">
              <a:buFont typeface="Arial" pitchFamily="34" charset="0"/>
              <a:buChar char="•"/>
            </a:pPr>
            <a:r>
              <a:rPr lang="en-US" baseline="0" dirty="0" smtClean="0"/>
              <a:t>Stateless means that the failure of a web server does not cause major issues for application- it is simply removed from the load balancer</a:t>
            </a:r>
          </a:p>
          <a:p>
            <a:pPr marL="171450" lvl="0" indent="-171450">
              <a:buFont typeface="Arial" pitchFamily="34" charset="0"/>
              <a:buChar char="•"/>
            </a:pPr>
            <a:r>
              <a:rPr lang="en-US" baseline="0" dirty="0" smtClean="0"/>
              <a:t>A stateful or storage tier</a:t>
            </a:r>
          </a:p>
          <a:p>
            <a:pPr marL="384431" lvl="1" indent="-171450">
              <a:buFont typeface="Arial" pitchFamily="34" charset="0"/>
              <a:buChar char="•"/>
            </a:pPr>
            <a:r>
              <a:rPr lang="en-US" baseline="0" dirty="0" smtClean="0"/>
              <a:t>This will generally involve some sort of scale out approach for large apps</a:t>
            </a:r>
          </a:p>
          <a:p>
            <a:pPr marL="384431" lvl="1" indent="-171450">
              <a:buFont typeface="Arial" pitchFamily="34" charset="0"/>
              <a:buChar char="•"/>
            </a:pPr>
            <a:r>
              <a:rPr lang="en-US" baseline="0" dirty="0" smtClean="0"/>
              <a:t>Often using partitioned databases</a:t>
            </a:r>
          </a:p>
          <a:p>
            <a:pPr marL="384431" lvl="1" indent="-171450">
              <a:buFont typeface="Arial" pitchFamily="34" charset="0"/>
              <a:buChar char="•"/>
            </a:pPr>
            <a:r>
              <a:rPr lang="en-US" baseline="0" dirty="0" smtClean="0"/>
              <a:t>Often some sort of queuing mechanism</a:t>
            </a:r>
          </a:p>
          <a:p>
            <a:pPr marL="171450" lvl="0" indent="-171450">
              <a:buFont typeface="Arial" pitchFamily="34" charset="0"/>
              <a:buChar char="•"/>
            </a:pPr>
            <a:r>
              <a:rPr lang="en-US" baseline="0" dirty="0" smtClean="0"/>
              <a:t>Applications will often perform processing in the background. </a:t>
            </a:r>
          </a:p>
          <a:p>
            <a:pPr marL="384431" lvl="1" indent="-171450">
              <a:buFont typeface="Arial" pitchFamily="34" charset="0"/>
              <a:buChar char="•"/>
            </a:pPr>
            <a:r>
              <a:rPr lang="en-US" baseline="0" dirty="0" smtClean="0"/>
              <a:t>Improves response time for users</a:t>
            </a:r>
          </a:p>
          <a:p>
            <a:pPr marL="384431" lvl="1" indent="-171450">
              <a:buFont typeface="Arial" pitchFamily="34" charset="0"/>
              <a:buChar char="•"/>
            </a:pPr>
            <a:r>
              <a:rPr lang="en-US" baseline="0" dirty="0" smtClean="0"/>
              <a:t>Allows load peaks to be buffered in queues</a:t>
            </a:r>
          </a:p>
          <a:p>
            <a:pPr marL="212981" lvl="1" indent="0">
              <a:buFont typeface="Arial" pitchFamily="34" charset="0"/>
              <a:buNone/>
            </a:pPr>
            <a:endParaRPr lang="en-US" baseline="0" dirty="0" smtClean="0"/>
          </a:p>
          <a:p>
            <a:pPr marL="212981" lvl="1" indent="0">
              <a:buFont typeface="Arial" pitchFamily="34" charset="0"/>
              <a:buNone/>
            </a:pPr>
            <a:r>
              <a:rPr lang="en-US" b="1" baseline="0" dirty="0" smtClean="0"/>
              <a:t>Microsoft Azure provides us with a Platform as a Service offering to implement these sorts of applications</a:t>
            </a:r>
          </a:p>
          <a:p>
            <a:pPr marL="0" indent="0">
              <a:buFont typeface="Arial" pitchFamily="34" charset="0"/>
              <a:buNone/>
            </a:pPr>
            <a:endParaRPr lang="en-US" dirty="0" smtClean="0"/>
          </a:p>
          <a:p>
            <a:pPr marL="0" indent="0">
              <a:buFont typeface="Arial" pitchFamily="34" charset="0"/>
              <a:buNone/>
            </a:pPr>
            <a:r>
              <a:rPr lang="en-US" b="1" dirty="0" smtClean="0"/>
              <a:t>Notes</a:t>
            </a:r>
          </a:p>
          <a:p>
            <a:pPr marL="0" indent="0">
              <a:buFont typeface="Arial" pitchFamily="34" charset="0"/>
              <a:buNone/>
            </a:pPr>
            <a:r>
              <a:rPr lang="en-US" b="0" dirty="0" smtClean="0"/>
              <a:t>http://msdn.microsoft.com/en-us/magazine/cc500561.aspx </a:t>
            </a:r>
          </a:p>
          <a:p>
            <a:r>
              <a:rPr lang="en-US" dirty="0" smtClean="0"/>
              <a:t>http://msdn.microsoft.com/en-us/library/ff650667.aspx</a:t>
            </a:r>
          </a:p>
        </p:txBody>
      </p:sp>
      <p:sp>
        <p:nvSpPr>
          <p:cNvPr id="4" name="Slide Number Placeholder 3"/>
          <p:cNvSpPr>
            <a:spLocks noGrp="1"/>
          </p:cNvSpPr>
          <p:nvPr>
            <p:ph type="sldNum" sz="quarter" idx="10"/>
          </p:nvPr>
        </p:nvSpPr>
        <p:spPr/>
        <p:txBody>
          <a:bodyPr/>
          <a:lstStyle/>
          <a:p>
            <a:fld id="{82AABF77-E2E4-44CA-BA5C-65E132CF08D8}" type="slidenum">
              <a:rPr lang="en-US" smtClean="0"/>
              <a:pPr/>
              <a:t>12</a:t>
            </a:fld>
            <a:endParaRPr lang="en-US" dirty="0"/>
          </a:p>
        </p:txBody>
      </p:sp>
    </p:spTree>
    <p:extLst>
      <p:ext uri="{BB962C8B-B14F-4D97-AF65-F5344CB8AC3E}">
        <p14:creationId xmlns:p14="http://schemas.microsoft.com/office/powerpoint/2010/main" val="2758766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18198936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b="1" dirty="0" smtClean="0"/>
              <a:t>Slide Objective</a:t>
            </a:r>
          </a:p>
          <a:p>
            <a:r>
              <a:rPr lang="en-US" b="0" dirty="0" smtClean="0"/>
              <a:t>Introduce users to the tooling available to work with Microsoft Azure</a:t>
            </a:r>
          </a:p>
          <a:p>
            <a:endParaRPr lang="en-US" dirty="0" smtClean="0"/>
          </a:p>
          <a:p>
            <a:r>
              <a:rPr lang="en-US" b="1" dirty="0" smtClean="0"/>
              <a:t>Speaker Notes</a:t>
            </a:r>
          </a:p>
          <a:p>
            <a:pPr marL="171450" indent="-171450">
              <a:buFont typeface="Arial" pitchFamily="34" charset="0"/>
              <a:buChar char="•"/>
            </a:pPr>
            <a:r>
              <a:rPr lang="en-US" dirty="0" smtClean="0"/>
              <a:t>Developer SDK is a Cloud in a box,</a:t>
            </a:r>
            <a:r>
              <a:rPr lang="en-US" baseline="0" dirty="0" smtClean="0"/>
              <a:t> allowing you to develop and debug locally without requiring a connection to the cloud. You can do this without Visual Studio as there are command line tools for executing the “cloud in a box” and publishing to the cloud.</a:t>
            </a:r>
          </a:p>
          <a:p>
            <a:pPr marL="171450" indent="-171450">
              <a:buFont typeface="Arial" pitchFamily="34" charset="0"/>
              <a:buChar char="•"/>
            </a:pPr>
            <a:r>
              <a:rPr lang="en-US" baseline="0" dirty="0" smtClean="0"/>
              <a:t>There is also a separate download for the Visual Studio 2008 tools, which provide the VS debugging and templates. This in turn includes the SDK</a:t>
            </a:r>
          </a:p>
          <a:p>
            <a:pPr marL="171450" indent="-171450">
              <a:buFont typeface="Arial" pitchFamily="34" charset="0"/>
              <a:buChar char="•"/>
            </a:pPr>
            <a:r>
              <a:rPr lang="en-US" baseline="0" dirty="0" smtClean="0"/>
              <a:t>Download the VS tools if you use VS. Download the raw SDK if you use alternative platforms (PHP etc…)</a:t>
            </a:r>
          </a:p>
          <a:p>
            <a:pPr marL="171450" indent="-171450">
              <a:buFont typeface="Arial" pitchFamily="34" charset="0"/>
              <a:buChar char="•"/>
            </a:pPr>
            <a:r>
              <a:rPr lang="en-US" baseline="0" dirty="0" smtClean="0"/>
              <a:t>Requirements for Win 7 or Win 2008 are a dependency on IIS7 for the development fabric</a:t>
            </a:r>
          </a:p>
          <a:p>
            <a:pPr marL="171450" indent="-171450">
              <a:buFont typeface="Arial" pitchFamily="34" charset="0"/>
              <a:buChar char="•"/>
            </a:pPr>
            <a:r>
              <a:rPr lang="en-US" baseline="0" dirty="0" smtClean="0"/>
              <a:t>Can install the bits with the Microsoft Web Platform Installer</a:t>
            </a:r>
          </a:p>
          <a:p>
            <a:endParaRPr lang="en-US" baseline="0" dirty="0" smtClean="0"/>
          </a:p>
          <a:p>
            <a:r>
              <a:rPr lang="en-US" b="1" baseline="0" dirty="0" smtClean="0"/>
              <a:t>Notes</a:t>
            </a:r>
          </a:p>
          <a:p>
            <a:r>
              <a:rPr lang="en-NZ" b="0" baseline="0" dirty="0" smtClean="0"/>
              <a:t>Microsoft Azure Tools for Microsoft Visual Studio includes:</a:t>
            </a:r>
          </a:p>
          <a:p>
            <a:r>
              <a:rPr lang="en-NZ" b="0" baseline="0" dirty="0" smtClean="0"/>
              <a:t>C# and VB Project creation support for creating a Microsoft Azure Cloud Service solution with multiple roles.</a:t>
            </a:r>
          </a:p>
          <a:p>
            <a:r>
              <a:rPr lang="en-NZ" b="0" baseline="0" dirty="0" smtClean="0"/>
              <a:t>Tools to add and remove roles from the Cloud Service.</a:t>
            </a:r>
          </a:p>
          <a:p>
            <a:r>
              <a:rPr lang="en-NZ" b="0" baseline="0" dirty="0" smtClean="0"/>
              <a:t>Tools to configure each Role.</a:t>
            </a:r>
          </a:p>
          <a:p>
            <a:r>
              <a:rPr lang="en-NZ" b="0" baseline="0" dirty="0" smtClean="0"/>
              <a:t>Integrated local development via the Development Fabric and Development Storage services.</a:t>
            </a:r>
          </a:p>
          <a:p>
            <a:r>
              <a:rPr lang="en-NZ" b="0" baseline="0" dirty="0" smtClean="0"/>
              <a:t>Running and Debugging a Cloud Service in the Development Fabric.</a:t>
            </a:r>
          </a:p>
          <a:p>
            <a:r>
              <a:rPr lang="en-NZ" b="0" baseline="0" dirty="0" smtClean="0"/>
              <a:t>Browsing cloud storage through the Server Explorer</a:t>
            </a:r>
          </a:p>
          <a:p>
            <a:r>
              <a:rPr lang="en-NZ" b="0" baseline="0" dirty="0" smtClean="0"/>
              <a:t>Building and packaging of Cloud Service Packages.</a:t>
            </a:r>
          </a:p>
          <a:p>
            <a:r>
              <a:rPr lang="en-NZ" b="0" baseline="0" dirty="0" smtClean="0"/>
              <a:t>Deploying to the Microsoft Azure.</a:t>
            </a:r>
          </a:p>
          <a:p>
            <a:r>
              <a:rPr lang="en-NZ" b="0" baseline="0" dirty="0" smtClean="0"/>
              <a:t>Monitoring the state of your services through the Server Explorer.</a:t>
            </a:r>
          </a:p>
          <a:p>
            <a:r>
              <a:rPr lang="en-NZ" b="0" baseline="0" dirty="0" smtClean="0"/>
              <a:t>Debugging in the cloud by retrieving IntelliTrace logs through the Server Explorer.</a:t>
            </a:r>
          </a:p>
        </p:txBody>
      </p:sp>
      <p:sp>
        <p:nvSpPr>
          <p:cNvPr id="4" name="Slide Number Placeholder 3"/>
          <p:cNvSpPr>
            <a:spLocks noGrp="1"/>
          </p:cNvSpPr>
          <p:nvPr>
            <p:ph type="sldNum" sz="quarter" idx="10"/>
          </p:nvPr>
        </p:nvSpPr>
        <p:spPr/>
        <p:txBody>
          <a:bodyPr/>
          <a:lstStyle/>
          <a:p>
            <a:fld id="{82AABF77-E2E4-44CA-BA5C-65E132CF08D8}" type="slidenum">
              <a:rPr lang="en-US" smtClean="0"/>
              <a:pPr/>
              <a:t>14</a:t>
            </a:fld>
            <a:endParaRPr lang="en-US" dirty="0"/>
          </a:p>
        </p:txBody>
      </p:sp>
    </p:spTree>
    <p:extLst>
      <p:ext uri="{BB962C8B-B14F-4D97-AF65-F5344CB8AC3E}">
        <p14:creationId xmlns:p14="http://schemas.microsoft.com/office/powerpoint/2010/main" val="17406884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pPr marL="171450" indent="-171450">
              <a:buFont typeface="Arial" pitchFamily="34" charset="0"/>
              <a:buChar char="•"/>
            </a:pPr>
            <a:r>
              <a:rPr lang="en-US" b="0" dirty="0" smtClean="0"/>
              <a:t>Understand the role programming model in overview</a:t>
            </a:r>
          </a:p>
          <a:p>
            <a:r>
              <a:rPr lang="en-US" b="1" dirty="0" smtClean="0"/>
              <a:t>Speaker</a:t>
            </a:r>
            <a:r>
              <a:rPr lang="en-US" b="1" baseline="0" dirty="0" smtClean="0"/>
              <a:t> Notes</a:t>
            </a:r>
          </a:p>
          <a:p>
            <a:r>
              <a:rPr lang="en-US" dirty="0" smtClean="0"/>
              <a:t>A role is similar to a windows service. It gets started</a:t>
            </a:r>
            <a:r>
              <a:rPr lang="en-US" baseline="0" dirty="0" smtClean="0"/>
              <a:t> once deployed, and will get stopped when required.</a:t>
            </a:r>
          </a:p>
          <a:p>
            <a:endParaRPr lang="en-US" baseline="0" dirty="0" smtClean="0"/>
          </a:p>
          <a:p>
            <a:r>
              <a:rPr lang="en-US" baseline="0" dirty="0" smtClean="0"/>
              <a:t>It could get stopped because </a:t>
            </a:r>
          </a:p>
          <a:p>
            <a:pPr>
              <a:buFont typeface="Arial" charset="0"/>
              <a:buChar char="•"/>
            </a:pPr>
            <a:r>
              <a:rPr lang="en-US" baseline="0" dirty="0" smtClean="0"/>
              <a:t>we are re-deploying you to a different server</a:t>
            </a:r>
          </a:p>
          <a:p>
            <a:pPr>
              <a:buFont typeface="Arial" charset="0"/>
              <a:buChar char="•"/>
            </a:pPr>
            <a:r>
              <a:rPr lang="en-US" baseline="0" dirty="0" smtClean="0"/>
              <a:t>You actioned the stop from the web-portal</a:t>
            </a:r>
          </a:p>
          <a:p>
            <a:pPr>
              <a:buFont typeface="Arial" charset="0"/>
              <a:buChar char="•"/>
            </a:pPr>
            <a:endParaRPr lang="en-US" baseline="0" dirty="0" smtClean="0"/>
          </a:p>
          <a:p>
            <a:pPr>
              <a:buFont typeface="Arial" charset="0"/>
              <a:buNone/>
            </a:pPr>
            <a:r>
              <a:rPr lang="en-US" dirty="0" smtClean="0"/>
              <a:t>It’s up to you to keep</a:t>
            </a:r>
            <a:r>
              <a:rPr lang="en-US" baseline="0" dirty="0" smtClean="0"/>
              <a:t> running and NEVER return from Start() unless you have been told to stop. Note: you do not need to handle the stop – you can simply “fail”</a:t>
            </a:r>
            <a:endParaRPr lang="en-US" dirty="0" smtClean="0"/>
          </a:p>
          <a:p>
            <a:endParaRPr lang="en-US" b="1" baseline="0" dirty="0" smtClean="0"/>
          </a:p>
          <a:p>
            <a:r>
              <a:rPr lang="en-US" b="1" baseline="0" dirty="0" smtClean="0"/>
              <a:t>Notes</a:t>
            </a:r>
          </a:p>
          <a:p>
            <a:r>
              <a:rPr lang="en-US" b="0" baseline="0" dirty="0" smtClean="0"/>
              <a:t>http://msdn.microsoft.com/en-us/library/ee848065.aspx</a:t>
            </a:r>
          </a:p>
          <a:p>
            <a:r>
              <a:rPr lang="en-US" b="0" baseline="0" dirty="0" smtClean="0"/>
              <a:t>http://blogs.msdn.com/b/jnak/archive/2010/02/11/windows-azure-roleentrypoint-method-call-order.aspx</a:t>
            </a:r>
            <a:r>
              <a:rPr lang="en-US" b="1" baseline="0" dirty="0" smtClean="0"/>
              <a:t>es</a:t>
            </a:r>
            <a:endParaRPr lang="en-US" b="1"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15</a:t>
            </a:fld>
            <a:endParaRPr lang="en-US" dirty="0"/>
          </a:p>
        </p:txBody>
      </p:sp>
    </p:spTree>
    <p:extLst>
      <p:ext uri="{BB962C8B-B14F-4D97-AF65-F5344CB8AC3E}">
        <p14:creationId xmlns:p14="http://schemas.microsoft.com/office/powerpoint/2010/main" val="34659603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b="1" dirty="0" smtClean="0"/>
              <a:t>Slide Objective</a:t>
            </a:r>
          </a:p>
          <a:p>
            <a:pPr marL="171450" indent="-171450">
              <a:buFont typeface="Arial" pitchFamily="34" charset="0"/>
              <a:buChar char="•"/>
            </a:pPr>
            <a:r>
              <a:rPr lang="en-US" b="0" dirty="0" smtClean="0"/>
              <a:t>Understand the lifecycle of a Microsoft Azure role</a:t>
            </a:r>
          </a:p>
          <a:p>
            <a:pPr marL="171450" indent="-171450">
              <a:buFont typeface="Arial" pitchFamily="34" charset="0"/>
              <a:buChar char="•"/>
            </a:pPr>
            <a:r>
              <a:rPr lang="en-US" b="0" dirty="0" smtClean="0"/>
              <a:t>Understand the</a:t>
            </a:r>
            <a:r>
              <a:rPr lang="en-US" b="0" baseline="0" dirty="0" smtClean="0"/>
              <a:t> methods that can be overridden in RoleEntryPoint</a:t>
            </a:r>
          </a:p>
          <a:p>
            <a:pPr marL="171450" indent="-171450">
              <a:buFont typeface="Arial" pitchFamily="34" charset="0"/>
              <a:buChar char="•"/>
            </a:pPr>
            <a:r>
              <a:rPr lang="en-US" b="0" baseline="0" dirty="0" smtClean="0"/>
              <a:t>Understand the events that are raised by role instances when their status is changing</a:t>
            </a:r>
          </a:p>
          <a:p>
            <a:pPr marL="171450" indent="-171450">
              <a:buFont typeface="Arial" pitchFamily="34" charset="0"/>
              <a:buChar char="•"/>
            </a:pPr>
            <a:endParaRPr lang="en-US" b="0" dirty="0" smtClean="0"/>
          </a:p>
          <a:p>
            <a:r>
              <a:rPr lang="en-US" b="1" dirty="0" smtClean="0"/>
              <a:t>Speaker Notes</a:t>
            </a:r>
          </a:p>
          <a:p>
            <a:pPr marL="171450" indent="-171450">
              <a:buFont typeface="Arial" pitchFamily="34" charset="0"/>
              <a:buChar char="•"/>
            </a:pPr>
            <a:r>
              <a:rPr lang="en-US" b="0" dirty="0" smtClean="0"/>
              <a:t>Roles will typically extend RoleEntryPoint</a:t>
            </a:r>
          </a:p>
          <a:p>
            <a:pPr marL="171450" indent="-171450">
              <a:buFont typeface="Arial" pitchFamily="34" charset="0"/>
              <a:buChar char="•"/>
            </a:pPr>
            <a:r>
              <a:rPr lang="en-US" b="0" dirty="0" smtClean="0"/>
              <a:t>The fabric calls RoleEntryPoint methods as it starts and stops a role</a:t>
            </a:r>
          </a:p>
          <a:p>
            <a:pPr marL="384431" lvl="1" indent="-171450">
              <a:buFont typeface="Arial" pitchFamily="34" charset="0"/>
              <a:buChar char="•"/>
            </a:pPr>
            <a:r>
              <a:rPr lang="en-NZ" dirty="0" smtClean="0"/>
              <a:t>WaWorkerHost process is started.</a:t>
            </a:r>
          </a:p>
          <a:p>
            <a:pPr marL="384431" lvl="1" indent="-171450">
              <a:buFont typeface="Arial" pitchFamily="34" charset="0"/>
              <a:buChar char="•"/>
            </a:pPr>
            <a:r>
              <a:rPr lang="en-NZ" dirty="0" smtClean="0"/>
              <a:t>Worker Role assembly is loaded and surfed for a class that derives from RoleEntryPoint. This class is instantiated. </a:t>
            </a:r>
          </a:p>
          <a:p>
            <a:pPr marL="384431" lvl="1" indent="-171450">
              <a:buFont typeface="Arial" pitchFamily="34" charset="0"/>
              <a:buChar char="•"/>
            </a:pPr>
            <a:r>
              <a:rPr lang="en-NZ" dirty="0" smtClean="0"/>
              <a:t>RoleEntryPoint.OnStart() is called. </a:t>
            </a:r>
          </a:p>
          <a:p>
            <a:pPr marL="384431" lvl="1" indent="-171450">
              <a:buFont typeface="Arial" pitchFamily="34" charset="0"/>
              <a:buChar char="•"/>
            </a:pPr>
            <a:r>
              <a:rPr lang="en-NZ" dirty="0" smtClean="0"/>
              <a:t>RoleEntryPoint.Run() is called. </a:t>
            </a:r>
          </a:p>
          <a:p>
            <a:pPr marL="384431" lvl="1" indent="-171450">
              <a:buFont typeface="Arial" pitchFamily="34" charset="0"/>
              <a:buChar char="•"/>
            </a:pPr>
            <a:r>
              <a:rPr lang="en-NZ" dirty="0" smtClean="0"/>
              <a:t>If the RoleEntryPoint.Run() method exits, the RoleEntryPoint.OnStop() method is called . </a:t>
            </a:r>
          </a:p>
          <a:p>
            <a:pPr marL="384431" lvl="1" indent="-171450">
              <a:buFont typeface="Arial" pitchFamily="34" charset="0"/>
              <a:buChar char="•"/>
            </a:pPr>
            <a:r>
              <a:rPr lang="en-NZ" dirty="0" smtClean="0"/>
              <a:t>WaWorkerHost process is stopped. The role will recycle and startup again.</a:t>
            </a:r>
          </a:p>
          <a:p>
            <a:endParaRPr lang="en-US" b="0" dirty="0" smtClean="0"/>
          </a:p>
          <a:p>
            <a:r>
              <a:rPr lang="en-NZ" b="0" dirty="0" smtClean="0"/>
              <a:t>As a role changes state</a:t>
            </a:r>
            <a:r>
              <a:rPr lang="en-NZ" b="0" baseline="0" dirty="0" smtClean="0"/>
              <a:t> it will raise the StatusCheck event.</a:t>
            </a:r>
          </a:p>
          <a:p>
            <a:r>
              <a:rPr lang="en-NZ" b="0" baseline="0" dirty="0" smtClean="0"/>
              <a:t>A status of Busy will mean the load balancer will not route requests to the instance.</a:t>
            </a:r>
            <a:endParaRPr lang="en-US" b="0" dirty="0" smtClean="0"/>
          </a:p>
          <a:p>
            <a:endParaRPr lang="en-US" b="1" dirty="0" smtClean="0"/>
          </a:p>
          <a:p>
            <a:r>
              <a:rPr lang="en-US" b="1" dirty="0" smtClean="0"/>
              <a:t>Note</a:t>
            </a:r>
          </a:p>
          <a:p>
            <a:r>
              <a:rPr lang="en-US" b="0" dirty="0" smtClean="0"/>
              <a:t>http://blogs.msdn.com/b/jnak/archive/2010/02/11/windows-azure-roleentrypoint-method-call-order.aspx</a:t>
            </a:r>
          </a:p>
          <a:p>
            <a:r>
              <a:rPr lang="en-US" b="0" dirty="0" smtClean="0"/>
              <a:t>http://msdn.microsoft.com/en-us/library/ee848065.aspx</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16</a:t>
            </a:fld>
            <a:endParaRPr lang="en-US" dirty="0"/>
          </a:p>
        </p:txBody>
      </p:sp>
    </p:spTree>
    <p:extLst>
      <p:ext uri="{BB962C8B-B14F-4D97-AF65-F5344CB8AC3E}">
        <p14:creationId xmlns:p14="http://schemas.microsoft.com/office/powerpoint/2010/main" val="33952007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None/>
            </a:pPr>
            <a:r>
              <a:rPr lang="en-US" b="1" dirty="0" smtClean="0"/>
              <a:t>Slide Objective</a:t>
            </a:r>
          </a:p>
          <a:p>
            <a:pPr marL="228600" indent="-228600">
              <a:buFont typeface="Arial" pitchFamily="34" charset="0"/>
              <a:buChar char="•"/>
            </a:pPr>
            <a:r>
              <a:rPr lang="en-US" b="0" dirty="0" smtClean="0"/>
              <a:t>Understand the 3 common patterns of worker roles</a:t>
            </a:r>
          </a:p>
          <a:p>
            <a:pPr marL="228600" indent="-228600">
              <a:buFont typeface="Arial" pitchFamily="34" charset="0"/>
              <a:buChar char="•"/>
            </a:pPr>
            <a:endParaRPr lang="en-US" b="0" dirty="0" smtClean="0"/>
          </a:p>
          <a:p>
            <a:pPr marL="228600" indent="-228600">
              <a:buNone/>
            </a:pPr>
            <a:r>
              <a:rPr lang="en-US" b="1" dirty="0" smtClean="0"/>
              <a:t>Speaker Notes</a:t>
            </a:r>
          </a:p>
          <a:p>
            <a:pPr marL="228600" indent="-228600">
              <a:buNone/>
            </a:pPr>
            <a:r>
              <a:rPr lang="en-US" b="0" dirty="0" smtClean="0"/>
              <a:t>Pattern 1 – Polling</a:t>
            </a:r>
          </a:p>
          <a:p>
            <a:pPr marL="228600" indent="-228600">
              <a:buNone/>
            </a:pPr>
            <a:r>
              <a:rPr lang="en-US" b="0" dirty="0" smtClean="0"/>
              <a:t>	Worker role polls a</a:t>
            </a:r>
            <a:r>
              <a:rPr lang="en-US" b="0" baseline="0" dirty="0" smtClean="0"/>
              <a:t> Queue</a:t>
            </a:r>
          </a:p>
          <a:p>
            <a:pPr marL="228600" indent="-228600">
              <a:buNone/>
            </a:pPr>
            <a:r>
              <a:rPr lang="en-US" b="0" baseline="0" dirty="0" smtClean="0"/>
              <a:t>	Pops message</a:t>
            </a:r>
          </a:p>
          <a:p>
            <a:pPr marL="228600" indent="-228600">
              <a:buNone/>
            </a:pPr>
            <a:r>
              <a:rPr lang="en-US" b="0" baseline="0" dirty="0" smtClean="0"/>
              <a:t>	Performs work</a:t>
            </a:r>
          </a:p>
          <a:p>
            <a:pPr marL="228600" indent="-228600">
              <a:buNone/>
            </a:pPr>
            <a:r>
              <a:rPr lang="en-US" b="0" baseline="0" dirty="0" smtClean="0"/>
              <a:t>	Polls queue again</a:t>
            </a:r>
          </a:p>
          <a:p>
            <a:pPr marL="228600" indent="-228600">
              <a:buNone/>
            </a:pPr>
            <a:endParaRPr lang="en-US" b="0" baseline="0" dirty="0" smtClean="0"/>
          </a:p>
          <a:p>
            <a:pPr marL="228600" indent="-228600">
              <a:buNone/>
            </a:pPr>
            <a:r>
              <a:rPr lang="en-US" b="0" baseline="0" dirty="0" smtClean="0"/>
              <a:t>Pattern 2</a:t>
            </a:r>
          </a:p>
          <a:p>
            <a:pPr marL="228600" indent="-228600">
              <a:buNone/>
            </a:pPr>
            <a:r>
              <a:rPr lang="en-US" b="0" baseline="0" dirty="0" smtClean="0"/>
              <a:t>	Worker listens for inbound TCP request</a:t>
            </a:r>
            <a:br>
              <a:rPr lang="en-US" b="0" baseline="0" dirty="0" smtClean="0"/>
            </a:br>
            <a:r>
              <a:rPr lang="en-US" b="0" baseline="0" dirty="0" smtClean="0"/>
              <a:t>Can implement with Raw TcpListeners or use WCF or use Hosted Web Core</a:t>
            </a:r>
          </a:p>
          <a:p>
            <a:pPr marL="228600" indent="-228600">
              <a:buNone/>
            </a:pPr>
            <a:endParaRPr lang="en-US" b="0" baseline="0" dirty="0" smtClean="0"/>
          </a:p>
          <a:p>
            <a:pPr marL="228600" indent="-228600">
              <a:buNone/>
            </a:pPr>
            <a:r>
              <a:rPr lang="en-US" b="0" baseline="0" dirty="0" smtClean="0"/>
              <a:t>Pattern 3</a:t>
            </a:r>
          </a:p>
          <a:p>
            <a:pPr marL="228600" indent="-228600">
              <a:buNone/>
            </a:pPr>
            <a:r>
              <a:rPr lang="en-US" b="0" baseline="0" dirty="0" smtClean="0"/>
              <a:t>	Run a 3</a:t>
            </a:r>
            <a:r>
              <a:rPr lang="en-US" b="0" baseline="30000" dirty="0" smtClean="0"/>
              <a:t>rd</a:t>
            </a:r>
            <a:r>
              <a:rPr lang="en-US" b="0" baseline="0" dirty="0" smtClean="0"/>
              <a:t> party process</a:t>
            </a:r>
            <a:br>
              <a:rPr lang="en-US" b="0" baseline="0" dirty="0" smtClean="0"/>
            </a:br>
            <a:r>
              <a:rPr lang="en-US" b="0" baseline="0" dirty="0" smtClean="0"/>
              <a:t>When the role starts up or runs use a Process.Start() call to run a standard windows executable</a:t>
            </a:r>
          </a:p>
          <a:p>
            <a:pPr marL="228600" indent="-228600">
              <a:buNone/>
            </a:pPr>
            <a:r>
              <a:rPr lang="en-US" b="0" baseline="0" dirty="0" smtClean="0"/>
              <a:t>	E.g. Running a database server</a:t>
            </a:r>
            <a:endParaRPr lang="en-US" b="0" dirty="0" smtClean="0"/>
          </a:p>
          <a:p>
            <a:pPr marL="228600" indent="-228600">
              <a:buNone/>
            </a:pPr>
            <a:endParaRPr lang="en-US" b="1" dirty="0" smtClean="0"/>
          </a:p>
          <a:p>
            <a:pPr marL="228600" indent="-228600">
              <a:buNone/>
            </a:pPr>
            <a:r>
              <a:rPr lang="en-US" b="1" dirty="0" smtClean="0"/>
              <a:t>Notes</a:t>
            </a:r>
          </a:p>
          <a:p>
            <a:pPr marL="228600" indent="-228600">
              <a:buNone/>
            </a:pPr>
            <a:r>
              <a:rPr lang="en-US" b="0" dirty="0" smtClean="0"/>
              <a:t>http://blog.smarx.com/posts/build-your-own-web-role-running-hosted-web-core-in-windows-azure</a:t>
            </a:r>
          </a:p>
          <a:p>
            <a:pPr marL="228600" indent="-228600">
              <a:buNone/>
            </a:pPr>
            <a:r>
              <a:rPr lang="en-US" b="0" dirty="0" smtClean="0"/>
              <a:t>http://blog.smarx.com/posts/making-songs-swing-with-windows-azure-python-and-the-echo-nest-api </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17</a:t>
            </a:fld>
            <a:endParaRPr lang="en-US" dirty="0"/>
          </a:p>
        </p:txBody>
      </p:sp>
    </p:spTree>
    <p:extLst>
      <p:ext uri="{BB962C8B-B14F-4D97-AF65-F5344CB8AC3E}">
        <p14:creationId xmlns:p14="http://schemas.microsoft.com/office/powerpoint/2010/main" val="18553733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a:t>
            </a:r>
            <a:r>
              <a:rPr lang="en-US" b="1" baseline="0" dirty="0" smtClean="0"/>
              <a:t> Objective</a:t>
            </a:r>
          </a:p>
          <a:p>
            <a:r>
              <a:rPr lang="en-US" b="0" baseline="0" dirty="0" smtClean="0"/>
              <a:t>Understand how a Web Role extends the standard worker role</a:t>
            </a:r>
          </a:p>
          <a:p>
            <a:endParaRPr lang="en-US" b="1" baseline="0" dirty="0" smtClean="0"/>
          </a:p>
          <a:p>
            <a:r>
              <a:rPr lang="en-US" b="1" baseline="0" dirty="0" smtClean="0"/>
              <a:t>Speaker Notes</a:t>
            </a:r>
          </a:p>
          <a:p>
            <a:endParaRPr lang="en-US" b="1" baseline="0" dirty="0" smtClean="0"/>
          </a:p>
          <a:p>
            <a:r>
              <a:rPr lang="en-US" b="0" baseline="0" dirty="0" smtClean="0"/>
              <a:t>A web role takes all the capabilities and semantics of a worker role and adds the IIS Hostable Web Core</a:t>
            </a:r>
          </a:p>
          <a:p>
            <a:r>
              <a:rPr lang="en-US" dirty="0" smtClean="0"/>
              <a:t>Web Roles run ASP.NET websites- they do this by using the IIS hostage web core.</a:t>
            </a:r>
          </a:p>
          <a:p>
            <a:r>
              <a:rPr lang="en-US" dirty="0" smtClean="0"/>
              <a:t> pretty much anything that will work in</a:t>
            </a:r>
            <a:r>
              <a:rPr lang="en-US" baseline="0" dirty="0" smtClean="0"/>
              <a:t> a standard IIS ASP.NET Web Site should work in Microsoft Azure. At MIX09, we additionally added support for IIS7’s FastCGI capability. As a note, any files that are part of a asp.net project on windows azure are READ ONLY! If you need to be able to change the contents of files:</a:t>
            </a:r>
          </a:p>
          <a:p>
            <a:endParaRPr lang="en-US" baseline="0" dirty="0" smtClean="0"/>
          </a:p>
          <a:p>
            <a:pPr marL="228600" indent="-228600">
              <a:buAutoNum type="arabicPeriod"/>
            </a:pPr>
            <a:r>
              <a:rPr lang="en-US" baseline="0" dirty="0" smtClean="0"/>
              <a:t>User Blob Storage</a:t>
            </a:r>
          </a:p>
          <a:p>
            <a:pPr marL="228600" indent="-228600">
              <a:buAutoNum type="arabicPeriod"/>
            </a:pPr>
            <a:r>
              <a:rPr lang="en-US" baseline="0" dirty="0" smtClean="0"/>
              <a:t>If its configuration, use the service model files – which can be changed at runtime.</a:t>
            </a:r>
          </a:p>
          <a:p>
            <a:pPr marL="228600" indent="-228600">
              <a:buAutoNum type="arabicPeriod"/>
            </a:pPr>
            <a:endParaRPr lang="en-US" baseline="0" dirty="0" smtClean="0"/>
          </a:p>
          <a:p>
            <a:pPr marL="228600" indent="-228600">
              <a:buNone/>
            </a:pPr>
            <a:r>
              <a:rPr lang="en-US" baseline="0" dirty="0" smtClean="0"/>
              <a:t>Inbound protocols are http(s) – outbound protocols are any TCP connection but NOT UDP.</a:t>
            </a:r>
          </a:p>
          <a:p>
            <a:pPr marL="228600" indent="-228600">
              <a:buNone/>
            </a:pPr>
            <a:endParaRPr lang="en-US" dirty="0" smtClean="0"/>
          </a:p>
          <a:p>
            <a:pPr marL="228600" indent="-228600">
              <a:buNone/>
            </a:pPr>
            <a:r>
              <a:rPr lang="en-US" b="1" dirty="0" smtClean="0"/>
              <a:t>Notes</a:t>
            </a:r>
          </a:p>
          <a:p>
            <a:pPr marL="228600" indent="-228600">
              <a:buNone/>
            </a:pPr>
            <a:r>
              <a:rPr lang="en-US" b="0" dirty="0" smtClean="0"/>
              <a:t>http://msdn.microsoft.com/en-us/library/dd179341.aspx</a:t>
            </a:r>
          </a:p>
          <a:p>
            <a:pPr marL="228600" indent="-228600">
              <a:buNone/>
            </a:pPr>
            <a:r>
              <a:rPr lang="en-US" b="0" dirty="0" smtClean="0"/>
              <a:t>http://blogs.msdn.com/b/carlosag/archive/2008/04/14/hostyourownwebserverusingiis7.aspx</a:t>
            </a:r>
          </a:p>
          <a:p>
            <a:pPr marL="228600" indent="-228600">
              <a:buNone/>
            </a:pPr>
            <a:r>
              <a:rPr lang="en-US" b="0" dirty="0" smtClean="0"/>
              <a:t>http://blogs.iis.net/ksingla/archive/2007/12/20/ins-amp-outs-of-hostable-web-core.aspx</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18</a:t>
            </a:fld>
            <a:endParaRPr lang="en-US" dirty="0"/>
          </a:p>
        </p:txBody>
      </p:sp>
    </p:spTree>
    <p:extLst>
      <p:ext uri="{BB962C8B-B14F-4D97-AF65-F5344CB8AC3E}">
        <p14:creationId xmlns:p14="http://schemas.microsoft.com/office/powerpoint/2010/main" val="9747761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pPr marL="171450" indent="-171450">
              <a:buFont typeface="Arial" pitchFamily="34" charset="0"/>
              <a:buChar char="•"/>
            </a:pPr>
            <a:r>
              <a:rPr lang="en-US" dirty="0" smtClean="0"/>
              <a:t>Explain Microsoft Azure specific configuration mechanism</a:t>
            </a:r>
          </a:p>
          <a:p>
            <a:pPr marL="171450" indent="-171450">
              <a:buFont typeface="Arial" pitchFamily="34" charset="0"/>
              <a:buChar char="•"/>
            </a:pPr>
            <a:r>
              <a:rPr lang="en-US" dirty="0" smtClean="0"/>
              <a:t>Contrast with web.config</a:t>
            </a:r>
          </a:p>
          <a:p>
            <a:pPr marL="0" indent="0">
              <a:buFont typeface="Arial" pitchFamily="34" charset="0"/>
              <a:buNone/>
            </a:pPr>
            <a:endParaRPr lang="en-US" b="1" dirty="0" smtClean="0"/>
          </a:p>
          <a:p>
            <a:pPr marL="0" indent="0">
              <a:buFont typeface="Arial" pitchFamily="34" charset="0"/>
              <a:buNone/>
            </a:pPr>
            <a:r>
              <a:rPr lang="en-US" b="1" dirty="0" smtClean="0"/>
              <a:t>Speaker Notes</a:t>
            </a:r>
          </a:p>
          <a:p>
            <a:pPr marL="171450" indent="-171450">
              <a:buFont typeface="Arial" pitchFamily="34" charset="0"/>
              <a:buChar char="•"/>
            </a:pPr>
            <a:r>
              <a:rPr lang="en-NZ" dirty="0" smtClean="0"/>
              <a:t>The service configuration file specifies the number of role instances to deploy for each role in the service, the values of any configuration settings, and the thumbprints for any certificates associated with a role. </a:t>
            </a:r>
          </a:p>
          <a:p>
            <a:pPr marL="171450" indent="-171450">
              <a:buFont typeface="Arial" pitchFamily="34" charset="0"/>
              <a:buChar char="•"/>
            </a:pPr>
            <a:r>
              <a:rPr lang="en-NZ" dirty="0" smtClean="0"/>
              <a:t>The service configuration file specifies the details of the service deployment, including the number of instances of each role to run, the values for configuration settings defined by the model, and the thumbprints of certificates associated with the service. For more information</a:t>
            </a:r>
            <a:endParaRPr lang="en-US" dirty="0" smtClean="0"/>
          </a:p>
          <a:p>
            <a:pPr marL="171450" indent="-171450">
              <a:buFont typeface="Arial" pitchFamily="34" charset="0"/>
              <a:buChar char="•"/>
            </a:pPr>
            <a:r>
              <a:rPr lang="en-US" dirty="0" smtClean="0"/>
              <a:t>Web.config is used today to store configuration for asp.net web sites. Most ASP.NET things</a:t>
            </a:r>
            <a:r>
              <a:rPr lang="en-US" baseline="0" dirty="0" smtClean="0"/>
              <a:t> still require this, e.g. tracing, security etc.</a:t>
            </a:r>
          </a:p>
          <a:p>
            <a:pPr marL="171450" indent="-171450">
              <a:buFont typeface="Arial" pitchFamily="34" charset="0"/>
              <a:buChar char="•"/>
            </a:pPr>
            <a:r>
              <a:rPr lang="en-US" baseline="0" dirty="0" smtClean="0"/>
              <a:t>Web.config cannot be changed once deployed – it’s a static file.</a:t>
            </a:r>
          </a:p>
          <a:p>
            <a:pPr marL="171450" indent="-171450">
              <a:buFont typeface="Arial" pitchFamily="34" charset="0"/>
              <a:buChar char="•"/>
            </a:pPr>
            <a:r>
              <a:rPr lang="en-US" baseline="0" dirty="0" smtClean="0"/>
              <a:t>Instead you should store configuration that will change in the ServiceConfiguration files, and use the RoleEnvironment.GetConfigurationSetting method to read the value. Settings in the ServiceConfiguration file can be changed at runtime without restarting the VM!</a:t>
            </a:r>
          </a:p>
          <a:p>
            <a:pPr marL="171450" indent="-171450">
              <a:buFont typeface="Arial" pitchFamily="34" charset="0"/>
              <a:buChar char="•"/>
            </a:pPr>
            <a:r>
              <a:rPr lang="en-US" baseline="0" dirty="0" smtClean="0"/>
              <a:t>Will still be times when you just use web.config e.g. System.WebServer settings, adding HttpModules and HttpHandlers etc…</a:t>
            </a:r>
          </a:p>
          <a:p>
            <a:pPr marL="171450" indent="-171450">
              <a:buFont typeface="Arial" pitchFamily="34" charset="0"/>
              <a:buChar char="•"/>
            </a:pPr>
            <a:endParaRPr lang="en-US" baseline="0" dirty="0" smtClean="0"/>
          </a:p>
          <a:p>
            <a:pPr marL="0" indent="0">
              <a:buFont typeface="Arial" pitchFamily="34" charset="0"/>
              <a:buNone/>
            </a:pPr>
            <a:r>
              <a:rPr lang="en-US" b="1" baseline="0" dirty="0" smtClean="0"/>
              <a:t>Notes</a:t>
            </a:r>
          </a:p>
          <a:p>
            <a:pPr marL="0" indent="0">
              <a:buFont typeface="Arial" pitchFamily="34" charset="0"/>
              <a:buNone/>
            </a:pPr>
            <a:r>
              <a:rPr lang="en-US" b="0" dirty="0" smtClean="0"/>
              <a:t>http://msdn.microsoft.com/en-us/library/ee758710.aspx </a:t>
            </a:r>
          </a:p>
          <a:p>
            <a:pPr marL="0" indent="0">
              <a:buFont typeface="Arial" pitchFamily="34" charset="0"/>
              <a:buNone/>
            </a:pPr>
            <a:r>
              <a:rPr lang="en-US" b="0" dirty="0" smtClean="0"/>
              <a:t>http://dunnry.com/blog/2009/04/16/WhyDoesWindowsAzureUseACscfgFile.aspx</a:t>
            </a:r>
          </a:p>
        </p:txBody>
      </p:sp>
      <p:sp>
        <p:nvSpPr>
          <p:cNvPr id="4" name="Slide Number Placeholder 3"/>
          <p:cNvSpPr>
            <a:spLocks noGrp="1"/>
          </p:cNvSpPr>
          <p:nvPr>
            <p:ph type="sldNum" sz="quarter" idx="10"/>
          </p:nvPr>
        </p:nvSpPr>
        <p:spPr/>
        <p:txBody>
          <a:bodyPr/>
          <a:lstStyle/>
          <a:p>
            <a:fld id="{82AABF77-E2E4-44CA-BA5C-65E132CF08D8}" type="slidenum">
              <a:rPr lang="en-US" smtClean="0"/>
              <a:pPr/>
              <a:t>19</a:t>
            </a:fld>
            <a:endParaRPr lang="en-US" dirty="0"/>
          </a:p>
        </p:txBody>
      </p:sp>
    </p:spTree>
    <p:extLst>
      <p:ext uri="{BB962C8B-B14F-4D97-AF65-F5344CB8AC3E}">
        <p14:creationId xmlns:p14="http://schemas.microsoft.com/office/powerpoint/2010/main" val="1445493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pPr defTabSz="933199">
              <a:spcAft>
                <a:spcPts val="340"/>
              </a:spcAft>
              <a:defRPr/>
            </a:pPr>
            <a:r>
              <a:rPr lang="en-US" b="1" dirty="0" smtClean="0"/>
              <a:t>Slide Objectives:</a:t>
            </a:r>
          </a:p>
          <a:p>
            <a:pPr marL="174982" indent="-174982">
              <a:buFont typeface="Arial" pitchFamily="34" charset="0"/>
              <a:buChar char="•"/>
            </a:pPr>
            <a:r>
              <a:rPr lang="en-US" dirty="0" smtClean="0"/>
              <a:t>Introduce the topics that will be</a:t>
            </a:r>
            <a:r>
              <a:rPr lang="en-US" baseline="0" dirty="0" smtClean="0"/>
              <a:t> covered in this session</a:t>
            </a:r>
            <a:endParaRPr lang="en-US" dirty="0" smtClean="0"/>
          </a:p>
          <a:p>
            <a:pPr marL="174982" indent="-174982">
              <a:buFont typeface="Arial" pitchFamily="34" charset="0"/>
              <a:buChar char="•"/>
            </a:pPr>
            <a:endParaRPr lang="en-US"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1600" b="1" dirty="0" smtClean="0"/>
              <a:t>VALUE PROP</a:t>
            </a:r>
          </a:p>
          <a:p>
            <a:endParaRPr lang="en-US" dirty="0" smtClean="0"/>
          </a:p>
          <a:p>
            <a:r>
              <a:rPr lang="en-US" b="1" dirty="0" smtClean="0"/>
              <a:t>Speaking Points:</a:t>
            </a:r>
          </a:p>
          <a:p>
            <a:endParaRPr lang="en-US" dirty="0" smtClean="0"/>
          </a:p>
          <a:p>
            <a:r>
              <a:rPr lang="en-US" b="1" dirty="0" smtClean="0"/>
              <a:t>Notes:</a:t>
            </a:r>
          </a:p>
          <a:p>
            <a:endParaRPr lang="en-US" dirty="0"/>
          </a:p>
        </p:txBody>
      </p:sp>
      <p:sp>
        <p:nvSpPr>
          <p:cNvPr id="4" name="Slide Number Placeholder 3"/>
          <p:cNvSpPr>
            <a:spLocks noGrp="1"/>
          </p:cNvSpPr>
          <p:nvPr>
            <p:ph type="sldNum" sz="quarter" idx="10"/>
          </p:nvPr>
        </p:nvSpPr>
        <p:spPr/>
        <p:txBody>
          <a:bodyPr/>
          <a:lstStyle/>
          <a:p>
            <a:fld id="{94A25E58-20C3-47A2-B67C-8A1FCB5D4422}"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18378992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20</a:t>
            </a:fld>
            <a:endParaRPr lang="en-US" dirty="0"/>
          </a:p>
        </p:txBody>
      </p:sp>
    </p:spTree>
    <p:extLst>
      <p:ext uri="{BB962C8B-B14F-4D97-AF65-F5344CB8AC3E}">
        <p14:creationId xmlns:p14="http://schemas.microsoft.com/office/powerpoint/2010/main" val="29666429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21</a:t>
            </a:fld>
            <a:endParaRPr lang="en-US" dirty="0"/>
          </a:p>
        </p:txBody>
      </p:sp>
    </p:spTree>
    <p:extLst>
      <p:ext uri="{BB962C8B-B14F-4D97-AF65-F5344CB8AC3E}">
        <p14:creationId xmlns:p14="http://schemas.microsoft.com/office/powerpoint/2010/main" val="2425113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extLst>
      <p:ext uri="{BB962C8B-B14F-4D97-AF65-F5344CB8AC3E}">
        <p14:creationId xmlns:p14="http://schemas.microsoft.com/office/powerpoint/2010/main" val="26091022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extLst>
      <p:ext uri="{BB962C8B-B14F-4D97-AF65-F5344CB8AC3E}">
        <p14:creationId xmlns:p14="http://schemas.microsoft.com/office/powerpoint/2010/main" val="29142277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Speaking</a:t>
            </a:r>
            <a:r>
              <a:rPr lang="en-US" b="1" baseline="0" dirty="0" smtClean="0"/>
              <a:t> Points</a:t>
            </a:r>
            <a:r>
              <a:rPr lang="en-US" b="1" dirty="0" smtClean="0"/>
              <a:t>:</a:t>
            </a:r>
          </a:p>
          <a:p>
            <a:pPr marL="171450" indent="-171450">
              <a:buFont typeface="Arial" pitchFamily="34" charset="0"/>
              <a:buChar char="•"/>
            </a:pPr>
            <a:r>
              <a:rPr lang="en-US" dirty="0" smtClean="0"/>
              <a:t>Direct access to Worker Role Instances is a scalability bottleneck and</a:t>
            </a:r>
            <a:r>
              <a:rPr lang="en-US" baseline="0" dirty="0" smtClean="0"/>
              <a:t> is less useful than the pattern we are about to show</a:t>
            </a:r>
          </a:p>
          <a:p>
            <a:pPr marL="171450" indent="-171450">
              <a:buFont typeface="Arial" pitchFamily="34" charset="0"/>
              <a:buChar char="•"/>
            </a:pPr>
            <a:r>
              <a:rPr lang="en-US" baseline="0" dirty="0" smtClean="0"/>
              <a:t>(Scalability of Web Tier (Web Role Instances) becomes bound to (and limited by) the scalability and reliability of the Service Tier (Worker Role Instances))</a:t>
            </a:r>
          </a:p>
          <a:p>
            <a:pPr marL="171450" indent="-171450">
              <a:buFont typeface="Arial" pitchFamily="34" charset="0"/>
              <a:buChar char="•"/>
            </a:pPr>
            <a:r>
              <a:rPr lang="en-US" baseline="0" dirty="0" smtClean="0"/>
              <a:t>There’s a better way</a:t>
            </a:r>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5791812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 what a scale-out application looks like</a:t>
            </a:r>
          </a:p>
          <a:p>
            <a:pPr marL="0" indent="0">
              <a:buFont typeface="Arial" pitchFamily="34" charset="0"/>
              <a:buNone/>
            </a:pPr>
            <a:endParaRPr lang="en-US" dirty="0" smtClean="0"/>
          </a:p>
          <a:p>
            <a:pPr marL="0" indent="0">
              <a:buFont typeface="Arial" pitchFamily="34" charset="0"/>
              <a:buNone/>
            </a:pPr>
            <a:r>
              <a:rPr lang="en-US" b="1" dirty="0" smtClean="0"/>
              <a:t>Speaking notes</a:t>
            </a:r>
          </a:p>
          <a:p>
            <a:pPr marL="171450" indent="-171450">
              <a:buFont typeface="Arial" pitchFamily="34" charset="0"/>
              <a:buChar char="•"/>
            </a:pPr>
            <a:r>
              <a:rPr lang="en-US" dirty="0" smtClean="0"/>
              <a:t>High scale applications often</a:t>
            </a:r>
            <a:r>
              <a:rPr lang="en-US" baseline="0" dirty="0" smtClean="0"/>
              <a:t> follow this sort of an pattern</a:t>
            </a:r>
          </a:p>
          <a:p>
            <a:pPr marL="171450" indent="-171450">
              <a:buFont typeface="Arial" pitchFamily="34" charset="0"/>
              <a:buChar char="•"/>
            </a:pPr>
            <a:r>
              <a:rPr lang="en-US" baseline="0" dirty="0" smtClean="0"/>
              <a:t>Inbound connectivity comes through a load balancer</a:t>
            </a:r>
          </a:p>
          <a:p>
            <a:pPr marL="384431" lvl="1" indent="-171450">
              <a:buFont typeface="Arial" pitchFamily="34" charset="0"/>
              <a:buChar char="•"/>
            </a:pPr>
            <a:r>
              <a:rPr lang="en-US" baseline="0" dirty="0" smtClean="0"/>
              <a:t>Requests are round robin routed</a:t>
            </a:r>
          </a:p>
          <a:p>
            <a:pPr marL="384431" lvl="1" indent="-171450">
              <a:buFont typeface="Arial" pitchFamily="34" charset="0"/>
              <a:buChar char="•"/>
            </a:pPr>
            <a:r>
              <a:rPr lang="en-US" baseline="0" dirty="0" smtClean="0"/>
              <a:t>Load balancer is typically aware of the state of the web servers (i.e. are they up)</a:t>
            </a:r>
          </a:p>
          <a:p>
            <a:pPr marL="171450" lvl="0" indent="-171450">
              <a:buFont typeface="Arial" pitchFamily="34" charset="0"/>
              <a:buChar char="•"/>
            </a:pPr>
            <a:r>
              <a:rPr lang="en-US" baseline="0" dirty="0" smtClean="0"/>
              <a:t>There are one or more tiers or groups of stateless web or app servers</a:t>
            </a:r>
          </a:p>
          <a:p>
            <a:pPr marL="384431" lvl="1" indent="-171450">
              <a:buFont typeface="Arial" pitchFamily="34" charset="0"/>
              <a:buChar char="•"/>
            </a:pPr>
            <a:r>
              <a:rPr lang="en-US" baseline="0" dirty="0" smtClean="0"/>
              <a:t>By stateless we mean that they do not hold state between client requests</a:t>
            </a:r>
          </a:p>
          <a:p>
            <a:pPr marL="384431" lvl="1" indent="-171450">
              <a:buFont typeface="Arial" pitchFamily="34" charset="0"/>
              <a:buChar char="•"/>
            </a:pPr>
            <a:r>
              <a:rPr lang="en-US" baseline="0" dirty="0" smtClean="0"/>
              <a:t>Stateless means that simple load balancing works – no need for sticky sessions</a:t>
            </a:r>
          </a:p>
          <a:p>
            <a:pPr marL="384431" lvl="1" indent="-171450">
              <a:buFont typeface="Arial" pitchFamily="34" charset="0"/>
              <a:buChar char="•"/>
            </a:pPr>
            <a:r>
              <a:rPr lang="en-US" baseline="0" dirty="0" smtClean="0"/>
              <a:t>Stateless means that the failure of a web server does not cause major issues for application- it is simply removed from the load balancer</a:t>
            </a:r>
          </a:p>
          <a:p>
            <a:pPr marL="171450" lvl="0" indent="-171450">
              <a:buFont typeface="Arial" pitchFamily="34" charset="0"/>
              <a:buChar char="•"/>
            </a:pPr>
            <a:r>
              <a:rPr lang="en-US" baseline="0" dirty="0" smtClean="0"/>
              <a:t>A stateful or storage tier</a:t>
            </a:r>
          </a:p>
          <a:p>
            <a:pPr marL="384431" lvl="1" indent="-171450">
              <a:buFont typeface="Arial" pitchFamily="34" charset="0"/>
              <a:buChar char="•"/>
            </a:pPr>
            <a:r>
              <a:rPr lang="en-US" baseline="0" dirty="0" smtClean="0"/>
              <a:t>This will generally involve some sort of scale out approach for large apps</a:t>
            </a:r>
          </a:p>
          <a:p>
            <a:pPr marL="384431" lvl="1" indent="-171450">
              <a:buFont typeface="Arial" pitchFamily="34" charset="0"/>
              <a:buChar char="•"/>
            </a:pPr>
            <a:r>
              <a:rPr lang="en-US" baseline="0" dirty="0" smtClean="0"/>
              <a:t>Often using partitioned databases</a:t>
            </a:r>
          </a:p>
          <a:p>
            <a:pPr marL="384431" lvl="1" indent="-171450">
              <a:buFont typeface="Arial" pitchFamily="34" charset="0"/>
              <a:buChar char="•"/>
            </a:pPr>
            <a:r>
              <a:rPr lang="en-US" baseline="0" dirty="0" smtClean="0"/>
              <a:t>Often some sort of queuing mechanism</a:t>
            </a:r>
          </a:p>
          <a:p>
            <a:pPr marL="171450" lvl="0" indent="-171450">
              <a:buFont typeface="Arial" pitchFamily="34" charset="0"/>
              <a:buChar char="•"/>
            </a:pPr>
            <a:r>
              <a:rPr lang="en-US" baseline="0" dirty="0" smtClean="0"/>
              <a:t>Applications will often perform processing in the background. </a:t>
            </a:r>
          </a:p>
          <a:p>
            <a:pPr marL="384431" lvl="1" indent="-171450">
              <a:buFont typeface="Arial" pitchFamily="34" charset="0"/>
              <a:buChar char="•"/>
            </a:pPr>
            <a:r>
              <a:rPr lang="en-US" baseline="0" dirty="0" smtClean="0"/>
              <a:t>Improves response time for users</a:t>
            </a:r>
          </a:p>
          <a:p>
            <a:pPr marL="384431" lvl="1" indent="-171450">
              <a:buFont typeface="Arial" pitchFamily="34" charset="0"/>
              <a:buChar char="•"/>
            </a:pPr>
            <a:r>
              <a:rPr lang="en-US" baseline="0" dirty="0" smtClean="0"/>
              <a:t>Allows load peaks to be buffered in queues</a:t>
            </a:r>
          </a:p>
          <a:p>
            <a:pPr marL="212981" lvl="1" indent="0">
              <a:buFont typeface="Arial" pitchFamily="34" charset="0"/>
              <a:buNone/>
            </a:pPr>
            <a:endParaRPr lang="en-US" baseline="0" dirty="0" smtClean="0"/>
          </a:p>
          <a:p>
            <a:pPr marL="212981" lvl="1" indent="0">
              <a:buFont typeface="Arial" pitchFamily="34" charset="0"/>
              <a:buNone/>
            </a:pPr>
            <a:r>
              <a:rPr lang="en-US" b="1" baseline="0" dirty="0" smtClean="0"/>
              <a:t>Microsoft Azure provides us with a Platform as a Service offering to implement these sorts of applications</a:t>
            </a:r>
          </a:p>
          <a:p>
            <a:pPr marL="0" indent="0">
              <a:buFont typeface="Arial" pitchFamily="34" charset="0"/>
              <a:buNone/>
            </a:pPr>
            <a:endParaRPr lang="en-US" dirty="0" smtClean="0"/>
          </a:p>
          <a:p>
            <a:pPr marL="0" indent="0">
              <a:buFont typeface="Arial" pitchFamily="34" charset="0"/>
              <a:buNone/>
            </a:pPr>
            <a:r>
              <a:rPr lang="en-US" b="1" dirty="0" smtClean="0"/>
              <a:t>Notes</a:t>
            </a:r>
          </a:p>
          <a:p>
            <a:pPr marL="0" indent="0">
              <a:buFont typeface="Arial" pitchFamily="34" charset="0"/>
              <a:buNone/>
            </a:pPr>
            <a:r>
              <a:rPr lang="en-US" b="0" dirty="0" smtClean="0"/>
              <a:t>http://msdn.microsoft.com/en-us/magazine/cc500561.aspx </a:t>
            </a:r>
          </a:p>
          <a:p>
            <a:r>
              <a:rPr lang="en-US" dirty="0" smtClean="0"/>
              <a:t>http://msdn.microsoft.com/en-us/library/ff650667.aspx</a:t>
            </a:r>
          </a:p>
        </p:txBody>
      </p:sp>
      <p:sp>
        <p:nvSpPr>
          <p:cNvPr id="4" name="Slide Number Placeholder 3"/>
          <p:cNvSpPr>
            <a:spLocks noGrp="1"/>
          </p:cNvSpPr>
          <p:nvPr>
            <p:ph type="sldNum" sz="quarter" idx="10"/>
          </p:nvPr>
        </p:nvSpPr>
        <p:spPr/>
        <p:txBody>
          <a:bodyPr/>
          <a:lstStyle/>
          <a:p>
            <a:fld id="{82AABF77-E2E4-44CA-BA5C-65E132CF08D8}" type="slidenum">
              <a:rPr lang="en-US" smtClean="0"/>
              <a:pPr/>
              <a:t>25</a:t>
            </a:fld>
            <a:endParaRPr lang="en-US" dirty="0"/>
          </a:p>
        </p:txBody>
      </p:sp>
    </p:spTree>
    <p:extLst>
      <p:ext uri="{BB962C8B-B14F-4D97-AF65-F5344CB8AC3E}">
        <p14:creationId xmlns:p14="http://schemas.microsoft.com/office/powerpoint/2010/main" val="29402412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Speaking</a:t>
            </a:r>
            <a:r>
              <a:rPr lang="en-US" b="1" baseline="0" dirty="0" smtClean="0"/>
              <a:t> Points</a:t>
            </a:r>
            <a:r>
              <a:rPr lang="en-US" b="1" dirty="0" smtClean="0"/>
              <a:t>:</a:t>
            </a:r>
          </a:p>
          <a:p>
            <a:pPr marL="171450" indent="-171450">
              <a:buFont typeface="Arial" pitchFamily="34" charset="0"/>
              <a:buChar char="•"/>
            </a:pPr>
            <a:r>
              <a:rPr lang="en-US" dirty="0" smtClean="0"/>
              <a:t>Adding this tool to our arsenal…</a:t>
            </a:r>
          </a:p>
          <a:p>
            <a:pPr marL="171450" indent="-171450">
              <a:buFont typeface="Arial" pitchFamily="34" charset="0"/>
              <a:buChar char="•"/>
            </a:pPr>
            <a:r>
              <a:rPr lang="en-US" dirty="0" smtClean="0"/>
              <a:t>Load Leveling is idea that since Service Tier (Worker Role</a:t>
            </a:r>
            <a:r>
              <a:rPr lang="en-US" baseline="0" dirty="0" smtClean="0"/>
              <a:t> Instances) work is pulled, it and the Web Tier can operate independently (the Service Tier can “fall behind” and then catch up later when the Web Tier volume decreases)</a:t>
            </a:r>
            <a:endParaRPr lang="en-US" dirty="0" smtClean="0"/>
          </a:p>
          <a:p>
            <a:pPr marL="171450" indent="-171450">
              <a:buFont typeface="Arial" pitchFamily="34" charset="0"/>
              <a:buChar char="•"/>
            </a:pPr>
            <a:r>
              <a:rPr lang="en-US" dirty="0" smtClean="0"/>
              <a:t>May need to think about </a:t>
            </a:r>
            <a:r>
              <a:rPr lang="en-US" dirty="0" err="1" smtClean="0"/>
              <a:t>Idempotency</a:t>
            </a:r>
            <a:r>
              <a:rPr lang="en-US" dirty="0" smtClean="0"/>
              <a:t> &amp; Poison Messages</a:t>
            </a:r>
          </a:p>
          <a:p>
            <a:pPr marL="0" indent="0">
              <a:buFont typeface="Arial" pitchFamily="34" charset="0"/>
              <a:buNone/>
            </a:pPr>
            <a:endParaRPr lang="en-US" dirty="0" smtClean="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5791812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Speaking</a:t>
            </a:r>
            <a:r>
              <a:rPr lang="en-US" b="1" baseline="0" dirty="0" smtClean="0"/>
              <a:t> Points</a:t>
            </a:r>
            <a:r>
              <a:rPr lang="en-US" b="1" dirty="0" smtClean="0"/>
              <a:t>:</a:t>
            </a:r>
          </a:p>
          <a:p>
            <a:pPr marL="171450" indent="-171450">
              <a:buFont typeface="Arial" pitchFamily="34" charset="0"/>
              <a:buChar char="•"/>
            </a:pPr>
            <a:r>
              <a:rPr lang="en-US" dirty="0" smtClean="0"/>
              <a:t>Queue-Centric</a:t>
            </a:r>
            <a:r>
              <a:rPr lang="en-US" baseline="0" dirty="0" smtClean="0"/>
              <a:t> Workflow Pattern</a:t>
            </a:r>
            <a:endParaRPr lang="en-US" dirty="0" smtClean="0"/>
          </a:p>
          <a:p>
            <a:pPr marL="171450" indent="-171450">
              <a:buFont typeface="Arial" pitchFamily="34" charset="0"/>
              <a:buChar char="•"/>
            </a:pPr>
            <a:r>
              <a:rPr lang="en-US" dirty="0" err="1" smtClean="0"/>
              <a:t>Idempotency</a:t>
            </a:r>
            <a:endParaRPr lang="en-US" dirty="0" smtClean="0"/>
          </a:p>
          <a:p>
            <a:pPr marL="171450" indent="-171450">
              <a:buFont typeface="Arial"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5791812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28</a:t>
            </a:fld>
            <a:endParaRPr lang="en-US" dirty="0"/>
          </a:p>
        </p:txBody>
      </p:sp>
    </p:spTree>
    <p:extLst>
      <p:ext uri="{BB962C8B-B14F-4D97-AF65-F5344CB8AC3E}">
        <p14:creationId xmlns:p14="http://schemas.microsoft.com/office/powerpoint/2010/main" val="9769711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Dropbox support, drag your exe python</a:t>
            </a:r>
            <a:r>
              <a:rPr lang="en-US" baseline="0" dirty="0" smtClean="0"/>
              <a:t> R scripts here. </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33</a:t>
            </a:fld>
            <a:endParaRPr lang="en-US" dirty="0"/>
          </a:p>
        </p:txBody>
      </p:sp>
    </p:spTree>
    <p:extLst>
      <p:ext uri="{BB962C8B-B14F-4D97-AF65-F5344CB8AC3E}">
        <p14:creationId xmlns:p14="http://schemas.microsoft.com/office/powerpoint/2010/main" val="3892497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Speaking</a:t>
            </a:r>
            <a:r>
              <a:rPr lang="en-US" b="1" baseline="0" dirty="0" smtClean="0"/>
              <a:t> Points</a:t>
            </a:r>
            <a:r>
              <a:rPr lang="en-US" b="1" dirty="0" smtClean="0"/>
              <a:t>:</a:t>
            </a:r>
          </a:p>
          <a:p>
            <a:pPr marL="171450" indent="-171450">
              <a:buFont typeface="Arial" pitchFamily="34" charset="0"/>
              <a:buChar char="•"/>
            </a:pPr>
            <a:r>
              <a:rPr lang="en-US" baseline="0" dirty="0" smtClean="0"/>
              <a:t>Cloud Services – most scalable, highest uptime, multi-tier – with focus on business processing rather than infrastructure</a:t>
            </a:r>
          </a:p>
          <a:p>
            <a:pPr marL="171450" marR="0" indent="-171450" algn="l" defTabSz="1218987" rtl="0" eaLnBrk="1" fontAlgn="auto" latinLnBrk="0" hangingPunct="1">
              <a:lnSpc>
                <a:spcPct val="100000"/>
              </a:lnSpc>
              <a:spcBef>
                <a:spcPts val="0"/>
              </a:spcBef>
              <a:spcAft>
                <a:spcPts val="0"/>
              </a:spcAft>
              <a:buClrTx/>
              <a:buSzTx/>
              <a:buFont typeface="Arial" pitchFamily="34" charset="0"/>
              <a:buChar char="•"/>
              <a:tabLst/>
              <a:defRPr/>
            </a:pPr>
            <a:endParaRPr lang="en-US" baseline="0" dirty="0" smtClean="0"/>
          </a:p>
          <a:p>
            <a:pPr marL="171450" marR="0" indent="-171450" algn="l" defTabSz="1218987" rtl="0" eaLnBrk="1" fontAlgn="auto" latinLnBrk="0" hangingPunct="1">
              <a:lnSpc>
                <a:spcPct val="100000"/>
              </a:lnSpc>
              <a:spcBef>
                <a:spcPts val="0"/>
              </a:spcBef>
              <a:spcAft>
                <a:spcPts val="0"/>
              </a:spcAft>
              <a:buClrTx/>
              <a:buSzTx/>
              <a:buFont typeface="Arial" pitchFamily="34" charset="0"/>
              <a:buChar char="•"/>
              <a:tabLst/>
              <a:defRPr/>
            </a:pPr>
            <a:r>
              <a:rPr lang="en-US" baseline="0" dirty="0" smtClean="0"/>
              <a:t>Cloud Services enable a broader set of workloads then Microsoft Azure Web Sites, while providing more automated management then Microsoft Azure Virtual Machines.  </a:t>
            </a:r>
          </a:p>
          <a:p>
            <a:pPr marL="171450" indent="-171450">
              <a:buFont typeface="Arial" pitchFamily="34" charset="0"/>
              <a:buChar char="•"/>
            </a:pPr>
            <a:endParaRPr lang="en-US" baseline="0" dirty="0" smtClean="0"/>
          </a:p>
          <a:p>
            <a:pPr marL="171450" indent="-171450">
              <a:buFont typeface="Arial" pitchFamily="34" charset="0"/>
              <a:buChar char="•"/>
            </a:pPr>
            <a:r>
              <a:rPr lang="en-US" baseline="0" dirty="0" smtClean="0"/>
              <a:t>The rest of this talk is about Cloud Services</a:t>
            </a:r>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5791812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37</a:t>
            </a:fld>
            <a:endParaRPr lang="en-US" dirty="0"/>
          </a:p>
        </p:txBody>
      </p:sp>
    </p:spTree>
    <p:extLst>
      <p:ext uri="{BB962C8B-B14F-4D97-AF65-F5344CB8AC3E}">
        <p14:creationId xmlns:p14="http://schemas.microsoft.com/office/powerpoint/2010/main" val="1040991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Speaking</a:t>
            </a:r>
            <a:r>
              <a:rPr lang="en-US" b="1" baseline="0" dirty="0" smtClean="0"/>
              <a:t> Points</a:t>
            </a:r>
            <a:r>
              <a:rPr lang="en-US" b="1" dirty="0" smtClean="0"/>
              <a:t>:</a:t>
            </a:r>
          </a:p>
          <a:p>
            <a:pPr marL="171450" indent="-171450">
              <a:buFont typeface="Arial" pitchFamily="34" charset="0"/>
              <a:buChar char="•"/>
            </a:pPr>
            <a:r>
              <a:rPr lang="en-US" baseline="0" dirty="0" smtClean="0"/>
              <a:t>Enables you to build what we sometimes refer to as infinitely scalable applications.  They can support thousands of cores.</a:t>
            </a:r>
          </a:p>
          <a:p>
            <a:pPr marL="171450" indent="-171450">
              <a:buFont typeface="Arial" pitchFamily="34" charset="0"/>
              <a:buChar char="•"/>
            </a:pPr>
            <a:r>
              <a:rPr lang="en-US" baseline="0" dirty="0" smtClean="0"/>
              <a:t>Support not only web based deployments, but also multi-tier architectures where you might have a combination of front ends, middle tiers, as well as virtual machines running as part of your solution.</a:t>
            </a:r>
          </a:p>
          <a:p>
            <a:pPr marL="171450" indent="-171450">
              <a:buFont typeface="Arial" pitchFamily="34" charset="0"/>
              <a:buChar char="•"/>
            </a:pPr>
            <a:r>
              <a:rPr lang="en-US" baseline="0" dirty="0" smtClean="0"/>
              <a:t>Supports automated application management, so it is really easy to deploy, scale out, isolate, and recover from any type of hardware failure.  </a:t>
            </a:r>
          </a:p>
          <a:p>
            <a:pPr marL="171450" indent="-171450">
              <a:buFont typeface="Arial" pitchFamily="34" charset="0"/>
              <a:buChar char="•"/>
            </a:pPr>
            <a:r>
              <a:rPr lang="en-US" baseline="0" dirty="0" smtClean="0"/>
              <a:t>As well as support for automated updates.</a:t>
            </a:r>
          </a:p>
          <a:p>
            <a:pPr marL="171450" indent="-171450">
              <a:buFont typeface="Arial" pitchFamily="34" charset="0"/>
              <a:buChar char="•"/>
            </a:pPr>
            <a:r>
              <a:rPr lang="en-US" baseline="0" dirty="0" smtClean="0"/>
              <a:t>Managed upgrades.</a:t>
            </a:r>
          </a:p>
          <a:p>
            <a:pPr marL="171450" indent="-171450">
              <a:buFont typeface="Arial"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5791812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VM is separated</a:t>
            </a:r>
            <a:r>
              <a:rPr lang="en-US" baseline="0" dirty="0" smtClean="0"/>
              <a:t> out as </a:t>
            </a:r>
            <a:r>
              <a:rPr lang="en-US" baseline="0" dirty="0" err="1" smtClean="0"/>
              <a:t>IaaS</a:t>
            </a:r>
            <a:r>
              <a:rPr lang="en-US" baseline="0" smtClean="0"/>
              <a:t> offering.</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1247725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Speaking</a:t>
            </a:r>
            <a:r>
              <a:rPr lang="en-US" b="1" baseline="0" dirty="0" smtClean="0"/>
              <a:t> Points</a:t>
            </a:r>
            <a:r>
              <a:rPr lang="en-US" b="1" dirty="0" smtClean="0"/>
              <a:t>:</a:t>
            </a:r>
          </a:p>
          <a:p>
            <a:pPr marL="171450" indent="-171450">
              <a:buFont typeface="Arial" pitchFamily="34" charset="0"/>
              <a:buChar char="•"/>
            </a:pPr>
            <a:r>
              <a:rPr lang="en-US" baseline="0" dirty="0" smtClean="0"/>
              <a:t>Running Windows OS – so anything that runs on Windows could potentially run here – C++, Java, Python, etc.</a:t>
            </a:r>
          </a:p>
          <a:p>
            <a:pPr marL="171450" indent="-171450">
              <a:buFont typeface="Arial" pitchFamily="34" charset="0"/>
              <a:buChar char="•"/>
            </a:pPr>
            <a:r>
              <a:rPr lang="en-US" baseline="0" dirty="0" smtClean="0"/>
              <a:t>Role Instance (VM) Counts are # of VM instances for each Role Type – but is just a starting point – you can scale (or </a:t>
            </a:r>
            <a:r>
              <a:rPr lang="en-US" baseline="0" dirty="0" err="1" smtClean="0"/>
              <a:t>autoscale</a:t>
            </a:r>
            <a:r>
              <a:rPr lang="en-US" baseline="0" dirty="0" smtClean="0"/>
              <a:t>) after this</a:t>
            </a:r>
          </a:p>
          <a:p>
            <a:pPr marL="171450" indent="-171450">
              <a:buFont typeface="Arial" pitchFamily="34" charset="0"/>
              <a:buChar char="•"/>
            </a:pPr>
            <a:r>
              <a:rPr lang="en-US" baseline="0" dirty="0" smtClean="0"/>
              <a:t>Antenna looking thing is an END POINT</a:t>
            </a:r>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2602493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7</a:t>
            </a:fld>
            <a:endParaRPr lang="en-US" dirty="0"/>
          </a:p>
        </p:txBody>
      </p:sp>
    </p:spTree>
    <p:extLst>
      <p:ext uri="{BB962C8B-B14F-4D97-AF65-F5344CB8AC3E}">
        <p14:creationId xmlns:p14="http://schemas.microsoft.com/office/powerpoint/2010/main" val="8866804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the difference between Roles and Instances</a:t>
            </a:r>
          </a:p>
          <a:p>
            <a:endParaRPr lang="en-US" dirty="0" smtClean="0"/>
          </a:p>
          <a:p>
            <a:r>
              <a:rPr lang="en-US" b="1" dirty="0" smtClean="0"/>
              <a:t>Speaker Notes</a:t>
            </a:r>
          </a:p>
          <a:p>
            <a:pPr marL="171450" indent="-171450">
              <a:buFont typeface="Arial" pitchFamily="34" charset="0"/>
              <a:buChar char="•"/>
            </a:pPr>
            <a:r>
              <a:rPr lang="en-US" baseline="0" dirty="0" smtClean="0"/>
              <a:t>The Service model defines the shape of a service- </a:t>
            </a:r>
          </a:p>
          <a:p>
            <a:pPr marL="384431" lvl="1" indent="-171450">
              <a:buFont typeface="Arial" pitchFamily="34" charset="0"/>
              <a:buChar char="•"/>
            </a:pPr>
            <a:r>
              <a:rPr lang="en-US" baseline="0" dirty="0" smtClean="0"/>
              <a:t>the Roles it will have</a:t>
            </a:r>
          </a:p>
          <a:p>
            <a:pPr marL="384431" lvl="1" indent="-171450">
              <a:buFont typeface="Arial" pitchFamily="34" charset="0"/>
              <a:buChar char="•"/>
            </a:pPr>
            <a:r>
              <a:rPr lang="en-US" baseline="0" dirty="0" smtClean="0"/>
              <a:t>endpoints it will listen on</a:t>
            </a:r>
          </a:p>
          <a:p>
            <a:pPr marL="384431" lvl="1" indent="-171450">
              <a:buFont typeface="Arial" pitchFamily="34" charset="0"/>
              <a:buChar char="•"/>
            </a:pPr>
            <a:r>
              <a:rPr lang="en-US" baseline="0" dirty="0" smtClean="0"/>
              <a:t>Types of VMs that will be run</a:t>
            </a:r>
          </a:p>
          <a:p>
            <a:pPr marL="384431" lvl="1" indent="-171450">
              <a:buFont typeface="Arial" pitchFamily="34" charset="0"/>
              <a:buChar char="•"/>
            </a:pPr>
            <a:endParaRPr lang="en-US" baseline="0" dirty="0" smtClean="0"/>
          </a:p>
          <a:p>
            <a:pPr marL="171450" lvl="0" indent="-171450">
              <a:buFont typeface="Arial" pitchFamily="34" charset="0"/>
              <a:buChar char="•"/>
            </a:pPr>
            <a:r>
              <a:rPr lang="en-US" baseline="0" dirty="0" smtClean="0"/>
              <a:t>At runtime each Role will run at a given scale</a:t>
            </a:r>
          </a:p>
          <a:p>
            <a:pPr marL="384431" lvl="1" indent="-171450">
              <a:buFont typeface="Arial" pitchFamily="34" charset="0"/>
              <a:buChar char="•"/>
            </a:pPr>
            <a:r>
              <a:rPr lang="en-US" baseline="0" dirty="0" smtClean="0"/>
              <a:t>Specifically each role will be deployed onto and executed on one or more VMs</a:t>
            </a:r>
          </a:p>
          <a:p>
            <a:pPr marL="384431" lvl="1" indent="-171450">
              <a:buFont typeface="Arial" pitchFamily="34" charset="0"/>
              <a:buChar char="•"/>
            </a:pPr>
            <a:r>
              <a:rPr lang="en-US" baseline="0" dirty="0" smtClean="0"/>
              <a:t>A VM runs a single role</a:t>
            </a:r>
          </a:p>
          <a:p>
            <a:endParaRPr lang="en-US" baseline="0" dirty="0" smtClean="0"/>
          </a:p>
          <a:p>
            <a:r>
              <a:rPr lang="en-US" b="1" baseline="0" dirty="0" smtClean="0"/>
              <a:t>Notes</a:t>
            </a:r>
          </a:p>
          <a:p>
            <a:r>
              <a:rPr lang="en-US" b="0" baseline="0" dirty="0" smtClean="0"/>
              <a:t>Notes on the various security roles involved in running a Microsoft Azure account</a:t>
            </a:r>
          </a:p>
          <a:p>
            <a:r>
              <a:rPr lang="en-NZ" dirty="0" smtClean="0"/>
              <a:t>http://blog.toddysm.com/2010/01/subscription-and-service-administration-in-windows-azure.html </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8</a:t>
            </a:fld>
            <a:endParaRPr lang="en-US" dirty="0"/>
          </a:p>
        </p:txBody>
      </p:sp>
    </p:spTree>
    <p:extLst>
      <p:ext uri="{BB962C8B-B14F-4D97-AF65-F5344CB8AC3E}">
        <p14:creationId xmlns:p14="http://schemas.microsoft.com/office/powerpoint/2010/main" val="27508019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9</a:t>
            </a:fld>
            <a:endParaRPr lang="en-US" dirty="0"/>
          </a:p>
        </p:txBody>
      </p:sp>
    </p:spTree>
    <p:extLst>
      <p:ext uri="{BB962C8B-B14F-4D97-AF65-F5344CB8AC3E}">
        <p14:creationId xmlns:p14="http://schemas.microsoft.com/office/powerpoint/2010/main" val="15175809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5" y="2234114"/>
            <a:ext cx="8373521" cy="1359196"/>
          </a:xfrm>
        </p:spPr>
        <p:txBody>
          <a:bodyPr anchor="ctr" anchorCtr="0">
            <a:noAutofit/>
          </a:bodyPr>
          <a:lstStyle>
            <a:lvl1pPr>
              <a:lnSpc>
                <a:spcPct val="90000"/>
              </a:lnSpc>
              <a:defRPr sz="6596"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5" y="4612345"/>
            <a:ext cx="5454333" cy="1144929"/>
          </a:xfrm>
        </p:spPr>
        <p:txBody>
          <a:bodyPr/>
          <a:lstStyle>
            <a:lvl1pPr marL="0" indent="0">
              <a:buFont typeface="Arial" pitchFamily="34" charset="0"/>
              <a:buNone/>
              <a:defRPr sz="2398">
                <a:solidFill>
                  <a:schemeClr val="bg1">
                    <a:alpha val="98000"/>
                  </a:schemeClr>
                </a:solidFill>
                <a:latin typeface="+mj-lt"/>
              </a:defRPr>
            </a:lvl1pPr>
            <a:lvl2pPr marL="460099" indent="0">
              <a:buFont typeface="Arial" pitchFamily="34" charset="0"/>
              <a:buNone/>
              <a:defRPr/>
            </a:lvl2pPr>
            <a:lvl3pPr marL="855149" indent="0">
              <a:buFont typeface="Arial" pitchFamily="34" charset="0"/>
              <a:buNone/>
              <a:defRPr/>
            </a:lvl3pPr>
            <a:lvl4pPr marL="1258132" indent="0">
              <a:buFont typeface="Arial" pitchFamily="34" charset="0"/>
              <a:buNone/>
              <a:defRPr/>
            </a:lvl4pPr>
            <a:lvl5pPr marL="1604001"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798" y="98760"/>
            <a:ext cx="2497749" cy="574733"/>
          </a:xfrm>
          <a:prstGeom prst="rect">
            <a:avLst/>
          </a:prstGeom>
        </p:spPr>
      </p:pic>
    </p:spTree>
    <p:extLst>
      <p:ext uri="{BB962C8B-B14F-4D97-AF65-F5344CB8AC3E}">
        <p14:creationId xmlns:p14="http://schemas.microsoft.com/office/powerpoint/2010/main" val="204300160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798"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6" y="5630476"/>
            <a:ext cx="4205289" cy="461665"/>
          </a:xfrm>
        </p:spPr>
        <p:txBody>
          <a:bodyPr>
            <a:noAutofit/>
          </a:bodyPr>
          <a:lstStyle>
            <a:lvl1pPr marL="0" indent="0" algn="l" defTabSz="913815" rtl="0" eaLnBrk="1" latinLnBrk="0" hangingPunct="1">
              <a:lnSpc>
                <a:spcPct val="90000"/>
              </a:lnSpc>
              <a:spcBef>
                <a:spcPts val="0"/>
              </a:spcBef>
              <a:buSzPct val="80000"/>
              <a:buFont typeface="Arial" pitchFamily="34" charset="0"/>
              <a:buNone/>
              <a:defRPr lang="en-US" sz="2398" kern="1200" dirty="0">
                <a:solidFill>
                  <a:schemeClr val="bg1">
                    <a:alpha val="99000"/>
                  </a:schemeClr>
                </a:solidFill>
                <a:latin typeface="+mn-lt"/>
                <a:ea typeface="+mn-ea"/>
                <a:cs typeface="+mn-cs"/>
              </a:defRPr>
            </a:lvl1pPr>
            <a:lvl2pPr marL="456908" indent="0" algn="ctr">
              <a:buNone/>
              <a:defRPr>
                <a:solidFill>
                  <a:schemeClr val="tx1">
                    <a:tint val="75000"/>
                  </a:schemeClr>
                </a:solidFill>
              </a:defRPr>
            </a:lvl2pPr>
            <a:lvl3pPr marL="913815" indent="0" algn="ctr">
              <a:buNone/>
              <a:defRPr>
                <a:solidFill>
                  <a:schemeClr val="tx1">
                    <a:tint val="75000"/>
                  </a:schemeClr>
                </a:solidFill>
              </a:defRPr>
            </a:lvl3pPr>
            <a:lvl4pPr marL="1370723" indent="0" algn="ctr">
              <a:buNone/>
              <a:defRPr>
                <a:solidFill>
                  <a:schemeClr val="tx1">
                    <a:tint val="75000"/>
                  </a:schemeClr>
                </a:solidFill>
              </a:defRPr>
            </a:lvl4pPr>
            <a:lvl5pPr marL="1827630" indent="0" algn="ctr">
              <a:buNone/>
              <a:defRPr>
                <a:solidFill>
                  <a:schemeClr val="tx1">
                    <a:tint val="75000"/>
                  </a:schemeClr>
                </a:solidFill>
              </a:defRPr>
            </a:lvl5pPr>
            <a:lvl6pPr marL="2284537" indent="0" algn="ctr">
              <a:buNone/>
              <a:defRPr>
                <a:solidFill>
                  <a:schemeClr val="tx1">
                    <a:tint val="75000"/>
                  </a:schemeClr>
                </a:solidFill>
              </a:defRPr>
            </a:lvl6pPr>
            <a:lvl7pPr marL="2741444" indent="0" algn="ctr">
              <a:buNone/>
              <a:defRPr>
                <a:solidFill>
                  <a:schemeClr val="tx1">
                    <a:tint val="75000"/>
                  </a:schemeClr>
                </a:solidFill>
              </a:defRPr>
            </a:lvl7pPr>
            <a:lvl8pPr marL="3198352" indent="0" algn="ctr">
              <a:buNone/>
              <a:defRPr>
                <a:solidFill>
                  <a:schemeClr val="tx1">
                    <a:tint val="75000"/>
                  </a:schemeClr>
                </a:solidFill>
              </a:defRPr>
            </a:lvl8pPr>
            <a:lvl9pPr marL="3655260"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6"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255"/>
              <a:endParaRPr lang="en-US" sz="2398">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255"/>
              <a:endParaRPr lang="en-US" sz="2398">
                <a:solidFill>
                  <a:srgbClr val="292929"/>
                </a:solidFill>
              </a:endParaRPr>
            </a:p>
          </p:txBody>
        </p:sp>
      </p:grpSp>
    </p:spTree>
    <p:extLst>
      <p:ext uri="{BB962C8B-B14F-4D97-AF65-F5344CB8AC3E}">
        <p14:creationId xmlns:p14="http://schemas.microsoft.com/office/powerpoint/2010/main" val="4056818451"/>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798"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6" y="5630476"/>
            <a:ext cx="4205289" cy="461665"/>
          </a:xfrm>
        </p:spPr>
        <p:txBody>
          <a:bodyPr>
            <a:noAutofit/>
          </a:bodyPr>
          <a:lstStyle>
            <a:lvl1pPr marL="0" indent="0" algn="l" defTabSz="913815" rtl="0" eaLnBrk="1" latinLnBrk="0" hangingPunct="1">
              <a:lnSpc>
                <a:spcPct val="90000"/>
              </a:lnSpc>
              <a:spcBef>
                <a:spcPts val="0"/>
              </a:spcBef>
              <a:buSzPct val="80000"/>
              <a:buFont typeface="Arial" pitchFamily="34" charset="0"/>
              <a:buNone/>
              <a:defRPr lang="en-US" sz="2398" kern="1200" dirty="0">
                <a:solidFill>
                  <a:schemeClr val="bg1">
                    <a:alpha val="99000"/>
                  </a:schemeClr>
                </a:solidFill>
                <a:latin typeface="+mn-lt"/>
                <a:ea typeface="+mn-ea"/>
                <a:cs typeface="+mn-cs"/>
              </a:defRPr>
            </a:lvl1pPr>
            <a:lvl2pPr marL="456908" indent="0" algn="ctr">
              <a:buNone/>
              <a:defRPr>
                <a:solidFill>
                  <a:schemeClr val="tx1">
                    <a:tint val="75000"/>
                  </a:schemeClr>
                </a:solidFill>
              </a:defRPr>
            </a:lvl2pPr>
            <a:lvl3pPr marL="913815" indent="0" algn="ctr">
              <a:buNone/>
              <a:defRPr>
                <a:solidFill>
                  <a:schemeClr val="tx1">
                    <a:tint val="75000"/>
                  </a:schemeClr>
                </a:solidFill>
              </a:defRPr>
            </a:lvl3pPr>
            <a:lvl4pPr marL="1370723" indent="0" algn="ctr">
              <a:buNone/>
              <a:defRPr>
                <a:solidFill>
                  <a:schemeClr val="tx1">
                    <a:tint val="75000"/>
                  </a:schemeClr>
                </a:solidFill>
              </a:defRPr>
            </a:lvl4pPr>
            <a:lvl5pPr marL="1827630" indent="0" algn="ctr">
              <a:buNone/>
              <a:defRPr>
                <a:solidFill>
                  <a:schemeClr val="tx1">
                    <a:tint val="75000"/>
                  </a:schemeClr>
                </a:solidFill>
              </a:defRPr>
            </a:lvl5pPr>
            <a:lvl6pPr marL="2284537" indent="0" algn="ctr">
              <a:buNone/>
              <a:defRPr>
                <a:solidFill>
                  <a:schemeClr val="tx1">
                    <a:tint val="75000"/>
                  </a:schemeClr>
                </a:solidFill>
              </a:defRPr>
            </a:lvl6pPr>
            <a:lvl7pPr marL="2741444" indent="0" algn="ctr">
              <a:buNone/>
              <a:defRPr>
                <a:solidFill>
                  <a:schemeClr val="tx1">
                    <a:tint val="75000"/>
                  </a:schemeClr>
                </a:solidFill>
              </a:defRPr>
            </a:lvl7pPr>
            <a:lvl8pPr marL="3198352" indent="0" algn="ctr">
              <a:buNone/>
              <a:defRPr>
                <a:solidFill>
                  <a:schemeClr val="tx1">
                    <a:tint val="75000"/>
                  </a:schemeClr>
                </a:solidFill>
              </a:defRPr>
            </a:lvl8pPr>
            <a:lvl9pPr marL="3655260"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6"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2" tIns="45696" rIns="91392" bIns="45696" numCol="1" anchor="t" anchorCtr="0" compatLnSpc="1">
            <a:prstTxWarp prst="textNoShape">
              <a:avLst/>
            </a:prstTxWarp>
          </a:bodyPr>
          <a:lstStyle/>
          <a:p>
            <a:pPr defTabSz="1218255"/>
            <a:endParaRPr lang="en-US" sz="2398">
              <a:solidFill>
                <a:srgbClr val="292929"/>
              </a:solidFill>
            </a:endParaRPr>
          </a:p>
        </p:txBody>
      </p:sp>
    </p:spTree>
    <p:extLst>
      <p:ext uri="{BB962C8B-B14F-4D97-AF65-F5344CB8AC3E}">
        <p14:creationId xmlns:p14="http://schemas.microsoft.com/office/powerpoint/2010/main" val="2997092688"/>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798"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6" y="5630476"/>
            <a:ext cx="4205289" cy="461665"/>
          </a:xfrm>
        </p:spPr>
        <p:txBody>
          <a:bodyPr>
            <a:noAutofit/>
          </a:bodyPr>
          <a:lstStyle>
            <a:lvl1pPr marL="0" indent="0" algn="l" defTabSz="913815" rtl="0" eaLnBrk="1" latinLnBrk="0" hangingPunct="1">
              <a:lnSpc>
                <a:spcPct val="90000"/>
              </a:lnSpc>
              <a:spcBef>
                <a:spcPts val="0"/>
              </a:spcBef>
              <a:buSzPct val="80000"/>
              <a:buFont typeface="Arial" pitchFamily="34" charset="0"/>
              <a:buNone/>
              <a:defRPr lang="en-US" sz="2398" kern="1200" dirty="0">
                <a:solidFill>
                  <a:schemeClr val="bg1">
                    <a:alpha val="99000"/>
                  </a:schemeClr>
                </a:solidFill>
                <a:latin typeface="+mn-lt"/>
                <a:ea typeface="+mn-ea"/>
                <a:cs typeface="+mn-cs"/>
              </a:defRPr>
            </a:lvl1pPr>
            <a:lvl2pPr marL="456908" indent="0" algn="ctr">
              <a:buNone/>
              <a:defRPr>
                <a:solidFill>
                  <a:schemeClr val="tx1">
                    <a:tint val="75000"/>
                  </a:schemeClr>
                </a:solidFill>
              </a:defRPr>
            </a:lvl2pPr>
            <a:lvl3pPr marL="913815" indent="0" algn="ctr">
              <a:buNone/>
              <a:defRPr>
                <a:solidFill>
                  <a:schemeClr val="tx1">
                    <a:tint val="75000"/>
                  </a:schemeClr>
                </a:solidFill>
              </a:defRPr>
            </a:lvl3pPr>
            <a:lvl4pPr marL="1370723" indent="0" algn="ctr">
              <a:buNone/>
              <a:defRPr>
                <a:solidFill>
                  <a:schemeClr val="tx1">
                    <a:tint val="75000"/>
                  </a:schemeClr>
                </a:solidFill>
              </a:defRPr>
            </a:lvl4pPr>
            <a:lvl5pPr marL="1827630" indent="0" algn="ctr">
              <a:buNone/>
              <a:defRPr>
                <a:solidFill>
                  <a:schemeClr val="tx1">
                    <a:tint val="75000"/>
                  </a:schemeClr>
                </a:solidFill>
              </a:defRPr>
            </a:lvl5pPr>
            <a:lvl6pPr marL="2284537" indent="0" algn="ctr">
              <a:buNone/>
              <a:defRPr>
                <a:solidFill>
                  <a:schemeClr val="tx1">
                    <a:tint val="75000"/>
                  </a:schemeClr>
                </a:solidFill>
              </a:defRPr>
            </a:lvl6pPr>
            <a:lvl7pPr marL="2741444" indent="0" algn="ctr">
              <a:buNone/>
              <a:defRPr>
                <a:solidFill>
                  <a:schemeClr val="tx1">
                    <a:tint val="75000"/>
                  </a:schemeClr>
                </a:solidFill>
              </a:defRPr>
            </a:lvl7pPr>
            <a:lvl8pPr marL="3198352" indent="0" algn="ctr">
              <a:buNone/>
              <a:defRPr>
                <a:solidFill>
                  <a:schemeClr val="tx1">
                    <a:tint val="75000"/>
                  </a:schemeClr>
                </a:solidFill>
              </a:defRPr>
            </a:lvl8pPr>
            <a:lvl9pPr marL="3655260"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6"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255"/>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255"/>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255"/>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255"/>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255"/>
              <a:endParaRPr lang="en-US" sz="1600">
                <a:solidFill>
                  <a:srgbClr val="292929"/>
                </a:solidFill>
              </a:endParaRPr>
            </a:p>
          </p:txBody>
        </p:sp>
      </p:grpSp>
    </p:spTree>
    <p:extLst>
      <p:ext uri="{BB962C8B-B14F-4D97-AF65-F5344CB8AC3E}">
        <p14:creationId xmlns:p14="http://schemas.microsoft.com/office/powerpoint/2010/main" val="144146358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798"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6" y="5630476"/>
            <a:ext cx="4205289" cy="461665"/>
          </a:xfrm>
        </p:spPr>
        <p:txBody>
          <a:bodyPr>
            <a:noAutofit/>
          </a:bodyPr>
          <a:lstStyle>
            <a:lvl1pPr marL="0" indent="0" algn="l" defTabSz="913815" rtl="0" eaLnBrk="1" latinLnBrk="0" hangingPunct="1">
              <a:lnSpc>
                <a:spcPct val="90000"/>
              </a:lnSpc>
              <a:spcBef>
                <a:spcPts val="0"/>
              </a:spcBef>
              <a:buSzPct val="80000"/>
              <a:buFont typeface="Arial" pitchFamily="34" charset="0"/>
              <a:buNone/>
              <a:defRPr lang="en-US" sz="2398" kern="1200" dirty="0">
                <a:solidFill>
                  <a:schemeClr val="bg1">
                    <a:alpha val="99000"/>
                  </a:schemeClr>
                </a:solidFill>
                <a:latin typeface="+mn-lt"/>
                <a:ea typeface="+mn-ea"/>
                <a:cs typeface="+mn-cs"/>
              </a:defRPr>
            </a:lvl1pPr>
            <a:lvl2pPr marL="456908" indent="0" algn="ctr">
              <a:buNone/>
              <a:defRPr>
                <a:solidFill>
                  <a:schemeClr val="tx1">
                    <a:tint val="75000"/>
                  </a:schemeClr>
                </a:solidFill>
              </a:defRPr>
            </a:lvl2pPr>
            <a:lvl3pPr marL="913815" indent="0" algn="ctr">
              <a:buNone/>
              <a:defRPr>
                <a:solidFill>
                  <a:schemeClr val="tx1">
                    <a:tint val="75000"/>
                  </a:schemeClr>
                </a:solidFill>
              </a:defRPr>
            </a:lvl3pPr>
            <a:lvl4pPr marL="1370723" indent="0" algn="ctr">
              <a:buNone/>
              <a:defRPr>
                <a:solidFill>
                  <a:schemeClr val="tx1">
                    <a:tint val="75000"/>
                  </a:schemeClr>
                </a:solidFill>
              </a:defRPr>
            </a:lvl4pPr>
            <a:lvl5pPr marL="1827630" indent="0" algn="ctr">
              <a:buNone/>
              <a:defRPr>
                <a:solidFill>
                  <a:schemeClr val="tx1">
                    <a:tint val="75000"/>
                  </a:schemeClr>
                </a:solidFill>
              </a:defRPr>
            </a:lvl5pPr>
            <a:lvl6pPr marL="2284537" indent="0" algn="ctr">
              <a:buNone/>
              <a:defRPr>
                <a:solidFill>
                  <a:schemeClr val="tx1">
                    <a:tint val="75000"/>
                  </a:schemeClr>
                </a:solidFill>
              </a:defRPr>
            </a:lvl6pPr>
            <a:lvl7pPr marL="2741444" indent="0" algn="ctr">
              <a:buNone/>
              <a:defRPr>
                <a:solidFill>
                  <a:schemeClr val="tx1">
                    <a:tint val="75000"/>
                  </a:schemeClr>
                </a:solidFill>
              </a:defRPr>
            </a:lvl7pPr>
            <a:lvl8pPr marL="3198352" indent="0" algn="ctr">
              <a:buNone/>
              <a:defRPr>
                <a:solidFill>
                  <a:schemeClr val="tx1">
                    <a:tint val="75000"/>
                  </a:schemeClr>
                </a:solidFill>
              </a:defRPr>
            </a:lvl8pPr>
            <a:lvl9pPr marL="3655260"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6"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11"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63" tIns="41131" rIns="82263" bIns="41131" numCol="1" anchor="t" anchorCtr="0" compatLnSpc="1">
            <a:prstTxWarp prst="textNoShape">
              <a:avLst/>
            </a:prstTxWarp>
          </a:bodyPr>
          <a:lstStyle/>
          <a:p>
            <a:pPr defTabSz="1218255"/>
            <a:endParaRPr lang="en-US" sz="1600">
              <a:solidFill>
                <a:srgbClr val="292929"/>
              </a:solidFill>
            </a:endParaRPr>
          </a:p>
        </p:txBody>
      </p:sp>
    </p:spTree>
    <p:extLst>
      <p:ext uri="{BB962C8B-B14F-4D97-AF65-F5344CB8AC3E}">
        <p14:creationId xmlns:p14="http://schemas.microsoft.com/office/powerpoint/2010/main" val="795958428"/>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798"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6" y="5630476"/>
            <a:ext cx="4205289" cy="461665"/>
          </a:xfrm>
        </p:spPr>
        <p:txBody>
          <a:bodyPr>
            <a:noAutofit/>
          </a:bodyPr>
          <a:lstStyle>
            <a:lvl1pPr marL="0" indent="0" algn="l" defTabSz="913815" rtl="0" eaLnBrk="1" latinLnBrk="0" hangingPunct="1">
              <a:lnSpc>
                <a:spcPct val="90000"/>
              </a:lnSpc>
              <a:spcBef>
                <a:spcPts val="0"/>
              </a:spcBef>
              <a:buSzPct val="80000"/>
              <a:buFont typeface="Arial" pitchFamily="34" charset="0"/>
              <a:buNone/>
              <a:defRPr lang="en-US" sz="2398" kern="1200" dirty="0">
                <a:solidFill>
                  <a:schemeClr val="bg1">
                    <a:alpha val="99000"/>
                  </a:schemeClr>
                </a:solidFill>
                <a:latin typeface="+mn-lt"/>
                <a:ea typeface="+mn-ea"/>
                <a:cs typeface="+mn-cs"/>
              </a:defRPr>
            </a:lvl1pPr>
            <a:lvl2pPr marL="456908" indent="0" algn="ctr">
              <a:buNone/>
              <a:defRPr>
                <a:solidFill>
                  <a:schemeClr val="tx1">
                    <a:tint val="75000"/>
                  </a:schemeClr>
                </a:solidFill>
              </a:defRPr>
            </a:lvl2pPr>
            <a:lvl3pPr marL="913815" indent="0" algn="ctr">
              <a:buNone/>
              <a:defRPr>
                <a:solidFill>
                  <a:schemeClr val="tx1">
                    <a:tint val="75000"/>
                  </a:schemeClr>
                </a:solidFill>
              </a:defRPr>
            </a:lvl3pPr>
            <a:lvl4pPr marL="1370723" indent="0" algn="ctr">
              <a:buNone/>
              <a:defRPr>
                <a:solidFill>
                  <a:schemeClr val="tx1">
                    <a:tint val="75000"/>
                  </a:schemeClr>
                </a:solidFill>
              </a:defRPr>
            </a:lvl4pPr>
            <a:lvl5pPr marL="1827630" indent="0" algn="ctr">
              <a:buNone/>
              <a:defRPr>
                <a:solidFill>
                  <a:schemeClr val="tx1">
                    <a:tint val="75000"/>
                  </a:schemeClr>
                </a:solidFill>
              </a:defRPr>
            </a:lvl5pPr>
            <a:lvl6pPr marL="2284537" indent="0" algn="ctr">
              <a:buNone/>
              <a:defRPr>
                <a:solidFill>
                  <a:schemeClr val="tx1">
                    <a:tint val="75000"/>
                  </a:schemeClr>
                </a:solidFill>
              </a:defRPr>
            </a:lvl6pPr>
            <a:lvl7pPr marL="2741444" indent="0" algn="ctr">
              <a:buNone/>
              <a:defRPr>
                <a:solidFill>
                  <a:schemeClr val="tx1">
                    <a:tint val="75000"/>
                  </a:schemeClr>
                </a:solidFill>
              </a:defRPr>
            </a:lvl7pPr>
            <a:lvl8pPr marL="3198352" indent="0" algn="ctr">
              <a:buNone/>
              <a:defRPr>
                <a:solidFill>
                  <a:schemeClr val="tx1">
                    <a:tint val="75000"/>
                  </a:schemeClr>
                </a:solidFill>
              </a:defRPr>
            </a:lvl8pPr>
            <a:lvl9pPr marL="3655260"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6"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60"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255"/>
              <a:endParaRPr lang="en-US" sz="2398">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255"/>
              <a:endParaRPr lang="en-US" sz="2398">
                <a:solidFill>
                  <a:srgbClr val="292929"/>
                </a:solidFill>
              </a:endParaRPr>
            </a:p>
          </p:txBody>
        </p:sp>
      </p:grpSp>
    </p:spTree>
    <p:extLst>
      <p:ext uri="{BB962C8B-B14F-4D97-AF65-F5344CB8AC3E}">
        <p14:creationId xmlns:p14="http://schemas.microsoft.com/office/powerpoint/2010/main" val="1953437275"/>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4"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98544" y="6205154"/>
            <a:ext cx="2504948" cy="576390"/>
          </a:xfrm>
          <a:prstGeom prst="rect">
            <a:avLst/>
          </a:prstGeom>
        </p:spPr>
      </p:pic>
    </p:spTree>
    <p:extLst>
      <p:ext uri="{BB962C8B-B14F-4D97-AF65-F5344CB8AC3E}">
        <p14:creationId xmlns:p14="http://schemas.microsoft.com/office/powerpoint/2010/main" val="2900390200"/>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068" y="3169190"/>
            <a:ext cx="2435853"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1"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1"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1"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1"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1" dirty="0">
                <a:solidFill>
                  <a:srgbClr val="292929"/>
                </a:solidFill>
              </a:endParaRPr>
            </a:p>
          </p:txBody>
        </p:sp>
      </p:grpSp>
      <p:sp>
        <p:nvSpPr>
          <p:cNvPr id="10" name="Text Box 3"/>
          <p:cNvSpPr txBox="1">
            <a:spLocks noChangeArrowheads="1"/>
          </p:cNvSpPr>
          <p:nvPr userDrawn="1"/>
        </p:nvSpPr>
        <p:spPr bwMode="blackWhite">
          <a:xfrm>
            <a:off x="1526895" y="4024008"/>
            <a:ext cx="8924817" cy="720585"/>
          </a:xfrm>
          <a:prstGeom prst="rect">
            <a:avLst/>
          </a:prstGeom>
          <a:noFill/>
          <a:ln w="12700">
            <a:noFill/>
            <a:miter lim="800000"/>
            <a:headEnd type="none" w="sm" len="sm"/>
            <a:tailEnd type="none" w="sm" len="sm"/>
          </a:ln>
          <a:effectLst/>
        </p:spPr>
        <p:txBody>
          <a:bodyPr vert="horz" wrap="square" lIns="179216" tIns="143374" rIns="179216" bIns="143374" numCol="1" anchor="t" anchorCtr="0" compatLnSpc="1">
            <a:prstTxWarp prst="textNoShape">
              <a:avLst/>
            </a:prstTxWarp>
            <a:spAutoFit/>
          </a:bodyPr>
          <a:lstStyle/>
          <a:p>
            <a:pPr defTabSz="913562" eaLnBrk="0" hangingPunct="0"/>
            <a:r>
              <a:rPr lang="en-US" sz="700">
                <a:gradFill>
                  <a:gsLst>
                    <a:gs pos="0">
                      <a:srgbClr val="292929"/>
                    </a:gs>
                    <a:gs pos="100000">
                      <a:srgbClr val="292929"/>
                    </a:gs>
                  </a:gsLst>
                  <a:lin ang="5400000" scaled="0"/>
                </a:gradFill>
                <a:cs typeface="Segoe UI" pitchFamily="34" charset="0"/>
              </a:rPr>
              <a:t>© </a:t>
            </a:r>
            <a:r>
              <a:rPr lang="en-US" sz="700" smtClean="0">
                <a:gradFill>
                  <a:gsLst>
                    <a:gs pos="0">
                      <a:srgbClr val="292929"/>
                    </a:gs>
                    <a:gs pos="100000">
                      <a:srgbClr val="292929"/>
                    </a:gs>
                  </a:gsLst>
                  <a:lin ang="5400000" scaled="0"/>
                </a:gradFill>
                <a:cs typeface="Segoe UI" pitchFamily="34" charset="0"/>
              </a:rPr>
              <a:t>201</a:t>
            </a:r>
            <a:r>
              <a:rPr lang="en-US" altLang="zh-CN" sz="700" smtClean="0">
                <a:gradFill>
                  <a:gsLst>
                    <a:gs pos="0">
                      <a:srgbClr val="292929"/>
                    </a:gs>
                    <a:gs pos="100000">
                      <a:srgbClr val="292929"/>
                    </a:gs>
                  </a:gsLst>
                  <a:lin ang="5400000" scaled="0"/>
                </a:gradFill>
                <a:cs typeface="Segoe UI" pitchFamily="34" charset="0"/>
              </a:rPr>
              <a:t>4</a:t>
            </a:r>
            <a:r>
              <a:rPr lang="en-US" sz="70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562"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86205022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4" y="1447799"/>
            <a:ext cx="11149013" cy="2000548"/>
          </a:xfrm>
        </p:spPr>
        <p:txBody>
          <a:bodyPr/>
          <a:lstStyle>
            <a:lvl1pPr marL="460099" indent="-460099">
              <a:buClr>
                <a:srgbClr val="FFFFFF"/>
              </a:buClr>
              <a:buSzPct val="70000"/>
              <a:buFontTx/>
              <a:buBlip>
                <a:blip r:embed="rId2"/>
              </a:buBlip>
              <a:defRPr>
                <a:gradFill>
                  <a:gsLst>
                    <a:gs pos="0">
                      <a:srgbClr val="FFFFFF"/>
                    </a:gs>
                    <a:gs pos="86000">
                      <a:srgbClr val="FFFFFF"/>
                    </a:gs>
                  </a:gsLst>
                  <a:lin ang="5400000" scaled="0"/>
                </a:gradFill>
              </a:defRPr>
            </a:lvl1pPr>
            <a:lvl2pPr marL="855149" indent="-395050">
              <a:buClr>
                <a:srgbClr val="FFFFFF"/>
              </a:buClr>
              <a:buSzPct val="70000"/>
              <a:buFontTx/>
              <a:buBlip>
                <a:blip r:embed="rId2"/>
              </a:buBlip>
              <a:defRPr>
                <a:gradFill>
                  <a:gsLst>
                    <a:gs pos="0">
                      <a:srgbClr val="FFFFFF"/>
                    </a:gs>
                    <a:gs pos="86000">
                      <a:srgbClr val="FFFFFF"/>
                    </a:gs>
                  </a:gsLst>
                  <a:lin ang="5400000" scaled="0"/>
                </a:gradFill>
              </a:defRPr>
            </a:lvl2pPr>
            <a:lvl3pPr marL="1258132" indent="-402983">
              <a:buClr>
                <a:srgbClr val="FFFFFF"/>
              </a:buClr>
              <a:buSzPct val="70000"/>
              <a:buFontTx/>
              <a:buBlip>
                <a:blip r:embed="rId2"/>
              </a:buBlip>
              <a:defRPr>
                <a:gradFill>
                  <a:gsLst>
                    <a:gs pos="0">
                      <a:srgbClr val="FFFFFF"/>
                    </a:gs>
                    <a:gs pos="86000">
                      <a:srgbClr val="FFFFFF"/>
                    </a:gs>
                  </a:gsLst>
                  <a:lin ang="5400000" scaled="0"/>
                </a:gradFill>
              </a:defRPr>
            </a:lvl3pPr>
            <a:lvl4pPr marL="1604001" indent="-345867">
              <a:buClr>
                <a:srgbClr val="FFFFFF"/>
              </a:buClr>
              <a:buSzPct val="70000"/>
              <a:buFontTx/>
              <a:buBlip>
                <a:blip r:embed="rId2"/>
              </a:buBlip>
              <a:defRPr>
                <a:gradFill>
                  <a:gsLst>
                    <a:gs pos="0">
                      <a:srgbClr val="FFFFFF"/>
                    </a:gs>
                    <a:gs pos="86000">
                      <a:srgbClr val="FFFFFF"/>
                    </a:gs>
                  </a:gsLst>
                  <a:lin ang="5400000" scaled="0"/>
                </a:gradFill>
              </a:defRPr>
            </a:lvl4pPr>
            <a:lvl5pPr marL="1940349" indent="-336348">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26381440"/>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4" y="1447799"/>
            <a:ext cx="11149013" cy="2000548"/>
          </a:xfrm>
        </p:spPr>
        <p:txBody>
          <a:bodyPr/>
          <a:lstStyle>
            <a:lvl1pPr marL="460099" indent="-460099">
              <a:buClr>
                <a:srgbClr val="FFFFFF"/>
              </a:buClr>
              <a:buSzPct val="70000"/>
              <a:buFontTx/>
              <a:buBlip>
                <a:blip r:embed="rId2"/>
              </a:buBlip>
              <a:defRPr>
                <a:gradFill>
                  <a:gsLst>
                    <a:gs pos="0">
                      <a:srgbClr val="FFFFFF"/>
                    </a:gs>
                    <a:gs pos="86000">
                      <a:srgbClr val="FFFFFF"/>
                    </a:gs>
                  </a:gsLst>
                  <a:lin ang="5400000" scaled="0"/>
                </a:gradFill>
              </a:defRPr>
            </a:lvl1pPr>
            <a:lvl2pPr marL="855149" indent="-395050">
              <a:buClr>
                <a:srgbClr val="FFFFFF"/>
              </a:buClr>
              <a:buSzPct val="70000"/>
              <a:buFontTx/>
              <a:buBlip>
                <a:blip r:embed="rId2"/>
              </a:buBlip>
              <a:defRPr>
                <a:gradFill>
                  <a:gsLst>
                    <a:gs pos="0">
                      <a:srgbClr val="FFFFFF"/>
                    </a:gs>
                    <a:gs pos="86000">
                      <a:srgbClr val="FFFFFF"/>
                    </a:gs>
                  </a:gsLst>
                  <a:lin ang="5400000" scaled="0"/>
                </a:gradFill>
              </a:defRPr>
            </a:lvl2pPr>
            <a:lvl3pPr marL="1258132" indent="-402983">
              <a:buClr>
                <a:srgbClr val="FFFFFF"/>
              </a:buClr>
              <a:buSzPct val="70000"/>
              <a:buFontTx/>
              <a:buBlip>
                <a:blip r:embed="rId2"/>
              </a:buBlip>
              <a:defRPr>
                <a:gradFill>
                  <a:gsLst>
                    <a:gs pos="0">
                      <a:srgbClr val="FFFFFF"/>
                    </a:gs>
                    <a:gs pos="86000">
                      <a:srgbClr val="FFFFFF"/>
                    </a:gs>
                  </a:gsLst>
                  <a:lin ang="5400000" scaled="0"/>
                </a:gradFill>
              </a:defRPr>
            </a:lvl3pPr>
            <a:lvl4pPr marL="1604001" indent="-345867">
              <a:buClr>
                <a:srgbClr val="FFFFFF"/>
              </a:buClr>
              <a:buSzPct val="70000"/>
              <a:buFontTx/>
              <a:buBlip>
                <a:blip r:embed="rId2"/>
              </a:buBlip>
              <a:defRPr>
                <a:gradFill>
                  <a:gsLst>
                    <a:gs pos="0">
                      <a:srgbClr val="FFFFFF"/>
                    </a:gs>
                    <a:gs pos="86000">
                      <a:srgbClr val="FFFFFF"/>
                    </a:gs>
                  </a:gsLst>
                  <a:lin ang="5400000" scaled="0"/>
                </a:gradFill>
              </a:defRPr>
            </a:lvl4pPr>
            <a:lvl5pPr marL="1940349" indent="-336348">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80"/>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36860174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4" y="228604"/>
            <a:ext cx="11149013"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4" y="1447799"/>
            <a:ext cx="11149013" cy="2043636"/>
          </a:xfrm>
          <a:prstGeom prst="rect">
            <a:avLst/>
          </a:prstGeom>
        </p:spPr>
        <p:txBody>
          <a:bodyPr/>
          <a:lstStyle>
            <a:lvl1pPr marL="0" indent="0">
              <a:buFont typeface="Wingdings" pitchFamily="2" charset="2"/>
              <a:buNone/>
              <a:defRPr sz="3998">
                <a:solidFill>
                  <a:schemeClr val="tx1">
                    <a:alpha val="99000"/>
                  </a:schemeClr>
                </a:solidFill>
              </a:defRPr>
            </a:lvl1pPr>
            <a:lvl2pPr marL="283992" marR="0" indent="0" algn="l" defTabSz="913815" rtl="0" eaLnBrk="1" fontAlgn="auto" latinLnBrk="0" hangingPunct="1">
              <a:lnSpc>
                <a:spcPct val="90000"/>
              </a:lnSpc>
              <a:spcBef>
                <a:spcPct val="20000"/>
              </a:spcBef>
              <a:spcAft>
                <a:spcPts val="0"/>
              </a:spcAft>
              <a:buClrTx/>
              <a:buSzPct val="90000"/>
              <a:buFont typeface="Wingdings" pitchFamily="2" charset="2"/>
              <a:buNone/>
              <a:tabLst/>
              <a:defRPr lang="en-US" sz="2398" kern="1200" spc="0" baseline="0" dirty="0" smtClean="0">
                <a:solidFill>
                  <a:schemeClr val="tx1">
                    <a:alpha val="99000"/>
                  </a:schemeClr>
                </a:solidFill>
                <a:latin typeface="+mn-lt"/>
                <a:ea typeface="+mn-ea"/>
                <a:cs typeface="+mn-cs"/>
              </a:defRPr>
            </a:lvl2pPr>
            <a:lvl3pPr marL="517215" indent="0">
              <a:buFont typeface="Wingdings" pitchFamily="2" charset="2"/>
              <a:buNone/>
              <a:tabLst/>
              <a:defRPr>
                <a:solidFill>
                  <a:schemeClr val="tx1">
                    <a:alpha val="99000"/>
                  </a:schemeClr>
                </a:solidFill>
                <a:latin typeface="+mn-lt"/>
              </a:defRPr>
            </a:lvl3pPr>
            <a:lvl4pPr marL="740918" indent="0">
              <a:buFont typeface="Wingdings" pitchFamily="2" charset="2"/>
              <a:buNone/>
              <a:defRPr>
                <a:solidFill>
                  <a:schemeClr val="tx1">
                    <a:alpha val="99000"/>
                  </a:schemeClr>
                </a:solidFill>
                <a:latin typeface="+mn-lt"/>
              </a:defRPr>
            </a:lvl4pPr>
            <a:lvl5pPr marL="913852"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86755574"/>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4" y="228604"/>
            <a:ext cx="11149013" cy="747897"/>
          </a:xfrm>
        </p:spPr>
        <p:txBody>
          <a:bodyPr/>
          <a:lstStyle>
            <a:lvl1pPr>
              <a:defRPr sz="5396"/>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4" y="1447800"/>
            <a:ext cx="11149013" cy="946413"/>
          </a:xfrm>
        </p:spPr>
        <p:txBody>
          <a:bodyPr/>
          <a:lstStyle>
            <a:lvl1pPr marL="3173" indent="0">
              <a:spcBef>
                <a:spcPts val="0"/>
              </a:spcBef>
              <a:spcAft>
                <a:spcPts val="900"/>
              </a:spcAft>
              <a:buSzPct val="80000"/>
              <a:buFont typeface="Arial" pitchFamily="34" charset="0"/>
              <a:buNone/>
              <a:defRPr sz="3998" spc="-100" baseline="0">
                <a:gradFill>
                  <a:gsLst>
                    <a:gs pos="0">
                      <a:srgbClr val="595959"/>
                    </a:gs>
                    <a:gs pos="86000">
                      <a:srgbClr val="595959"/>
                    </a:gs>
                  </a:gsLst>
                  <a:lin ang="5400000" scaled="0"/>
                </a:gradFill>
                <a:latin typeface="Segoe UI Light" pitchFamily="34" charset="0"/>
              </a:defRPr>
            </a:lvl1pPr>
            <a:lvl2pPr marL="3173" indent="0">
              <a:spcBef>
                <a:spcPts val="0"/>
              </a:spcBef>
              <a:buSzPct val="80000"/>
              <a:buFont typeface="Arial" pitchFamily="34" charset="0"/>
              <a:buNone/>
              <a:defRPr sz="1998" spc="-50" baseline="0">
                <a:gradFill>
                  <a:gsLst>
                    <a:gs pos="0">
                      <a:srgbClr val="595959"/>
                    </a:gs>
                    <a:gs pos="86000">
                      <a:srgbClr val="595959"/>
                    </a:gs>
                  </a:gsLst>
                  <a:lin ang="5400000" scaled="0"/>
                </a:gradFill>
              </a:defRPr>
            </a:lvl2pPr>
            <a:lvl3pPr marL="1258132" indent="-402983">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001" indent="-345867">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0349" indent="-336348">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3" name="图片 2"/>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361" y="6276925"/>
            <a:ext cx="1680762" cy="386744"/>
          </a:xfrm>
          <a:prstGeom prst="rect">
            <a:avLst/>
          </a:prstGeom>
        </p:spPr>
      </p:pic>
    </p:spTree>
    <p:extLst>
      <p:ext uri="{BB962C8B-B14F-4D97-AF65-F5344CB8AC3E}">
        <p14:creationId xmlns:p14="http://schemas.microsoft.com/office/powerpoint/2010/main" val="4147301966"/>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198"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471280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dirty="0" smtClean="0"/>
              <a:t>Click to edit Master text styles</a:t>
            </a:r>
          </a:p>
          <a:p>
            <a:pPr marL="3175" lvl="1" indent="0" algn="l" defTabSz="914363"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a:solidFill>
                <a:srgbClr val="292929"/>
              </a:solidFill>
            </a:endParaRPr>
          </a:p>
        </p:txBody>
      </p:sp>
    </p:spTree>
    <p:extLst>
      <p:ext uri="{BB962C8B-B14F-4D97-AF65-F5344CB8AC3E}">
        <p14:creationId xmlns:p14="http://schemas.microsoft.com/office/powerpoint/2010/main" val="307438571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4" y="228604"/>
            <a:ext cx="11149013" cy="747897"/>
          </a:xfrm>
        </p:spPr>
        <p:txBody>
          <a:bodyPr/>
          <a:lstStyle>
            <a:lvl1pPr algn="l" defTabSz="913815" rtl="0" eaLnBrk="1" latinLnBrk="0" hangingPunct="1">
              <a:lnSpc>
                <a:spcPct val="90000"/>
              </a:lnSpc>
              <a:spcBef>
                <a:spcPct val="0"/>
              </a:spcBef>
              <a:buNone/>
              <a:defRPr lang="en-US" sz="5396"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4" y="1447799"/>
            <a:ext cx="11149013" cy="2099036"/>
          </a:xfrm>
        </p:spPr>
        <p:txBody>
          <a:bodyPr/>
          <a:lstStyle>
            <a:lvl1pPr marL="0" indent="0">
              <a:spcBef>
                <a:spcPts val="0"/>
              </a:spcBef>
              <a:spcAft>
                <a:spcPts val="0"/>
              </a:spcAft>
              <a:buFont typeface="Arial" pitchFamily="34" charset="0"/>
              <a:buNone/>
              <a:defRPr lang="en-US" sz="3198" kern="1200" dirty="0" smtClean="0">
                <a:gradFill>
                  <a:gsLst>
                    <a:gs pos="0">
                      <a:srgbClr val="595959"/>
                    </a:gs>
                    <a:gs pos="86000">
                      <a:srgbClr val="595959"/>
                    </a:gs>
                  </a:gsLst>
                  <a:lin ang="5400000" scaled="0"/>
                </a:gradFill>
                <a:latin typeface="+mn-lt"/>
                <a:ea typeface="+mn-ea"/>
                <a:cs typeface="+mn-cs"/>
              </a:defRPr>
            </a:lvl1pPr>
            <a:lvl2pPr marL="688561" indent="-342694">
              <a:spcBef>
                <a:spcPts val="0"/>
              </a:spcBef>
              <a:spcAft>
                <a:spcPts val="0"/>
              </a:spcAft>
              <a:buFont typeface="Arial" pitchFamily="34" charset="0"/>
              <a:buChar char="•"/>
              <a:defRPr lang="en-US" sz="2798"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8"/>
            </a:lvl3pPr>
            <a:lvl4pPr marL="0" indent="0">
              <a:spcBef>
                <a:spcPts val="0"/>
              </a:spcBef>
              <a:spcAft>
                <a:spcPts val="400"/>
              </a:spcAft>
              <a:buNone/>
              <a:defRPr/>
            </a:lvl4pPr>
            <a:lvl5pPr marL="342694" indent="-342694">
              <a:spcBef>
                <a:spcPts val="0"/>
              </a:spcBef>
              <a:spcAft>
                <a:spcPts val="400"/>
              </a:spcAft>
              <a:buFont typeface="Arial" pitchFamily="34" charset="0"/>
              <a:buChar char="•"/>
              <a:defRPr/>
            </a:lvl5pPr>
            <a:lvl6pPr marL="1032842" indent="-342694">
              <a:buFont typeface="Arial" pitchFamily="34" charset="0"/>
              <a:buChar char="•"/>
              <a:defRPr sz="2398">
                <a:gradFill>
                  <a:gsLst>
                    <a:gs pos="0">
                      <a:srgbClr val="595959"/>
                    </a:gs>
                    <a:gs pos="86000">
                      <a:srgbClr val="595959"/>
                    </a:gs>
                  </a:gsLst>
                  <a:lin ang="5400000" scaled="0"/>
                </a:gradFill>
              </a:defRPr>
            </a:lvl6pPr>
            <a:lvl7pPr marL="1254959" indent="-225289">
              <a:defRPr>
                <a:gradFill>
                  <a:gsLst>
                    <a:gs pos="0">
                      <a:srgbClr val="595959"/>
                    </a:gs>
                    <a:gs pos="86000">
                      <a:srgbClr val="595959"/>
                    </a:gs>
                  </a:gsLst>
                  <a:lin ang="5400000" scaled="0"/>
                </a:gradFill>
              </a:defRPr>
            </a:lvl7pPr>
            <a:lvl8pPr marL="1486596" indent="-231635">
              <a:defRPr>
                <a:gradFill>
                  <a:gsLst>
                    <a:gs pos="0">
                      <a:srgbClr val="595959"/>
                    </a:gs>
                    <a:gs pos="86000">
                      <a:srgbClr val="595959"/>
                    </a:gs>
                  </a:gsLst>
                  <a:lin ang="5400000" scaled="0"/>
                </a:gradFill>
              </a:defRPr>
            </a:lvl8pPr>
          </a:lstStyle>
          <a:p>
            <a:pPr marL="345867" lvl="0" indent="-345867" algn="l" defTabSz="913815" rtl="0" eaLnBrk="1" latinLnBrk="0" hangingPunct="1">
              <a:lnSpc>
                <a:spcPct val="90000"/>
              </a:lnSpc>
              <a:spcBef>
                <a:spcPct val="20000"/>
              </a:spcBef>
              <a:buSzPct val="90000"/>
              <a:buFont typeface="Arial" pitchFamily="34" charset="0"/>
              <a:buChar char="•"/>
            </a:pPr>
            <a:r>
              <a:rPr lang="en-US" smtClean="0"/>
              <a:t>Click to edit Master text styles</a:t>
            </a:r>
          </a:p>
          <a:p>
            <a:pPr marL="345867" lvl="1" indent="-345867" algn="l" defTabSz="913815" rtl="0" eaLnBrk="1" latinLnBrk="0" hangingPunct="1">
              <a:lnSpc>
                <a:spcPct val="90000"/>
              </a:lnSpc>
              <a:spcBef>
                <a:spcPct val="20000"/>
              </a:spcBef>
              <a:buSzPct val="90000"/>
              <a:buFont typeface="Arial" pitchFamily="34" charset="0"/>
              <a:buChar char="•"/>
            </a:pPr>
            <a:r>
              <a:rPr lang="en-US" smtClean="0"/>
              <a:t>Second level</a:t>
            </a:r>
          </a:p>
          <a:p>
            <a:pPr marL="345867" lvl="2" indent="-345867" algn="l" defTabSz="913815" rtl="0" eaLnBrk="1" latinLnBrk="0" hangingPunct="1">
              <a:lnSpc>
                <a:spcPct val="90000"/>
              </a:lnSpc>
              <a:spcBef>
                <a:spcPct val="20000"/>
              </a:spcBef>
              <a:buSzPct val="90000"/>
              <a:buFont typeface="Arial" pitchFamily="34" charset="0"/>
              <a:buChar char="•"/>
            </a:pPr>
            <a:r>
              <a:rPr lang="en-US" smtClean="0"/>
              <a:t>Third level</a:t>
            </a:r>
          </a:p>
          <a:p>
            <a:pPr marL="345867" lvl="3" indent="-345867" algn="l" defTabSz="913815" rtl="0" eaLnBrk="1" latinLnBrk="0" hangingPunct="1">
              <a:lnSpc>
                <a:spcPct val="90000"/>
              </a:lnSpc>
              <a:spcBef>
                <a:spcPct val="20000"/>
              </a:spcBef>
              <a:buSzPct val="90000"/>
              <a:buFont typeface="Arial" pitchFamily="34" charset="0"/>
              <a:buChar char="•"/>
            </a:pPr>
            <a:r>
              <a:rPr lang="en-US" smtClean="0"/>
              <a:t>Fourth level</a:t>
            </a:r>
          </a:p>
          <a:p>
            <a:pPr marL="345867" lvl="4" indent="-345867" algn="l" defTabSz="913815"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361" y="6276925"/>
            <a:ext cx="1680762" cy="386744"/>
          </a:xfrm>
          <a:prstGeom prst="rect">
            <a:avLst/>
          </a:prstGeom>
        </p:spPr>
      </p:pic>
    </p:spTree>
    <p:extLst>
      <p:ext uri="{BB962C8B-B14F-4D97-AF65-F5344CB8AC3E}">
        <p14:creationId xmlns:p14="http://schemas.microsoft.com/office/powerpoint/2010/main" val="414076584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4" y="228604"/>
            <a:ext cx="11149013" cy="747897"/>
          </a:xfrm>
        </p:spPr>
        <p:txBody>
          <a:bodyPr/>
          <a:lstStyle>
            <a:lvl1pPr>
              <a:defRPr sz="5396"/>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109" indent="-341109">
              <a:lnSpc>
                <a:spcPct val="90000"/>
              </a:lnSpc>
              <a:buSzPct val="80000"/>
              <a:buFont typeface="Arial" pitchFamily="34" charset="0"/>
              <a:buChar char="•"/>
              <a:defRPr sz="3198"/>
            </a:lvl1pPr>
            <a:lvl2pPr marL="626687" indent="-285578">
              <a:lnSpc>
                <a:spcPct val="90000"/>
              </a:lnSpc>
              <a:buSzPct val="80000"/>
              <a:buFont typeface="Arial" pitchFamily="34" charset="0"/>
              <a:buChar char="•"/>
              <a:defRPr sz="2798"/>
            </a:lvl2pPr>
            <a:lvl3pPr marL="913852" indent="-287166">
              <a:lnSpc>
                <a:spcPct val="90000"/>
              </a:lnSpc>
              <a:buSzPct val="80000"/>
              <a:buFont typeface="Arial" pitchFamily="34" charset="0"/>
              <a:buChar char="•"/>
              <a:defRPr sz="2398"/>
            </a:lvl3pPr>
            <a:lvl4pPr marL="1711885" indent="-225289">
              <a:lnSpc>
                <a:spcPct val="90000"/>
              </a:lnSpc>
              <a:buSzPct val="80000"/>
              <a:buFont typeface="Arial" pitchFamily="34" charset="0"/>
              <a:buChar char="•"/>
              <a:defRPr sz="1998"/>
            </a:lvl4pPr>
            <a:lvl5pPr marL="1943522" indent="-231635">
              <a:lnSpc>
                <a:spcPct val="90000"/>
              </a:lnSpc>
              <a:buSzPct val="80000"/>
              <a:buFont typeface="Arial" pitchFamily="34" charset="0"/>
              <a:buChar char="•"/>
              <a:defRPr sz="1998"/>
            </a:lvl5pPr>
            <a:lvl6pPr>
              <a:defRPr sz="1798"/>
            </a:lvl6pPr>
            <a:lvl7pPr>
              <a:defRPr sz="1798"/>
            </a:lvl7pPr>
            <a:lvl8pPr>
              <a:defRPr sz="1798"/>
            </a:lvl8pPr>
            <a:lvl9pPr>
              <a:defRPr sz="179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6926" indent="-456926">
              <a:lnSpc>
                <a:spcPct val="90000"/>
              </a:lnSpc>
              <a:buSzPct val="80000"/>
              <a:buFont typeface="Arial" pitchFamily="34" charset="0"/>
              <a:buChar char="•"/>
              <a:defRPr lang="en-US" sz="3198" kern="1200" dirty="0" smtClean="0">
                <a:gradFill>
                  <a:gsLst>
                    <a:gs pos="0">
                      <a:srgbClr val="595959"/>
                    </a:gs>
                    <a:gs pos="86000">
                      <a:srgbClr val="595959"/>
                    </a:gs>
                  </a:gsLst>
                  <a:lin ang="5400000" scaled="0"/>
                </a:gradFill>
                <a:latin typeface="+mn-lt"/>
                <a:ea typeface="+mn-ea"/>
                <a:cs typeface="+mn-cs"/>
              </a:defRPr>
            </a:lvl1pPr>
            <a:lvl2pPr marL="798034" indent="-456926">
              <a:lnSpc>
                <a:spcPct val="90000"/>
              </a:lnSpc>
              <a:buSzPct val="80000"/>
              <a:buFont typeface="Arial" pitchFamily="34" charset="0"/>
              <a:buChar char="•"/>
              <a:defRPr lang="en-US" sz="2798" kern="1200" dirty="0" smtClean="0">
                <a:gradFill>
                  <a:gsLst>
                    <a:gs pos="0">
                      <a:srgbClr val="595959"/>
                    </a:gs>
                    <a:gs pos="86000">
                      <a:srgbClr val="595959"/>
                    </a:gs>
                  </a:gsLst>
                  <a:lin ang="5400000" scaled="0"/>
                </a:gradFill>
                <a:latin typeface="+mn-lt"/>
                <a:ea typeface="+mn-ea"/>
                <a:cs typeface="+mn-cs"/>
              </a:defRPr>
            </a:lvl2pPr>
            <a:lvl3pPr marL="969380" indent="-342694">
              <a:lnSpc>
                <a:spcPct val="90000"/>
              </a:lnSpc>
              <a:buSzPct val="80000"/>
              <a:buFont typeface="Arial" pitchFamily="34" charset="0"/>
              <a:buChar char="•"/>
              <a:defRPr lang="en-US" sz="2398" kern="1200" dirty="0" smtClean="0">
                <a:gradFill>
                  <a:gsLst>
                    <a:gs pos="0">
                      <a:srgbClr val="595959"/>
                    </a:gs>
                    <a:gs pos="86000">
                      <a:srgbClr val="595959"/>
                    </a:gs>
                  </a:gsLst>
                  <a:lin ang="5400000" scaled="0"/>
                </a:gradFill>
                <a:latin typeface="+mn-lt"/>
                <a:ea typeface="+mn-ea"/>
                <a:cs typeface="+mn-cs"/>
              </a:defRPr>
            </a:lvl3pPr>
            <a:lvl4pPr marL="1829290" indent="-342694">
              <a:lnSpc>
                <a:spcPct val="90000"/>
              </a:lnSpc>
              <a:buSzPct val="80000"/>
              <a:buFont typeface="Arial" pitchFamily="34" charset="0"/>
              <a:buChar char="•"/>
              <a:defRPr lang="en-US" sz="1998" kern="1200" dirty="0" smtClean="0">
                <a:gradFill>
                  <a:gsLst>
                    <a:gs pos="0">
                      <a:srgbClr val="595959"/>
                    </a:gs>
                    <a:gs pos="86000">
                      <a:srgbClr val="595959"/>
                    </a:gs>
                  </a:gsLst>
                  <a:lin ang="5400000" scaled="0"/>
                </a:gradFill>
                <a:latin typeface="+mn-lt"/>
                <a:ea typeface="+mn-ea"/>
                <a:cs typeface="+mn-cs"/>
              </a:defRPr>
            </a:lvl4pPr>
            <a:lvl5pPr marL="2054579" indent="-342694">
              <a:lnSpc>
                <a:spcPct val="90000"/>
              </a:lnSpc>
              <a:buSzPct val="80000"/>
              <a:buFont typeface="Arial" pitchFamily="34" charset="0"/>
              <a:buChar char="•"/>
              <a:defRPr lang="en-US" sz="1998" kern="1200" dirty="0">
                <a:gradFill>
                  <a:gsLst>
                    <a:gs pos="0">
                      <a:srgbClr val="595959"/>
                    </a:gs>
                    <a:gs pos="86000">
                      <a:srgbClr val="595959"/>
                    </a:gs>
                  </a:gsLst>
                  <a:lin ang="5400000" scaled="0"/>
                </a:gradFill>
                <a:latin typeface="+mn-lt"/>
                <a:ea typeface="+mn-ea"/>
                <a:cs typeface="+mn-cs"/>
              </a:defRPr>
            </a:lvl5pPr>
            <a:lvl6pPr>
              <a:defRPr sz="1798"/>
            </a:lvl6pPr>
            <a:lvl7pPr>
              <a:defRPr sz="1798"/>
            </a:lvl7pPr>
            <a:lvl8pPr>
              <a:defRPr sz="1798"/>
            </a:lvl8pPr>
            <a:lvl9pPr>
              <a:defRPr sz="1798"/>
            </a:lvl9pPr>
          </a:lstStyle>
          <a:p>
            <a:pPr marL="341109" lvl="0" indent="-341109" algn="l" defTabSz="913815" rtl="0" eaLnBrk="1" latinLnBrk="0" hangingPunct="1">
              <a:lnSpc>
                <a:spcPct val="90000"/>
              </a:lnSpc>
              <a:spcBef>
                <a:spcPct val="20000"/>
              </a:spcBef>
              <a:buSzPct val="80000"/>
              <a:buFont typeface="Arial" pitchFamily="34" charset="0"/>
              <a:buChar char="•"/>
            </a:pPr>
            <a:r>
              <a:rPr lang="en-US" smtClean="0"/>
              <a:t>Click to edit Master text styles</a:t>
            </a:r>
          </a:p>
          <a:p>
            <a:pPr marL="341109" lvl="1" indent="-341109" algn="l" defTabSz="913815" rtl="0" eaLnBrk="1" latinLnBrk="0" hangingPunct="1">
              <a:lnSpc>
                <a:spcPct val="90000"/>
              </a:lnSpc>
              <a:spcBef>
                <a:spcPct val="20000"/>
              </a:spcBef>
              <a:buSzPct val="80000"/>
              <a:buFont typeface="Arial" pitchFamily="34" charset="0"/>
              <a:buChar char="•"/>
            </a:pPr>
            <a:r>
              <a:rPr lang="en-US" smtClean="0"/>
              <a:t>Second level</a:t>
            </a:r>
          </a:p>
          <a:p>
            <a:pPr marL="341109" lvl="2" indent="-341109" algn="l" defTabSz="913815" rtl="0" eaLnBrk="1" latinLnBrk="0" hangingPunct="1">
              <a:lnSpc>
                <a:spcPct val="90000"/>
              </a:lnSpc>
              <a:spcBef>
                <a:spcPct val="20000"/>
              </a:spcBef>
              <a:buSzPct val="80000"/>
              <a:buFont typeface="Arial" pitchFamily="34" charset="0"/>
              <a:buChar char="•"/>
            </a:pPr>
            <a:r>
              <a:rPr lang="en-US" smtClean="0"/>
              <a:t>Third level</a:t>
            </a:r>
          </a:p>
          <a:p>
            <a:pPr marL="341109" lvl="3" indent="-341109" algn="l" defTabSz="913815" rtl="0" eaLnBrk="1" latinLnBrk="0" hangingPunct="1">
              <a:lnSpc>
                <a:spcPct val="90000"/>
              </a:lnSpc>
              <a:spcBef>
                <a:spcPct val="20000"/>
              </a:spcBef>
              <a:buSzPct val="80000"/>
              <a:buFont typeface="Arial" pitchFamily="34" charset="0"/>
              <a:buChar char="•"/>
            </a:pPr>
            <a:r>
              <a:rPr lang="en-US" smtClean="0"/>
              <a:t>Fourth level</a:t>
            </a:r>
          </a:p>
          <a:p>
            <a:pPr marL="341109" lvl="4" indent="-341109" algn="l" defTabSz="913815"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361" y="6276925"/>
            <a:ext cx="1680762" cy="386744"/>
          </a:xfrm>
          <a:prstGeom prst="rect">
            <a:avLst/>
          </a:prstGeom>
        </p:spPr>
      </p:pic>
    </p:spTree>
    <p:extLst>
      <p:ext uri="{BB962C8B-B14F-4D97-AF65-F5344CB8AC3E}">
        <p14:creationId xmlns:p14="http://schemas.microsoft.com/office/powerpoint/2010/main" val="3125423119"/>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4" y="228604"/>
            <a:ext cx="11149013" cy="747897"/>
          </a:xfrm>
        </p:spPr>
        <p:txBody>
          <a:bodyPr/>
          <a:lstStyle>
            <a:lvl1pPr>
              <a:defRPr sz="5396"/>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198" b="0">
                <a:latin typeface="Segoe UI Light" pitchFamily="34" charset="0"/>
              </a:defRPr>
            </a:lvl1pPr>
            <a:lvl2pPr marL="456908" indent="0">
              <a:buNone/>
              <a:defRPr sz="1998" b="1"/>
            </a:lvl2pPr>
            <a:lvl3pPr marL="913815" indent="0">
              <a:buNone/>
              <a:defRPr sz="1798" b="1"/>
            </a:lvl3pPr>
            <a:lvl4pPr marL="1370723" indent="0">
              <a:buNone/>
              <a:defRPr sz="1600" b="1"/>
            </a:lvl4pPr>
            <a:lvl5pPr marL="1827630" indent="0">
              <a:buNone/>
              <a:defRPr sz="1600" b="1"/>
            </a:lvl5pPr>
            <a:lvl6pPr marL="2284537" indent="0">
              <a:buNone/>
              <a:defRPr sz="1600" b="1"/>
            </a:lvl6pPr>
            <a:lvl7pPr marL="2741444" indent="0">
              <a:buNone/>
              <a:defRPr sz="1600" b="1"/>
            </a:lvl7pPr>
            <a:lvl8pPr marL="3198352" indent="0">
              <a:buNone/>
              <a:defRPr sz="1600" b="1"/>
            </a:lvl8pPr>
            <a:lvl9pPr marL="365526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9" y="2266796"/>
            <a:ext cx="5484971" cy="1945148"/>
          </a:xfrm>
        </p:spPr>
        <p:txBody>
          <a:bodyPr/>
          <a:lstStyle>
            <a:lvl1pPr marL="402983" indent="-402983">
              <a:buSzPct val="80000"/>
              <a:buFont typeface="Arial" pitchFamily="34" charset="0"/>
              <a:buChar char="•"/>
              <a:defRPr sz="2798"/>
            </a:lvl1pPr>
            <a:lvl2pPr marL="744092" indent="-322069">
              <a:buSzPct val="80000"/>
              <a:buFont typeface="Arial" pitchFamily="34" charset="0"/>
              <a:buChar char="•"/>
              <a:defRPr sz="2798"/>
            </a:lvl2pPr>
            <a:lvl3pPr marL="1026497" indent="-282405" defTabSz="1029670">
              <a:buSzPct val="80000"/>
              <a:buFont typeface="Arial" pitchFamily="34" charset="0"/>
              <a:buChar char="•"/>
              <a:defRPr sz="2398"/>
            </a:lvl3pPr>
            <a:lvl4pPr marL="1316835" indent="-287166">
              <a:buSzPct val="80000"/>
              <a:buFont typeface="Arial" pitchFamily="34" charset="0"/>
              <a:buChar char="•"/>
              <a:defRPr sz="1998"/>
            </a:lvl4pPr>
            <a:lvl5pPr marL="1540539" indent="-223704">
              <a:buSzPct val="80000"/>
              <a:buFont typeface="Arial" pitchFamily="34" charset="0"/>
              <a:buChar char="•"/>
              <a:defRPr sz="1998"/>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198" b="0">
                <a:latin typeface="Segoe UI Light" pitchFamily="34" charset="0"/>
              </a:defRPr>
            </a:lvl1pPr>
            <a:lvl2pPr marL="456908" indent="0">
              <a:buNone/>
              <a:defRPr sz="1998" b="1"/>
            </a:lvl2pPr>
            <a:lvl3pPr marL="913815" indent="0">
              <a:buNone/>
              <a:defRPr sz="1798" b="1"/>
            </a:lvl3pPr>
            <a:lvl4pPr marL="1370723" indent="0">
              <a:buNone/>
              <a:defRPr sz="1600" b="1"/>
            </a:lvl4pPr>
            <a:lvl5pPr marL="1827630" indent="0">
              <a:buNone/>
              <a:defRPr sz="1600" b="1"/>
            </a:lvl5pPr>
            <a:lvl6pPr marL="2284537" indent="0">
              <a:buNone/>
              <a:defRPr sz="1600" b="1"/>
            </a:lvl6pPr>
            <a:lvl7pPr marL="2741444" indent="0">
              <a:buNone/>
              <a:defRPr sz="1600" b="1"/>
            </a:lvl7pPr>
            <a:lvl8pPr marL="3198352" indent="0">
              <a:buNone/>
              <a:defRPr sz="1600" b="1"/>
            </a:lvl8pPr>
            <a:lvl9pPr marL="365526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143" indent="-296143">
              <a:buSzPct val="80000"/>
              <a:buFont typeface="Arial" pitchFamily="34" charset="0"/>
              <a:buChar char="•"/>
              <a:defRPr lang="en-US" sz="2798" kern="1200" dirty="0" smtClean="0">
                <a:gradFill>
                  <a:gsLst>
                    <a:gs pos="0">
                      <a:srgbClr val="595959"/>
                    </a:gs>
                    <a:gs pos="86000">
                      <a:srgbClr val="595959"/>
                    </a:gs>
                  </a:gsLst>
                  <a:lin ang="5400000" scaled="0"/>
                </a:gradFill>
                <a:latin typeface="+mn-lt"/>
                <a:ea typeface="+mn-ea"/>
                <a:cs typeface="+mn-cs"/>
              </a:defRPr>
            </a:lvl1pPr>
            <a:lvl2pPr marL="456926" indent="-456926">
              <a:buSzPct val="80000"/>
              <a:buFont typeface="Arial" pitchFamily="34" charset="0"/>
              <a:buChar char="•"/>
              <a:defRPr lang="en-US" sz="2798" kern="1200" dirty="0" smtClean="0">
                <a:gradFill>
                  <a:gsLst>
                    <a:gs pos="0">
                      <a:srgbClr val="595959"/>
                    </a:gs>
                    <a:gs pos="86000">
                      <a:srgbClr val="595959"/>
                    </a:gs>
                  </a:gsLst>
                  <a:lin ang="5400000" scaled="0"/>
                </a:gradFill>
                <a:latin typeface="+mn-lt"/>
                <a:ea typeface="+mn-ea"/>
                <a:cs typeface="+mn-cs"/>
              </a:defRPr>
            </a:lvl2pPr>
            <a:lvl3pPr marL="764716" indent="-342694">
              <a:buSzPct val="80000"/>
              <a:buFont typeface="Arial" pitchFamily="34" charset="0"/>
              <a:buChar char="•"/>
              <a:defRPr lang="en-US" sz="2398" kern="1200" dirty="0" smtClean="0">
                <a:gradFill>
                  <a:gsLst>
                    <a:gs pos="0">
                      <a:srgbClr val="595959"/>
                    </a:gs>
                    <a:gs pos="86000">
                      <a:srgbClr val="595959"/>
                    </a:gs>
                  </a:gsLst>
                  <a:lin ang="5400000" scaled="0"/>
                </a:gradFill>
                <a:latin typeface="+mn-lt"/>
                <a:ea typeface="+mn-ea"/>
                <a:cs typeface="+mn-cs"/>
              </a:defRPr>
            </a:lvl3pPr>
            <a:lvl4pPr marL="1372363" indent="-342694">
              <a:buSzPct val="80000"/>
              <a:buFont typeface="Arial" pitchFamily="34" charset="0"/>
              <a:buChar char="•"/>
              <a:defRPr lang="en-US" sz="1998" kern="1200" dirty="0" smtClean="0">
                <a:gradFill>
                  <a:gsLst>
                    <a:gs pos="0">
                      <a:srgbClr val="595959"/>
                    </a:gs>
                    <a:gs pos="86000">
                      <a:srgbClr val="595959"/>
                    </a:gs>
                  </a:gsLst>
                  <a:lin ang="5400000" scaled="0"/>
                </a:gradFill>
                <a:latin typeface="+mn-lt"/>
                <a:ea typeface="+mn-ea"/>
                <a:cs typeface="+mn-cs"/>
              </a:defRPr>
            </a:lvl4pPr>
            <a:lvl5pPr marL="1086786" indent="-342694">
              <a:buSzPct val="80000"/>
              <a:buFont typeface="Arial" pitchFamily="34" charset="0"/>
              <a:buChar char="•"/>
              <a:defRPr lang="en-US" sz="1998" kern="1200" dirty="0">
                <a:gradFill>
                  <a:gsLst>
                    <a:gs pos="0">
                      <a:srgbClr val="595959"/>
                    </a:gs>
                    <a:gs pos="86000">
                      <a:srgbClr val="595959"/>
                    </a:gs>
                  </a:gsLst>
                  <a:lin ang="5400000" scaled="0"/>
                </a:gradFill>
                <a:latin typeface="+mn-lt"/>
                <a:ea typeface="+mn-ea"/>
                <a:cs typeface="+mn-cs"/>
              </a:defRPr>
            </a:lvl5pPr>
            <a:lvl6pPr marL="1372363" indent="-342694">
              <a:defRPr sz="1600"/>
            </a:lvl6pPr>
            <a:lvl7pPr marL="1602413" indent="-285578">
              <a:defRPr sz="1600"/>
            </a:lvl7pPr>
            <a:lvl8pPr>
              <a:defRPr sz="1600"/>
            </a:lvl8pPr>
            <a:lvl9pPr>
              <a:defRPr sz="1600"/>
            </a:lvl9pPr>
          </a:lstStyle>
          <a:p>
            <a:pPr marL="402983" lvl="0" indent="-402983" algn="l" defTabSz="913815" rtl="0" eaLnBrk="1" latinLnBrk="0" hangingPunct="1">
              <a:lnSpc>
                <a:spcPct val="90000"/>
              </a:lnSpc>
              <a:spcBef>
                <a:spcPct val="20000"/>
              </a:spcBef>
              <a:buSzPct val="80000"/>
            </a:pPr>
            <a:r>
              <a:rPr lang="en-US" smtClean="0"/>
              <a:t>Click to edit Master text styles</a:t>
            </a:r>
          </a:p>
          <a:p>
            <a:pPr marL="402983" lvl="1" indent="-402983" algn="l" defTabSz="913815" rtl="0" eaLnBrk="1" latinLnBrk="0" hangingPunct="1">
              <a:lnSpc>
                <a:spcPct val="90000"/>
              </a:lnSpc>
              <a:spcBef>
                <a:spcPct val="20000"/>
              </a:spcBef>
              <a:buSzPct val="80000"/>
            </a:pPr>
            <a:r>
              <a:rPr lang="en-US" smtClean="0"/>
              <a:t>Second level</a:t>
            </a:r>
          </a:p>
          <a:p>
            <a:pPr marL="402983" lvl="2" indent="-402983" algn="l" defTabSz="913815" rtl="0" eaLnBrk="1" latinLnBrk="0" hangingPunct="1">
              <a:lnSpc>
                <a:spcPct val="90000"/>
              </a:lnSpc>
              <a:spcBef>
                <a:spcPct val="20000"/>
              </a:spcBef>
              <a:buSzPct val="80000"/>
            </a:pPr>
            <a:r>
              <a:rPr lang="en-US" smtClean="0"/>
              <a:t>Third level</a:t>
            </a:r>
          </a:p>
          <a:p>
            <a:pPr marL="402983" lvl="3" indent="-402983" algn="l" defTabSz="913815" rtl="0" eaLnBrk="1" latinLnBrk="0" hangingPunct="1">
              <a:lnSpc>
                <a:spcPct val="90000"/>
              </a:lnSpc>
              <a:spcBef>
                <a:spcPct val="20000"/>
              </a:spcBef>
              <a:buSzPct val="80000"/>
            </a:pPr>
            <a:r>
              <a:rPr lang="en-US" smtClean="0"/>
              <a:t>Fourth level</a:t>
            </a:r>
          </a:p>
          <a:p>
            <a:pPr marL="402983" lvl="4" indent="-402983" algn="l" defTabSz="913815"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361" y="6276925"/>
            <a:ext cx="1680762" cy="386744"/>
          </a:xfrm>
          <a:prstGeom prst="rect">
            <a:avLst/>
          </a:prstGeom>
        </p:spPr>
      </p:pic>
    </p:spTree>
    <p:extLst>
      <p:ext uri="{BB962C8B-B14F-4D97-AF65-F5344CB8AC3E}">
        <p14:creationId xmlns:p14="http://schemas.microsoft.com/office/powerpoint/2010/main" val="124464610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4" y="228604"/>
            <a:ext cx="11149013" cy="747897"/>
          </a:xfrm>
        </p:spPr>
        <p:txBody>
          <a:bodyPr/>
          <a:lstStyle>
            <a:lvl1pPr>
              <a:defRPr sz="5396"/>
            </a:lvl1pPr>
          </a:lstStyle>
          <a:p>
            <a:r>
              <a:rPr lang="en-US" dirty="0"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361" y="6276925"/>
            <a:ext cx="1680762" cy="386744"/>
          </a:xfrm>
          <a:prstGeom prst="rect">
            <a:avLst/>
          </a:prstGeom>
        </p:spPr>
      </p:pic>
    </p:spTree>
    <p:extLst>
      <p:ext uri="{BB962C8B-B14F-4D97-AF65-F5344CB8AC3E}">
        <p14:creationId xmlns:p14="http://schemas.microsoft.com/office/powerpoint/2010/main" val="23564250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361" y="6276925"/>
            <a:ext cx="1680762" cy="386744"/>
          </a:xfrm>
          <a:prstGeom prst="rect">
            <a:avLst/>
          </a:prstGeom>
        </p:spPr>
      </p:pic>
    </p:spTree>
    <p:extLst>
      <p:ext uri="{BB962C8B-B14F-4D97-AF65-F5344CB8AC3E}">
        <p14:creationId xmlns:p14="http://schemas.microsoft.com/office/powerpoint/2010/main" val="295931598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3638914"/>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56" tIns="45679" rIns="91356" bIns="45679" numCol="1" spcCol="0" rtlCol="0" anchor="ctr" anchorCtr="0" compatLnSpc="1">
            <a:prstTxWarp prst="textNoShape">
              <a:avLst/>
            </a:prstTxWarp>
          </a:bodyPr>
          <a:lstStyle/>
          <a:p>
            <a:pPr algn="ctr" defTabSz="913240" fontAlgn="base">
              <a:spcBef>
                <a:spcPct val="0"/>
              </a:spcBef>
              <a:spcAft>
                <a:spcPct val="0"/>
              </a:spcAft>
            </a:pPr>
            <a:endParaRPr lang="en-US" sz="2198"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3815" rtl="0" eaLnBrk="1" latinLnBrk="0" hangingPunct="1">
              <a:lnSpc>
                <a:spcPct val="90000"/>
              </a:lnSpc>
              <a:spcBef>
                <a:spcPct val="0"/>
              </a:spcBef>
              <a:buNone/>
              <a:defRPr lang="en-US" sz="5396"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3473806" y="3417661"/>
            <a:ext cx="6945312" cy="1241878"/>
          </a:xfrm>
        </p:spPr>
        <p:txBody>
          <a:bodyPr lIns="182880" tIns="182880" anchor="ctr" anchorCtr="0"/>
          <a:lstStyle>
            <a:lvl1pPr marL="574331" indent="-571158">
              <a:spcAft>
                <a:spcPts val="1200"/>
              </a:spcAft>
              <a:buNone/>
              <a:defRPr lang="en-US" sz="4398"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8" kern="1200" spc="-50" baseline="0" dirty="0">
                <a:gradFill>
                  <a:gsLst>
                    <a:gs pos="0">
                      <a:srgbClr val="595959"/>
                    </a:gs>
                    <a:gs pos="86000">
                      <a:srgbClr val="595959"/>
                    </a:gs>
                  </a:gsLst>
                  <a:lin ang="5400000" scaled="0"/>
                </a:gradFill>
                <a:latin typeface="+mn-lt"/>
                <a:ea typeface="+mn-ea"/>
                <a:cs typeface="+mn-cs"/>
              </a:defRPr>
            </a:lvl2pPr>
          </a:lstStyle>
          <a:p>
            <a:pPr marL="3173" lvl="0" indent="0" algn="l" defTabSz="913815" rtl="0" eaLnBrk="1" latinLnBrk="0" hangingPunct="1">
              <a:lnSpc>
                <a:spcPct val="90000"/>
              </a:lnSpc>
              <a:spcBef>
                <a:spcPts val="0"/>
              </a:spcBef>
              <a:spcAft>
                <a:spcPts val="900"/>
              </a:spcAft>
              <a:buSzPct val="80000"/>
            </a:pPr>
            <a:r>
              <a:rPr lang="en-US" dirty="0" smtClean="0"/>
              <a:t>Click to edit Master text styles</a:t>
            </a:r>
          </a:p>
          <a:p>
            <a:pPr marL="3173" lvl="1" indent="0" algn="l" defTabSz="913815"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63" tIns="41131" rIns="82263" bIns="41131" numCol="1" anchor="t" anchorCtr="0" compatLnSpc="1">
            <a:prstTxWarp prst="textNoShape">
              <a:avLst/>
            </a:prstTxWarp>
          </a:bodyPr>
          <a:lstStyle/>
          <a:p>
            <a:pPr defTabSz="1218255"/>
            <a:endParaRPr lang="en-US" sz="1600">
              <a:solidFill>
                <a:srgbClr val="292929"/>
              </a:solidFill>
            </a:endParaRPr>
          </a:p>
        </p:txBody>
      </p:sp>
    </p:spTree>
    <p:extLst>
      <p:ext uri="{BB962C8B-B14F-4D97-AF65-F5344CB8AC3E}">
        <p14:creationId xmlns:p14="http://schemas.microsoft.com/office/powerpoint/2010/main" val="211813656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4" y="228604"/>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48220490"/>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 id="2147483846" r:id="rId18"/>
    <p:sldLayoutId id="2147483847" r:id="rId19"/>
    <p:sldLayoutId id="2147483848" r:id="rId20"/>
    <p:sldLayoutId id="2147483849" r:id="rId21"/>
  </p:sldLayoutIdLst>
  <p:transition>
    <p:fade/>
  </p:transition>
  <p:timing>
    <p:tnLst>
      <p:par>
        <p:cTn id="1" dur="indefinite" restart="never" nodeType="tmRoot"/>
      </p:par>
    </p:tnLst>
  </p:timing>
  <p:txStyles>
    <p:titleStyle>
      <a:lvl1pPr algn="l" defTabSz="913815" rtl="0" eaLnBrk="1" latinLnBrk="0" hangingPunct="1">
        <a:lnSpc>
          <a:spcPct val="90000"/>
        </a:lnSpc>
        <a:spcBef>
          <a:spcPct val="0"/>
        </a:spcBef>
        <a:buNone/>
        <a:defRPr lang="en-US" sz="5396"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099" indent="-460099" algn="l" defTabSz="913815" rtl="0" eaLnBrk="1" latinLnBrk="0" hangingPunct="1">
        <a:lnSpc>
          <a:spcPct val="90000"/>
        </a:lnSpc>
        <a:spcBef>
          <a:spcPct val="20000"/>
        </a:spcBef>
        <a:buSzPct val="80000"/>
        <a:buFont typeface="Arial" pitchFamily="34" charset="0"/>
        <a:buChar char="•"/>
        <a:defRPr sz="3198" kern="1200">
          <a:gradFill>
            <a:gsLst>
              <a:gs pos="0">
                <a:srgbClr val="595959"/>
              </a:gs>
              <a:gs pos="86000">
                <a:srgbClr val="595959"/>
              </a:gs>
            </a:gsLst>
            <a:lin ang="5400000" scaled="0"/>
          </a:gradFill>
          <a:latin typeface="+mn-lt"/>
          <a:ea typeface="+mn-ea"/>
          <a:cs typeface="+mn-cs"/>
        </a:defRPr>
      </a:lvl1pPr>
      <a:lvl2pPr marL="855149" indent="-395050" algn="l" defTabSz="913815" rtl="0" eaLnBrk="1" latinLnBrk="0" hangingPunct="1">
        <a:lnSpc>
          <a:spcPct val="90000"/>
        </a:lnSpc>
        <a:spcBef>
          <a:spcPct val="20000"/>
        </a:spcBef>
        <a:buSzPct val="80000"/>
        <a:buFont typeface="Arial" pitchFamily="34" charset="0"/>
        <a:buChar char="•"/>
        <a:defRPr sz="2798" kern="1200">
          <a:gradFill>
            <a:gsLst>
              <a:gs pos="0">
                <a:srgbClr val="595959"/>
              </a:gs>
              <a:gs pos="86000">
                <a:srgbClr val="595959"/>
              </a:gs>
            </a:gsLst>
            <a:lin ang="5400000" scaled="0"/>
          </a:gradFill>
          <a:latin typeface="+mn-lt"/>
          <a:ea typeface="+mn-ea"/>
          <a:cs typeface="+mn-cs"/>
        </a:defRPr>
      </a:lvl2pPr>
      <a:lvl3pPr marL="1258132" indent="-402983" algn="l" defTabSz="913815" rtl="0" eaLnBrk="1" latinLnBrk="0" hangingPunct="1">
        <a:lnSpc>
          <a:spcPct val="90000"/>
        </a:lnSpc>
        <a:spcBef>
          <a:spcPct val="20000"/>
        </a:spcBef>
        <a:buSzPct val="80000"/>
        <a:buFont typeface="Arial" pitchFamily="34" charset="0"/>
        <a:buChar char="•"/>
        <a:defRPr sz="2398" kern="1200">
          <a:gradFill>
            <a:gsLst>
              <a:gs pos="0">
                <a:srgbClr val="595959"/>
              </a:gs>
              <a:gs pos="86000">
                <a:srgbClr val="595959"/>
              </a:gs>
            </a:gsLst>
            <a:lin ang="5400000" scaled="0"/>
          </a:gradFill>
          <a:latin typeface="+mn-lt"/>
          <a:ea typeface="+mn-ea"/>
          <a:cs typeface="+mn-cs"/>
        </a:defRPr>
      </a:lvl3pPr>
      <a:lvl4pPr marL="1604001" indent="-345867" algn="l" defTabSz="913815" rtl="0" eaLnBrk="1" latinLnBrk="0" hangingPunct="1">
        <a:lnSpc>
          <a:spcPct val="90000"/>
        </a:lnSpc>
        <a:spcBef>
          <a:spcPct val="20000"/>
        </a:spcBef>
        <a:buSzPct val="80000"/>
        <a:buFont typeface="Arial" pitchFamily="34" charset="0"/>
        <a:buChar char="•"/>
        <a:defRPr sz="1998" kern="1200">
          <a:gradFill>
            <a:gsLst>
              <a:gs pos="0">
                <a:srgbClr val="595959"/>
              </a:gs>
              <a:gs pos="86000">
                <a:srgbClr val="595959"/>
              </a:gs>
            </a:gsLst>
            <a:lin ang="5400000" scaled="0"/>
          </a:gradFill>
          <a:latin typeface="+mn-lt"/>
          <a:ea typeface="+mn-ea"/>
          <a:cs typeface="+mn-cs"/>
        </a:defRPr>
      </a:lvl4pPr>
      <a:lvl5pPr marL="1940349" indent="-336348" algn="l" defTabSz="913815" rtl="0" eaLnBrk="1" latinLnBrk="0" hangingPunct="1">
        <a:lnSpc>
          <a:spcPct val="90000"/>
        </a:lnSpc>
        <a:spcBef>
          <a:spcPct val="20000"/>
        </a:spcBef>
        <a:buSzPct val="80000"/>
        <a:buFont typeface="Arial" pitchFamily="34" charset="0"/>
        <a:buChar char="•"/>
        <a:defRPr sz="1998" kern="1200">
          <a:gradFill>
            <a:gsLst>
              <a:gs pos="0">
                <a:srgbClr val="595959"/>
              </a:gs>
              <a:gs pos="86000">
                <a:srgbClr val="595959"/>
              </a:gs>
            </a:gsLst>
            <a:lin ang="5400000" scaled="0"/>
          </a:gradFill>
          <a:latin typeface="+mn-lt"/>
          <a:ea typeface="+mn-ea"/>
          <a:cs typeface="+mn-cs"/>
        </a:defRPr>
      </a:lvl5pPr>
      <a:lvl6pPr marL="2512991" indent="-228453" algn="l" defTabSz="913815" rtl="0" eaLnBrk="1" latinLnBrk="0" hangingPunct="1">
        <a:spcBef>
          <a:spcPct val="20000"/>
        </a:spcBef>
        <a:buFont typeface="Arial" pitchFamily="34" charset="0"/>
        <a:buChar char="•"/>
        <a:defRPr sz="1998" kern="1200">
          <a:solidFill>
            <a:schemeClr val="tx1"/>
          </a:solidFill>
          <a:latin typeface="+mn-lt"/>
          <a:ea typeface="+mn-ea"/>
          <a:cs typeface="+mn-cs"/>
        </a:defRPr>
      </a:lvl6pPr>
      <a:lvl7pPr marL="2969898" indent="-228453" algn="l" defTabSz="913815" rtl="0" eaLnBrk="1" latinLnBrk="0" hangingPunct="1">
        <a:spcBef>
          <a:spcPct val="20000"/>
        </a:spcBef>
        <a:buFont typeface="Arial" pitchFamily="34" charset="0"/>
        <a:buChar char="•"/>
        <a:defRPr sz="1998" kern="1200">
          <a:solidFill>
            <a:schemeClr val="tx1"/>
          </a:solidFill>
          <a:latin typeface="+mn-lt"/>
          <a:ea typeface="+mn-ea"/>
          <a:cs typeface="+mn-cs"/>
        </a:defRPr>
      </a:lvl7pPr>
      <a:lvl8pPr marL="3426806" indent="-228453" algn="l" defTabSz="913815" rtl="0" eaLnBrk="1" latinLnBrk="0" hangingPunct="1">
        <a:spcBef>
          <a:spcPct val="20000"/>
        </a:spcBef>
        <a:buFont typeface="Arial" pitchFamily="34" charset="0"/>
        <a:buChar char="•"/>
        <a:defRPr sz="1998" kern="1200">
          <a:solidFill>
            <a:schemeClr val="tx1"/>
          </a:solidFill>
          <a:latin typeface="+mn-lt"/>
          <a:ea typeface="+mn-ea"/>
          <a:cs typeface="+mn-cs"/>
        </a:defRPr>
      </a:lvl8pPr>
      <a:lvl9pPr marL="3883714" indent="-228453" algn="l" defTabSz="913815" rtl="0" eaLnBrk="1" latinLnBrk="0" hangingPunct="1">
        <a:spcBef>
          <a:spcPct val="20000"/>
        </a:spcBef>
        <a:buFont typeface="Arial" pitchFamily="34" charset="0"/>
        <a:buChar char="•"/>
        <a:defRPr sz="1998" kern="1200">
          <a:solidFill>
            <a:schemeClr val="tx1"/>
          </a:solidFill>
          <a:latin typeface="+mn-lt"/>
          <a:ea typeface="+mn-ea"/>
          <a:cs typeface="+mn-cs"/>
        </a:defRPr>
      </a:lvl9pPr>
    </p:bodyStyle>
    <p:otherStyle>
      <a:defPPr>
        <a:defRPr lang="en-US"/>
      </a:defPPr>
      <a:lvl1pPr marL="0" algn="l" defTabSz="913815" rtl="0" eaLnBrk="1" latinLnBrk="0" hangingPunct="1">
        <a:defRPr sz="1798" kern="1200">
          <a:solidFill>
            <a:schemeClr val="tx1"/>
          </a:solidFill>
          <a:latin typeface="+mn-lt"/>
          <a:ea typeface="+mn-ea"/>
          <a:cs typeface="+mn-cs"/>
        </a:defRPr>
      </a:lvl1pPr>
      <a:lvl2pPr marL="456908" algn="l" defTabSz="913815" rtl="0" eaLnBrk="1" latinLnBrk="0" hangingPunct="1">
        <a:defRPr sz="1798" kern="1200">
          <a:solidFill>
            <a:schemeClr val="tx1"/>
          </a:solidFill>
          <a:latin typeface="+mn-lt"/>
          <a:ea typeface="+mn-ea"/>
          <a:cs typeface="+mn-cs"/>
        </a:defRPr>
      </a:lvl2pPr>
      <a:lvl3pPr marL="913815" algn="l" defTabSz="913815" rtl="0" eaLnBrk="1" latinLnBrk="0" hangingPunct="1">
        <a:defRPr sz="1798" kern="1200">
          <a:solidFill>
            <a:schemeClr val="tx1"/>
          </a:solidFill>
          <a:latin typeface="+mn-lt"/>
          <a:ea typeface="+mn-ea"/>
          <a:cs typeface="+mn-cs"/>
        </a:defRPr>
      </a:lvl3pPr>
      <a:lvl4pPr marL="1370723" algn="l" defTabSz="913815" rtl="0" eaLnBrk="1" latinLnBrk="0" hangingPunct="1">
        <a:defRPr sz="1798" kern="1200">
          <a:solidFill>
            <a:schemeClr val="tx1"/>
          </a:solidFill>
          <a:latin typeface="+mn-lt"/>
          <a:ea typeface="+mn-ea"/>
          <a:cs typeface="+mn-cs"/>
        </a:defRPr>
      </a:lvl4pPr>
      <a:lvl5pPr marL="1827630" algn="l" defTabSz="913815" rtl="0" eaLnBrk="1" latinLnBrk="0" hangingPunct="1">
        <a:defRPr sz="1798" kern="1200">
          <a:solidFill>
            <a:schemeClr val="tx1"/>
          </a:solidFill>
          <a:latin typeface="+mn-lt"/>
          <a:ea typeface="+mn-ea"/>
          <a:cs typeface="+mn-cs"/>
        </a:defRPr>
      </a:lvl5pPr>
      <a:lvl6pPr marL="2284537" algn="l" defTabSz="913815" rtl="0" eaLnBrk="1" latinLnBrk="0" hangingPunct="1">
        <a:defRPr sz="1798" kern="1200">
          <a:solidFill>
            <a:schemeClr val="tx1"/>
          </a:solidFill>
          <a:latin typeface="+mn-lt"/>
          <a:ea typeface="+mn-ea"/>
          <a:cs typeface="+mn-cs"/>
        </a:defRPr>
      </a:lvl6pPr>
      <a:lvl7pPr marL="2741444" algn="l" defTabSz="913815" rtl="0" eaLnBrk="1" latinLnBrk="0" hangingPunct="1">
        <a:defRPr sz="1798" kern="1200">
          <a:solidFill>
            <a:schemeClr val="tx1"/>
          </a:solidFill>
          <a:latin typeface="+mn-lt"/>
          <a:ea typeface="+mn-ea"/>
          <a:cs typeface="+mn-cs"/>
        </a:defRPr>
      </a:lvl7pPr>
      <a:lvl8pPr marL="3198352" algn="l" defTabSz="913815" rtl="0" eaLnBrk="1" latinLnBrk="0" hangingPunct="1">
        <a:defRPr sz="1798" kern="1200">
          <a:solidFill>
            <a:schemeClr val="tx1"/>
          </a:solidFill>
          <a:latin typeface="+mn-lt"/>
          <a:ea typeface="+mn-ea"/>
          <a:cs typeface="+mn-cs"/>
        </a:defRPr>
      </a:lvl8pPr>
      <a:lvl9pPr marL="3655260" algn="l" defTabSz="913815" rtl="0" eaLnBrk="1" latinLnBrk="0" hangingPunct="1">
        <a:defRPr sz="17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tags" Target="../tags/tag32.xml"/><Relationship Id="rId7" Type="http://schemas.openxmlformats.org/officeDocument/2006/relationships/oleObject" Target="../embeddings/oleObject5.bin"/><Relationship Id="rId2" Type="http://schemas.openxmlformats.org/officeDocument/2006/relationships/tags" Target="../tags/tag31.xml"/><Relationship Id="rId1" Type="http://schemas.openxmlformats.org/officeDocument/2006/relationships/vmlDrawing" Target="../drawings/vmlDrawing5.vml"/><Relationship Id="rId6" Type="http://schemas.openxmlformats.org/officeDocument/2006/relationships/notesSlide" Target="../notesSlides/notesSlide10.xml"/><Relationship Id="rId5" Type="http://schemas.openxmlformats.org/officeDocument/2006/relationships/slideLayout" Target="../slideLayouts/slideLayout3.xml"/><Relationship Id="rId4" Type="http://schemas.openxmlformats.org/officeDocument/2006/relationships/tags" Target="../tags/tag33.xml"/></Relationships>
</file>

<file path=ppt/slides/_rels/slide11.xml.rels><?xml version="1.0" encoding="UTF-8" standalone="yes"?>
<Relationships xmlns="http://schemas.openxmlformats.org/package/2006/relationships"><Relationship Id="rId3" Type="http://schemas.openxmlformats.org/officeDocument/2006/relationships/tags" Target="../tags/tag35.xml"/><Relationship Id="rId7" Type="http://schemas.openxmlformats.org/officeDocument/2006/relationships/image" Target="../media/image12.emf"/><Relationship Id="rId2" Type="http://schemas.openxmlformats.org/officeDocument/2006/relationships/tags" Target="../tags/tag34.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notesSlide" Target="../notesSlides/notesSlide11.xml"/><Relationship Id="rId4"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tags" Target="../tags/tag47.xml"/><Relationship Id="rId18" Type="http://schemas.openxmlformats.org/officeDocument/2006/relationships/tags" Target="../tags/tag52.xml"/><Relationship Id="rId3" Type="http://schemas.openxmlformats.org/officeDocument/2006/relationships/tags" Target="../tags/tag37.xml"/><Relationship Id="rId21" Type="http://schemas.openxmlformats.org/officeDocument/2006/relationships/tags" Target="../tags/tag55.xml"/><Relationship Id="rId7" Type="http://schemas.openxmlformats.org/officeDocument/2006/relationships/tags" Target="../tags/tag41.xml"/><Relationship Id="rId12" Type="http://schemas.openxmlformats.org/officeDocument/2006/relationships/tags" Target="../tags/tag46.xml"/><Relationship Id="rId17" Type="http://schemas.openxmlformats.org/officeDocument/2006/relationships/tags" Target="../tags/tag51.xml"/><Relationship Id="rId25" Type="http://schemas.openxmlformats.org/officeDocument/2006/relationships/image" Target="../media/image12.emf"/><Relationship Id="rId2" Type="http://schemas.openxmlformats.org/officeDocument/2006/relationships/tags" Target="../tags/tag36.xml"/><Relationship Id="rId16" Type="http://schemas.openxmlformats.org/officeDocument/2006/relationships/tags" Target="../tags/tag50.xml"/><Relationship Id="rId20" Type="http://schemas.openxmlformats.org/officeDocument/2006/relationships/tags" Target="../tags/tag54.xml"/><Relationship Id="rId1" Type="http://schemas.openxmlformats.org/officeDocument/2006/relationships/vmlDrawing" Target="../drawings/vmlDrawing7.vml"/><Relationship Id="rId6" Type="http://schemas.openxmlformats.org/officeDocument/2006/relationships/tags" Target="../tags/tag40.xml"/><Relationship Id="rId11" Type="http://schemas.openxmlformats.org/officeDocument/2006/relationships/tags" Target="../tags/tag45.xml"/><Relationship Id="rId24" Type="http://schemas.openxmlformats.org/officeDocument/2006/relationships/oleObject" Target="../embeddings/oleObject7.bin"/><Relationship Id="rId5" Type="http://schemas.openxmlformats.org/officeDocument/2006/relationships/tags" Target="../tags/tag39.xml"/><Relationship Id="rId15" Type="http://schemas.openxmlformats.org/officeDocument/2006/relationships/tags" Target="../tags/tag49.xml"/><Relationship Id="rId23" Type="http://schemas.openxmlformats.org/officeDocument/2006/relationships/notesSlide" Target="../notesSlides/notesSlide12.xml"/><Relationship Id="rId10" Type="http://schemas.openxmlformats.org/officeDocument/2006/relationships/tags" Target="../tags/tag44.xml"/><Relationship Id="rId19" Type="http://schemas.openxmlformats.org/officeDocument/2006/relationships/tags" Target="../tags/tag53.xml"/><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tags" Target="../tags/tag48.xml"/><Relationship Id="rId22"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tags" Target="../tags/tag57.xml"/><Relationship Id="rId7" Type="http://schemas.openxmlformats.org/officeDocument/2006/relationships/notesSlide" Target="../notesSlides/notesSlide14.xml"/><Relationship Id="rId2" Type="http://schemas.openxmlformats.org/officeDocument/2006/relationships/tags" Target="../tags/tag56.xml"/><Relationship Id="rId1" Type="http://schemas.openxmlformats.org/officeDocument/2006/relationships/vmlDrawing" Target="../drawings/vmlDrawing8.vml"/><Relationship Id="rId6" Type="http://schemas.openxmlformats.org/officeDocument/2006/relationships/slideLayout" Target="../slideLayouts/slideLayout6.xml"/><Relationship Id="rId5" Type="http://schemas.openxmlformats.org/officeDocument/2006/relationships/tags" Target="../tags/tag59.xml"/><Relationship Id="rId10" Type="http://schemas.openxmlformats.org/officeDocument/2006/relationships/image" Target="../media/image18.png"/><Relationship Id="rId4" Type="http://schemas.openxmlformats.org/officeDocument/2006/relationships/tags" Target="../tags/tag58.xml"/><Relationship Id="rId9" Type="http://schemas.openxmlformats.org/officeDocument/2006/relationships/image" Target="../media/image12.emf"/></Relationships>
</file>

<file path=ppt/slides/_rels/slide15.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tags" Target="../tags/tag61.xml"/><Relationship Id="rId7" Type="http://schemas.openxmlformats.org/officeDocument/2006/relationships/oleObject" Target="../embeddings/oleObject9.bin"/><Relationship Id="rId2" Type="http://schemas.openxmlformats.org/officeDocument/2006/relationships/tags" Target="../tags/tag60.xml"/><Relationship Id="rId1" Type="http://schemas.openxmlformats.org/officeDocument/2006/relationships/vmlDrawing" Target="../drawings/vmlDrawing9.vml"/><Relationship Id="rId6" Type="http://schemas.openxmlformats.org/officeDocument/2006/relationships/notesSlide" Target="../notesSlides/notesSlide15.xml"/><Relationship Id="rId5" Type="http://schemas.openxmlformats.org/officeDocument/2006/relationships/slideLayout" Target="../slideLayouts/slideLayout3.xml"/><Relationship Id="rId4" Type="http://schemas.openxmlformats.org/officeDocument/2006/relationships/tags" Target="../tags/tag62.xml"/></Relationships>
</file>

<file path=ppt/slides/_rels/slide16.xml.rels><?xml version="1.0" encoding="UTF-8" standalone="yes"?>
<Relationships xmlns="http://schemas.openxmlformats.org/package/2006/relationships"><Relationship Id="rId8" Type="http://schemas.openxmlformats.org/officeDocument/2006/relationships/tags" Target="../tags/tag69.xml"/><Relationship Id="rId13" Type="http://schemas.openxmlformats.org/officeDocument/2006/relationships/tags" Target="../tags/tag74.xml"/><Relationship Id="rId18" Type="http://schemas.openxmlformats.org/officeDocument/2006/relationships/tags" Target="../tags/tag79.xml"/><Relationship Id="rId3" Type="http://schemas.openxmlformats.org/officeDocument/2006/relationships/tags" Target="../tags/tag64.xml"/><Relationship Id="rId21" Type="http://schemas.openxmlformats.org/officeDocument/2006/relationships/slideLayout" Target="../slideLayouts/slideLayout3.xml"/><Relationship Id="rId7" Type="http://schemas.openxmlformats.org/officeDocument/2006/relationships/tags" Target="../tags/tag68.xml"/><Relationship Id="rId12" Type="http://schemas.openxmlformats.org/officeDocument/2006/relationships/tags" Target="../tags/tag73.xml"/><Relationship Id="rId17" Type="http://schemas.openxmlformats.org/officeDocument/2006/relationships/tags" Target="../tags/tag78.xml"/><Relationship Id="rId2" Type="http://schemas.openxmlformats.org/officeDocument/2006/relationships/tags" Target="../tags/tag63.xml"/><Relationship Id="rId16" Type="http://schemas.openxmlformats.org/officeDocument/2006/relationships/tags" Target="../tags/tag77.xml"/><Relationship Id="rId20" Type="http://schemas.openxmlformats.org/officeDocument/2006/relationships/tags" Target="../tags/tag81.xml"/><Relationship Id="rId1" Type="http://schemas.openxmlformats.org/officeDocument/2006/relationships/vmlDrawing" Target="../drawings/vmlDrawing10.vml"/><Relationship Id="rId6" Type="http://schemas.openxmlformats.org/officeDocument/2006/relationships/tags" Target="../tags/tag67.xml"/><Relationship Id="rId11" Type="http://schemas.openxmlformats.org/officeDocument/2006/relationships/tags" Target="../tags/tag72.xml"/><Relationship Id="rId24" Type="http://schemas.openxmlformats.org/officeDocument/2006/relationships/image" Target="../media/image12.emf"/><Relationship Id="rId5" Type="http://schemas.openxmlformats.org/officeDocument/2006/relationships/tags" Target="../tags/tag66.xml"/><Relationship Id="rId15" Type="http://schemas.openxmlformats.org/officeDocument/2006/relationships/tags" Target="../tags/tag76.xml"/><Relationship Id="rId23" Type="http://schemas.openxmlformats.org/officeDocument/2006/relationships/oleObject" Target="../embeddings/oleObject10.bin"/><Relationship Id="rId10" Type="http://schemas.openxmlformats.org/officeDocument/2006/relationships/tags" Target="../tags/tag71.xml"/><Relationship Id="rId19" Type="http://schemas.openxmlformats.org/officeDocument/2006/relationships/tags" Target="../tags/tag80.xml"/><Relationship Id="rId4" Type="http://schemas.openxmlformats.org/officeDocument/2006/relationships/tags" Target="../tags/tag65.xml"/><Relationship Id="rId9" Type="http://schemas.openxmlformats.org/officeDocument/2006/relationships/tags" Target="../tags/tag70.xml"/><Relationship Id="rId14" Type="http://schemas.openxmlformats.org/officeDocument/2006/relationships/tags" Target="../tags/tag75.xml"/><Relationship Id="rId2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tags" Target="../tags/tag83.xml"/><Relationship Id="rId7" Type="http://schemas.openxmlformats.org/officeDocument/2006/relationships/oleObject" Target="../embeddings/oleObject11.bin"/><Relationship Id="rId2" Type="http://schemas.openxmlformats.org/officeDocument/2006/relationships/tags" Target="../tags/tag82.xml"/><Relationship Id="rId1" Type="http://schemas.openxmlformats.org/officeDocument/2006/relationships/vmlDrawing" Target="../drawings/vmlDrawing11.vml"/><Relationship Id="rId6" Type="http://schemas.openxmlformats.org/officeDocument/2006/relationships/notesSlide" Target="../notesSlides/notesSlide17.xml"/><Relationship Id="rId5" Type="http://schemas.openxmlformats.org/officeDocument/2006/relationships/slideLayout" Target="../slideLayouts/slideLayout3.xml"/><Relationship Id="rId4" Type="http://schemas.openxmlformats.org/officeDocument/2006/relationships/tags" Target="../tags/tag84.xml"/></Relationships>
</file>

<file path=ppt/slides/_rels/slide18.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tags" Target="../tags/tag86.xml"/><Relationship Id="rId7" Type="http://schemas.openxmlformats.org/officeDocument/2006/relationships/oleObject" Target="../embeddings/oleObject12.bin"/><Relationship Id="rId2" Type="http://schemas.openxmlformats.org/officeDocument/2006/relationships/tags" Target="../tags/tag85.xml"/><Relationship Id="rId1" Type="http://schemas.openxmlformats.org/officeDocument/2006/relationships/vmlDrawing" Target="../drawings/vmlDrawing12.vml"/><Relationship Id="rId6" Type="http://schemas.openxmlformats.org/officeDocument/2006/relationships/notesSlide" Target="../notesSlides/notesSlide18.xml"/><Relationship Id="rId5" Type="http://schemas.openxmlformats.org/officeDocument/2006/relationships/slideLayout" Target="../slideLayouts/slideLayout3.xml"/><Relationship Id="rId4" Type="http://schemas.openxmlformats.org/officeDocument/2006/relationships/tags" Target="../tags/tag87.xml"/></Relationships>
</file>

<file path=ppt/slides/_rels/slide19.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tags" Target="../tags/tag89.xml"/><Relationship Id="rId7" Type="http://schemas.openxmlformats.org/officeDocument/2006/relationships/oleObject" Target="../embeddings/oleObject13.bin"/><Relationship Id="rId2" Type="http://schemas.openxmlformats.org/officeDocument/2006/relationships/tags" Target="../tags/tag88.xml"/><Relationship Id="rId1" Type="http://schemas.openxmlformats.org/officeDocument/2006/relationships/vmlDrawing" Target="../drawings/vmlDrawing13.vml"/><Relationship Id="rId6" Type="http://schemas.openxmlformats.org/officeDocument/2006/relationships/notesSlide" Target="../notesSlides/notesSlide19.xml"/><Relationship Id="rId5" Type="http://schemas.openxmlformats.org/officeDocument/2006/relationships/slideLayout" Target="../slideLayouts/slideLayout3.xml"/><Relationship Id="rId4" Type="http://schemas.openxmlformats.org/officeDocument/2006/relationships/tags" Target="../tags/tag9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tags" Target="../tags/tag92.xml"/><Relationship Id="rId7" Type="http://schemas.openxmlformats.org/officeDocument/2006/relationships/oleObject" Target="../embeddings/oleObject14.bin"/><Relationship Id="rId2" Type="http://schemas.openxmlformats.org/officeDocument/2006/relationships/tags" Target="../tags/tag91.xml"/><Relationship Id="rId1" Type="http://schemas.openxmlformats.org/officeDocument/2006/relationships/vmlDrawing" Target="../drawings/vmlDrawing14.vml"/><Relationship Id="rId6" Type="http://schemas.openxmlformats.org/officeDocument/2006/relationships/notesSlide" Target="../notesSlides/notesSlide20.xml"/><Relationship Id="rId5" Type="http://schemas.openxmlformats.org/officeDocument/2006/relationships/slideLayout" Target="../slideLayouts/slideLayout3.xml"/><Relationship Id="rId4" Type="http://schemas.openxmlformats.org/officeDocument/2006/relationships/tags" Target="../tags/tag93.xml"/></Relationships>
</file>

<file path=ppt/slides/_rels/slide21.xml.rels><?xml version="1.0" encoding="UTF-8" standalone="yes"?>
<Relationships xmlns="http://schemas.openxmlformats.org/package/2006/relationships"><Relationship Id="rId8" Type="http://schemas.openxmlformats.org/officeDocument/2006/relationships/tags" Target="../tags/tag100.xml"/><Relationship Id="rId13" Type="http://schemas.openxmlformats.org/officeDocument/2006/relationships/tags" Target="../tags/tag105.xml"/><Relationship Id="rId18" Type="http://schemas.openxmlformats.org/officeDocument/2006/relationships/tags" Target="../tags/tag110.xml"/><Relationship Id="rId3" Type="http://schemas.openxmlformats.org/officeDocument/2006/relationships/tags" Target="../tags/tag95.xml"/><Relationship Id="rId21" Type="http://schemas.openxmlformats.org/officeDocument/2006/relationships/tags" Target="../tags/tag113.xml"/><Relationship Id="rId7" Type="http://schemas.openxmlformats.org/officeDocument/2006/relationships/tags" Target="../tags/tag99.xml"/><Relationship Id="rId12" Type="http://schemas.openxmlformats.org/officeDocument/2006/relationships/tags" Target="../tags/tag104.xml"/><Relationship Id="rId17" Type="http://schemas.openxmlformats.org/officeDocument/2006/relationships/tags" Target="../tags/tag109.xml"/><Relationship Id="rId25" Type="http://schemas.openxmlformats.org/officeDocument/2006/relationships/image" Target="../media/image12.emf"/><Relationship Id="rId2" Type="http://schemas.openxmlformats.org/officeDocument/2006/relationships/tags" Target="../tags/tag94.xml"/><Relationship Id="rId16" Type="http://schemas.openxmlformats.org/officeDocument/2006/relationships/tags" Target="../tags/tag108.xml"/><Relationship Id="rId20" Type="http://schemas.openxmlformats.org/officeDocument/2006/relationships/tags" Target="../tags/tag112.xml"/><Relationship Id="rId1" Type="http://schemas.openxmlformats.org/officeDocument/2006/relationships/vmlDrawing" Target="../drawings/vmlDrawing15.vml"/><Relationship Id="rId6" Type="http://schemas.openxmlformats.org/officeDocument/2006/relationships/tags" Target="../tags/tag98.xml"/><Relationship Id="rId11" Type="http://schemas.openxmlformats.org/officeDocument/2006/relationships/tags" Target="../tags/tag103.xml"/><Relationship Id="rId24" Type="http://schemas.openxmlformats.org/officeDocument/2006/relationships/oleObject" Target="../embeddings/oleObject15.bin"/><Relationship Id="rId5" Type="http://schemas.openxmlformats.org/officeDocument/2006/relationships/tags" Target="../tags/tag97.xml"/><Relationship Id="rId15" Type="http://schemas.openxmlformats.org/officeDocument/2006/relationships/tags" Target="../tags/tag107.xml"/><Relationship Id="rId23" Type="http://schemas.openxmlformats.org/officeDocument/2006/relationships/notesSlide" Target="../notesSlides/notesSlide21.xml"/><Relationship Id="rId10" Type="http://schemas.openxmlformats.org/officeDocument/2006/relationships/tags" Target="../tags/tag102.xml"/><Relationship Id="rId19" Type="http://schemas.openxmlformats.org/officeDocument/2006/relationships/tags" Target="../tags/tag111.xml"/><Relationship Id="rId4" Type="http://schemas.openxmlformats.org/officeDocument/2006/relationships/tags" Target="../tags/tag96.xml"/><Relationship Id="rId9" Type="http://schemas.openxmlformats.org/officeDocument/2006/relationships/tags" Target="../tags/tag101.xml"/><Relationship Id="rId14" Type="http://schemas.openxmlformats.org/officeDocument/2006/relationships/tags" Target="../tags/tag106.xml"/><Relationship Id="rId22"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image" Target="../media/image6.emf"/><Relationship Id="rId7" Type="http://schemas.openxmlformats.org/officeDocument/2006/relationships/image" Target="../media/image22.emf"/><Relationship Id="rId12" Type="http://schemas.openxmlformats.org/officeDocument/2006/relationships/image" Target="../media/image26.wmf"/><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21.emf"/><Relationship Id="rId11" Type="http://schemas.openxmlformats.org/officeDocument/2006/relationships/image" Target="../media/image25.emf"/><Relationship Id="rId5" Type="http://schemas.openxmlformats.org/officeDocument/2006/relationships/image" Target="../media/image20.emf"/><Relationship Id="rId10" Type="http://schemas.openxmlformats.org/officeDocument/2006/relationships/image" Target="../media/image24.emf"/><Relationship Id="rId4" Type="http://schemas.openxmlformats.org/officeDocument/2006/relationships/image" Target="../media/image19.emf"/><Relationship Id="rId9" Type="http://schemas.openxmlformats.org/officeDocument/2006/relationships/image" Target="../media/image23.emf"/></Relationships>
</file>

<file path=ppt/slides/_rels/slide25.xml.rels><?xml version="1.0" encoding="UTF-8" standalone="yes"?>
<Relationships xmlns="http://schemas.openxmlformats.org/package/2006/relationships"><Relationship Id="rId8" Type="http://schemas.openxmlformats.org/officeDocument/2006/relationships/tags" Target="../tags/tag120.xml"/><Relationship Id="rId13" Type="http://schemas.openxmlformats.org/officeDocument/2006/relationships/tags" Target="../tags/tag125.xml"/><Relationship Id="rId18" Type="http://schemas.openxmlformats.org/officeDocument/2006/relationships/slideLayout" Target="../slideLayouts/slideLayout6.xml"/><Relationship Id="rId3" Type="http://schemas.openxmlformats.org/officeDocument/2006/relationships/tags" Target="../tags/tag115.xml"/><Relationship Id="rId21" Type="http://schemas.openxmlformats.org/officeDocument/2006/relationships/image" Target="../media/image12.emf"/><Relationship Id="rId7" Type="http://schemas.openxmlformats.org/officeDocument/2006/relationships/tags" Target="../tags/tag119.xml"/><Relationship Id="rId12" Type="http://schemas.openxmlformats.org/officeDocument/2006/relationships/tags" Target="../tags/tag124.xml"/><Relationship Id="rId17" Type="http://schemas.openxmlformats.org/officeDocument/2006/relationships/tags" Target="../tags/tag129.xml"/><Relationship Id="rId2" Type="http://schemas.openxmlformats.org/officeDocument/2006/relationships/tags" Target="../tags/tag114.xml"/><Relationship Id="rId16" Type="http://schemas.openxmlformats.org/officeDocument/2006/relationships/tags" Target="../tags/tag128.xml"/><Relationship Id="rId20" Type="http://schemas.openxmlformats.org/officeDocument/2006/relationships/oleObject" Target="../embeddings/oleObject16.bin"/><Relationship Id="rId1" Type="http://schemas.openxmlformats.org/officeDocument/2006/relationships/vmlDrawing" Target="../drawings/vmlDrawing16.vml"/><Relationship Id="rId6" Type="http://schemas.openxmlformats.org/officeDocument/2006/relationships/tags" Target="../tags/tag118.xml"/><Relationship Id="rId11" Type="http://schemas.openxmlformats.org/officeDocument/2006/relationships/tags" Target="../tags/tag123.xml"/><Relationship Id="rId5" Type="http://schemas.openxmlformats.org/officeDocument/2006/relationships/tags" Target="../tags/tag117.xml"/><Relationship Id="rId15" Type="http://schemas.openxmlformats.org/officeDocument/2006/relationships/tags" Target="../tags/tag127.xml"/><Relationship Id="rId10" Type="http://schemas.openxmlformats.org/officeDocument/2006/relationships/tags" Target="../tags/tag122.xml"/><Relationship Id="rId19" Type="http://schemas.openxmlformats.org/officeDocument/2006/relationships/notesSlide" Target="../notesSlides/notesSlide25.xml"/><Relationship Id="rId4" Type="http://schemas.openxmlformats.org/officeDocument/2006/relationships/tags" Target="../tags/tag116.xml"/><Relationship Id="rId9" Type="http://schemas.openxmlformats.org/officeDocument/2006/relationships/tags" Target="../tags/tag121.xml"/><Relationship Id="rId14" Type="http://schemas.openxmlformats.org/officeDocument/2006/relationships/tags" Target="../tags/tag126.xml"/></Relationships>
</file>

<file path=ppt/slides/_rels/slide26.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image" Target="../media/image27.emf"/><Relationship Id="rId7" Type="http://schemas.openxmlformats.org/officeDocument/2006/relationships/image" Target="../media/image6.emf"/><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28.emf"/><Relationship Id="rId5" Type="http://schemas.openxmlformats.org/officeDocument/2006/relationships/image" Target="../media/image20.emf"/><Relationship Id="rId4" Type="http://schemas.openxmlformats.org/officeDocument/2006/relationships/image" Target="../media/image19.emf"/></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130.xml"/><Relationship Id="rId1" Type="http://schemas.openxmlformats.org/officeDocument/2006/relationships/vmlDrawing" Target="../drawings/vmlDrawing17.vml"/><Relationship Id="rId6" Type="http://schemas.openxmlformats.org/officeDocument/2006/relationships/image" Target="../media/image12.emf"/><Relationship Id="rId5" Type="http://schemas.openxmlformats.org/officeDocument/2006/relationships/oleObject" Target="../embeddings/oleObject17.bin"/><Relationship Id="rId4"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6.emf"/><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tags" Target="../tags/tag2.xml"/><Relationship Id="rId7" Type="http://schemas.openxmlformats.org/officeDocument/2006/relationships/oleObject" Target="../embeddings/oleObject1.bin"/><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notesSlide" Target="../notesSlides/notesSlide5.xml"/><Relationship Id="rId5" Type="http://schemas.openxmlformats.org/officeDocument/2006/relationships/slideLayout" Target="../slideLayouts/slideLayout6.xml"/><Relationship Id="rId4"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image" Target="../media/image13.emf"/><Relationship Id="rId7" Type="http://schemas.openxmlformats.org/officeDocument/2006/relationships/image" Target="../media/image17.emf"/><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s>
</file>

<file path=ppt/slides/_rels/slide7.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12.emf"/><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notesSlide" Target="../notesSlides/notesSlide7.xml"/><Relationship Id="rId4"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image" Target="../media/image12.emf"/><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notesSlide" Target="../notesSlides/notesSlide8.xml"/><Relationship Id="rId4"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tags" Target="../tags/tag14.xml"/><Relationship Id="rId13" Type="http://schemas.openxmlformats.org/officeDocument/2006/relationships/tags" Target="../tags/tag19.xml"/><Relationship Id="rId18" Type="http://schemas.openxmlformats.org/officeDocument/2006/relationships/tags" Target="../tags/tag24.xml"/><Relationship Id="rId26" Type="http://schemas.openxmlformats.org/officeDocument/2006/relationships/notesSlide" Target="../notesSlides/notesSlide9.xml"/><Relationship Id="rId3" Type="http://schemas.openxmlformats.org/officeDocument/2006/relationships/tags" Target="../tags/tag9.xml"/><Relationship Id="rId21" Type="http://schemas.openxmlformats.org/officeDocument/2006/relationships/tags" Target="../tags/tag27.xml"/><Relationship Id="rId7" Type="http://schemas.openxmlformats.org/officeDocument/2006/relationships/tags" Target="../tags/tag13.xml"/><Relationship Id="rId12" Type="http://schemas.openxmlformats.org/officeDocument/2006/relationships/tags" Target="../tags/tag18.xml"/><Relationship Id="rId17" Type="http://schemas.openxmlformats.org/officeDocument/2006/relationships/tags" Target="../tags/tag23.xml"/><Relationship Id="rId25" Type="http://schemas.openxmlformats.org/officeDocument/2006/relationships/slideLayout" Target="../slideLayouts/slideLayout6.xml"/><Relationship Id="rId2" Type="http://schemas.openxmlformats.org/officeDocument/2006/relationships/tags" Target="../tags/tag8.xml"/><Relationship Id="rId16" Type="http://schemas.openxmlformats.org/officeDocument/2006/relationships/tags" Target="../tags/tag22.xml"/><Relationship Id="rId20" Type="http://schemas.openxmlformats.org/officeDocument/2006/relationships/tags" Target="../tags/tag26.xml"/><Relationship Id="rId1" Type="http://schemas.openxmlformats.org/officeDocument/2006/relationships/vmlDrawing" Target="../drawings/vmlDrawing4.vml"/><Relationship Id="rId6" Type="http://schemas.openxmlformats.org/officeDocument/2006/relationships/tags" Target="../tags/tag12.xml"/><Relationship Id="rId11" Type="http://schemas.openxmlformats.org/officeDocument/2006/relationships/tags" Target="../tags/tag17.xml"/><Relationship Id="rId24" Type="http://schemas.openxmlformats.org/officeDocument/2006/relationships/tags" Target="../tags/tag30.xml"/><Relationship Id="rId5" Type="http://schemas.openxmlformats.org/officeDocument/2006/relationships/tags" Target="../tags/tag11.xml"/><Relationship Id="rId15" Type="http://schemas.openxmlformats.org/officeDocument/2006/relationships/tags" Target="../tags/tag21.xml"/><Relationship Id="rId23" Type="http://schemas.openxmlformats.org/officeDocument/2006/relationships/tags" Target="../tags/tag29.xml"/><Relationship Id="rId28" Type="http://schemas.openxmlformats.org/officeDocument/2006/relationships/image" Target="../media/image12.emf"/><Relationship Id="rId10" Type="http://schemas.openxmlformats.org/officeDocument/2006/relationships/tags" Target="../tags/tag16.xml"/><Relationship Id="rId19" Type="http://schemas.openxmlformats.org/officeDocument/2006/relationships/tags" Target="../tags/tag25.xml"/><Relationship Id="rId4" Type="http://schemas.openxmlformats.org/officeDocument/2006/relationships/tags" Target="../tags/tag10.xml"/><Relationship Id="rId9" Type="http://schemas.openxmlformats.org/officeDocument/2006/relationships/tags" Target="../tags/tag15.xml"/><Relationship Id="rId14" Type="http://schemas.openxmlformats.org/officeDocument/2006/relationships/tags" Target="../tags/tag20.xml"/><Relationship Id="rId22" Type="http://schemas.openxmlformats.org/officeDocument/2006/relationships/tags" Target="../tags/tag28.xml"/><Relationship Id="rId27"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19113" y="2234114"/>
            <a:ext cx="10329400" cy="1359196"/>
          </a:xfrm>
        </p:spPr>
        <p:txBody>
          <a:bodyPr/>
          <a:lstStyle/>
          <a:p>
            <a:r>
              <a:rPr lang="en-US" dirty="0" smtClean="0"/>
              <a:t>Cloud </a:t>
            </a:r>
            <a:r>
              <a:rPr lang="en-US" dirty="0"/>
              <a:t>Services </a:t>
            </a:r>
            <a:r>
              <a:rPr lang="en-US" dirty="0" smtClean="0"/>
              <a:t>and Queue</a:t>
            </a:r>
            <a:endParaRPr lang="en-US" dirty="0"/>
          </a:p>
        </p:txBody>
      </p:sp>
      <p:sp>
        <p:nvSpPr>
          <p:cNvPr id="2" name="Text Placeholder 1"/>
          <p:cNvSpPr>
            <a:spLocks noGrp="1"/>
          </p:cNvSpPr>
          <p:nvPr>
            <p:ph type="body" sz="quarter" idx="11"/>
          </p:nvPr>
        </p:nvSpPr>
        <p:spPr>
          <a:xfrm>
            <a:off x="519113" y="4863354"/>
            <a:ext cx="9019334" cy="738664"/>
          </a:xfrm>
        </p:spPr>
        <p:txBody>
          <a:bodyPr/>
          <a:lstStyle/>
          <a:p>
            <a:r>
              <a:rPr lang="en-US" b="1" dirty="0" smtClean="0"/>
              <a:t>Microsoft Research</a:t>
            </a:r>
          </a:p>
          <a:p>
            <a:r>
              <a:rPr lang="en-US" dirty="0" smtClean="0"/>
              <a:t>Microsoft Azure for Research Training</a:t>
            </a:r>
            <a:endParaRPr lang="en-US" dirty="0"/>
          </a:p>
        </p:txBody>
      </p:sp>
    </p:spTree>
    <p:extLst>
      <p:ext uri="{BB962C8B-B14F-4D97-AF65-F5344CB8AC3E}">
        <p14:creationId xmlns:p14="http://schemas.microsoft.com/office/powerpoint/2010/main" val="402916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153"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Fault Domains</a:t>
            </a:r>
            <a:endParaRPr lang="en-US" dirty="0"/>
          </a:p>
        </p:txBody>
      </p:sp>
      <p:sp>
        <p:nvSpPr>
          <p:cNvPr id="3" name="Content Placeholder 2"/>
          <p:cNvSpPr>
            <a:spLocks noGrp="1"/>
          </p:cNvSpPr>
          <p:nvPr>
            <p:ph type="body" sz="quarter" idx="10"/>
            <p:custDataLst>
              <p:tags r:id="rId4"/>
            </p:custDataLst>
          </p:nvPr>
        </p:nvSpPr>
        <p:spPr>
          <a:xfrm>
            <a:off x="519113" y="1463675"/>
            <a:ext cx="11155680" cy="3475310"/>
          </a:xfrm>
        </p:spPr>
        <p:txBody>
          <a:bodyPr/>
          <a:lstStyle/>
          <a:p>
            <a:r>
              <a:rPr lang="en-US" sz="4000" dirty="0">
                <a:solidFill>
                  <a:schemeClr val="accent2">
                    <a:alpha val="99000"/>
                  </a:schemeClr>
                </a:solidFill>
                <a:latin typeface="Segoe UI Light" pitchFamily="34" charset="0"/>
              </a:rPr>
              <a:t>99.95% Uptime Guarantee</a:t>
            </a:r>
          </a:p>
          <a:p>
            <a:pPr marL="0" lvl="1"/>
            <a:r>
              <a:rPr lang="en-US" sz="2000" dirty="0" smtClean="0"/>
              <a:t>Requires 2 or more instance per role</a:t>
            </a:r>
          </a:p>
          <a:p>
            <a:pPr marL="0" lvl="1"/>
            <a:endParaRPr lang="en-US" sz="2000" dirty="0" smtClean="0"/>
          </a:p>
          <a:p>
            <a:pPr>
              <a:lnSpc>
                <a:spcPts val="3800"/>
              </a:lnSpc>
            </a:pPr>
            <a:r>
              <a:rPr lang="en-US" sz="4000" dirty="0">
                <a:solidFill>
                  <a:schemeClr val="accent2">
                    <a:alpha val="99000"/>
                  </a:schemeClr>
                </a:solidFill>
                <a:latin typeface="Segoe UI Light" pitchFamily="34" charset="0"/>
              </a:rPr>
              <a:t>Role instance are isolated </a:t>
            </a:r>
            <a:r>
              <a:rPr lang="en-US" sz="4000" dirty="0" smtClean="0">
                <a:solidFill>
                  <a:schemeClr val="accent2">
                    <a:alpha val="99000"/>
                  </a:schemeClr>
                </a:solidFill>
                <a:latin typeface="Segoe UI Light" pitchFamily="34" charset="0"/>
              </a:rPr>
              <a:t/>
            </a:r>
            <a:br>
              <a:rPr lang="en-US" sz="4000" dirty="0" smtClean="0">
                <a:solidFill>
                  <a:schemeClr val="accent2">
                    <a:alpha val="99000"/>
                  </a:schemeClr>
                </a:solidFill>
                <a:latin typeface="Segoe UI Light" pitchFamily="34" charset="0"/>
              </a:rPr>
            </a:br>
            <a:r>
              <a:rPr lang="en-US" sz="4000" dirty="0" smtClean="0">
                <a:solidFill>
                  <a:schemeClr val="accent2">
                    <a:alpha val="99000"/>
                  </a:schemeClr>
                </a:solidFill>
                <a:latin typeface="Segoe UI Light" pitchFamily="34" charset="0"/>
              </a:rPr>
              <a:t>by </a:t>
            </a:r>
            <a:r>
              <a:rPr lang="en-US" sz="4000" dirty="0">
                <a:solidFill>
                  <a:schemeClr val="accent2">
                    <a:alpha val="99000"/>
                  </a:schemeClr>
                </a:solidFill>
                <a:latin typeface="Segoe UI Light" pitchFamily="34" charset="0"/>
              </a:rPr>
              <a:t>fault domain</a:t>
            </a:r>
          </a:p>
          <a:p>
            <a:pPr marL="0" lvl="1"/>
            <a:r>
              <a:rPr lang="en-US" sz="2000" dirty="0" smtClean="0"/>
              <a:t>Fault domains isolate VMs</a:t>
            </a:r>
          </a:p>
          <a:p>
            <a:pPr marL="0" lvl="1"/>
            <a:r>
              <a:rPr lang="en-US" sz="2000" dirty="0" smtClean="0"/>
              <a:t>Fault domains provide redundancy</a:t>
            </a:r>
          </a:p>
          <a:p>
            <a:pPr marL="0" lvl="1"/>
            <a:r>
              <a:rPr lang="en-US" sz="2000" dirty="0" smtClean="0"/>
              <a:t>At least two fault domains per role</a:t>
            </a:r>
            <a:endParaRPr lang="en-US" sz="2000" dirty="0"/>
          </a:p>
        </p:txBody>
      </p:sp>
      <p:sp>
        <p:nvSpPr>
          <p:cNvPr id="5" name="Freeform 11"/>
          <p:cNvSpPr>
            <a:spLocks noEditPoints="1"/>
          </p:cNvSpPr>
          <p:nvPr/>
        </p:nvSpPr>
        <p:spPr bwMode="black">
          <a:xfrm>
            <a:off x="7965685" y="1695450"/>
            <a:ext cx="2794145" cy="2793423"/>
          </a:xfrm>
          <a:custGeom>
            <a:avLst/>
            <a:gdLst>
              <a:gd name="T0" fmla="*/ 213 w 709"/>
              <a:gd name="T1" fmla="*/ 522 h 709"/>
              <a:gd name="T2" fmla="*/ 213 w 709"/>
              <a:gd name="T3" fmla="*/ 709 h 709"/>
              <a:gd name="T4" fmla="*/ 0 w 709"/>
              <a:gd name="T5" fmla="*/ 709 h 709"/>
              <a:gd name="T6" fmla="*/ 0 w 709"/>
              <a:gd name="T7" fmla="*/ 496 h 709"/>
              <a:gd name="T8" fmla="*/ 88 w 709"/>
              <a:gd name="T9" fmla="*/ 496 h 709"/>
              <a:gd name="T10" fmla="*/ 67 w 709"/>
              <a:gd name="T11" fmla="*/ 522 h 709"/>
              <a:gd name="T12" fmla="*/ 213 w 709"/>
              <a:gd name="T13" fmla="*/ 522 h 709"/>
              <a:gd name="T14" fmla="*/ 619 w 709"/>
              <a:gd name="T15" fmla="*/ 496 h 709"/>
              <a:gd name="T16" fmla="*/ 643 w 709"/>
              <a:gd name="T17" fmla="*/ 522 h 709"/>
              <a:gd name="T18" fmla="*/ 496 w 709"/>
              <a:gd name="T19" fmla="*/ 522 h 709"/>
              <a:gd name="T20" fmla="*/ 496 w 709"/>
              <a:gd name="T21" fmla="*/ 709 h 709"/>
              <a:gd name="T22" fmla="*/ 709 w 709"/>
              <a:gd name="T23" fmla="*/ 709 h 709"/>
              <a:gd name="T24" fmla="*/ 709 w 709"/>
              <a:gd name="T25" fmla="*/ 496 h 709"/>
              <a:gd name="T26" fmla="*/ 619 w 709"/>
              <a:gd name="T27" fmla="*/ 496 h 709"/>
              <a:gd name="T28" fmla="*/ 355 w 709"/>
              <a:gd name="T29" fmla="*/ 182 h 709"/>
              <a:gd name="T30" fmla="*/ 381 w 709"/>
              <a:gd name="T31" fmla="*/ 213 h 709"/>
              <a:gd name="T32" fmla="*/ 461 w 709"/>
              <a:gd name="T33" fmla="*/ 213 h 709"/>
              <a:gd name="T34" fmla="*/ 461 w 709"/>
              <a:gd name="T35" fmla="*/ 0 h 709"/>
              <a:gd name="T36" fmla="*/ 248 w 709"/>
              <a:gd name="T37" fmla="*/ 0 h 709"/>
              <a:gd name="T38" fmla="*/ 248 w 709"/>
              <a:gd name="T39" fmla="*/ 213 h 709"/>
              <a:gd name="T40" fmla="*/ 329 w 709"/>
              <a:gd name="T41" fmla="*/ 213 h 709"/>
              <a:gd name="T42" fmla="*/ 355 w 709"/>
              <a:gd name="T43" fmla="*/ 182 h 709"/>
              <a:gd name="T44" fmla="*/ 123 w 709"/>
              <a:gd name="T45" fmla="*/ 248 h 709"/>
              <a:gd name="T46" fmla="*/ 123 w 709"/>
              <a:gd name="T47" fmla="*/ 454 h 709"/>
              <a:gd name="T48" fmla="*/ 298 w 709"/>
              <a:gd name="T49" fmla="*/ 248 h 709"/>
              <a:gd name="T50" fmla="*/ 123 w 709"/>
              <a:gd name="T51" fmla="*/ 248 h 709"/>
              <a:gd name="T52" fmla="*/ 355 w 709"/>
              <a:gd name="T53" fmla="*/ 225 h 709"/>
              <a:gd name="T54" fmla="*/ 128 w 709"/>
              <a:gd name="T55" fmla="*/ 494 h 709"/>
              <a:gd name="T56" fmla="*/ 248 w 709"/>
              <a:gd name="T57" fmla="*/ 494 h 709"/>
              <a:gd name="T58" fmla="*/ 248 w 709"/>
              <a:gd name="T59" fmla="*/ 709 h 709"/>
              <a:gd name="T60" fmla="*/ 461 w 709"/>
              <a:gd name="T61" fmla="*/ 709 h 709"/>
              <a:gd name="T62" fmla="*/ 461 w 709"/>
              <a:gd name="T63" fmla="*/ 494 h 709"/>
              <a:gd name="T64" fmla="*/ 581 w 709"/>
              <a:gd name="T65" fmla="*/ 494 h 709"/>
              <a:gd name="T66" fmla="*/ 355 w 709"/>
              <a:gd name="T67" fmla="*/ 225 h 709"/>
              <a:gd name="T68" fmla="*/ 584 w 709"/>
              <a:gd name="T69" fmla="*/ 248 h 709"/>
              <a:gd name="T70" fmla="*/ 411 w 709"/>
              <a:gd name="T71" fmla="*/ 248 h 709"/>
              <a:gd name="T72" fmla="*/ 584 w 709"/>
              <a:gd name="T73" fmla="*/ 454 h 709"/>
              <a:gd name="T74" fmla="*/ 584 w 709"/>
              <a:gd name="T75" fmla="*/ 24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9" h="709">
                <a:moveTo>
                  <a:pt x="213" y="522"/>
                </a:moveTo>
                <a:lnTo>
                  <a:pt x="213" y="709"/>
                </a:lnTo>
                <a:lnTo>
                  <a:pt x="0" y="709"/>
                </a:lnTo>
                <a:lnTo>
                  <a:pt x="0" y="496"/>
                </a:lnTo>
                <a:lnTo>
                  <a:pt x="88" y="496"/>
                </a:lnTo>
                <a:lnTo>
                  <a:pt x="67" y="522"/>
                </a:lnTo>
                <a:lnTo>
                  <a:pt x="213" y="522"/>
                </a:lnTo>
                <a:close/>
                <a:moveTo>
                  <a:pt x="619" y="496"/>
                </a:moveTo>
                <a:lnTo>
                  <a:pt x="643" y="522"/>
                </a:lnTo>
                <a:lnTo>
                  <a:pt x="496" y="522"/>
                </a:lnTo>
                <a:lnTo>
                  <a:pt x="496" y="709"/>
                </a:lnTo>
                <a:lnTo>
                  <a:pt x="709" y="709"/>
                </a:lnTo>
                <a:lnTo>
                  <a:pt x="709" y="496"/>
                </a:lnTo>
                <a:lnTo>
                  <a:pt x="619" y="496"/>
                </a:lnTo>
                <a:close/>
                <a:moveTo>
                  <a:pt x="355" y="182"/>
                </a:moveTo>
                <a:lnTo>
                  <a:pt x="381" y="213"/>
                </a:lnTo>
                <a:lnTo>
                  <a:pt x="461" y="213"/>
                </a:lnTo>
                <a:lnTo>
                  <a:pt x="461" y="0"/>
                </a:lnTo>
                <a:lnTo>
                  <a:pt x="248" y="0"/>
                </a:lnTo>
                <a:lnTo>
                  <a:pt x="248" y="213"/>
                </a:lnTo>
                <a:lnTo>
                  <a:pt x="329" y="213"/>
                </a:lnTo>
                <a:lnTo>
                  <a:pt x="355" y="182"/>
                </a:lnTo>
                <a:close/>
                <a:moveTo>
                  <a:pt x="123" y="248"/>
                </a:moveTo>
                <a:lnTo>
                  <a:pt x="123" y="454"/>
                </a:lnTo>
                <a:lnTo>
                  <a:pt x="298" y="248"/>
                </a:lnTo>
                <a:lnTo>
                  <a:pt x="123" y="248"/>
                </a:lnTo>
                <a:close/>
                <a:moveTo>
                  <a:pt x="355" y="225"/>
                </a:moveTo>
                <a:lnTo>
                  <a:pt x="128" y="494"/>
                </a:lnTo>
                <a:lnTo>
                  <a:pt x="248" y="494"/>
                </a:lnTo>
                <a:lnTo>
                  <a:pt x="248" y="709"/>
                </a:lnTo>
                <a:lnTo>
                  <a:pt x="461" y="709"/>
                </a:lnTo>
                <a:lnTo>
                  <a:pt x="461" y="494"/>
                </a:lnTo>
                <a:lnTo>
                  <a:pt x="581" y="494"/>
                </a:lnTo>
                <a:lnTo>
                  <a:pt x="355" y="225"/>
                </a:lnTo>
                <a:close/>
                <a:moveTo>
                  <a:pt x="584" y="248"/>
                </a:moveTo>
                <a:lnTo>
                  <a:pt x="411" y="248"/>
                </a:lnTo>
                <a:lnTo>
                  <a:pt x="584" y="454"/>
                </a:lnTo>
                <a:lnTo>
                  <a:pt x="584" y="248"/>
                </a:lnTo>
                <a:close/>
              </a:path>
            </a:pathLst>
          </a:custGeom>
          <a:solidFill>
            <a:schemeClr val="tx2"/>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863814650"/>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17526" y="1695451"/>
            <a:ext cx="11158538" cy="405765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Rectangle 5"/>
          <p:cNvSpPr/>
          <p:nvPr/>
        </p:nvSpPr>
        <p:spPr bwMode="auto">
          <a:xfrm>
            <a:off x="734518" y="1895138"/>
            <a:ext cx="10672997" cy="113287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0" tIns="45718" rIns="274320" bIns="45718" numCol="1" rtlCol="0" anchor="ctr" anchorCtr="0" compatLnSpc="1">
            <a:prstTxWarp prst="textNoShape">
              <a:avLst/>
            </a:prstTxWarp>
          </a:bodyPr>
          <a:lstStyle/>
          <a:p>
            <a:pPr lvl="0" algn="ctr">
              <a:spcBef>
                <a:spcPts val="1200"/>
              </a:spcBef>
              <a:buSzPct val="80000"/>
            </a:pPr>
            <a:r>
              <a:rPr lang="en-US" sz="3200" dirty="0">
                <a:ln>
                  <a:solidFill>
                    <a:srgbClr val="FFFFFF">
                      <a:alpha val="0"/>
                    </a:srgbClr>
                  </a:solidFill>
                </a:ln>
                <a:solidFill>
                  <a:schemeClr val="bg1">
                    <a:alpha val="99000"/>
                  </a:schemeClr>
                </a:solidFill>
                <a:latin typeface="Segoe UI Light" pitchFamily="34" charset="0"/>
              </a:rPr>
              <a:t>Logical unit, which determines how </a:t>
            </a:r>
            <a:r>
              <a:rPr lang="en-US" sz="3200" dirty="0" smtClean="0">
                <a:ln>
                  <a:solidFill>
                    <a:srgbClr val="FFFFFF">
                      <a:alpha val="0"/>
                    </a:srgbClr>
                  </a:solidFill>
                </a:ln>
                <a:solidFill>
                  <a:schemeClr val="bg1">
                    <a:alpha val="99000"/>
                  </a:schemeClr>
                </a:solidFill>
                <a:latin typeface="Segoe UI Light" pitchFamily="34" charset="0"/>
              </a:rPr>
              <a:t/>
            </a:r>
            <a:br>
              <a:rPr lang="en-US" sz="3200" dirty="0" smtClean="0">
                <a:ln>
                  <a:solidFill>
                    <a:srgbClr val="FFFFFF">
                      <a:alpha val="0"/>
                    </a:srgbClr>
                  </a:solidFill>
                </a:ln>
                <a:solidFill>
                  <a:schemeClr val="bg1">
                    <a:alpha val="99000"/>
                  </a:schemeClr>
                </a:solidFill>
                <a:latin typeface="Segoe UI Light" pitchFamily="34" charset="0"/>
              </a:rPr>
            </a:br>
            <a:r>
              <a:rPr lang="en-US" sz="3200" dirty="0" smtClean="0">
                <a:ln>
                  <a:solidFill>
                    <a:srgbClr val="FFFFFF">
                      <a:alpha val="0"/>
                    </a:srgbClr>
                  </a:solidFill>
                </a:ln>
                <a:solidFill>
                  <a:schemeClr val="bg1">
                    <a:alpha val="99000"/>
                  </a:schemeClr>
                </a:solidFill>
                <a:latin typeface="Segoe UI Light" pitchFamily="34" charset="0"/>
              </a:rPr>
              <a:t>particular </a:t>
            </a:r>
            <a:r>
              <a:rPr lang="en-US" sz="3200" dirty="0">
                <a:ln>
                  <a:solidFill>
                    <a:srgbClr val="FFFFFF">
                      <a:alpha val="0"/>
                    </a:srgbClr>
                  </a:solidFill>
                </a:ln>
                <a:solidFill>
                  <a:schemeClr val="bg1">
                    <a:alpha val="99000"/>
                  </a:schemeClr>
                </a:solidFill>
                <a:latin typeface="Segoe UI Light" pitchFamily="34" charset="0"/>
              </a:rPr>
              <a:t>service will be upgraded</a:t>
            </a:r>
          </a:p>
        </p:txBody>
      </p:sp>
      <p:sp>
        <p:nvSpPr>
          <p:cNvPr id="7" name="Rectangle 6"/>
          <p:cNvSpPr/>
          <p:nvPr/>
        </p:nvSpPr>
        <p:spPr bwMode="auto">
          <a:xfrm>
            <a:off x="734518" y="3167741"/>
            <a:ext cx="10672997" cy="113287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45718" rIns="274320" bIns="45718" numCol="1" spcCol="0" rtlCol="0" fromWordArt="0" anchor="ctr" anchorCtr="0" forceAA="0" compatLnSpc="1">
            <a:prstTxWarp prst="textNoShape">
              <a:avLst/>
            </a:prstTxWarp>
            <a:noAutofit/>
          </a:bodyPr>
          <a:lstStyle/>
          <a:p>
            <a:pPr algn="ctr">
              <a:spcBef>
                <a:spcPts val="1200"/>
              </a:spcBef>
              <a:buSzPct val="80000"/>
            </a:pPr>
            <a:r>
              <a:rPr lang="en-US" sz="3200" dirty="0">
                <a:ln>
                  <a:solidFill>
                    <a:srgbClr val="FFFFFF">
                      <a:alpha val="0"/>
                    </a:srgbClr>
                  </a:solidFill>
                </a:ln>
                <a:solidFill>
                  <a:schemeClr val="bg1">
                    <a:alpha val="99000"/>
                  </a:schemeClr>
                </a:solidFill>
                <a:latin typeface="Segoe UI Light" pitchFamily="34" charset="0"/>
              </a:rPr>
              <a:t>Default number of upgrade domains </a:t>
            </a:r>
            <a:r>
              <a:rPr lang="en-US" sz="3200" dirty="0" smtClean="0">
                <a:ln>
                  <a:solidFill>
                    <a:srgbClr val="FFFFFF">
                      <a:alpha val="0"/>
                    </a:srgbClr>
                  </a:solidFill>
                </a:ln>
                <a:solidFill>
                  <a:schemeClr val="bg1">
                    <a:alpha val="99000"/>
                  </a:schemeClr>
                </a:solidFill>
                <a:latin typeface="Segoe UI Light" pitchFamily="34" charset="0"/>
              </a:rPr>
              <a:t/>
            </a:r>
            <a:br>
              <a:rPr lang="en-US" sz="3200" dirty="0" smtClean="0">
                <a:ln>
                  <a:solidFill>
                    <a:srgbClr val="FFFFFF">
                      <a:alpha val="0"/>
                    </a:srgbClr>
                  </a:solidFill>
                </a:ln>
                <a:solidFill>
                  <a:schemeClr val="bg1">
                    <a:alpha val="99000"/>
                  </a:schemeClr>
                </a:solidFill>
                <a:latin typeface="Segoe UI Light" pitchFamily="34" charset="0"/>
              </a:rPr>
            </a:br>
            <a:r>
              <a:rPr lang="en-US" sz="3200" dirty="0" smtClean="0">
                <a:ln>
                  <a:solidFill>
                    <a:srgbClr val="FFFFFF">
                      <a:alpha val="0"/>
                    </a:srgbClr>
                  </a:solidFill>
                </a:ln>
                <a:solidFill>
                  <a:schemeClr val="bg1">
                    <a:alpha val="99000"/>
                  </a:schemeClr>
                </a:solidFill>
                <a:latin typeface="Segoe UI Light" pitchFamily="34" charset="0"/>
              </a:rPr>
              <a:t>that </a:t>
            </a:r>
            <a:r>
              <a:rPr lang="en-US" sz="3200" dirty="0">
                <a:ln>
                  <a:solidFill>
                    <a:srgbClr val="FFFFFF">
                      <a:alpha val="0"/>
                    </a:srgbClr>
                  </a:solidFill>
                </a:ln>
                <a:solidFill>
                  <a:schemeClr val="bg1">
                    <a:alpha val="99000"/>
                  </a:schemeClr>
                </a:solidFill>
                <a:latin typeface="Segoe UI Light" pitchFamily="34" charset="0"/>
              </a:rPr>
              <a:t>are configured for your application is </a:t>
            </a:r>
            <a:r>
              <a:rPr lang="en-US" sz="3200" b="1" dirty="0">
                <a:ln>
                  <a:solidFill>
                    <a:srgbClr val="FFFFFF">
                      <a:alpha val="0"/>
                    </a:srgbClr>
                  </a:solidFill>
                </a:ln>
                <a:solidFill>
                  <a:schemeClr val="bg1">
                    <a:alpha val="99000"/>
                  </a:schemeClr>
                </a:solidFill>
                <a:latin typeface="Segoe UI Light" pitchFamily="34" charset="0"/>
              </a:rPr>
              <a:t>5</a:t>
            </a:r>
            <a:r>
              <a:rPr lang="en-US" sz="3200" dirty="0">
                <a:ln>
                  <a:solidFill>
                    <a:srgbClr val="FFFFFF">
                      <a:alpha val="0"/>
                    </a:srgbClr>
                  </a:solidFill>
                </a:ln>
                <a:solidFill>
                  <a:schemeClr val="bg1">
                    <a:alpha val="99000"/>
                  </a:schemeClr>
                </a:solidFill>
                <a:latin typeface="Segoe UI Light" pitchFamily="34" charset="0"/>
              </a:rPr>
              <a:t> (five)</a:t>
            </a:r>
          </a:p>
        </p:txBody>
      </p:sp>
      <p:sp>
        <p:nvSpPr>
          <p:cNvPr id="8" name="Rectangle 7"/>
          <p:cNvSpPr/>
          <p:nvPr/>
        </p:nvSpPr>
        <p:spPr bwMode="auto">
          <a:xfrm>
            <a:off x="760296" y="4440345"/>
            <a:ext cx="10672997" cy="113287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45718" rIns="274320" bIns="45718" numCol="1" spcCol="0" rtlCol="0" fromWordArt="0" anchor="ctr" anchorCtr="0" forceAA="0" compatLnSpc="1">
            <a:prstTxWarp prst="textNoShape">
              <a:avLst/>
            </a:prstTxWarp>
            <a:noAutofit/>
          </a:bodyPr>
          <a:lstStyle/>
          <a:p>
            <a:pPr algn="ctr">
              <a:spcBef>
                <a:spcPts val="1200"/>
              </a:spcBef>
              <a:buSzPct val="80000"/>
            </a:pPr>
            <a:r>
              <a:rPr lang="en-US" sz="3200" dirty="0">
                <a:ln>
                  <a:solidFill>
                    <a:srgbClr val="FFFFFF">
                      <a:alpha val="0"/>
                    </a:srgbClr>
                  </a:solidFill>
                </a:ln>
                <a:solidFill>
                  <a:schemeClr val="bg1">
                    <a:alpha val="99000"/>
                  </a:schemeClr>
                </a:solidFill>
                <a:latin typeface="Segoe UI Light" pitchFamily="34" charset="0"/>
              </a:rPr>
              <a:t>You can control how many upgrade domains </a:t>
            </a:r>
            <a:r>
              <a:rPr lang="en-US" sz="3200" dirty="0" smtClean="0">
                <a:ln>
                  <a:solidFill>
                    <a:srgbClr val="FFFFFF">
                      <a:alpha val="0"/>
                    </a:srgbClr>
                  </a:solidFill>
                </a:ln>
                <a:solidFill>
                  <a:schemeClr val="bg1">
                    <a:alpha val="99000"/>
                  </a:schemeClr>
                </a:solidFill>
                <a:latin typeface="Segoe UI Light" pitchFamily="34" charset="0"/>
              </a:rPr>
              <a:t/>
            </a:r>
            <a:br>
              <a:rPr lang="en-US" sz="3200" dirty="0" smtClean="0">
                <a:ln>
                  <a:solidFill>
                    <a:srgbClr val="FFFFFF">
                      <a:alpha val="0"/>
                    </a:srgbClr>
                  </a:solidFill>
                </a:ln>
                <a:solidFill>
                  <a:schemeClr val="bg1">
                    <a:alpha val="99000"/>
                  </a:schemeClr>
                </a:solidFill>
                <a:latin typeface="Segoe UI Light" pitchFamily="34" charset="0"/>
              </a:rPr>
            </a:br>
            <a:r>
              <a:rPr lang="en-US" sz="3200" dirty="0" smtClean="0">
                <a:ln>
                  <a:solidFill>
                    <a:srgbClr val="FFFFFF">
                      <a:alpha val="0"/>
                    </a:srgbClr>
                  </a:solidFill>
                </a:ln>
                <a:solidFill>
                  <a:schemeClr val="bg1">
                    <a:alpha val="99000"/>
                  </a:schemeClr>
                </a:solidFill>
                <a:latin typeface="Segoe UI Light" pitchFamily="34" charset="0"/>
              </a:rPr>
              <a:t>your </a:t>
            </a:r>
            <a:r>
              <a:rPr lang="en-US" sz="3200" dirty="0">
                <a:ln>
                  <a:solidFill>
                    <a:srgbClr val="FFFFFF">
                      <a:alpha val="0"/>
                    </a:srgbClr>
                  </a:solidFill>
                </a:ln>
                <a:solidFill>
                  <a:schemeClr val="bg1">
                    <a:alpha val="99000"/>
                  </a:schemeClr>
                </a:solidFill>
                <a:latin typeface="Segoe UI Light" pitchFamily="34" charset="0"/>
              </a:rPr>
              <a:t>application will use through the </a:t>
            </a:r>
          </a:p>
        </p:txBody>
      </p:sp>
      <p:graphicFrame>
        <p:nvGraphicFramePr>
          <p:cNvPr id="4" name="Object 3" hidden="1"/>
          <p:cNvGraphicFramePr>
            <a:graphicFrameLocks noChangeAspect="1"/>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7177"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Upgrade Domains</a:t>
            </a:r>
            <a:endParaRPr lang="en-US" dirty="0"/>
          </a:p>
        </p:txBody>
      </p:sp>
    </p:spTree>
    <p:extLst>
      <p:ext uri="{BB962C8B-B14F-4D97-AF65-F5344CB8AC3E}">
        <p14:creationId xmlns:p14="http://schemas.microsoft.com/office/powerpoint/2010/main" val="1113868560"/>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Object 25" hidden="1"/>
          <p:cNvGraphicFramePr>
            <a:graphicFrameLocks noChangeAspect="1"/>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8201" name="think-cell Slide" r:id="rId24" imgW="270" imgH="270" progId="TCLayout.ActiveDocument.1">
                  <p:embed/>
                </p:oleObj>
              </mc:Choice>
              <mc:Fallback>
                <p:oleObj name="think-cell Slide" r:id="rId24" imgW="270" imgH="270" progId="TCLayout.ActiveDocument.1">
                  <p:embed/>
                  <p:pic>
                    <p:nvPicPr>
                      <p:cNvPr id="0" name=""/>
                      <p:cNvPicPr/>
                      <p:nvPr/>
                    </p:nvPicPr>
                    <p:blipFill>
                      <a:blip r:embed="rId25"/>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a:xfrm>
            <a:off x="519112" y="228600"/>
            <a:ext cx="11149013" cy="1107996"/>
          </a:xfrm>
        </p:spPr>
        <p:txBody>
          <a:bodyPr/>
          <a:lstStyle/>
          <a:p>
            <a:r>
              <a:rPr lang="en-US" dirty="0"/>
              <a:t>Roles and Instances</a:t>
            </a:r>
            <a:br>
              <a:rPr lang="en-US" dirty="0"/>
            </a:br>
            <a:r>
              <a:rPr lang="en-US" sz="2600" dirty="0">
                <a:solidFill>
                  <a:schemeClr val="accent4">
                    <a:alpha val="99000"/>
                  </a:schemeClr>
                </a:solidFill>
              </a:rPr>
              <a:t>Example role with nine virtual machines distributed across three fault </a:t>
            </a:r>
            <a:r>
              <a:rPr lang="en-US" sz="2600" dirty="0" smtClean="0">
                <a:solidFill>
                  <a:schemeClr val="accent4">
                    <a:alpha val="99000"/>
                  </a:schemeClr>
                </a:solidFill>
              </a:rPr>
              <a:t>domains</a:t>
            </a:r>
            <a:endParaRPr lang="en-US" sz="2600" dirty="0">
              <a:solidFill>
                <a:schemeClr val="accent4">
                  <a:alpha val="99000"/>
                </a:schemeClr>
              </a:solidFill>
            </a:endParaRPr>
          </a:p>
        </p:txBody>
      </p:sp>
      <p:sp>
        <p:nvSpPr>
          <p:cNvPr id="4" name="Rectangle 3"/>
          <p:cNvSpPr/>
          <p:nvPr>
            <p:custDataLst>
              <p:tags r:id="rId4"/>
            </p:custDataLst>
          </p:nvPr>
        </p:nvSpPr>
        <p:spPr bwMode="auto">
          <a:xfrm>
            <a:off x="2438400" y="1695450"/>
            <a:ext cx="7313592" cy="546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cap="all" dirty="0">
                <a:ln>
                  <a:solidFill>
                    <a:schemeClr val="bg1">
                      <a:alpha val="0"/>
                    </a:schemeClr>
                  </a:solidFill>
                </a:ln>
                <a:gradFill>
                  <a:gsLst>
                    <a:gs pos="0">
                      <a:srgbClr val="FFFFFF"/>
                    </a:gs>
                    <a:gs pos="100000">
                      <a:srgbClr val="FFFFFF"/>
                    </a:gs>
                  </a:gsLst>
                  <a:lin ang="5400000" scaled="0"/>
                </a:gradFill>
              </a:rPr>
              <a:t>Network Load Balancer</a:t>
            </a:r>
          </a:p>
        </p:txBody>
      </p:sp>
      <p:sp>
        <p:nvSpPr>
          <p:cNvPr id="5" name="Rectangle 4"/>
          <p:cNvSpPr/>
          <p:nvPr>
            <p:custDataLst>
              <p:tags r:id="rId5"/>
            </p:custDataLst>
          </p:nvPr>
        </p:nvSpPr>
        <p:spPr bwMode="auto">
          <a:xfrm>
            <a:off x="517525" y="2615781"/>
            <a:ext cx="11158538" cy="3398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91436" bIns="45718" numCol="1" rtlCol="0" anchor="t" anchorCtr="0" compatLnSpc="1">
            <a:prstTxWarp prst="textNoShape">
              <a:avLst/>
            </a:prstTxWarp>
          </a:bodyPr>
          <a:lstStyle/>
          <a:p>
            <a:pPr defTabSz="914099" fontAlgn="base">
              <a:spcBef>
                <a:spcPct val="0"/>
              </a:spcBef>
              <a:spcAft>
                <a:spcPct val="0"/>
              </a:spcAft>
            </a:pPr>
            <a:r>
              <a:rPr lang="en-US" sz="2400" cap="all" dirty="0" smtClean="0">
                <a:ln>
                  <a:solidFill>
                    <a:schemeClr val="bg1">
                      <a:alpha val="0"/>
                    </a:schemeClr>
                  </a:solidFill>
                </a:ln>
                <a:solidFill>
                  <a:srgbClr val="595959">
                    <a:alpha val="99000"/>
                  </a:srgbClr>
                </a:solidFill>
              </a:rPr>
              <a:t>Role</a:t>
            </a:r>
            <a:endParaRPr lang="en-US" sz="2400" cap="all" dirty="0">
              <a:ln>
                <a:solidFill>
                  <a:schemeClr val="bg1">
                    <a:alpha val="0"/>
                  </a:schemeClr>
                </a:solidFill>
              </a:ln>
              <a:solidFill>
                <a:srgbClr val="595959">
                  <a:alpha val="99000"/>
                </a:srgbClr>
              </a:solidFill>
            </a:endParaRPr>
          </a:p>
        </p:txBody>
      </p:sp>
      <p:sp>
        <p:nvSpPr>
          <p:cNvPr id="25" name="Rectangle 24"/>
          <p:cNvSpPr/>
          <p:nvPr>
            <p:custDataLst>
              <p:tags r:id="rId6"/>
            </p:custDataLst>
          </p:nvPr>
        </p:nvSpPr>
        <p:spPr bwMode="auto">
          <a:xfrm>
            <a:off x="701040" y="3118701"/>
            <a:ext cx="3474720" cy="275844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ln>
                  <a:solidFill>
                    <a:schemeClr val="bg1">
                      <a:alpha val="0"/>
                    </a:schemeClr>
                  </a:solidFill>
                </a:ln>
                <a:solidFill>
                  <a:schemeClr val="bg1">
                    <a:alpha val="99000"/>
                  </a:schemeClr>
                </a:solidFill>
              </a:rPr>
              <a:t>Fault Domain 1</a:t>
            </a:r>
          </a:p>
        </p:txBody>
      </p:sp>
      <p:sp>
        <p:nvSpPr>
          <p:cNvPr id="7" name="Rectangle 6"/>
          <p:cNvSpPr/>
          <p:nvPr>
            <p:custDataLst>
              <p:tags r:id="rId7"/>
            </p:custDataLst>
          </p:nvPr>
        </p:nvSpPr>
        <p:spPr bwMode="auto">
          <a:xfrm>
            <a:off x="822324" y="384260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1</a:t>
            </a:r>
          </a:p>
        </p:txBody>
      </p:sp>
      <p:sp>
        <p:nvSpPr>
          <p:cNvPr id="8" name="Rectangle 7"/>
          <p:cNvSpPr/>
          <p:nvPr>
            <p:custDataLst>
              <p:tags r:id="rId8"/>
            </p:custDataLst>
          </p:nvPr>
        </p:nvSpPr>
        <p:spPr bwMode="auto">
          <a:xfrm>
            <a:off x="2503804" y="384260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3</a:t>
            </a:r>
          </a:p>
        </p:txBody>
      </p:sp>
      <p:sp>
        <p:nvSpPr>
          <p:cNvPr id="11" name="Rectangle 10"/>
          <p:cNvSpPr/>
          <p:nvPr>
            <p:custDataLst>
              <p:tags r:id="rId9"/>
            </p:custDataLst>
          </p:nvPr>
        </p:nvSpPr>
        <p:spPr bwMode="auto">
          <a:xfrm>
            <a:off x="822324" y="484082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5</a:t>
            </a:r>
            <a:endParaRPr lang="en-US" sz="2200" baseline="-25000" dirty="0">
              <a:ln>
                <a:solidFill>
                  <a:schemeClr val="bg1">
                    <a:alpha val="0"/>
                  </a:schemeClr>
                </a:solidFill>
              </a:ln>
              <a:solidFill>
                <a:srgbClr val="595959">
                  <a:alpha val="99000"/>
                </a:srgbClr>
              </a:solidFill>
            </a:endParaRPr>
          </a:p>
        </p:txBody>
      </p:sp>
      <p:sp>
        <p:nvSpPr>
          <p:cNvPr id="12" name="Rectangle 11"/>
          <p:cNvSpPr/>
          <p:nvPr>
            <p:custDataLst>
              <p:tags r:id="rId10"/>
            </p:custDataLst>
          </p:nvPr>
        </p:nvSpPr>
        <p:spPr bwMode="auto">
          <a:xfrm>
            <a:off x="2503804" y="484082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8</a:t>
            </a:r>
          </a:p>
        </p:txBody>
      </p:sp>
      <p:sp>
        <p:nvSpPr>
          <p:cNvPr id="31" name="Rectangle 30"/>
          <p:cNvSpPr/>
          <p:nvPr>
            <p:custDataLst>
              <p:tags r:id="rId11"/>
            </p:custDataLst>
          </p:nvPr>
        </p:nvSpPr>
        <p:spPr bwMode="auto">
          <a:xfrm>
            <a:off x="4357032" y="3118701"/>
            <a:ext cx="3474720" cy="275844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ln>
                  <a:solidFill>
                    <a:schemeClr val="bg1">
                      <a:alpha val="0"/>
                    </a:schemeClr>
                  </a:solidFill>
                </a:ln>
                <a:solidFill>
                  <a:schemeClr val="bg1">
                    <a:alpha val="99000"/>
                  </a:schemeClr>
                </a:solidFill>
              </a:rPr>
              <a:t>Fault Domain 2</a:t>
            </a:r>
          </a:p>
        </p:txBody>
      </p:sp>
      <p:sp>
        <p:nvSpPr>
          <p:cNvPr id="32" name="Rectangle 31"/>
          <p:cNvSpPr/>
          <p:nvPr>
            <p:custDataLst>
              <p:tags r:id="rId12"/>
            </p:custDataLst>
          </p:nvPr>
        </p:nvSpPr>
        <p:spPr bwMode="auto">
          <a:xfrm>
            <a:off x="4478316" y="384260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2</a:t>
            </a:r>
          </a:p>
        </p:txBody>
      </p:sp>
      <p:sp>
        <p:nvSpPr>
          <p:cNvPr id="33" name="Rectangle 32"/>
          <p:cNvSpPr/>
          <p:nvPr>
            <p:custDataLst>
              <p:tags r:id="rId13"/>
            </p:custDataLst>
          </p:nvPr>
        </p:nvSpPr>
        <p:spPr bwMode="auto">
          <a:xfrm>
            <a:off x="6159796" y="384260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4</a:t>
            </a:r>
            <a:endParaRPr lang="en-US" sz="2200" baseline="-25000" dirty="0">
              <a:ln>
                <a:solidFill>
                  <a:schemeClr val="bg1">
                    <a:alpha val="0"/>
                  </a:schemeClr>
                </a:solidFill>
              </a:ln>
              <a:solidFill>
                <a:srgbClr val="595959">
                  <a:alpha val="99000"/>
                </a:srgbClr>
              </a:solidFill>
            </a:endParaRPr>
          </a:p>
        </p:txBody>
      </p:sp>
      <p:sp>
        <p:nvSpPr>
          <p:cNvPr id="34" name="Rectangle 33"/>
          <p:cNvSpPr/>
          <p:nvPr>
            <p:custDataLst>
              <p:tags r:id="rId14"/>
            </p:custDataLst>
          </p:nvPr>
        </p:nvSpPr>
        <p:spPr bwMode="auto">
          <a:xfrm>
            <a:off x="4478316" y="484082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6</a:t>
            </a:r>
          </a:p>
        </p:txBody>
      </p:sp>
      <p:sp>
        <p:nvSpPr>
          <p:cNvPr id="35" name="Rectangle 34"/>
          <p:cNvSpPr/>
          <p:nvPr>
            <p:custDataLst>
              <p:tags r:id="rId15"/>
            </p:custDataLst>
          </p:nvPr>
        </p:nvSpPr>
        <p:spPr bwMode="auto">
          <a:xfrm>
            <a:off x="6159796" y="484082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9</a:t>
            </a:r>
            <a:endParaRPr lang="en-US" sz="2200" baseline="-25000" dirty="0">
              <a:ln>
                <a:solidFill>
                  <a:schemeClr val="bg1">
                    <a:alpha val="0"/>
                  </a:schemeClr>
                </a:solidFill>
              </a:ln>
              <a:solidFill>
                <a:srgbClr val="595959">
                  <a:alpha val="99000"/>
                </a:srgbClr>
              </a:solidFill>
            </a:endParaRPr>
          </a:p>
        </p:txBody>
      </p:sp>
      <p:cxnSp>
        <p:nvCxnSpPr>
          <p:cNvPr id="44" name="Elbow Connector 43"/>
          <p:cNvCxnSpPr/>
          <p:nvPr>
            <p:custDataLst>
              <p:tags r:id="rId16"/>
            </p:custDataLst>
          </p:nvPr>
        </p:nvCxnSpPr>
        <p:spPr>
          <a:xfrm rot="5400000">
            <a:off x="3828532" y="874337"/>
            <a:ext cx="876532" cy="3656796"/>
          </a:xfrm>
          <a:prstGeom prst="bentConnector3">
            <a:avLst/>
          </a:prstGeom>
          <a:ln w="19050">
            <a:solidFill>
              <a:schemeClr val="tx2"/>
            </a:solidFill>
            <a:tailEnd type="triangle" w="med" len="med"/>
          </a:ln>
        </p:spPr>
        <p:style>
          <a:lnRef idx="1">
            <a:schemeClr val="accent1"/>
          </a:lnRef>
          <a:fillRef idx="0">
            <a:schemeClr val="accent1"/>
          </a:fillRef>
          <a:effectRef idx="0">
            <a:schemeClr val="accent1"/>
          </a:effectRef>
          <a:fontRef idx="minor">
            <a:schemeClr val="tx1"/>
          </a:fontRef>
        </p:style>
      </p:cxnSp>
      <p:sp>
        <p:nvSpPr>
          <p:cNvPr id="40" name="Rectangle 39"/>
          <p:cNvSpPr/>
          <p:nvPr>
            <p:custDataLst>
              <p:tags r:id="rId17"/>
            </p:custDataLst>
          </p:nvPr>
        </p:nvSpPr>
        <p:spPr bwMode="auto">
          <a:xfrm>
            <a:off x="8014632" y="3118701"/>
            <a:ext cx="3474720" cy="275844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ln>
                  <a:solidFill>
                    <a:schemeClr val="bg1">
                      <a:alpha val="0"/>
                    </a:schemeClr>
                  </a:solidFill>
                </a:ln>
                <a:solidFill>
                  <a:schemeClr val="bg1"/>
                </a:solidFill>
              </a:rPr>
              <a:t>Fault Domain 3</a:t>
            </a:r>
          </a:p>
        </p:txBody>
      </p:sp>
      <p:sp>
        <p:nvSpPr>
          <p:cNvPr id="41" name="Rectangle 40"/>
          <p:cNvSpPr/>
          <p:nvPr>
            <p:custDataLst>
              <p:tags r:id="rId18"/>
            </p:custDataLst>
          </p:nvPr>
        </p:nvSpPr>
        <p:spPr bwMode="auto">
          <a:xfrm>
            <a:off x="8135916" y="384260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6</a:t>
            </a:r>
          </a:p>
        </p:txBody>
      </p:sp>
      <p:sp>
        <p:nvSpPr>
          <p:cNvPr id="43" name="Rectangle 42"/>
          <p:cNvSpPr/>
          <p:nvPr>
            <p:custDataLst>
              <p:tags r:id="rId19"/>
            </p:custDataLst>
          </p:nvPr>
        </p:nvSpPr>
        <p:spPr bwMode="auto">
          <a:xfrm>
            <a:off x="9817396" y="384260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9</a:t>
            </a:r>
          </a:p>
        </p:txBody>
      </p:sp>
      <p:cxnSp>
        <p:nvCxnSpPr>
          <p:cNvPr id="29" name="Elbow Connector 28"/>
          <p:cNvCxnSpPr/>
          <p:nvPr>
            <p:custDataLst>
              <p:tags r:id="rId20"/>
            </p:custDataLst>
          </p:nvPr>
        </p:nvCxnSpPr>
        <p:spPr>
          <a:xfrm rot="16200000" flipH="1">
            <a:off x="7491017" y="874337"/>
            <a:ext cx="876532" cy="3656796"/>
          </a:xfrm>
          <a:prstGeom prst="bentConnector3">
            <a:avLst/>
          </a:prstGeom>
          <a:ln w="19050">
            <a:solidFill>
              <a:schemeClr val="tx2"/>
            </a:solidFill>
            <a:tailEnd type="triangle" w="med" len="med"/>
          </a:ln>
        </p:spPr>
        <p:style>
          <a:lnRef idx="1">
            <a:schemeClr val="accent1"/>
          </a:lnRef>
          <a:fillRef idx="0">
            <a:schemeClr val="accent1"/>
          </a:fillRef>
          <a:effectRef idx="0">
            <a:schemeClr val="accent1"/>
          </a:effectRef>
          <a:fontRef idx="minor">
            <a:schemeClr val="tx1"/>
          </a:fontRef>
        </p:style>
      </p:cxnSp>
      <p:sp>
        <p:nvSpPr>
          <p:cNvPr id="30" name="&quot;No&quot; Symbol 29"/>
          <p:cNvSpPr/>
          <p:nvPr>
            <p:custDataLst>
              <p:tags r:id="rId21"/>
            </p:custDataLst>
          </p:nvPr>
        </p:nvSpPr>
        <p:spPr bwMode="auto">
          <a:xfrm>
            <a:off x="8372772" y="3118701"/>
            <a:ext cx="2758440" cy="2758440"/>
          </a:xfrm>
          <a:prstGeom prst="noSmoking">
            <a:avLst>
              <a:gd name="adj" fmla="val 9516"/>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cxnSp>
        <p:nvCxnSpPr>
          <p:cNvPr id="13" name="Straight Arrow Connector 12"/>
          <p:cNvCxnSpPr/>
          <p:nvPr/>
        </p:nvCxnSpPr>
        <p:spPr>
          <a:xfrm>
            <a:off x="6094412" y="2703007"/>
            <a:ext cx="0" cy="401934"/>
          </a:xfrm>
          <a:prstGeom prst="straightConnector1">
            <a:avLst/>
          </a:prstGeom>
          <a:ln w="19050">
            <a:solidFill>
              <a:schemeClr val="tx2"/>
            </a:solidFill>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53791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29"/>
                                        </p:tgtEl>
                                      </p:cBhvr>
                                    </p:animEffect>
                                    <p:set>
                                      <p:cBhvr>
                                        <p:cTn id="11" dur="1" fill="hold">
                                          <p:stCondLst>
                                            <p:cond delay="499"/>
                                          </p:stCondLst>
                                        </p:cTn>
                                        <p:tgtEl>
                                          <p:spTgt spid="29"/>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Azure SDKs and Tools</a:t>
            </a:r>
            <a:endParaRPr lang="en-US" dirty="0"/>
          </a:p>
        </p:txBody>
      </p:sp>
      <p:sp>
        <p:nvSpPr>
          <p:cNvPr id="4" name="Content Placeholder 3"/>
          <p:cNvSpPr>
            <a:spLocks noGrp="1"/>
          </p:cNvSpPr>
          <p:nvPr>
            <p:ph type="body" sz="quarter" idx="10"/>
          </p:nvPr>
        </p:nvSpPr>
        <p:spPr>
          <a:xfrm>
            <a:off x="519113" y="1463675"/>
            <a:ext cx="11155680" cy="3462486"/>
          </a:xfrm>
        </p:spPr>
        <p:txBody>
          <a:bodyPr/>
          <a:lstStyle/>
          <a:p>
            <a:r>
              <a:rPr lang="en-US" sz="4000" dirty="0">
                <a:ln>
                  <a:solidFill>
                    <a:srgbClr val="FFFFFF">
                      <a:alpha val="0"/>
                    </a:srgbClr>
                  </a:solidFill>
                </a:ln>
                <a:solidFill>
                  <a:srgbClr val="00AEEF">
                    <a:alpha val="99000"/>
                  </a:srgbClr>
                </a:solidFill>
                <a:latin typeface="Segoe UI Light" pitchFamily="34" charset="0"/>
              </a:rPr>
              <a:t>.Net</a:t>
            </a:r>
          </a:p>
          <a:p>
            <a:pPr marL="0" lvl="1"/>
            <a:r>
              <a:rPr lang="en-US" sz="2000" dirty="0">
                <a:ln>
                  <a:solidFill>
                    <a:srgbClr val="FFFFFF">
                      <a:alpha val="0"/>
                    </a:srgbClr>
                  </a:solidFill>
                </a:ln>
              </a:rPr>
              <a:t>Visual Studio Tools</a:t>
            </a:r>
          </a:p>
          <a:p>
            <a:pPr marL="0" lvl="1"/>
            <a:r>
              <a:rPr lang="en-US" sz="2000" dirty="0">
                <a:ln>
                  <a:solidFill>
                    <a:srgbClr val="FFFFFF">
                      <a:alpha val="0"/>
                    </a:srgbClr>
                  </a:solidFill>
                </a:ln>
              </a:rPr>
              <a:t>Client </a:t>
            </a:r>
            <a:r>
              <a:rPr lang="en-US" sz="2000" dirty="0" smtClean="0">
                <a:ln>
                  <a:solidFill>
                    <a:srgbClr val="FFFFFF">
                      <a:alpha val="0"/>
                    </a:srgbClr>
                  </a:solidFill>
                </a:ln>
              </a:rPr>
              <a:t>Libraries </a:t>
            </a:r>
            <a:r>
              <a:rPr lang="en-US" sz="2000" dirty="0">
                <a:ln>
                  <a:solidFill>
                    <a:srgbClr val="FFFFFF">
                      <a:alpha val="0"/>
                    </a:srgbClr>
                  </a:solidFill>
                </a:ln>
              </a:rPr>
              <a:t>for .Net</a:t>
            </a:r>
          </a:p>
          <a:p>
            <a:r>
              <a:rPr lang="en-US" sz="4000" dirty="0">
                <a:ln>
                  <a:solidFill>
                    <a:srgbClr val="FFFFFF">
                      <a:alpha val="0"/>
                    </a:srgbClr>
                  </a:solidFill>
                </a:ln>
                <a:solidFill>
                  <a:srgbClr val="00AEEF">
                    <a:alpha val="99000"/>
                  </a:srgbClr>
                </a:solidFill>
                <a:latin typeface="Segoe UI Light" pitchFamily="34" charset="0"/>
              </a:rPr>
              <a:t>Node.js</a:t>
            </a:r>
          </a:p>
          <a:p>
            <a:pPr marL="0" lvl="1"/>
            <a:r>
              <a:rPr lang="en-US" sz="2000" dirty="0">
                <a:ln>
                  <a:solidFill>
                    <a:srgbClr val="FFFFFF">
                      <a:alpha val="0"/>
                    </a:srgbClr>
                  </a:solidFill>
                </a:ln>
              </a:rPr>
              <a:t>PowerShell Tools</a:t>
            </a:r>
          </a:p>
          <a:p>
            <a:pPr marL="0" lvl="1"/>
            <a:r>
              <a:rPr lang="en-US" sz="2000" dirty="0">
                <a:ln>
                  <a:solidFill>
                    <a:srgbClr val="FFFFFF">
                      <a:alpha val="0"/>
                    </a:srgbClr>
                  </a:solidFill>
                </a:ln>
              </a:rPr>
              <a:t>Node.js for Windows</a:t>
            </a:r>
          </a:p>
          <a:p>
            <a:pPr marL="0" lvl="1"/>
            <a:r>
              <a:rPr lang="en-US" sz="2000" dirty="0">
                <a:ln>
                  <a:solidFill>
                    <a:srgbClr val="FFFFFF">
                      <a:alpha val="0"/>
                    </a:srgbClr>
                  </a:solidFill>
                </a:ln>
              </a:rPr>
              <a:t>IISNode</a:t>
            </a:r>
          </a:p>
          <a:p>
            <a:pPr marL="0" lvl="1"/>
            <a:r>
              <a:rPr lang="en-US" sz="2000" dirty="0">
                <a:ln>
                  <a:solidFill>
                    <a:srgbClr val="FFFFFF">
                      <a:alpha val="0"/>
                    </a:srgbClr>
                  </a:solidFill>
                </a:ln>
              </a:rPr>
              <a:t>Client Libraries for Node.js</a:t>
            </a:r>
          </a:p>
        </p:txBody>
      </p:sp>
      <p:sp>
        <p:nvSpPr>
          <p:cNvPr id="7" name="Content Placeholder 3"/>
          <p:cNvSpPr txBox="1">
            <a:spLocks/>
          </p:cNvSpPr>
          <p:nvPr/>
        </p:nvSpPr>
        <p:spPr>
          <a:xfrm>
            <a:off x="6216528" y="1463675"/>
            <a:ext cx="4314144" cy="2769989"/>
          </a:xfrm>
          <a:prstGeom prst="rect">
            <a:avLst/>
          </a:prstGeom>
        </p:spPr>
        <p:txBody>
          <a:bodyPr vert="horz" wrap="square" lIns="0" tIns="0" rIns="0" bIns="0" rtlCol="0">
            <a:spAutoFit/>
          </a:bodyPr>
          <a:lstStyle>
            <a:lvl1pPr marL="344488" indent="-344488" algn="l" defTabSz="914363" rtl="0" eaLnBrk="1" latinLnBrk="0" hangingPunct="1">
              <a:lnSpc>
                <a:spcPct val="100000"/>
              </a:lnSpc>
              <a:spcBef>
                <a:spcPts val="1200"/>
              </a:spcBef>
              <a:buSzPct val="80000"/>
              <a:buFont typeface="Arial" pitchFamily="34" charset="0"/>
              <a:buChar char="•"/>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801688" indent="-341313" algn="l" defTabSz="914363" rtl="0" eaLnBrk="1" latinLnBrk="0" hangingPunct="1">
              <a:lnSpc>
                <a:spcPct val="100000"/>
              </a:lnSpc>
              <a:spcBef>
                <a:spcPts val="300"/>
              </a:spcBef>
              <a:buSzPct val="80000"/>
              <a:buFont typeface="Arial" pitchFamily="34" charset="0"/>
              <a:buChar char="•"/>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1258888" indent="-344488" algn="l" defTabSz="914363" rtl="0" eaLnBrk="1" latinLnBrk="0" hangingPunct="1">
              <a:lnSpc>
                <a:spcPct val="100000"/>
              </a:lnSpc>
              <a:spcBef>
                <a:spcPts val="300"/>
              </a:spcBef>
              <a:buSzPct val="80000"/>
              <a:buFont typeface="Arial" pitchFamily="34" charset="0"/>
              <a:buChar char="•"/>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716088" indent="-346075"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2173288" indent="-336550"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buNone/>
            </a:pPr>
            <a:r>
              <a:rPr lang="en-US" sz="4000" dirty="0">
                <a:ln>
                  <a:solidFill>
                    <a:srgbClr val="FFFFFF">
                      <a:alpha val="0"/>
                    </a:srgbClr>
                  </a:solidFill>
                </a:ln>
                <a:solidFill>
                  <a:srgbClr val="00AEEF">
                    <a:alpha val="99000"/>
                  </a:srgbClr>
                </a:solidFill>
                <a:latin typeface="Segoe UI Light" pitchFamily="34" charset="0"/>
              </a:rPr>
              <a:t>Java</a:t>
            </a:r>
          </a:p>
          <a:p>
            <a:pPr marL="0" lvl="1" indent="0">
              <a:buNone/>
            </a:pPr>
            <a:r>
              <a:rPr lang="en-US" sz="2000" dirty="0">
                <a:ln>
                  <a:solidFill>
                    <a:srgbClr val="FFFFFF">
                      <a:alpha val="0"/>
                    </a:srgbClr>
                  </a:solidFill>
                </a:ln>
              </a:rPr>
              <a:t>Eclipse </a:t>
            </a:r>
            <a:r>
              <a:rPr lang="en-US" sz="2000" dirty="0" smtClean="0">
                <a:ln>
                  <a:solidFill>
                    <a:srgbClr val="FFFFFF">
                      <a:alpha val="0"/>
                    </a:srgbClr>
                  </a:solidFill>
                </a:ln>
              </a:rPr>
              <a:t>Tools</a:t>
            </a:r>
            <a:endParaRPr lang="en-US" sz="2000" dirty="0">
              <a:ln>
                <a:solidFill>
                  <a:srgbClr val="FFFFFF">
                    <a:alpha val="0"/>
                  </a:srgbClr>
                </a:solidFill>
              </a:ln>
            </a:endParaRPr>
          </a:p>
          <a:p>
            <a:pPr marL="0" lvl="1" indent="0">
              <a:buNone/>
            </a:pPr>
            <a:r>
              <a:rPr lang="en-US" sz="2000" dirty="0">
                <a:ln>
                  <a:solidFill>
                    <a:srgbClr val="FFFFFF">
                      <a:alpha val="0"/>
                    </a:srgbClr>
                  </a:solidFill>
                </a:ln>
              </a:rPr>
              <a:t>Client Libraries for Java</a:t>
            </a:r>
          </a:p>
          <a:p>
            <a:pPr marL="0" lvl="0" indent="0">
              <a:buNone/>
            </a:pPr>
            <a:r>
              <a:rPr lang="en-US" sz="4000" dirty="0">
                <a:ln>
                  <a:solidFill>
                    <a:srgbClr val="FFFFFF">
                      <a:alpha val="0"/>
                    </a:srgbClr>
                  </a:solidFill>
                </a:ln>
                <a:solidFill>
                  <a:srgbClr val="00AEEF">
                    <a:alpha val="99000"/>
                  </a:srgbClr>
                </a:solidFill>
                <a:latin typeface="Segoe UI Light" pitchFamily="34" charset="0"/>
              </a:rPr>
              <a:t>php</a:t>
            </a:r>
          </a:p>
          <a:p>
            <a:pPr marL="0" lvl="1" indent="0">
              <a:buNone/>
            </a:pPr>
            <a:r>
              <a:rPr lang="en-US" sz="2000" dirty="0">
                <a:ln>
                  <a:solidFill>
                    <a:srgbClr val="FFFFFF">
                      <a:alpha val="0"/>
                    </a:srgbClr>
                  </a:solidFill>
                </a:ln>
              </a:rPr>
              <a:t>Command Line Tools</a:t>
            </a:r>
          </a:p>
          <a:p>
            <a:pPr marL="0" lvl="1" indent="0">
              <a:buNone/>
            </a:pPr>
            <a:r>
              <a:rPr lang="en-US" sz="2000" dirty="0">
                <a:ln>
                  <a:solidFill>
                    <a:srgbClr val="FFFFFF">
                      <a:alpha val="0"/>
                    </a:srgbClr>
                  </a:solidFill>
                </a:ln>
              </a:rPr>
              <a:t>Client Libraries for php</a:t>
            </a:r>
          </a:p>
        </p:txBody>
      </p:sp>
    </p:spTree>
    <p:extLst>
      <p:ext uri="{BB962C8B-B14F-4D97-AF65-F5344CB8AC3E}">
        <p14:creationId xmlns:p14="http://schemas.microsoft.com/office/powerpoint/2010/main" val="234736280"/>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custDataLst>
              <p:tags r:id="rId2"/>
            </p:custDataLst>
          </p:nvPr>
        </p:nvSpPr>
        <p:spPr bwMode="auto">
          <a:xfrm>
            <a:off x="516572" y="1970088"/>
            <a:ext cx="5391859" cy="351129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noAutofit/>
          </a:bodyPr>
          <a:lstStyle/>
          <a:p>
            <a:pPr algn="ctr" defTabSz="914099" fontAlgn="base">
              <a:spcBef>
                <a:spcPct val="0"/>
              </a:spcBef>
              <a:spcAft>
                <a:spcPct val="0"/>
              </a:spcAft>
            </a:pPr>
            <a:endParaRPr lang="en-US" sz="4000" dirty="0">
              <a:ln>
                <a:solidFill>
                  <a:schemeClr val="bg1">
                    <a:alpha val="0"/>
                  </a:schemeClr>
                </a:solidFill>
              </a:ln>
              <a:gradFill>
                <a:gsLst>
                  <a:gs pos="0">
                    <a:srgbClr val="FFFFFF"/>
                  </a:gs>
                  <a:gs pos="100000">
                    <a:srgbClr val="FFFFFF"/>
                  </a:gs>
                </a:gsLst>
                <a:lin ang="5400000" scaled="0"/>
              </a:gradFill>
              <a:latin typeface="Segoe Light" pitchFamily="34" charset="0"/>
            </a:endParaRPr>
          </a:p>
        </p:txBody>
      </p:sp>
      <p:graphicFrame>
        <p:nvGraphicFramePr>
          <p:cNvPr id="6" name="Object 5" hidden="1"/>
          <p:cNvGraphicFramePr>
            <a:graphicFrameLocks noChangeAspect="1"/>
          </p:cNvGraphicFramePr>
          <p:nvPr>
            <p:custDataLst>
              <p:tags r:id="rId3"/>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225"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custDataLst>
              <p:tags r:id="rId4"/>
            </p:custDataLst>
          </p:nvPr>
        </p:nvSpPr>
        <p:spPr/>
        <p:txBody>
          <a:bodyPr/>
          <a:lstStyle/>
          <a:p>
            <a:r>
              <a:rPr lang="en-US" dirty="0" smtClean="0"/>
              <a:t>Microsoft Azure for .Net Developers</a:t>
            </a:r>
            <a:endParaRPr lang="en-US" dirty="0"/>
          </a:p>
        </p:txBody>
      </p:sp>
      <p:sp>
        <p:nvSpPr>
          <p:cNvPr id="12" name="Rectangle 11"/>
          <p:cNvSpPr/>
          <p:nvPr>
            <p:custDataLst>
              <p:tags r:id="rId5"/>
            </p:custDataLst>
          </p:nvPr>
        </p:nvSpPr>
        <p:spPr bwMode="auto">
          <a:xfrm>
            <a:off x="6096000" y="1970088"/>
            <a:ext cx="5478421" cy="350865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182880" bIns="91440" numCol="1" rtlCol="0" anchor="t" anchorCtr="0" compatLnSpc="1">
            <a:prstTxWarp prst="textNoShape">
              <a:avLst/>
            </a:prstTxWarp>
            <a:spAutoFit/>
          </a:bodyPr>
          <a:lstStyle/>
          <a:p>
            <a:pPr defTabSz="914099" fontAlgn="base">
              <a:spcBef>
                <a:spcPts val="1200"/>
              </a:spcBef>
            </a:pPr>
            <a:r>
              <a:rPr lang="en-US" sz="3200" b="1" dirty="0" smtClean="0">
                <a:ln>
                  <a:solidFill>
                    <a:schemeClr val="bg1">
                      <a:alpha val="0"/>
                    </a:schemeClr>
                  </a:solidFill>
                </a:ln>
                <a:gradFill>
                  <a:gsLst>
                    <a:gs pos="0">
                      <a:srgbClr val="FFFFFF"/>
                    </a:gs>
                    <a:gs pos="100000">
                      <a:srgbClr val="FFFFFF"/>
                    </a:gs>
                  </a:gsLst>
                  <a:lin ang="5400000" scaled="0"/>
                </a:gradFill>
                <a:latin typeface="Segoe UI Light" pitchFamily="34" charset="0"/>
              </a:rPr>
              <a:t>Microsoft Azure SDK for .Net</a:t>
            </a:r>
          </a:p>
          <a:p>
            <a:pPr defTabSz="914099" fontAlgn="base">
              <a:spcBef>
                <a:spcPts val="600"/>
              </a:spcBef>
            </a:pPr>
            <a:r>
              <a:rPr lang="en-US" sz="2200" dirty="0">
                <a:ln>
                  <a:solidFill>
                    <a:schemeClr val="bg1">
                      <a:alpha val="0"/>
                    </a:schemeClr>
                  </a:solidFill>
                </a:ln>
                <a:gradFill>
                  <a:gsLst>
                    <a:gs pos="0">
                      <a:srgbClr val="FFFFFF"/>
                    </a:gs>
                    <a:gs pos="100000">
                      <a:srgbClr val="FFFFFF"/>
                    </a:gs>
                  </a:gsLst>
                  <a:lin ang="5400000" scaled="0"/>
                </a:gradFill>
              </a:rPr>
              <a:t>Windows Server </a:t>
            </a:r>
            <a:r>
              <a:rPr lang="en-US" sz="2200" dirty="0" smtClean="0">
                <a:ln>
                  <a:solidFill>
                    <a:schemeClr val="bg1">
                      <a:alpha val="0"/>
                    </a:schemeClr>
                  </a:solidFill>
                </a:ln>
                <a:gradFill>
                  <a:gsLst>
                    <a:gs pos="0">
                      <a:srgbClr val="FFFFFF"/>
                    </a:gs>
                    <a:gs pos="100000">
                      <a:srgbClr val="FFFFFF"/>
                    </a:gs>
                  </a:gsLst>
                  <a:lin ang="5400000" scaled="0"/>
                </a:gradFill>
              </a:rPr>
              <a:t>2008, Windows 7 or Windows 8</a:t>
            </a:r>
            <a:endParaRPr lang="en-US" sz="2200" dirty="0">
              <a:ln>
                <a:solidFill>
                  <a:schemeClr val="bg1">
                    <a:alpha val="0"/>
                  </a:schemeClr>
                </a:solidFill>
              </a:ln>
              <a:gradFill>
                <a:gsLst>
                  <a:gs pos="0">
                    <a:srgbClr val="FFFFFF"/>
                  </a:gs>
                  <a:gs pos="100000">
                    <a:srgbClr val="FFFFFF"/>
                  </a:gs>
                </a:gsLst>
                <a:lin ang="5400000" scaled="0"/>
              </a:gradFill>
            </a:endParaRPr>
          </a:p>
          <a:p>
            <a:pPr defTabSz="914099" fontAlgn="base">
              <a:spcBef>
                <a:spcPts val="600"/>
              </a:spcBef>
            </a:pPr>
            <a:r>
              <a:rPr lang="en-US" sz="2200" dirty="0">
                <a:ln>
                  <a:solidFill>
                    <a:schemeClr val="bg1">
                      <a:alpha val="0"/>
                    </a:schemeClr>
                  </a:solidFill>
                </a:ln>
                <a:gradFill>
                  <a:gsLst>
                    <a:gs pos="0">
                      <a:srgbClr val="FFFFFF"/>
                    </a:gs>
                    <a:gs pos="100000">
                      <a:srgbClr val="FFFFFF"/>
                    </a:gs>
                  </a:gsLst>
                  <a:lin ang="5400000" scaled="0"/>
                </a:gradFill>
              </a:rPr>
              <a:t>SQL Express 2005+</a:t>
            </a:r>
          </a:p>
          <a:p>
            <a:pPr defTabSz="914099" fontAlgn="base">
              <a:spcBef>
                <a:spcPts val="600"/>
              </a:spcBef>
            </a:pPr>
            <a:r>
              <a:rPr lang="en-US" sz="2200" dirty="0">
                <a:ln>
                  <a:solidFill>
                    <a:schemeClr val="bg1">
                      <a:alpha val="0"/>
                    </a:schemeClr>
                  </a:solidFill>
                </a:ln>
                <a:gradFill>
                  <a:gsLst>
                    <a:gs pos="0">
                      <a:srgbClr val="FFFFFF"/>
                    </a:gs>
                    <a:gs pos="100000">
                      <a:srgbClr val="FFFFFF"/>
                    </a:gs>
                  </a:gsLst>
                  <a:lin ang="5400000" scaled="0"/>
                </a:gradFill>
              </a:rPr>
              <a:t>.NET 3.5 SP1+</a:t>
            </a:r>
          </a:p>
          <a:p>
            <a:pPr defTabSz="914099" fontAlgn="base">
              <a:spcBef>
                <a:spcPts val="600"/>
              </a:spcBef>
            </a:pPr>
            <a:r>
              <a:rPr lang="en-US" sz="2200" dirty="0">
                <a:ln>
                  <a:solidFill>
                    <a:schemeClr val="bg1">
                      <a:alpha val="0"/>
                    </a:schemeClr>
                  </a:solidFill>
                </a:ln>
                <a:gradFill>
                  <a:gsLst>
                    <a:gs pos="0">
                      <a:srgbClr val="FFFFFF"/>
                    </a:gs>
                    <a:gs pos="100000">
                      <a:srgbClr val="FFFFFF"/>
                    </a:gs>
                  </a:gsLst>
                  <a:lin ang="5400000" scaled="0"/>
                </a:gradFill>
              </a:rPr>
              <a:t>Development Fabric</a:t>
            </a:r>
          </a:p>
          <a:p>
            <a:pPr defTabSz="914099" fontAlgn="base">
              <a:spcBef>
                <a:spcPts val="600"/>
              </a:spcBef>
            </a:pPr>
            <a:r>
              <a:rPr lang="en-US" sz="2200" dirty="0">
                <a:ln>
                  <a:solidFill>
                    <a:schemeClr val="bg1">
                      <a:alpha val="0"/>
                    </a:schemeClr>
                  </a:solidFill>
                </a:ln>
                <a:gradFill>
                  <a:gsLst>
                    <a:gs pos="0">
                      <a:srgbClr val="FFFFFF"/>
                    </a:gs>
                    <a:gs pos="100000">
                      <a:srgbClr val="FFFFFF"/>
                    </a:gs>
                  </a:gsLst>
                  <a:lin ang="5400000" scaled="0"/>
                </a:gradFill>
              </a:rPr>
              <a:t>Development Storage</a:t>
            </a:r>
          </a:p>
          <a:p>
            <a:pPr defTabSz="914099" fontAlgn="base">
              <a:spcBef>
                <a:spcPts val="600"/>
              </a:spcBef>
            </a:pPr>
            <a:r>
              <a:rPr lang="en-US" sz="2200" dirty="0">
                <a:ln>
                  <a:solidFill>
                    <a:schemeClr val="bg1">
                      <a:alpha val="0"/>
                    </a:schemeClr>
                  </a:solidFill>
                </a:ln>
                <a:gradFill>
                  <a:gsLst>
                    <a:gs pos="0">
                      <a:srgbClr val="FFFFFF"/>
                    </a:gs>
                    <a:gs pos="100000">
                      <a:srgbClr val="FFFFFF"/>
                    </a:gs>
                  </a:gsLst>
                  <a:lin ang="5400000" scaled="0"/>
                </a:gradFill>
              </a:rPr>
              <a:t>.NET </a:t>
            </a:r>
            <a:r>
              <a:rPr lang="en-US" sz="2200" dirty="0" smtClean="0">
                <a:ln>
                  <a:solidFill>
                    <a:schemeClr val="bg1">
                      <a:alpha val="0"/>
                    </a:schemeClr>
                  </a:solidFill>
                </a:ln>
                <a:gradFill>
                  <a:gsLst>
                    <a:gs pos="0">
                      <a:srgbClr val="FFFFFF"/>
                    </a:gs>
                    <a:gs pos="100000">
                      <a:srgbClr val="FFFFFF"/>
                    </a:gs>
                  </a:gsLst>
                  <a:lin ang="5400000" scaled="0"/>
                </a:gradFill>
              </a:rPr>
              <a:t>APIs</a:t>
            </a:r>
            <a:endParaRPr lang="en-US" sz="2200" dirty="0">
              <a:ln>
                <a:solidFill>
                  <a:schemeClr val="bg1">
                    <a:alpha val="0"/>
                  </a:schemeClr>
                </a:solidFill>
              </a:ln>
              <a:gradFill>
                <a:gsLst>
                  <a:gs pos="0">
                    <a:srgbClr val="FFFFFF"/>
                  </a:gs>
                  <a:gs pos="100000">
                    <a:srgbClr val="FFFFFF"/>
                  </a:gs>
                </a:gsLst>
                <a:lin ang="5400000" scaled="0"/>
              </a:gradFill>
            </a:endParaRPr>
          </a:p>
        </p:txBody>
      </p:sp>
      <p:sp>
        <p:nvSpPr>
          <p:cNvPr id="2" name="Rectangle 1"/>
          <p:cNvSpPr/>
          <p:nvPr/>
        </p:nvSpPr>
        <p:spPr>
          <a:xfrm>
            <a:off x="733530" y="2125298"/>
            <a:ext cx="3717700" cy="4031873"/>
          </a:xfrm>
          <a:prstGeom prst="rect">
            <a:avLst/>
          </a:prstGeom>
        </p:spPr>
        <p:txBody>
          <a:bodyPr wrap="square">
            <a:spAutoFit/>
          </a:bodyPr>
          <a:lstStyle/>
          <a:p>
            <a:pPr defTabSz="914099" fontAlgn="base">
              <a:spcBef>
                <a:spcPts val="600"/>
              </a:spcBef>
              <a:spcAft>
                <a:spcPct val="0"/>
              </a:spcAft>
            </a:pPr>
            <a:r>
              <a:rPr lang="en-US" dirty="0">
                <a:ln>
                  <a:solidFill>
                    <a:schemeClr val="bg1">
                      <a:alpha val="0"/>
                    </a:schemeClr>
                  </a:solidFill>
                </a:ln>
                <a:solidFill>
                  <a:srgbClr val="595959">
                    <a:alpha val="99000"/>
                  </a:srgbClr>
                </a:solidFill>
              </a:rPr>
              <a:t>Visual Studio </a:t>
            </a:r>
            <a:r>
              <a:rPr lang="en-US" dirty="0" smtClean="0">
                <a:ln>
                  <a:solidFill>
                    <a:schemeClr val="bg1">
                      <a:alpha val="0"/>
                    </a:schemeClr>
                  </a:solidFill>
                </a:ln>
                <a:solidFill>
                  <a:srgbClr val="595959">
                    <a:alpha val="99000"/>
                  </a:srgbClr>
                </a:solidFill>
              </a:rPr>
              <a:t>2012/2013</a:t>
            </a:r>
            <a:endParaRPr lang="en-US" dirty="0">
              <a:ln>
                <a:solidFill>
                  <a:schemeClr val="bg1">
                    <a:alpha val="0"/>
                  </a:schemeClr>
                </a:solidFill>
              </a:ln>
              <a:solidFill>
                <a:srgbClr val="595959">
                  <a:alpha val="99000"/>
                </a:srgbClr>
              </a:solidFill>
            </a:endParaRPr>
          </a:p>
          <a:p>
            <a:pPr defTabSz="914099" fontAlgn="base">
              <a:spcBef>
                <a:spcPts val="600"/>
              </a:spcBef>
              <a:spcAft>
                <a:spcPct val="0"/>
              </a:spcAft>
            </a:pPr>
            <a:r>
              <a:rPr lang="en-US" dirty="0">
                <a:ln>
                  <a:solidFill>
                    <a:schemeClr val="bg1">
                      <a:alpha val="0"/>
                    </a:schemeClr>
                  </a:solidFill>
                </a:ln>
                <a:solidFill>
                  <a:srgbClr val="595959">
                    <a:alpha val="99000"/>
                  </a:srgbClr>
                </a:solidFill>
              </a:rPr>
              <a:t>Project Templates</a:t>
            </a:r>
          </a:p>
          <a:p>
            <a:pPr defTabSz="914099" fontAlgn="base">
              <a:spcBef>
                <a:spcPts val="600"/>
              </a:spcBef>
              <a:spcAft>
                <a:spcPct val="0"/>
              </a:spcAft>
            </a:pPr>
            <a:r>
              <a:rPr lang="en-US" dirty="0">
                <a:ln>
                  <a:solidFill>
                    <a:schemeClr val="bg1">
                      <a:alpha val="0"/>
                    </a:schemeClr>
                  </a:solidFill>
                </a:ln>
                <a:solidFill>
                  <a:srgbClr val="595959">
                    <a:alpha val="99000"/>
                  </a:srgbClr>
                </a:solidFill>
              </a:rPr>
              <a:t>Model &amp; Config Tooling</a:t>
            </a:r>
          </a:p>
          <a:p>
            <a:pPr defTabSz="914099" fontAlgn="base">
              <a:spcBef>
                <a:spcPts val="600"/>
              </a:spcBef>
              <a:spcAft>
                <a:spcPct val="0"/>
              </a:spcAft>
            </a:pPr>
            <a:r>
              <a:rPr lang="en-US" dirty="0">
                <a:ln>
                  <a:solidFill>
                    <a:schemeClr val="bg1">
                      <a:alpha val="0"/>
                    </a:schemeClr>
                  </a:solidFill>
                </a:ln>
                <a:solidFill>
                  <a:srgbClr val="595959">
                    <a:alpha val="99000"/>
                  </a:srgbClr>
                </a:solidFill>
              </a:rPr>
              <a:t>Package &amp; 1 Click Deploy</a:t>
            </a:r>
          </a:p>
          <a:p>
            <a:pPr defTabSz="914099" fontAlgn="base">
              <a:spcBef>
                <a:spcPts val="600"/>
              </a:spcBef>
              <a:spcAft>
                <a:spcPct val="0"/>
              </a:spcAft>
            </a:pPr>
            <a:r>
              <a:rPr lang="en-US" dirty="0">
                <a:ln>
                  <a:solidFill>
                    <a:schemeClr val="bg1">
                      <a:alpha val="0"/>
                    </a:schemeClr>
                  </a:solidFill>
                </a:ln>
                <a:solidFill>
                  <a:srgbClr val="595959">
                    <a:alpha val="99000"/>
                  </a:srgbClr>
                </a:solidFill>
              </a:rPr>
              <a:t>Debugging Support</a:t>
            </a:r>
          </a:p>
          <a:p>
            <a:pPr defTabSz="914099" fontAlgn="base">
              <a:spcBef>
                <a:spcPts val="600"/>
              </a:spcBef>
              <a:spcAft>
                <a:spcPct val="0"/>
              </a:spcAft>
            </a:pPr>
            <a:r>
              <a:rPr lang="en-US" dirty="0">
                <a:ln>
                  <a:solidFill>
                    <a:schemeClr val="bg1">
                      <a:alpha val="0"/>
                    </a:schemeClr>
                  </a:solidFill>
                </a:ln>
                <a:solidFill>
                  <a:srgbClr val="595959">
                    <a:alpha val="99000"/>
                  </a:srgbClr>
                </a:solidFill>
              </a:rPr>
              <a:t>Storage Explorer</a:t>
            </a:r>
          </a:p>
          <a:p>
            <a:pPr defTabSz="914099" fontAlgn="base">
              <a:spcBef>
                <a:spcPts val="600"/>
              </a:spcBef>
              <a:spcAft>
                <a:spcPct val="0"/>
              </a:spcAft>
            </a:pPr>
            <a:r>
              <a:rPr lang="en-US" dirty="0">
                <a:ln>
                  <a:solidFill>
                    <a:schemeClr val="bg1">
                      <a:alpha val="0"/>
                    </a:schemeClr>
                  </a:solidFill>
                </a:ln>
                <a:solidFill>
                  <a:srgbClr val="595959">
                    <a:alpha val="99000"/>
                  </a:srgbClr>
                </a:solidFill>
              </a:rPr>
              <a:t>Server Explorer</a:t>
            </a:r>
          </a:p>
          <a:p>
            <a:pPr defTabSz="914099" fontAlgn="base">
              <a:spcBef>
                <a:spcPts val="600"/>
              </a:spcBef>
              <a:spcAft>
                <a:spcPct val="0"/>
              </a:spcAft>
            </a:pPr>
            <a:r>
              <a:rPr lang="en-US" dirty="0">
                <a:ln>
                  <a:solidFill>
                    <a:schemeClr val="bg1">
                      <a:alpha val="0"/>
                    </a:schemeClr>
                  </a:solidFill>
                </a:ln>
                <a:solidFill>
                  <a:srgbClr val="595959">
                    <a:alpha val="99000"/>
                  </a:srgbClr>
                </a:solidFill>
              </a:rPr>
              <a:t>IntelliTrace Support</a:t>
            </a:r>
          </a:p>
          <a:p>
            <a:pPr defTabSz="914099" fontAlgn="base">
              <a:spcBef>
                <a:spcPts val="600"/>
              </a:spcBef>
              <a:spcAft>
                <a:spcPct val="0"/>
              </a:spcAft>
            </a:pPr>
            <a:r>
              <a:rPr lang="en-US" dirty="0">
                <a:ln>
                  <a:solidFill>
                    <a:schemeClr val="bg1">
                      <a:alpha val="0"/>
                    </a:schemeClr>
                  </a:solidFill>
                </a:ln>
                <a:solidFill>
                  <a:srgbClr val="595959">
                    <a:alpha val="99000"/>
                  </a:srgbClr>
                </a:solidFill>
              </a:rPr>
              <a:t>Profiling Support</a:t>
            </a:r>
          </a:p>
        </p:txBody>
      </p:sp>
      <p:pic>
        <p:nvPicPr>
          <p:cNvPr id="3" name="图片 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668188" y="2125298"/>
            <a:ext cx="780290" cy="780290"/>
          </a:xfrm>
          <a:prstGeom prst="rect">
            <a:avLst/>
          </a:prstGeom>
        </p:spPr>
      </p:pic>
    </p:spTree>
    <p:extLst>
      <p:ext uri="{BB962C8B-B14F-4D97-AF65-F5344CB8AC3E}">
        <p14:creationId xmlns:p14="http://schemas.microsoft.com/office/powerpoint/2010/main" val="336959937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49256" y="1695451"/>
            <a:ext cx="11158538" cy="405765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Rectangle 5"/>
          <p:cNvSpPr/>
          <p:nvPr/>
        </p:nvSpPr>
        <p:spPr bwMode="auto">
          <a:xfrm>
            <a:off x="715733" y="2693773"/>
            <a:ext cx="3474720" cy="28881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 name="Rectangle 6"/>
          <p:cNvSpPr/>
          <p:nvPr/>
        </p:nvSpPr>
        <p:spPr bwMode="auto">
          <a:xfrm>
            <a:off x="4359593" y="2693773"/>
            <a:ext cx="3474720" cy="28881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bwMode="auto">
          <a:xfrm>
            <a:off x="8003452" y="2693773"/>
            <a:ext cx="3474720" cy="28881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 name="Content Placeholder 2"/>
          <p:cNvSpPr txBox="1">
            <a:spLocks/>
          </p:cNvSpPr>
          <p:nvPr>
            <p:custDataLst>
              <p:tags r:id="rId2"/>
            </p:custDataLst>
          </p:nvPr>
        </p:nvSpPr>
        <p:spPr>
          <a:xfrm>
            <a:off x="550843" y="1843786"/>
            <a:ext cx="11155680" cy="615553"/>
          </a:xfrm>
          <a:prstGeom prst="rect">
            <a:avLst/>
          </a:prstGeom>
        </p:spPr>
        <p:txBody>
          <a:bodyPr vert="horz" wrap="square" lIns="0" tIns="0" rIns="0" bIns="0" rtlCol="0">
            <a:spAutoFit/>
          </a:bodyPr>
          <a:lstStyle>
            <a:lvl1pPr marL="0" indent="0" algn="l" defTabSz="914363" rtl="0" eaLnBrk="1" latinLnBrk="0" hangingPunct="1">
              <a:lnSpc>
                <a:spcPct val="100000"/>
              </a:lnSpc>
              <a:spcBef>
                <a:spcPts val="1200"/>
              </a:spcBef>
              <a:buSzPct val="80000"/>
              <a:buFontTx/>
              <a:buNone/>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460375" indent="0" algn="l" defTabSz="914363" rtl="0" eaLnBrk="1" latinLnBrk="0" hangingPunct="1">
              <a:lnSpc>
                <a:spcPct val="100000"/>
              </a:lnSpc>
              <a:spcBef>
                <a:spcPts val="300"/>
              </a:spcBef>
              <a:buSzPct val="80000"/>
              <a:buFontTx/>
              <a:buNone/>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914400" indent="0" algn="l" defTabSz="914363" rtl="0" eaLnBrk="1" latinLnBrk="0" hangingPunct="1">
              <a:lnSpc>
                <a:spcPct val="100000"/>
              </a:lnSpc>
              <a:spcBef>
                <a:spcPts val="300"/>
              </a:spcBef>
              <a:buSzPct val="80000"/>
              <a:buFontTx/>
              <a:buNone/>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370013"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1836738"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4000" dirty="0">
                <a:solidFill>
                  <a:schemeClr val="tx2">
                    <a:alpha val="99000"/>
                  </a:schemeClr>
                </a:solidFill>
                <a:latin typeface="Segoe UI Light" pitchFamily="34" charset="0"/>
              </a:rPr>
              <a:t>Inherits RoleEntryPoint</a:t>
            </a:r>
          </a:p>
        </p:txBody>
      </p:sp>
      <p:sp>
        <p:nvSpPr>
          <p:cNvPr id="10" name="TextBox 9"/>
          <p:cNvSpPr txBox="1"/>
          <p:nvPr/>
        </p:nvSpPr>
        <p:spPr>
          <a:xfrm>
            <a:off x="715733" y="2826652"/>
            <a:ext cx="3474720" cy="2723823"/>
          </a:xfrm>
          <a:prstGeom prst="rect">
            <a:avLst/>
          </a:prstGeom>
          <a:noFill/>
        </p:spPr>
        <p:txBody>
          <a:bodyPr wrap="square" lIns="0" tIns="0" rIns="0" bIns="0" rtlCol="0">
            <a:spAutoFit/>
          </a:bodyPr>
          <a:lstStyle/>
          <a:p>
            <a:pPr algn="ctr">
              <a:lnSpc>
                <a:spcPct val="90000"/>
              </a:lnSpc>
              <a:spcBef>
                <a:spcPct val="20000"/>
              </a:spcBef>
              <a:buSzPct val="80000"/>
            </a:pPr>
            <a:r>
              <a:rPr lang="en-US" sz="4000" dirty="0">
                <a:solidFill>
                  <a:schemeClr val="bg1">
                    <a:alpha val="99000"/>
                  </a:schemeClr>
                </a:solidFill>
                <a:latin typeface="Segoe UI Light" pitchFamily="34" charset="0"/>
              </a:rPr>
              <a:t>OnStart() </a:t>
            </a:r>
            <a:r>
              <a:rPr lang="en-US" sz="4000" dirty="0" smtClean="0">
                <a:solidFill>
                  <a:schemeClr val="bg1">
                    <a:alpha val="99000"/>
                  </a:schemeClr>
                </a:solidFill>
                <a:latin typeface="Segoe UI Light" pitchFamily="34" charset="0"/>
              </a:rPr>
              <a:t>Method</a:t>
            </a:r>
          </a:p>
          <a:p>
            <a:pPr marL="0" lvl="1" algn="ctr">
              <a:spcBef>
                <a:spcPts val="300"/>
              </a:spcBef>
              <a:buSzPct val="80000"/>
            </a:pPr>
            <a:r>
              <a:rPr lang="en-US" sz="2000" dirty="0">
                <a:ln>
                  <a:solidFill>
                    <a:srgbClr val="FFFFFF">
                      <a:alpha val="0"/>
                    </a:srgbClr>
                  </a:solidFill>
                </a:ln>
                <a:solidFill>
                  <a:schemeClr val="bg1">
                    <a:alpha val="99000"/>
                  </a:schemeClr>
                </a:solidFill>
              </a:rPr>
              <a:t>Called by Fabric on startup, allows you to perform initialization </a:t>
            </a:r>
            <a:r>
              <a:rPr lang="en-US" sz="2000" dirty="0" smtClean="0">
                <a:ln>
                  <a:solidFill>
                    <a:srgbClr val="FFFFFF">
                      <a:alpha val="0"/>
                    </a:srgbClr>
                  </a:solidFill>
                </a:ln>
                <a:solidFill>
                  <a:schemeClr val="bg1">
                    <a:alpha val="99000"/>
                  </a:schemeClr>
                </a:solidFill>
              </a:rPr>
              <a:t>tasks.</a:t>
            </a:r>
            <a:br>
              <a:rPr lang="en-US" sz="2000" dirty="0" smtClean="0">
                <a:ln>
                  <a:solidFill>
                    <a:srgbClr val="FFFFFF">
                      <a:alpha val="0"/>
                    </a:srgbClr>
                  </a:solidFill>
                </a:ln>
                <a:solidFill>
                  <a:schemeClr val="bg1">
                    <a:alpha val="99000"/>
                  </a:schemeClr>
                </a:solidFill>
              </a:rPr>
            </a:br>
            <a:r>
              <a:rPr lang="en-US" sz="2000" dirty="0" smtClean="0">
                <a:ln>
                  <a:solidFill>
                    <a:srgbClr val="FFFFFF">
                      <a:alpha val="0"/>
                    </a:srgbClr>
                  </a:solidFill>
                </a:ln>
                <a:solidFill>
                  <a:schemeClr val="bg1">
                    <a:alpha val="99000"/>
                  </a:schemeClr>
                </a:solidFill>
              </a:rPr>
              <a:t>Reports </a:t>
            </a:r>
            <a:r>
              <a:rPr lang="en-US" sz="2000" dirty="0">
                <a:ln>
                  <a:solidFill>
                    <a:srgbClr val="FFFFFF">
                      <a:alpha val="0"/>
                    </a:srgbClr>
                  </a:solidFill>
                </a:ln>
                <a:solidFill>
                  <a:schemeClr val="bg1">
                    <a:alpha val="99000"/>
                  </a:schemeClr>
                </a:solidFill>
              </a:rPr>
              <a:t>Busy status to load balancer until you return </a:t>
            </a:r>
            <a:r>
              <a:rPr lang="en-US" sz="2000" dirty="0" smtClean="0">
                <a:ln>
                  <a:solidFill>
                    <a:srgbClr val="FFFFFF">
                      <a:alpha val="0"/>
                    </a:srgbClr>
                  </a:solidFill>
                </a:ln>
                <a:solidFill>
                  <a:schemeClr val="bg1">
                    <a:alpha val="99000"/>
                  </a:schemeClr>
                </a:solidFill>
              </a:rPr>
              <a:t>true.</a:t>
            </a:r>
            <a:endParaRPr lang="en-US" sz="4000" dirty="0">
              <a:solidFill>
                <a:schemeClr val="bg1">
                  <a:alpha val="99000"/>
                </a:schemeClr>
              </a:solidFill>
              <a:latin typeface="Segoe UI Light" pitchFamily="34" charset="0"/>
            </a:endParaRPr>
          </a:p>
        </p:txBody>
      </p:sp>
      <p:sp>
        <p:nvSpPr>
          <p:cNvPr id="11" name="TextBox 10"/>
          <p:cNvSpPr txBox="1"/>
          <p:nvPr/>
        </p:nvSpPr>
        <p:spPr>
          <a:xfrm>
            <a:off x="4359593" y="2826652"/>
            <a:ext cx="3474720" cy="2746906"/>
          </a:xfrm>
          <a:prstGeom prst="rect">
            <a:avLst/>
          </a:prstGeom>
          <a:noFill/>
        </p:spPr>
        <p:txBody>
          <a:bodyPr wrap="square" lIns="0" tIns="0" rIns="0" bIns="0" rtlCol="0">
            <a:spAutoFit/>
          </a:bodyPr>
          <a:lstStyle/>
          <a:p>
            <a:pPr algn="ctr">
              <a:lnSpc>
                <a:spcPct val="90000"/>
              </a:lnSpc>
              <a:spcBef>
                <a:spcPct val="20000"/>
              </a:spcBef>
              <a:buSzPct val="80000"/>
            </a:pPr>
            <a:r>
              <a:rPr lang="en-US" sz="4000" dirty="0">
                <a:solidFill>
                  <a:schemeClr val="bg1">
                    <a:alpha val="99000"/>
                  </a:schemeClr>
                </a:solidFill>
                <a:latin typeface="Segoe UI Light" pitchFamily="34" charset="0"/>
              </a:rPr>
              <a:t>Run() </a:t>
            </a:r>
            <a:r>
              <a:rPr lang="en-US" sz="4000" dirty="0" smtClean="0">
                <a:solidFill>
                  <a:schemeClr val="bg1">
                    <a:alpha val="99000"/>
                  </a:schemeClr>
                </a:solidFill>
                <a:latin typeface="Segoe UI Light" pitchFamily="34" charset="0"/>
              </a:rPr>
              <a:t/>
            </a:r>
            <a:br>
              <a:rPr lang="en-US" sz="4000" dirty="0" smtClean="0">
                <a:solidFill>
                  <a:schemeClr val="bg1">
                    <a:alpha val="99000"/>
                  </a:schemeClr>
                </a:solidFill>
                <a:latin typeface="Segoe UI Light" pitchFamily="34" charset="0"/>
              </a:rPr>
            </a:br>
            <a:r>
              <a:rPr lang="en-US" sz="4000" dirty="0" smtClean="0">
                <a:solidFill>
                  <a:schemeClr val="bg1">
                    <a:alpha val="99000"/>
                  </a:schemeClr>
                </a:solidFill>
                <a:latin typeface="Segoe UI Light" pitchFamily="34" charset="0"/>
              </a:rPr>
              <a:t>Method</a:t>
            </a:r>
          </a:p>
          <a:p>
            <a:pPr marL="0" lvl="1" algn="ctr">
              <a:spcBef>
                <a:spcPts val="300"/>
              </a:spcBef>
              <a:buSzPct val="80000"/>
            </a:pPr>
            <a:r>
              <a:rPr lang="en-US" sz="2000" dirty="0">
                <a:ln>
                  <a:solidFill>
                    <a:srgbClr val="FFFFFF">
                      <a:alpha val="0"/>
                    </a:srgbClr>
                  </a:solidFill>
                </a:ln>
                <a:solidFill>
                  <a:schemeClr val="bg1">
                    <a:alpha val="99000"/>
                  </a:schemeClr>
                </a:solidFill>
              </a:rPr>
              <a:t>Main logic is here – can do anything, typically infinite loop. Should never exit.</a:t>
            </a:r>
          </a:p>
          <a:p>
            <a:pPr algn="ctr">
              <a:lnSpc>
                <a:spcPct val="90000"/>
              </a:lnSpc>
              <a:spcBef>
                <a:spcPct val="20000"/>
              </a:spcBef>
              <a:buSzPct val="80000"/>
            </a:pPr>
            <a:endParaRPr lang="en-US" sz="4000" dirty="0">
              <a:solidFill>
                <a:schemeClr val="bg1">
                  <a:alpha val="99000"/>
                </a:schemeClr>
              </a:solidFill>
              <a:latin typeface="Segoe UI Light" pitchFamily="34" charset="0"/>
            </a:endParaRPr>
          </a:p>
        </p:txBody>
      </p:sp>
      <p:sp>
        <p:nvSpPr>
          <p:cNvPr id="12" name="TextBox 11"/>
          <p:cNvSpPr txBox="1"/>
          <p:nvPr/>
        </p:nvSpPr>
        <p:spPr>
          <a:xfrm>
            <a:off x="8008793" y="2826652"/>
            <a:ext cx="3474720" cy="2108269"/>
          </a:xfrm>
          <a:prstGeom prst="rect">
            <a:avLst/>
          </a:prstGeom>
          <a:noFill/>
        </p:spPr>
        <p:txBody>
          <a:bodyPr wrap="square" lIns="0" tIns="0" rIns="0" bIns="0" rtlCol="0">
            <a:spAutoFit/>
          </a:bodyPr>
          <a:lstStyle/>
          <a:p>
            <a:pPr algn="ctr">
              <a:lnSpc>
                <a:spcPct val="90000"/>
              </a:lnSpc>
              <a:spcBef>
                <a:spcPct val="20000"/>
              </a:spcBef>
              <a:buSzPct val="80000"/>
            </a:pPr>
            <a:r>
              <a:rPr lang="en-US" sz="4000" dirty="0">
                <a:solidFill>
                  <a:schemeClr val="bg1">
                    <a:alpha val="99000"/>
                  </a:schemeClr>
                </a:solidFill>
                <a:latin typeface="Segoe UI Light" pitchFamily="34" charset="0"/>
              </a:rPr>
              <a:t>OnStop() </a:t>
            </a:r>
            <a:r>
              <a:rPr lang="en-US" sz="4000" dirty="0" smtClean="0">
                <a:solidFill>
                  <a:schemeClr val="bg1">
                    <a:alpha val="99000"/>
                  </a:schemeClr>
                </a:solidFill>
                <a:latin typeface="Segoe UI Light" pitchFamily="34" charset="0"/>
              </a:rPr>
              <a:t>Method</a:t>
            </a:r>
          </a:p>
          <a:p>
            <a:pPr marL="0" lvl="1" algn="ctr">
              <a:spcBef>
                <a:spcPts val="300"/>
              </a:spcBef>
              <a:buSzPct val="80000"/>
            </a:pPr>
            <a:r>
              <a:rPr lang="en-US" sz="2000" dirty="0">
                <a:ln>
                  <a:solidFill>
                    <a:srgbClr val="FFFFFF">
                      <a:alpha val="0"/>
                    </a:srgbClr>
                  </a:solidFill>
                </a:ln>
                <a:solidFill>
                  <a:schemeClr val="bg1">
                    <a:alpha val="99000"/>
                  </a:schemeClr>
                </a:solidFill>
              </a:rPr>
              <a:t>Called when role is to be shutdown, graceful exit.</a:t>
            </a:r>
          </a:p>
          <a:p>
            <a:pPr marL="0" lvl="1" algn="ctr">
              <a:spcBef>
                <a:spcPts val="300"/>
              </a:spcBef>
              <a:buSzPct val="80000"/>
            </a:pPr>
            <a:r>
              <a:rPr lang="en-US" sz="2000" dirty="0">
                <a:ln>
                  <a:solidFill>
                    <a:srgbClr val="FFFFFF">
                      <a:alpha val="0"/>
                    </a:srgbClr>
                  </a:solidFill>
                </a:ln>
                <a:solidFill>
                  <a:schemeClr val="bg1">
                    <a:alpha val="99000"/>
                  </a:schemeClr>
                </a:solidFill>
              </a:rPr>
              <a:t>30 Seconds to tidy </a:t>
            </a:r>
            <a:r>
              <a:rPr lang="en-US" sz="2000" dirty="0" smtClean="0">
                <a:ln>
                  <a:solidFill>
                    <a:srgbClr val="FFFFFF">
                      <a:alpha val="0"/>
                    </a:srgbClr>
                  </a:solidFill>
                </a:ln>
                <a:solidFill>
                  <a:schemeClr val="bg1"/>
                </a:solidFill>
              </a:rPr>
              <a:t>up.</a:t>
            </a:r>
            <a:endParaRPr lang="en-US" sz="2000" dirty="0">
              <a:ln>
                <a:solidFill>
                  <a:srgbClr val="FFFFFF">
                    <a:alpha val="0"/>
                  </a:srgbClr>
                </a:solidFill>
              </a:ln>
              <a:solidFill>
                <a:schemeClr val="bg1"/>
              </a:solidFill>
            </a:endParaRPr>
          </a:p>
        </p:txBody>
      </p:sp>
      <p:graphicFrame>
        <p:nvGraphicFramePr>
          <p:cNvPr id="4" name="Object 3" hidden="1"/>
          <p:cNvGraphicFramePr>
            <a:graphicFrameLocks noChangeAspect="1"/>
          </p:cNvGraphicFramePr>
          <p:nvPr>
            <p:custDataLst>
              <p:tags r:id="rId3"/>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249"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4"/>
            </p:custDataLst>
          </p:nvPr>
        </p:nvSpPr>
        <p:spPr/>
        <p:txBody>
          <a:bodyPr/>
          <a:lstStyle/>
          <a:p>
            <a:r>
              <a:rPr lang="en-US" dirty="0" smtClean="0"/>
              <a:t>Role Programming Model</a:t>
            </a:r>
            <a:endParaRPr lang="en-US" dirty="0"/>
          </a:p>
        </p:txBody>
      </p:sp>
    </p:spTree>
    <p:extLst>
      <p:ext uri="{BB962C8B-B14F-4D97-AF65-F5344CB8AC3E}">
        <p14:creationId xmlns:p14="http://schemas.microsoft.com/office/powerpoint/2010/main" val="4063700148"/>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 name="Object 35" hidden="1"/>
          <p:cNvGraphicFramePr>
            <a:graphicFrameLocks noChangeAspect="1"/>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1273" name="think-cell Slide" r:id="rId23" imgW="270" imgH="270" progId="TCLayout.ActiveDocument.1">
                  <p:embed/>
                </p:oleObj>
              </mc:Choice>
              <mc:Fallback>
                <p:oleObj name="think-cell Slide" r:id="rId23" imgW="270" imgH="270" progId="TCLayout.ActiveDocument.1">
                  <p:embed/>
                  <p:pic>
                    <p:nvPicPr>
                      <p:cNvPr id="0" name=""/>
                      <p:cNvPicPr/>
                      <p:nvPr/>
                    </p:nvPicPr>
                    <p:blipFill>
                      <a:blip r:embed="rId24"/>
                      <a:stretch>
                        <a:fillRect/>
                      </a:stretch>
                    </p:blipFill>
                    <p:spPr>
                      <a:xfrm>
                        <a:off x="0" y="0"/>
                        <a:ext cx="158750" cy="158750"/>
                      </a:xfrm>
                      <a:prstGeom prst="rect">
                        <a:avLst/>
                      </a:prstGeom>
                    </p:spPr>
                  </p:pic>
                </p:oleObj>
              </mc:Fallback>
            </mc:AlternateContent>
          </a:graphicData>
        </a:graphic>
      </p:graphicFrame>
      <p:sp>
        <p:nvSpPr>
          <p:cNvPr id="3" name="Title 2"/>
          <p:cNvSpPr>
            <a:spLocks noGrp="1"/>
          </p:cNvSpPr>
          <p:nvPr>
            <p:ph type="title"/>
          </p:nvPr>
        </p:nvSpPr>
        <p:spPr/>
        <p:txBody>
          <a:bodyPr/>
          <a:lstStyle/>
          <a:p>
            <a:r>
              <a:rPr lang="en-US" dirty="0"/>
              <a:t>Role Lifecycle</a:t>
            </a:r>
          </a:p>
        </p:txBody>
      </p:sp>
      <p:sp>
        <p:nvSpPr>
          <p:cNvPr id="4" name="Content Placeholder 3"/>
          <p:cNvSpPr>
            <a:spLocks noGrp="1"/>
          </p:cNvSpPr>
          <p:nvPr>
            <p:ph type="body" sz="quarter" idx="10"/>
          </p:nvPr>
        </p:nvSpPr>
        <p:spPr>
          <a:xfrm>
            <a:off x="519113" y="1463675"/>
            <a:ext cx="11155680" cy="1138773"/>
          </a:xfrm>
        </p:spPr>
        <p:txBody>
          <a:bodyPr/>
          <a:lstStyle/>
          <a:p>
            <a:r>
              <a:rPr lang="en-US" dirty="0">
                <a:latin typeface="Segoe UI Light" pitchFamily="34" charset="0"/>
              </a:rPr>
              <a:t>All roles may extend RoleEntryPoint</a:t>
            </a:r>
          </a:p>
          <a:p>
            <a:r>
              <a:rPr lang="en-US" dirty="0">
                <a:latin typeface="Segoe UI Light" pitchFamily="34" charset="0"/>
              </a:rPr>
              <a:t>Roles report status via </a:t>
            </a:r>
            <a:r>
              <a:rPr lang="en-US" dirty="0" smtClean="0">
                <a:latin typeface="Segoe UI Light" pitchFamily="34" charset="0"/>
              </a:rPr>
              <a:t>RoleEnvironment</a:t>
            </a:r>
            <a:endParaRPr lang="en-US" dirty="0">
              <a:latin typeface="Segoe UI Light" pitchFamily="34" charset="0"/>
            </a:endParaRPr>
          </a:p>
        </p:txBody>
      </p:sp>
      <p:sp>
        <p:nvSpPr>
          <p:cNvPr id="39" name="Rectangle 38"/>
          <p:cNvSpPr/>
          <p:nvPr>
            <p:custDataLst>
              <p:tags r:id="rId3"/>
            </p:custDataLst>
          </p:nvPr>
        </p:nvSpPr>
        <p:spPr bwMode="auto">
          <a:xfrm>
            <a:off x="5949891" y="3075075"/>
            <a:ext cx="2303012" cy="427481"/>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sz="2000" dirty="0">
                <a:ln>
                  <a:solidFill>
                    <a:schemeClr val="bg1">
                      <a:alpha val="0"/>
                    </a:schemeClr>
                  </a:solidFill>
                </a:ln>
                <a:solidFill>
                  <a:srgbClr val="595959">
                    <a:alpha val="99000"/>
                  </a:srgbClr>
                </a:solidFill>
              </a:rPr>
              <a:t>StatusCheck</a:t>
            </a:r>
          </a:p>
        </p:txBody>
      </p:sp>
      <p:sp>
        <p:nvSpPr>
          <p:cNvPr id="41" name="Rectangle 40"/>
          <p:cNvSpPr/>
          <p:nvPr>
            <p:custDataLst>
              <p:tags r:id="rId4"/>
            </p:custDataLst>
          </p:nvPr>
        </p:nvSpPr>
        <p:spPr bwMode="auto">
          <a:xfrm>
            <a:off x="5949891" y="3911466"/>
            <a:ext cx="2303012" cy="427481"/>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sz="2000" dirty="0">
                <a:ln>
                  <a:solidFill>
                    <a:schemeClr val="bg1">
                      <a:alpha val="0"/>
                    </a:schemeClr>
                  </a:solidFill>
                </a:ln>
                <a:solidFill>
                  <a:srgbClr val="595959">
                    <a:alpha val="99000"/>
                  </a:srgbClr>
                </a:solidFill>
              </a:rPr>
              <a:t>StatusCheck</a:t>
            </a:r>
          </a:p>
        </p:txBody>
      </p:sp>
      <p:sp>
        <p:nvSpPr>
          <p:cNvPr id="42" name="Rectangle 41"/>
          <p:cNvSpPr/>
          <p:nvPr>
            <p:custDataLst>
              <p:tags r:id="rId5"/>
            </p:custDataLst>
          </p:nvPr>
        </p:nvSpPr>
        <p:spPr bwMode="auto">
          <a:xfrm>
            <a:off x="5949891" y="5253489"/>
            <a:ext cx="2288497" cy="365760"/>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sz="2000" dirty="0">
                <a:ln>
                  <a:solidFill>
                    <a:schemeClr val="bg1">
                      <a:alpha val="0"/>
                    </a:schemeClr>
                  </a:solidFill>
                </a:ln>
                <a:solidFill>
                  <a:srgbClr val="595959">
                    <a:alpha val="99000"/>
                  </a:srgbClr>
                </a:solidFill>
              </a:rPr>
              <a:t>StatusCheck</a:t>
            </a:r>
          </a:p>
        </p:txBody>
      </p:sp>
      <p:sp>
        <p:nvSpPr>
          <p:cNvPr id="43" name="Rectangle 42"/>
          <p:cNvSpPr/>
          <p:nvPr>
            <p:custDataLst>
              <p:tags r:id="rId6"/>
            </p:custDataLst>
          </p:nvPr>
        </p:nvSpPr>
        <p:spPr bwMode="auto">
          <a:xfrm>
            <a:off x="5949890" y="5672639"/>
            <a:ext cx="2288497" cy="365760"/>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sz="2000" dirty="0">
                <a:ln>
                  <a:solidFill>
                    <a:schemeClr val="bg1">
                      <a:alpha val="0"/>
                    </a:schemeClr>
                  </a:solidFill>
                </a:ln>
                <a:solidFill>
                  <a:srgbClr val="595959">
                    <a:alpha val="99000"/>
                  </a:srgbClr>
                </a:solidFill>
              </a:rPr>
              <a:t>Stopping</a:t>
            </a:r>
          </a:p>
        </p:txBody>
      </p:sp>
      <p:sp>
        <p:nvSpPr>
          <p:cNvPr id="44" name="Rectangle 43"/>
          <p:cNvSpPr/>
          <p:nvPr>
            <p:custDataLst>
              <p:tags r:id="rId7"/>
            </p:custDataLst>
          </p:nvPr>
        </p:nvSpPr>
        <p:spPr bwMode="auto">
          <a:xfrm>
            <a:off x="2520612" y="3075075"/>
            <a:ext cx="2844800" cy="8291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NZ" sz="2000" dirty="0">
                <a:ln>
                  <a:solidFill>
                    <a:schemeClr val="bg1">
                      <a:alpha val="0"/>
                    </a:schemeClr>
                  </a:solidFill>
                </a:ln>
                <a:solidFill>
                  <a:schemeClr val="bg1">
                    <a:alpha val="99000"/>
                  </a:schemeClr>
                </a:solidFill>
              </a:rPr>
              <a:t>OnStart</a:t>
            </a:r>
          </a:p>
        </p:txBody>
      </p:sp>
      <p:sp>
        <p:nvSpPr>
          <p:cNvPr id="45" name="Rectangle 44"/>
          <p:cNvSpPr/>
          <p:nvPr>
            <p:custDataLst>
              <p:tags r:id="rId8"/>
            </p:custDataLst>
          </p:nvPr>
        </p:nvSpPr>
        <p:spPr bwMode="auto">
          <a:xfrm>
            <a:off x="2520612" y="3901315"/>
            <a:ext cx="2844800" cy="134780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NZ" sz="2000" dirty="0">
                <a:ln>
                  <a:solidFill>
                    <a:schemeClr val="bg1">
                      <a:alpha val="0"/>
                    </a:schemeClr>
                  </a:solidFill>
                </a:ln>
                <a:solidFill>
                  <a:schemeClr val="bg1">
                    <a:alpha val="99000"/>
                  </a:schemeClr>
                </a:solidFill>
              </a:rPr>
              <a:t>Run</a:t>
            </a:r>
          </a:p>
        </p:txBody>
      </p:sp>
      <p:sp>
        <p:nvSpPr>
          <p:cNvPr id="46" name="Rectangle 45"/>
          <p:cNvSpPr/>
          <p:nvPr>
            <p:custDataLst>
              <p:tags r:id="rId9"/>
            </p:custDataLst>
          </p:nvPr>
        </p:nvSpPr>
        <p:spPr bwMode="auto">
          <a:xfrm>
            <a:off x="2520612" y="5246230"/>
            <a:ext cx="2844800" cy="78491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NZ" sz="2000" dirty="0">
                <a:ln>
                  <a:solidFill>
                    <a:schemeClr val="bg1">
                      <a:alpha val="0"/>
                    </a:schemeClr>
                  </a:solidFill>
                </a:ln>
                <a:solidFill>
                  <a:schemeClr val="bg1">
                    <a:alpha val="99000"/>
                  </a:schemeClr>
                </a:solidFill>
              </a:rPr>
              <a:t>OnStop</a:t>
            </a:r>
          </a:p>
        </p:txBody>
      </p:sp>
      <p:sp>
        <p:nvSpPr>
          <p:cNvPr id="47" name="TextBox 46"/>
          <p:cNvSpPr txBox="1"/>
          <p:nvPr>
            <p:custDataLst>
              <p:tags r:id="rId10"/>
            </p:custDataLst>
          </p:nvPr>
        </p:nvSpPr>
        <p:spPr>
          <a:xfrm flipH="1">
            <a:off x="2520610" y="2736030"/>
            <a:ext cx="2844801" cy="307777"/>
          </a:xfrm>
          <a:prstGeom prst="rect">
            <a:avLst/>
          </a:prstGeom>
          <a:noFill/>
          <a:ln>
            <a:noFill/>
          </a:ln>
          <a:effectLst/>
        </p:spPr>
        <p:txBody>
          <a:bodyPr wrap="square" lIns="0" tIns="0" rIns="0" bIns="0" rtlCol="0">
            <a:spAutoFit/>
          </a:bodyPr>
          <a:lstStyle/>
          <a:p>
            <a:pPr algn="ctr"/>
            <a:r>
              <a:rPr lang="en-NZ" sz="2000" cap="all" dirty="0" smtClean="0">
                <a:ln>
                  <a:solidFill>
                    <a:schemeClr val="bg1">
                      <a:alpha val="0"/>
                    </a:schemeClr>
                  </a:solidFill>
                </a:ln>
                <a:solidFill>
                  <a:srgbClr val="595959">
                    <a:alpha val="99000"/>
                  </a:srgbClr>
                </a:solidFill>
              </a:rPr>
              <a:t>Methods</a:t>
            </a:r>
          </a:p>
        </p:txBody>
      </p:sp>
      <p:sp>
        <p:nvSpPr>
          <p:cNvPr id="48" name="Left Brace 47"/>
          <p:cNvSpPr/>
          <p:nvPr>
            <p:custDataLst>
              <p:tags r:id="rId11"/>
            </p:custDataLst>
          </p:nvPr>
        </p:nvSpPr>
        <p:spPr>
          <a:xfrm>
            <a:off x="2144204" y="3082334"/>
            <a:ext cx="365760" cy="2956065"/>
          </a:xfrm>
          <a:prstGeom prst="leftBrace">
            <a:avLst/>
          </a:prstGeom>
          <a:ln w="25400">
            <a:solidFill>
              <a:schemeClr val="accent4"/>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Z" dirty="0">
              <a:ln>
                <a:solidFill>
                  <a:schemeClr val="bg1">
                    <a:alpha val="0"/>
                  </a:schemeClr>
                </a:solidFill>
              </a:ln>
              <a:solidFill>
                <a:srgbClr val="595959"/>
              </a:solidFill>
            </a:endParaRPr>
          </a:p>
        </p:txBody>
      </p:sp>
      <p:sp>
        <p:nvSpPr>
          <p:cNvPr id="49" name="TextBox 48"/>
          <p:cNvSpPr txBox="1"/>
          <p:nvPr>
            <p:custDataLst>
              <p:tags r:id="rId12"/>
            </p:custDataLst>
          </p:nvPr>
        </p:nvSpPr>
        <p:spPr>
          <a:xfrm flipH="1">
            <a:off x="5949891" y="2736030"/>
            <a:ext cx="2329596" cy="307777"/>
          </a:xfrm>
          <a:prstGeom prst="rect">
            <a:avLst/>
          </a:prstGeom>
          <a:noFill/>
          <a:ln>
            <a:noFill/>
          </a:ln>
          <a:effectLst/>
        </p:spPr>
        <p:txBody>
          <a:bodyPr wrap="square" lIns="0" tIns="0" rIns="0" bIns="0" rtlCol="0">
            <a:spAutoFit/>
          </a:bodyPr>
          <a:lstStyle/>
          <a:p>
            <a:pPr algn="ctr"/>
            <a:r>
              <a:rPr lang="en-NZ" sz="2000" cap="all" dirty="0">
                <a:ln>
                  <a:solidFill>
                    <a:schemeClr val="bg1">
                      <a:alpha val="0"/>
                    </a:schemeClr>
                  </a:solidFill>
                </a:ln>
                <a:solidFill>
                  <a:srgbClr val="595959">
                    <a:alpha val="99000"/>
                  </a:srgbClr>
                </a:solidFill>
              </a:rPr>
              <a:t>Events</a:t>
            </a:r>
          </a:p>
        </p:txBody>
      </p:sp>
      <p:sp>
        <p:nvSpPr>
          <p:cNvPr id="50" name="TextBox 49"/>
          <p:cNvSpPr txBox="1"/>
          <p:nvPr>
            <p:custDataLst>
              <p:tags r:id="rId13"/>
            </p:custDataLst>
          </p:nvPr>
        </p:nvSpPr>
        <p:spPr>
          <a:xfrm flipH="1">
            <a:off x="8238388" y="2736030"/>
            <a:ext cx="1422400" cy="307777"/>
          </a:xfrm>
          <a:prstGeom prst="rect">
            <a:avLst/>
          </a:prstGeom>
          <a:noFill/>
          <a:ln>
            <a:noFill/>
          </a:ln>
          <a:effectLst/>
        </p:spPr>
        <p:txBody>
          <a:bodyPr wrap="square" lIns="0" tIns="0" rIns="0" bIns="0" rtlCol="0">
            <a:spAutoFit/>
          </a:bodyPr>
          <a:lstStyle/>
          <a:p>
            <a:pPr algn="ctr"/>
            <a:r>
              <a:rPr lang="en-NZ" sz="2000" cap="all" dirty="0">
                <a:ln>
                  <a:solidFill>
                    <a:schemeClr val="bg1">
                      <a:alpha val="0"/>
                    </a:schemeClr>
                  </a:solidFill>
                </a:ln>
                <a:solidFill>
                  <a:srgbClr val="595959">
                    <a:alpha val="99000"/>
                  </a:srgbClr>
                </a:solidFill>
              </a:rPr>
              <a:t>Status</a:t>
            </a:r>
          </a:p>
        </p:txBody>
      </p:sp>
      <p:sp>
        <p:nvSpPr>
          <p:cNvPr id="51" name="Left Brace 50"/>
          <p:cNvSpPr/>
          <p:nvPr>
            <p:custDataLst>
              <p:tags r:id="rId14"/>
            </p:custDataLst>
          </p:nvPr>
        </p:nvSpPr>
        <p:spPr>
          <a:xfrm rot="10800000">
            <a:off x="9666516" y="3911465"/>
            <a:ext cx="388375" cy="1344915"/>
          </a:xfrm>
          <a:prstGeom prst="leftBrace">
            <a:avLst>
              <a:gd name="adj1" fmla="val 8333"/>
              <a:gd name="adj2" fmla="val 49207"/>
            </a:avLst>
          </a:prstGeom>
          <a:ln w="25400">
            <a:solidFill>
              <a:schemeClr val="accent4"/>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Z" dirty="0">
              <a:ln>
                <a:solidFill>
                  <a:schemeClr val="bg1">
                    <a:alpha val="0"/>
                  </a:schemeClr>
                </a:solidFill>
              </a:ln>
            </a:endParaRPr>
          </a:p>
        </p:txBody>
      </p:sp>
      <p:sp>
        <p:nvSpPr>
          <p:cNvPr id="52" name="Right Arrow 51"/>
          <p:cNvSpPr/>
          <p:nvPr>
            <p:custDataLst>
              <p:tags r:id="rId15"/>
            </p:custDataLst>
          </p:nvPr>
        </p:nvSpPr>
        <p:spPr bwMode="auto">
          <a:xfrm rot="5400000">
            <a:off x="3873412" y="4255727"/>
            <a:ext cx="3566160" cy="1204856"/>
          </a:xfrm>
          <a:prstGeom prst="rightArrow">
            <a:avLst>
              <a:gd name="adj1" fmla="val 50000"/>
              <a:gd name="adj2" fmla="val 38722"/>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NZ" sz="2000" dirty="0">
                <a:ln>
                  <a:solidFill>
                    <a:schemeClr val="bg1">
                      <a:alpha val="0"/>
                    </a:schemeClr>
                  </a:solidFill>
                </a:ln>
                <a:solidFill>
                  <a:schemeClr val="bg1"/>
                </a:solidFill>
              </a:rPr>
              <a:t>Role Lifetime</a:t>
            </a:r>
          </a:p>
        </p:txBody>
      </p:sp>
      <p:sp>
        <p:nvSpPr>
          <p:cNvPr id="53" name="Rectangle 52"/>
          <p:cNvSpPr/>
          <p:nvPr>
            <p:custDataLst>
              <p:tags r:id="rId16"/>
            </p:custDataLst>
          </p:nvPr>
        </p:nvSpPr>
        <p:spPr bwMode="auto">
          <a:xfrm>
            <a:off x="1301407" y="3082335"/>
            <a:ext cx="667658" cy="294880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a:r>
              <a:rPr lang="en-NZ" sz="2000" dirty="0">
                <a:ln>
                  <a:solidFill>
                    <a:schemeClr val="bg1">
                      <a:alpha val="0"/>
                    </a:schemeClr>
                  </a:solidFill>
                </a:ln>
                <a:solidFill>
                  <a:schemeClr val="bg1">
                    <a:alpha val="99000"/>
                  </a:schemeClr>
                </a:solidFill>
              </a:rPr>
              <a:t>Fabric Calls</a:t>
            </a:r>
          </a:p>
        </p:txBody>
      </p:sp>
      <p:sp>
        <p:nvSpPr>
          <p:cNvPr id="54" name="Rectangle 53"/>
          <p:cNvSpPr/>
          <p:nvPr>
            <p:custDataLst>
              <p:tags r:id="rId17"/>
            </p:custDataLst>
          </p:nvPr>
        </p:nvSpPr>
        <p:spPr bwMode="auto">
          <a:xfrm>
            <a:off x="10163406" y="3082335"/>
            <a:ext cx="667658" cy="294880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 wrap="square" lIns="91436" tIns="45718" rIns="91436" bIns="45718" numCol="1" rtlCol="0" anchor="ctr" anchorCtr="0" compatLnSpc="1">
            <a:prstTxWarp prst="textNoShape">
              <a:avLst/>
            </a:prstTxWarp>
          </a:bodyPr>
          <a:lstStyle/>
          <a:p>
            <a:pPr algn="ctr"/>
            <a:r>
              <a:rPr lang="en-NZ" sz="2000" dirty="0">
                <a:ln>
                  <a:solidFill>
                    <a:schemeClr val="bg1">
                      <a:alpha val="0"/>
                    </a:schemeClr>
                  </a:solidFill>
                </a:ln>
                <a:solidFill>
                  <a:schemeClr val="bg1">
                    <a:alpha val="99000"/>
                  </a:schemeClr>
                </a:solidFill>
              </a:rPr>
              <a:t>Requests Routed</a:t>
            </a:r>
          </a:p>
        </p:txBody>
      </p:sp>
      <p:sp>
        <p:nvSpPr>
          <p:cNvPr id="55" name="Rectangle 54"/>
          <p:cNvSpPr/>
          <p:nvPr>
            <p:custDataLst>
              <p:tags r:id="rId18"/>
            </p:custDataLst>
          </p:nvPr>
        </p:nvSpPr>
        <p:spPr bwMode="auto">
          <a:xfrm>
            <a:off x="8238388" y="3075075"/>
            <a:ext cx="1422400" cy="8291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NZ" sz="2000" dirty="0">
                <a:ln>
                  <a:solidFill>
                    <a:schemeClr val="bg1">
                      <a:alpha val="0"/>
                    </a:schemeClr>
                  </a:solidFill>
                </a:ln>
                <a:solidFill>
                  <a:schemeClr val="bg1">
                    <a:alpha val="99000"/>
                  </a:schemeClr>
                </a:solidFill>
              </a:rPr>
              <a:t>Busy</a:t>
            </a:r>
          </a:p>
        </p:txBody>
      </p:sp>
      <p:sp>
        <p:nvSpPr>
          <p:cNvPr id="56" name="Rectangle 55"/>
          <p:cNvSpPr/>
          <p:nvPr>
            <p:custDataLst>
              <p:tags r:id="rId19"/>
            </p:custDataLst>
          </p:nvPr>
        </p:nvSpPr>
        <p:spPr bwMode="auto">
          <a:xfrm>
            <a:off x="8238388" y="3904944"/>
            <a:ext cx="1422400" cy="134780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NZ" sz="2000" dirty="0">
                <a:ln>
                  <a:solidFill>
                    <a:schemeClr val="bg1">
                      <a:alpha val="0"/>
                    </a:schemeClr>
                  </a:solidFill>
                </a:ln>
                <a:solidFill>
                  <a:schemeClr val="bg1">
                    <a:alpha val="99000"/>
                  </a:schemeClr>
                </a:solidFill>
              </a:rPr>
              <a:t>Ready</a:t>
            </a:r>
          </a:p>
        </p:txBody>
      </p:sp>
      <p:sp>
        <p:nvSpPr>
          <p:cNvPr id="57" name="Rectangle 56"/>
          <p:cNvSpPr/>
          <p:nvPr>
            <p:custDataLst>
              <p:tags r:id="rId20"/>
            </p:custDataLst>
          </p:nvPr>
        </p:nvSpPr>
        <p:spPr bwMode="auto">
          <a:xfrm>
            <a:off x="8238388" y="5253489"/>
            <a:ext cx="1422400" cy="78491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NZ" sz="2000" dirty="0">
                <a:ln>
                  <a:solidFill>
                    <a:schemeClr val="bg1">
                      <a:alpha val="0"/>
                    </a:schemeClr>
                  </a:solidFill>
                </a:ln>
                <a:solidFill>
                  <a:schemeClr val="bg1">
                    <a:alpha val="99000"/>
                  </a:schemeClr>
                </a:solidFill>
              </a:rPr>
              <a:t>Busy</a:t>
            </a:r>
          </a:p>
        </p:txBody>
      </p:sp>
    </p:spTree>
    <p:extLst>
      <p:ext uri="{BB962C8B-B14F-4D97-AF65-F5344CB8AC3E}">
        <p14:creationId xmlns:p14="http://schemas.microsoft.com/office/powerpoint/2010/main" val="7136143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1" grpId="0" animBg="1"/>
      <p:bldP spid="42" grpId="0" animBg="1"/>
      <p:bldP spid="43" grpId="0" animBg="1"/>
      <p:bldP spid="44" grpId="0" animBg="1"/>
      <p:bldP spid="45" grpId="0" animBg="1"/>
      <p:bldP spid="46" grpId="0" animBg="1"/>
      <p:bldP spid="48" grpId="0" animBg="1"/>
      <p:bldP spid="51" grpId="0" animBg="1"/>
      <p:bldP spid="53" grpId="0" animBg="1"/>
      <p:bldP spid="54" grpId="0" animBg="1"/>
      <p:bldP spid="55" grpId="0" animBg="1"/>
      <p:bldP spid="56" grpId="0" animBg="1"/>
      <p:bldP spid="5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519113" y="1446179"/>
            <a:ext cx="11149012" cy="4821271"/>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aphicFrame>
        <p:nvGraphicFramePr>
          <p:cNvPr id="4" name="Object 3" hidden="1"/>
          <p:cNvGraphicFramePr>
            <a:graphicFrameLocks noChangeAspect="1"/>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297"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Worker Role Patterns</a:t>
            </a:r>
            <a:endParaRPr lang="en-US" dirty="0"/>
          </a:p>
        </p:txBody>
      </p:sp>
      <p:sp>
        <p:nvSpPr>
          <p:cNvPr id="3" name="Content Placeholder 2"/>
          <p:cNvSpPr>
            <a:spLocks noGrp="1"/>
          </p:cNvSpPr>
          <p:nvPr>
            <p:ph type="body" sz="quarter" idx="10"/>
            <p:custDataLst>
              <p:tags r:id="rId4"/>
            </p:custDataLst>
          </p:nvPr>
        </p:nvSpPr>
        <p:spPr>
          <a:xfrm>
            <a:off x="803926" y="1463675"/>
            <a:ext cx="11155680" cy="4924425"/>
          </a:xfrm>
        </p:spPr>
        <p:txBody>
          <a:bodyPr/>
          <a:lstStyle/>
          <a:p>
            <a:r>
              <a:rPr lang="en-US" sz="3600" dirty="0" smtClean="0">
                <a:solidFill>
                  <a:schemeClr val="bg1">
                    <a:alpha val="99000"/>
                  </a:schemeClr>
                </a:solidFill>
                <a:latin typeface="Segoe UI Light" pitchFamily="34" charset="0"/>
              </a:rPr>
              <a:t>Queue Polling Worker</a:t>
            </a:r>
          </a:p>
          <a:p>
            <a:pPr marL="0" lvl="1"/>
            <a:r>
              <a:rPr lang="en-US" sz="2000" dirty="0" smtClean="0">
                <a:solidFill>
                  <a:schemeClr val="accent6">
                    <a:lumMod val="20000"/>
                    <a:lumOff val="80000"/>
                    <a:alpha val="99000"/>
                  </a:schemeClr>
                </a:solidFill>
              </a:rPr>
              <a:t>Poll and Pop Messages within while(true) loop</a:t>
            </a:r>
          </a:p>
          <a:p>
            <a:pPr marL="0" lvl="1"/>
            <a:r>
              <a:rPr lang="en-US" sz="2000" dirty="0" smtClean="0">
                <a:solidFill>
                  <a:schemeClr val="accent6">
                    <a:lumMod val="20000"/>
                    <a:lumOff val="80000"/>
                    <a:alpha val="99000"/>
                  </a:schemeClr>
                </a:solidFill>
              </a:rPr>
              <a:t>E.g. Map/Reduce pattern, background image processing</a:t>
            </a:r>
          </a:p>
          <a:p>
            <a:r>
              <a:rPr lang="en-US" sz="3600" dirty="0" smtClean="0">
                <a:solidFill>
                  <a:schemeClr val="bg1">
                    <a:alpha val="99000"/>
                  </a:schemeClr>
                </a:solidFill>
                <a:latin typeface="Segoe UI Light" pitchFamily="34" charset="0"/>
              </a:rPr>
              <a:t>Listening Worker Role</a:t>
            </a:r>
          </a:p>
          <a:p>
            <a:pPr marL="0" lvl="1"/>
            <a:r>
              <a:rPr lang="en-US" sz="2000" dirty="0" smtClean="0">
                <a:solidFill>
                  <a:schemeClr val="accent6">
                    <a:lumMod val="20000"/>
                    <a:lumOff val="80000"/>
                    <a:alpha val="99000"/>
                  </a:schemeClr>
                </a:solidFill>
              </a:rPr>
              <a:t>Create TcpListener or WCF Service Host</a:t>
            </a:r>
          </a:p>
          <a:p>
            <a:pPr marL="0" lvl="1"/>
            <a:r>
              <a:rPr lang="en-US" sz="2000" dirty="0" smtClean="0">
                <a:solidFill>
                  <a:schemeClr val="accent6">
                    <a:lumMod val="20000"/>
                    <a:lumOff val="80000"/>
                    <a:alpha val="99000"/>
                  </a:schemeClr>
                </a:solidFill>
              </a:rPr>
              <a:t>E.g. Run a .NET SMTP server or WCF Service</a:t>
            </a:r>
          </a:p>
          <a:p>
            <a:r>
              <a:rPr lang="en-US" sz="3600" dirty="0" smtClean="0">
                <a:solidFill>
                  <a:schemeClr val="bg1">
                    <a:alpha val="99000"/>
                  </a:schemeClr>
                </a:solidFill>
                <a:latin typeface="Segoe UI Light" pitchFamily="34" charset="0"/>
              </a:rPr>
              <a:t>External Process Worker Role</a:t>
            </a:r>
          </a:p>
          <a:p>
            <a:pPr marL="0" lvl="1"/>
            <a:r>
              <a:rPr lang="en-US" sz="2000" dirty="0" smtClean="0">
                <a:solidFill>
                  <a:schemeClr val="accent6">
                    <a:lumMod val="20000"/>
                    <a:lumOff val="80000"/>
                    <a:alpha val="99000"/>
                  </a:schemeClr>
                </a:solidFill>
              </a:rPr>
              <a:t>OnStart or Run method executes Process.Start()</a:t>
            </a:r>
          </a:p>
          <a:p>
            <a:pPr marL="0" lvl="1"/>
            <a:r>
              <a:rPr lang="en-US" sz="2000" dirty="0" smtClean="0">
                <a:solidFill>
                  <a:schemeClr val="accent6">
                    <a:lumMod val="20000"/>
                    <a:lumOff val="80000"/>
                    <a:alpha val="99000"/>
                  </a:schemeClr>
                </a:solidFill>
              </a:rPr>
              <a:t>Startup Task installs or executes background/foreground process</a:t>
            </a:r>
          </a:p>
          <a:p>
            <a:pPr marL="0" lvl="1"/>
            <a:r>
              <a:rPr lang="en-US" sz="2000" dirty="0" smtClean="0">
                <a:solidFill>
                  <a:schemeClr val="accent6">
                    <a:lumMod val="20000"/>
                    <a:lumOff val="80000"/>
                    <a:alpha val="99000"/>
                  </a:schemeClr>
                </a:solidFill>
              </a:rPr>
              <a:t>Custom Role Entry Point (executable or .Net assembly)</a:t>
            </a:r>
          </a:p>
          <a:p>
            <a:pPr marL="0" lvl="1"/>
            <a:r>
              <a:rPr lang="en-US" sz="2000" dirty="0" smtClean="0">
                <a:solidFill>
                  <a:schemeClr val="accent6">
                    <a:lumMod val="20000"/>
                    <a:lumOff val="80000"/>
                    <a:alpha val="99000"/>
                  </a:schemeClr>
                </a:solidFill>
              </a:rPr>
              <a:t>E.g. Run a database server, web server, distributed cache</a:t>
            </a:r>
            <a:endParaRPr lang="en-US" sz="2000" dirty="0">
              <a:solidFill>
                <a:schemeClr val="accent6">
                  <a:lumMod val="20000"/>
                  <a:lumOff val="80000"/>
                  <a:alpha val="99000"/>
                </a:schemeClr>
              </a:solidFill>
            </a:endParaRPr>
          </a:p>
        </p:txBody>
      </p:sp>
      <p:grpSp>
        <p:nvGrpSpPr>
          <p:cNvPr id="10" name="Group 9"/>
          <p:cNvGrpSpPr/>
          <p:nvPr/>
        </p:nvGrpSpPr>
        <p:grpSpPr bwMode="black">
          <a:xfrm>
            <a:off x="8305449" y="2503357"/>
            <a:ext cx="2731340" cy="2222065"/>
            <a:chOff x="5184775" y="225425"/>
            <a:chExt cx="1500188" cy="1220788"/>
          </a:xfrm>
          <a:solidFill>
            <a:srgbClr val="FFFFFF"/>
          </a:solidFill>
        </p:grpSpPr>
        <p:sp>
          <p:nvSpPr>
            <p:cNvPr id="11"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2"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3"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1049727842"/>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519113" y="1446179"/>
            <a:ext cx="11149012" cy="482127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aphicFrame>
        <p:nvGraphicFramePr>
          <p:cNvPr id="6" name="Object 5" hidden="1"/>
          <p:cNvGraphicFramePr>
            <a:graphicFrameLocks noChangeAspect="1"/>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321"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Web Role</a:t>
            </a:r>
            <a:endParaRPr lang="en-US" dirty="0"/>
          </a:p>
        </p:txBody>
      </p:sp>
      <p:sp>
        <p:nvSpPr>
          <p:cNvPr id="3" name="Content Placeholder 2"/>
          <p:cNvSpPr>
            <a:spLocks noGrp="1"/>
          </p:cNvSpPr>
          <p:nvPr>
            <p:ph type="body" sz="quarter" idx="10"/>
            <p:custDataLst>
              <p:tags r:id="rId4"/>
            </p:custDataLst>
          </p:nvPr>
        </p:nvSpPr>
        <p:spPr>
          <a:xfrm>
            <a:off x="818916" y="1463675"/>
            <a:ext cx="11155680" cy="5116785"/>
          </a:xfrm>
        </p:spPr>
        <p:txBody>
          <a:bodyPr/>
          <a:lstStyle/>
          <a:p>
            <a:r>
              <a:rPr lang="en-US" sz="3600" dirty="0" smtClean="0">
                <a:solidFill>
                  <a:schemeClr val="bg1">
                    <a:alpha val="99000"/>
                  </a:schemeClr>
                </a:solidFill>
                <a:latin typeface="Segoe UI Light" pitchFamily="34" charset="0"/>
              </a:rPr>
              <a:t>All features of a worker role + IIS 7, 7.5 or IIS 8.0*</a:t>
            </a:r>
          </a:p>
          <a:p>
            <a:r>
              <a:rPr lang="en-US" sz="3600" dirty="0" smtClean="0">
                <a:solidFill>
                  <a:schemeClr val="bg1">
                    <a:alpha val="99000"/>
                  </a:schemeClr>
                </a:solidFill>
                <a:latin typeface="Segoe UI Light" pitchFamily="34" charset="0"/>
              </a:rPr>
              <a:t>ASP.NET 3.5 SP1, 4.0 or 4.5* – 64bit</a:t>
            </a:r>
          </a:p>
          <a:p>
            <a:r>
              <a:rPr lang="en-US" sz="3600" dirty="0" smtClean="0">
                <a:solidFill>
                  <a:schemeClr val="bg1">
                    <a:alpha val="99000"/>
                  </a:schemeClr>
                </a:solidFill>
                <a:latin typeface="Segoe UI Light" pitchFamily="34" charset="0"/>
              </a:rPr>
              <a:t>Hosts</a:t>
            </a:r>
          </a:p>
          <a:p>
            <a:pPr marL="0" lvl="1"/>
            <a:r>
              <a:rPr lang="en-US" sz="2000" dirty="0" smtClean="0">
                <a:solidFill>
                  <a:schemeClr val="accent4">
                    <a:lumMod val="50000"/>
                    <a:alpha val="99000"/>
                  </a:schemeClr>
                </a:solidFill>
              </a:rPr>
              <a:t>Webforms or MVC</a:t>
            </a:r>
          </a:p>
          <a:p>
            <a:pPr marL="0" lvl="1"/>
            <a:r>
              <a:rPr lang="en-US" sz="2000" dirty="0" smtClean="0">
                <a:solidFill>
                  <a:schemeClr val="accent4">
                    <a:lumMod val="50000"/>
                    <a:alpha val="99000"/>
                  </a:schemeClr>
                </a:solidFill>
              </a:rPr>
              <a:t>FastCGI applications (e.g. PHP)</a:t>
            </a:r>
          </a:p>
          <a:p>
            <a:pPr marL="0" lvl="1"/>
            <a:r>
              <a:rPr lang="en-US" sz="2000" dirty="0" smtClean="0">
                <a:solidFill>
                  <a:schemeClr val="accent4">
                    <a:lumMod val="50000"/>
                    <a:alpha val="99000"/>
                  </a:schemeClr>
                </a:solidFill>
              </a:rPr>
              <a:t>Multiple Websites</a:t>
            </a:r>
          </a:p>
          <a:p>
            <a:r>
              <a:rPr lang="en-US" sz="3600" dirty="0" smtClean="0">
                <a:solidFill>
                  <a:schemeClr val="bg1">
                    <a:alpha val="99000"/>
                  </a:schemeClr>
                </a:solidFill>
                <a:latin typeface="Segoe UI Light" pitchFamily="34" charset="0"/>
              </a:rPr>
              <a:t>Http(s)</a:t>
            </a:r>
          </a:p>
          <a:p>
            <a:r>
              <a:rPr lang="en-US" sz="3600" dirty="0" smtClean="0">
                <a:solidFill>
                  <a:schemeClr val="bg1">
                    <a:alpha val="99000"/>
                  </a:schemeClr>
                </a:solidFill>
                <a:latin typeface="Segoe UI Light" pitchFamily="34" charset="0"/>
              </a:rPr>
              <a:t>Web/Worker Hybrid</a:t>
            </a:r>
          </a:p>
          <a:p>
            <a:pPr marL="0" lvl="1"/>
            <a:r>
              <a:rPr lang="en-US" sz="2000" dirty="0" smtClean="0">
                <a:solidFill>
                  <a:schemeClr val="accent4">
                    <a:lumMod val="50000"/>
                    <a:alpha val="99000"/>
                  </a:schemeClr>
                </a:solidFill>
              </a:rPr>
              <a:t>Can optionally implement </a:t>
            </a:r>
            <a:r>
              <a:rPr lang="en-US" sz="2000" dirty="0" err="1" smtClean="0">
                <a:solidFill>
                  <a:schemeClr val="accent4">
                    <a:lumMod val="50000"/>
                    <a:alpha val="99000"/>
                  </a:schemeClr>
                </a:solidFill>
              </a:rPr>
              <a:t>RoleEntryPoint</a:t>
            </a:r>
            <a:r>
              <a:rPr lang="en-US" sz="2000" dirty="0" smtClean="0">
                <a:solidFill>
                  <a:schemeClr val="accent4">
                    <a:lumMod val="50000"/>
                    <a:alpha val="99000"/>
                  </a:schemeClr>
                </a:solidFill>
              </a:rPr>
              <a:t>                 		      </a:t>
            </a:r>
            <a:r>
              <a:rPr lang="en-US" sz="1800" dirty="0" smtClean="0">
                <a:solidFill>
                  <a:schemeClr val="bg1">
                    <a:alpha val="99000"/>
                  </a:schemeClr>
                </a:solidFill>
              </a:rPr>
              <a:t>*with Windows Server 2012</a:t>
            </a:r>
            <a:endParaRPr lang="en-US" sz="2000" dirty="0" smtClean="0">
              <a:solidFill>
                <a:schemeClr val="bg1">
                  <a:alpha val="99000"/>
                </a:schemeClr>
              </a:solidFill>
            </a:endParaRPr>
          </a:p>
          <a:p>
            <a:pPr marL="0" lvl="1"/>
            <a:endParaRPr lang="en-US" sz="2000" dirty="0">
              <a:solidFill>
                <a:schemeClr val="accent4">
                  <a:lumMod val="50000"/>
                  <a:alpha val="99000"/>
                </a:schemeClr>
              </a:solidFill>
            </a:endParaRPr>
          </a:p>
        </p:txBody>
      </p:sp>
      <p:sp>
        <p:nvSpPr>
          <p:cNvPr id="10" name="Freeform 62"/>
          <p:cNvSpPr>
            <a:spLocks noEditPoints="1"/>
          </p:cNvSpPr>
          <p:nvPr/>
        </p:nvSpPr>
        <p:spPr bwMode="black">
          <a:xfrm>
            <a:off x="8409483" y="2593299"/>
            <a:ext cx="2294722" cy="2294126"/>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2152105235"/>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4345"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Configuration Values</a:t>
            </a:r>
            <a:endParaRPr lang="en-US" dirty="0"/>
          </a:p>
        </p:txBody>
      </p:sp>
      <p:sp>
        <p:nvSpPr>
          <p:cNvPr id="3" name="Content Placeholder 2"/>
          <p:cNvSpPr>
            <a:spLocks noGrp="1"/>
          </p:cNvSpPr>
          <p:nvPr>
            <p:ph type="body" sz="quarter" idx="10"/>
            <p:custDataLst>
              <p:tags r:id="rId4"/>
            </p:custDataLst>
          </p:nvPr>
        </p:nvSpPr>
        <p:spPr>
          <a:xfrm>
            <a:off x="519113" y="1463675"/>
            <a:ext cx="11155680" cy="4152419"/>
          </a:xfrm>
        </p:spPr>
        <p:txBody>
          <a:bodyPr/>
          <a:lstStyle/>
          <a:p>
            <a:pPr>
              <a:spcBef>
                <a:spcPts val="800"/>
              </a:spcBef>
            </a:pPr>
            <a:r>
              <a:rPr lang="en-US" sz="3600" dirty="0" smtClean="0">
                <a:solidFill>
                  <a:schemeClr val="accent2">
                    <a:alpha val="99000"/>
                  </a:schemeClr>
                </a:solidFill>
                <a:latin typeface="Segoe UI Light" pitchFamily="34" charset="0"/>
              </a:rPr>
              <a:t>Store arbitrary configuration string values</a:t>
            </a:r>
          </a:p>
          <a:p>
            <a:pPr marL="0" lvl="1"/>
            <a:r>
              <a:rPr lang="en-US" sz="2000" dirty="0" smtClean="0"/>
              <a:t>Define in model</a:t>
            </a:r>
          </a:p>
          <a:p>
            <a:pPr marL="0" lvl="1"/>
            <a:r>
              <a:rPr lang="en-US" sz="2000" dirty="0" smtClean="0"/>
              <a:t>Populate in configuration</a:t>
            </a:r>
          </a:p>
          <a:p>
            <a:pPr>
              <a:spcBef>
                <a:spcPts val="800"/>
              </a:spcBef>
            </a:pPr>
            <a:r>
              <a:rPr lang="en-US" sz="3600" dirty="0" smtClean="0">
                <a:solidFill>
                  <a:schemeClr val="accent2">
                    <a:alpha val="99000"/>
                  </a:schemeClr>
                </a:solidFill>
                <a:latin typeface="Segoe UI Light" pitchFamily="34" charset="0"/>
              </a:rPr>
              <a:t>RoleEnvironment</a:t>
            </a:r>
          </a:p>
          <a:p>
            <a:pPr marL="0" lvl="1"/>
            <a:r>
              <a:rPr lang="en-US" sz="2000" dirty="0" smtClean="0"/>
              <a:t>.GetConfigurationSettingValue()</a:t>
            </a:r>
          </a:p>
          <a:p>
            <a:pPr>
              <a:spcBef>
                <a:spcPts val="800"/>
              </a:spcBef>
            </a:pPr>
            <a:r>
              <a:rPr lang="en-US" sz="3600" dirty="0" smtClean="0">
                <a:solidFill>
                  <a:schemeClr val="accent2">
                    <a:alpha val="99000"/>
                  </a:schemeClr>
                </a:solidFill>
                <a:latin typeface="Segoe UI Light" pitchFamily="34" charset="0"/>
              </a:rPr>
              <a:t>Don’t use web.config for values you wish </a:t>
            </a:r>
            <a:br>
              <a:rPr lang="en-US" sz="3600" dirty="0" smtClean="0">
                <a:solidFill>
                  <a:schemeClr val="accent2">
                    <a:alpha val="99000"/>
                  </a:schemeClr>
                </a:solidFill>
                <a:latin typeface="Segoe UI Light" pitchFamily="34" charset="0"/>
              </a:rPr>
            </a:br>
            <a:r>
              <a:rPr lang="en-US" sz="3600" dirty="0" smtClean="0">
                <a:solidFill>
                  <a:schemeClr val="accent2">
                    <a:alpha val="99000"/>
                  </a:schemeClr>
                </a:solidFill>
                <a:latin typeface="Segoe UI Light" pitchFamily="34" charset="0"/>
              </a:rPr>
              <a:t>to change at runtime</a:t>
            </a:r>
          </a:p>
          <a:p>
            <a:pPr marL="0" lvl="1"/>
            <a:r>
              <a:rPr lang="en-US" sz="2000" dirty="0" smtClean="0"/>
              <a:t>App/Web.config is packaged with deployment change requires re-deploy</a:t>
            </a:r>
          </a:p>
          <a:p>
            <a:pPr marL="0" lvl="1"/>
            <a:r>
              <a:rPr lang="en-US" sz="2000" dirty="0" smtClean="0"/>
              <a:t>*.cscfg supports change tracking and notification to running role instances</a:t>
            </a:r>
            <a:endParaRPr lang="en-US" sz="2000" dirty="0"/>
          </a:p>
        </p:txBody>
      </p:sp>
    </p:spTree>
    <p:extLst>
      <p:ext uri="{BB962C8B-B14F-4D97-AF65-F5344CB8AC3E}">
        <p14:creationId xmlns:p14="http://schemas.microsoft.com/office/powerpoint/2010/main" val="356339699"/>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Text Placeholder 4"/>
          <p:cNvSpPr>
            <a:spLocks noGrp="1"/>
          </p:cNvSpPr>
          <p:nvPr>
            <p:ph type="body" sz="quarter" idx="11"/>
          </p:nvPr>
        </p:nvSpPr>
        <p:spPr>
          <a:xfrm>
            <a:off x="3475169" y="2011176"/>
            <a:ext cx="8191505" cy="4062651"/>
          </a:xfrm>
        </p:spPr>
        <p:txBody>
          <a:bodyPr/>
          <a:lstStyle/>
          <a:p>
            <a:pPr lvl="0"/>
            <a:r>
              <a:rPr lang="en-US" sz="4000" dirty="0" smtClean="0"/>
              <a:t>Microsoft Azure Compute Options</a:t>
            </a:r>
            <a:endParaRPr lang="en-US" sz="4000" dirty="0"/>
          </a:p>
          <a:p>
            <a:pPr lvl="0"/>
            <a:r>
              <a:rPr lang="en-US" sz="4000" dirty="0" smtClean="0"/>
              <a:t>What is a Cloud Service</a:t>
            </a:r>
            <a:endParaRPr lang="en-US" sz="4000" dirty="0"/>
          </a:p>
          <a:p>
            <a:pPr lvl="0"/>
            <a:r>
              <a:rPr lang="en-US" sz="4000" dirty="0" smtClean="0"/>
              <a:t>Traditional Architecture Challenge</a:t>
            </a:r>
          </a:p>
          <a:p>
            <a:pPr lvl="0"/>
            <a:r>
              <a:rPr lang="en-US" sz="4000" dirty="0" smtClean="0"/>
              <a:t>What is a </a:t>
            </a:r>
            <a:r>
              <a:rPr lang="en-US" sz="4000" dirty="0" smtClean="0"/>
              <a:t>Queue</a:t>
            </a:r>
            <a:endParaRPr lang="en-US" sz="4000" dirty="0" smtClean="0"/>
          </a:p>
          <a:p>
            <a:pPr lvl="0"/>
            <a:r>
              <a:rPr lang="en-US" sz="4000" dirty="0" smtClean="0"/>
              <a:t>Scalable Architecture with </a:t>
            </a:r>
            <a:r>
              <a:rPr lang="en-US" sz="4000" dirty="0" smtClean="0"/>
              <a:t>Queues</a:t>
            </a:r>
            <a:endParaRPr lang="en-US" sz="4000" dirty="0" smtClean="0"/>
          </a:p>
        </p:txBody>
      </p:sp>
    </p:spTree>
    <p:extLst>
      <p:ext uri="{BB962C8B-B14F-4D97-AF65-F5344CB8AC3E}">
        <p14:creationId xmlns:p14="http://schemas.microsoft.com/office/powerpoint/2010/main" val="222864528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5369"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Upgrading Your Application</a:t>
            </a:r>
            <a:endParaRPr lang="en-US" dirty="0"/>
          </a:p>
        </p:txBody>
      </p:sp>
      <p:sp>
        <p:nvSpPr>
          <p:cNvPr id="3" name="Content Placeholder 2"/>
          <p:cNvSpPr>
            <a:spLocks noGrp="1"/>
          </p:cNvSpPr>
          <p:nvPr>
            <p:ph type="body" sz="quarter" idx="10"/>
            <p:custDataLst>
              <p:tags r:id="rId4"/>
            </p:custDataLst>
          </p:nvPr>
        </p:nvSpPr>
        <p:spPr>
          <a:xfrm>
            <a:off x="519113" y="1463675"/>
            <a:ext cx="11155680" cy="3685624"/>
          </a:xfrm>
        </p:spPr>
        <p:txBody>
          <a:bodyPr/>
          <a:lstStyle/>
          <a:p>
            <a:r>
              <a:rPr lang="en-US" sz="3600" dirty="0" smtClean="0">
                <a:solidFill>
                  <a:schemeClr val="accent2">
                    <a:alpha val="99000"/>
                  </a:schemeClr>
                </a:solidFill>
                <a:latin typeface="Segoe UI Light" pitchFamily="34" charset="0"/>
              </a:rPr>
              <a:t>VIP Swap:</a:t>
            </a:r>
          </a:p>
          <a:p>
            <a:pPr marL="0" lvl="1"/>
            <a:r>
              <a:rPr lang="en-US" sz="2000" dirty="0" smtClean="0"/>
              <a:t>Uses Staging and Production environments</a:t>
            </a:r>
          </a:p>
          <a:p>
            <a:pPr marL="0" lvl="1"/>
            <a:r>
              <a:rPr lang="en-US" sz="2000" dirty="0" smtClean="0"/>
              <a:t>Allows to quickly swap environments</a:t>
            </a:r>
          </a:p>
          <a:p>
            <a:pPr marL="0" lvl="1"/>
            <a:r>
              <a:rPr lang="en-US" sz="2000" dirty="0" smtClean="0"/>
              <a:t>Production: v1 </a:t>
            </a:r>
            <a:r>
              <a:rPr lang="en-US" sz="2000" dirty="0" smtClean="0">
                <a:sym typeface="Wingdings 3"/>
              </a:rPr>
              <a:t></a:t>
            </a:r>
            <a:r>
              <a:rPr lang="en-US" sz="2000" dirty="0" smtClean="0"/>
              <a:t> Staging: v2, after swap then Production: v2 </a:t>
            </a:r>
            <a:r>
              <a:rPr lang="en-US" sz="2000" dirty="0" smtClean="0">
                <a:sym typeface="Wingdings 3"/>
              </a:rPr>
              <a:t></a:t>
            </a:r>
            <a:r>
              <a:rPr lang="en-US" sz="2000" dirty="0" smtClean="0"/>
              <a:t> Staging: v1</a:t>
            </a:r>
          </a:p>
          <a:p>
            <a:r>
              <a:rPr lang="en-US" sz="3600" dirty="0" smtClean="0">
                <a:solidFill>
                  <a:schemeClr val="accent2">
                    <a:alpha val="99000"/>
                  </a:schemeClr>
                </a:solidFill>
                <a:latin typeface="Segoe UI Light" pitchFamily="34" charset="0"/>
              </a:rPr>
              <a:t>In-Place Upgrade</a:t>
            </a:r>
          </a:p>
          <a:p>
            <a:pPr marL="0" lvl="1"/>
            <a:r>
              <a:rPr lang="en-US" sz="2000" dirty="0" smtClean="0"/>
              <a:t>Performs a rolling upgrade on live service</a:t>
            </a:r>
          </a:p>
          <a:p>
            <a:pPr marL="0" lvl="1"/>
            <a:r>
              <a:rPr lang="en-US" sz="2000" dirty="0" smtClean="0"/>
              <a:t>Entire service or a single role</a:t>
            </a:r>
          </a:p>
          <a:p>
            <a:pPr marL="0" lvl="1"/>
            <a:r>
              <a:rPr lang="en-US" sz="2000" dirty="0" smtClean="0"/>
              <a:t>Manual or Automatic across update domains</a:t>
            </a:r>
          </a:p>
          <a:p>
            <a:pPr marL="0" lvl="1"/>
            <a:r>
              <a:rPr lang="en-US" sz="2000" dirty="0" smtClean="0"/>
              <a:t>Cannot change Service Model</a:t>
            </a:r>
            <a:endParaRPr lang="en-US" sz="2000" dirty="0"/>
          </a:p>
        </p:txBody>
      </p:sp>
    </p:spTree>
    <p:extLst>
      <p:ext uri="{BB962C8B-B14F-4D97-AF65-F5344CB8AC3E}">
        <p14:creationId xmlns:p14="http://schemas.microsoft.com/office/powerpoint/2010/main" val="3235410601"/>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 name="Object 36" hidden="1"/>
          <p:cNvGraphicFramePr>
            <a:graphicFrameLocks noChangeAspect="1"/>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6393" name="think-cell Slide" r:id="rId24" imgW="270" imgH="270" progId="TCLayout.ActiveDocument.1">
                  <p:embed/>
                </p:oleObj>
              </mc:Choice>
              <mc:Fallback>
                <p:oleObj name="think-cell Slide" r:id="rId24" imgW="270" imgH="270" progId="TCLayout.ActiveDocument.1">
                  <p:embed/>
                  <p:pic>
                    <p:nvPicPr>
                      <p:cNvPr id="0" name=""/>
                      <p:cNvPicPr/>
                      <p:nvPr/>
                    </p:nvPicPr>
                    <p:blipFill>
                      <a:blip r:embed="rId25"/>
                      <a:stretch>
                        <a:fillRect/>
                      </a:stretch>
                    </p:blipFill>
                    <p:spPr>
                      <a:xfrm>
                        <a:off x="0" y="0"/>
                        <a:ext cx="158750" cy="158750"/>
                      </a:xfrm>
                      <a:prstGeom prst="rect">
                        <a:avLst/>
                      </a:prstGeom>
                    </p:spPr>
                  </p:pic>
                </p:oleObj>
              </mc:Fallback>
            </mc:AlternateContent>
          </a:graphicData>
        </a:graphic>
      </p:graphicFrame>
      <p:sp>
        <p:nvSpPr>
          <p:cNvPr id="7" name="Rectangle 6"/>
          <p:cNvSpPr/>
          <p:nvPr>
            <p:custDataLst>
              <p:tags r:id="rId3"/>
            </p:custDataLst>
          </p:nvPr>
        </p:nvSpPr>
        <p:spPr bwMode="auto">
          <a:xfrm>
            <a:off x="2001981" y="2502158"/>
            <a:ext cx="7523389" cy="374783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91436" bIns="45718" numCol="1" rtlCol="0" anchor="t" anchorCtr="0" compatLnSpc="1">
            <a:prstTxWarp prst="textNoShape">
              <a:avLst/>
            </a:prstTxWarp>
          </a:bodyPr>
          <a:lstStyle/>
          <a:p>
            <a:pPr defTabSz="914099" fontAlgn="base">
              <a:spcBef>
                <a:spcPct val="0"/>
              </a:spcBef>
              <a:spcAft>
                <a:spcPct val="0"/>
              </a:spcAft>
            </a:pPr>
            <a:r>
              <a:rPr lang="en-US" sz="2400" cap="all" dirty="0" smtClean="0">
                <a:ln>
                  <a:solidFill>
                    <a:schemeClr val="bg1">
                      <a:alpha val="0"/>
                    </a:schemeClr>
                  </a:solidFill>
                </a:ln>
                <a:solidFill>
                  <a:srgbClr val="595959">
                    <a:alpha val="99000"/>
                  </a:srgbClr>
                </a:solidFill>
              </a:rPr>
              <a:t>Role</a:t>
            </a:r>
            <a:endParaRPr lang="en-US" sz="2400" cap="all" dirty="0">
              <a:ln>
                <a:solidFill>
                  <a:schemeClr val="bg1">
                    <a:alpha val="0"/>
                  </a:schemeClr>
                </a:solidFill>
              </a:ln>
              <a:solidFill>
                <a:srgbClr val="595959">
                  <a:alpha val="99000"/>
                </a:srgbClr>
              </a:solidFill>
            </a:endParaRPr>
          </a:p>
        </p:txBody>
      </p:sp>
      <p:sp>
        <p:nvSpPr>
          <p:cNvPr id="8" name="Rectangle 7"/>
          <p:cNvSpPr/>
          <p:nvPr>
            <p:custDataLst>
              <p:tags r:id="rId4"/>
            </p:custDataLst>
          </p:nvPr>
        </p:nvSpPr>
        <p:spPr bwMode="auto">
          <a:xfrm>
            <a:off x="2185496" y="3056768"/>
            <a:ext cx="3474720" cy="305409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noAutofit/>
          </a:bodyPr>
          <a:lstStyle/>
          <a:p>
            <a:pPr algn="ctr" defTabSz="914099" fontAlgn="base">
              <a:spcBef>
                <a:spcPct val="0"/>
              </a:spcBef>
              <a:spcAft>
                <a:spcPct val="0"/>
              </a:spcAft>
            </a:pPr>
            <a:r>
              <a:rPr lang="en-US" sz="2400" dirty="0" smtClean="0">
                <a:ln>
                  <a:solidFill>
                    <a:schemeClr val="bg1">
                      <a:alpha val="0"/>
                    </a:schemeClr>
                  </a:solidFill>
                </a:ln>
                <a:solidFill>
                  <a:schemeClr val="bg1"/>
                </a:solidFill>
              </a:rPr>
              <a:t>Production</a:t>
            </a:r>
          </a:p>
        </p:txBody>
      </p:sp>
      <p:sp>
        <p:nvSpPr>
          <p:cNvPr id="13" name="Rectangle 12"/>
          <p:cNvSpPr/>
          <p:nvPr>
            <p:custDataLst>
              <p:tags r:id="rId5"/>
            </p:custDataLst>
          </p:nvPr>
        </p:nvSpPr>
        <p:spPr bwMode="auto">
          <a:xfrm>
            <a:off x="5841488" y="3056769"/>
            <a:ext cx="3474720" cy="304196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ln>
                  <a:solidFill>
                    <a:schemeClr val="bg1">
                      <a:alpha val="0"/>
                    </a:schemeClr>
                  </a:solidFill>
                </a:ln>
                <a:solidFill>
                  <a:schemeClr val="bg1"/>
                </a:solidFill>
              </a:rPr>
              <a:t>Staging</a:t>
            </a:r>
          </a:p>
        </p:txBody>
      </p:sp>
      <p:sp>
        <p:nvSpPr>
          <p:cNvPr id="2" name="Title 1"/>
          <p:cNvSpPr>
            <a:spLocks noGrp="1"/>
          </p:cNvSpPr>
          <p:nvPr>
            <p:ph type="title"/>
            <p:custDataLst>
              <p:tags r:id="rId6"/>
            </p:custDataLst>
          </p:nvPr>
        </p:nvSpPr>
        <p:spPr/>
        <p:txBody>
          <a:bodyPr/>
          <a:lstStyle/>
          <a:p>
            <a:r>
              <a:rPr lang="en-US" dirty="0">
                <a:cs typeface="Segoe UI"/>
              </a:rPr>
              <a:t>VIP Swap</a:t>
            </a:r>
          </a:p>
        </p:txBody>
      </p:sp>
      <p:sp>
        <p:nvSpPr>
          <p:cNvPr id="39" name="Rectangle 38"/>
          <p:cNvSpPr/>
          <p:nvPr>
            <p:custDataLst>
              <p:tags r:id="rId7"/>
            </p:custDataLst>
          </p:nvPr>
        </p:nvSpPr>
        <p:spPr bwMode="auto">
          <a:xfrm>
            <a:off x="2185496" y="3056768"/>
            <a:ext cx="3474720" cy="305409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noAutofit/>
          </a:bodyPr>
          <a:lstStyle/>
          <a:p>
            <a:pPr algn="ctr" defTabSz="914099" fontAlgn="base">
              <a:spcBef>
                <a:spcPct val="0"/>
              </a:spcBef>
              <a:spcAft>
                <a:spcPct val="0"/>
              </a:spcAft>
            </a:pPr>
            <a:r>
              <a:rPr lang="en-US" sz="2400" dirty="0">
                <a:ln>
                  <a:solidFill>
                    <a:schemeClr val="bg1">
                      <a:alpha val="0"/>
                    </a:schemeClr>
                  </a:solidFill>
                </a:ln>
                <a:solidFill>
                  <a:schemeClr val="bg1">
                    <a:alpha val="99000"/>
                  </a:schemeClr>
                </a:solidFill>
              </a:rPr>
              <a:t>Staging</a:t>
            </a:r>
          </a:p>
        </p:txBody>
      </p:sp>
      <p:sp>
        <p:nvSpPr>
          <p:cNvPr id="36" name="Rectangle 35"/>
          <p:cNvSpPr/>
          <p:nvPr>
            <p:custDataLst>
              <p:tags r:id="rId8"/>
            </p:custDataLst>
          </p:nvPr>
        </p:nvSpPr>
        <p:spPr bwMode="auto">
          <a:xfrm>
            <a:off x="5841488" y="3056768"/>
            <a:ext cx="3474720" cy="305409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noAutofit/>
          </a:bodyPr>
          <a:lstStyle/>
          <a:p>
            <a:pPr algn="ctr" defTabSz="914099" fontAlgn="base">
              <a:spcBef>
                <a:spcPct val="0"/>
              </a:spcBef>
              <a:spcAft>
                <a:spcPct val="0"/>
              </a:spcAft>
            </a:pPr>
            <a:r>
              <a:rPr lang="en-US" sz="2400" dirty="0">
                <a:ln>
                  <a:solidFill>
                    <a:schemeClr val="bg1">
                      <a:alpha val="0"/>
                    </a:schemeClr>
                  </a:solidFill>
                </a:ln>
                <a:solidFill>
                  <a:schemeClr val="bg1">
                    <a:alpha val="99000"/>
                  </a:schemeClr>
                </a:solidFill>
              </a:rPr>
              <a:t>Production</a:t>
            </a:r>
          </a:p>
        </p:txBody>
      </p:sp>
      <p:sp>
        <p:nvSpPr>
          <p:cNvPr id="6" name="Rectangle 5"/>
          <p:cNvSpPr/>
          <p:nvPr>
            <p:custDataLst>
              <p:tags r:id="rId9"/>
            </p:custDataLst>
          </p:nvPr>
        </p:nvSpPr>
        <p:spPr bwMode="auto">
          <a:xfrm>
            <a:off x="2001981" y="1695450"/>
            <a:ext cx="7523389" cy="50419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cap="all" dirty="0">
                <a:ln>
                  <a:solidFill>
                    <a:schemeClr val="bg1">
                      <a:alpha val="0"/>
                    </a:schemeClr>
                  </a:solidFill>
                </a:ln>
                <a:gradFill>
                  <a:gsLst>
                    <a:gs pos="0">
                      <a:srgbClr val="FFFFFF"/>
                    </a:gs>
                    <a:gs pos="100000">
                      <a:srgbClr val="FFFFFF"/>
                    </a:gs>
                  </a:gsLst>
                  <a:lin ang="5400000" scaled="0"/>
                </a:gradFill>
              </a:rPr>
              <a:t>Network Load Balancer</a:t>
            </a:r>
          </a:p>
        </p:txBody>
      </p:sp>
      <p:sp>
        <p:nvSpPr>
          <p:cNvPr id="9" name="Rectangle 8"/>
          <p:cNvSpPr/>
          <p:nvPr>
            <p:custDataLst>
              <p:tags r:id="rId10"/>
            </p:custDataLst>
          </p:nvPr>
        </p:nvSpPr>
        <p:spPr bwMode="auto">
          <a:xfrm>
            <a:off x="2306780" y="3855074"/>
            <a:ext cx="1536192" cy="988217"/>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1</a:t>
            </a:r>
          </a:p>
        </p:txBody>
      </p:sp>
      <p:sp>
        <p:nvSpPr>
          <p:cNvPr id="10" name="Rectangle 9"/>
          <p:cNvSpPr/>
          <p:nvPr>
            <p:custDataLst>
              <p:tags r:id="rId11"/>
            </p:custDataLst>
          </p:nvPr>
        </p:nvSpPr>
        <p:spPr bwMode="auto">
          <a:xfrm>
            <a:off x="3988260" y="3855074"/>
            <a:ext cx="1536192" cy="988217"/>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2</a:t>
            </a:r>
          </a:p>
        </p:txBody>
      </p:sp>
      <p:sp>
        <p:nvSpPr>
          <p:cNvPr id="11" name="Rectangle 10"/>
          <p:cNvSpPr/>
          <p:nvPr>
            <p:custDataLst>
              <p:tags r:id="rId12"/>
            </p:custDataLst>
          </p:nvPr>
        </p:nvSpPr>
        <p:spPr bwMode="auto">
          <a:xfrm>
            <a:off x="2306780" y="4955894"/>
            <a:ext cx="1536192" cy="988217"/>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3</a:t>
            </a:r>
          </a:p>
        </p:txBody>
      </p:sp>
      <p:sp>
        <p:nvSpPr>
          <p:cNvPr id="12" name="Rectangle 11"/>
          <p:cNvSpPr/>
          <p:nvPr>
            <p:custDataLst>
              <p:tags r:id="rId13"/>
            </p:custDataLst>
          </p:nvPr>
        </p:nvSpPr>
        <p:spPr bwMode="auto">
          <a:xfrm>
            <a:off x="3988260" y="4955894"/>
            <a:ext cx="1536192" cy="988217"/>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4</a:t>
            </a:r>
          </a:p>
        </p:txBody>
      </p:sp>
      <p:sp>
        <p:nvSpPr>
          <p:cNvPr id="14" name="Rectangle 13"/>
          <p:cNvSpPr/>
          <p:nvPr>
            <p:custDataLst>
              <p:tags r:id="rId14"/>
            </p:custDataLst>
          </p:nvPr>
        </p:nvSpPr>
        <p:spPr bwMode="auto">
          <a:xfrm>
            <a:off x="5962772" y="3855074"/>
            <a:ext cx="1536192" cy="988217"/>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1</a:t>
            </a:r>
          </a:p>
        </p:txBody>
      </p:sp>
      <p:sp>
        <p:nvSpPr>
          <p:cNvPr id="15" name="Rectangle 14"/>
          <p:cNvSpPr/>
          <p:nvPr>
            <p:custDataLst>
              <p:tags r:id="rId15"/>
            </p:custDataLst>
          </p:nvPr>
        </p:nvSpPr>
        <p:spPr bwMode="auto">
          <a:xfrm>
            <a:off x="7644252" y="3855074"/>
            <a:ext cx="1536192" cy="988217"/>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2</a:t>
            </a:r>
          </a:p>
        </p:txBody>
      </p:sp>
      <p:sp>
        <p:nvSpPr>
          <p:cNvPr id="16" name="Rectangle 15"/>
          <p:cNvSpPr/>
          <p:nvPr>
            <p:custDataLst>
              <p:tags r:id="rId16"/>
            </p:custDataLst>
          </p:nvPr>
        </p:nvSpPr>
        <p:spPr bwMode="auto">
          <a:xfrm>
            <a:off x="5962772" y="4955894"/>
            <a:ext cx="1536192" cy="988217"/>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3</a:t>
            </a:r>
          </a:p>
        </p:txBody>
      </p:sp>
      <p:sp>
        <p:nvSpPr>
          <p:cNvPr id="17" name="Rectangle 16"/>
          <p:cNvSpPr/>
          <p:nvPr>
            <p:custDataLst>
              <p:tags r:id="rId17"/>
            </p:custDataLst>
          </p:nvPr>
        </p:nvSpPr>
        <p:spPr bwMode="auto">
          <a:xfrm>
            <a:off x="7644252" y="4955894"/>
            <a:ext cx="1536192" cy="988217"/>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4</a:t>
            </a:r>
          </a:p>
        </p:txBody>
      </p:sp>
      <p:cxnSp>
        <p:nvCxnSpPr>
          <p:cNvPr id="18" name="Elbow Connector 17"/>
          <p:cNvCxnSpPr>
            <a:stCxn id="6" idx="2"/>
            <a:endCxn id="8" idx="0"/>
          </p:cNvCxnSpPr>
          <p:nvPr>
            <p:custDataLst>
              <p:tags r:id="rId18"/>
            </p:custDataLst>
          </p:nvPr>
        </p:nvCxnSpPr>
        <p:spPr>
          <a:xfrm rot="5400000">
            <a:off x="4414703" y="1707795"/>
            <a:ext cx="857126" cy="1840820"/>
          </a:xfrm>
          <a:prstGeom prst="bentConnector3">
            <a:avLst/>
          </a:prstGeom>
          <a:ln w="508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6" idx="2"/>
            <a:endCxn id="13" idx="0"/>
          </p:cNvCxnSpPr>
          <p:nvPr>
            <p:custDataLst>
              <p:tags r:id="rId19"/>
            </p:custDataLst>
          </p:nvPr>
        </p:nvCxnSpPr>
        <p:spPr>
          <a:xfrm rot="16200000" flipH="1">
            <a:off x="6242698" y="1720620"/>
            <a:ext cx="857127" cy="1815172"/>
          </a:xfrm>
          <a:prstGeom prst="bentConnector3">
            <a:avLst/>
          </a:prstGeom>
          <a:ln w="508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32" name="Oval 31"/>
          <p:cNvSpPr/>
          <p:nvPr>
            <p:custDataLst>
              <p:tags r:id="rId20"/>
            </p:custDataLst>
          </p:nvPr>
        </p:nvSpPr>
        <p:spPr bwMode="auto">
          <a:xfrm>
            <a:off x="9869695" y="3507196"/>
            <a:ext cx="1756229" cy="1756229"/>
          </a:xfrm>
          <a:prstGeom prst="ellipse">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cap="all" dirty="0">
                <a:ln>
                  <a:solidFill>
                    <a:schemeClr val="bg1">
                      <a:alpha val="0"/>
                    </a:schemeClr>
                  </a:solidFill>
                </a:ln>
                <a:gradFill>
                  <a:gsLst>
                    <a:gs pos="0">
                      <a:srgbClr val="FFFFFF"/>
                    </a:gs>
                    <a:gs pos="100000">
                      <a:srgbClr val="FFFFFF"/>
                    </a:gs>
                  </a:gsLst>
                  <a:lin ang="5400000" scaled="0"/>
                </a:gradFill>
              </a:rPr>
              <a:t>Package</a:t>
            </a:r>
          </a:p>
        </p:txBody>
      </p:sp>
      <p:cxnSp>
        <p:nvCxnSpPr>
          <p:cNvPr id="34" name="Straight Arrow Connector 33"/>
          <p:cNvCxnSpPr/>
          <p:nvPr>
            <p:custDataLst>
              <p:tags r:id="rId21"/>
            </p:custDataLst>
          </p:nvPr>
        </p:nvCxnSpPr>
        <p:spPr>
          <a:xfrm flipH="1">
            <a:off x="9316209" y="4385311"/>
            <a:ext cx="553486" cy="0"/>
          </a:xfrm>
          <a:prstGeom prst="straightConnector1">
            <a:avLst/>
          </a:prstGeom>
          <a:ln w="508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7048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18"/>
                                        </p:tgtEl>
                                      </p:cBhvr>
                                    </p:animEffect>
                                    <p:set>
                                      <p:cBhvr>
                                        <p:cTn id="32" dur="1" fill="hold">
                                          <p:stCondLst>
                                            <p:cond delay="499"/>
                                          </p:stCondLst>
                                        </p:cTn>
                                        <p:tgtEl>
                                          <p:spTgt spid="18"/>
                                        </p:tgtEl>
                                        <p:attrNameLst>
                                          <p:attrName>style.visibility</p:attrName>
                                        </p:attrNameLst>
                                      </p:cBhvr>
                                      <p:to>
                                        <p:strVal val="hidden"/>
                                      </p:to>
                                    </p:set>
                                  </p:childTnLst>
                                </p:cTn>
                              </p:par>
                              <p:par>
                                <p:cTn id="33" presetID="10" presetClass="entr" presetSubtype="0" fill="hold" nodeType="with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fade">
                                      <p:cBhvr>
                                        <p:cTn id="35" dur="500"/>
                                        <p:tgtEl>
                                          <p:spTgt spid="3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fade">
                                      <p:cBhvr>
                                        <p:cTn id="40" dur="500"/>
                                        <p:tgtEl>
                                          <p:spTgt spid="3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fade">
                                      <p:cBhvr>
                                        <p:cTn id="43" dur="500"/>
                                        <p:tgtEl>
                                          <p:spTgt spid="39"/>
                                        </p:tgtEl>
                                      </p:cBhvr>
                                    </p:animEffect>
                                  </p:childTnLst>
                                </p:cTn>
                              </p:par>
                              <p:par>
                                <p:cTn id="44" presetID="10" presetClass="exit" presetSubtype="0" fill="hold" grpId="0" nodeType="withEffect">
                                  <p:stCondLst>
                                    <p:cond delay="0"/>
                                  </p:stCondLst>
                                  <p:childTnLst>
                                    <p:animEffect transition="out" filter="fade">
                                      <p:cBhvr>
                                        <p:cTn id="45" dur="500"/>
                                        <p:tgtEl>
                                          <p:spTgt spid="8"/>
                                        </p:tgtEl>
                                      </p:cBhvr>
                                    </p:animEffect>
                                    <p:set>
                                      <p:cBhvr>
                                        <p:cTn id="46" dur="1" fill="hold">
                                          <p:stCondLst>
                                            <p:cond delay="499"/>
                                          </p:stCondLst>
                                        </p:cTn>
                                        <p:tgtEl>
                                          <p:spTgt spid="8"/>
                                        </p:tgtEl>
                                        <p:attrNameLst>
                                          <p:attrName>style.visibility</p:attrName>
                                        </p:attrNameLst>
                                      </p:cBhvr>
                                      <p:to>
                                        <p:strVal val="hidden"/>
                                      </p:to>
                                    </p:set>
                                  </p:childTnLst>
                                </p:cTn>
                              </p:par>
                              <p:par>
                                <p:cTn id="47" presetID="10" presetClass="exit" presetSubtype="0" fill="hold" grpId="0" nodeType="withEffect">
                                  <p:stCondLst>
                                    <p:cond delay="0"/>
                                  </p:stCondLst>
                                  <p:childTnLst>
                                    <p:animEffect transition="out" filter="fade">
                                      <p:cBhvr>
                                        <p:cTn id="48" dur="500"/>
                                        <p:tgtEl>
                                          <p:spTgt spid="13"/>
                                        </p:tgtEl>
                                      </p:cBhvr>
                                    </p:animEffect>
                                    <p:set>
                                      <p:cBhvr>
                                        <p:cTn id="49"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39" grpId="0" animBg="1"/>
      <p:bldP spid="36" grpId="0" animBg="1"/>
      <p:bldP spid="14" grpId="0" animBg="1"/>
      <p:bldP spid="15" grpId="0" animBg="1"/>
      <p:bldP spid="16" grpId="0" animBg="1"/>
      <p:bldP spid="17" grpId="0" animBg="1"/>
      <p:bldP spid="3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7096125" y="1463674"/>
            <a:ext cx="4572000" cy="2560320"/>
          </a:xfrm>
          <a:prstGeom prst="rect">
            <a:avLst/>
          </a:prstGeom>
          <a:solidFill>
            <a:schemeClr val="tx1">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36" tIns="45718" rIns="91436" bIns="45718" numCol="1" spcCol="0" rtlCol="0" fromWordArt="0" anchor="t" anchorCtr="0" forceAA="0" compatLnSpc="1">
            <a:prstTxWarp prst="textNoShape">
              <a:avLst/>
            </a:prstTxWarp>
            <a:noAutofit/>
          </a:bodyPr>
          <a:lstStyle/>
          <a:p>
            <a:pPr defTabSz="914099" fontAlgn="base">
              <a:spcBef>
                <a:spcPct val="0"/>
              </a:spcBef>
              <a:spcAft>
                <a:spcPct val="0"/>
              </a:spcAft>
            </a:pPr>
            <a:r>
              <a:rPr lang="en-US" sz="2400" dirty="0">
                <a:ln>
                  <a:solidFill>
                    <a:schemeClr val="bg1">
                      <a:alpha val="0"/>
                    </a:schemeClr>
                  </a:solidFill>
                </a:ln>
                <a:solidFill>
                  <a:srgbClr val="595959"/>
                </a:solidFill>
              </a:rPr>
              <a:t>Role Instance</a:t>
            </a:r>
          </a:p>
        </p:txBody>
      </p:sp>
      <p:sp>
        <p:nvSpPr>
          <p:cNvPr id="2" name="Title 1"/>
          <p:cNvSpPr>
            <a:spLocks noGrp="1"/>
          </p:cNvSpPr>
          <p:nvPr>
            <p:ph type="title"/>
          </p:nvPr>
        </p:nvSpPr>
        <p:spPr/>
        <p:txBody>
          <a:bodyPr/>
          <a:lstStyle/>
          <a:p>
            <a:r>
              <a:rPr lang="en-US" dirty="0" smtClean="0"/>
              <a:t>Microsoft Azure Diagnostics</a:t>
            </a:r>
            <a:endParaRPr lang="en-US" dirty="0"/>
          </a:p>
        </p:txBody>
      </p:sp>
      <p:sp>
        <p:nvSpPr>
          <p:cNvPr id="3" name="Content Placeholder 2"/>
          <p:cNvSpPr>
            <a:spLocks noGrp="1"/>
          </p:cNvSpPr>
          <p:nvPr>
            <p:ph type="body" sz="quarter" idx="10"/>
          </p:nvPr>
        </p:nvSpPr>
        <p:spPr>
          <a:xfrm>
            <a:off x="519112" y="1463675"/>
            <a:ext cx="7806022" cy="4662815"/>
          </a:xfrm>
        </p:spPr>
        <p:txBody>
          <a:bodyPr/>
          <a:lstStyle/>
          <a:p>
            <a:r>
              <a:rPr lang="en-US" sz="2800" dirty="0" smtClean="0">
                <a:solidFill>
                  <a:schemeClr val="accent2">
                    <a:alpha val="99000"/>
                  </a:schemeClr>
                </a:solidFill>
                <a:latin typeface="Segoe UI Light" pitchFamily="34" charset="0"/>
              </a:rPr>
              <a:t>Role Instance Starts</a:t>
            </a:r>
          </a:p>
          <a:p>
            <a:r>
              <a:rPr lang="en-US" sz="2800" dirty="0" smtClean="0">
                <a:solidFill>
                  <a:schemeClr val="accent2">
                    <a:alpha val="99000"/>
                  </a:schemeClr>
                </a:solidFill>
                <a:latin typeface="Segoe UI Light" pitchFamily="34" charset="0"/>
              </a:rPr>
              <a:t>Diagnostic Monitor Starts</a:t>
            </a:r>
          </a:p>
          <a:p>
            <a:r>
              <a:rPr lang="en-US" sz="2800" dirty="0" smtClean="0">
                <a:solidFill>
                  <a:schemeClr val="accent2">
                    <a:alpha val="99000"/>
                  </a:schemeClr>
                </a:solidFill>
                <a:latin typeface="Segoe UI Light" pitchFamily="34" charset="0"/>
              </a:rPr>
              <a:t>Monitor is configured</a:t>
            </a:r>
          </a:p>
          <a:p>
            <a:pPr marL="0" lvl="1"/>
            <a:r>
              <a:rPr lang="en-US" sz="1800" dirty="0" smtClean="0"/>
              <a:t>Imperatively at Start time</a:t>
            </a:r>
          </a:p>
          <a:p>
            <a:pPr marL="0" lvl="1"/>
            <a:r>
              <a:rPr lang="en-US" sz="1800" dirty="0" smtClean="0"/>
              <a:t>Remotely any time</a:t>
            </a:r>
          </a:p>
          <a:p>
            <a:pPr marL="0" lvl="1"/>
            <a:r>
              <a:rPr lang="en-US" sz="1800" dirty="0" smtClean="0"/>
              <a:t>Configuration is saved in Storage</a:t>
            </a:r>
          </a:p>
          <a:p>
            <a:r>
              <a:rPr lang="en-US" sz="2800" dirty="0" smtClean="0">
                <a:solidFill>
                  <a:schemeClr val="accent2">
                    <a:alpha val="99000"/>
                  </a:schemeClr>
                </a:solidFill>
                <a:latin typeface="Segoe UI Light" pitchFamily="34" charset="0"/>
              </a:rPr>
              <a:t>Monitor buffers data locally</a:t>
            </a:r>
          </a:p>
          <a:p>
            <a:pPr marL="0" lvl="1"/>
            <a:r>
              <a:rPr lang="en-US" sz="1800" dirty="0" smtClean="0"/>
              <a:t>User can set a quota (FIFO)</a:t>
            </a:r>
          </a:p>
          <a:p>
            <a:r>
              <a:rPr lang="en-US" sz="2800" dirty="0" smtClean="0">
                <a:solidFill>
                  <a:schemeClr val="accent2">
                    <a:alpha val="99000"/>
                  </a:schemeClr>
                </a:solidFill>
                <a:latin typeface="Segoe UI Light" pitchFamily="34" charset="0"/>
              </a:rPr>
              <a:t>User initiates transfer to storage from local buffer</a:t>
            </a:r>
          </a:p>
          <a:p>
            <a:pPr marL="0" lvl="1"/>
            <a:r>
              <a:rPr lang="en-US" sz="1800" dirty="0" smtClean="0"/>
              <a:t>Scheduled </a:t>
            </a:r>
          </a:p>
          <a:p>
            <a:pPr marL="0" lvl="1"/>
            <a:r>
              <a:rPr lang="en-US" sz="1800" dirty="0" smtClean="0"/>
              <a:t>On Demand</a:t>
            </a:r>
            <a:endParaRPr lang="en-US" sz="1800" dirty="0"/>
          </a:p>
        </p:txBody>
      </p:sp>
      <p:sp>
        <p:nvSpPr>
          <p:cNvPr id="6" name="Rectangle 5"/>
          <p:cNvSpPr/>
          <p:nvPr/>
        </p:nvSpPr>
        <p:spPr bwMode="auto">
          <a:xfrm>
            <a:off x="7187565" y="1950085"/>
            <a:ext cx="1828800" cy="73152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ln>
                  <a:solidFill>
                    <a:schemeClr val="bg1">
                      <a:alpha val="0"/>
                    </a:schemeClr>
                  </a:solidFill>
                </a:ln>
                <a:gradFill>
                  <a:gsLst>
                    <a:gs pos="0">
                      <a:srgbClr val="FFFFFF"/>
                    </a:gs>
                    <a:gs pos="100000">
                      <a:srgbClr val="FFFFFF"/>
                    </a:gs>
                  </a:gsLst>
                  <a:lin ang="5400000" scaled="0"/>
                </a:gradFill>
              </a:rPr>
              <a:t>Role</a:t>
            </a:r>
            <a:endParaRPr lang="en-US" sz="2000" dirty="0">
              <a:ln>
                <a:solidFill>
                  <a:schemeClr val="bg1">
                    <a:alpha val="0"/>
                  </a:schemeClr>
                </a:solidFill>
              </a:ln>
              <a:gradFill>
                <a:gsLst>
                  <a:gs pos="0">
                    <a:srgbClr val="FFFFFF"/>
                  </a:gs>
                  <a:gs pos="100000">
                    <a:srgbClr val="FFFFFF"/>
                  </a:gs>
                </a:gsLst>
                <a:lin ang="5400000" scaled="0"/>
              </a:gradFill>
            </a:endParaRPr>
          </a:p>
        </p:txBody>
      </p:sp>
      <p:sp>
        <p:nvSpPr>
          <p:cNvPr id="32" name="Down Arrow 31"/>
          <p:cNvSpPr/>
          <p:nvPr/>
        </p:nvSpPr>
        <p:spPr bwMode="auto">
          <a:xfrm>
            <a:off x="9107805" y="4023994"/>
            <a:ext cx="548640" cy="640080"/>
          </a:xfrm>
          <a:prstGeom prst="down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11" name="Group 10"/>
          <p:cNvGrpSpPr/>
          <p:nvPr/>
        </p:nvGrpSpPr>
        <p:grpSpPr>
          <a:xfrm>
            <a:off x="7999551" y="4751386"/>
            <a:ext cx="2516049" cy="1508559"/>
            <a:chOff x="8793360" y="5181022"/>
            <a:chExt cx="844133" cy="506121"/>
          </a:xfrm>
        </p:grpSpPr>
        <p:sp>
          <p:nvSpPr>
            <p:cNvPr id="34" name="Freeform 6"/>
            <p:cNvSpPr>
              <a:spLocks/>
            </p:cNvSpPr>
            <p:nvPr/>
          </p:nvSpPr>
          <p:spPr bwMode="auto">
            <a:xfrm>
              <a:off x="9034154" y="5181022"/>
              <a:ext cx="603339" cy="323315"/>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accent2"/>
            </a:solidFill>
            <a:ln w="6350">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7"/>
            <p:cNvSpPr>
              <a:spLocks/>
            </p:cNvSpPr>
            <p:nvPr/>
          </p:nvSpPr>
          <p:spPr bwMode="auto">
            <a:xfrm>
              <a:off x="8793360" y="5321893"/>
              <a:ext cx="684505" cy="365250"/>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accent2"/>
            </a:solidFill>
            <a:ln w="6350">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41" name="Group 40"/>
          <p:cNvGrpSpPr/>
          <p:nvPr/>
        </p:nvGrpSpPr>
        <p:grpSpPr>
          <a:xfrm>
            <a:off x="9473565" y="1950085"/>
            <a:ext cx="2103120" cy="731520"/>
            <a:chOff x="9473565" y="1950085"/>
            <a:chExt cx="2103120" cy="731520"/>
          </a:xfrm>
        </p:grpSpPr>
        <p:sp>
          <p:nvSpPr>
            <p:cNvPr id="8" name="Rectangle 7"/>
            <p:cNvSpPr/>
            <p:nvPr/>
          </p:nvSpPr>
          <p:spPr bwMode="auto">
            <a:xfrm>
              <a:off x="9747885" y="1950085"/>
              <a:ext cx="1828800" cy="7315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ln>
                    <a:solidFill>
                      <a:schemeClr val="bg1">
                        <a:alpha val="0"/>
                      </a:schemeClr>
                    </a:solidFill>
                  </a:ln>
                  <a:gradFill>
                    <a:gsLst>
                      <a:gs pos="0">
                        <a:srgbClr val="FFFFFF"/>
                      </a:gs>
                      <a:gs pos="100000">
                        <a:srgbClr val="FFFFFF"/>
                      </a:gs>
                    </a:gsLst>
                    <a:lin ang="5400000" scaled="0"/>
                  </a:gradFill>
                </a:rPr>
                <a:t>Diagnostic</a:t>
              </a:r>
            </a:p>
            <a:p>
              <a:pPr algn="ctr" defTabSz="914099" fontAlgn="base">
                <a:spcBef>
                  <a:spcPct val="0"/>
                </a:spcBef>
                <a:spcAft>
                  <a:spcPct val="0"/>
                </a:spcAft>
              </a:pPr>
              <a:r>
                <a:rPr lang="en-US" sz="2000" dirty="0" smtClean="0">
                  <a:ln>
                    <a:solidFill>
                      <a:schemeClr val="bg1">
                        <a:alpha val="0"/>
                      </a:schemeClr>
                    </a:solidFill>
                  </a:ln>
                  <a:gradFill>
                    <a:gsLst>
                      <a:gs pos="0">
                        <a:srgbClr val="FFFFFF"/>
                      </a:gs>
                      <a:gs pos="100000">
                        <a:srgbClr val="FFFFFF"/>
                      </a:gs>
                    </a:gsLst>
                    <a:lin ang="5400000" scaled="0"/>
                  </a:gradFill>
                </a:rPr>
                <a:t>Monitors</a:t>
              </a:r>
            </a:p>
          </p:txBody>
        </p:sp>
        <p:cxnSp>
          <p:nvCxnSpPr>
            <p:cNvPr id="14" name="Straight Arrow Connector 13"/>
            <p:cNvCxnSpPr/>
            <p:nvPr/>
          </p:nvCxnSpPr>
          <p:spPr>
            <a:xfrm flipH="1">
              <a:off x="9473565" y="2315845"/>
              <a:ext cx="274320" cy="0"/>
            </a:xfrm>
            <a:prstGeom prst="straightConnector1">
              <a:avLst/>
            </a:prstGeom>
            <a:ln w="25400">
              <a:solidFill>
                <a:schemeClr val="accent2"/>
              </a:solidFill>
              <a:tailEnd type="oval" w="lg" len="lg"/>
            </a:ln>
          </p:spPr>
          <p:style>
            <a:lnRef idx="1">
              <a:schemeClr val="accent1"/>
            </a:lnRef>
            <a:fillRef idx="0">
              <a:schemeClr val="accent1"/>
            </a:fillRef>
            <a:effectRef idx="0">
              <a:schemeClr val="accent1"/>
            </a:effectRef>
            <a:fontRef idx="minor">
              <a:schemeClr val="tx1"/>
            </a:fontRef>
          </p:style>
        </p:cxnSp>
      </p:grpSp>
      <p:cxnSp>
        <p:nvCxnSpPr>
          <p:cNvPr id="17" name="Straight Arrow Connector 16"/>
          <p:cNvCxnSpPr>
            <a:stCxn id="6" idx="3"/>
          </p:cNvCxnSpPr>
          <p:nvPr/>
        </p:nvCxnSpPr>
        <p:spPr>
          <a:xfrm>
            <a:off x="9016365" y="2315845"/>
            <a:ext cx="640080" cy="0"/>
          </a:xfrm>
          <a:prstGeom prst="straightConnector1">
            <a:avLst/>
          </a:prstGeom>
          <a:ln w="25400">
            <a:solidFill>
              <a:schemeClr val="accent4"/>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42" name="Group 41"/>
          <p:cNvGrpSpPr/>
          <p:nvPr/>
        </p:nvGrpSpPr>
        <p:grpSpPr>
          <a:xfrm>
            <a:off x="7736205" y="2681605"/>
            <a:ext cx="3291840" cy="1221740"/>
            <a:chOff x="7736205" y="2681605"/>
            <a:chExt cx="3291840" cy="1221740"/>
          </a:xfrm>
        </p:grpSpPr>
        <p:sp>
          <p:nvSpPr>
            <p:cNvPr id="7" name="Rectangle 6"/>
            <p:cNvSpPr/>
            <p:nvPr/>
          </p:nvSpPr>
          <p:spPr bwMode="auto">
            <a:xfrm>
              <a:off x="7736205" y="3171825"/>
              <a:ext cx="3291840" cy="7315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ln>
                    <a:solidFill>
                      <a:schemeClr val="bg1">
                        <a:alpha val="0"/>
                      </a:schemeClr>
                    </a:solidFill>
                  </a:ln>
                  <a:solidFill>
                    <a:schemeClr val="bg1">
                      <a:alpha val="99000"/>
                    </a:schemeClr>
                  </a:solidFill>
                </a:rPr>
                <a:t>Local directory storage</a:t>
              </a:r>
              <a:endParaRPr lang="en-US" sz="2000" dirty="0">
                <a:ln>
                  <a:solidFill>
                    <a:schemeClr val="bg1">
                      <a:alpha val="0"/>
                    </a:schemeClr>
                  </a:solidFill>
                </a:ln>
                <a:solidFill>
                  <a:schemeClr val="bg1">
                    <a:alpha val="99000"/>
                  </a:schemeClr>
                </a:solidFill>
              </a:endParaRPr>
            </a:p>
          </p:txBody>
        </p:sp>
        <p:cxnSp>
          <p:nvCxnSpPr>
            <p:cNvPr id="37" name="Straight Arrow Connector 36"/>
            <p:cNvCxnSpPr>
              <a:stCxn id="6" idx="2"/>
            </p:cNvCxnSpPr>
            <p:nvPr/>
          </p:nvCxnSpPr>
          <p:spPr>
            <a:xfrm>
              <a:off x="8101965" y="2681605"/>
              <a:ext cx="0" cy="490220"/>
            </a:xfrm>
            <a:prstGeom prst="straightConnector1">
              <a:avLst/>
            </a:prstGeom>
            <a:ln w="25400">
              <a:solidFill>
                <a:schemeClr val="accent4"/>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10662285" y="2681605"/>
              <a:ext cx="0" cy="490220"/>
            </a:xfrm>
            <a:prstGeom prst="straightConnector1">
              <a:avLst/>
            </a:prstGeom>
            <a:ln w="2540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10338435" y="2681605"/>
              <a:ext cx="0" cy="490220"/>
            </a:xfrm>
            <a:prstGeom prst="straightConnector1">
              <a:avLst/>
            </a:prstGeom>
            <a:ln w="2540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122787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500"/>
                                        <p:tgtEl>
                                          <p:spTgt spid="4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500"/>
                                        <p:tgtEl>
                                          <p:spTgt spid="3">
                                            <p:txEl>
                                              <p:pRg st="2" end="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500"/>
                                        <p:tgtEl>
                                          <p:spTgt spid="3">
                                            <p:txEl>
                                              <p:pRg st="3" end="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500"/>
                                        <p:tgtEl>
                                          <p:spTgt spid="3">
                                            <p:txEl>
                                              <p:pRg st="5" end="5"/>
                                            </p:txEl>
                                          </p:spTgt>
                                        </p:tgtEl>
                                      </p:cBhvr>
                                    </p:animEffect>
                                  </p:childTnLst>
                                </p:cTn>
                              </p:par>
                              <p:par>
                                <p:cTn id="36" presetID="22" presetClass="entr" presetSubtype="8" fill="hold"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wipe(left)">
                                      <p:cBhvr>
                                        <p:cTn id="38" dur="500"/>
                                        <p:tgtEl>
                                          <p:spTgt spid="1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500"/>
                                        <p:tgtEl>
                                          <p:spTgt spid="3">
                                            <p:txEl>
                                              <p:pRg st="6" end="6"/>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fade">
                                      <p:cBhvr>
                                        <p:cTn id="46" dur="500"/>
                                        <p:tgtEl>
                                          <p:spTgt spid="42"/>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500"/>
                                        <p:tgtEl>
                                          <p:spTgt spid="3">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xEl>
                                              <p:pRg st="8" end="8"/>
                                            </p:txEl>
                                          </p:spTgt>
                                        </p:tgtEl>
                                        <p:attrNameLst>
                                          <p:attrName>style.visibility</p:attrName>
                                        </p:attrNameLst>
                                      </p:cBhvr>
                                      <p:to>
                                        <p:strVal val="visible"/>
                                      </p:to>
                                    </p:set>
                                    <p:animEffect transition="in" filter="fade">
                                      <p:cBhvr>
                                        <p:cTn id="54" dur="500"/>
                                        <p:tgtEl>
                                          <p:spTgt spid="3">
                                            <p:txEl>
                                              <p:pRg st="8" end="8"/>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500"/>
                                        <p:tgtEl>
                                          <p:spTgt spid="3">
                                            <p:txEl>
                                              <p:pRg st="9" end="9"/>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3">
                                            <p:txEl>
                                              <p:pRg st="10" end="10"/>
                                            </p:txEl>
                                          </p:spTgt>
                                        </p:tgtEl>
                                        <p:attrNameLst>
                                          <p:attrName>style.visibility</p:attrName>
                                        </p:attrNameLst>
                                      </p:cBhvr>
                                      <p:to>
                                        <p:strVal val="visible"/>
                                      </p:to>
                                    </p:set>
                                    <p:animEffect transition="in" filter="fade">
                                      <p:cBhvr>
                                        <p:cTn id="60" dur="500"/>
                                        <p:tgtEl>
                                          <p:spTgt spid="3">
                                            <p:txEl>
                                              <p:pRg st="10" end="10"/>
                                            </p:txEl>
                                          </p:spTgt>
                                        </p:tgtEl>
                                      </p:cBhvr>
                                    </p:animEffect>
                                  </p:childTnLst>
                                </p:cTn>
                              </p:par>
                              <p:par>
                                <p:cTn id="61" presetID="22" presetClass="entr" presetSubtype="1" fill="hold" grpId="0" nodeType="with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wipe(up)">
                                      <p:cBhvr>
                                        <p:cTn id="63" dur="500"/>
                                        <p:tgtEl>
                                          <p:spTgt spid="32"/>
                                        </p:tgtEl>
                                      </p:cBhvr>
                                    </p:animEffect>
                                  </p:childTnLst>
                                </p:cTn>
                              </p:par>
                              <p:par>
                                <p:cTn id="64" presetID="10" presetClass="entr" presetSubtype="0" fill="hold" nodeType="withEffect">
                                  <p:stCondLst>
                                    <p:cond delay="0"/>
                                  </p:stCondLst>
                                  <p:childTnLst>
                                    <p:set>
                                      <p:cBhvr>
                                        <p:cTn id="65" dur="1" fill="hold">
                                          <p:stCondLst>
                                            <p:cond delay="0"/>
                                          </p:stCondLst>
                                        </p:cTn>
                                        <p:tgtEl>
                                          <p:spTgt spid="11"/>
                                        </p:tgtEl>
                                        <p:attrNameLst>
                                          <p:attrName>style.visibility</p:attrName>
                                        </p:attrNameLst>
                                      </p:cBhvr>
                                      <p:to>
                                        <p:strVal val="visible"/>
                                      </p:to>
                                    </p:set>
                                    <p:animEffect transition="in" filter="fade">
                                      <p:cBhvr>
                                        <p:cTn id="6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3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Diagnostic Data Locations</a:t>
            </a:r>
            <a:endParaRPr lang="en-US" dirty="0"/>
          </a:p>
        </p:txBody>
      </p:sp>
      <p:sp>
        <p:nvSpPr>
          <p:cNvPr id="3" name="Rectangle 2"/>
          <p:cNvSpPr/>
          <p:nvPr/>
        </p:nvSpPr>
        <p:spPr bwMode="auto">
          <a:xfrm>
            <a:off x="519113" y="1467803"/>
            <a:ext cx="11149012" cy="94432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ln>
                  <a:solidFill>
                    <a:schemeClr val="bg1">
                      <a:alpha val="0"/>
                    </a:schemeClr>
                  </a:solidFill>
                </a:ln>
                <a:solidFill>
                  <a:schemeClr val="bg1">
                    <a:alpha val="99000"/>
                  </a:schemeClr>
                </a:solidFill>
              </a:rPr>
              <a:t>WAD-Control-Container</a:t>
            </a:r>
          </a:p>
          <a:p>
            <a:pPr algn="ctr" defTabSz="914099" fontAlgn="base">
              <a:spcBef>
                <a:spcPct val="0"/>
              </a:spcBef>
              <a:spcAft>
                <a:spcPct val="0"/>
              </a:spcAft>
            </a:pPr>
            <a:r>
              <a:rPr lang="en-US" sz="2400" dirty="0">
                <a:ln>
                  <a:solidFill>
                    <a:schemeClr val="bg1">
                      <a:alpha val="0"/>
                    </a:schemeClr>
                  </a:solidFill>
                </a:ln>
                <a:solidFill>
                  <a:schemeClr val="bg1">
                    <a:alpha val="99000"/>
                  </a:schemeClr>
                </a:solidFill>
              </a:rPr>
              <a:t>Contains XML Configuration for each Role  Instance in the Service</a:t>
            </a:r>
          </a:p>
        </p:txBody>
      </p:sp>
      <p:graphicFrame>
        <p:nvGraphicFramePr>
          <p:cNvPr id="4" name="Content Placeholder 3"/>
          <p:cNvGraphicFramePr>
            <a:graphicFrameLocks/>
          </p:cNvGraphicFramePr>
          <p:nvPr>
            <p:extLst/>
          </p:nvPr>
        </p:nvGraphicFramePr>
        <p:xfrm>
          <a:off x="519112" y="2429926"/>
          <a:ext cx="11155680" cy="3769181"/>
        </p:xfrm>
        <a:graphic>
          <a:graphicData uri="http://schemas.openxmlformats.org/drawingml/2006/table">
            <a:tbl>
              <a:tblPr firstRow="1" bandRow="1">
                <a:tableStyleId>{5C22544A-7EE6-4342-B048-85BDC9FD1C3A}</a:tableStyleId>
              </a:tblPr>
              <a:tblGrid>
                <a:gridCol w="4572000"/>
                <a:gridCol w="6583680"/>
              </a:tblGrid>
              <a:tr h="483343">
                <a:tc>
                  <a:txBody>
                    <a:bodyPr/>
                    <a:lstStyle/>
                    <a:p>
                      <a:pPr algn="l"/>
                      <a:r>
                        <a:rPr lang="en-US" sz="2000" b="0" cap="all" baseline="0" dirty="0" smtClean="0">
                          <a:ln>
                            <a:solidFill>
                              <a:schemeClr val="bg1">
                                <a:alpha val="0"/>
                              </a:schemeClr>
                            </a:solidFill>
                          </a:ln>
                          <a:solidFill>
                            <a:schemeClr val="bg1">
                              <a:alpha val="99000"/>
                            </a:schemeClr>
                          </a:solidFill>
                        </a:rPr>
                        <a:t>Diagnostic Data</a:t>
                      </a:r>
                      <a:endParaRPr lang="en-US" sz="2000" b="0" cap="all" baseline="0" dirty="0">
                        <a:ln>
                          <a:solidFill>
                            <a:schemeClr val="bg1">
                              <a:alpha val="0"/>
                            </a:schemeClr>
                          </a:solidFill>
                        </a:ln>
                        <a:solidFill>
                          <a:schemeClr val="bg1">
                            <a:alpha val="99000"/>
                          </a:scheme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solidFill>
                  </a:tcPr>
                </a:tc>
                <a:tc>
                  <a:txBody>
                    <a:bodyPr/>
                    <a:lstStyle/>
                    <a:p>
                      <a:pPr algn="l"/>
                      <a:r>
                        <a:rPr lang="en-US" sz="2000" b="0" cap="all" baseline="0" dirty="0" smtClean="0">
                          <a:ln>
                            <a:solidFill>
                              <a:schemeClr val="bg1">
                                <a:alpha val="0"/>
                              </a:schemeClr>
                            </a:solidFill>
                          </a:ln>
                          <a:solidFill>
                            <a:schemeClr val="bg1">
                              <a:alpha val="99000"/>
                            </a:schemeClr>
                          </a:solidFill>
                        </a:rPr>
                        <a:t>Location</a:t>
                      </a:r>
                      <a:r>
                        <a:rPr lang="en-US" sz="2000" b="0" cap="all" baseline="0" dirty="0" smtClean="0">
                          <a:ln>
                            <a:solidFill>
                              <a:schemeClr val="bg1">
                                <a:alpha val="0"/>
                              </a:schemeClr>
                            </a:solidFill>
                          </a:ln>
                          <a:solidFill>
                            <a:schemeClr val="bg1"/>
                          </a:solidFill>
                        </a:rPr>
                        <a:t> in Storage</a:t>
                      </a:r>
                      <a:endParaRPr lang="en-US" sz="2000" b="0" cap="all" baseline="0" dirty="0">
                        <a:ln>
                          <a:solidFill>
                            <a:schemeClr val="bg1">
                              <a:alpha val="0"/>
                            </a:schemeClr>
                          </a:solidFill>
                        </a:ln>
                        <a:solidFill>
                          <a:schemeClr val="bg1"/>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solidFill>
                  </a:tcPr>
                </a:tc>
              </a:tr>
              <a:tr h="386674">
                <a:tc>
                  <a:txBody>
                    <a:bodyPr/>
                    <a:lstStyle/>
                    <a:p>
                      <a:r>
                        <a:rPr lang="en-US" sz="1600" b="0" dirty="0" smtClean="0">
                          <a:ln>
                            <a:solidFill>
                              <a:schemeClr val="bg1">
                                <a:alpha val="0"/>
                              </a:schemeClr>
                            </a:solidFill>
                          </a:ln>
                          <a:solidFill>
                            <a:srgbClr val="6F6F6F">
                              <a:alpha val="99000"/>
                            </a:srgbClr>
                          </a:solidFill>
                        </a:rPr>
                        <a:t>Windows Event Logs</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1600" b="0" kern="1200" dirty="0" smtClean="0">
                          <a:ln>
                            <a:solidFill>
                              <a:schemeClr val="bg1">
                                <a:alpha val="0"/>
                              </a:schemeClr>
                            </a:solidFill>
                          </a:ln>
                          <a:solidFill>
                            <a:srgbClr val="6F6F6F">
                              <a:alpha val="99000"/>
                            </a:srgbClr>
                          </a:solidFill>
                          <a:effectLst/>
                          <a:latin typeface="+mn-lt"/>
                          <a:ea typeface="+mn-ea"/>
                          <a:cs typeface="+mn-cs"/>
                        </a:rPr>
                        <a:t>WADWindowsEventLogsTable </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386674">
                <a:tc>
                  <a:txBody>
                    <a:bodyPr/>
                    <a:lstStyle/>
                    <a:p>
                      <a:r>
                        <a:rPr lang="en-US" sz="1600" b="0" dirty="0" smtClean="0">
                          <a:ln>
                            <a:solidFill>
                              <a:schemeClr val="bg1">
                                <a:alpha val="0"/>
                              </a:schemeClr>
                            </a:solidFill>
                          </a:ln>
                          <a:solidFill>
                            <a:srgbClr val="6F6F6F">
                              <a:alpha val="99000"/>
                            </a:srgbClr>
                          </a:solidFill>
                        </a:rPr>
                        <a:t>Performance Counters </a:t>
                      </a:r>
                    </a:p>
                    <a:p>
                      <a:r>
                        <a:rPr lang="en-US" sz="1600" b="0" dirty="0" smtClean="0">
                          <a:ln>
                            <a:solidFill>
                              <a:schemeClr val="bg1">
                                <a:alpha val="0"/>
                              </a:schemeClr>
                            </a:solidFill>
                          </a:ln>
                          <a:solidFill>
                            <a:srgbClr val="6F6F6F">
                              <a:alpha val="99000"/>
                            </a:srgbClr>
                          </a:solidFill>
                        </a:rPr>
                        <a:t>(including custom performance counters)</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1600" b="0" kern="1200" dirty="0" smtClean="0">
                          <a:ln>
                            <a:solidFill>
                              <a:schemeClr val="bg1">
                                <a:alpha val="0"/>
                              </a:schemeClr>
                            </a:solidFill>
                          </a:ln>
                          <a:solidFill>
                            <a:srgbClr val="6F6F6F">
                              <a:alpha val="99000"/>
                            </a:srgbClr>
                          </a:solidFill>
                          <a:effectLst/>
                          <a:latin typeface="+mn-lt"/>
                          <a:ea typeface="+mn-ea"/>
                          <a:cs typeface="+mn-cs"/>
                        </a:rPr>
                        <a:t>WADPerformanceCountersTable</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386674">
                <a:tc>
                  <a:txBody>
                    <a:bodyPr/>
                    <a:lstStyle/>
                    <a:p>
                      <a:r>
                        <a:rPr lang="en-US" sz="1600" b="0" dirty="0" smtClean="0">
                          <a:ln>
                            <a:solidFill>
                              <a:schemeClr val="bg1">
                                <a:alpha val="0"/>
                              </a:schemeClr>
                            </a:solidFill>
                          </a:ln>
                          <a:solidFill>
                            <a:srgbClr val="6F6F6F">
                              <a:alpha val="99000"/>
                            </a:srgbClr>
                          </a:solidFill>
                        </a:rPr>
                        <a:t>Microsoft Azure</a:t>
                      </a:r>
                      <a:r>
                        <a:rPr lang="en-US" sz="1600" b="0" baseline="0" dirty="0" smtClean="0">
                          <a:ln>
                            <a:solidFill>
                              <a:schemeClr val="bg1">
                                <a:alpha val="0"/>
                              </a:schemeClr>
                            </a:solidFill>
                          </a:ln>
                          <a:solidFill>
                            <a:srgbClr val="6F6F6F">
                              <a:alpha val="99000"/>
                            </a:srgbClr>
                          </a:solidFill>
                        </a:rPr>
                        <a:t> Logs</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1600" b="0" kern="1200" dirty="0" smtClean="0">
                          <a:ln>
                            <a:solidFill>
                              <a:schemeClr val="bg1">
                                <a:alpha val="0"/>
                              </a:schemeClr>
                            </a:solidFill>
                          </a:ln>
                          <a:solidFill>
                            <a:srgbClr val="6F6F6F">
                              <a:alpha val="99000"/>
                            </a:srgbClr>
                          </a:solidFill>
                          <a:effectLst/>
                          <a:latin typeface="+mn-lt"/>
                          <a:ea typeface="+mn-ea"/>
                          <a:cs typeface="+mn-cs"/>
                        </a:rPr>
                        <a:t>WADLogsTable</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386674">
                <a:tc>
                  <a:txBody>
                    <a:bodyPr/>
                    <a:lstStyle/>
                    <a:p>
                      <a:r>
                        <a:rPr lang="en-US" sz="1600" b="0" dirty="0" smtClean="0">
                          <a:ln>
                            <a:solidFill>
                              <a:schemeClr val="bg1">
                                <a:alpha val="0"/>
                              </a:schemeClr>
                            </a:solidFill>
                          </a:ln>
                          <a:solidFill>
                            <a:srgbClr val="6F6F6F">
                              <a:alpha val="99000"/>
                            </a:srgbClr>
                          </a:solidFill>
                        </a:rPr>
                        <a:t>Diagnostic</a:t>
                      </a:r>
                      <a:r>
                        <a:rPr lang="en-US" sz="1600" b="0" baseline="0" dirty="0" smtClean="0">
                          <a:ln>
                            <a:solidFill>
                              <a:schemeClr val="bg1">
                                <a:alpha val="0"/>
                              </a:schemeClr>
                            </a:solidFill>
                          </a:ln>
                          <a:solidFill>
                            <a:srgbClr val="6F6F6F">
                              <a:alpha val="99000"/>
                            </a:srgbClr>
                          </a:solidFill>
                        </a:rPr>
                        <a:t> Infrastructure Logs</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1600" b="0" dirty="0" smtClean="0">
                          <a:ln>
                            <a:solidFill>
                              <a:schemeClr val="bg1">
                                <a:alpha val="0"/>
                              </a:schemeClr>
                            </a:solidFill>
                          </a:ln>
                          <a:solidFill>
                            <a:srgbClr val="6F6F6F">
                              <a:alpha val="99000"/>
                            </a:srgbClr>
                          </a:solidFill>
                        </a:rPr>
                        <a:t>WADDiagnosticInfrastructureLogsTable </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386674">
                <a:tc>
                  <a:txBody>
                    <a:bodyPr/>
                    <a:lstStyle/>
                    <a:p>
                      <a:r>
                        <a:rPr lang="en-US" sz="1600" b="0" dirty="0" smtClean="0">
                          <a:ln>
                            <a:solidFill>
                              <a:schemeClr val="bg1">
                                <a:alpha val="0"/>
                              </a:schemeClr>
                            </a:solidFill>
                          </a:ln>
                          <a:solidFill>
                            <a:srgbClr val="6F6F6F">
                              <a:alpha val="99000"/>
                            </a:srgbClr>
                          </a:solidFill>
                        </a:rPr>
                        <a:t>IIS Logs</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1600" b="0" kern="1200" dirty="0" smtClean="0">
                          <a:ln>
                            <a:solidFill>
                              <a:schemeClr val="bg1">
                                <a:alpha val="0"/>
                              </a:schemeClr>
                            </a:solidFill>
                          </a:ln>
                          <a:solidFill>
                            <a:srgbClr val="6F6F6F">
                              <a:alpha val="99000"/>
                            </a:srgbClr>
                          </a:solidFill>
                          <a:effectLst/>
                          <a:latin typeface="+mn-lt"/>
                          <a:ea typeface="+mn-ea"/>
                          <a:cs typeface="+mn-cs"/>
                        </a:rPr>
                        <a:t>wad-iis-logfiles </a:t>
                      </a:r>
                      <a:r>
                        <a:rPr lang="en-US" sz="1600" b="0" kern="1200" baseline="0" dirty="0" smtClean="0">
                          <a:ln>
                            <a:solidFill>
                              <a:schemeClr val="bg1">
                                <a:alpha val="0"/>
                              </a:schemeClr>
                            </a:solidFill>
                          </a:ln>
                          <a:solidFill>
                            <a:srgbClr val="6F6F6F">
                              <a:alpha val="99000"/>
                            </a:srgbClr>
                          </a:solidFill>
                          <a:effectLst/>
                          <a:latin typeface="+mn-lt"/>
                          <a:ea typeface="+mn-ea"/>
                          <a:cs typeface="+mn-cs"/>
                        </a:rPr>
                        <a:t> </a:t>
                      </a:r>
                      <a:r>
                        <a:rPr lang="en-US" sz="1600" b="0" kern="1200" dirty="0" smtClean="0">
                          <a:ln>
                            <a:solidFill>
                              <a:schemeClr val="bg1">
                                <a:alpha val="0"/>
                              </a:schemeClr>
                            </a:solidFill>
                          </a:ln>
                          <a:solidFill>
                            <a:srgbClr val="6F6F6F">
                              <a:alpha val="99000"/>
                            </a:srgbClr>
                          </a:solidFill>
                          <a:effectLst/>
                          <a:latin typeface="+mn-lt"/>
                          <a:ea typeface="+mn-ea"/>
                          <a:cs typeface="+mn-cs"/>
                        </a:rPr>
                        <a:t>- WADDirectoriesTable</a:t>
                      </a:r>
                      <a:r>
                        <a:rPr lang="en-US" sz="1600" b="0" kern="1200" baseline="0" dirty="0" smtClean="0">
                          <a:ln>
                            <a:solidFill>
                              <a:schemeClr val="bg1">
                                <a:alpha val="0"/>
                              </a:schemeClr>
                            </a:solidFill>
                          </a:ln>
                          <a:solidFill>
                            <a:srgbClr val="6F6F6F">
                              <a:alpha val="99000"/>
                            </a:srgbClr>
                          </a:solidFill>
                          <a:effectLst/>
                          <a:latin typeface="+mn-lt"/>
                          <a:ea typeface="+mn-ea"/>
                          <a:cs typeface="+mn-cs"/>
                        </a:rPr>
                        <a:t> (index entry)</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386674">
                <a:tc>
                  <a:txBody>
                    <a:bodyPr/>
                    <a:lstStyle/>
                    <a:p>
                      <a:r>
                        <a:rPr lang="en-US" sz="1600" b="0" dirty="0" smtClean="0">
                          <a:ln>
                            <a:solidFill>
                              <a:schemeClr val="bg1">
                                <a:alpha val="0"/>
                              </a:schemeClr>
                            </a:solidFill>
                          </a:ln>
                          <a:solidFill>
                            <a:srgbClr val="6F6F6F">
                              <a:alpha val="99000"/>
                            </a:srgbClr>
                          </a:solidFill>
                        </a:rPr>
                        <a:t>IIS Failed Request Logs</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1600" b="0" kern="1200" dirty="0" smtClean="0">
                          <a:ln>
                            <a:solidFill>
                              <a:schemeClr val="bg1">
                                <a:alpha val="0"/>
                              </a:schemeClr>
                            </a:solidFill>
                          </a:ln>
                          <a:solidFill>
                            <a:srgbClr val="6F6F6F">
                              <a:alpha val="99000"/>
                            </a:srgbClr>
                          </a:solidFill>
                          <a:effectLst/>
                          <a:latin typeface="+mn-lt"/>
                          <a:ea typeface="+mn-ea"/>
                          <a:cs typeface="+mn-cs"/>
                        </a:rPr>
                        <a:t>wad-iis-failedreqlogfiles  -</a:t>
                      </a:r>
                      <a:r>
                        <a:rPr lang="en-US" sz="1600" b="0" kern="1200" baseline="0" dirty="0" smtClean="0">
                          <a:ln>
                            <a:solidFill>
                              <a:schemeClr val="bg1">
                                <a:alpha val="0"/>
                              </a:schemeClr>
                            </a:solidFill>
                          </a:ln>
                          <a:solidFill>
                            <a:srgbClr val="6F6F6F">
                              <a:alpha val="99000"/>
                            </a:srgbClr>
                          </a:solidFill>
                          <a:effectLst/>
                          <a:latin typeface="+mn-lt"/>
                          <a:ea typeface="+mn-ea"/>
                          <a:cs typeface="+mn-cs"/>
                        </a:rPr>
                        <a:t> </a:t>
                      </a:r>
                      <a:r>
                        <a:rPr lang="en-US" sz="1600" b="0" kern="1200" dirty="0" smtClean="0">
                          <a:ln>
                            <a:solidFill>
                              <a:schemeClr val="bg1">
                                <a:alpha val="0"/>
                              </a:schemeClr>
                            </a:solidFill>
                          </a:ln>
                          <a:solidFill>
                            <a:srgbClr val="6F6F6F">
                              <a:alpha val="99000"/>
                            </a:srgbClr>
                          </a:solidFill>
                          <a:effectLst/>
                          <a:latin typeface="+mn-lt"/>
                          <a:ea typeface="+mn-ea"/>
                          <a:cs typeface="+mn-cs"/>
                        </a:rPr>
                        <a:t>WADDirectoriesTable</a:t>
                      </a:r>
                      <a:r>
                        <a:rPr lang="en-US" sz="1600" b="0" kern="1200" baseline="0" dirty="0" smtClean="0">
                          <a:ln>
                            <a:solidFill>
                              <a:schemeClr val="bg1">
                                <a:alpha val="0"/>
                              </a:schemeClr>
                            </a:solidFill>
                          </a:ln>
                          <a:solidFill>
                            <a:srgbClr val="6F6F6F">
                              <a:alpha val="99000"/>
                            </a:srgbClr>
                          </a:solidFill>
                          <a:effectLst/>
                          <a:latin typeface="+mn-lt"/>
                          <a:ea typeface="+mn-ea"/>
                          <a:cs typeface="+mn-cs"/>
                        </a:rPr>
                        <a:t> (index entry)</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386674">
                <a:tc>
                  <a:txBody>
                    <a:bodyPr/>
                    <a:lstStyle/>
                    <a:p>
                      <a:r>
                        <a:rPr lang="en-US" sz="1600" b="0" dirty="0" smtClean="0">
                          <a:ln>
                            <a:solidFill>
                              <a:schemeClr val="bg1">
                                <a:alpha val="0"/>
                              </a:schemeClr>
                            </a:solidFill>
                          </a:ln>
                          <a:solidFill>
                            <a:srgbClr val="6F6F6F">
                              <a:alpha val="99000"/>
                            </a:srgbClr>
                          </a:solidFill>
                        </a:rPr>
                        <a:t>Crash Dumps</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1600" b="0" kern="1200" dirty="0" smtClean="0">
                          <a:ln>
                            <a:solidFill>
                              <a:schemeClr val="bg1">
                                <a:alpha val="0"/>
                              </a:schemeClr>
                            </a:solidFill>
                          </a:ln>
                          <a:solidFill>
                            <a:srgbClr val="6F6F6F">
                              <a:alpha val="99000"/>
                            </a:srgbClr>
                          </a:solidFill>
                          <a:effectLst/>
                          <a:latin typeface="+mn-lt"/>
                          <a:ea typeface="+mn-ea"/>
                          <a:cs typeface="+mn-cs"/>
                        </a:rPr>
                        <a:t>wad-crash-dumps - WADDirectoriesTable</a:t>
                      </a:r>
                      <a:r>
                        <a:rPr lang="en-US" sz="1600" b="0" kern="1200" baseline="0" dirty="0" smtClean="0">
                          <a:ln>
                            <a:solidFill>
                              <a:schemeClr val="bg1">
                                <a:alpha val="0"/>
                              </a:schemeClr>
                            </a:solidFill>
                          </a:ln>
                          <a:solidFill>
                            <a:srgbClr val="6F6F6F">
                              <a:alpha val="99000"/>
                            </a:srgbClr>
                          </a:solidFill>
                          <a:effectLst/>
                          <a:latin typeface="+mn-lt"/>
                          <a:ea typeface="+mn-ea"/>
                          <a:cs typeface="+mn-cs"/>
                        </a:rPr>
                        <a:t> (index entry)</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386674">
                <a:tc>
                  <a:txBody>
                    <a:bodyPr/>
                    <a:lstStyle/>
                    <a:p>
                      <a:r>
                        <a:rPr lang="en-US" sz="1600" b="0" dirty="0" smtClean="0">
                          <a:ln>
                            <a:solidFill>
                              <a:schemeClr val="bg1">
                                <a:alpha val="0"/>
                              </a:schemeClr>
                            </a:solidFill>
                          </a:ln>
                          <a:solidFill>
                            <a:srgbClr val="6F6F6F">
                              <a:alpha val="99000"/>
                            </a:srgbClr>
                          </a:solidFill>
                        </a:rPr>
                        <a:t>Custom File Based Logs</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1600" b="0" dirty="0" smtClean="0">
                          <a:ln>
                            <a:solidFill>
                              <a:schemeClr val="bg1">
                                <a:alpha val="0"/>
                              </a:schemeClr>
                            </a:solidFill>
                          </a:ln>
                          <a:solidFill>
                            <a:srgbClr val="6F6F6F">
                              <a:alpha val="99000"/>
                            </a:srgbClr>
                          </a:solidFill>
                        </a:rPr>
                        <a:t>(must</a:t>
                      </a:r>
                      <a:r>
                        <a:rPr lang="en-US" sz="1600" b="0" baseline="0" dirty="0" smtClean="0">
                          <a:ln>
                            <a:solidFill>
                              <a:schemeClr val="bg1">
                                <a:alpha val="0"/>
                              </a:schemeClr>
                            </a:solidFill>
                          </a:ln>
                          <a:solidFill>
                            <a:srgbClr val="6F6F6F">
                              <a:alpha val="99000"/>
                            </a:srgbClr>
                          </a:solidFill>
                        </a:rPr>
                        <a:t> be configured)</a:t>
                      </a:r>
                      <a:r>
                        <a:rPr lang="en-US" sz="1600" b="0" kern="1200" dirty="0" smtClean="0">
                          <a:ln>
                            <a:solidFill>
                              <a:schemeClr val="bg1">
                                <a:alpha val="0"/>
                              </a:schemeClr>
                            </a:solidFill>
                          </a:ln>
                          <a:solidFill>
                            <a:srgbClr val="6F6F6F">
                              <a:alpha val="99000"/>
                            </a:srgbClr>
                          </a:solidFill>
                          <a:effectLst/>
                          <a:latin typeface="+mn-lt"/>
                          <a:ea typeface="+mn-ea"/>
                          <a:cs typeface="+mn-cs"/>
                        </a:rPr>
                        <a:t> - WADDirectoriesTable</a:t>
                      </a:r>
                      <a:r>
                        <a:rPr lang="en-US" sz="1600" b="0" kern="1200" baseline="0" dirty="0" smtClean="0">
                          <a:ln>
                            <a:solidFill>
                              <a:schemeClr val="bg1">
                                <a:alpha val="0"/>
                              </a:schemeClr>
                            </a:solidFill>
                          </a:ln>
                          <a:solidFill>
                            <a:srgbClr val="6F6F6F">
                              <a:alpha val="99000"/>
                            </a:srgbClr>
                          </a:solidFill>
                          <a:effectLst/>
                          <a:latin typeface="+mn-lt"/>
                          <a:ea typeface="+mn-ea"/>
                          <a:cs typeface="+mn-cs"/>
                        </a:rPr>
                        <a:t> (index entry)</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2788228731"/>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379661" y="637348"/>
            <a:ext cx="6369515" cy="7478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tabLst>
                <a:tab pos="1089025" algn="l"/>
              </a:tabLst>
            </a:pPr>
            <a:r>
              <a:rPr lang="en-US" dirty="0" smtClean="0">
                <a:solidFill>
                  <a:schemeClr val="tx1">
                    <a:alpha val="99000"/>
                  </a:schemeClr>
                </a:solidFill>
              </a:rPr>
              <a:t>Cloud Services</a:t>
            </a:r>
            <a:endParaRPr lang="en-US" dirty="0">
              <a:solidFill>
                <a:schemeClr val="tx1">
                  <a:alpha val="99000"/>
                </a:schemeClr>
              </a:solidFill>
            </a:endParaRPr>
          </a:p>
        </p:txBody>
      </p:sp>
      <p:pic>
        <p:nvPicPr>
          <p:cNvPr id="8" name="Picture 7"/>
          <p:cNvPicPr>
            <a:picLocks noChangeAspect="1"/>
          </p:cNvPicPr>
          <p:nvPr/>
        </p:nvPicPr>
        <p:blipFill>
          <a:blip r:embed="rId3"/>
          <a:stretch>
            <a:fillRect/>
          </a:stretch>
        </p:blipFill>
        <p:spPr>
          <a:xfrm>
            <a:off x="3665169" y="745942"/>
            <a:ext cx="632604" cy="530708"/>
          </a:xfrm>
          <a:prstGeom prst="rect">
            <a:avLst/>
          </a:prstGeom>
        </p:spPr>
      </p:pic>
      <p:pic>
        <p:nvPicPr>
          <p:cNvPr id="10" name="Picture 9"/>
          <p:cNvPicPr>
            <a:picLocks noChangeAspect="1"/>
          </p:cNvPicPr>
          <p:nvPr/>
        </p:nvPicPr>
        <p:blipFill>
          <a:blip r:embed="rId4"/>
          <a:stretch>
            <a:fillRect/>
          </a:stretch>
        </p:blipFill>
        <p:spPr>
          <a:xfrm>
            <a:off x="5449015" y="2230836"/>
            <a:ext cx="2115403" cy="1781773"/>
          </a:xfrm>
          <a:prstGeom prst="rect">
            <a:avLst/>
          </a:prstGeom>
        </p:spPr>
      </p:pic>
      <p:pic>
        <p:nvPicPr>
          <p:cNvPr id="12" name="Picture 11"/>
          <p:cNvPicPr>
            <a:picLocks noChangeAspect="1"/>
          </p:cNvPicPr>
          <p:nvPr/>
        </p:nvPicPr>
        <p:blipFill>
          <a:blip r:embed="rId5"/>
          <a:stretch>
            <a:fillRect/>
          </a:stretch>
        </p:blipFill>
        <p:spPr>
          <a:xfrm>
            <a:off x="9014164" y="2230835"/>
            <a:ext cx="2115403" cy="1781773"/>
          </a:xfrm>
          <a:prstGeom prst="rect">
            <a:avLst/>
          </a:prstGeom>
        </p:spPr>
      </p:pic>
      <p:pic>
        <p:nvPicPr>
          <p:cNvPr id="18" name="Picture 17"/>
          <p:cNvPicPr>
            <a:picLocks noChangeAspect="1"/>
          </p:cNvPicPr>
          <p:nvPr/>
        </p:nvPicPr>
        <p:blipFill>
          <a:blip r:embed="rId6"/>
          <a:stretch>
            <a:fillRect/>
          </a:stretch>
        </p:blipFill>
        <p:spPr>
          <a:xfrm>
            <a:off x="719078" y="2201436"/>
            <a:ext cx="2102509" cy="1365729"/>
          </a:xfrm>
          <a:prstGeom prst="rect">
            <a:avLst/>
          </a:prstGeom>
        </p:spPr>
      </p:pic>
      <p:pic>
        <p:nvPicPr>
          <p:cNvPr id="19" name="Picture 18"/>
          <p:cNvPicPr>
            <a:picLocks noChangeAspect="1"/>
          </p:cNvPicPr>
          <p:nvPr/>
        </p:nvPicPr>
        <p:blipFill>
          <a:blip r:embed="rId7"/>
          <a:stretch>
            <a:fillRect/>
          </a:stretch>
        </p:blipFill>
        <p:spPr>
          <a:xfrm>
            <a:off x="107189" y="2884301"/>
            <a:ext cx="506084" cy="530709"/>
          </a:xfrm>
          <a:prstGeom prst="rect">
            <a:avLst/>
          </a:prstGeom>
        </p:spPr>
      </p:pic>
      <p:sp>
        <p:nvSpPr>
          <p:cNvPr id="2" name="Right Arrow 1"/>
          <p:cNvSpPr/>
          <p:nvPr/>
        </p:nvSpPr>
        <p:spPr bwMode="auto">
          <a:xfrm>
            <a:off x="2121083" y="2751624"/>
            <a:ext cx="936009" cy="265354"/>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20" name="Picture 19"/>
          <p:cNvPicPr>
            <a:picLocks noChangeAspect="1"/>
          </p:cNvPicPr>
          <p:nvPr/>
        </p:nvPicPr>
        <p:blipFill>
          <a:blip r:embed="rId8"/>
          <a:stretch>
            <a:fillRect/>
          </a:stretch>
        </p:blipFill>
        <p:spPr>
          <a:xfrm>
            <a:off x="5043351" y="2549117"/>
            <a:ext cx="492026" cy="195525"/>
          </a:xfrm>
          <a:prstGeom prst="rect">
            <a:avLst/>
          </a:prstGeom>
        </p:spPr>
      </p:pic>
      <p:pic>
        <p:nvPicPr>
          <p:cNvPr id="21" name="Picture 20"/>
          <p:cNvPicPr>
            <a:picLocks noChangeAspect="1"/>
          </p:cNvPicPr>
          <p:nvPr/>
        </p:nvPicPr>
        <p:blipFill>
          <a:blip r:embed="rId9"/>
          <a:stretch>
            <a:fillRect/>
          </a:stretch>
        </p:blipFill>
        <p:spPr>
          <a:xfrm>
            <a:off x="3278577" y="2437390"/>
            <a:ext cx="1601134" cy="1070085"/>
          </a:xfrm>
          <a:prstGeom prst="rect">
            <a:avLst/>
          </a:prstGeom>
        </p:spPr>
      </p:pic>
      <p:pic>
        <p:nvPicPr>
          <p:cNvPr id="22" name="Picture 21"/>
          <p:cNvPicPr>
            <a:picLocks noChangeAspect="1"/>
          </p:cNvPicPr>
          <p:nvPr/>
        </p:nvPicPr>
        <p:blipFill>
          <a:blip r:embed="rId10"/>
          <a:stretch>
            <a:fillRect/>
          </a:stretch>
        </p:blipFill>
        <p:spPr>
          <a:xfrm>
            <a:off x="472695" y="2130138"/>
            <a:ext cx="435794" cy="614504"/>
          </a:xfrm>
          <a:prstGeom prst="rect">
            <a:avLst/>
          </a:prstGeom>
        </p:spPr>
      </p:pic>
      <p:pic>
        <p:nvPicPr>
          <p:cNvPr id="23" name="Picture 22"/>
          <p:cNvPicPr>
            <a:picLocks noChangeAspect="1"/>
          </p:cNvPicPr>
          <p:nvPr/>
        </p:nvPicPr>
        <p:blipFill>
          <a:blip r:embed="rId11"/>
          <a:stretch>
            <a:fillRect/>
          </a:stretch>
        </p:blipFill>
        <p:spPr>
          <a:xfrm>
            <a:off x="613273" y="3567165"/>
            <a:ext cx="590431" cy="544674"/>
          </a:xfrm>
          <a:prstGeom prst="rect">
            <a:avLst/>
          </a:prstGeom>
        </p:spPr>
      </p:pic>
      <p:pic>
        <p:nvPicPr>
          <p:cNvPr id="24" name="Picture 23"/>
          <p:cNvPicPr>
            <a:picLocks noChangeAspect="1"/>
          </p:cNvPicPr>
          <p:nvPr/>
        </p:nvPicPr>
        <p:blipFill>
          <a:blip r:embed="rId8"/>
          <a:stretch>
            <a:fillRect/>
          </a:stretch>
        </p:blipFill>
        <p:spPr>
          <a:xfrm>
            <a:off x="8594103" y="2565037"/>
            <a:ext cx="492026" cy="195525"/>
          </a:xfrm>
          <a:prstGeom prst="rect">
            <a:avLst/>
          </a:prstGeom>
        </p:spPr>
      </p:pic>
      <p:sp>
        <p:nvSpPr>
          <p:cNvPr id="25" name="Right Arrow 24"/>
          <p:cNvSpPr/>
          <p:nvPr/>
        </p:nvSpPr>
        <p:spPr bwMode="auto">
          <a:xfrm>
            <a:off x="7227621" y="2751624"/>
            <a:ext cx="936009" cy="265354"/>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7" name="TextBox 26"/>
          <p:cNvSpPr txBox="1"/>
          <p:nvPr/>
        </p:nvSpPr>
        <p:spPr>
          <a:xfrm>
            <a:off x="5276791" y="4256757"/>
            <a:ext cx="2287627" cy="830997"/>
          </a:xfrm>
          <a:prstGeom prst="rect">
            <a:avLst/>
          </a:prstGeom>
          <a:noFill/>
        </p:spPr>
        <p:txBody>
          <a:bodyPr wrap="square" rtlCol="0">
            <a:spAutoFit/>
          </a:bodyPr>
          <a:lstStyle/>
          <a:p>
            <a:pPr algn="ctr"/>
            <a:r>
              <a:rPr lang="en-US" dirty="0" smtClean="0"/>
              <a:t>Web Role </a:t>
            </a:r>
          </a:p>
          <a:p>
            <a:pPr algn="ctr"/>
            <a:r>
              <a:rPr lang="en-US" dirty="0" smtClean="0"/>
              <a:t>Instances</a:t>
            </a:r>
            <a:endParaRPr lang="en-US" dirty="0"/>
          </a:p>
        </p:txBody>
      </p:sp>
      <p:sp>
        <p:nvSpPr>
          <p:cNvPr id="28" name="TextBox 27"/>
          <p:cNvSpPr txBox="1"/>
          <p:nvPr/>
        </p:nvSpPr>
        <p:spPr>
          <a:xfrm>
            <a:off x="2784205" y="4256757"/>
            <a:ext cx="2519156" cy="830997"/>
          </a:xfrm>
          <a:prstGeom prst="rect">
            <a:avLst/>
          </a:prstGeom>
          <a:noFill/>
        </p:spPr>
        <p:txBody>
          <a:bodyPr wrap="square" rtlCol="0">
            <a:spAutoFit/>
          </a:bodyPr>
          <a:lstStyle/>
          <a:p>
            <a:pPr algn="ctr"/>
            <a:r>
              <a:rPr lang="en-US" dirty="0" smtClean="0"/>
              <a:t>Load </a:t>
            </a:r>
            <a:br>
              <a:rPr lang="en-US" dirty="0" smtClean="0"/>
            </a:br>
            <a:r>
              <a:rPr lang="en-US" dirty="0" smtClean="0"/>
              <a:t>Balancer</a:t>
            </a:r>
            <a:endParaRPr lang="en-US" dirty="0"/>
          </a:p>
        </p:txBody>
      </p:sp>
      <p:sp>
        <p:nvSpPr>
          <p:cNvPr id="29" name="TextBox 28"/>
          <p:cNvSpPr txBox="1"/>
          <p:nvPr/>
        </p:nvSpPr>
        <p:spPr>
          <a:xfrm>
            <a:off x="8841940" y="4256757"/>
            <a:ext cx="2287627" cy="830997"/>
          </a:xfrm>
          <a:prstGeom prst="rect">
            <a:avLst/>
          </a:prstGeom>
          <a:noFill/>
        </p:spPr>
        <p:txBody>
          <a:bodyPr wrap="square" rtlCol="0">
            <a:spAutoFit/>
          </a:bodyPr>
          <a:lstStyle/>
          <a:p>
            <a:pPr algn="ctr"/>
            <a:r>
              <a:rPr lang="en-US" dirty="0" smtClean="0"/>
              <a:t>Worker Role </a:t>
            </a:r>
          </a:p>
          <a:p>
            <a:pPr algn="ctr"/>
            <a:r>
              <a:rPr lang="en-US" dirty="0" smtClean="0"/>
              <a:t>Instances</a:t>
            </a:r>
            <a:endParaRPr lang="en-US" dirty="0"/>
          </a:p>
        </p:txBody>
      </p:sp>
      <p:pic>
        <p:nvPicPr>
          <p:cNvPr id="3074" name="Picture 2" descr="C:\Users\Bill\AppData\Local\Microsoft\Windows\INetCache\IE\CE2W3GSO\MC900434403[1].wmf"/>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655966" y="2549117"/>
            <a:ext cx="1362075" cy="1908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48847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circle(in)">
                                      <p:cBhvr>
                                        <p:cTn id="7" dur="2000"/>
                                        <p:tgtEl>
                                          <p:spTgt spid="21"/>
                                        </p:tgtEl>
                                      </p:cBhvr>
                                    </p:animEffect>
                                  </p:childTnLst>
                                </p:cTn>
                              </p:par>
                            </p:childTnLst>
                          </p:cTn>
                        </p:par>
                        <p:par>
                          <p:cTn id="8" fill="hold">
                            <p:stCondLst>
                              <p:cond delay="2000"/>
                            </p:stCondLst>
                            <p:childTnLst>
                              <p:par>
                                <p:cTn id="9" presetID="1" presetClass="entr" presetSubtype="0"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3074"/>
                                        </p:tgtEl>
                                        <p:attrNameLst>
                                          <p:attrName>style.visibility</p:attrName>
                                        </p:attrNameLst>
                                      </p:cBhvr>
                                      <p:to>
                                        <p:strVal val="visible"/>
                                      </p:to>
                                    </p:set>
                                    <p:animEffect transition="in" filter="circle(in)">
                                      <p:cBhvr>
                                        <p:cTn id="25" dur="20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8" grpId="0"/>
      <p:bldP spid="2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7417" name="think-cell Slide" r:id="rId20" imgW="270" imgH="270" progId="TCLayout.ActiveDocument.1">
                  <p:embed/>
                </p:oleObj>
              </mc:Choice>
              <mc:Fallback>
                <p:oleObj name="think-cell Slide" r:id="rId20" imgW="270" imgH="270" progId="TCLayout.ActiveDocument.1">
                  <p:embed/>
                  <p:pic>
                    <p:nvPicPr>
                      <p:cNvPr id="0" name=""/>
                      <p:cNvPicPr/>
                      <p:nvPr/>
                    </p:nvPicPr>
                    <p:blipFill>
                      <a:blip r:embed="rId21"/>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a:xfrm>
            <a:off x="519112" y="228600"/>
            <a:ext cx="11149013" cy="1107996"/>
          </a:xfrm>
        </p:spPr>
        <p:txBody>
          <a:bodyPr/>
          <a:lstStyle/>
          <a:p>
            <a:r>
              <a:rPr lang="en-US" dirty="0">
                <a:cs typeface="Segoe UI"/>
              </a:rPr>
              <a:t>The High Scale Application Archetype</a:t>
            </a:r>
            <a:br>
              <a:rPr lang="en-US" dirty="0">
                <a:cs typeface="Segoe UI"/>
              </a:rPr>
            </a:br>
            <a:r>
              <a:rPr lang="en-US" sz="2600" dirty="0" smtClean="0">
                <a:solidFill>
                  <a:schemeClr val="accent4">
                    <a:alpha val="99000"/>
                  </a:schemeClr>
                </a:solidFill>
                <a:cs typeface="Segoe UI"/>
              </a:rPr>
              <a:t>Microsoft Azure </a:t>
            </a:r>
            <a:r>
              <a:rPr lang="en-US" sz="2600" dirty="0">
                <a:solidFill>
                  <a:schemeClr val="accent4">
                    <a:alpha val="99000"/>
                  </a:schemeClr>
                </a:solidFill>
                <a:cs typeface="Segoe UI"/>
              </a:rPr>
              <a:t>provides a ‘pay-as-you-go’ scale out application </a:t>
            </a:r>
            <a:r>
              <a:rPr lang="en-US" sz="2600" dirty="0" smtClean="0">
                <a:solidFill>
                  <a:schemeClr val="accent4">
                    <a:alpha val="99000"/>
                  </a:schemeClr>
                </a:solidFill>
                <a:cs typeface="Segoe UI"/>
              </a:rPr>
              <a:t>platform</a:t>
            </a:r>
            <a:endParaRPr lang="en-US" sz="2600" dirty="0">
              <a:solidFill>
                <a:schemeClr val="accent4">
                  <a:alpha val="99000"/>
                </a:schemeClr>
              </a:solidFill>
              <a:cs typeface="Segoe UI"/>
            </a:endParaRPr>
          </a:p>
        </p:txBody>
      </p:sp>
      <p:sp>
        <p:nvSpPr>
          <p:cNvPr id="6" name="Rectangle 5"/>
          <p:cNvSpPr/>
          <p:nvPr>
            <p:custDataLst>
              <p:tags r:id="rId4"/>
            </p:custDataLst>
          </p:nvPr>
        </p:nvSpPr>
        <p:spPr bwMode="auto">
          <a:xfrm>
            <a:off x="1613852" y="1695450"/>
            <a:ext cx="8961120" cy="5486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ln>
                  <a:solidFill>
                    <a:schemeClr val="bg1">
                      <a:alpha val="0"/>
                    </a:schemeClr>
                  </a:solidFill>
                </a:ln>
                <a:gradFill>
                  <a:gsLst>
                    <a:gs pos="0">
                      <a:srgbClr val="FFFFFF"/>
                    </a:gs>
                    <a:gs pos="100000">
                      <a:srgbClr val="FFFFFF"/>
                    </a:gs>
                  </a:gsLst>
                  <a:lin ang="5400000" scaled="0"/>
                </a:gradFill>
              </a:rPr>
              <a:t>Intelligent Network Load Balancer</a:t>
            </a:r>
          </a:p>
        </p:txBody>
      </p:sp>
      <p:sp>
        <p:nvSpPr>
          <p:cNvPr id="7" name="Rectangle 6"/>
          <p:cNvSpPr/>
          <p:nvPr>
            <p:custDataLst>
              <p:tags r:id="rId5"/>
            </p:custDataLst>
          </p:nvPr>
        </p:nvSpPr>
        <p:spPr bwMode="auto">
          <a:xfrm>
            <a:off x="1613852" y="2931124"/>
            <a:ext cx="8961120" cy="5486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ln>
                  <a:solidFill>
                    <a:schemeClr val="bg1">
                      <a:alpha val="0"/>
                    </a:schemeClr>
                  </a:solidFill>
                </a:ln>
                <a:gradFill>
                  <a:gsLst>
                    <a:gs pos="0">
                      <a:srgbClr val="FFFFFF"/>
                    </a:gs>
                    <a:gs pos="100000">
                      <a:srgbClr val="FFFFFF"/>
                    </a:gs>
                  </a:gsLst>
                  <a:lin ang="5400000" scaled="0"/>
                </a:gradFill>
              </a:rPr>
              <a:t>Stateless Web and/or Application Servers</a:t>
            </a:r>
          </a:p>
        </p:txBody>
      </p:sp>
      <p:sp>
        <p:nvSpPr>
          <p:cNvPr id="8" name="Rectangle 7"/>
          <p:cNvSpPr/>
          <p:nvPr>
            <p:custDataLst>
              <p:tags r:id="rId6"/>
            </p:custDataLst>
          </p:nvPr>
        </p:nvSpPr>
        <p:spPr bwMode="auto">
          <a:xfrm>
            <a:off x="1613852" y="3608921"/>
            <a:ext cx="4480560" cy="5486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ln>
                  <a:solidFill>
                    <a:schemeClr val="bg1">
                      <a:alpha val="0"/>
                    </a:schemeClr>
                  </a:solidFill>
                </a:ln>
                <a:gradFill>
                  <a:gsLst>
                    <a:gs pos="0">
                      <a:srgbClr val="FFFFFF"/>
                    </a:gs>
                    <a:gs pos="100000">
                      <a:srgbClr val="FFFFFF"/>
                    </a:gs>
                  </a:gsLst>
                  <a:lin ang="5400000" scaled="0"/>
                </a:gradFill>
              </a:rPr>
              <a:t>Stateless ‘Worker’ Machines</a:t>
            </a:r>
          </a:p>
        </p:txBody>
      </p:sp>
      <p:sp>
        <p:nvSpPr>
          <p:cNvPr id="9" name="Rectangle 8"/>
          <p:cNvSpPr/>
          <p:nvPr>
            <p:custDataLst>
              <p:tags r:id="rId7"/>
            </p:custDataLst>
          </p:nvPr>
        </p:nvSpPr>
        <p:spPr bwMode="auto">
          <a:xfrm>
            <a:off x="1613852" y="4876077"/>
            <a:ext cx="8961120" cy="13716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a:ln>
                <a:solidFill>
                  <a:schemeClr val="bg1">
                    <a:alpha val="0"/>
                  </a:schemeClr>
                </a:solidFill>
              </a:ln>
              <a:gradFill>
                <a:gsLst>
                  <a:gs pos="0">
                    <a:srgbClr val="FFFFFF"/>
                  </a:gs>
                  <a:gs pos="100000">
                    <a:srgbClr val="FFFFFF"/>
                  </a:gs>
                </a:gsLst>
                <a:lin ang="5400000" scaled="0"/>
              </a:gradFill>
            </a:endParaRPr>
          </a:p>
        </p:txBody>
      </p:sp>
      <p:sp>
        <p:nvSpPr>
          <p:cNvPr id="10" name="Up-Down Arrow 9"/>
          <p:cNvSpPr/>
          <p:nvPr>
            <p:custDataLst>
              <p:tags r:id="rId8"/>
            </p:custDataLst>
          </p:nvPr>
        </p:nvSpPr>
        <p:spPr bwMode="auto">
          <a:xfrm>
            <a:off x="8551862" y="3537841"/>
            <a:ext cx="365760" cy="1280160"/>
          </a:xfrm>
          <a:prstGeom prst="upDown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ln>
                <a:solidFill>
                  <a:schemeClr val="bg1">
                    <a:alpha val="0"/>
                  </a:schemeClr>
                </a:solidFill>
              </a:ln>
              <a:gradFill>
                <a:gsLst>
                  <a:gs pos="0">
                    <a:srgbClr val="FFFFFF"/>
                  </a:gs>
                  <a:gs pos="100000">
                    <a:srgbClr val="FFFFFF"/>
                  </a:gs>
                </a:gsLst>
                <a:lin ang="5400000" scaled="0"/>
              </a:gradFill>
            </a:endParaRPr>
          </a:p>
        </p:txBody>
      </p:sp>
      <p:sp>
        <p:nvSpPr>
          <p:cNvPr id="11" name="Up-Down Arrow 10"/>
          <p:cNvSpPr/>
          <p:nvPr>
            <p:custDataLst>
              <p:tags r:id="rId9"/>
            </p:custDataLst>
          </p:nvPr>
        </p:nvSpPr>
        <p:spPr bwMode="auto">
          <a:xfrm>
            <a:off x="3271202" y="4226026"/>
            <a:ext cx="354330" cy="550872"/>
          </a:xfrm>
          <a:prstGeom prst="upDown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ln>
                <a:solidFill>
                  <a:schemeClr val="bg1">
                    <a:alpha val="0"/>
                  </a:schemeClr>
                </a:solidFill>
              </a:ln>
              <a:gradFill>
                <a:gsLst>
                  <a:gs pos="0">
                    <a:srgbClr val="FFFFFF"/>
                  </a:gs>
                  <a:gs pos="100000">
                    <a:srgbClr val="FFFFFF"/>
                  </a:gs>
                </a:gsLst>
                <a:lin ang="5400000" scaled="0"/>
              </a:gradFill>
            </a:endParaRPr>
          </a:p>
        </p:txBody>
      </p:sp>
      <p:sp>
        <p:nvSpPr>
          <p:cNvPr id="12" name="Right Arrow 11"/>
          <p:cNvSpPr/>
          <p:nvPr>
            <p:custDataLst>
              <p:tags r:id="rId10"/>
            </p:custDataLst>
          </p:nvPr>
        </p:nvSpPr>
        <p:spPr bwMode="auto">
          <a:xfrm rot="5400000">
            <a:off x="5820092" y="2359007"/>
            <a:ext cx="548640" cy="457200"/>
          </a:xfrm>
          <a:prstGeom prst="right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ln>
                <a:solidFill>
                  <a:schemeClr val="bg1">
                    <a:alpha val="0"/>
                  </a:schemeClr>
                </a:solidFill>
              </a:ln>
              <a:gradFill>
                <a:gsLst>
                  <a:gs pos="0">
                    <a:srgbClr val="FFFFFF"/>
                  </a:gs>
                  <a:gs pos="100000">
                    <a:srgbClr val="FFFFFF"/>
                  </a:gs>
                </a:gsLst>
                <a:lin ang="5400000" scaled="0"/>
              </a:gradFill>
            </a:endParaRPr>
          </a:p>
        </p:txBody>
      </p:sp>
      <p:sp>
        <p:nvSpPr>
          <p:cNvPr id="14" name="Rectangle 13"/>
          <p:cNvSpPr/>
          <p:nvPr>
            <p:custDataLst>
              <p:tags r:id="rId11"/>
            </p:custDataLst>
          </p:nvPr>
        </p:nvSpPr>
        <p:spPr>
          <a:xfrm>
            <a:off x="3848394" y="4256006"/>
            <a:ext cx="2420086" cy="461665"/>
          </a:xfrm>
          <a:prstGeom prst="rect">
            <a:avLst/>
          </a:prstGeom>
        </p:spPr>
        <p:txBody>
          <a:bodyPr wrap="none">
            <a:spAutoFit/>
          </a:bodyPr>
          <a:lstStyle/>
          <a:p>
            <a:r>
              <a:rPr lang="en-US" sz="2400" dirty="0">
                <a:ln>
                  <a:solidFill>
                    <a:schemeClr val="bg1">
                      <a:alpha val="0"/>
                    </a:schemeClr>
                  </a:solidFill>
                </a:ln>
                <a:solidFill>
                  <a:srgbClr val="595959">
                    <a:alpha val="99000"/>
                  </a:srgbClr>
                </a:solidFill>
              </a:rPr>
              <a:t>Async Activation</a:t>
            </a:r>
          </a:p>
        </p:txBody>
      </p:sp>
      <p:sp>
        <p:nvSpPr>
          <p:cNvPr id="15" name="Rectangle 14"/>
          <p:cNvSpPr/>
          <p:nvPr>
            <p:custDataLst>
              <p:tags r:id="rId12"/>
            </p:custDataLst>
          </p:nvPr>
        </p:nvSpPr>
        <p:spPr>
          <a:xfrm>
            <a:off x="6346820" y="2356774"/>
            <a:ext cx="2783070" cy="461665"/>
          </a:xfrm>
          <a:prstGeom prst="rect">
            <a:avLst/>
          </a:prstGeom>
        </p:spPr>
        <p:txBody>
          <a:bodyPr wrap="none">
            <a:spAutoFit/>
          </a:bodyPr>
          <a:lstStyle/>
          <a:p>
            <a:r>
              <a:rPr lang="en-US" sz="2400" dirty="0">
                <a:ln>
                  <a:solidFill>
                    <a:schemeClr val="bg1">
                      <a:alpha val="0"/>
                    </a:schemeClr>
                  </a:solidFill>
                </a:ln>
                <a:solidFill>
                  <a:srgbClr val="595959"/>
                </a:solidFill>
              </a:rPr>
              <a:t>Network Activation</a:t>
            </a:r>
          </a:p>
        </p:txBody>
      </p:sp>
      <p:sp>
        <p:nvSpPr>
          <p:cNvPr id="16" name="Rectangle 15"/>
          <p:cNvSpPr/>
          <p:nvPr>
            <p:custDataLst>
              <p:tags r:id="rId13"/>
            </p:custDataLst>
          </p:nvPr>
        </p:nvSpPr>
        <p:spPr bwMode="auto">
          <a:xfrm>
            <a:off x="1751012" y="5013237"/>
            <a:ext cx="1645920" cy="10972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400" dirty="0">
                <a:ln>
                  <a:solidFill>
                    <a:schemeClr val="bg1">
                      <a:alpha val="0"/>
                    </a:schemeClr>
                  </a:solidFill>
                </a:ln>
                <a:solidFill>
                  <a:schemeClr val="bg1">
                    <a:alpha val="99000"/>
                  </a:schemeClr>
                </a:solidFill>
              </a:rPr>
              <a:t>State Tier</a:t>
            </a:r>
          </a:p>
        </p:txBody>
      </p:sp>
      <p:sp>
        <p:nvSpPr>
          <p:cNvPr id="17" name="Rectangle 16"/>
          <p:cNvSpPr/>
          <p:nvPr>
            <p:custDataLst>
              <p:tags r:id="rId14"/>
            </p:custDataLst>
          </p:nvPr>
        </p:nvSpPr>
        <p:spPr bwMode="auto">
          <a:xfrm>
            <a:off x="3511232" y="5013237"/>
            <a:ext cx="1645920" cy="10972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400" dirty="0">
                <a:ln>
                  <a:solidFill>
                    <a:schemeClr val="bg1">
                      <a:alpha val="0"/>
                    </a:schemeClr>
                  </a:solidFill>
                </a:ln>
                <a:solidFill>
                  <a:schemeClr val="bg1">
                    <a:alpha val="99000"/>
                  </a:schemeClr>
                </a:solidFill>
              </a:rPr>
              <a:t>Queues</a:t>
            </a:r>
            <a:endParaRPr lang="en-NZ" sz="2400" dirty="0">
              <a:ln>
                <a:solidFill>
                  <a:schemeClr val="bg1">
                    <a:alpha val="0"/>
                  </a:schemeClr>
                </a:solidFill>
              </a:ln>
              <a:solidFill>
                <a:schemeClr val="bg1">
                  <a:alpha val="99000"/>
                </a:schemeClr>
              </a:solidFill>
            </a:endParaRPr>
          </a:p>
        </p:txBody>
      </p:sp>
      <p:sp>
        <p:nvSpPr>
          <p:cNvPr id="18" name="Rectangle 17"/>
          <p:cNvSpPr/>
          <p:nvPr>
            <p:custDataLst>
              <p:tags r:id="rId15"/>
            </p:custDataLst>
          </p:nvPr>
        </p:nvSpPr>
        <p:spPr bwMode="auto">
          <a:xfrm>
            <a:off x="5271452" y="5013237"/>
            <a:ext cx="1645920" cy="10972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400" dirty="0">
                <a:ln>
                  <a:solidFill>
                    <a:schemeClr val="bg1">
                      <a:alpha val="0"/>
                    </a:schemeClr>
                  </a:solidFill>
                </a:ln>
                <a:solidFill>
                  <a:schemeClr val="bg1">
                    <a:alpha val="99000"/>
                  </a:schemeClr>
                </a:solidFill>
              </a:rPr>
              <a:t>Key/Value</a:t>
            </a:r>
            <a:br>
              <a:rPr lang="en-US" sz="2400" dirty="0">
                <a:ln>
                  <a:solidFill>
                    <a:schemeClr val="bg1">
                      <a:alpha val="0"/>
                    </a:schemeClr>
                  </a:solidFill>
                </a:ln>
                <a:solidFill>
                  <a:schemeClr val="bg1">
                    <a:alpha val="99000"/>
                  </a:schemeClr>
                </a:solidFill>
              </a:rPr>
            </a:br>
            <a:r>
              <a:rPr lang="en-US" sz="2400" dirty="0">
                <a:ln>
                  <a:solidFill>
                    <a:schemeClr val="bg1">
                      <a:alpha val="0"/>
                    </a:schemeClr>
                  </a:solidFill>
                </a:ln>
                <a:solidFill>
                  <a:schemeClr val="bg1">
                    <a:alpha val="99000"/>
                  </a:schemeClr>
                </a:solidFill>
              </a:rPr>
              <a:t>Datastores</a:t>
            </a:r>
            <a:endParaRPr lang="en-NZ" sz="2400" dirty="0">
              <a:ln>
                <a:solidFill>
                  <a:schemeClr val="bg1">
                    <a:alpha val="0"/>
                  </a:schemeClr>
                </a:solidFill>
              </a:ln>
              <a:solidFill>
                <a:schemeClr val="bg1">
                  <a:alpha val="99000"/>
                </a:schemeClr>
              </a:solidFill>
            </a:endParaRPr>
          </a:p>
        </p:txBody>
      </p:sp>
      <p:sp>
        <p:nvSpPr>
          <p:cNvPr id="19" name="Rectangle 18"/>
          <p:cNvSpPr/>
          <p:nvPr>
            <p:custDataLst>
              <p:tags r:id="rId16"/>
            </p:custDataLst>
          </p:nvPr>
        </p:nvSpPr>
        <p:spPr bwMode="auto">
          <a:xfrm>
            <a:off x="7031672" y="5013237"/>
            <a:ext cx="1645920" cy="10972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400" dirty="0">
                <a:ln>
                  <a:solidFill>
                    <a:schemeClr val="bg1">
                      <a:alpha val="0"/>
                    </a:schemeClr>
                  </a:solidFill>
                </a:ln>
                <a:solidFill>
                  <a:schemeClr val="bg1">
                    <a:alpha val="99000"/>
                  </a:schemeClr>
                </a:solidFill>
              </a:rPr>
              <a:t>Partitioned RDBMS</a:t>
            </a:r>
            <a:endParaRPr lang="en-NZ" sz="2400" dirty="0">
              <a:ln>
                <a:solidFill>
                  <a:schemeClr val="bg1">
                    <a:alpha val="0"/>
                  </a:schemeClr>
                </a:solidFill>
              </a:ln>
              <a:solidFill>
                <a:schemeClr val="bg1">
                  <a:alpha val="99000"/>
                </a:schemeClr>
              </a:solidFill>
            </a:endParaRPr>
          </a:p>
        </p:txBody>
      </p:sp>
      <p:sp>
        <p:nvSpPr>
          <p:cNvPr id="20" name="Rectangle 19"/>
          <p:cNvSpPr/>
          <p:nvPr>
            <p:custDataLst>
              <p:tags r:id="rId17"/>
            </p:custDataLst>
          </p:nvPr>
        </p:nvSpPr>
        <p:spPr bwMode="auto">
          <a:xfrm>
            <a:off x="8791892" y="5013237"/>
            <a:ext cx="1645920" cy="10972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400" dirty="0">
                <a:ln>
                  <a:solidFill>
                    <a:schemeClr val="bg1">
                      <a:alpha val="0"/>
                    </a:schemeClr>
                  </a:solidFill>
                </a:ln>
                <a:solidFill>
                  <a:schemeClr val="bg1">
                    <a:alpha val="99000"/>
                  </a:schemeClr>
                </a:solidFill>
              </a:rPr>
              <a:t>Shared Filesystem</a:t>
            </a:r>
            <a:endParaRPr lang="en-NZ" sz="2400" dirty="0">
              <a:ln>
                <a:solidFill>
                  <a:schemeClr val="bg1">
                    <a:alpha val="0"/>
                  </a:schemeClr>
                </a:solidFill>
              </a:ln>
              <a:solidFill>
                <a:schemeClr val="bg1">
                  <a:alpha val="99000"/>
                </a:schemeClr>
              </a:solidFill>
            </a:endParaRPr>
          </a:p>
        </p:txBody>
      </p:sp>
    </p:spTree>
    <p:extLst>
      <p:ext uri="{BB962C8B-B14F-4D97-AF65-F5344CB8AC3E}">
        <p14:creationId xmlns:p14="http://schemas.microsoft.com/office/powerpoint/2010/main" val="1034975645"/>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248861" y="637348"/>
            <a:ext cx="7500316" cy="7478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tabLst>
                <a:tab pos="1089025" algn="l"/>
              </a:tabLst>
            </a:pPr>
            <a:r>
              <a:rPr lang="en-US" dirty="0" smtClean="0">
                <a:solidFill>
                  <a:schemeClr val="tx1">
                    <a:alpha val="99000"/>
                  </a:schemeClr>
                </a:solidFill>
              </a:rPr>
              <a:t>Service Bus Queue</a:t>
            </a:r>
            <a:endParaRPr lang="en-US" dirty="0">
              <a:solidFill>
                <a:schemeClr val="tx1">
                  <a:alpha val="99000"/>
                </a:schemeClr>
              </a:solidFill>
            </a:endParaRPr>
          </a:p>
        </p:txBody>
      </p:sp>
      <p:pic>
        <p:nvPicPr>
          <p:cNvPr id="7" name="Picture 6"/>
          <p:cNvPicPr>
            <a:picLocks noChangeAspect="1"/>
          </p:cNvPicPr>
          <p:nvPr/>
        </p:nvPicPr>
        <p:blipFill>
          <a:blip r:embed="rId3"/>
          <a:stretch>
            <a:fillRect/>
          </a:stretch>
        </p:blipFill>
        <p:spPr>
          <a:xfrm>
            <a:off x="434973" y="1953374"/>
            <a:ext cx="2813888" cy="3225572"/>
          </a:xfrm>
          <a:prstGeom prst="rect">
            <a:avLst/>
          </a:prstGeom>
        </p:spPr>
      </p:pic>
      <p:sp>
        <p:nvSpPr>
          <p:cNvPr id="20" name="Content Placeholder 2"/>
          <p:cNvSpPr txBox="1">
            <a:spLocks/>
          </p:cNvSpPr>
          <p:nvPr/>
        </p:nvSpPr>
        <p:spPr>
          <a:xfrm>
            <a:off x="3688079" y="1793656"/>
            <a:ext cx="8500745" cy="4431983"/>
          </a:xfrm>
          <a:prstGeom prst="rect">
            <a:avLst/>
          </a:prstGeom>
        </p:spPr>
        <p:txBody>
          <a:bodyPr vert="horz" wrap="square" lIns="0" tIns="0" rIns="0" bIns="0" rtlCol="0">
            <a:spAutoFit/>
          </a:bodyPr>
          <a:lst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tx1">
                    <a:alpha val="99000"/>
                  </a:schemeClr>
                </a:soli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indent="-342900">
              <a:lnSpc>
                <a:spcPct val="100000"/>
              </a:lnSpc>
            </a:pPr>
            <a:r>
              <a:rPr lang="en-US" sz="3200" dirty="0" smtClean="0">
                <a:latin typeface="Segoe UI Light" panose="020B0502040204020203" pitchFamily="34" charset="0"/>
                <a:cs typeface="Segoe UI Light" panose="020B0502040204020203" pitchFamily="34" charset="0"/>
              </a:rPr>
              <a:t>Durable queue – won’t lose your data</a:t>
            </a:r>
          </a:p>
          <a:p>
            <a:pPr marL="346075" indent="-342900">
              <a:lnSpc>
                <a:spcPct val="100000"/>
              </a:lnSpc>
            </a:pPr>
            <a:r>
              <a:rPr lang="en-US" sz="3200" dirty="0" smtClean="0">
                <a:latin typeface="Segoe UI Light" panose="020B0502040204020203" pitchFamily="34" charset="0"/>
                <a:cs typeface="Segoe UI Light" panose="020B0502040204020203" pitchFamily="34" charset="0"/>
              </a:rPr>
              <a:t>Reliable – backed by SLA and operations team</a:t>
            </a:r>
            <a:endParaRPr lang="en-US" sz="3200" dirty="0">
              <a:latin typeface="Segoe UI Light" panose="020B0502040204020203" pitchFamily="34" charset="0"/>
              <a:cs typeface="Segoe UI Light" panose="020B0502040204020203" pitchFamily="34" charset="0"/>
            </a:endParaRPr>
          </a:p>
          <a:p>
            <a:pPr marL="346075" indent="-342900">
              <a:lnSpc>
                <a:spcPct val="100000"/>
              </a:lnSpc>
            </a:pPr>
            <a:r>
              <a:rPr lang="en-US" sz="3200" dirty="0" smtClean="0">
                <a:latin typeface="Segoe UI Light" panose="020B0502040204020203" pitchFamily="34" charset="0"/>
                <a:cs typeface="Segoe UI Light" panose="020B0502040204020203" pitchFamily="34" charset="0"/>
              </a:rPr>
              <a:t>Scalable – built for Internet scale</a:t>
            </a:r>
            <a:endParaRPr lang="en-US" sz="3200" dirty="0">
              <a:latin typeface="Segoe UI Light" panose="020B0502040204020203" pitchFamily="34" charset="0"/>
              <a:cs typeface="Segoe UI Light" panose="020B0502040204020203" pitchFamily="34" charset="0"/>
            </a:endParaRPr>
          </a:p>
          <a:p>
            <a:pPr marL="346075" indent="-342900">
              <a:lnSpc>
                <a:spcPct val="100000"/>
              </a:lnSpc>
            </a:pPr>
            <a:r>
              <a:rPr lang="en-US" sz="3200" dirty="0" smtClean="0">
                <a:latin typeface="Segoe UI Light" panose="020B0502040204020203" pitchFamily="34" charset="0"/>
                <a:cs typeface="Segoe UI Light" panose="020B0502040204020203" pitchFamily="34" charset="0"/>
              </a:rPr>
              <a:t>Feature rich –  supports “at least once” and “at most once” delivery guarantees, pinning, suspend, &amp; more…</a:t>
            </a:r>
            <a:endParaRPr lang="en-US" sz="3200" dirty="0">
              <a:latin typeface="Segoe UI Light" panose="020B0502040204020203" pitchFamily="34" charset="0"/>
              <a:cs typeface="Segoe UI Light" panose="020B0502040204020203" pitchFamily="34" charset="0"/>
            </a:endParaRPr>
          </a:p>
          <a:p>
            <a:pPr marL="346075" indent="-342900">
              <a:lnSpc>
                <a:spcPct val="100000"/>
              </a:lnSpc>
            </a:pPr>
            <a:r>
              <a:rPr lang="en-US" sz="3200" dirty="0" smtClean="0">
                <a:latin typeface="Segoe UI Light" panose="020B0502040204020203" pitchFamily="34" charset="0"/>
                <a:cs typeface="Segoe UI Light" panose="020B0502040204020203" pitchFamily="34" charset="0"/>
              </a:rPr>
              <a:t>Enables Load Leveling</a:t>
            </a:r>
          </a:p>
          <a:p>
            <a:pPr marL="346075" indent="-342900">
              <a:lnSpc>
                <a:spcPct val="100000"/>
              </a:lnSpc>
            </a:pPr>
            <a:r>
              <a:rPr lang="en-US" sz="3200" dirty="0" smtClean="0">
                <a:latin typeface="Segoe UI Light" panose="020B0502040204020203" pitchFamily="34" charset="0"/>
                <a:cs typeface="Segoe UI Light" panose="020B0502040204020203" pitchFamily="34" charset="0"/>
              </a:rPr>
              <a:t>Similar to the Microsoft Azure Storage Queue</a:t>
            </a:r>
            <a:endParaRPr lang="en-US" sz="32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724793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Effect transition="in" filter="fade">
                                      <p:cBhvr>
                                        <p:cTn id="11" dur="250"/>
                                        <p:tgtEl>
                                          <p:spTgt spid="20">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0">
                                            <p:txEl>
                                              <p:pRg st="1" end="1"/>
                                            </p:txEl>
                                          </p:spTgt>
                                        </p:tgtEl>
                                        <p:attrNameLst>
                                          <p:attrName>style.visibility</p:attrName>
                                        </p:attrNameLst>
                                      </p:cBhvr>
                                      <p:to>
                                        <p:strVal val="visible"/>
                                      </p:to>
                                    </p:set>
                                    <p:animEffect transition="in" filter="fade">
                                      <p:cBhvr>
                                        <p:cTn id="16" dur="250"/>
                                        <p:tgtEl>
                                          <p:spTgt spid="20">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0">
                                            <p:txEl>
                                              <p:pRg st="2" end="2"/>
                                            </p:txEl>
                                          </p:spTgt>
                                        </p:tgtEl>
                                        <p:attrNameLst>
                                          <p:attrName>style.visibility</p:attrName>
                                        </p:attrNameLst>
                                      </p:cBhvr>
                                      <p:to>
                                        <p:strVal val="visible"/>
                                      </p:to>
                                    </p:set>
                                    <p:animEffect transition="in" filter="fade">
                                      <p:cBhvr>
                                        <p:cTn id="21" dur="250"/>
                                        <p:tgtEl>
                                          <p:spTgt spid="20">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0">
                                            <p:txEl>
                                              <p:pRg st="3" end="3"/>
                                            </p:txEl>
                                          </p:spTgt>
                                        </p:tgtEl>
                                        <p:attrNameLst>
                                          <p:attrName>style.visibility</p:attrName>
                                        </p:attrNameLst>
                                      </p:cBhvr>
                                      <p:to>
                                        <p:strVal val="visible"/>
                                      </p:to>
                                    </p:set>
                                    <p:animEffect transition="in" filter="fade">
                                      <p:cBhvr>
                                        <p:cTn id="26" dur="250"/>
                                        <p:tgtEl>
                                          <p:spTgt spid="20">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xEl>
                                              <p:pRg st="4" end="4"/>
                                            </p:txEl>
                                          </p:spTgt>
                                        </p:tgtEl>
                                        <p:attrNameLst>
                                          <p:attrName>style.visibility</p:attrName>
                                        </p:attrNameLst>
                                      </p:cBhvr>
                                      <p:to>
                                        <p:strVal val="visible"/>
                                      </p:to>
                                    </p:set>
                                    <p:animEffect transition="in" filter="fade">
                                      <p:cBhvr>
                                        <p:cTn id="31" dur="250"/>
                                        <p:tgtEl>
                                          <p:spTgt spid="20">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0">
                                            <p:txEl>
                                              <p:pRg st="5" end="5"/>
                                            </p:txEl>
                                          </p:spTgt>
                                        </p:tgtEl>
                                        <p:attrNameLst>
                                          <p:attrName>style.visibility</p:attrName>
                                        </p:attrNameLst>
                                      </p:cBhvr>
                                      <p:to>
                                        <p:strVal val="visible"/>
                                      </p:to>
                                    </p:set>
                                    <p:animEffect transition="in" filter="fade">
                                      <p:cBhvr>
                                        <p:cTn id="36" dur="250"/>
                                        <p:tgtEl>
                                          <p:spTgt spid="2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379661" y="637348"/>
            <a:ext cx="6369515" cy="7478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tabLst>
                <a:tab pos="1089025" algn="l"/>
              </a:tabLst>
            </a:pPr>
            <a:r>
              <a:rPr lang="en-US" dirty="0" smtClean="0">
                <a:solidFill>
                  <a:schemeClr val="tx1">
                    <a:alpha val="99000"/>
                  </a:schemeClr>
                </a:solidFill>
              </a:rPr>
              <a:t>Scalable Architecture</a:t>
            </a:r>
            <a:endParaRPr lang="en-US" dirty="0">
              <a:solidFill>
                <a:schemeClr val="tx1">
                  <a:alpha val="99000"/>
                </a:schemeClr>
              </a:solidFill>
            </a:endParaRPr>
          </a:p>
        </p:txBody>
      </p:sp>
      <p:pic>
        <p:nvPicPr>
          <p:cNvPr id="7" name="Picture 6"/>
          <p:cNvPicPr>
            <a:picLocks noChangeAspect="1"/>
          </p:cNvPicPr>
          <p:nvPr/>
        </p:nvPicPr>
        <p:blipFill>
          <a:blip r:embed="rId3"/>
          <a:stretch>
            <a:fillRect/>
          </a:stretch>
        </p:blipFill>
        <p:spPr>
          <a:xfrm>
            <a:off x="3248860" y="415617"/>
            <a:ext cx="1039303" cy="1191358"/>
          </a:xfrm>
          <a:prstGeom prst="rect">
            <a:avLst/>
          </a:prstGeom>
        </p:spPr>
      </p:pic>
      <p:pic>
        <p:nvPicPr>
          <p:cNvPr id="10" name="Picture 9"/>
          <p:cNvPicPr>
            <a:picLocks noChangeAspect="1"/>
          </p:cNvPicPr>
          <p:nvPr/>
        </p:nvPicPr>
        <p:blipFill>
          <a:blip r:embed="rId4"/>
          <a:stretch>
            <a:fillRect/>
          </a:stretch>
        </p:blipFill>
        <p:spPr>
          <a:xfrm>
            <a:off x="1133457" y="2230837"/>
            <a:ext cx="2115403" cy="1781773"/>
          </a:xfrm>
          <a:prstGeom prst="rect">
            <a:avLst/>
          </a:prstGeom>
        </p:spPr>
      </p:pic>
      <p:pic>
        <p:nvPicPr>
          <p:cNvPr id="12" name="Picture 11"/>
          <p:cNvPicPr>
            <a:picLocks noChangeAspect="1"/>
          </p:cNvPicPr>
          <p:nvPr/>
        </p:nvPicPr>
        <p:blipFill>
          <a:blip r:embed="rId5"/>
          <a:stretch>
            <a:fillRect/>
          </a:stretch>
        </p:blipFill>
        <p:spPr>
          <a:xfrm>
            <a:off x="8236242" y="2230837"/>
            <a:ext cx="2115403" cy="1781773"/>
          </a:xfrm>
          <a:prstGeom prst="rect">
            <a:avLst/>
          </a:prstGeom>
        </p:spPr>
      </p:pic>
      <p:sp>
        <p:nvSpPr>
          <p:cNvPr id="15" name="TextBox 14"/>
          <p:cNvSpPr txBox="1"/>
          <p:nvPr/>
        </p:nvSpPr>
        <p:spPr>
          <a:xfrm>
            <a:off x="3830736" y="4218734"/>
            <a:ext cx="3534317" cy="523220"/>
          </a:xfrm>
          <a:prstGeom prst="rect">
            <a:avLst/>
          </a:prstGeom>
          <a:noFill/>
        </p:spPr>
        <p:txBody>
          <a:bodyPr wrap="square" rtlCol="0">
            <a:spAutoFit/>
          </a:bodyPr>
          <a:lstStyle/>
          <a:p>
            <a:pPr algn="ctr"/>
            <a:r>
              <a:rPr lang="en-US" sz="2800" dirty="0" smtClean="0"/>
              <a:t>Queue</a:t>
            </a:r>
            <a:endParaRPr lang="en-US" sz="2800" dirty="0"/>
          </a:p>
        </p:txBody>
      </p:sp>
      <p:sp>
        <p:nvSpPr>
          <p:cNvPr id="16" name="TextBox 15"/>
          <p:cNvSpPr txBox="1"/>
          <p:nvPr/>
        </p:nvSpPr>
        <p:spPr>
          <a:xfrm>
            <a:off x="296419" y="4218734"/>
            <a:ext cx="3534317" cy="830997"/>
          </a:xfrm>
          <a:prstGeom prst="rect">
            <a:avLst/>
          </a:prstGeom>
          <a:noFill/>
        </p:spPr>
        <p:txBody>
          <a:bodyPr wrap="square" rtlCol="0">
            <a:spAutoFit/>
          </a:bodyPr>
          <a:lstStyle/>
          <a:p>
            <a:pPr algn="ctr"/>
            <a:r>
              <a:rPr lang="en-US" dirty="0" smtClean="0">
                <a:solidFill>
                  <a:schemeClr val="bg2">
                    <a:lumMod val="50000"/>
                  </a:schemeClr>
                </a:solidFill>
              </a:rPr>
              <a:t>Web Role </a:t>
            </a:r>
            <a:br>
              <a:rPr lang="en-US" dirty="0" smtClean="0">
                <a:solidFill>
                  <a:schemeClr val="bg2">
                    <a:lumMod val="50000"/>
                  </a:schemeClr>
                </a:solidFill>
              </a:rPr>
            </a:br>
            <a:r>
              <a:rPr lang="en-US" dirty="0" smtClean="0">
                <a:solidFill>
                  <a:schemeClr val="bg2">
                    <a:lumMod val="50000"/>
                  </a:schemeClr>
                </a:solidFill>
              </a:rPr>
              <a:t>Instances</a:t>
            </a:r>
            <a:endParaRPr lang="en-US" dirty="0">
              <a:solidFill>
                <a:schemeClr val="bg2">
                  <a:lumMod val="50000"/>
                </a:schemeClr>
              </a:solidFill>
            </a:endParaRPr>
          </a:p>
        </p:txBody>
      </p:sp>
      <p:sp>
        <p:nvSpPr>
          <p:cNvPr id="17" name="TextBox 16"/>
          <p:cNvSpPr txBox="1"/>
          <p:nvPr/>
        </p:nvSpPr>
        <p:spPr>
          <a:xfrm>
            <a:off x="8175009" y="4256759"/>
            <a:ext cx="3534317" cy="830997"/>
          </a:xfrm>
          <a:prstGeom prst="rect">
            <a:avLst/>
          </a:prstGeom>
          <a:noFill/>
        </p:spPr>
        <p:txBody>
          <a:bodyPr wrap="square" rtlCol="0">
            <a:spAutoFit/>
          </a:bodyPr>
          <a:lstStyle/>
          <a:p>
            <a:pPr algn="ctr"/>
            <a:r>
              <a:rPr lang="en-US" dirty="0" smtClean="0">
                <a:solidFill>
                  <a:schemeClr val="bg2">
                    <a:lumMod val="50000"/>
                  </a:schemeClr>
                </a:solidFill>
              </a:rPr>
              <a:t>Worker Role</a:t>
            </a:r>
          </a:p>
          <a:p>
            <a:pPr algn="ctr"/>
            <a:r>
              <a:rPr lang="en-US" dirty="0" smtClean="0">
                <a:solidFill>
                  <a:schemeClr val="bg2">
                    <a:lumMod val="50000"/>
                  </a:schemeClr>
                </a:solidFill>
              </a:rPr>
              <a:t>Instances</a:t>
            </a:r>
            <a:endParaRPr lang="en-US" dirty="0">
              <a:solidFill>
                <a:schemeClr val="bg2">
                  <a:lumMod val="50000"/>
                </a:schemeClr>
              </a:solidFill>
            </a:endParaRPr>
          </a:p>
        </p:txBody>
      </p:sp>
      <p:pic>
        <p:nvPicPr>
          <p:cNvPr id="19" name="Picture 18"/>
          <p:cNvPicPr>
            <a:picLocks noChangeAspect="1"/>
          </p:cNvPicPr>
          <p:nvPr/>
        </p:nvPicPr>
        <p:blipFill>
          <a:blip r:embed="rId6"/>
          <a:stretch>
            <a:fillRect/>
          </a:stretch>
        </p:blipFill>
        <p:spPr>
          <a:xfrm>
            <a:off x="4149751" y="2614548"/>
            <a:ext cx="3185599" cy="1014350"/>
          </a:xfrm>
          <a:prstGeom prst="rect">
            <a:avLst/>
          </a:prstGeom>
        </p:spPr>
      </p:pic>
      <p:pic>
        <p:nvPicPr>
          <p:cNvPr id="20" name="Picture 19"/>
          <p:cNvPicPr>
            <a:picLocks noChangeAspect="1"/>
          </p:cNvPicPr>
          <p:nvPr/>
        </p:nvPicPr>
        <p:blipFill>
          <a:blip r:embed="rId7"/>
          <a:stretch>
            <a:fillRect/>
          </a:stretch>
        </p:blipFill>
        <p:spPr>
          <a:xfrm>
            <a:off x="1699208" y="502101"/>
            <a:ext cx="1317009" cy="1104873"/>
          </a:xfrm>
          <a:prstGeom prst="rect">
            <a:avLst/>
          </a:prstGeom>
        </p:spPr>
      </p:pic>
      <p:pic>
        <p:nvPicPr>
          <p:cNvPr id="21" name="Picture 20"/>
          <p:cNvPicPr>
            <a:picLocks noChangeAspect="1"/>
          </p:cNvPicPr>
          <p:nvPr/>
        </p:nvPicPr>
        <p:blipFill>
          <a:blip r:embed="rId8"/>
          <a:stretch>
            <a:fillRect/>
          </a:stretch>
        </p:blipFill>
        <p:spPr>
          <a:xfrm rot="19490054">
            <a:off x="2990849" y="2706444"/>
            <a:ext cx="703047" cy="543239"/>
          </a:xfrm>
          <a:prstGeom prst="rect">
            <a:avLst/>
          </a:prstGeom>
        </p:spPr>
      </p:pic>
      <p:pic>
        <p:nvPicPr>
          <p:cNvPr id="23" name="Picture 22"/>
          <p:cNvPicPr>
            <a:picLocks noChangeAspect="1"/>
          </p:cNvPicPr>
          <p:nvPr/>
        </p:nvPicPr>
        <p:blipFill>
          <a:blip r:embed="rId8"/>
          <a:stretch>
            <a:fillRect/>
          </a:stretch>
        </p:blipFill>
        <p:spPr>
          <a:xfrm rot="19490054">
            <a:off x="7689277" y="2651749"/>
            <a:ext cx="703047" cy="543239"/>
          </a:xfrm>
          <a:prstGeom prst="rect">
            <a:avLst/>
          </a:prstGeom>
        </p:spPr>
      </p:pic>
    </p:spTree>
    <p:extLst>
      <p:ext uri="{BB962C8B-B14F-4D97-AF65-F5344CB8AC3E}">
        <p14:creationId xmlns:p14="http://schemas.microsoft.com/office/powerpoint/2010/main" val="34452670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8435"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8" name="Title 7"/>
          <p:cNvSpPr>
            <a:spLocks noGrp="1"/>
          </p:cNvSpPr>
          <p:nvPr>
            <p:ph type="ctrTitle"/>
          </p:nvPr>
        </p:nvSpPr>
        <p:spPr/>
        <p:txBody>
          <a:bodyPr/>
          <a:lstStyle/>
          <a:p>
            <a:r>
              <a:rPr lang="en-US" altLang="zh-CN" dirty="0" smtClean="0"/>
              <a:t>Earthquake on Cloud Service</a:t>
            </a:r>
            <a:endParaRPr lang="en-US" dirty="0"/>
          </a:p>
        </p:txBody>
      </p:sp>
      <p:sp>
        <p:nvSpPr>
          <p:cNvPr id="9" name="Subtitle 8"/>
          <p:cNvSpPr>
            <a:spLocks noGrp="1"/>
          </p:cNvSpPr>
          <p:nvPr>
            <p:ph type="subTitle" idx="1"/>
          </p:nvPr>
        </p:nvSpPr>
        <p:spPr/>
        <p:txBody>
          <a:bodyPr/>
          <a:lstStyle/>
          <a:p>
            <a:endParaRPr lang="en-US" dirty="0"/>
          </a:p>
        </p:txBody>
      </p:sp>
      <p:sp>
        <p:nvSpPr>
          <p:cNvPr id="10" name="Text Placeholder 9"/>
          <p:cNvSpPr>
            <a:spLocks noGrp="1"/>
          </p:cNvSpPr>
          <p:nvPr>
            <p:ph type="body" sz="quarter" idx="10"/>
          </p:nvPr>
        </p:nvSpPr>
        <p:spPr/>
        <p:txBody>
          <a:bodyPr/>
          <a:lstStyle/>
          <a:p>
            <a:r>
              <a:rPr lang="en-US" dirty="0">
                <a:solidFill>
                  <a:schemeClr val="accent2">
                    <a:lumMod val="40000"/>
                    <a:lumOff val="60000"/>
                    <a:alpha val="99000"/>
                  </a:schemeClr>
                </a:solidFill>
              </a:rPr>
              <a:t>demo</a:t>
            </a:r>
          </a:p>
        </p:txBody>
      </p:sp>
    </p:spTree>
    <p:extLst>
      <p:ext uri="{BB962C8B-B14F-4D97-AF65-F5344CB8AC3E}">
        <p14:creationId xmlns:p14="http://schemas.microsoft.com/office/powerpoint/2010/main" val="258801878"/>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2900" y="423025"/>
            <a:ext cx="9774014" cy="5563376"/>
          </a:xfrm>
          <a:prstGeom prst="rect">
            <a:avLst/>
          </a:prstGeom>
        </p:spPr>
      </p:pic>
    </p:spTree>
    <p:extLst>
      <p:ext uri="{BB962C8B-B14F-4D97-AF65-F5344CB8AC3E}">
        <p14:creationId xmlns:p14="http://schemas.microsoft.com/office/powerpoint/2010/main" val="381909688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224706" y="637348"/>
            <a:ext cx="10539663" cy="7478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tabLst>
                <a:tab pos="1089025" algn="l"/>
              </a:tabLst>
            </a:pPr>
            <a:r>
              <a:rPr lang="en-US" dirty="0" smtClean="0">
                <a:solidFill>
                  <a:schemeClr val="tx1">
                    <a:alpha val="99000"/>
                  </a:schemeClr>
                </a:solidFill>
              </a:rPr>
              <a:t>Microsoft Azure Compute Options</a:t>
            </a:r>
            <a:endParaRPr lang="en-US" dirty="0">
              <a:solidFill>
                <a:schemeClr val="tx1">
                  <a:alpha val="99000"/>
                </a:schemeClr>
              </a:solidFill>
            </a:endParaRPr>
          </a:p>
        </p:txBody>
      </p:sp>
      <p:sp>
        <p:nvSpPr>
          <p:cNvPr id="6" name="Content Placeholder 2"/>
          <p:cNvSpPr txBox="1">
            <a:spLocks/>
          </p:cNvSpPr>
          <p:nvPr/>
        </p:nvSpPr>
        <p:spPr>
          <a:xfrm>
            <a:off x="1885077" y="1793656"/>
            <a:ext cx="8678289" cy="3914918"/>
          </a:xfrm>
          <a:prstGeom prst="rect">
            <a:avLst/>
          </a:prstGeom>
        </p:spPr>
        <p:txBody>
          <a:bodyPr vert="horz" wrap="square" lIns="0" tIns="0" rIns="0" bIns="0" rtlCol="0">
            <a:spAutoFit/>
          </a:bodyPr>
          <a:lst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tx1">
                    <a:alpha val="99000"/>
                  </a:schemeClr>
                </a:soli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indent="-342900">
              <a:lnSpc>
                <a:spcPct val="100000"/>
              </a:lnSpc>
            </a:pPr>
            <a:r>
              <a:rPr lang="en-US" sz="2400" dirty="0" smtClean="0"/>
              <a:t>Virtual Machines – most flexible</a:t>
            </a:r>
          </a:p>
          <a:p>
            <a:pPr marL="346075" indent="-342900">
              <a:lnSpc>
                <a:spcPct val="100000"/>
              </a:lnSpc>
            </a:pPr>
            <a:endParaRPr lang="en-US" sz="2400" dirty="0" smtClean="0">
              <a:latin typeface="+mn-lt"/>
            </a:endParaRPr>
          </a:p>
          <a:p>
            <a:pPr marL="346075" indent="-342900">
              <a:lnSpc>
                <a:spcPct val="100000"/>
              </a:lnSpc>
            </a:pPr>
            <a:r>
              <a:rPr lang="en-US" sz="2400" dirty="0" smtClean="0">
                <a:latin typeface="+mn-lt"/>
              </a:rPr>
              <a:t>Web Sites – most convenient</a:t>
            </a:r>
          </a:p>
          <a:p>
            <a:pPr marL="346075" indent="-342900">
              <a:lnSpc>
                <a:spcPct val="100000"/>
              </a:lnSpc>
            </a:pPr>
            <a:endParaRPr lang="en-US" sz="2400" dirty="0" smtClean="0">
              <a:latin typeface="+mn-lt"/>
            </a:endParaRPr>
          </a:p>
          <a:p>
            <a:pPr marL="346075" indent="-342900">
              <a:lnSpc>
                <a:spcPct val="100000"/>
              </a:lnSpc>
            </a:pPr>
            <a:r>
              <a:rPr lang="en-US" sz="2400" dirty="0" err="1" smtClean="0"/>
              <a:t>HDInsight</a:t>
            </a:r>
            <a:r>
              <a:rPr lang="en-US" sz="2400" dirty="0" smtClean="0"/>
              <a:t> (</a:t>
            </a:r>
            <a:r>
              <a:rPr lang="en-US" sz="2400" dirty="0" err="1" smtClean="0"/>
              <a:t>Hadoop</a:t>
            </a:r>
            <a:r>
              <a:rPr lang="en-US" sz="2400" dirty="0" smtClean="0"/>
              <a:t>) – for big data</a:t>
            </a:r>
          </a:p>
          <a:p>
            <a:pPr marL="346075" indent="-342900">
              <a:lnSpc>
                <a:spcPct val="100000"/>
              </a:lnSpc>
            </a:pPr>
            <a:endParaRPr lang="en-US" sz="2400" dirty="0"/>
          </a:p>
          <a:p>
            <a:pPr marL="346075" indent="-342900">
              <a:lnSpc>
                <a:spcPct val="100000"/>
              </a:lnSpc>
            </a:pPr>
            <a:r>
              <a:rPr lang="en-US" sz="2400" dirty="0" smtClean="0"/>
              <a:t>Mobile Services – for devices</a:t>
            </a:r>
          </a:p>
          <a:p>
            <a:pPr marL="346075" indent="-342900">
              <a:lnSpc>
                <a:spcPct val="100000"/>
              </a:lnSpc>
            </a:pPr>
            <a:endParaRPr lang="en-US" sz="2400" dirty="0" smtClean="0">
              <a:latin typeface="+mn-lt"/>
            </a:endParaRPr>
          </a:p>
          <a:p>
            <a:pPr marL="346075" indent="-342900">
              <a:lnSpc>
                <a:spcPct val="100000"/>
              </a:lnSpc>
            </a:pPr>
            <a:r>
              <a:rPr lang="en-US" sz="2400" dirty="0" smtClean="0">
                <a:latin typeface="+mn-lt"/>
              </a:rPr>
              <a:t>Cloud Services – most scalable, most efficient</a:t>
            </a:r>
          </a:p>
        </p:txBody>
      </p:sp>
      <p:pic>
        <p:nvPicPr>
          <p:cNvPr id="7" name="Picture 6"/>
          <p:cNvPicPr>
            <a:picLocks noChangeAspect="1"/>
          </p:cNvPicPr>
          <p:nvPr/>
        </p:nvPicPr>
        <p:blipFill>
          <a:blip r:embed="rId3"/>
          <a:stretch>
            <a:fillRect/>
          </a:stretch>
        </p:blipFill>
        <p:spPr>
          <a:xfrm>
            <a:off x="1005265" y="5202527"/>
            <a:ext cx="632604" cy="530708"/>
          </a:xfrm>
          <a:prstGeom prst="rect">
            <a:avLst/>
          </a:prstGeom>
        </p:spPr>
      </p:pic>
      <p:pic>
        <p:nvPicPr>
          <p:cNvPr id="9" name="Picture 8"/>
          <p:cNvPicPr>
            <a:picLocks noChangeAspect="1"/>
          </p:cNvPicPr>
          <p:nvPr/>
        </p:nvPicPr>
        <p:blipFill>
          <a:blip r:embed="rId4"/>
          <a:stretch>
            <a:fillRect/>
          </a:stretch>
        </p:blipFill>
        <p:spPr>
          <a:xfrm>
            <a:off x="1098477" y="2636376"/>
            <a:ext cx="562315" cy="558639"/>
          </a:xfrm>
          <a:prstGeom prst="rect">
            <a:avLst/>
          </a:prstGeom>
        </p:spPr>
      </p:pic>
      <p:pic>
        <p:nvPicPr>
          <p:cNvPr id="10" name="Picture 9"/>
          <p:cNvPicPr>
            <a:picLocks noChangeAspect="1"/>
          </p:cNvPicPr>
          <p:nvPr/>
        </p:nvPicPr>
        <p:blipFill>
          <a:blip r:embed="rId5"/>
          <a:stretch>
            <a:fillRect/>
          </a:stretch>
        </p:blipFill>
        <p:spPr>
          <a:xfrm>
            <a:off x="1098477" y="1824033"/>
            <a:ext cx="562315" cy="516741"/>
          </a:xfrm>
          <a:prstGeom prst="rect">
            <a:avLst/>
          </a:prstGeom>
        </p:spPr>
      </p:pic>
      <p:pic>
        <p:nvPicPr>
          <p:cNvPr id="11" name="Picture 10"/>
          <p:cNvPicPr>
            <a:picLocks noChangeAspect="1"/>
          </p:cNvPicPr>
          <p:nvPr/>
        </p:nvPicPr>
        <p:blipFill>
          <a:blip r:embed="rId6"/>
          <a:stretch>
            <a:fillRect/>
          </a:stretch>
        </p:blipFill>
        <p:spPr>
          <a:xfrm>
            <a:off x="1124803" y="3478379"/>
            <a:ext cx="535989" cy="545472"/>
          </a:xfrm>
          <a:prstGeom prst="rect">
            <a:avLst/>
          </a:prstGeom>
        </p:spPr>
      </p:pic>
      <p:pic>
        <p:nvPicPr>
          <p:cNvPr id="12" name="Picture 11"/>
          <p:cNvPicPr>
            <a:picLocks noChangeAspect="1"/>
          </p:cNvPicPr>
          <p:nvPr/>
        </p:nvPicPr>
        <p:blipFill>
          <a:blip r:embed="rId7"/>
          <a:stretch>
            <a:fillRect/>
          </a:stretch>
        </p:blipFill>
        <p:spPr>
          <a:xfrm>
            <a:off x="1139276" y="4348286"/>
            <a:ext cx="364581" cy="587012"/>
          </a:xfrm>
          <a:prstGeom prst="rect">
            <a:avLst/>
          </a:prstGeom>
        </p:spPr>
      </p:pic>
      <p:sp>
        <p:nvSpPr>
          <p:cNvPr id="2" name="Rounded Rectangle 1"/>
          <p:cNvSpPr/>
          <p:nvPr/>
        </p:nvSpPr>
        <p:spPr bwMode="auto">
          <a:xfrm>
            <a:off x="898291" y="5115922"/>
            <a:ext cx="7406640" cy="787993"/>
          </a:xfrm>
          <a:prstGeom prst="roundRect">
            <a:avLst/>
          </a:prstGeom>
          <a:solidFill>
            <a:schemeClr val="accent4">
              <a:lumMod val="40000"/>
              <a:lumOff val="60000"/>
              <a:alpha val="41000"/>
            </a:schemeClr>
          </a:solidFill>
          <a:ln w="41275">
            <a:solidFill>
              <a:srgbClr val="FF0000"/>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860355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5941" y="1522445"/>
            <a:ext cx="6974957" cy="1523494"/>
          </a:xfrm>
        </p:spPr>
        <p:txBody>
          <a:bodyPr/>
          <a:lstStyle/>
          <a:p>
            <a:r>
              <a:rPr lang="en-US" dirty="0" smtClean="0"/>
              <a:t>Demo: A generic implementation of a Scalable Simulation Runner </a:t>
            </a:r>
            <a:endParaRPr lang="en-US" dirty="0"/>
          </a:p>
        </p:txBody>
      </p:sp>
      <p:sp>
        <p:nvSpPr>
          <p:cNvPr id="3" name="Subtitle 2"/>
          <p:cNvSpPr>
            <a:spLocks noGrp="1"/>
          </p:cNvSpPr>
          <p:nvPr>
            <p:ph type="subTitle" idx="1"/>
          </p:nvPr>
        </p:nvSpPr>
        <p:spPr/>
        <p:txBody>
          <a:bodyPr/>
          <a:lstStyle/>
          <a:p>
            <a:r>
              <a:rPr lang="en-US" dirty="0" smtClean="0"/>
              <a:t>Open source, Supports R, </a:t>
            </a:r>
            <a:r>
              <a:rPr lang="en-US" dirty="0" err="1" smtClean="0"/>
              <a:t>Matlab</a:t>
            </a:r>
            <a:r>
              <a:rPr lang="en-US" dirty="0" smtClean="0"/>
              <a:t>, Python, exe, and more</a:t>
            </a:r>
            <a:endParaRPr lang="en-US" dirty="0"/>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974993244"/>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678585" y="265210"/>
            <a:ext cx="8308194" cy="6101084"/>
          </a:xfrm>
          <a:prstGeom prst="rect">
            <a:avLst/>
          </a:prstGeom>
        </p:spPr>
      </p:pic>
    </p:spTree>
    <p:extLst>
      <p:ext uri="{BB962C8B-B14F-4D97-AF65-F5344CB8AC3E}">
        <p14:creationId xmlns:p14="http://schemas.microsoft.com/office/powerpoint/2010/main" val="271685161"/>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2160228" y="306866"/>
            <a:ext cx="7104542" cy="5709277"/>
          </a:xfrm>
          <a:prstGeom prst="rect">
            <a:avLst/>
          </a:prstGeom>
        </p:spPr>
      </p:pic>
    </p:spTree>
    <p:extLst>
      <p:ext uri="{BB962C8B-B14F-4D97-AF65-F5344CB8AC3E}">
        <p14:creationId xmlns:p14="http://schemas.microsoft.com/office/powerpoint/2010/main" val="3201765339"/>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006" y="120770"/>
            <a:ext cx="10638813" cy="6737229"/>
          </a:xfrm>
          <a:prstGeom prst="rect">
            <a:avLst/>
          </a:prstGeom>
        </p:spPr>
      </p:pic>
    </p:spTree>
    <p:extLst>
      <p:ext uri="{BB962C8B-B14F-4D97-AF65-F5344CB8AC3E}">
        <p14:creationId xmlns:p14="http://schemas.microsoft.com/office/powerpoint/2010/main" val="1512923491"/>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394428" y="0"/>
            <a:ext cx="5419725" cy="6200775"/>
          </a:xfrm>
          <a:prstGeom prst="rect">
            <a:avLst/>
          </a:prstGeom>
        </p:spPr>
      </p:pic>
      <p:pic>
        <p:nvPicPr>
          <p:cNvPr id="5" name="图片 4"/>
          <p:cNvPicPr>
            <a:picLocks noChangeAspect="1"/>
          </p:cNvPicPr>
          <p:nvPr/>
        </p:nvPicPr>
        <p:blipFill>
          <a:blip r:embed="rId3"/>
          <a:stretch>
            <a:fillRect/>
          </a:stretch>
        </p:blipFill>
        <p:spPr>
          <a:xfrm>
            <a:off x="5814153" y="0"/>
            <a:ext cx="4864315" cy="3209026"/>
          </a:xfrm>
          <a:prstGeom prst="rect">
            <a:avLst/>
          </a:prstGeom>
        </p:spPr>
      </p:pic>
    </p:spTree>
    <p:extLst>
      <p:ext uri="{BB962C8B-B14F-4D97-AF65-F5344CB8AC3E}">
        <p14:creationId xmlns:p14="http://schemas.microsoft.com/office/powerpoint/2010/main" val="831466796"/>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7937" y="33337"/>
            <a:ext cx="12172950" cy="6791325"/>
          </a:xfrm>
          <a:prstGeom prst="rect">
            <a:avLst/>
          </a:prstGeom>
        </p:spPr>
      </p:pic>
    </p:spTree>
    <p:extLst>
      <p:ext uri="{BB962C8B-B14F-4D97-AF65-F5344CB8AC3E}">
        <p14:creationId xmlns:p14="http://schemas.microsoft.com/office/powerpoint/2010/main" val="275265136"/>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275715" y="1254154"/>
            <a:ext cx="5211016" cy="3904442"/>
          </a:xfrm>
          <a:prstGeom prst="rect">
            <a:avLst/>
          </a:prstGeom>
        </p:spPr>
      </p:pic>
      <p:pic>
        <p:nvPicPr>
          <p:cNvPr id="4" name="图片 3"/>
          <p:cNvPicPr>
            <a:picLocks noChangeAspect="1"/>
          </p:cNvPicPr>
          <p:nvPr/>
        </p:nvPicPr>
        <p:blipFill>
          <a:blip r:embed="rId3"/>
          <a:stretch>
            <a:fillRect/>
          </a:stretch>
        </p:blipFill>
        <p:spPr>
          <a:xfrm>
            <a:off x="5649612" y="1659686"/>
            <a:ext cx="6116818" cy="2641042"/>
          </a:xfrm>
          <a:prstGeom prst="rect">
            <a:avLst/>
          </a:prstGeom>
        </p:spPr>
      </p:pic>
    </p:spTree>
    <p:extLst>
      <p:ext uri="{BB962C8B-B14F-4D97-AF65-F5344CB8AC3E}">
        <p14:creationId xmlns:p14="http://schemas.microsoft.com/office/powerpoint/2010/main" val="3711873863"/>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Services and Queue</a:t>
            </a:r>
            <a:endParaRPr lang="en-US" dirty="0"/>
          </a:p>
        </p:txBody>
      </p:sp>
      <p:sp>
        <p:nvSpPr>
          <p:cNvPr id="3" name="Text Placeholder 2"/>
          <p:cNvSpPr>
            <a:spLocks noGrp="1"/>
          </p:cNvSpPr>
          <p:nvPr>
            <p:ph type="body" sz="quarter" idx="10"/>
          </p:nvPr>
        </p:nvSpPr>
        <p:spPr>
          <a:xfrm>
            <a:off x="520566" y="1447800"/>
            <a:ext cx="11146110" cy="3734869"/>
          </a:xfrm>
        </p:spPr>
        <p:txBody>
          <a:bodyPr/>
          <a:lstStyle/>
          <a:p>
            <a:r>
              <a:rPr lang="en-US" sz="3600" dirty="0"/>
              <a:t>Learning objectives – what you </a:t>
            </a:r>
            <a:r>
              <a:rPr lang="en-US" sz="3600" dirty="0" smtClean="0"/>
              <a:t>learned:</a:t>
            </a:r>
          </a:p>
          <a:p>
            <a:endParaRPr lang="en-US" sz="3600" dirty="0"/>
          </a:p>
          <a:p>
            <a:pPr marL="574675" indent="-571500">
              <a:buFont typeface="Arial" panose="020B0604020202020204" pitchFamily="34" charset="0"/>
              <a:buChar char="•"/>
            </a:pPr>
            <a:r>
              <a:rPr lang="en-US" sz="3200" dirty="0" smtClean="0"/>
              <a:t>Understanding of Cloud Services, Web Roles, and Worker Roles</a:t>
            </a:r>
            <a:endParaRPr lang="en-US" sz="3200" dirty="0"/>
          </a:p>
          <a:p>
            <a:pPr marL="574675" indent="-571500">
              <a:buFont typeface="Arial" panose="020B0604020202020204" pitchFamily="34" charset="0"/>
              <a:buChar char="•"/>
            </a:pPr>
            <a:r>
              <a:rPr lang="en-US" sz="3200" dirty="0" smtClean="0"/>
              <a:t>Understanding </a:t>
            </a:r>
            <a:r>
              <a:rPr lang="en-US" sz="3200" smtClean="0"/>
              <a:t>of </a:t>
            </a:r>
            <a:r>
              <a:rPr lang="en-US" sz="3200" smtClean="0"/>
              <a:t>Queues</a:t>
            </a:r>
            <a:endParaRPr lang="en-US" sz="3200" dirty="0" smtClean="0"/>
          </a:p>
          <a:p>
            <a:pPr marL="574675" indent="-571500">
              <a:buFont typeface="Arial" panose="020B0604020202020204" pitchFamily="34" charset="0"/>
              <a:buChar char="•"/>
            </a:pPr>
            <a:r>
              <a:rPr lang="en-US" sz="3200" dirty="0" smtClean="0"/>
              <a:t>How to Combine Cloud Services and </a:t>
            </a:r>
            <a:r>
              <a:rPr lang="en-US" sz="3200" dirty="0" smtClean="0"/>
              <a:t>Queues </a:t>
            </a:r>
            <a:r>
              <a:rPr lang="en-US" sz="3200" dirty="0" smtClean="0"/>
              <a:t>for highly scalable architecture</a:t>
            </a:r>
          </a:p>
          <a:p>
            <a:endParaRPr lang="en-US" sz="2800" dirty="0"/>
          </a:p>
        </p:txBody>
      </p:sp>
    </p:spTree>
    <p:extLst>
      <p:ext uri="{BB962C8B-B14F-4D97-AF65-F5344CB8AC3E}">
        <p14:creationId xmlns:p14="http://schemas.microsoft.com/office/powerpoint/2010/main" val="3381075599"/>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269855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duotone>
              <a:prstClr val="black"/>
              <a:schemeClr val="bg2">
                <a:lumMod val="10000"/>
                <a:tint val="45000"/>
                <a:satMod val="400000"/>
              </a:schemeClr>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740719" y="440421"/>
            <a:ext cx="3066325" cy="3066325"/>
          </a:xfrm>
          <a:prstGeom prst="rect">
            <a:avLst/>
          </a:prstGeom>
        </p:spPr>
      </p:pic>
      <p:sp>
        <p:nvSpPr>
          <p:cNvPr id="5" name="Title 1"/>
          <p:cNvSpPr txBox="1">
            <a:spLocks/>
          </p:cNvSpPr>
          <p:nvPr/>
        </p:nvSpPr>
        <p:spPr>
          <a:xfrm>
            <a:off x="4379661" y="637348"/>
            <a:ext cx="6369515" cy="7478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tabLst>
                <a:tab pos="1089025" algn="l"/>
              </a:tabLst>
            </a:pPr>
            <a:r>
              <a:rPr lang="en-US" dirty="0" smtClean="0">
                <a:solidFill>
                  <a:schemeClr val="tx1">
                    <a:alpha val="99000"/>
                  </a:schemeClr>
                </a:solidFill>
              </a:rPr>
              <a:t>Cloud services</a:t>
            </a:r>
            <a:endParaRPr lang="en-US" dirty="0">
              <a:solidFill>
                <a:schemeClr val="tx1">
                  <a:alpha val="99000"/>
                </a:schemeClr>
              </a:solidFill>
            </a:endParaRPr>
          </a:p>
        </p:txBody>
      </p:sp>
      <p:sp>
        <p:nvSpPr>
          <p:cNvPr id="6" name="Content Placeholder 2"/>
          <p:cNvSpPr txBox="1">
            <a:spLocks/>
          </p:cNvSpPr>
          <p:nvPr/>
        </p:nvSpPr>
        <p:spPr>
          <a:xfrm>
            <a:off x="4369014" y="1793656"/>
            <a:ext cx="6380162" cy="3914918"/>
          </a:xfrm>
          <a:prstGeom prst="rect">
            <a:avLst/>
          </a:prstGeom>
        </p:spPr>
        <p:txBody>
          <a:bodyPr vert="horz" lIns="0" tIns="0" rIns="0" bIns="0" rtlCol="0">
            <a:spAutoFit/>
          </a:bodyPr>
          <a:lst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tx1">
                    <a:alpha val="99000"/>
                  </a:schemeClr>
                </a:soli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indent="-342900">
              <a:lnSpc>
                <a:spcPct val="100000"/>
              </a:lnSpc>
            </a:pPr>
            <a:r>
              <a:rPr lang="en-US" sz="2400" dirty="0" smtClean="0">
                <a:latin typeface="+mn-lt"/>
              </a:rPr>
              <a:t>Build highly scalable apps and services</a:t>
            </a:r>
          </a:p>
          <a:p>
            <a:pPr marL="346075" indent="-342900">
              <a:lnSpc>
                <a:spcPct val="100000"/>
              </a:lnSpc>
            </a:pPr>
            <a:endParaRPr lang="en-US" sz="2400" dirty="0" smtClean="0">
              <a:latin typeface="+mn-lt"/>
            </a:endParaRPr>
          </a:p>
          <a:p>
            <a:pPr marL="346075" indent="-342900">
              <a:lnSpc>
                <a:spcPct val="100000"/>
              </a:lnSpc>
            </a:pPr>
            <a:r>
              <a:rPr lang="en-US" sz="2400" dirty="0" smtClean="0">
                <a:latin typeface="+mn-lt"/>
              </a:rPr>
              <a:t>Multi-tier, multi-instance architectures</a:t>
            </a:r>
          </a:p>
          <a:p>
            <a:pPr marL="346075" indent="-342900">
              <a:lnSpc>
                <a:spcPct val="100000"/>
              </a:lnSpc>
            </a:pPr>
            <a:endParaRPr lang="en-US" sz="2400" dirty="0">
              <a:latin typeface="+mn-lt"/>
            </a:endParaRPr>
          </a:p>
          <a:p>
            <a:pPr marL="346075" indent="-342900">
              <a:lnSpc>
                <a:spcPct val="100000"/>
              </a:lnSpc>
            </a:pPr>
            <a:r>
              <a:rPr lang="en-US" sz="2400" dirty="0" smtClean="0">
                <a:latin typeface="+mn-lt"/>
              </a:rPr>
              <a:t>Can be combined with other compute services</a:t>
            </a:r>
          </a:p>
          <a:p>
            <a:pPr marL="346075" indent="-342900">
              <a:lnSpc>
                <a:spcPct val="100000"/>
              </a:lnSpc>
            </a:pPr>
            <a:endParaRPr lang="en-US" sz="2400" dirty="0">
              <a:latin typeface="+mn-lt"/>
            </a:endParaRPr>
          </a:p>
          <a:p>
            <a:pPr marL="346075" indent="-342900">
              <a:lnSpc>
                <a:spcPct val="100000"/>
              </a:lnSpc>
            </a:pPr>
            <a:r>
              <a:rPr lang="en-US" sz="2400" dirty="0" smtClean="0">
                <a:latin typeface="+mn-lt"/>
              </a:rPr>
              <a:t>Stateless node, horizontal scaling approach</a:t>
            </a:r>
          </a:p>
          <a:p>
            <a:pPr marL="346075" indent="-342900">
              <a:lnSpc>
                <a:spcPct val="100000"/>
              </a:lnSpc>
            </a:pPr>
            <a:endParaRPr lang="en-US" sz="2400" dirty="0">
              <a:latin typeface="+mn-lt"/>
            </a:endParaRPr>
          </a:p>
          <a:p>
            <a:pPr marL="346075" indent="-342900">
              <a:lnSpc>
                <a:spcPct val="100000"/>
              </a:lnSpc>
            </a:pPr>
            <a:r>
              <a:rPr lang="en-US" sz="2400" dirty="0"/>
              <a:t>Automated application </a:t>
            </a:r>
            <a:r>
              <a:rPr lang="en-US" sz="2400" dirty="0" smtClean="0"/>
              <a:t>management</a:t>
            </a:r>
            <a:endParaRPr lang="en-US" sz="2400" dirty="0"/>
          </a:p>
        </p:txBody>
      </p:sp>
      <p:pic>
        <p:nvPicPr>
          <p:cNvPr id="7" name="Picture 6"/>
          <p:cNvPicPr>
            <a:picLocks noChangeAspect="1"/>
          </p:cNvPicPr>
          <p:nvPr/>
        </p:nvPicPr>
        <p:blipFill>
          <a:blip r:embed="rId5"/>
          <a:stretch>
            <a:fillRect/>
          </a:stretch>
        </p:blipFill>
        <p:spPr>
          <a:xfrm>
            <a:off x="976560" y="3042462"/>
            <a:ext cx="3035882" cy="2546881"/>
          </a:xfrm>
          <a:prstGeom prst="rect">
            <a:avLst/>
          </a:prstGeom>
        </p:spPr>
      </p:pic>
    </p:spTree>
    <p:extLst>
      <p:ext uri="{BB962C8B-B14F-4D97-AF65-F5344CB8AC3E}">
        <p14:creationId xmlns:p14="http://schemas.microsoft.com/office/powerpoint/2010/main" val="28282264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25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25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25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250"/>
                                        <p:tgtEl>
                                          <p:spTgt spid="6">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animEffect transition="in" filter="fade">
                                      <p:cBhvr>
                                        <p:cTn id="20" dur="250"/>
                                        <p:tgtEl>
                                          <p:spTgt spid="6">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fade">
                                      <p:cBhvr>
                                        <p:cTn id="25" dur="250"/>
                                        <p:tgtEl>
                                          <p:spTgt spid="6">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
                                            <p:txEl>
                                              <p:pRg st="6" end="6"/>
                                            </p:txEl>
                                          </p:spTgt>
                                        </p:tgtEl>
                                        <p:attrNameLst>
                                          <p:attrName>style.visibility</p:attrName>
                                        </p:attrNameLst>
                                      </p:cBhvr>
                                      <p:to>
                                        <p:strVal val="visible"/>
                                      </p:to>
                                    </p:set>
                                    <p:animEffect transition="in" filter="fade">
                                      <p:cBhvr>
                                        <p:cTn id="30" dur="250"/>
                                        <p:tgtEl>
                                          <p:spTgt spid="6">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animEffect transition="in" filter="fade">
                                      <p:cBhvr>
                                        <p:cTn id="35" dur="25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49256" y="1695451"/>
            <a:ext cx="11158538" cy="405765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graphicFrame>
        <p:nvGraphicFramePr>
          <p:cNvPr id="4" name="Object 3" hidden="1"/>
          <p:cNvGraphicFramePr>
            <a:graphicFrameLocks noChangeAspect="1"/>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33"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What is a Cloud Service?</a:t>
            </a:r>
            <a:endParaRPr lang="en-US" dirty="0"/>
          </a:p>
        </p:txBody>
      </p:sp>
      <p:sp>
        <p:nvSpPr>
          <p:cNvPr id="6" name="Rectangle 5"/>
          <p:cNvSpPr/>
          <p:nvPr/>
        </p:nvSpPr>
        <p:spPr bwMode="auto">
          <a:xfrm>
            <a:off x="2471628" y="2983040"/>
            <a:ext cx="3455934" cy="259884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Rectangle 9"/>
          <p:cNvSpPr/>
          <p:nvPr/>
        </p:nvSpPr>
        <p:spPr bwMode="auto">
          <a:xfrm>
            <a:off x="6096702" y="2983040"/>
            <a:ext cx="3474720" cy="2598841"/>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Content Placeholder 2"/>
          <p:cNvSpPr txBox="1">
            <a:spLocks/>
          </p:cNvSpPr>
          <p:nvPr>
            <p:custDataLst>
              <p:tags r:id="rId4"/>
            </p:custDataLst>
          </p:nvPr>
        </p:nvSpPr>
        <p:spPr>
          <a:xfrm>
            <a:off x="550843" y="1843786"/>
            <a:ext cx="11155680" cy="615553"/>
          </a:xfrm>
          <a:prstGeom prst="rect">
            <a:avLst/>
          </a:prstGeom>
        </p:spPr>
        <p:txBody>
          <a:bodyPr vert="horz" wrap="square" lIns="0" tIns="0" rIns="0" bIns="0" rtlCol="0">
            <a:spAutoFit/>
          </a:bodyPr>
          <a:lstStyle>
            <a:lvl1pPr marL="0" indent="0" algn="l" defTabSz="914363" rtl="0" eaLnBrk="1" latinLnBrk="0" hangingPunct="1">
              <a:lnSpc>
                <a:spcPct val="100000"/>
              </a:lnSpc>
              <a:spcBef>
                <a:spcPts val="1200"/>
              </a:spcBef>
              <a:buSzPct val="80000"/>
              <a:buFontTx/>
              <a:buNone/>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460375" indent="0" algn="l" defTabSz="914363" rtl="0" eaLnBrk="1" latinLnBrk="0" hangingPunct="1">
              <a:lnSpc>
                <a:spcPct val="100000"/>
              </a:lnSpc>
              <a:spcBef>
                <a:spcPts val="300"/>
              </a:spcBef>
              <a:buSzPct val="80000"/>
              <a:buFontTx/>
              <a:buNone/>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914400" indent="0" algn="l" defTabSz="914363" rtl="0" eaLnBrk="1" latinLnBrk="0" hangingPunct="1">
              <a:lnSpc>
                <a:spcPct val="100000"/>
              </a:lnSpc>
              <a:spcBef>
                <a:spcPts val="300"/>
              </a:spcBef>
              <a:buSzPct val="80000"/>
              <a:buFontTx/>
              <a:buNone/>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370013"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1836738"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4000" dirty="0" smtClean="0">
                <a:solidFill>
                  <a:schemeClr val="tx2">
                    <a:alpha val="99000"/>
                  </a:schemeClr>
                </a:solidFill>
                <a:latin typeface="Segoe UI Light" pitchFamily="34" charset="0"/>
              </a:rPr>
              <a:t>A container of related service roles</a:t>
            </a:r>
            <a:endParaRPr lang="en-US" dirty="0" smtClean="0">
              <a:solidFill>
                <a:schemeClr val="tx2">
                  <a:alpha val="99000"/>
                </a:schemeClr>
              </a:solidFill>
              <a:latin typeface="Segoe UI Light" pitchFamily="34" charset="0"/>
            </a:endParaRPr>
          </a:p>
        </p:txBody>
      </p:sp>
      <p:sp>
        <p:nvSpPr>
          <p:cNvPr id="13" name="TextBox 12"/>
          <p:cNvSpPr txBox="1"/>
          <p:nvPr/>
        </p:nvSpPr>
        <p:spPr>
          <a:xfrm>
            <a:off x="2452842" y="3147933"/>
            <a:ext cx="3474720" cy="553998"/>
          </a:xfrm>
          <a:prstGeom prst="rect">
            <a:avLst/>
          </a:prstGeom>
          <a:noFill/>
        </p:spPr>
        <p:txBody>
          <a:bodyPr wrap="square" lIns="0" tIns="0" rIns="0" bIns="0" rtlCol="0">
            <a:spAutoFit/>
          </a:bodyPr>
          <a:lstStyle/>
          <a:p>
            <a:pPr algn="ctr">
              <a:lnSpc>
                <a:spcPct val="90000"/>
              </a:lnSpc>
              <a:spcBef>
                <a:spcPct val="20000"/>
              </a:spcBef>
              <a:buSzPct val="80000"/>
            </a:pPr>
            <a:r>
              <a:rPr lang="en-US" sz="4000" dirty="0" smtClean="0">
                <a:solidFill>
                  <a:schemeClr val="bg1">
                    <a:alpha val="99000"/>
                  </a:schemeClr>
                </a:solidFill>
                <a:latin typeface="Segoe UI Light" pitchFamily="34" charset="0"/>
              </a:rPr>
              <a:t>Web Role</a:t>
            </a:r>
            <a:endParaRPr lang="en-US" sz="4000" dirty="0">
              <a:solidFill>
                <a:schemeClr val="bg1">
                  <a:alpha val="99000"/>
                </a:schemeClr>
              </a:solidFill>
              <a:latin typeface="Segoe UI Light" pitchFamily="34" charset="0"/>
            </a:endParaRPr>
          </a:p>
        </p:txBody>
      </p:sp>
      <p:sp>
        <p:nvSpPr>
          <p:cNvPr id="14" name="TextBox 13"/>
          <p:cNvSpPr txBox="1"/>
          <p:nvPr/>
        </p:nvSpPr>
        <p:spPr>
          <a:xfrm>
            <a:off x="6096702" y="3147933"/>
            <a:ext cx="3474720" cy="553998"/>
          </a:xfrm>
          <a:prstGeom prst="rect">
            <a:avLst/>
          </a:prstGeom>
          <a:noFill/>
        </p:spPr>
        <p:txBody>
          <a:bodyPr wrap="square" lIns="0" tIns="0" rIns="0" bIns="0" rtlCol="0">
            <a:spAutoFit/>
          </a:bodyPr>
          <a:lstStyle/>
          <a:p>
            <a:pPr algn="ctr">
              <a:lnSpc>
                <a:spcPct val="90000"/>
              </a:lnSpc>
              <a:spcBef>
                <a:spcPct val="20000"/>
              </a:spcBef>
              <a:buSzPct val="80000"/>
            </a:pPr>
            <a:r>
              <a:rPr lang="en-US" sz="4000" dirty="0" smtClean="0">
                <a:solidFill>
                  <a:schemeClr val="bg1">
                    <a:alpha val="99000"/>
                  </a:schemeClr>
                </a:solidFill>
                <a:latin typeface="Segoe UI Light" pitchFamily="34" charset="0"/>
              </a:rPr>
              <a:t>Worker Role</a:t>
            </a:r>
            <a:endParaRPr lang="en-US" sz="4000" dirty="0">
              <a:solidFill>
                <a:schemeClr val="bg1">
                  <a:alpha val="99000"/>
                </a:schemeClr>
              </a:solidFill>
              <a:latin typeface="Segoe UI Light" pitchFamily="34" charset="0"/>
            </a:endParaRPr>
          </a:p>
        </p:txBody>
      </p:sp>
      <p:sp>
        <p:nvSpPr>
          <p:cNvPr id="17" name="Freeform 62"/>
          <p:cNvSpPr>
            <a:spLocks noEditPoints="1"/>
          </p:cNvSpPr>
          <p:nvPr/>
        </p:nvSpPr>
        <p:spPr bwMode="black">
          <a:xfrm>
            <a:off x="3695465" y="3905330"/>
            <a:ext cx="926013" cy="925772"/>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grpSp>
        <p:nvGrpSpPr>
          <p:cNvPr id="18" name="Group 17"/>
          <p:cNvGrpSpPr/>
          <p:nvPr/>
        </p:nvGrpSpPr>
        <p:grpSpPr bwMode="black">
          <a:xfrm>
            <a:off x="7282091" y="3962153"/>
            <a:ext cx="1103942" cy="898105"/>
            <a:chOff x="5184775" y="225425"/>
            <a:chExt cx="1500188" cy="1220788"/>
          </a:xfrm>
          <a:solidFill>
            <a:srgbClr val="FFFFFF"/>
          </a:solidFill>
        </p:grpSpPr>
        <p:sp>
          <p:nvSpPr>
            <p:cNvPr id="19"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0"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1"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203113403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08319" y="637348"/>
            <a:ext cx="9240858" cy="7478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tabLst>
                <a:tab pos="1089025" algn="l"/>
              </a:tabLst>
            </a:pPr>
            <a:r>
              <a:rPr lang="en-US" dirty="0" smtClean="0">
                <a:solidFill>
                  <a:schemeClr val="tx1">
                    <a:alpha val="99000"/>
                  </a:schemeClr>
                </a:solidFill>
              </a:rPr>
              <a:t>A Cloud Service consists of …</a:t>
            </a:r>
            <a:endParaRPr lang="en-US" dirty="0">
              <a:solidFill>
                <a:schemeClr val="tx1">
                  <a:alpha val="99000"/>
                </a:schemeClr>
              </a:solidFill>
            </a:endParaRPr>
          </a:p>
        </p:txBody>
      </p:sp>
      <p:sp>
        <p:nvSpPr>
          <p:cNvPr id="16" name="TextBox 15"/>
          <p:cNvSpPr txBox="1"/>
          <p:nvPr/>
        </p:nvSpPr>
        <p:spPr>
          <a:xfrm>
            <a:off x="1080885" y="3404068"/>
            <a:ext cx="3534317" cy="1569660"/>
          </a:xfrm>
          <a:prstGeom prst="rect">
            <a:avLst/>
          </a:prstGeom>
          <a:noFill/>
        </p:spPr>
        <p:txBody>
          <a:bodyPr wrap="square" rtlCol="0">
            <a:spAutoFit/>
          </a:bodyPr>
          <a:lstStyle/>
          <a:p>
            <a:r>
              <a:rPr lang="en-US" dirty="0" smtClean="0"/>
              <a:t>Web Roles </a:t>
            </a:r>
          </a:p>
          <a:p>
            <a:pPr marL="342900" indent="-342900">
              <a:buFont typeface="Arial" panose="020B0604020202020204" pitchFamily="34" charset="0"/>
              <a:buChar char="•"/>
            </a:pPr>
            <a:r>
              <a:rPr lang="en-US" dirty="0" smtClean="0"/>
              <a:t>1+ types</a:t>
            </a:r>
          </a:p>
          <a:p>
            <a:pPr marL="342900" indent="-342900">
              <a:buFont typeface="Arial" panose="020B0604020202020204" pitchFamily="34" charset="0"/>
              <a:buChar char="•"/>
            </a:pPr>
            <a:r>
              <a:rPr lang="en-US" dirty="0" smtClean="0"/>
              <a:t>Windows Server </a:t>
            </a:r>
          </a:p>
          <a:p>
            <a:pPr marL="342900" indent="-342900">
              <a:buFont typeface="Arial" panose="020B0604020202020204" pitchFamily="34" charset="0"/>
              <a:buChar char="•"/>
            </a:pPr>
            <a:r>
              <a:rPr lang="en-US" dirty="0" smtClean="0"/>
              <a:t>Running IIS</a:t>
            </a:r>
            <a:endParaRPr lang="en-US" dirty="0"/>
          </a:p>
        </p:txBody>
      </p:sp>
      <p:pic>
        <p:nvPicPr>
          <p:cNvPr id="18" name="Picture 17"/>
          <p:cNvPicPr>
            <a:picLocks noChangeAspect="1"/>
          </p:cNvPicPr>
          <p:nvPr/>
        </p:nvPicPr>
        <p:blipFill>
          <a:blip r:embed="rId3"/>
          <a:stretch>
            <a:fillRect/>
          </a:stretch>
        </p:blipFill>
        <p:spPr>
          <a:xfrm>
            <a:off x="1163325" y="1493093"/>
            <a:ext cx="2202945" cy="1799470"/>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9" name="Picture 18"/>
          <p:cNvPicPr>
            <a:picLocks noChangeAspect="1"/>
          </p:cNvPicPr>
          <p:nvPr/>
        </p:nvPicPr>
        <p:blipFill>
          <a:blip r:embed="rId4"/>
          <a:stretch>
            <a:fillRect/>
          </a:stretch>
        </p:blipFill>
        <p:spPr>
          <a:xfrm>
            <a:off x="8017193" y="1493093"/>
            <a:ext cx="2218628" cy="1827809"/>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20" name="Picture 19"/>
          <p:cNvPicPr>
            <a:picLocks noChangeAspect="1"/>
          </p:cNvPicPr>
          <p:nvPr/>
        </p:nvPicPr>
        <p:blipFill>
          <a:blip r:embed="rId5"/>
          <a:stretch>
            <a:fillRect/>
          </a:stretch>
        </p:blipFill>
        <p:spPr>
          <a:xfrm>
            <a:off x="4317733" y="1729925"/>
            <a:ext cx="1294783" cy="1590977"/>
          </a:xfrm>
          <a:prstGeom prst="rect">
            <a:avLst/>
          </a:prstGeom>
        </p:spPr>
      </p:pic>
      <p:pic>
        <p:nvPicPr>
          <p:cNvPr id="21" name="Picture 20"/>
          <p:cNvPicPr>
            <a:picLocks noChangeAspect="1"/>
          </p:cNvPicPr>
          <p:nvPr/>
        </p:nvPicPr>
        <p:blipFill>
          <a:blip r:embed="rId6"/>
          <a:stretch>
            <a:fillRect/>
          </a:stretch>
        </p:blipFill>
        <p:spPr>
          <a:xfrm>
            <a:off x="5752344" y="1729923"/>
            <a:ext cx="1158491" cy="1590979"/>
          </a:xfrm>
          <a:prstGeom prst="rect">
            <a:avLst/>
          </a:prstGeom>
        </p:spPr>
      </p:pic>
      <p:pic>
        <p:nvPicPr>
          <p:cNvPr id="22" name="Picture 21"/>
          <p:cNvPicPr>
            <a:picLocks noChangeAspect="1"/>
          </p:cNvPicPr>
          <p:nvPr/>
        </p:nvPicPr>
        <p:blipFill>
          <a:blip r:embed="rId7"/>
          <a:stretch>
            <a:fillRect/>
          </a:stretch>
        </p:blipFill>
        <p:spPr>
          <a:xfrm>
            <a:off x="743790" y="1804786"/>
            <a:ext cx="492026" cy="195525"/>
          </a:xfrm>
          <a:prstGeom prst="rect">
            <a:avLst/>
          </a:prstGeom>
        </p:spPr>
      </p:pic>
      <p:sp>
        <p:nvSpPr>
          <p:cNvPr id="24" name="TextBox 23"/>
          <p:cNvSpPr txBox="1"/>
          <p:nvPr/>
        </p:nvSpPr>
        <p:spPr>
          <a:xfrm>
            <a:off x="8070933" y="3404068"/>
            <a:ext cx="3534317" cy="1569660"/>
          </a:xfrm>
          <a:prstGeom prst="rect">
            <a:avLst/>
          </a:prstGeom>
          <a:noFill/>
        </p:spPr>
        <p:txBody>
          <a:bodyPr wrap="square" rtlCol="0">
            <a:spAutoFit/>
          </a:bodyPr>
          <a:lstStyle/>
          <a:p>
            <a:r>
              <a:rPr lang="en-US" dirty="0" smtClean="0"/>
              <a:t>Worker Roles </a:t>
            </a:r>
          </a:p>
          <a:p>
            <a:pPr marL="342900" indent="-342900">
              <a:buFont typeface="Arial" panose="020B0604020202020204" pitchFamily="34" charset="0"/>
              <a:buChar char="•"/>
            </a:pPr>
            <a:r>
              <a:rPr lang="en-US" dirty="0" smtClean="0"/>
              <a:t>1+ types</a:t>
            </a:r>
          </a:p>
          <a:p>
            <a:pPr marL="342900" indent="-342900">
              <a:buFont typeface="Arial" panose="020B0604020202020204" pitchFamily="34" charset="0"/>
              <a:buChar char="•"/>
            </a:pPr>
            <a:r>
              <a:rPr lang="en-US" dirty="0" smtClean="0"/>
              <a:t>Windows Server </a:t>
            </a:r>
          </a:p>
          <a:p>
            <a:pPr marL="342900" indent="-342900">
              <a:buFont typeface="Arial" panose="020B0604020202020204" pitchFamily="34" charset="0"/>
              <a:buChar char="•"/>
            </a:pPr>
            <a:r>
              <a:rPr lang="en-US" dirty="0" smtClean="0"/>
              <a:t>Could run Tomcat, etc.</a:t>
            </a:r>
            <a:endParaRPr lang="en-US" dirty="0"/>
          </a:p>
        </p:txBody>
      </p:sp>
      <p:sp>
        <p:nvSpPr>
          <p:cNvPr id="25" name="TextBox 24"/>
          <p:cNvSpPr txBox="1"/>
          <p:nvPr/>
        </p:nvSpPr>
        <p:spPr>
          <a:xfrm>
            <a:off x="3880997" y="3404068"/>
            <a:ext cx="4143884" cy="2677656"/>
          </a:xfrm>
          <a:prstGeom prst="rect">
            <a:avLst/>
          </a:prstGeom>
          <a:noFill/>
        </p:spPr>
        <p:txBody>
          <a:bodyPr wrap="square" rtlCol="0">
            <a:spAutoFit/>
          </a:bodyPr>
          <a:lstStyle/>
          <a:p>
            <a:r>
              <a:rPr lang="en-US" dirty="0" smtClean="0"/>
              <a:t>Service Model &amp; </a:t>
            </a:r>
            <a:r>
              <a:rPr lang="en-US" dirty="0" err="1" smtClean="0"/>
              <a:t>Config</a:t>
            </a:r>
            <a:endParaRPr lang="en-US" dirty="0" smtClean="0"/>
          </a:p>
          <a:p>
            <a:pPr marL="342900" indent="-342900">
              <a:buFont typeface="Arial" panose="020B0604020202020204" pitchFamily="34" charset="0"/>
              <a:buChar char="•"/>
            </a:pPr>
            <a:r>
              <a:rPr lang="en-US" dirty="0" smtClean="0"/>
              <a:t>Deployment Package (includes compiled code)</a:t>
            </a:r>
          </a:p>
          <a:p>
            <a:pPr marL="342900" indent="-342900">
              <a:buFont typeface="Arial" panose="020B0604020202020204" pitchFamily="34" charset="0"/>
              <a:buChar char="•"/>
            </a:pPr>
            <a:r>
              <a:rPr lang="en-US" dirty="0" smtClean="0"/>
              <a:t>VM Sizes (per role)</a:t>
            </a:r>
          </a:p>
          <a:p>
            <a:pPr marL="342900" indent="-342900">
              <a:buFont typeface="Arial" panose="020B0604020202020204" pitchFamily="34" charset="0"/>
              <a:buChar char="•"/>
            </a:pPr>
            <a:r>
              <a:rPr lang="en-US" dirty="0" smtClean="0"/>
              <a:t>Role Instance (VM) Counts</a:t>
            </a:r>
          </a:p>
          <a:p>
            <a:pPr marL="342900" indent="-342900">
              <a:buFont typeface="Arial" panose="020B0604020202020204" pitchFamily="34" charset="0"/>
              <a:buChar char="•"/>
            </a:pPr>
            <a:r>
              <a:rPr lang="en-US" dirty="0" smtClean="0"/>
              <a:t>Endpoints</a:t>
            </a:r>
          </a:p>
          <a:p>
            <a:pPr marL="342900" indent="-342900">
              <a:buFont typeface="Arial" panose="020B0604020202020204" pitchFamily="34" charset="0"/>
              <a:buChar char="•"/>
            </a:pPr>
            <a:r>
              <a:rPr lang="en-US" dirty="0" smtClean="0"/>
              <a:t>Runtime </a:t>
            </a:r>
            <a:r>
              <a:rPr lang="en-US" dirty="0" err="1" smtClean="0"/>
              <a:t>Config</a:t>
            </a:r>
            <a:r>
              <a:rPr lang="en-US" dirty="0" smtClean="0"/>
              <a:t> Settings</a:t>
            </a:r>
            <a:endParaRPr lang="en-US" dirty="0"/>
          </a:p>
        </p:txBody>
      </p:sp>
    </p:spTree>
    <p:extLst>
      <p:ext uri="{BB962C8B-B14F-4D97-AF65-F5344CB8AC3E}">
        <p14:creationId xmlns:p14="http://schemas.microsoft.com/office/powerpoint/2010/main" val="11643302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4" grpId="0"/>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057"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5" name="Rectangle 4"/>
          <p:cNvSpPr/>
          <p:nvPr/>
        </p:nvSpPr>
        <p:spPr>
          <a:xfrm>
            <a:off x="517526" y="1705354"/>
            <a:ext cx="11158538" cy="405765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custDataLst>
              <p:tags r:id="rId3"/>
            </p:custDataLst>
          </p:nvPr>
        </p:nvSpPr>
        <p:spPr/>
        <p:txBody>
          <a:bodyPr/>
          <a:lstStyle/>
          <a:p>
            <a:r>
              <a:rPr lang="en-US" dirty="0" smtClean="0"/>
              <a:t>What Can It Run?</a:t>
            </a:r>
            <a:endParaRPr lang="en-US" dirty="0"/>
          </a:p>
        </p:txBody>
      </p:sp>
      <p:grpSp>
        <p:nvGrpSpPr>
          <p:cNvPr id="3" name="Group 2"/>
          <p:cNvGrpSpPr/>
          <p:nvPr/>
        </p:nvGrpSpPr>
        <p:grpSpPr>
          <a:xfrm>
            <a:off x="734519" y="1895138"/>
            <a:ext cx="4117399" cy="3678083"/>
            <a:chOff x="734518" y="1895138"/>
            <a:chExt cx="10698775" cy="3678083"/>
          </a:xfrm>
        </p:grpSpPr>
        <p:sp>
          <p:nvSpPr>
            <p:cNvPr id="6" name="Rectangle 5"/>
            <p:cNvSpPr/>
            <p:nvPr/>
          </p:nvSpPr>
          <p:spPr bwMode="auto">
            <a:xfrm>
              <a:off x="734518" y="1895138"/>
              <a:ext cx="10672997" cy="11328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a:spcBef>
                  <a:spcPts val="1200"/>
                </a:spcBef>
                <a:buSzPct val="80000"/>
              </a:pPr>
              <a:r>
                <a:rPr lang="en-US" sz="3600" dirty="0">
                  <a:ln>
                    <a:solidFill>
                      <a:srgbClr val="FFFFFF">
                        <a:alpha val="0"/>
                      </a:srgbClr>
                    </a:solidFill>
                  </a:ln>
                  <a:solidFill>
                    <a:schemeClr val="bg1">
                      <a:alpha val="99000"/>
                    </a:schemeClr>
                  </a:solidFill>
                  <a:latin typeface="Segoe UI Light" pitchFamily="34" charset="0"/>
                </a:rPr>
                <a:t>General </a:t>
              </a:r>
              <a:r>
                <a:rPr lang="en-US" sz="3600" dirty="0" smtClean="0">
                  <a:ln>
                    <a:solidFill>
                      <a:srgbClr val="FFFFFF">
                        <a:alpha val="0"/>
                      </a:srgbClr>
                    </a:solidFill>
                  </a:ln>
                  <a:solidFill>
                    <a:schemeClr val="bg1">
                      <a:alpha val="99000"/>
                    </a:schemeClr>
                  </a:solidFill>
                  <a:latin typeface="Segoe UI Light" pitchFamily="34" charset="0"/>
                </a:rPr>
                <a:t>Rule</a:t>
              </a:r>
              <a:endParaRPr lang="en-US" sz="3600" dirty="0">
                <a:ln>
                  <a:solidFill>
                    <a:srgbClr val="FFFFFF">
                      <a:alpha val="0"/>
                    </a:srgbClr>
                  </a:solidFill>
                </a:ln>
                <a:solidFill>
                  <a:schemeClr val="bg1">
                    <a:alpha val="99000"/>
                  </a:schemeClr>
                </a:solidFill>
                <a:latin typeface="Segoe UI Light" pitchFamily="34" charset="0"/>
              </a:endParaRPr>
            </a:p>
          </p:txBody>
        </p:sp>
        <p:sp>
          <p:nvSpPr>
            <p:cNvPr id="7" name="Rectangle 6"/>
            <p:cNvSpPr/>
            <p:nvPr/>
          </p:nvSpPr>
          <p:spPr bwMode="auto">
            <a:xfrm>
              <a:off x="734518" y="3167741"/>
              <a:ext cx="10672997" cy="11328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a:spcBef>
                  <a:spcPts val="1200"/>
                </a:spcBef>
                <a:buSzPct val="80000"/>
              </a:pPr>
              <a:r>
                <a:rPr lang="en-US" sz="3200" dirty="0">
                  <a:ln>
                    <a:solidFill>
                      <a:srgbClr val="FFFFFF">
                        <a:alpha val="0"/>
                      </a:srgbClr>
                    </a:solidFill>
                  </a:ln>
                  <a:solidFill>
                    <a:schemeClr val="bg1">
                      <a:alpha val="99000"/>
                    </a:schemeClr>
                  </a:solidFill>
                  <a:latin typeface="Segoe UI Light" pitchFamily="34" charset="0"/>
                </a:rPr>
                <a:t>Choice of </a:t>
              </a:r>
              <a:r>
                <a:rPr lang="en-US" sz="3200" dirty="0" smtClean="0">
                  <a:ln>
                    <a:solidFill>
                      <a:srgbClr val="FFFFFF">
                        <a:alpha val="0"/>
                      </a:srgbClr>
                    </a:solidFill>
                  </a:ln>
                  <a:solidFill>
                    <a:schemeClr val="bg1">
                      <a:alpha val="99000"/>
                    </a:schemeClr>
                  </a:solidFill>
                  <a:latin typeface="Segoe UI Light" pitchFamily="34" charset="0"/>
                </a:rPr>
                <a:t>Language</a:t>
              </a:r>
              <a:endParaRPr lang="en-US" sz="3200" dirty="0">
                <a:ln>
                  <a:solidFill>
                    <a:srgbClr val="FFFFFF">
                      <a:alpha val="0"/>
                    </a:srgbClr>
                  </a:solidFill>
                </a:ln>
                <a:solidFill>
                  <a:schemeClr val="bg1">
                    <a:alpha val="99000"/>
                  </a:schemeClr>
                </a:solidFill>
                <a:latin typeface="Segoe UI Light" pitchFamily="34" charset="0"/>
              </a:endParaRPr>
            </a:p>
          </p:txBody>
        </p:sp>
        <p:sp>
          <p:nvSpPr>
            <p:cNvPr id="8" name="Rectangle 7"/>
            <p:cNvSpPr/>
            <p:nvPr/>
          </p:nvSpPr>
          <p:spPr bwMode="auto">
            <a:xfrm>
              <a:off x="760296" y="4440345"/>
              <a:ext cx="10672997" cy="11328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a:spcBef>
                  <a:spcPts val="1200"/>
                </a:spcBef>
                <a:buSzPct val="80000"/>
              </a:pPr>
              <a:r>
                <a:rPr lang="en-US" sz="3200" dirty="0">
                  <a:ln>
                    <a:solidFill>
                      <a:srgbClr val="FFFFFF">
                        <a:alpha val="0"/>
                      </a:srgbClr>
                    </a:solidFill>
                  </a:ln>
                  <a:solidFill>
                    <a:schemeClr val="bg1">
                      <a:alpha val="99000"/>
                    </a:schemeClr>
                  </a:solidFill>
                  <a:latin typeface="Segoe UI Light" pitchFamily="34" charset="0"/>
                </a:rPr>
                <a:t>Choice of </a:t>
              </a:r>
              <a:r>
                <a:rPr lang="en-US" sz="3200" dirty="0" smtClean="0">
                  <a:ln>
                    <a:solidFill>
                      <a:srgbClr val="FFFFFF">
                        <a:alpha val="0"/>
                      </a:srgbClr>
                    </a:solidFill>
                  </a:ln>
                  <a:solidFill>
                    <a:schemeClr val="bg1">
                      <a:alpha val="99000"/>
                    </a:schemeClr>
                  </a:solidFill>
                  <a:latin typeface="Segoe UI Light" pitchFamily="34" charset="0"/>
                </a:rPr>
                <a:t>Frameworks</a:t>
              </a:r>
              <a:endParaRPr lang="en-US" sz="3200" dirty="0">
                <a:ln>
                  <a:solidFill>
                    <a:srgbClr val="FFFFFF">
                      <a:alpha val="0"/>
                    </a:srgbClr>
                  </a:solidFill>
                </a:ln>
                <a:solidFill>
                  <a:schemeClr val="bg1">
                    <a:alpha val="99000"/>
                  </a:schemeClr>
                </a:solidFill>
                <a:latin typeface="Segoe UI Light" pitchFamily="34" charset="0"/>
              </a:endParaRPr>
            </a:p>
          </p:txBody>
        </p:sp>
      </p:grpSp>
      <p:grpSp>
        <p:nvGrpSpPr>
          <p:cNvPr id="9" name="Group 8"/>
          <p:cNvGrpSpPr/>
          <p:nvPr/>
        </p:nvGrpSpPr>
        <p:grpSpPr>
          <a:xfrm>
            <a:off x="4974556" y="1885234"/>
            <a:ext cx="6483436" cy="3678083"/>
            <a:chOff x="734518" y="1895138"/>
            <a:chExt cx="10698775" cy="3678083"/>
          </a:xfrm>
        </p:grpSpPr>
        <p:sp>
          <p:nvSpPr>
            <p:cNvPr id="10" name="Rectangle 9"/>
            <p:cNvSpPr/>
            <p:nvPr/>
          </p:nvSpPr>
          <p:spPr bwMode="auto">
            <a:xfrm>
              <a:off x="734518" y="1895138"/>
              <a:ext cx="10672997" cy="11328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274320" bIns="45718" numCol="1" rtlCol="0" anchor="ctr" anchorCtr="0" compatLnSpc="1">
              <a:prstTxWarp prst="textNoShape">
                <a:avLst/>
              </a:prstTxWarp>
            </a:bodyPr>
            <a:lstStyle/>
            <a:p>
              <a:pPr marL="460375" lvl="1" algn="ctr">
                <a:spcBef>
                  <a:spcPts val="300"/>
                </a:spcBef>
                <a:buSzPct val="80000"/>
              </a:pPr>
              <a:r>
                <a:rPr lang="en-US" sz="2000" dirty="0" smtClean="0">
                  <a:ln>
                    <a:solidFill>
                      <a:srgbClr val="FFFFFF">
                        <a:alpha val="0"/>
                      </a:srgbClr>
                    </a:solidFill>
                  </a:ln>
                  <a:solidFill>
                    <a:schemeClr val="bg1">
                      <a:alpha val="99000"/>
                    </a:schemeClr>
                  </a:solidFill>
                </a:rPr>
                <a:t>If </a:t>
              </a:r>
              <a:r>
                <a:rPr lang="en-US" sz="2000" dirty="0">
                  <a:ln>
                    <a:solidFill>
                      <a:srgbClr val="FFFFFF">
                        <a:alpha val="0"/>
                      </a:srgbClr>
                    </a:solidFill>
                  </a:ln>
                  <a:solidFill>
                    <a:schemeClr val="bg1">
                      <a:alpha val="99000"/>
                    </a:schemeClr>
                  </a:solidFill>
                </a:rPr>
                <a:t>it runs in Windows it runs in </a:t>
              </a:r>
              <a:r>
                <a:rPr lang="en-US" sz="2000" dirty="0" smtClean="0">
                  <a:ln>
                    <a:solidFill>
                      <a:srgbClr val="FFFFFF">
                        <a:alpha val="0"/>
                      </a:srgbClr>
                    </a:solidFill>
                  </a:ln>
                  <a:solidFill>
                    <a:schemeClr val="bg1">
                      <a:alpha val="99000"/>
                    </a:schemeClr>
                  </a:solidFill>
                </a:rPr>
                <a:t>Microsoft Azure</a:t>
              </a:r>
              <a:endParaRPr lang="en-US" sz="2000" dirty="0">
                <a:ln>
                  <a:solidFill>
                    <a:srgbClr val="FFFFFF">
                      <a:alpha val="0"/>
                    </a:srgbClr>
                  </a:solidFill>
                </a:ln>
                <a:solidFill>
                  <a:schemeClr val="bg1">
                    <a:alpha val="99000"/>
                  </a:schemeClr>
                </a:solidFill>
              </a:endParaRPr>
            </a:p>
          </p:txBody>
        </p:sp>
        <p:sp>
          <p:nvSpPr>
            <p:cNvPr id="11" name="Rectangle 10"/>
            <p:cNvSpPr/>
            <p:nvPr/>
          </p:nvSpPr>
          <p:spPr bwMode="auto">
            <a:xfrm>
              <a:off x="734518" y="3167741"/>
              <a:ext cx="10672997" cy="11328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274320" bIns="45718" numCol="1" rtlCol="0" anchor="ctr" anchorCtr="0" compatLnSpc="1">
              <a:prstTxWarp prst="textNoShape">
                <a:avLst/>
              </a:prstTxWarp>
            </a:bodyPr>
            <a:lstStyle/>
            <a:p>
              <a:pPr marL="460375" lvl="1" algn="ctr">
                <a:spcBef>
                  <a:spcPts val="300"/>
                </a:spcBef>
                <a:buSzPct val="80000"/>
              </a:pPr>
              <a:r>
                <a:rPr lang="en-US" sz="2000" dirty="0" smtClean="0">
                  <a:ln>
                    <a:solidFill>
                      <a:srgbClr val="FFFFFF">
                        <a:alpha val="0"/>
                      </a:srgbClr>
                    </a:solidFill>
                  </a:ln>
                  <a:solidFill>
                    <a:schemeClr val="bg1"/>
                  </a:solidFill>
                </a:rPr>
                <a:t>C</a:t>
              </a:r>
              <a:r>
                <a:rPr lang="en-US" sz="2000" dirty="0">
                  <a:ln>
                    <a:solidFill>
                      <a:srgbClr val="FFFFFF">
                        <a:alpha val="0"/>
                      </a:srgbClr>
                    </a:solidFill>
                  </a:ln>
                  <a:solidFill>
                    <a:schemeClr val="bg1"/>
                  </a:solidFill>
                </a:rPr>
                <a:t>#, VB, C++, Java, </a:t>
              </a:r>
              <a:r>
                <a:rPr lang="en-US" sz="2000" dirty="0" smtClean="0">
                  <a:ln>
                    <a:solidFill>
                      <a:srgbClr val="FFFFFF">
                        <a:alpha val="0"/>
                      </a:srgbClr>
                    </a:solidFill>
                  </a:ln>
                  <a:solidFill>
                    <a:schemeClr val="bg1"/>
                  </a:solidFill>
                </a:rPr>
                <a:t>PHP, Node.js, </a:t>
              </a:r>
              <a:r>
                <a:rPr lang="en-US" sz="2000" dirty="0">
                  <a:ln>
                    <a:solidFill>
                      <a:srgbClr val="FFFFFF">
                        <a:alpha val="0"/>
                      </a:srgbClr>
                    </a:solidFill>
                  </a:ln>
                  <a:solidFill>
                    <a:schemeClr val="bg1"/>
                  </a:solidFill>
                </a:rPr>
                <a:t>Phython, etc.</a:t>
              </a:r>
            </a:p>
          </p:txBody>
        </p:sp>
        <p:sp>
          <p:nvSpPr>
            <p:cNvPr id="12" name="Rectangle 11"/>
            <p:cNvSpPr/>
            <p:nvPr/>
          </p:nvSpPr>
          <p:spPr bwMode="auto">
            <a:xfrm>
              <a:off x="760296" y="4440345"/>
              <a:ext cx="10672997" cy="11328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274320" bIns="45718" numCol="1" rtlCol="0" anchor="ctr" anchorCtr="0" compatLnSpc="1">
              <a:prstTxWarp prst="textNoShape">
                <a:avLst/>
              </a:prstTxWarp>
            </a:bodyPr>
            <a:lstStyle/>
            <a:p>
              <a:pPr marL="460375" lvl="1" algn="ctr">
                <a:spcBef>
                  <a:spcPts val="300"/>
                </a:spcBef>
                <a:buSzPct val="80000"/>
              </a:pPr>
              <a:r>
                <a:rPr lang="en-US" sz="2000" dirty="0" smtClean="0">
                  <a:ln>
                    <a:solidFill>
                      <a:srgbClr val="FFFFFF">
                        <a:alpha val="0"/>
                      </a:srgbClr>
                    </a:solidFill>
                  </a:ln>
                  <a:solidFill>
                    <a:schemeClr val="bg1"/>
                  </a:solidFill>
                </a:rPr>
                <a:t>.</a:t>
              </a:r>
              <a:r>
                <a:rPr lang="en-US" sz="2000" dirty="0">
                  <a:ln>
                    <a:solidFill>
                      <a:srgbClr val="FFFFFF">
                        <a:alpha val="0"/>
                      </a:srgbClr>
                    </a:solidFill>
                  </a:ln>
                  <a:solidFill>
                    <a:schemeClr val="bg1"/>
                  </a:solidFill>
                </a:rPr>
                <a:t>NET, </a:t>
              </a:r>
              <a:r>
                <a:rPr lang="en-US" sz="2000" dirty="0" smtClean="0">
                  <a:ln>
                    <a:solidFill>
                      <a:srgbClr val="FFFFFF">
                        <a:alpha val="0"/>
                      </a:srgbClr>
                    </a:solidFill>
                  </a:ln>
                  <a:solidFill>
                    <a:schemeClr val="bg1"/>
                  </a:solidFill>
                </a:rPr>
                <a:t>ExpressJS, Rails</a:t>
              </a:r>
              <a:r>
                <a:rPr lang="en-US" sz="2000" dirty="0">
                  <a:ln>
                    <a:solidFill>
                      <a:srgbClr val="FFFFFF">
                        <a:alpha val="0"/>
                      </a:srgbClr>
                    </a:solidFill>
                  </a:ln>
                  <a:solidFill>
                    <a:schemeClr val="bg1"/>
                  </a:solidFill>
                </a:rPr>
                <a:t>, Zend, etc.</a:t>
              </a:r>
            </a:p>
          </p:txBody>
        </p:sp>
      </p:grpSp>
    </p:spTree>
    <p:extLst>
      <p:ext uri="{BB962C8B-B14F-4D97-AF65-F5344CB8AC3E}">
        <p14:creationId xmlns:p14="http://schemas.microsoft.com/office/powerpoint/2010/main" val="152131838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081"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Roles and Instances</a:t>
            </a:r>
            <a:endParaRPr lang="en-US" dirty="0"/>
          </a:p>
        </p:txBody>
      </p:sp>
      <p:sp>
        <p:nvSpPr>
          <p:cNvPr id="5" name="Rectangle 4"/>
          <p:cNvSpPr/>
          <p:nvPr/>
        </p:nvSpPr>
        <p:spPr>
          <a:xfrm>
            <a:off x="517526" y="1695451"/>
            <a:ext cx="11158538" cy="405765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Rounded Rectangle 5"/>
          <p:cNvSpPr/>
          <p:nvPr/>
        </p:nvSpPr>
        <p:spPr bwMode="auto">
          <a:xfrm>
            <a:off x="757239" y="1895138"/>
            <a:ext cx="5216525" cy="3678083"/>
          </a:xfrm>
          <a:prstGeom prst="roundRect">
            <a:avLst>
              <a:gd name="adj" fmla="val 0"/>
            </a:avLst>
          </a:prstGeom>
          <a:solidFill>
            <a:schemeClr val="accent2"/>
          </a:solidFill>
          <a:ln w="9525" cap="flat" cmpd="sng" algn="ctr">
            <a:no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 </a:t>
            </a:r>
          </a:p>
        </p:txBody>
      </p:sp>
      <p:sp>
        <p:nvSpPr>
          <p:cNvPr id="7" name="Rounded Rectangle 6"/>
          <p:cNvSpPr/>
          <p:nvPr/>
        </p:nvSpPr>
        <p:spPr bwMode="auto">
          <a:xfrm>
            <a:off x="6219827" y="1895138"/>
            <a:ext cx="5216525" cy="3678083"/>
          </a:xfrm>
          <a:prstGeom prst="roundRect">
            <a:avLst>
              <a:gd name="adj" fmla="val 0"/>
            </a:avLst>
          </a:prstGeom>
          <a:solidFill>
            <a:schemeClr val="accent2"/>
          </a:solidFill>
          <a:ln w="9525" cap="flat" cmpd="sng" algn="ctr">
            <a:no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 </a:t>
            </a:r>
          </a:p>
        </p:txBody>
      </p:sp>
      <p:sp>
        <p:nvSpPr>
          <p:cNvPr id="8" name="TextBox 7"/>
          <p:cNvSpPr txBox="1"/>
          <p:nvPr/>
        </p:nvSpPr>
        <p:spPr>
          <a:xfrm>
            <a:off x="6385810" y="2368296"/>
            <a:ext cx="4586990" cy="2508379"/>
          </a:xfrm>
          <a:prstGeom prst="rect">
            <a:avLst/>
          </a:prstGeom>
          <a:noFill/>
        </p:spPr>
        <p:txBody>
          <a:bodyPr wrap="square" lIns="0" tIns="0" rIns="0" bIns="0" rtlCol="0">
            <a:spAutoFit/>
          </a:bodyPr>
          <a:lstStyle/>
          <a:p>
            <a:pPr>
              <a:lnSpc>
                <a:spcPts val="3800"/>
              </a:lnSpc>
            </a:pPr>
            <a:r>
              <a:rPr lang="en-US" sz="3600" dirty="0">
                <a:solidFill>
                  <a:schemeClr val="bg1">
                    <a:alpha val="99000"/>
                  </a:schemeClr>
                </a:solidFill>
                <a:latin typeface="Segoe UI Light" pitchFamily="34" charset="0"/>
              </a:rPr>
              <a:t>At runtime each Role will execute </a:t>
            </a:r>
            <a:r>
              <a:rPr lang="en-US" sz="3600" dirty="0" smtClean="0">
                <a:solidFill>
                  <a:schemeClr val="bg1">
                    <a:alpha val="99000"/>
                  </a:schemeClr>
                </a:solidFill>
                <a:latin typeface="Segoe UI Light" pitchFamily="34" charset="0"/>
              </a:rPr>
              <a:t>on </a:t>
            </a:r>
            <a:r>
              <a:rPr lang="en-US" sz="3600" dirty="0">
                <a:solidFill>
                  <a:schemeClr val="bg1">
                    <a:alpha val="99000"/>
                  </a:schemeClr>
                </a:solidFill>
                <a:latin typeface="Segoe UI Light" pitchFamily="34" charset="0"/>
              </a:rPr>
              <a:t>one or more instances </a:t>
            </a:r>
          </a:p>
          <a:p>
            <a:pPr marL="0" lvl="1"/>
            <a:endParaRPr lang="en-US" sz="800" dirty="0" smtClean="0">
              <a:solidFill>
                <a:schemeClr val="tx2">
                  <a:alpha val="99000"/>
                </a:schemeClr>
              </a:solidFill>
            </a:endParaRPr>
          </a:p>
          <a:p>
            <a:pPr marL="0" lvl="1"/>
            <a:r>
              <a:rPr lang="en-US" sz="2000" dirty="0">
                <a:solidFill>
                  <a:schemeClr val="bg1">
                    <a:alpha val="99000"/>
                  </a:schemeClr>
                </a:solidFill>
              </a:rPr>
              <a:t>A role instance is a set of code, configuration, and local data, deployed in a dedicated </a:t>
            </a:r>
            <a:r>
              <a:rPr lang="en-US" sz="2000" dirty="0" smtClean="0">
                <a:solidFill>
                  <a:schemeClr val="bg1">
                    <a:alpha val="99000"/>
                  </a:schemeClr>
                </a:solidFill>
              </a:rPr>
              <a:t>VM</a:t>
            </a:r>
            <a:endParaRPr lang="en-US" sz="2000" dirty="0">
              <a:solidFill>
                <a:schemeClr val="bg1">
                  <a:alpha val="99000"/>
                </a:schemeClr>
              </a:solidFill>
            </a:endParaRPr>
          </a:p>
        </p:txBody>
      </p:sp>
      <p:sp>
        <p:nvSpPr>
          <p:cNvPr id="9" name="TextBox 8"/>
          <p:cNvSpPr txBox="1"/>
          <p:nvPr/>
        </p:nvSpPr>
        <p:spPr>
          <a:xfrm>
            <a:off x="891191" y="2368296"/>
            <a:ext cx="4947663" cy="2636619"/>
          </a:xfrm>
          <a:prstGeom prst="rect">
            <a:avLst/>
          </a:prstGeom>
          <a:noFill/>
        </p:spPr>
        <p:txBody>
          <a:bodyPr wrap="square" lIns="0" tIns="0" rIns="0" bIns="0" rtlCol="0">
            <a:spAutoFit/>
          </a:bodyPr>
          <a:lstStyle/>
          <a:p>
            <a:pPr>
              <a:lnSpc>
                <a:spcPts val="3800"/>
              </a:lnSpc>
            </a:pPr>
            <a:r>
              <a:rPr lang="en-US" sz="3600" dirty="0">
                <a:solidFill>
                  <a:schemeClr val="bg1">
                    <a:alpha val="99000"/>
                  </a:schemeClr>
                </a:solidFill>
                <a:latin typeface="Segoe UI Light" pitchFamily="34" charset="0"/>
              </a:rPr>
              <a:t>Roles are defined in a Hosted Service</a:t>
            </a:r>
          </a:p>
          <a:p>
            <a:pPr marL="0" lvl="1"/>
            <a:endParaRPr lang="en-US" sz="800" dirty="0" smtClean="0">
              <a:solidFill>
                <a:schemeClr val="tx2">
                  <a:alpha val="99000"/>
                </a:schemeClr>
              </a:solidFill>
            </a:endParaRPr>
          </a:p>
          <a:p>
            <a:pPr marL="0" lvl="1"/>
            <a:r>
              <a:rPr lang="en-US" sz="2000" b="1" dirty="0">
                <a:solidFill>
                  <a:schemeClr val="bg1">
                    <a:alpha val="99000"/>
                  </a:schemeClr>
                </a:solidFill>
              </a:rPr>
              <a:t>A role definition </a:t>
            </a:r>
            <a:r>
              <a:rPr lang="en-US" sz="2000" b="1" dirty="0" smtClean="0">
                <a:solidFill>
                  <a:schemeClr val="bg1">
                    <a:alpha val="99000"/>
                  </a:schemeClr>
                </a:solidFill>
              </a:rPr>
              <a:t>specifies:</a:t>
            </a:r>
            <a:endParaRPr lang="en-US" sz="2000" b="1" dirty="0">
              <a:solidFill>
                <a:schemeClr val="bg1">
                  <a:alpha val="99000"/>
                </a:schemeClr>
              </a:solidFill>
            </a:endParaRPr>
          </a:p>
          <a:p>
            <a:pPr marL="0" lvl="1"/>
            <a:r>
              <a:rPr lang="en-US" sz="2000" dirty="0">
                <a:solidFill>
                  <a:schemeClr val="bg1">
                    <a:alpha val="99000"/>
                  </a:schemeClr>
                </a:solidFill>
              </a:rPr>
              <a:t>VM size</a:t>
            </a:r>
          </a:p>
          <a:p>
            <a:pPr marL="0" lvl="1"/>
            <a:r>
              <a:rPr lang="en-US" sz="2000" dirty="0">
                <a:solidFill>
                  <a:schemeClr val="bg1">
                    <a:alpha val="99000"/>
                  </a:schemeClr>
                </a:solidFill>
              </a:rPr>
              <a:t>Communication Endpoints</a:t>
            </a:r>
          </a:p>
          <a:p>
            <a:pPr marL="0" lvl="1"/>
            <a:r>
              <a:rPr lang="en-US" sz="2000" dirty="0">
                <a:solidFill>
                  <a:schemeClr val="bg1">
                    <a:alpha val="99000"/>
                  </a:schemeClr>
                </a:solidFill>
              </a:rPr>
              <a:t>Local storage resources</a:t>
            </a:r>
          </a:p>
          <a:p>
            <a:pPr marL="0" lvl="1"/>
            <a:r>
              <a:rPr lang="en-US" sz="2000" dirty="0">
                <a:solidFill>
                  <a:schemeClr val="bg1">
                    <a:alpha val="99000"/>
                  </a:schemeClr>
                </a:solidFill>
              </a:rPr>
              <a:t>etc.</a:t>
            </a:r>
          </a:p>
        </p:txBody>
      </p:sp>
    </p:spTree>
    <p:extLst>
      <p:ext uri="{BB962C8B-B14F-4D97-AF65-F5344CB8AC3E}">
        <p14:creationId xmlns:p14="http://schemas.microsoft.com/office/powerpoint/2010/main" val="2371328251"/>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Object 16" hidden="1"/>
          <p:cNvGraphicFramePr>
            <a:graphicFrameLocks noChangeAspect="1"/>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105" name="think-cell Slide" r:id="rId27" imgW="270" imgH="270" progId="TCLayout.ActiveDocument.1">
                  <p:embed/>
                </p:oleObj>
              </mc:Choice>
              <mc:Fallback>
                <p:oleObj name="think-cell Slide" r:id="rId27" imgW="270" imgH="270" progId="TCLayout.ActiveDocument.1">
                  <p:embed/>
                  <p:pic>
                    <p:nvPicPr>
                      <p:cNvPr id="0" name=""/>
                      <p:cNvPicPr/>
                      <p:nvPr/>
                    </p:nvPicPr>
                    <p:blipFill>
                      <a:blip r:embed="rId2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a:xfrm>
            <a:off x="519112" y="228600"/>
            <a:ext cx="11149013" cy="1107996"/>
          </a:xfrm>
        </p:spPr>
        <p:txBody>
          <a:bodyPr/>
          <a:lstStyle/>
          <a:p>
            <a:r>
              <a:rPr lang="en-US" dirty="0"/>
              <a:t>Roles and Instances</a:t>
            </a:r>
            <a:br>
              <a:rPr lang="en-US" dirty="0"/>
            </a:br>
            <a:r>
              <a:rPr lang="en-US" sz="2600" dirty="0">
                <a:solidFill>
                  <a:schemeClr val="accent4">
                    <a:lumMod val="75000"/>
                    <a:alpha val="99000"/>
                  </a:schemeClr>
                </a:solidFill>
              </a:rPr>
              <a:t>Example Hosted Service configuration with a single web role and a single worker </a:t>
            </a:r>
            <a:r>
              <a:rPr lang="en-US" sz="2600" dirty="0" smtClean="0">
                <a:solidFill>
                  <a:schemeClr val="accent4">
                    <a:lumMod val="75000"/>
                    <a:alpha val="99000"/>
                  </a:schemeClr>
                </a:solidFill>
              </a:rPr>
              <a:t>role</a:t>
            </a:r>
            <a:endParaRPr lang="en-US" sz="2600" dirty="0">
              <a:solidFill>
                <a:schemeClr val="accent4">
                  <a:alpha val="99000"/>
                </a:schemeClr>
              </a:solidFill>
            </a:endParaRPr>
          </a:p>
        </p:txBody>
      </p:sp>
      <p:sp>
        <p:nvSpPr>
          <p:cNvPr id="4" name="Rectangle 3"/>
          <p:cNvSpPr/>
          <p:nvPr>
            <p:custDataLst>
              <p:tags r:id="rId4"/>
            </p:custDataLst>
          </p:nvPr>
        </p:nvSpPr>
        <p:spPr bwMode="auto">
          <a:xfrm>
            <a:off x="517525" y="1695450"/>
            <a:ext cx="11158538" cy="42535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cap="all" dirty="0" smtClean="0">
                <a:ln>
                  <a:solidFill>
                    <a:schemeClr val="bg1">
                      <a:alpha val="0"/>
                    </a:schemeClr>
                  </a:solidFill>
                </a:ln>
                <a:solidFill>
                  <a:srgbClr val="595959">
                    <a:alpha val="99000"/>
                  </a:srgbClr>
                </a:solidFill>
                <a:latin typeface="Segoe UI Light" pitchFamily="34" charset="0"/>
              </a:rPr>
              <a:t>Hosted Service</a:t>
            </a:r>
          </a:p>
        </p:txBody>
      </p:sp>
      <p:sp>
        <p:nvSpPr>
          <p:cNvPr id="5" name="Rectangle 4"/>
          <p:cNvSpPr/>
          <p:nvPr>
            <p:custDataLst>
              <p:tags r:id="rId5"/>
            </p:custDataLst>
          </p:nvPr>
        </p:nvSpPr>
        <p:spPr bwMode="auto">
          <a:xfrm>
            <a:off x="624205" y="2335530"/>
            <a:ext cx="5394960" cy="34899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cap="all" dirty="0">
                <a:ln>
                  <a:solidFill>
                    <a:schemeClr val="bg1">
                      <a:alpha val="0"/>
                    </a:schemeClr>
                  </a:solidFill>
                </a:ln>
                <a:gradFill>
                  <a:gsLst>
                    <a:gs pos="0">
                      <a:srgbClr val="FFFFFF"/>
                    </a:gs>
                    <a:gs pos="100000">
                      <a:srgbClr val="FFFFFF"/>
                    </a:gs>
                  </a:gsLst>
                  <a:lin ang="5400000" scaled="0"/>
                </a:gradFill>
              </a:rPr>
              <a:t>Web Role</a:t>
            </a:r>
          </a:p>
        </p:txBody>
      </p:sp>
      <p:sp>
        <p:nvSpPr>
          <p:cNvPr id="6" name="Rectangle 5"/>
          <p:cNvSpPr/>
          <p:nvPr>
            <p:custDataLst>
              <p:tags r:id="rId6"/>
            </p:custDataLst>
          </p:nvPr>
        </p:nvSpPr>
        <p:spPr bwMode="auto">
          <a:xfrm>
            <a:off x="6157754" y="2335530"/>
            <a:ext cx="5394960" cy="34899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cap="all" dirty="0">
                <a:ln>
                  <a:solidFill>
                    <a:schemeClr val="bg1">
                      <a:alpha val="0"/>
                    </a:schemeClr>
                  </a:solidFill>
                </a:ln>
                <a:gradFill>
                  <a:gsLst>
                    <a:gs pos="0">
                      <a:srgbClr val="FFFFFF"/>
                    </a:gs>
                    <a:gs pos="100000">
                      <a:srgbClr val="FFFFFF"/>
                    </a:gs>
                  </a:gsLst>
                  <a:lin ang="5400000" scaled="0"/>
                </a:gradFill>
              </a:rPr>
              <a:t>Worker Role</a:t>
            </a:r>
          </a:p>
        </p:txBody>
      </p:sp>
      <p:sp>
        <p:nvSpPr>
          <p:cNvPr id="7" name="Rectangle 6"/>
          <p:cNvSpPr/>
          <p:nvPr>
            <p:custDataLst>
              <p:tags r:id="rId7"/>
            </p:custDataLst>
          </p:nvPr>
        </p:nvSpPr>
        <p:spPr bwMode="auto">
          <a:xfrm>
            <a:off x="730885" y="2823210"/>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1</a:t>
            </a:r>
          </a:p>
        </p:txBody>
      </p:sp>
      <p:sp>
        <p:nvSpPr>
          <p:cNvPr id="8" name="Rectangle 7"/>
          <p:cNvSpPr/>
          <p:nvPr>
            <p:custDataLst>
              <p:tags r:id="rId8"/>
            </p:custDataLst>
          </p:nvPr>
        </p:nvSpPr>
        <p:spPr bwMode="auto">
          <a:xfrm>
            <a:off x="2046605" y="2823210"/>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2</a:t>
            </a:r>
            <a:endParaRPr lang="en-US" sz="2200" baseline="-25000" dirty="0">
              <a:ln>
                <a:solidFill>
                  <a:schemeClr val="bg1">
                    <a:alpha val="0"/>
                  </a:schemeClr>
                </a:solidFill>
              </a:ln>
              <a:solidFill>
                <a:srgbClr val="595959">
                  <a:alpha val="99000"/>
                </a:srgbClr>
              </a:solidFill>
            </a:endParaRPr>
          </a:p>
        </p:txBody>
      </p:sp>
      <p:sp>
        <p:nvSpPr>
          <p:cNvPr id="9" name="Rectangle 8"/>
          <p:cNvSpPr/>
          <p:nvPr>
            <p:custDataLst>
              <p:tags r:id="rId9"/>
            </p:custDataLst>
          </p:nvPr>
        </p:nvSpPr>
        <p:spPr bwMode="auto">
          <a:xfrm>
            <a:off x="3362325" y="2823210"/>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3</a:t>
            </a:r>
          </a:p>
        </p:txBody>
      </p:sp>
      <p:sp>
        <p:nvSpPr>
          <p:cNvPr id="10" name="Rectangle 9"/>
          <p:cNvSpPr/>
          <p:nvPr>
            <p:custDataLst>
              <p:tags r:id="rId10"/>
            </p:custDataLst>
          </p:nvPr>
        </p:nvSpPr>
        <p:spPr bwMode="auto">
          <a:xfrm>
            <a:off x="4678045" y="2823210"/>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4</a:t>
            </a:r>
            <a:endParaRPr lang="en-US" sz="2200" baseline="-25000" dirty="0">
              <a:ln>
                <a:solidFill>
                  <a:schemeClr val="bg1">
                    <a:alpha val="0"/>
                  </a:schemeClr>
                </a:solidFill>
              </a:ln>
              <a:solidFill>
                <a:srgbClr val="595959">
                  <a:alpha val="99000"/>
                </a:srgbClr>
              </a:solidFill>
            </a:endParaRPr>
          </a:p>
        </p:txBody>
      </p:sp>
      <p:sp>
        <p:nvSpPr>
          <p:cNvPr id="11" name="Rectangle 10"/>
          <p:cNvSpPr/>
          <p:nvPr>
            <p:custDataLst>
              <p:tags r:id="rId11"/>
            </p:custDataLst>
          </p:nvPr>
        </p:nvSpPr>
        <p:spPr bwMode="auto">
          <a:xfrm>
            <a:off x="730885" y="3821430"/>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5</a:t>
            </a:r>
            <a:endParaRPr lang="en-US" sz="2200" baseline="-25000" dirty="0">
              <a:ln>
                <a:solidFill>
                  <a:schemeClr val="bg1">
                    <a:alpha val="0"/>
                  </a:schemeClr>
                </a:solidFill>
              </a:ln>
              <a:solidFill>
                <a:srgbClr val="595959">
                  <a:alpha val="99000"/>
                </a:srgbClr>
              </a:solidFill>
            </a:endParaRPr>
          </a:p>
        </p:txBody>
      </p:sp>
      <p:sp>
        <p:nvSpPr>
          <p:cNvPr id="12" name="Rectangle 11"/>
          <p:cNvSpPr/>
          <p:nvPr>
            <p:custDataLst>
              <p:tags r:id="rId12"/>
            </p:custDataLst>
          </p:nvPr>
        </p:nvSpPr>
        <p:spPr bwMode="auto">
          <a:xfrm>
            <a:off x="2046605" y="3821430"/>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6</a:t>
            </a:r>
            <a:endParaRPr lang="en-US" sz="2200" baseline="-25000" dirty="0">
              <a:ln>
                <a:solidFill>
                  <a:schemeClr val="bg1">
                    <a:alpha val="0"/>
                  </a:schemeClr>
                </a:solidFill>
              </a:ln>
              <a:solidFill>
                <a:srgbClr val="595959">
                  <a:alpha val="99000"/>
                </a:srgbClr>
              </a:solidFill>
            </a:endParaRPr>
          </a:p>
        </p:txBody>
      </p:sp>
      <p:sp>
        <p:nvSpPr>
          <p:cNvPr id="13" name="Rectangle 12"/>
          <p:cNvSpPr/>
          <p:nvPr>
            <p:custDataLst>
              <p:tags r:id="rId13"/>
            </p:custDataLst>
          </p:nvPr>
        </p:nvSpPr>
        <p:spPr bwMode="auto">
          <a:xfrm>
            <a:off x="3362325" y="3821430"/>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7</a:t>
            </a:r>
            <a:endParaRPr lang="en-US" sz="2200" baseline="-25000" dirty="0">
              <a:ln>
                <a:solidFill>
                  <a:schemeClr val="bg1">
                    <a:alpha val="0"/>
                  </a:schemeClr>
                </a:solidFill>
              </a:ln>
              <a:solidFill>
                <a:srgbClr val="595959">
                  <a:alpha val="99000"/>
                </a:srgbClr>
              </a:solidFill>
            </a:endParaRPr>
          </a:p>
        </p:txBody>
      </p:sp>
      <p:sp>
        <p:nvSpPr>
          <p:cNvPr id="14" name="Rectangle 13"/>
          <p:cNvSpPr/>
          <p:nvPr>
            <p:custDataLst>
              <p:tags r:id="rId14"/>
            </p:custDataLst>
          </p:nvPr>
        </p:nvSpPr>
        <p:spPr bwMode="auto">
          <a:xfrm>
            <a:off x="4678045" y="3821430"/>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8</a:t>
            </a:r>
            <a:endParaRPr lang="en-US" sz="2200" baseline="-25000" dirty="0">
              <a:ln>
                <a:solidFill>
                  <a:schemeClr val="bg1">
                    <a:alpha val="0"/>
                  </a:schemeClr>
                </a:solidFill>
              </a:ln>
              <a:solidFill>
                <a:srgbClr val="595959">
                  <a:alpha val="99000"/>
                </a:srgbClr>
              </a:solidFill>
            </a:endParaRPr>
          </a:p>
        </p:txBody>
      </p:sp>
      <p:sp>
        <p:nvSpPr>
          <p:cNvPr id="15" name="Rectangle 14"/>
          <p:cNvSpPr/>
          <p:nvPr>
            <p:custDataLst>
              <p:tags r:id="rId15"/>
            </p:custDataLst>
          </p:nvPr>
        </p:nvSpPr>
        <p:spPr bwMode="auto">
          <a:xfrm>
            <a:off x="730885" y="4819650"/>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9</a:t>
            </a:r>
            <a:endParaRPr lang="en-US" sz="2200" baseline="-25000" dirty="0">
              <a:ln>
                <a:solidFill>
                  <a:schemeClr val="bg1">
                    <a:alpha val="0"/>
                  </a:schemeClr>
                </a:solidFill>
              </a:ln>
              <a:solidFill>
                <a:srgbClr val="595959">
                  <a:alpha val="99000"/>
                </a:srgbClr>
              </a:solidFill>
            </a:endParaRPr>
          </a:p>
        </p:txBody>
      </p:sp>
      <p:sp>
        <p:nvSpPr>
          <p:cNvPr id="16" name="Rectangle 15"/>
          <p:cNvSpPr/>
          <p:nvPr>
            <p:custDataLst>
              <p:tags r:id="rId16"/>
            </p:custDataLst>
          </p:nvPr>
        </p:nvSpPr>
        <p:spPr bwMode="auto">
          <a:xfrm>
            <a:off x="3362325" y="4819650"/>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n</a:t>
            </a:r>
            <a:endParaRPr lang="en-US" sz="2200" baseline="-25000" dirty="0">
              <a:ln>
                <a:solidFill>
                  <a:schemeClr val="bg1">
                    <a:alpha val="0"/>
                  </a:schemeClr>
                </a:solidFill>
              </a:ln>
              <a:solidFill>
                <a:srgbClr val="595959">
                  <a:alpha val="99000"/>
                </a:srgbClr>
              </a:solidFill>
            </a:endParaRPr>
          </a:p>
        </p:txBody>
      </p:sp>
      <p:sp>
        <p:nvSpPr>
          <p:cNvPr id="18" name="Rectangle 17"/>
          <p:cNvSpPr/>
          <p:nvPr>
            <p:custDataLst>
              <p:tags r:id="rId17"/>
            </p:custDataLst>
          </p:nvPr>
        </p:nvSpPr>
        <p:spPr bwMode="auto">
          <a:xfrm>
            <a:off x="6264434" y="2824004"/>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1</a:t>
            </a:r>
          </a:p>
        </p:txBody>
      </p:sp>
      <p:sp>
        <p:nvSpPr>
          <p:cNvPr id="19" name="Rectangle 18"/>
          <p:cNvSpPr/>
          <p:nvPr>
            <p:custDataLst>
              <p:tags r:id="rId18"/>
            </p:custDataLst>
          </p:nvPr>
        </p:nvSpPr>
        <p:spPr bwMode="auto">
          <a:xfrm>
            <a:off x="7580154" y="2824004"/>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2</a:t>
            </a:r>
            <a:endParaRPr lang="en-US" sz="2200" baseline="-25000" dirty="0">
              <a:ln>
                <a:solidFill>
                  <a:schemeClr val="bg1">
                    <a:alpha val="0"/>
                  </a:schemeClr>
                </a:solidFill>
              </a:ln>
              <a:solidFill>
                <a:srgbClr val="595959">
                  <a:alpha val="99000"/>
                </a:srgbClr>
              </a:solidFill>
            </a:endParaRPr>
          </a:p>
        </p:txBody>
      </p:sp>
      <p:sp>
        <p:nvSpPr>
          <p:cNvPr id="20" name="Rectangle 19"/>
          <p:cNvSpPr/>
          <p:nvPr>
            <p:custDataLst>
              <p:tags r:id="rId19"/>
            </p:custDataLst>
          </p:nvPr>
        </p:nvSpPr>
        <p:spPr bwMode="auto">
          <a:xfrm>
            <a:off x="8895874" y="2824004"/>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3</a:t>
            </a:r>
          </a:p>
        </p:txBody>
      </p:sp>
      <p:sp>
        <p:nvSpPr>
          <p:cNvPr id="21" name="Rectangle 20"/>
          <p:cNvSpPr/>
          <p:nvPr>
            <p:custDataLst>
              <p:tags r:id="rId20"/>
            </p:custDataLst>
          </p:nvPr>
        </p:nvSpPr>
        <p:spPr bwMode="auto">
          <a:xfrm>
            <a:off x="10211594" y="2824004"/>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4</a:t>
            </a:r>
            <a:endParaRPr lang="en-US" sz="2200" baseline="-25000" dirty="0">
              <a:ln>
                <a:solidFill>
                  <a:schemeClr val="bg1">
                    <a:alpha val="0"/>
                  </a:schemeClr>
                </a:solidFill>
              </a:ln>
              <a:solidFill>
                <a:srgbClr val="595959">
                  <a:alpha val="99000"/>
                </a:srgbClr>
              </a:solidFill>
            </a:endParaRPr>
          </a:p>
        </p:txBody>
      </p:sp>
      <p:sp>
        <p:nvSpPr>
          <p:cNvPr id="22" name="Rectangle 21"/>
          <p:cNvSpPr/>
          <p:nvPr>
            <p:custDataLst>
              <p:tags r:id="rId21"/>
            </p:custDataLst>
          </p:nvPr>
        </p:nvSpPr>
        <p:spPr bwMode="auto">
          <a:xfrm>
            <a:off x="6264434" y="3822224"/>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5</a:t>
            </a:r>
            <a:endParaRPr lang="en-US" sz="2200" baseline="-25000" dirty="0">
              <a:ln>
                <a:solidFill>
                  <a:schemeClr val="bg1">
                    <a:alpha val="0"/>
                  </a:schemeClr>
                </a:solidFill>
              </a:ln>
              <a:solidFill>
                <a:srgbClr val="595959">
                  <a:alpha val="99000"/>
                </a:srgbClr>
              </a:solidFill>
            </a:endParaRPr>
          </a:p>
        </p:txBody>
      </p:sp>
      <p:sp>
        <p:nvSpPr>
          <p:cNvPr id="23" name="Rectangle 22"/>
          <p:cNvSpPr/>
          <p:nvPr>
            <p:custDataLst>
              <p:tags r:id="rId22"/>
            </p:custDataLst>
          </p:nvPr>
        </p:nvSpPr>
        <p:spPr bwMode="auto">
          <a:xfrm>
            <a:off x="8895874" y="3822224"/>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n</a:t>
            </a:r>
          </a:p>
        </p:txBody>
      </p:sp>
      <p:sp>
        <p:nvSpPr>
          <p:cNvPr id="26" name="Rectangle 25"/>
          <p:cNvSpPr/>
          <p:nvPr>
            <p:custDataLst>
              <p:tags r:id="rId23"/>
            </p:custDataLst>
          </p:nvPr>
        </p:nvSpPr>
        <p:spPr>
          <a:xfrm>
            <a:off x="2462046" y="5067651"/>
            <a:ext cx="385271" cy="400110"/>
          </a:xfrm>
          <a:prstGeom prst="rect">
            <a:avLst/>
          </a:prstGeom>
        </p:spPr>
        <p:txBody>
          <a:bodyPr wrap="square">
            <a:spAutoFit/>
          </a:bodyPr>
          <a:lstStyle/>
          <a:p>
            <a:pPr lvl="0" defTabSz="914363">
              <a:spcBef>
                <a:spcPts val="1200"/>
              </a:spcBef>
              <a:buSzPct val="80000"/>
            </a:pPr>
            <a:r>
              <a:rPr lang="en-US" sz="2000" dirty="0" smtClean="0">
                <a:ln>
                  <a:solidFill>
                    <a:schemeClr val="bg1">
                      <a:alpha val="0"/>
                    </a:schemeClr>
                  </a:solidFill>
                </a:ln>
                <a:solidFill>
                  <a:schemeClr val="bg1"/>
                </a:solidFill>
              </a:rPr>
              <a:t>…</a:t>
            </a:r>
            <a:endParaRPr lang="en-US" sz="2000" dirty="0">
              <a:ln>
                <a:solidFill>
                  <a:schemeClr val="bg1">
                    <a:alpha val="0"/>
                  </a:schemeClr>
                </a:solidFill>
              </a:ln>
              <a:solidFill>
                <a:schemeClr val="bg1"/>
              </a:solidFill>
            </a:endParaRPr>
          </a:p>
        </p:txBody>
      </p:sp>
      <p:sp>
        <p:nvSpPr>
          <p:cNvPr id="27" name="Rectangle 26"/>
          <p:cNvSpPr/>
          <p:nvPr>
            <p:custDataLst>
              <p:tags r:id="rId24"/>
            </p:custDataLst>
          </p:nvPr>
        </p:nvSpPr>
        <p:spPr>
          <a:xfrm>
            <a:off x="7995594" y="4069431"/>
            <a:ext cx="385271" cy="400110"/>
          </a:xfrm>
          <a:prstGeom prst="rect">
            <a:avLst/>
          </a:prstGeom>
        </p:spPr>
        <p:txBody>
          <a:bodyPr wrap="square">
            <a:spAutoFit/>
          </a:bodyPr>
          <a:lstStyle/>
          <a:p>
            <a:pPr lvl="0" defTabSz="914363">
              <a:spcBef>
                <a:spcPts val="1200"/>
              </a:spcBef>
              <a:buSzPct val="80000"/>
            </a:pPr>
            <a:r>
              <a:rPr lang="en-US" sz="2000" dirty="0" smtClean="0">
                <a:ln>
                  <a:solidFill>
                    <a:schemeClr val="bg1">
                      <a:alpha val="0"/>
                    </a:schemeClr>
                  </a:solidFill>
                </a:ln>
                <a:solidFill>
                  <a:schemeClr val="bg1"/>
                </a:solidFill>
              </a:rPr>
              <a:t>…</a:t>
            </a:r>
            <a:endParaRPr lang="en-US" sz="2000" dirty="0">
              <a:ln>
                <a:solidFill>
                  <a:schemeClr val="bg1">
                    <a:alpha val="0"/>
                  </a:schemeClr>
                </a:solidFill>
              </a:ln>
              <a:solidFill>
                <a:schemeClr val="bg1"/>
              </a:solidFill>
            </a:endParaRPr>
          </a:p>
        </p:txBody>
      </p:sp>
    </p:spTree>
    <p:extLst>
      <p:ext uri="{BB962C8B-B14F-4D97-AF65-F5344CB8AC3E}">
        <p14:creationId xmlns:p14="http://schemas.microsoft.com/office/powerpoint/2010/main" val="1519199509"/>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5rKWxCPQxkeOMkhyHMse5A"/>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n1zzElNDjkeyjEsJVB2p8g"/>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yVn0niqzO0CVL.dbmtMk9g"/>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rwX2jGYR7k.L1tu9oAKa4Q"/>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qUBzNEPw3EqEuY0X4BP6Mw"/>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VObX5acboEi0sBZxDSSW.g"/>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vnkgy4dm2E.yx8kun71Heg"/>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zpX8HAZTNUa1eDJnfY02Lg"/>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iV_15PI.u0mcy0ksW2gI1Q"/>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kV4mXx5FlUmGaqsSK8VUZA"/>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zAyTNTu34ESOuWkvej0vt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Nrdie26ws0..eWODsZ1HTg"/>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if3gLbDsSE2CXpZywMv4IQ"/>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oOAgR4FaiEKcs3rMZ6Um8g"/>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CXtoFK.IIEiJZ4GVcgmltA"/>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Ua8ErTtd6U.xTCfbrM9Dkw"/>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Crc.p_A1iE6Et2i27jMwuA"/>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ouiYs8l9jk2pY6W2WFAchQ"/>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IQAIKJuo2k6GRIHbLthNZQ"/>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tQjwjFT.eEefM8sBfZZ4Pg"/>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DrDVOVFoe0KWi.3aarzT9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7cE5ol9oykKo076q.tcMqw"/>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qIdGUlJ8p0GgQmQgA8eBtw"/>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VFJ3hxq5xEOPHRu64zOLaA"/>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tctymIyq_ESs26mqSFC9Pg"/>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PBLNIkNuVkGyVW2bywfzQQ"/>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HFguGGyvZEausYRnUaZ_Aw"/>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pvfMX1k2tukqROmaxHI1TKA"/>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Qvs68KRxCUiLb0O.7lRmmA"/>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pEMfafZAalUicwuQPN4bWuw"/>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1ONeUhoiekqBEzayDAR4zQ"/>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p2yVgRbqSykyrgB5QhE1yj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TJM__qgpP0yABri2K6yiAw"/>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o4XdO9_5L0qt2uIetRGts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aNNLVtoYe02f10lz0Wu67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UJ.J2to3hUaF8gJKvv5Km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_9S5zw6dcUyEEC_CQiEbj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bA4Ha7wD0Ka.2bqtfsnV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KJ1.EFvKn0yN88BLzPrIH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MloeXTvM8kiNwAslONFSeg"/>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gsOSXgRYWUuG8Urmf51bv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ZTqFClCPiUOX3eAEKdb9Y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FkLQArNYiUuYywvodHNwp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aM17zx5OyEm3N6If4Z6eS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pUBMnsC5EkSibpt8tHO4G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xywXz88RTUCJi7XGQw_hD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eYmJsV9A70yWGtcl7.Npv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WUS_hPSJ40eZ4DFctBWik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9LDiOFjpKkSWytBgiHjcm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PeOV6Y6TQ0SfGHeCdWaca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QacWcdo6o06rs3wuUsMGmg"/>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rMesjBLmkC9z0iMtTvzB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Of6ic1BLhEOZRHY9vzdPV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zeLN9MH8Q0C35hr5IDnaM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3pWkjWIsECFSPcMYQq2Q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JfBRWqKMc0idFhiSQVlKm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31uslV5RUUKFa7jI9eisY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_pKIraBLyUimPGEmvin3D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SOtmRPJYDEmXuiYyKw5bDw"/>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itONjqEDgUCfmSRIp.sg2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sem81md41keRrXVPIYRUQ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4w7zzrcsy0SKvIdd4Uj1Yw"/>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UZZUklck0im3O5wYm3xBw"/>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nIS.fyaglUStkBo8vPVgc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5ZuYbwBhnk2mVa4KfNYqp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xPbi3D46VEa69ua1v_QYo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eW501GfLqEmiYsB8jaMsY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A4MOKUzKqUSqR3za.u4tL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Rbko6g3KEuu48itS7jj1Q"/>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lV1FJqTBUEG38z8aNsUsX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paiOTkoka06k9eytrbek_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9Y4QeKAuiUGSXlYPeNoug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ox3Qp9UFEuO2zpCpi6o6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f_oOBIKWV0WpBQipM0WR8A"/>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qNcV7BhkhE2rG7wXmQHUmA"/>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ihwtAvKUpEuXNHtQ.aaak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zTds6kVNU0qwgrGXSa0rw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0gxVlCSAUUCzKxllMGUA8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QacWcdo6o06rs3wuUsMGmg"/>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HIwv8AsdE0.4FEwioXB7yA"/>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8CWE0Nnn0a2QI.2ommRhQ"/>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vwSh_t5Ly0W7MZOYFPhtVQ"/>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yf5Dwhlio0.flO6yrYYJ7g"/>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ub9jjKE9gEuy6cd0OVcou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ea5cZaZsYEu7kahjEl4AcA"/>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BZIebz58Ik67u6Wp0FgM8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RUhEfJ0OEUyV.ti2e6BkJQ"/>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yOeavHyEKUusv9vyBALbkg"/>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ujpJhWRfZ0.ByoBynT6zxA"/>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fmYYOnBonUWG5PJUBbgZSA"/>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0OrS_RRAf0W1gzHf9Txdig"/>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7VdsSUw900OQvx93pY12uw"/>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NhkkJI9fakuoEpy4Li_VRQ"/>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S.RrktgfeU.rAXWto2bOpw"/>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p3JJzPFUkk.0HnZbBb.LPA"/>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pNeMJqU3pE2koKjuKOooTA"/>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1c7YoYduL0e57GjzlP7BC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3irCAFD16E2bgFO.5DUQwg"/>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oUihWfG9LU2h9mRU7HczPQ"/>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bnAIRKxNc06.ceVI4it9LQ"/>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l9vOJiHvZUGEJTuYYTUY9Q"/>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B5vYWA5hw0WTcBjQVF5PY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jhg_s7N.YE.OF1x6rC8sNA"/>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fRFeEVAOkUS0kAQref_pq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3L3swBQBkE2skIx0Ya5cg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SMbvsdDM.EuG22r.A9Vi6A"/>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CdunaklVTEu3N0NIh67Q9g"/>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00JPYyv8cUCt4BIt2DHd0A"/>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5ZdwR7pLR06.h_FwluaZrw"/>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6Ii_0WG8e0a1oH76sZjZTQ"/>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iVKAnNyOLkie_ea1wu_lIA"/>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xyxZVb.FZku3PuAF66zJeQ"/>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5hrR8p8OhEKZuO8vSqNdDw"/>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81D4E109EB83A488C94A8EC2BA7A7B5" ma:contentTypeVersion="2" ma:contentTypeDescription="Create a new document." ma:contentTypeScope="" ma:versionID="1e1bc210ff2a65fa9f12899ac8215a89">
  <xsd:schema xmlns:xsd="http://www.w3.org/2001/XMLSchema" xmlns:xs="http://www.w3.org/2001/XMLSchema" xmlns:p="http://schemas.microsoft.com/office/2006/metadata/properties" xmlns:ns1="http://schemas.microsoft.com/sharepoint/v3" xmlns:ns2="056f45ac-cfcc-4b56-bbac-b1c235d1a591" targetNamespace="http://schemas.microsoft.com/office/2006/metadata/properties" ma:root="true" ma:fieldsID="56d4aaeaa935aee7561b4d09201f9350" ns1:_="" ns2:_="">
    <xsd:import namespace="http://schemas.microsoft.com/sharepoint/v3"/>
    <xsd:import namespace="056f45ac-cfcc-4b56-bbac-b1c235d1a591"/>
    <xsd:element name="properties">
      <xsd:complexType>
        <xsd:sequence>
          <xsd:element name="documentManagement">
            <xsd:complexType>
              <xsd:all>
                <xsd:element ref="ns2:SharedWithUsers" minOccurs="0"/>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9"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10"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56f45ac-cfcc-4b56-bbac-b1c235d1a59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BB9E1EBF-78E3-4A57-B7A4-735964E8D7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56f45ac-cfcc-4b56-bbac-b1c235d1a5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882D8D6-9D38-4159-A398-AAC3689D3D7C}">
  <ds:schemaRefs>
    <ds:schemaRef ds:uri="http://schemas.microsoft.com/sharepoint/v3/contenttype/forms"/>
  </ds:schemaRefs>
</ds:datastoreItem>
</file>

<file path=customXml/itemProps3.xml><?xml version="1.0" encoding="utf-8"?>
<ds:datastoreItem xmlns:ds="http://schemas.openxmlformats.org/officeDocument/2006/customXml" ds:itemID="{69B2F97D-0457-4986-9734-D03EB073C5EA}">
  <ds:schemaRefs>
    <ds:schemaRef ds:uri="http://www.w3.org/XML/1998/namespace"/>
    <ds:schemaRef ds:uri="http://schemas.microsoft.com/sharepoint/v3"/>
    <ds:schemaRef ds:uri="http://schemas.microsoft.com/office/infopath/2007/PartnerControls"/>
    <ds:schemaRef ds:uri="http://purl.org/dc/elements/1.1/"/>
    <ds:schemaRef ds:uri="http://schemas.microsoft.com/office/2006/metadata/properties"/>
    <ds:schemaRef ds:uri="056f45ac-cfcc-4b56-bbac-b1c235d1a591"/>
    <ds:schemaRef ds:uri="http://purl.org/dc/dcmitype/"/>
    <ds:schemaRef ds:uri="http://schemas.microsoft.com/office/2006/documentManagement/types"/>
    <ds:schemaRef ds:uri="http://schemas.openxmlformats.org/package/2006/metadata/core-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2908</TotalTime>
  <Words>2945</Words>
  <Application>Microsoft Office PowerPoint</Application>
  <PresentationFormat>自定义</PresentationFormat>
  <Paragraphs>557</Paragraphs>
  <Slides>38</Slides>
  <Notes>30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38</vt:i4>
      </vt:variant>
    </vt:vector>
  </HeadingPairs>
  <TitlesOfParts>
    <vt:vector size="46" baseType="lpstr">
      <vt:lpstr>Arial</vt:lpstr>
      <vt:lpstr>Segoe Light</vt:lpstr>
      <vt:lpstr>Segoe UI</vt:lpstr>
      <vt:lpstr>Segoe UI Light</vt:lpstr>
      <vt:lpstr>Wingdings</vt:lpstr>
      <vt:lpstr>Wingdings 3</vt:lpstr>
      <vt:lpstr>1_MS1444_Windows Azure Template 16x9_r08a</vt:lpstr>
      <vt:lpstr>think-cell Slide</vt:lpstr>
      <vt:lpstr>Cloud Services and Queue</vt:lpstr>
      <vt:lpstr>Agenda</vt:lpstr>
      <vt:lpstr>PowerPoint 演示文稿</vt:lpstr>
      <vt:lpstr>PowerPoint 演示文稿</vt:lpstr>
      <vt:lpstr>What is a Cloud Service?</vt:lpstr>
      <vt:lpstr>PowerPoint 演示文稿</vt:lpstr>
      <vt:lpstr>What Can It Run?</vt:lpstr>
      <vt:lpstr>Roles and Instances</vt:lpstr>
      <vt:lpstr>Roles and Instances Example Hosted Service configuration with a single web role and a single worker role</vt:lpstr>
      <vt:lpstr>Fault Domains</vt:lpstr>
      <vt:lpstr>Upgrade Domains</vt:lpstr>
      <vt:lpstr>Roles and Instances Example role with nine virtual machines distributed across three fault domains</vt:lpstr>
      <vt:lpstr>Microsoft Azure SDKs and Tools</vt:lpstr>
      <vt:lpstr>Microsoft Azure for .Net Developers</vt:lpstr>
      <vt:lpstr>Role Programming Model</vt:lpstr>
      <vt:lpstr>Role Lifecycle</vt:lpstr>
      <vt:lpstr>Worker Role Patterns</vt:lpstr>
      <vt:lpstr>Web Role</vt:lpstr>
      <vt:lpstr>Configuration Values</vt:lpstr>
      <vt:lpstr>Upgrading Your Application</vt:lpstr>
      <vt:lpstr>VIP Swap</vt:lpstr>
      <vt:lpstr>Microsoft Azure Diagnostics</vt:lpstr>
      <vt:lpstr>Diagnostic Data Locations</vt:lpstr>
      <vt:lpstr>PowerPoint 演示文稿</vt:lpstr>
      <vt:lpstr>The High Scale Application Archetype Microsoft Azure provides a ‘pay-as-you-go’ scale out application platform</vt:lpstr>
      <vt:lpstr>PowerPoint 演示文稿</vt:lpstr>
      <vt:lpstr>PowerPoint 演示文稿</vt:lpstr>
      <vt:lpstr>Earthquake on Cloud Service</vt:lpstr>
      <vt:lpstr>PowerPoint 演示文稿</vt:lpstr>
      <vt:lpstr>Demo: A generic implementation of a Scalable Simulation Runner </vt:lpstr>
      <vt:lpstr>PowerPoint 演示文稿</vt:lpstr>
      <vt:lpstr>PowerPoint 演示文稿</vt:lpstr>
      <vt:lpstr>PowerPoint 演示文稿</vt:lpstr>
      <vt:lpstr>PowerPoint 演示文稿</vt:lpstr>
      <vt:lpstr>PowerPoint 演示文稿</vt:lpstr>
      <vt:lpstr>PowerPoint 演示文稿</vt:lpstr>
      <vt:lpstr>Cloud Services and Queue</vt:lpstr>
      <vt:lpstr>PowerPoint 演示文稿</vt:lpstr>
    </vt:vector>
  </TitlesOfParts>
  <Company>Artitudes Design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Overview</dc:title>
  <dc:subject>Windows Azure</dc:subject>
  <dc:creator>James Conard</dc:creator>
  <cp:lastModifiedBy>Junsheng Hao</cp:lastModifiedBy>
  <cp:revision>256</cp:revision>
  <cp:lastPrinted>2011-10-11T14:25:22Z</cp:lastPrinted>
  <dcterms:created xsi:type="dcterms:W3CDTF">2011-03-29T16:07:22Z</dcterms:created>
  <dcterms:modified xsi:type="dcterms:W3CDTF">2014-05-22T03:16:58Z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0x010100881D4E109EB83A488C94A8EC2BA7A7B5</vt:lpwstr>
  </property>
</Properties>
</file>