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7"/>
  </p:notesMasterIdLst>
  <p:sldIdLst>
    <p:sldId id="256" r:id="rId2"/>
    <p:sldId id="257" r:id="rId3"/>
    <p:sldId id="268" r:id="rId4"/>
    <p:sldId id="276" r:id="rId5"/>
    <p:sldId id="261" r:id="rId6"/>
    <p:sldId id="275" r:id="rId7"/>
    <p:sldId id="260" r:id="rId8"/>
    <p:sldId id="269" r:id="rId9"/>
    <p:sldId id="266" r:id="rId10"/>
    <p:sldId id="267" r:id="rId11"/>
    <p:sldId id="263" r:id="rId12"/>
    <p:sldId id="264" r:id="rId13"/>
    <p:sldId id="270" r:id="rId14"/>
    <p:sldId id="265"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003" autoAdjust="0"/>
    <p:restoredTop sz="74035" autoAdjust="0"/>
  </p:normalViewPr>
  <p:slideViewPr>
    <p:cSldViewPr snapToGrid="0">
      <p:cViewPr varScale="1">
        <p:scale>
          <a:sx n="81" d="100"/>
          <a:sy n="81" d="100"/>
        </p:scale>
        <p:origin x="624"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9/14/2015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zure.microsoft.com/en-us/pricing/details/stor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hyperlink" Target="http://storagetools.azurewebsites.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Storage and the Azure CLI</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Explorer (Windows)</a:t>
            </a:r>
            <a:endParaRPr lang="en-US" dirty="0"/>
          </a:p>
        </p:txBody>
      </p:sp>
      <p:sp>
        <p:nvSpPr>
          <p:cNvPr id="3" name="Content Placeholder 2"/>
          <p:cNvSpPr>
            <a:spLocks noGrp="1"/>
          </p:cNvSpPr>
          <p:nvPr>
            <p:ph idx="1"/>
          </p:nvPr>
        </p:nvSpPr>
        <p:spPr>
          <a:xfrm>
            <a:off x="519248" y="1447800"/>
            <a:ext cx="11151916" cy="443070"/>
          </a:xfrm>
        </p:spPr>
        <p:txBody>
          <a:bodyPr/>
          <a:lstStyle/>
          <a:p>
            <a:r>
              <a:rPr lang="en-US" dirty="0"/>
              <a:t>http://azurestorageexplorer.codeplex.com/</a:t>
            </a:r>
          </a:p>
        </p:txBody>
      </p:sp>
      <p:pic>
        <p:nvPicPr>
          <p:cNvPr id="4" name="Picture 3"/>
          <p:cNvPicPr>
            <a:picLocks noChangeAspect="1"/>
          </p:cNvPicPr>
          <p:nvPr/>
        </p:nvPicPr>
        <p:blipFill>
          <a:blip r:embed="rId2"/>
          <a:stretch>
            <a:fillRect/>
          </a:stretch>
        </p:blipFill>
        <p:spPr>
          <a:xfrm>
            <a:off x="2366756" y="2100913"/>
            <a:ext cx="7456900" cy="4249631"/>
          </a:xfrm>
          <a:prstGeom prst="rect">
            <a:avLst/>
          </a:prstGeom>
        </p:spPr>
      </p:pic>
    </p:spTree>
    <p:extLst>
      <p:ext uri="{BB962C8B-B14F-4D97-AF65-F5344CB8AC3E}">
        <p14:creationId xmlns:p14="http://schemas.microsoft.com/office/powerpoint/2010/main" val="10064716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blobxfer</a:t>
            </a:r>
            <a:r>
              <a:rPr lang="en-US" dirty="0" smtClean="0"/>
              <a:t> (Linux and OS X)</a:t>
            </a:r>
            <a:endParaRPr lang="en-US" dirty="0"/>
          </a:p>
        </p:txBody>
      </p:sp>
      <p:sp>
        <p:nvSpPr>
          <p:cNvPr id="3" name="Content Placeholder 2"/>
          <p:cNvSpPr>
            <a:spLocks noGrp="1"/>
          </p:cNvSpPr>
          <p:nvPr>
            <p:ph idx="1"/>
          </p:nvPr>
        </p:nvSpPr>
        <p:spPr>
          <a:xfrm>
            <a:off x="519248" y="1447800"/>
            <a:ext cx="11151916" cy="886140"/>
          </a:xfrm>
        </p:spPr>
        <p:txBody>
          <a:bodyPr/>
          <a:lstStyle/>
          <a:p>
            <a:r>
              <a:rPr lang="en-US" dirty="0" smtClean="0"/>
              <a:t>https</a:t>
            </a:r>
            <a:r>
              <a:rPr lang="en-US" dirty="0"/>
              <a:t>://github.com/Azure/azure-batch-samples/tree/master/Python/Storage</a:t>
            </a:r>
          </a:p>
        </p:txBody>
      </p:sp>
      <p:sp>
        <p:nvSpPr>
          <p:cNvPr id="4" name="Rectangle 3"/>
          <p:cNvSpPr/>
          <p:nvPr/>
        </p:nvSpPr>
        <p:spPr bwMode="auto">
          <a:xfrm>
            <a:off x="876001" y="3703058"/>
            <a:ext cx="10438410" cy="1662545"/>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err="1" smtClean="0">
                <a:solidFill>
                  <a:schemeClr val="tx1"/>
                </a:solidFill>
                <a:latin typeface="Lucida Console" panose="020B0609040504020204" pitchFamily="49" charset="0"/>
              </a:rPr>
              <a:t>blobxfer</a:t>
            </a:r>
            <a:r>
              <a:rPr lang="en-US" sz="2200" dirty="0" smtClean="0">
                <a:solidFill>
                  <a:schemeClr val="tx1"/>
                </a:solidFill>
                <a:latin typeface="Lucida Console" panose="020B0609040504020204" pitchFamily="49" charset="0"/>
              </a:rPr>
              <a:t> a4rlabs </a:t>
            </a:r>
            <a:r>
              <a:rPr lang="en-US" sz="2200" dirty="0" err="1" smtClean="0">
                <a:solidFill>
                  <a:schemeClr val="tx1"/>
                </a:solidFill>
                <a:latin typeface="Lucida Console" panose="020B0609040504020204" pitchFamily="49" charset="0"/>
              </a:rPr>
              <a:t>contoso</a:t>
            </a:r>
            <a:r>
              <a:rPr lang="en-US" sz="2200" dirty="0" smtClean="0">
                <a:solidFill>
                  <a:schemeClr val="tx1"/>
                </a:solidFill>
                <a:latin typeface="Lucida Console" panose="020B0609040504020204" pitchFamily="49" charset="0"/>
              </a:rPr>
              <a:t> banner.jpg</a:t>
            </a:r>
          </a:p>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err="1" smtClean="0">
                <a:solidFill>
                  <a:schemeClr val="tx1"/>
                </a:solidFill>
                <a:latin typeface="Lucida Console" panose="020B0609040504020204" pitchFamily="49" charset="0"/>
              </a:rPr>
              <a:t>storageaccountkey</a:t>
            </a: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a:t>
            </a:r>
            <a:r>
              <a:rPr lang="en-US" sz="2200" dirty="0" err="1" smtClean="0">
                <a:solidFill>
                  <a:schemeClr val="tx1"/>
                </a:solidFill>
                <a:latin typeface="Lucida Console" panose="020B0609040504020204" pitchFamily="49" charset="0"/>
              </a:rPr>
              <a:t>accountkey</a:t>
            </a:r>
            <a:r>
              <a:rPr lang="en-US" sz="2200" dirty="0" smtClean="0">
                <a:solidFill>
                  <a:schemeClr val="tx1"/>
                </a:solidFill>
                <a:latin typeface="Lucida Console" panose="020B0609040504020204" pitchFamily="49" charset="0"/>
              </a:rPr>
              <a:t>]</a:t>
            </a:r>
            <a:endParaRPr lang="en-US" sz="2200" dirty="0">
              <a:solidFill>
                <a:schemeClr val="tx1"/>
              </a:solidFill>
              <a:latin typeface="Lucida Console" panose="020B0609040504020204" pitchFamily="49" charset="0"/>
            </a:endParaRPr>
          </a:p>
        </p:txBody>
      </p:sp>
      <p:sp>
        <p:nvSpPr>
          <p:cNvPr id="6" name="TextBox 5"/>
          <p:cNvSpPr txBox="1"/>
          <p:nvPr/>
        </p:nvSpPr>
        <p:spPr>
          <a:xfrm>
            <a:off x="6319014" y="2830420"/>
            <a:ext cx="4858702" cy="387798"/>
          </a:xfrm>
          <a:prstGeom prst="rect">
            <a:avLst/>
          </a:prstGeom>
          <a:noFill/>
        </p:spPr>
        <p:txBody>
          <a:bodyPr wrap="none" lIns="0" tIns="0" rIns="0" bIns="0" rtlCol="0">
            <a:spAutoFit/>
          </a:bodyPr>
          <a:lstStyle/>
          <a:p>
            <a:pPr>
              <a:lnSpc>
                <a:spcPct val="90000"/>
              </a:lnSpc>
              <a:spcBef>
                <a:spcPct val="20000"/>
              </a:spcBef>
              <a:buSzPct val="80000"/>
            </a:pPr>
            <a:r>
              <a:rPr lang="en-US" sz="2800" dirty="0" smtClean="0">
                <a:solidFill>
                  <a:schemeClr val="accent1"/>
                </a:solidFill>
              </a:rPr>
              <a:t>Local file name and blob name</a:t>
            </a:r>
            <a:endParaRPr lang="en-US" sz="2800" dirty="0">
              <a:solidFill>
                <a:schemeClr val="accent1"/>
              </a:solidFill>
            </a:endParaRPr>
          </a:p>
        </p:txBody>
      </p:sp>
      <p:sp>
        <p:nvSpPr>
          <p:cNvPr id="7" name="TextBox 6"/>
          <p:cNvSpPr txBox="1"/>
          <p:nvPr/>
        </p:nvSpPr>
        <p:spPr>
          <a:xfrm>
            <a:off x="3122551" y="2805240"/>
            <a:ext cx="2524730" cy="387798"/>
          </a:xfrm>
          <a:prstGeom prst="rect">
            <a:avLst/>
          </a:prstGeom>
          <a:noFill/>
        </p:spPr>
        <p:txBody>
          <a:bodyPr wrap="none" lIns="0" tIns="0" rIns="0" bIns="0" rtlCol="0">
            <a:spAutoFit/>
          </a:bodyPr>
          <a:lstStyle/>
          <a:p>
            <a:pPr>
              <a:lnSpc>
                <a:spcPct val="90000"/>
              </a:lnSpc>
              <a:spcBef>
                <a:spcPct val="20000"/>
              </a:spcBef>
              <a:buSzPct val="80000"/>
            </a:pPr>
            <a:r>
              <a:rPr lang="en-US" sz="2800" dirty="0" smtClean="0">
                <a:solidFill>
                  <a:schemeClr val="accent1"/>
                </a:solidFill>
              </a:rPr>
              <a:t>Container name</a:t>
            </a:r>
            <a:endParaRPr lang="en-US" sz="2800" dirty="0">
              <a:solidFill>
                <a:schemeClr val="accent1"/>
              </a:solidFill>
            </a:endParaRPr>
          </a:p>
        </p:txBody>
      </p:sp>
      <p:cxnSp>
        <p:nvCxnSpPr>
          <p:cNvPr id="8" name="Straight Arrow Connector 7"/>
          <p:cNvCxnSpPr/>
          <p:nvPr/>
        </p:nvCxnSpPr>
        <p:spPr>
          <a:xfrm flipH="1">
            <a:off x="6095206" y="3270957"/>
            <a:ext cx="603654" cy="87353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06181" y="3193038"/>
            <a:ext cx="231568" cy="95145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5656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CLI (All Platforms)</a:t>
            </a:r>
            <a:endParaRPr lang="en-US" dirty="0"/>
          </a:p>
        </p:txBody>
      </p:sp>
      <p:sp>
        <p:nvSpPr>
          <p:cNvPr id="3" name="Content Placeholder 2"/>
          <p:cNvSpPr>
            <a:spLocks noGrp="1"/>
          </p:cNvSpPr>
          <p:nvPr>
            <p:ph idx="1"/>
          </p:nvPr>
        </p:nvSpPr>
        <p:spPr>
          <a:xfrm>
            <a:off x="519248" y="1447800"/>
            <a:ext cx="11151916" cy="886140"/>
          </a:xfrm>
        </p:spPr>
        <p:txBody>
          <a:bodyPr/>
          <a:lstStyle/>
          <a:p>
            <a:r>
              <a:rPr lang="en-US" dirty="0"/>
              <a:t>https://azure.microsoft.com/en-us/documentation/articles/xplat-cli/</a:t>
            </a:r>
          </a:p>
        </p:txBody>
      </p:sp>
      <p:sp>
        <p:nvSpPr>
          <p:cNvPr id="4" name="Rectangle 3"/>
          <p:cNvSpPr/>
          <p:nvPr/>
        </p:nvSpPr>
        <p:spPr bwMode="auto">
          <a:xfrm>
            <a:off x="876001" y="3703058"/>
            <a:ext cx="10438410" cy="1662545"/>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latin typeface="Lucida Console" panose="020B0609040504020204" pitchFamily="49" charset="0"/>
              </a:rPr>
              <a:t> azure storage blob upload </a:t>
            </a:r>
            <a:r>
              <a:rPr lang="en-US" sz="2200" dirty="0" smtClean="0">
                <a:solidFill>
                  <a:schemeClr val="tx1"/>
                </a:solidFill>
                <a:latin typeface="Lucida Console" panose="020B0609040504020204" pitchFamily="49" charset="0"/>
              </a:rPr>
              <a:t>banner.jpg </a:t>
            </a:r>
            <a:r>
              <a:rPr lang="en-US" sz="2200" dirty="0">
                <a:solidFill>
                  <a:schemeClr val="tx1"/>
                </a:solidFill>
                <a:latin typeface="Lucida Console" panose="020B0609040504020204" pitchFamily="49" charset="0"/>
              </a:rPr>
              <a:t>images </a:t>
            </a:r>
            <a:r>
              <a:rPr lang="en-US" sz="2200" dirty="0" smtClean="0">
                <a:solidFill>
                  <a:schemeClr val="tx1"/>
                </a:solidFill>
                <a:latin typeface="Lucida Console" panose="020B0609040504020204" pitchFamily="49" charset="0"/>
              </a:rPr>
              <a:t>banner.jpg</a:t>
            </a:r>
          </a:p>
          <a:p>
            <a:pPr defTabSz="914099" fontAlgn="base">
              <a:spcBef>
                <a:spcPct val="0"/>
              </a:spcBef>
              <a:spcAft>
                <a:spcPct val="0"/>
              </a:spcAft>
            </a:pPr>
            <a:r>
              <a:rPr lang="en-US" sz="2200" dirty="0">
                <a:solidFill>
                  <a:schemeClr val="tx1"/>
                </a:solidFill>
                <a:latin typeface="Lucida Console" panose="020B0609040504020204" pitchFamily="49" charset="0"/>
              </a:rPr>
              <a:t> -a </a:t>
            </a:r>
            <a:r>
              <a:rPr lang="en-US" sz="2200" dirty="0" smtClean="0">
                <a:solidFill>
                  <a:schemeClr val="tx1"/>
                </a:solidFill>
                <a:latin typeface="Lucida Console" panose="020B0609040504020204" pitchFamily="49" charset="0"/>
              </a:rPr>
              <a:t>a4rlabs </a:t>
            </a:r>
            <a:r>
              <a:rPr lang="en-US" sz="2200" dirty="0">
                <a:solidFill>
                  <a:schemeClr val="tx1"/>
                </a:solidFill>
                <a:latin typeface="Lucida Console" panose="020B0609040504020204" pitchFamily="49" charset="0"/>
              </a:rPr>
              <a:t>-k [</a:t>
            </a:r>
            <a:r>
              <a:rPr lang="en-US" sz="2200" dirty="0" err="1" smtClean="0">
                <a:solidFill>
                  <a:schemeClr val="tx1"/>
                </a:solidFill>
                <a:latin typeface="Lucida Console" panose="020B0609040504020204" pitchFamily="49" charset="0"/>
              </a:rPr>
              <a:t>accountkey</a:t>
            </a:r>
            <a:r>
              <a:rPr lang="en-US" sz="2200" dirty="0" smtClean="0">
                <a:solidFill>
                  <a:schemeClr val="tx1"/>
                </a:solidFill>
                <a:latin typeface="Lucida Console" panose="020B0609040504020204" pitchFamily="49" charset="0"/>
              </a:rPr>
              <a:t>]</a:t>
            </a:r>
            <a:endParaRPr lang="en-US" sz="2200" dirty="0">
              <a:solidFill>
                <a:schemeClr val="tx1"/>
              </a:solidFill>
              <a:latin typeface="Lucida Console" panose="020B0609040504020204" pitchFamily="49" charset="0"/>
            </a:endParaRPr>
          </a:p>
        </p:txBody>
      </p:sp>
      <p:sp>
        <p:nvSpPr>
          <p:cNvPr id="5" name="TextBox 4"/>
          <p:cNvSpPr txBox="1"/>
          <p:nvPr/>
        </p:nvSpPr>
        <p:spPr>
          <a:xfrm>
            <a:off x="3730776" y="2805240"/>
            <a:ext cx="2364430" cy="387798"/>
          </a:xfrm>
          <a:prstGeom prst="rect">
            <a:avLst/>
          </a:prstGeom>
          <a:noFill/>
        </p:spPr>
        <p:txBody>
          <a:bodyPr wrap="none" lIns="0" tIns="0" rIns="0" bIns="0" rtlCol="0">
            <a:spAutoFit/>
          </a:bodyPr>
          <a:lstStyle/>
          <a:p>
            <a:pPr>
              <a:lnSpc>
                <a:spcPct val="90000"/>
              </a:lnSpc>
              <a:spcBef>
                <a:spcPct val="20000"/>
              </a:spcBef>
              <a:buSzPct val="80000"/>
            </a:pPr>
            <a:r>
              <a:rPr lang="en-US" sz="2800" dirty="0" smtClean="0">
                <a:solidFill>
                  <a:schemeClr val="accent1"/>
                </a:solidFill>
              </a:rPr>
              <a:t>Local file name</a:t>
            </a:r>
            <a:endParaRPr lang="en-US" sz="2800" dirty="0">
              <a:solidFill>
                <a:schemeClr val="accent1"/>
              </a:solidFill>
            </a:endParaRPr>
          </a:p>
        </p:txBody>
      </p:sp>
      <p:sp>
        <p:nvSpPr>
          <p:cNvPr id="6" name="TextBox 5"/>
          <p:cNvSpPr txBox="1"/>
          <p:nvPr/>
        </p:nvSpPr>
        <p:spPr>
          <a:xfrm>
            <a:off x="6424551" y="2805240"/>
            <a:ext cx="2524730" cy="387798"/>
          </a:xfrm>
          <a:prstGeom prst="rect">
            <a:avLst/>
          </a:prstGeom>
          <a:noFill/>
        </p:spPr>
        <p:txBody>
          <a:bodyPr wrap="none" lIns="0" tIns="0" rIns="0" bIns="0" rtlCol="0">
            <a:spAutoFit/>
          </a:bodyPr>
          <a:lstStyle/>
          <a:p>
            <a:pPr>
              <a:lnSpc>
                <a:spcPct val="90000"/>
              </a:lnSpc>
              <a:spcBef>
                <a:spcPct val="20000"/>
              </a:spcBef>
              <a:buSzPct val="80000"/>
            </a:pPr>
            <a:r>
              <a:rPr lang="en-US" sz="2800" dirty="0" smtClean="0">
                <a:solidFill>
                  <a:schemeClr val="accent1"/>
                </a:solidFill>
              </a:rPr>
              <a:t>Container name</a:t>
            </a:r>
            <a:endParaRPr lang="en-US" sz="2800" dirty="0">
              <a:solidFill>
                <a:schemeClr val="accent1"/>
              </a:solidFill>
            </a:endParaRPr>
          </a:p>
        </p:txBody>
      </p:sp>
      <p:sp>
        <p:nvSpPr>
          <p:cNvPr id="7" name="TextBox 6"/>
          <p:cNvSpPr txBox="1"/>
          <p:nvPr/>
        </p:nvSpPr>
        <p:spPr>
          <a:xfrm>
            <a:off x="9147151" y="2805240"/>
            <a:ext cx="1694375" cy="387798"/>
          </a:xfrm>
          <a:prstGeom prst="rect">
            <a:avLst/>
          </a:prstGeom>
          <a:noFill/>
        </p:spPr>
        <p:txBody>
          <a:bodyPr wrap="none" lIns="0" tIns="0" rIns="0" bIns="0" rtlCol="0">
            <a:spAutoFit/>
          </a:bodyPr>
          <a:lstStyle/>
          <a:p>
            <a:pPr>
              <a:lnSpc>
                <a:spcPct val="90000"/>
              </a:lnSpc>
              <a:spcBef>
                <a:spcPct val="20000"/>
              </a:spcBef>
              <a:buSzPct val="80000"/>
            </a:pPr>
            <a:r>
              <a:rPr lang="en-US" sz="2800" dirty="0" smtClean="0">
                <a:solidFill>
                  <a:schemeClr val="accent1"/>
                </a:solidFill>
              </a:rPr>
              <a:t>Blob name</a:t>
            </a:r>
            <a:endParaRPr lang="en-US" sz="2800" dirty="0">
              <a:solidFill>
                <a:schemeClr val="accent1"/>
              </a:solidFill>
            </a:endParaRPr>
          </a:p>
        </p:txBody>
      </p:sp>
      <p:cxnSp>
        <p:nvCxnSpPr>
          <p:cNvPr id="9" name="Straight Arrow Connector 8"/>
          <p:cNvCxnSpPr/>
          <p:nvPr/>
        </p:nvCxnSpPr>
        <p:spPr>
          <a:xfrm>
            <a:off x="5545777" y="3193038"/>
            <a:ext cx="463137" cy="95145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508181" y="3193038"/>
            <a:ext cx="231568" cy="95145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9239016" y="3193038"/>
            <a:ext cx="289998" cy="95145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31933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616" y="1447800"/>
            <a:ext cx="7076253" cy="1523494"/>
          </a:xfrm>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Uploading a Blob</a:t>
            </a:r>
            <a:endParaRPr lang="en-US" dirty="0"/>
          </a:p>
        </p:txBody>
      </p:sp>
    </p:spTree>
    <p:extLst>
      <p:ext uri="{BB962C8B-B14F-4D97-AF65-F5344CB8AC3E}">
        <p14:creationId xmlns:p14="http://schemas.microsoft.com/office/powerpoint/2010/main" val="5053140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the Azure CLI</a:t>
            </a:r>
            <a:endParaRPr lang="en-US" dirty="0"/>
          </a:p>
        </p:txBody>
      </p:sp>
      <p:sp>
        <p:nvSpPr>
          <p:cNvPr id="3" name="Content Placeholder 2"/>
          <p:cNvSpPr>
            <a:spLocks noGrp="1"/>
          </p:cNvSpPr>
          <p:nvPr>
            <p:ph idx="1"/>
          </p:nvPr>
        </p:nvSpPr>
        <p:spPr>
          <a:xfrm>
            <a:off x="519248" y="1447800"/>
            <a:ext cx="11151916" cy="886140"/>
          </a:xfrm>
        </p:spPr>
        <p:txBody>
          <a:bodyPr/>
          <a:lstStyle/>
          <a:p>
            <a:r>
              <a:rPr lang="en-US" dirty="0" smtClean="0"/>
              <a:t>CLI commands can be scripted to automate common storage tasks such as uploading groups of files</a:t>
            </a:r>
          </a:p>
        </p:txBody>
      </p:sp>
      <p:sp>
        <p:nvSpPr>
          <p:cNvPr id="4" name="Rectangle 3"/>
          <p:cNvSpPr/>
          <p:nvPr/>
        </p:nvSpPr>
        <p:spPr bwMode="auto">
          <a:xfrm>
            <a:off x="876001" y="2805859"/>
            <a:ext cx="10438410" cy="3013050"/>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 Bash script for uploading JPG files in current directory</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 to "images" container in "a4rlabs" storage account  </a:t>
            </a:r>
          </a:p>
          <a:p>
            <a:pPr defTabSz="914099" fontAlgn="base">
              <a:spcBef>
                <a:spcPct val="0"/>
              </a:spcBef>
              <a:spcAft>
                <a:spcPct val="0"/>
              </a:spcAft>
            </a:pPr>
            <a:r>
              <a:rPr lang="en-US" sz="2200" dirty="0" smtClean="0">
                <a:solidFill>
                  <a:schemeClr val="tx1"/>
                </a:solidFill>
                <a:latin typeface="Lucida Console" panose="020B0609040504020204" pitchFamily="49" charset="0"/>
              </a:rPr>
              <a:t> for </a:t>
            </a:r>
            <a:r>
              <a:rPr lang="en-US" sz="2200" dirty="0">
                <a:solidFill>
                  <a:schemeClr val="tx1"/>
                </a:solidFill>
                <a:latin typeface="Lucida Console" panose="020B0609040504020204" pitchFamily="49" charset="0"/>
              </a:rPr>
              <a:t>f in *.jpg </a:t>
            </a:r>
          </a:p>
          <a:p>
            <a:pPr defTabSz="914099" fontAlgn="base">
              <a:spcBef>
                <a:spcPct val="0"/>
              </a:spcBef>
              <a:spcAft>
                <a:spcPct val="0"/>
              </a:spcAft>
            </a:pPr>
            <a:r>
              <a:rPr lang="en-US" sz="2200" dirty="0" smtClean="0">
                <a:solidFill>
                  <a:schemeClr val="tx1"/>
                </a:solidFill>
                <a:latin typeface="Lucida Console" panose="020B0609040504020204" pitchFamily="49" charset="0"/>
              </a:rPr>
              <a:t> do </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    azure </a:t>
            </a:r>
            <a:r>
              <a:rPr lang="en-US" sz="2200" dirty="0">
                <a:solidFill>
                  <a:schemeClr val="tx1"/>
                </a:solidFill>
                <a:latin typeface="Lucida Console" panose="020B0609040504020204" pitchFamily="49" charset="0"/>
              </a:rPr>
              <a:t>storage blob upload -a </a:t>
            </a:r>
            <a:r>
              <a:rPr lang="en-US" sz="2200" dirty="0" smtClean="0">
                <a:solidFill>
                  <a:schemeClr val="tx1"/>
                </a:solidFill>
                <a:latin typeface="Lucida Console" panose="020B0609040504020204" pitchFamily="49" charset="0"/>
              </a:rPr>
              <a:t>a4rlabs</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    -</a:t>
            </a:r>
            <a:r>
              <a:rPr lang="en-US" sz="2200" dirty="0">
                <a:solidFill>
                  <a:schemeClr val="tx1"/>
                </a:solidFill>
                <a:latin typeface="Lucida Console" panose="020B0609040504020204" pitchFamily="49" charset="0"/>
              </a:rPr>
              <a:t>k [</a:t>
            </a:r>
            <a:r>
              <a:rPr lang="en-US" sz="2200" dirty="0" err="1">
                <a:solidFill>
                  <a:schemeClr val="tx1"/>
                </a:solidFill>
                <a:latin typeface="Lucida Console" panose="020B0609040504020204" pitchFamily="49" charset="0"/>
              </a:rPr>
              <a:t>accountkey</a:t>
            </a:r>
            <a:r>
              <a:rPr lang="en-US" sz="2200" dirty="0">
                <a:solidFill>
                  <a:schemeClr val="tx1"/>
                </a:solidFill>
                <a:latin typeface="Lucida Console" panose="020B0609040504020204" pitchFamily="49" charset="0"/>
              </a:rPr>
              <a:t>] "${f##*/}" images "${f##*/}" </a:t>
            </a:r>
          </a:p>
          <a:p>
            <a:pPr defTabSz="914099" fontAlgn="base">
              <a:spcBef>
                <a:spcPct val="0"/>
              </a:spcBef>
              <a:spcAft>
                <a:spcPct val="0"/>
              </a:spcAft>
            </a:pPr>
            <a:r>
              <a:rPr lang="en-US" sz="2200" dirty="0" smtClean="0">
                <a:solidFill>
                  <a:schemeClr val="tx1"/>
                </a:solidFill>
                <a:latin typeface="Lucida Console" panose="020B0609040504020204" pitchFamily="49" charset="0"/>
              </a:rPr>
              <a:t> done</a:t>
            </a:r>
            <a:endParaRPr lang="en-US" sz="2200" dirty="0">
              <a:solidFill>
                <a:schemeClr val="tx1"/>
              </a:solidFill>
              <a:latin typeface="Lucida Console" panose="020B0609040504020204" pitchFamily="49" charset="0"/>
            </a:endParaRPr>
          </a:p>
        </p:txBody>
      </p:sp>
    </p:spTree>
    <p:extLst>
      <p:ext uri="{BB962C8B-B14F-4D97-AF65-F5344CB8AC3E}">
        <p14:creationId xmlns:p14="http://schemas.microsoft.com/office/powerpoint/2010/main" val="11200864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StorageHOL.pdf</a:t>
            </a:r>
            <a:endParaRPr lang="en-US" dirty="0"/>
          </a:p>
        </p:txBody>
      </p:sp>
      <p:sp>
        <p:nvSpPr>
          <p:cNvPr id="4" name="Text Placeholder 3"/>
          <p:cNvSpPr>
            <a:spLocks noGrp="1"/>
          </p:cNvSpPr>
          <p:nvPr>
            <p:ph type="body" sz="quarter" idx="10"/>
          </p:nvPr>
        </p:nvSpPr>
        <p:spPr/>
        <p:txBody>
          <a:bodyPr/>
          <a:lstStyle/>
          <a:p>
            <a:r>
              <a:rPr lang="en-US" dirty="0" smtClean="0"/>
              <a:t>Azure Storage and the CLI</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a:t>
            </a:r>
            <a:endParaRPr lang="en-US" dirty="0"/>
          </a:p>
        </p:txBody>
      </p:sp>
      <p:sp>
        <p:nvSpPr>
          <p:cNvPr id="3" name="Content Placeholder 2"/>
          <p:cNvSpPr>
            <a:spLocks noGrp="1"/>
          </p:cNvSpPr>
          <p:nvPr>
            <p:ph idx="1"/>
          </p:nvPr>
        </p:nvSpPr>
        <p:spPr>
          <a:xfrm>
            <a:off x="519248" y="1447800"/>
            <a:ext cx="11151916" cy="984629"/>
          </a:xfrm>
        </p:spPr>
        <p:txBody>
          <a:bodyPr/>
          <a:lstStyle/>
          <a:p>
            <a:r>
              <a:rPr lang="en-US" dirty="0" smtClean="0"/>
              <a:t>Store data cheaply, reliably, and with high availability</a:t>
            </a:r>
          </a:p>
          <a:p>
            <a:r>
              <a:rPr lang="en-US" dirty="0" smtClean="0"/>
              <a:t>Accessible anywhere and in any programming language</a:t>
            </a:r>
          </a:p>
        </p:txBody>
      </p:sp>
      <p:sp>
        <p:nvSpPr>
          <p:cNvPr id="4" name="Rectangle 3"/>
          <p:cNvSpPr/>
          <p:nvPr/>
        </p:nvSpPr>
        <p:spPr bwMode="auto">
          <a:xfrm>
            <a:off x="942274" y="2903729"/>
            <a:ext cx="2078181" cy="2778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dirty="0" smtClean="0">
                <a:gradFill>
                  <a:gsLst>
                    <a:gs pos="0">
                      <a:srgbClr val="FFFFFF"/>
                    </a:gs>
                    <a:gs pos="100000">
                      <a:srgbClr val="FFFFFF"/>
                    </a:gs>
                  </a:gsLst>
                  <a:lin ang="5400000" scaled="0"/>
                </a:gradFill>
              </a:rPr>
              <a:t>Blobs</a:t>
            </a:r>
          </a:p>
        </p:txBody>
      </p:sp>
      <p:sp>
        <p:nvSpPr>
          <p:cNvPr id="5" name="Rectangle 4"/>
          <p:cNvSpPr/>
          <p:nvPr/>
        </p:nvSpPr>
        <p:spPr bwMode="auto">
          <a:xfrm>
            <a:off x="3693226" y="2903729"/>
            <a:ext cx="2078181" cy="2778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dirty="0" smtClean="0">
                <a:gradFill>
                  <a:gsLst>
                    <a:gs pos="0">
                      <a:srgbClr val="FFFFFF"/>
                    </a:gs>
                    <a:gs pos="100000">
                      <a:srgbClr val="FFFFFF"/>
                    </a:gs>
                  </a:gsLst>
                  <a:lin ang="5400000" scaled="0"/>
                </a:gradFill>
              </a:rPr>
              <a:t>Tables</a:t>
            </a:r>
            <a:endParaRPr lang="en-US" sz="2800" dirty="0">
              <a:gradFill>
                <a:gsLst>
                  <a:gs pos="0">
                    <a:srgbClr val="FFFFFF"/>
                  </a:gs>
                  <a:gs pos="100000">
                    <a:srgbClr val="FFFFFF"/>
                  </a:gs>
                </a:gsLst>
                <a:lin ang="5400000" scaled="0"/>
              </a:gradFill>
            </a:endParaRPr>
          </a:p>
        </p:txBody>
      </p:sp>
      <p:sp>
        <p:nvSpPr>
          <p:cNvPr id="6" name="Rectangle 5"/>
          <p:cNvSpPr/>
          <p:nvPr/>
        </p:nvSpPr>
        <p:spPr bwMode="auto">
          <a:xfrm>
            <a:off x="6444178" y="2903729"/>
            <a:ext cx="2078181" cy="2778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dirty="0" smtClean="0">
                <a:gradFill>
                  <a:gsLst>
                    <a:gs pos="0">
                      <a:srgbClr val="FFFFFF"/>
                    </a:gs>
                    <a:gs pos="100000">
                      <a:srgbClr val="FFFFFF"/>
                    </a:gs>
                  </a:gsLst>
                  <a:lin ang="5400000" scaled="0"/>
                </a:gradFill>
              </a:rPr>
              <a:t>Queues</a:t>
            </a:r>
            <a:endParaRPr lang="en-US" sz="2800" dirty="0">
              <a:gradFill>
                <a:gsLst>
                  <a:gs pos="0">
                    <a:srgbClr val="FFFFFF"/>
                  </a:gs>
                  <a:gs pos="100000">
                    <a:srgbClr val="FFFFFF"/>
                  </a:gs>
                </a:gsLst>
                <a:lin ang="5400000" scaled="0"/>
              </a:gradFill>
            </a:endParaRPr>
          </a:p>
        </p:txBody>
      </p:sp>
      <p:sp>
        <p:nvSpPr>
          <p:cNvPr id="7" name="Rectangle 6"/>
          <p:cNvSpPr/>
          <p:nvPr/>
        </p:nvSpPr>
        <p:spPr bwMode="auto">
          <a:xfrm>
            <a:off x="9195130" y="2903729"/>
            <a:ext cx="2078181" cy="2778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dirty="0" smtClean="0">
                <a:gradFill>
                  <a:gsLst>
                    <a:gs pos="0">
                      <a:srgbClr val="FFFFFF"/>
                    </a:gs>
                    <a:gs pos="100000">
                      <a:srgbClr val="FFFFFF"/>
                    </a:gs>
                  </a:gsLst>
                  <a:lin ang="5400000" scaled="0"/>
                </a:gradFill>
              </a:rPr>
              <a:t>Files</a:t>
            </a:r>
            <a:endParaRPr lang="en-US" sz="2800" dirty="0">
              <a:gradFill>
                <a:gsLst>
                  <a:gs pos="0">
                    <a:srgbClr val="FFFFFF"/>
                  </a:gs>
                  <a:gs pos="100000">
                    <a:srgbClr val="FFFFFF"/>
                  </a:gs>
                </a:gsLst>
                <a:lin ang="5400000" scaled="0"/>
              </a:gradFill>
            </a:endParaRPr>
          </a:p>
        </p:txBody>
      </p:sp>
      <p:sp>
        <p:nvSpPr>
          <p:cNvPr id="19" name="Rectangle 18"/>
          <p:cNvSpPr/>
          <p:nvPr/>
        </p:nvSpPr>
        <p:spPr bwMode="auto">
          <a:xfrm>
            <a:off x="3987800" y="3352800"/>
            <a:ext cx="1460500" cy="266700"/>
          </a:xfrm>
          <a:prstGeom prst="rec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0" name="Rectangle 19"/>
          <p:cNvSpPr/>
          <p:nvPr/>
        </p:nvSpPr>
        <p:spPr bwMode="auto">
          <a:xfrm>
            <a:off x="3987800" y="3619500"/>
            <a:ext cx="1460500" cy="266700"/>
          </a:xfrm>
          <a:prstGeom prst="rec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p:nvSpPr>
        <p:spPr bwMode="auto">
          <a:xfrm>
            <a:off x="3987800" y="3886200"/>
            <a:ext cx="1460500" cy="266700"/>
          </a:xfrm>
          <a:prstGeom prst="rec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3987800" y="4152900"/>
            <a:ext cx="1460500" cy="266700"/>
          </a:xfrm>
          <a:prstGeom prst="rec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Rectangle 22"/>
          <p:cNvSpPr/>
          <p:nvPr/>
        </p:nvSpPr>
        <p:spPr bwMode="auto">
          <a:xfrm>
            <a:off x="3987800" y="4419600"/>
            <a:ext cx="1460500" cy="266700"/>
          </a:xfrm>
          <a:prstGeom prst="rec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Rectangle 23"/>
          <p:cNvSpPr/>
          <p:nvPr/>
        </p:nvSpPr>
        <p:spPr bwMode="auto">
          <a:xfrm>
            <a:off x="3987800" y="4686300"/>
            <a:ext cx="1460500" cy="266700"/>
          </a:xfrm>
          <a:prstGeom prst="rec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Rectangle 24"/>
          <p:cNvSpPr/>
          <p:nvPr/>
        </p:nvSpPr>
        <p:spPr bwMode="auto">
          <a:xfrm>
            <a:off x="6718300" y="3352800"/>
            <a:ext cx="304800" cy="1600200"/>
          </a:xfrm>
          <a:prstGeom prst="rec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Rectangle 25"/>
          <p:cNvSpPr/>
          <p:nvPr/>
        </p:nvSpPr>
        <p:spPr bwMode="auto">
          <a:xfrm>
            <a:off x="7023100" y="3352800"/>
            <a:ext cx="304800" cy="1600200"/>
          </a:xfrm>
          <a:prstGeom prst="rec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7" name="Rectangle 26"/>
          <p:cNvSpPr/>
          <p:nvPr/>
        </p:nvSpPr>
        <p:spPr bwMode="auto">
          <a:xfrm>
            <a:off x="7327900" y="3352800"/>
            <a:ext cx="304800" cy="1600200"/>
          </a:xfrm>
          <a:prstGeom prst="rec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ectangle 27"/>
          <p:cNvSpPr/>
          <p:nvPr/>
        </p:nvSpPr>
        <p:spPr bwMode="auto">
          <a:xfrm>
            <a:off x="7620000" y="3352800"/>
            <a:ext cx="304800" cy="1600200"/>
          </a:xfrm>
          <a:prstGeom prst="rec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ectangle 28"/>
          <p:cNvSpPr/>
          <p:nvPr/>
        </p:nvSpPr>
        <p:spPr bwMode="auto">
          <a:xfrm>
            <a:off x="7924800" y="3352800"/>
            <a:ext cx="304800" cy="1600200"/>
          </a:xfrm>
          <a:prstGeom prst="rec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Can 29"/>
          <p:cNvSpPr/>
          <p:nvPr/>
        </p:nvSpPr>
        <p:spPr bwMode="auto">
          <a:xfrm>
            <a:off x="9580170" y="3352800"/>
            <a:ext cx="1308100" cy="1600200"/>
          </a:xfrm>
          <a:prstGeom prst="can">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4" name="Right Arrow 33"/>
          <p:cNvSpPr/>
          <p:nvPr/>
        </p:nvSpPr>
        <p:spPr bwMode="auto">
          <a:xfrm>
            <a:off x="6707908" y="3686175"/>
            <a:ext cx="1521691" cy="933450"/>
          </a:xfrm>
          <a:prstGeom prst="rightArrow">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Flowchart: Multidocument 34"/>
          <p:cNvSpPr/>
          <p:nvPr/>
        </p:nvSpPr>
        <p:spPr bwMode="auto">
          <a:xfrm>
            <a:off x="1289214" y="3352800"/>
            <a:ext cx="1384300" cy="1600200"/>
          </a:xfrm>
          <a:prstGeom prst="flowChartMultidocument">
            <a:avLst/>
          </a:prstGeom>
          <a:solidFill>
            <a:schemeClr val="accent2"/>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42" name="Straight Connector 41"/>
          <p:cNvCxnSpPr/>
          <p:nvPr/>
        </p:nvCxnSpPr>
        <p:spPr>
          <a:xfrm flipH="1">
            <a:off x="4488873" y="3352800"/>
            <a:ext cx="11875" cy="1600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4962648" y="3352800"/>
            <a:ext cx="11875" cy="160020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5596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Accounts</a:t>
            </a:r>
            <a:endParaRPr lang="en-US" dirty="0"/>
          </a:p>
        </p:txBody>
      </p:sp>
      <p:sp>
        <p:nvSpPr>
          <p:cNvPr id="3" name="Content Placeholder 2"/>
          <p:cNvSpPr>
            <a:spLocks noGrp="1"/>
          </p:cNvSpPr>
          <p:nvPr>
            <p:ph idx="1"/>
          </p:nvPr>
        </p:nvSpPr>
        <p:spPr>
          <a:xfrm>
            <a:off x="519248" y="1447800"/>
            <a:ext cx="11151916" cy="4756943"/>
          </a:xfrm>
        </p:spPr>
        <p:txBody>
          <a:bodyPr/>
          <a:lstStyle/>
          <a:p>
            <a:r>
              <a:rPr lang="en-US" dirty="0" smtClean="0"/>
              <a:t>Storage-account </a:t>
            </a:r>
            <a:r>
              <a:rPr lang="en-US" dirty="0"/>
              <a:t>name forms part of the path to an item</a:t>
            </a:r>
          </a:p>
          <a:p>
            <a:pPr lvl="1"/>
            <a:r>
              <a:rPr lang="en-US" dirty="0"/>
              <a:t>e.g., </a:t>
            </a:r>
            <a:r>
              <a:rPr lang="en-US" dirty="0">
                <a:solidFill>
                  <a:schemeClr val="accent1"/>
                </a:solidFill>
              </a:rPr>
              <a:t>a4rlabs</a:t>
            </a:r>
            <a:r>
              <a:rPr lang="en-US" dirty="0"/>
              <a:t>.blob.core.windows.net/container-name/blob-name</a:t>
            </a:r>
          </a:p>
          <a:p>
            <a:r>
              <a:rPr lang="en-US" dirty="0" smtClean="0"/>
              <a:t>Storage-account names must conform to these rules:</a:t>
            </a:r>
          </a:p>
          <a:p>
            <a:pPr lvl="1"/>
            <a:r>
              <a:rPr lang="en-US" dirty="0" smtClean="0"/>
              <a:t>Must be unique within Azure</a:t>
            </a:r>
          </a:p>
          <a:p>
            <a:pPr lvl="1"/>
            <a:r>
              <a:rPr lang="en-US" dirty="0" smtClean="0"/>
              <a:t>3 to 24 characters in length</a:t>
            </a:r>
          </a:p>
          <a:p>
            <a:pPr lvl="1"/>
            <a:r>
              <a:rPr lang="en-US" dirty="0" smtClean="0"/>
              <a:t>Contain numbers and </a:t>
            </a:r>
            <a:r>
              <a:rPr lang="en-US" u="sng" dirty="0" smtClean="0"/>
              <a:t>lowercase letters </a:t>
            </a:r>
            <a:r>
              <a:rPr lang="en-US" dirty="0" smtClean="0"/>
              <a:t>only</a:t>
            </a:r>
          </a:p>
          <a:p>
            <a:r>
              <a:rPr lang="en-US" dirty="0" smtClean="0"/>
              <a:t>The basis for billing</a:t>
            </a:r>
          </a:p>
          <a:p>
            <a:pPr lvl="1"/>
            <a:r>
              <a:rPr lang="en-US" dirty="0" smtClean="0"/>
              <a:t>Charges based on storage volume, replication scheme, number of read/write operations, and data egress across </a:t>
            </a:r>
            <a:r>
              <a:rPr lang="en-US" dirty="0" smtClean="0"/>
              <a:t>regions</a:t>
            </a:r>
          </a:p>
          <a:p>
            <a:pPr lvl="1"/>
            <a:r>
              <a:rPr lang="en-US" dirty="0" smtClean="0"/>
              <a:t>See </a:t>
            </a:r>
            <a:r>
              <a:rPr lang="en-US" dirty="0">
                <a:hlinkClick r:id="rId2"/>
              </a:rPr>
              <a:t>http://azure.microsoft.com/en-us/pricing/details/storage</a:t>
            </a:r>
            <a:r>
              <a:rPr lang="en-US" dirty="0" smtClean="0">
                <a:hlinkClick r:id="rId2"/>
              </a:rPr>
              <a:t>/</a:t>
            </a:r>
            <a:endParaRPr lang="en-US" dirty="0" smtClean="0"/>
          </a:p>
        </p:txBody>
      </p:sp>
    </p:spTree>
    <p:extLst>
      <p:ext uri="{BB962C8B-B14F-4D97-AF65-F5344CB8AC3E}">
        <p14:creationId xmlns:p14="http://schemas.microsoft.com/office/powerpoint/2010/main" val="344055036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Keys</a:t>
            </a:r>
            <a:endParaRPr lang="en-US" dirty="0"/>
          </a:p>
        </p:txBody>
      </p:sp>
      <p:sp>
        <p:nvSpPr>
          <p:cNvPr id="3" name="Content Placeholder 2"/>
          <p:cNvSpPr>
            <a:spLocks noGrp="1"/>
          </p:cNvSpPr>
          <p:nvPr>
            <p:ph sz="half" idx="1"/>
          </p:nvPr>
        </p:nvSpPr>
        <p:spPr>
          <a:xfrm>
            <a:off x="519248" y="1447800"/>
            <a:ext cx="5487829" cy="4658455"/>
          </a:xfrm>
        </p:spPr>
        <p:txBody>
          <a:bodyPr/>
          <a:lstStyle/>
          <a:p>
            <a:r>
              <a:rPr lang="en-US" dirty="0" smtClean="0"/>
              <a:t>Access to storage by non-account-owners relies on keys for authentication</a:t>
            </a:r>
          </a:p>
          <a:p>
            <a:pPr lvl="1"/>
            <a:r>
              <a:rPr lang="en-US" dirty="0" smtClean="0"/>
              <a:t>Two 512-bit keys per account</a:t>
            </a:r>
          </a:p>
          <a:p>
            <a:r>
              <a:rPr lang="en-US" dirty="0" smtClean="0"/>
              <a:t>Keys should be "rolled" periodically for security</a:t>
            </a:r>
          </a:p>
          <a:p>
            <a:r>
              <a:rPr lang="en-US" dirty="0" smtClean="0"/>
              <a:t>Keys can be used to generate shared-access signatures (</a:t>
            </a:r>
            <a:r>
              <a:rPr lang="en-US" dirty="0" err="1" smtClean="0"/>
              <a:t>SASes</a:t>
            </a:r>
            <a:r>
              <a:rPr lang="en-US" dirty="0" smtClean="0"/>
              <a:t>) for time-limited access</a:t>
            </a:r>
          </a:p>
        </p:txBody>
      </p:sp>
      <p:pic>
        <p:nvPicPr>
          <p:cNvPr id="5" name="Picture 4"/>
          <p:cNvPicPr>
            <a:picLocks noChangeAspect="1"/>
          </p:cNvPicPr>
          <p:nvPr/>
        </p:nvPicPr>
        <p:blipFill>
          <a:blip r:embed="rId2"/>
          <a:stretch>
            <a:fillRect/>
          </a:stretch>
        </p:blipFill>
        <p:spPr>
          <a:xfrm>
            <a:off x="6413364" y="1447800"/>
            <a:ext cx="5257800" cy="4362450"/>
          </a:xfrm>
          <a:prstGeom prst="rect">
            <a:avLst/>
          </a:prstGeom>
          <a:ln>
            <a:solidFill>
              <a:schemeClr val="bg2">
                <a:lumMod val="75000"/>
              </a:schemeClr>
            </a:solidFill>
          </a:ln>
        </p:spPr>
      </p:pic>
    </p:spTree>
    <p:extLst>
      <p:ext uri="{BB962C8B-B14F-4D97-AF65-F5344CB8AC3E}">
        <p14:creationId xmlns:p14="http://schemas.microsoft.com/office/powerpoint/2010/main" val="11120737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Containers</a:t>
            </a:r>
            <a:endParaRPr lang="en-US" dirty="0"/>
          </a:p>
        </p:txBody>
      </p:sp>
      <p:sp>
        <p:nvSpPr>
          <p:cNvPr id="3" name="Content Placeholder 2"/>
          <p:cNvSpPr>
            <a:spLocks noGrp="1"/>
          </p:cNvSpPr>
          <p:nvPr>
            <p:ph idx="1"/>
          </p:nvPr>
        </p:nvSpPr>
        <p:spPr>
          <a:xfrm>
            <a:off x="519248" y="1447800"/>
            <a:ext cx="11151916" cy="4436984"/>
          </a:xfrm>
        </p:spPr>
        <p:txBody>
          <a:bodyPr/>
          <a:lstStyle/>
          <a:p>
            <a:r>
              <a:rPr lang="en-US" dirty="0" smtClean="0"/>
              <a:t>All blobs must reside in a container</a:t>
            </a:r>
          </a:p>
          <a:p>
            <a:pPr lvl="1"/>
            <a:r>
              <a:rPr lang="en-US" dirty="0" smtClean="0"/>
              <a:t>Storage account can have unlimited number of containers</a:t>
            </a:r>
          </a:p>
          <a:p>
            <a:pPr lvl="1"/>
            <a:r>
              <a:rPr lang="en-US" dirty="0" smtClean="0"/>
              <a:t>Container can hold an unlimited number of blobs</a:t>
            </a:r>
          </a:p>
          <a:p>
            <a:r>
              <a:rPr lang="en-US" dirty="0" smtClean="0"/>
              <a:t>Container name forms part of the path to a blob</a:t>
            </a:r>
          </a:p>
          <a:p>
            <a:pPr lvl="1"/>
            <a:r>
              <a:rPr lang="en-US" dirty="0" smtClean="0"/>
              <a:t>e.g., a4rlabs.blob.core.windows.net/</a:t>
            </a:r>
            <a:r>
              <a:rPr lang="en-US" dirty="0" smtClean="0">
                <a:solidFill>
                  <a:schemeClr val="accent1"/>
                </a:solidFill>
              </a:rPr>
              <a:t>container-name</a:t>
            </a:r>
            <a:r>
              <a:rPr lang="en-US" dirty="0" smtClean="0"/>
              <a:t>/blob-name</a:t>
            </a:r>
          </a:p>
          <a:p>
            <a:r>
              <a:rPr lang="en-US" dirty="0" smtClean="0"/>
              <a:t>Container names must meet the following criteria:</a:t>
            </a:r>
          </a:p>
          <a:p>
            <a:pPr lvl="1"/>
            <a:r>
              <a:rPr lang="en-US" dirty="0" smtClean="0"/>
              <a:t>3 to 63 characters in length</a:t>
            </a:r>
          </a:p>
          <a:p>
            <a:pPr lvl="1"/>
            <a:r>
              <a:rPr lang="en-US" dirty="0" smtClean="0"/>
              <a:t>Lowercase letters, numbers, and non-consecutive dashes (-)</a:t>
            </a:r>
          </a:p>
          <a:p>
            <a:r>
              <a:rPr lang="en-US" dirty="0" smtClean="0"/>
              <a:t>Containers cannot be nested</a:t>
            </a:r>
            <a:endParaRPr lang="en-US" dirty="0"/>
          </a:p>
        </p:txBody>
      </p:sp>
    </p:spTree>
    <p:extLst>
      <p:ext uri="{BB962C8B-B14F-4D97-AF65-F5344CB8AC3E}">
        <p14:creationId xmlns:p14="http://schemas.microsoft.com/office/powerpoint/2010/main" val="1180605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Access Policy</a:t>
            </a:r>
            <a:endParaRPr lang="en-US" dirty="0"/>
          </a:p>
        </p:txBody>
      </p:sp>
      <p:sp>
        <p:nvSpPr>
          <p:cNvPr id="3" name="Content Placeholder 2"/>
          <p:cNvSpPr>
            <a:spLocks noGrp="1"/>
          </p:cNvSpPr>
          <p:nvPr>
            <p:ph sz="half" idx="1"/>
          </p:nvPr>
        </p:nvSpPr>
        <p:spPr>
          <a:xfrm>
            <a:off x="519248" y="1447800"/>
            <a:ext cx="5487829" cy="4246034"/>
          </a:xfrm>
        </p:spPr>
        <p:txBody>
          <a:bodyPr/>
          <a:lstStyle/>
          <a:p>
            <a:r>
              <a:rPr lang="en-US" dirty="0" smtClean="0"/>
              <a:t>Each container is assigned one of three access policies</a:t>
            </a:r>
          </a:p>
          <a:p>
            <a:pPr lvl="1"/>
            <a:r>
              <a:rPr lang="en-US" dirty="0" smtClean="0"/>
              <a:t>Private – Blobs can't be read anonymously or enumerated</a:t>
            </a:r>
          </a:p>
          <a:p>
            <a:pPr lvl="1"/>
            <a:r>
              <a:rPr lang="en-US" dirty="0" smtClean="0"/>
              <a:t>Public Container – Blobs can be read anonymously, but cannot be enumerated</a:t>
            </a:r>
          </a:p>
          <a:p>
            <a:pPr lvl="1"/>
            <a:r>
              <a:rPr lang="en-US" dirty="0" smtClean="0"/>
              <a:t>Public Blob – Blobs can be read anonymously and enumerated</a:t>
            </a:r>
          </a:p>
        </p:txBody>
      </p:sp>
      <p:pic>
        <p:nvPicPr>
          <p:cNvPr id="5" name="Picture 4"/>
          <p:cNvPicPr>
            <a:picLocks noChangeAspect="1"/>
          </p:cNvPicPr>
          <p:nvPr/>
        </p:nvPicPr>
        <p:blipFill>
          <a:blip r:embed="rId2"/>
          <a:stretch>
            <a:fillRect/>
          </a:stretch>
        </p:blipFill>
        <p:spPr>
          <a:xfrm>
            <a:off x="6899139" y="1447800"/>
            <a:ext cx="4772025" cy="3343275"/>
          </a:xfrm>
          <a:prstGeom prst="rect">
            <a:avLst/>
          </a:prstGeom>
          <a:ln>
            <a:solidFill>
              <a:schemeClr val="bg2">
                <a:lumMod val="75000"/>
              </a:schemeClr>
            </a:solidFill>
          </a:ln>
        </p:spPr>
      </p:pic>
    </p:spTree>
    <p:extLst>
      <p:ext uri="{BB962C8B-B14F-4D97-AF65-F5344CB8AC3E}">
        <p14:creationId xmlns:p14="http://schemas.microsoft.com/office/powerpoint/2010/main" val="18962742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Blobs</a:t>
            </a:r>
            <a:endParaRPr lang="en-US" dirty="0"/>
          </a:p>
        </p:txBody>
      </p:sp>
      <p:sp>
        <p:nvSpPr>
          <p:cNvPr id="3" name="Content Placeholder 2"/>
          <p:cNvSpPr>
            <a:spLocks noGrp="1"/>
          </p:cNvSpPr>
          <p:nvPr>
            <p:ph idx="1"/>
          </p:nvPr>
        </p:nvSpPr>
        <p:spPr>
          <a:xfrm>
            <a:off x="519248" y="1447800"/>
            <a:ext cx="11151916" cy="4978542"/>
          </a:xfrm>
        </p:spPr>
        <p:txBody>
          <a:bodyPr/>
          <a:lstStyle/>
          <a:p>
            <a:r>
              <a:rPr lang="en-US" dirty="0" smtClean="0"/>
              <a:t>Store data as a unit like files in file systems</a:t>
            </a:r>
          </a:p>
          <a:p>
            <a:pPr lvl="1"/>
            <a:r>
              <a:rPr lang="en-US" dirty="0" smtClean="0"/>
              <a:t>Each blob can contain up to ~200 GB of data*</a:t>
            </a:r>
          </a:p>
          <a:p>
            <a:r>
              <a:rPr lang="en-US" dirty="0" smtClean="0"/>
              <a:t>Blob name forms part of the path to the blob</a:t>
            </a:r>
          </a:p>
          <a:p>
            <a:pPr lvl="1"/>
            <a:r>
              <a:rPr lang="en-US" dirty="0"/>
              <a:t>e.g., </a:t>
            </a:r>
            <a:r>
              <a:rPr lang="en-US" dirty="0" smtClean="0"/>
              <a:t>a4rlabs.blob.core.windows.net/container-name/</a:t>
            </a:r>
            <a:r>
              <a:rPr lang="en-US" dirty="0" smtClean="0">
                <a:solidFill>
                  <a:schemeClr val="accent1"/>
                </a:solidFill>
              </a:rPr>
              <a:t>blob-name</a:t>
            </a:r>
          </a:p>
          <a:p>
            <a:r>
              <a:rPr lang="en-US" dirty="0" smtClean="0"/>
              <a:t>Blob names must conform to the following rules:</a:t>
            </a:r>
          </a:p>
          <a:p>
            <a:pPr lvl="1"/>
            <a:r>
              <a:rPr lang="en-US" dirty="0" smtClean="0"/>
              <a:t>1 to 1,024 characters in length</a:t>
            </a:r>
          </a:p>
          <a:p>
            <a:pPr lvl="1"/>
            <a:r>
              <a:rPr lang="en-US" dirty="0" smtClean="0"/>
              <a:t>Can contain any type of characters (including forward slashes)</a:t>
            </a:r>
          </a:p>
          <a:p>
            <a:pPr lvl="1"/>
            <a:r>
              <a:rPr lang="en-US" dirty="0" smtClean="0"/>
              <a:t>Cannot contain more than 254 path segments</a:t>
            </a:r>
          </a:p>
          <a:p>
            <a:pPr lvl="1"/>
            <a:r>
              <a:rPr lang="en-US" dirty="0"/>
              <a:t>R</a:t>
            </a:r>
            <a:r>
              <a:rPr lang="en-US" dirty="0" smtClean="0"/>
              <a:t>eserved </a:t>
            </a:r>
            <a:r>
              <a:rPr lang="en-US" dirty="0"/>
              <a:t>URL characters must be properly </a:t>
            </a:r>
            <a:r>
              <a:rPr lang="en-US" dirty="0" smtClean="0"/>
              <a:t>escaped</a:t>
            </a:r>
          </a:p>
          <a:p>
            <a:r>
              <a:rPr lang="en-US" dirty="0" smtClean="0"/>
              <a:t>Blob names are case-sensitive</a:t>
            </a:r>
            <a:endParaRPr lang="en-US" dirty="0"/>
          </a:p>
        </p:txBody>
      </p:sp>
    </p:spTree>
    <p:extLst>
      <p:ext uri="{BB962C8B-B14F-4D97-AF65-F5344CB8AC3E}">
        <p14:creationId xmlns:p14="http://schemas.microsoft.com/office/powerpoint/2010/main" val="85923819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616" y="1447800"/>
            <a:ext cx="7076253" cy="1523494"/>
          </a:xfrm>
        </p:spPr>
        <p:txBody>
          <a:bodyPr/>
          <a:lstStyle/>
          <a:p>
            <a:r>
              <a:rPr lang="en-US" dirty="0" smtClean="0"/>
              <a:t>Demo</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Getting Started with Storage</a:t>
            </a:r>
            <a:endParaRPr lang="en-US" dirty="0"/>
          </a:p>
        </p:txBody>
      </p:sp>
    </p:spTree>
    <p:extLst>
      <p:ext uri="{BB962C8B-B14F-4D97-AF65-F5344CB8AC3E}">
        <p14:creationId xmlns:p14="http://schemas.microsoft.com/office/powerpoint/2010/main" val="35202852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Storage Tools</a:t>
            </a:r>
            <a:endParaRPr lang="en-US" dirty="0"/>
          </a:p>
        </p:txBody>
      </p:sp>
      <p:sp>
        <p:nvSpPr>
          <p:cNvPr id="3" name="Content Placeholder 2"/>
          <p:cNvSpPr>
            <a:spLocks noGrp="1"/>
          </p:cNvSpPr>
          <p:nvPr>
            <p:ph idx="1"/>
          </p:nvPr>
        </p:nvSpPr>
        <p:spPr>
          <a:xfrm>
            <a:off x="519248" y="1447800"/>
            <a:ext cx="11151916" cy="4910832"/>
          </a:xfrm>
        </p:spPr>
        <p:txBody>
          <a:bodyPr/>
          <a:lstStyle/>
          <a:p>
            <a:r>
              <a:rPr lang="en-US" dirty="0" smtClean="0"/>
              <a:t>Portal doesn't provide functionality for uploading blobs</a:t>
            </a:r>
          </a:p>
          <a:p>
            <a:r>
              <a:rPr lang="en-US" dirty="0" smtClean="0"/>
              <a:t>Other tools fill the gap (many free and open-source)</a:t>
            </a:r>
          </a:p>
          <a:p>
            <a:pPr lvl="1"/>
            <a:r>
              <a:rPr lang="en-US" dirty="0" smtClean="0"/>
              <a:t>Azure Storage Explorer, </a:t>
            </a:r>
            <a:r>
              <a:rPr lang="en-US" dirty="0" err="1" smtClean="0"/>
              <a:t>AzCopy</a:t>
            </a:r>
            <a:r>
              <a:rPr lang="en-US" dirty="0" smtClean="0"/>
              <a:t>, and Azure PowerShell (Windows)</a:t>
            </a:r>
          </a:p>
          <a:p>
            <a:pPr lvl="1"/>
            <a:r>
              <a:rPr lang="en-US" dirty="0" err="1" smtClean="0"/>
              <a:t>blobxfer</a:t>
            </a:r>
            <a:r>
              <a:rPr lang="en-US" dirty="0" smtClean="0"/>
              <a:t> (Linux and OS X)</a:t>
            </a:r>
          </a:p>
          <a:p>
            <a:pPr lvl="1"/>
            <a:r>
              <a:rPr lang="en-US" dirty="0" smtClean="0"/>
              <a:t>Azure Command-Line Interface, or CLI (cross-platform)</a:t>
            </a:r>
          </a:p>
          <a:p>
            <a:pPr lvl="1"/>
            <a:r>
              <a:rPr lang="en-US" dirty="0" err="1" smtClean="0"/>
              <a:t>Zudio</a:t>
            </a:r>
            <a:r>
              <a:rPr lang="en-US" dirty="0" smtClean="0"/>
              <a:t> (cross-platform, browser-based)</a:t>
            </a:r>
          </a:p>
          <a:p>
            <a:pPr lvl="1"/>
            <a:r>
              <a:rPr lang="en-US" dirty="0" smtClean="0"/>
              <a:t>And many more…</a:t>
            </a:r>
          </a:p>
          <a:p>
            <a:r>
              <a:rPr lang="en-US" dirty="0" smtClean="0"/>
              <a:t>You don't have to run Windows to manage blobs!</a:t>
            </a:r>
          </a:p>
          <a:p>
            <a:r>
              <a:rPr lang="en-US" dirty="0" smtClean="0"/>
              <a:t>See </a:t>
            </a:r>
            <a:r>
              <a:rPr lang="en-US" dirty="0" smtClean="0">
                <a:hlinkClick r:id="rId2"/>
              </a:rPr>
              <a:t>http</a:t>
            </a:r>
            <a:r>
              <a:rPr lang="en-US" dirty="0">
                <a:hlinkClick r:id="rId2"/>
              </a:rPr>
              <a:t>://storagetools.azurewebsites.net</a:t>
            </a:r>
            <a:r>
              <a:rPr lang="en-US" dirty="0" smtClean="0">
                <a:hlinkClick r:id="rId2"/>
              </a:rPr>
              <a:t>/</a:t>
            </a:r>
            <a:r>
              <a:rPr lang="en-US" dirty="0" smtClean="0"/>
              <a:t> for more</a:t>
            </a:r>
          </a:p>
          <a:p>
            <a:pPr lvl="1"/>
            <a:endParaRPr lang="en-US" dirty="0"/>
          </a:p>
        </p:txBody>
      </p:sp>
    </p:spTree>
    <p:extLst>
      <p:ext uri="{BB962C8B-B14F-4D97-AF65-F5344CB8AC3E}">
        <p14:creationId xmlns:p14="http://schemas.microsoft.com/office/powerpoint/2010/main" val="4161209234"/>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259</TotalTime>
  <Words>570</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Lucida Console</vt:lpstr>
      <vt:lpstr>Segoe UI</vt:lpstr>
      <vt:lpstr>Segoe UI Light</vt:lpstr>
      <vt:lpstr>Segoe UI Semibold</vt:lpstr>
      <vt:lpstr>Wingdings</vt:lpstr>
      <vt:lpstr>1_MS1444_Windows Azure Template 16x9_r08a</vt:lpstr>
      <vt:lpstr>Azure Storage and the Azure CLI</vt:lpstr>
      <vt:lpstr>Azure Storage</vt:lpstr>
      <vt:lpstr>Azure Storage Accounts</vt:lpstr>
      <vt:lpstr>Access Keys</vt:lpstr>
      <vt:lpstr>Blob Containers</vt:lpstr>
      <vt:lpstr>Container Access Policy</vt:lpstr>
      <vt:lpstr>Blobs</vt:lpstr>
      <vt:lpstr>Demo</vt:lpstr>
      <vt:lpstr>Azure Storage Tools</vt:lpstr>
      <vt:lpstr>Azure Storage Explorer (Windows)</vt:lpstr>
      <vt:lpstr>blobxfer (Linux and OS X)</vt:lpstr>
      <vt:lpstr>Azure CLI (All Platforms)</vt:lpstr>
      <vt:lpstr>Demo</vt:lpstr>
      <vt:lpstr>Scripting the Azure CLI</vt:lpstr>
      <vt:lpstr>Hands-On Lab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69</cp:revision>
  <dcterms:created xsi:type="dcterms:W3CDTF">2015-09-14T01:17:11Z</dcterms:created>
  <dcterms:modified xsi:type="dcterms:W3CDTF">2015-09-14T22:33:13Z</dcterms:modified>
</cp:coreProperties>
</file>