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61" r:id="rId3"/>
    <p:sldId id="259" r:id="rId4"/>
    <p:sldId id="264" r:id="rId5"/>
    <p:sldId id="268" r:id="rId6"/>
    <p:sldId id="266"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40" autoAdjust="0"/>
    <p:restoredTop sz="86224" autoAdjust="0"/>
  </p:normalViewPr>
  <p:slideViewPr>
    <p:cSldViewPr snapToGrid="0">
      <p:cViewPr varScale="1">
        <p:scale>
          <a:sx n="90" d="100"/>
          <a:sy n="90" d="100"/>
        </p:scale>
        <p:origin x="21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22093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 "Commodity hardware." Hadoop assumes that hardware failures are common and should be handled automatically by the framework.</a:t>
            </a:r>
          </a:p>
          <a:p>
            <a:endParaRPr lang="en-US" dirty="0" smtClean="0"/>
          </a:p>
          <a:p>
            <a:r>
              <a:rPr lang="en-US" dirty="0" smtClean="0"/>
              <a:t>Apache Hive is a data warehouse infrastructure built on top of Hadoop for providing data summarization, query, and analysis. Initially developed by Facebook, Apache Hive is now used and developed by other companies such as Netflix. Amazon maintains a software fork of Apache Hive that is included in Amazon Elastic MapReduce on Amazon Web Services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145764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can perform up to 100 times faster than Hadoop thanks</a:t>
            </a:r>
            <a:r>
              <a:rPr lang="en-US" baseline="0" dirty="0" smtClean="0"/>
              <a:t> to its in-memory parallel processing model.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031248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8677914" cy="1359196"/>
          </a:xfrm>
        </p:spPr>
        <p:txBody>
          <a:bodyPr/>
          <a:lstStyle/>
          <a:p>
            <a:r>
              <a:rPr lang="en-US" dirty="0" smtClean="0"/>
              <a:t>Big-Data Analytics with Azure HDInsight </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Big Data</a:t>
            </a:r>
            <a:endParaRPr lang="en-US" dirty="0">
              <a:solidFill>
                <a:schemeClr val="bg1"/>
              </a:solidFill>
            </a:endParaRPr>
          </a:p>
        </p:txBody>
      </p:sp>
      <p:grpSp>
        <p:nvGrpSpPr>
          <p:cNvPr id="34" name="Group 33"/>
          <p:cNvGrpSpPr/>
          <p:nvPr/>
        </p:nvGrpSpPr>
        <p:grpSpPr>
          <a:xfrm>
            <a:off x="1341580" y="1352077"/>
            <a:ext cx="9507253" cy="4772276"/>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365810"/>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a:t>
                </a:r>
                <a:r>
                  <a:rPr lang="en-US" sz="1400" spc="-95" dirty="0" smtClean="0">
                    <a:solidFill>
                      <a:srgbClr val="FFFFFF">
                        <a:alpha val="99000"/>
                      </a:srgbClr>
                    </a:solidFill>
                    <a:ea typeface="Segoe UI" pitchFamily="34" charset="0"/>
                    <a:cs typeface="Segoe UI" pitchFamily="34" charset="0"/>
                  </a:rPr>
                  <a:t>3 million </a:t>
                </a:r>
                <a:r>
                  <a:rPr lang="en-US" sz="1400" spc="-95" dirty="0">
                    <a:solidFill>
                      <a:srgbClr val="FFFFFF">
                        <a:alpha val="99000"/>
                      </a:srgbClr>
                    </a:solidFill>
                    <a:ea typeface="Segoe UI" pitchFamily="34" charset="0"/>
                    <a:cs typeface="Segoe UI" pitchFamily="34" charset="0"/>
                  </a:rPr>
                  <a:t>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b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Computing</a:t>
                </a: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HDInsight</a:t>
            </a:r>
            <a:endParaRPr lang="en-US" dirty="0"/>
          </a:p>
        </p:txBody>
      </p:sp>
      <p:sp>
        <p:nvSpPr>
          <p:cNvPr id="3" name="Content Placeholder 2"/>
          <p:cNvSpPr>
            <a:spLocks noGrp="1"/>
          </p:cNvSpPr>
          <p:nvPr>
            <p:ph idx="1"/>
          </p:nvPr>
        </p:nvSpPr>
        <p:spPr>
          <a:xfrm>
            <a:off x="519248" y="1447800"/>
            <a:ext cx="11151916" cy="4541500"/>
          </a:xfrm>
        </p:spPr>
        <p:txBody>
          <a:bodyPr/>
          <a:lstStyle/>
          <a:p>
            <a:r>
              <a:rPr lang="en-US" dirty="0" smtClean="0"/>
              <a:t>Microsoft Azure’s big-data solution using Hadoop</a:t>
            </a:r>
          </a:p>
          <a:p>
            <a:pPr lvl="1"/>
            <a:r>
              <a:rPr lang="en-US" dirty="0" smtClean="0"/>
              <a:t>Open-source framework for storing </a:t>
            </a:r>
            <a:r>
              <a:rPr lang="en-US" dirty="0"/>
              <a:t>and analyzing massive amounts of </a:t>
            </a:r>
            <a:r>
              <a:rPr lang="en-US" dirty="0" smtClean="0"/>
              <a:t>data on clusters built from commodity hardware</a:t>
            </a:r>
          </a:p>
          <a:p>
            <a:pPr lvl="1"/>
            <a:r>
              <a:rPr lang="en-US" dirty="0" smtClean="0"/>
              <a:t>Uses Hadoop Distributed File System (HDFS) for storage and MapReduce for processing</a:t>
            </a:r>
          </a:p>
          <a:p>
            <a:r>
              <a:rPr lang="en-US" dirty="0" smtClean="0"/>
              <a:t>Azure HDInsight employs the open-source Hortonworks</a:t>
            </a:r>
            <a:r>
              <a:rPr lang="en-US" dirty="0"/>
              <a:t> </a:t>
            </a:r>
            <a:r>
              <a:rPr lang="en-US" dirty="0" smtClean="0"/>
              <a:t>Data Platform implementation of Hadoop</a:t>
            </a:r>
          </a:p>
          <a:p>
            <a:pPr marL="863341" lvl="2" indent="-460237"/>
            <a:r>
              <a:rPr lang="en-US" dirty="0"/>
              <a:t>Includes Hive, Pig, Storm, Spark, and more</a:t>
            </a:r>
          </a:p>
          <a:p>
            <a:r>
              <a:rPr lang="en-US" dirty="0" smtClean="0"/>
              <a:t>Supports both Linux (Ubuntu Server) and Windows as cluster operating systems</a:t>
            </a:r>
            <a:endParaRPr lang="en-US" dirty="0"/>
          </a:p>
        </p:txBody>
      </p:sp>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HDInsight Cluster Types</a:t>
            </a:r>
            <a:endParaRPr lang="en-US" dirty="0"/>
          </a:p>
        </p:txBody>
      </p:sp>
      <p:sp>
        <p:nvSpPr>
          <p:cNvPr id="3" name="Content Placeholder 2"/>
          <p:cNvSpPr>
            <a:spLocks noGrp="1"/>
          </p:cNvSpPr>
          <p:nvPr>
            <p:ph idx="1"/>
          </p:nvPr>
        </p:nvSpPr>
        <p:spPr>
          <a:xfrm>
            <a:off x="519248" y="1447800"/>
            <a:ext cx="7518966" cy="4320029"/>
          </a:xfrm>
        </p:spPr>
        <p:txBody>
          <a:bodyPr/>
          <a:lstStyle/>
          <a:p>
            <a:r>
              <a:rPr lang="en-US" dirty="0" smtClean="0"/>
              <a:t>Hadoop: Query workloads</a:t>
            </a:r>
          </a:p>
          <a:p>
            <a:pPr lvl="1"/>
            <a:r>
              <a:rPr lang="en-US" dirty="0" smtClean="0"/>
              <a:t>Reliable data storage, simple MapReduce</a:t>
            </a:r>
          </a:p>
          <a:p>
            <a:r>
              <a:rPr lang="en-US" dirty="0" err="1" smtClean="0"/>
              <a:t>HBase</a:t>
            </a:r>
            <a:r>
              <a:rPr lang="en-US" dirty="0" smtClean="0"/>
              <a:t>: NoSQL workloads</a:t>
            </a:r>
          </a:p>
          <a:p>
            <a:pPr lvl="1"/>
            <a:r>
              <a:rPr lang="en-US" dirty="0" smtClean="0"/>
              <a:t>Distributed database offering random access to large amounts of data</a:t>
            </a:r>
          </a:p>
          <a:p>
            <a:r>
              <a:rPr lang="en-US" dirty="0" smtClean="0"/>
              <a:t>Apache Storm: Stream workloads</a:t>
            </a:r>
          </a:p>
          <a:p>
            <a:pPr lvl="1"/>
            <a:r>
              <a:rPr lang="en-US" dirty="0" smtClean="0"/>
              <a:t>Real-time analysis of moving data streams</a:t>
            </a:r>
          </a:p>
          <a:p>
            <a:r>
              <a:rPr lang="en-US" dirty="0" smtClean="0"/>
              <a:t>Apache Spark: In-Memory Parallel Processing workloads</a:t>
            </a:r>
          </a:p>
        </p:txBody>
      </p:sp>
      <p:pic>
        <p:nvPicPr>
          <p:cNvPr id="4" name="Picture 3"/>
          <p:cNvPicPr>
            <a:picLocks noChangeAspect="1"/>
          </p:cNvPicPr>
          <p:nvPr/>
        </p:nvPicPr>
        <p:blipFill>
          <a:blip r:embed="rId2"/>
          <a:stretch>
            <a:fillRect/>
          </a:stretch>
        </p:blipFill>
        <p:spPr>
          <a:xfrm>
            <a:off x="8364500" y="1447800"/>
            <a:ext cx="2990850" cy="454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for Azure HDInsight</a:t>
            </a:r>
            <a:endParaRPr lang="en-US" dirty="0"/>
          </a:p>
        </p:txBody>
      </p:sp>
      <p:sp>
        <p:nvSpPr>
          <p:cNvPr id="3" name="Content Placeholder 2"/>
          <p:cNvSpPr>
            <a:spLocks noGrp="1"/>
          </p:cNvSpPr>
          <p:nvPr>
            <p:ph idx="1"/>
          </p:nvPr>
        </p:nvSpPr>
        <p:spPr>
          <a:xfrm>
            <a:off x="519248" y="1447800"/>
            <a:ext cx="11151916" cy="2067746"/>
          </a:xfrm>
        </p:spPr>
        <p:txBody>
          <a:bodyPr/>
          <a:lstStyle/>
          <a:p>
            <a:r>
              <a:rPr lang="en-US" dirty="0" smtClean="0"/>
              <a:t>In-memory processing for really big data</a:t>
            </a:r>
          </a:p>
          <a:p>
            <a:r>
              <a:rPr lang="en-US" dirty="0" smtClean="0"/>
              <a:t>Provision a Spark cluster with a few button clicks</a:t>
            </a:r>
          </a:p>
          <a:p>
            <a:pPr lvl="1"/>
            <a:r>
              <a:rPr lang="en-US" dirty="0" smtClean="0"/>
              <a:t>Includes Zeppelin, </a:t>
            </a:r>
            <a:r>
              <a:rPr lang="en-US" dirty="0" err="1" smtClean="0"/>
              <a:t>Jupyter</a:t>
            </a:r>
            <a:r>
              <a:rPr lang="en-US" dirty="0" smtClean="0"/>
              <a:t> (</a:t>
            </a:r>
            <a:r>
              <a:rPr lang="en-US" dirty="0" err="1" smtClean="0"/>
              <a:t>IPython</a:t>
            </a:r>
            <a:r>
              <a:rPr lang="en-US" dirty="0" smtClean="0"/>
              <a:t>), Spark SQL, </a:t>
            </a:r>
            <a:r>
              <a:rPr lang="en-US" dirty="0" err="1" smtClean="0"/>
              <a:t>MLib</a:t>
            </a:r>
            <a:r>
              <a:rPr lang="en-US" dirty="0" smtClean="0"/>
              <a:t>, and more</a:t>
            </a:r>
          </a:p>
          <a:p>
            <a:r>
              <a:rPr lang="en-US" dirty="0" smtClean="0"/>
              <a:t>Easily scale up or down as needed to meet demand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75" y="3749014"/>
            <a:ext cx="6191250" cy="2286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02838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4283096"/>
          </a:xfrm>
        </p:spPr>
        <p:txBody>
          <a:bodyPr/>
          <a:lstStyle/>
          <a:p>
            <a:r>
              <a:rPr lang="en-US" dirty="0" smtClean="0"/>
              <a:t>HDFS transparently mapped to Azure blob storage</a:t>
            </a:r>
          </a:p>
          <a:p>
            <a:pPr lvl="1"/>
            <a:r>
              <a:rPr lang="en-US" dirty="0" smtClean="0"/>
              <a:t>Accessed through “</a:t>
            </a:r>
            <a:r>
              <a:rPr lang="en-US" dirty="0" err="1" smtClean="0"/>
              <a:t>wasb</a:t>
            </a:r>
            <a:r>
              <a:rPr lang="en-US" dirty="0" smtClean="0"/>
              <a:t>://” protocol prefix</a:t>
            </a:r>
          </a:p>
          <a:p>
            <a:pPr lvl="1"/>
            <a:r>
              <a:rPr lang="en-US" dirty="0" smtClean="0"/>
              <a:t>Most HDFS commands work (except OS-specific ones like </a:t>
            </a:r>
            <a:r>
              <a:rPr lang="en-US" dirty="0" err="1" smtClean="0"/>
              <a:t>fschk</a:t>
            </a:r>
            <a:r>
              <a:rPr lang="en-US" dirty="0" smtClean="0"/>
              <a:t>)</a:t>
            </a:r>
          </a:p>
          <a:p>
            <a:r>
              <a:rPr lang="en-US" dirty="0" smtClean="0"/>
              <a:t>Can deploy from the portal, but often scripted in practice</a:t>
            </a:r>
          </a:p>
          <a:p>
            <a:pPr lvl="1"/>
            <a:r>
              <a:rPr lang="en-US" dirty="0" smtClean="0"/>
              <a:t>Easier creation/deletion</a:t>
            </a:r>
          </a:p>
          <a:p>
            <a:r>
              <a:rPr lang="en-US" dirty="0" smtClean="0"/>
              <a:t>There is no “suspend” on HDInsight clusters</a:t>
            </a:r>
          </a:p>
          <a:p>
            <a:pPr lvl="1"/>
            <a:r>
              <a:rPr lang="en-US" dirty="0"/>
              <a:t>D</a:t>
            </a:r>
            <a:r>
              <a:rPr lang="en-US" dirty="0" smtClean="0"/>
              <a:t>elete the cluster when finished to avoid unnecessary charges</a:t>
            </a:r>
          </a:p>
          <a:p>
            <a:pPr lvl="1"/>
            <a:r>
              <a:rPr lang="en-US" dirty="0" smtClean="0"/>
              <a:t>Data in blob storage stays behind </a:t>
            </a:r>
            <a:r>
              <a:rPr lang="en-US" u="sng" dirty="0" smtClean="0"/>
              <a:t>IF</a:t>
            </a:r>
            <a:r>
              <a:rPr lang="en-US" dirty="0" smtClean="0"/>
              <a:t> you use a separate storage account (i.e., storage account in different resource group)</a:t>
            </a:r>
            <a:endParaRPr lang="en-US" dirty="0"/>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4549819" cy="461665"/>
          </a:xfrm>
        </p:spPr>
        <p:txBody>
          <a:bodyPr/>
          <a:lstStyle/>
          <a:p>
            <a:r>
              <a:rPr lang="en-US" dirty="0" smtClean="0"/>
              <a:t>HDInsight Spark </a:t>
            </a:r>
            <a:r>
              <a:rPr lang="en-US" dirty="0" smtClean="0"/>
              <a:t>HOL.html</a:t>
            </a:r>
            <a:endParaRPr lang="en-US" dirty="0"/>
          </a:p>
        </p:txBody>
      </p:sp>
      <p:sp>
        <p:nvSpPr>
          <p:cNvPr id="4" name="Text Placeholder 3"/>
          <p:cNvSpPr>
            <a:spLocks noGrp="1"/>
          </p:cNvSpPr>
          <p:nvPr>
            <p:ph type="body" sz="quarter" idx="10"/>
          </p:nvPr>
        </p:nvSpPr>
        <p:spPr>
          <a:xfrm>
            <a:off x="1889617" y="4160520"/>
            <a:ext cx="10302383" cy="1274538"/>
          </a:xfrm>
        </p:spPr>
        <p:txBody>
          <a:bodyPr/>
          <a:lstStyle/>
          <a:p>
            <a:r>
              <a:rPr lang="en-US" dirty="0" smtClean="0"/>
              <a:t>Apache Spark for Azure HDInsight</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602</TotalTime>
  <Words>433</Words>
  <Application>Microsoft Office PowerPoint</Application>
  <PresentationFormat>Widescreen</PresentationFormat>
  <Paragraphs>59</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微软雅黑</vt:lpstr>
      <vt:lpstr>Arial</vt:lpstr>
      <vt:lpstr>Calibri</vt:lpstr>
      <vt:lpstr>Segoe UI</vt:lpstr>
      <vt:lpstr>Segoe UI Light</vt:lpstr>
      <vt:lpstr>Segoe UI Semibold</vt:lpstr>
      <vt:lpstr>Wingdings</vt:lpstr>
      <vt:lpstr>1_MS1444_Windows Azure Template 16x9_r08a</vt:lpstr>
      <vt:lpstr>Big-Data Analytics with Azure HDInsight </vt:lpstr>
      <vt:lpstr>Big Data</vt:lpstr>
      <vt:lpstr>Azure HDInsight</vt:lpstr>
      <vt:lpstr>HDInsight Cluster Types</vt:lpstr>
      <vt:lpstr>Apache Spark for Azure HDInsight</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Jeff Prosise</cp:lastModifiedBy>
  <cp:revision>41</cp:revision>
  <dcterms:created xsi:type="dcterms:W3CDTF">2015-09-14T20:45:57Z</dcterms:created>
  <dcterms:modified xsi:type="dcterms:W3CDTF">2016-02-08T15:23:27Z</dcterms:modified>
</cp:coreProperties>
</file>