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21"/>
  </p:notesMasterIdLst>
  <p:sldIdLst>
    <p:sldId id="256" r:id="rId2"/>
    <p:sldId id="257" r:id="rId3"/>
    <p:sldId id="260" r:id="rId4"/>
    <p:sldId id="262" r:id="rId5"/>
    <p:sldId id="263" r:id="rId6"/>
    <p:sldId id="259"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256"/>
            <p14:sldId id="257"/>
            <p14:sldId id="260"/>
            <p14:sldId id="262"/>
            <p14:sldId id="263"/>
          </p14:sldIdLst>
        </p14:section>
        <p14:section name="Microsoft Azure" id="{6680163A-2F54-0A40-8529-487E5D5E3C8E}">
          <p14:sldIdLst>
            <p14:sldId id="259"/>
            <p14:sldId id="264"/>
            <p14:sldId id="265"/>
            <p14:sldId id="266"/>
            <p14:sldId id="267"/>
            <p14:sldId id="268"/>
            <p14:sldId id="269"/>
          </p14:sldIdLst>
        </p14:section>
        <p14:section name="Virtual Machines" id="{9F16258F-EA8A-4342-A0C1-F0AA826AA43B}">
          <p14:sldIdLst>
            <p14:sldId id="270"/>
            <p14:sldId id="271"/>
            <p14:sldId id="272"/>
          </p14:sldIdLst>
        </p14:section>
        <p14:section name="Web Sites" id="{18BAFA56-850C-FF49-8291-52C77BAAD760}">
          <p14:sldIdLst>
            <p14:sldId id="273"/>
          </p14:sldIdLst>
        </p14:section>
        <p14:section name="Azure Services" id="{D6079F12-6B9E-B648-93BA-5ADDB27F5A7B}">
          <p14:sldIdLst>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60" autoAdjust="0"/>
    <p:restoredTop sz="74035" autoAdjust="0"/>
  </p:normalViewPr>
  <p:slideViewPr>
    <p:cSldViewPr snapToGrid="0">
      <p:cViewPr varScale="1">
        <p:scale>
          <a:sx n="95" d="100"/>
          <a:sy n="95" d="100"/>
        </p:scale>
        <p:origin x="15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9/13/15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dirty="0" smtClean="0"/>
              <a:t>Describe the various computing patterns that</a:t>
            </a:r>
            <a:r>
              <a:rPr lang="en-US" baseline="0" dirty="0" smtClean="0"/>
              <a:t> are good for Cloud Computing</a:t>
            </a:r>
          </a:p>
          <a:p>
            <a:pPr marL="0" indent="0">
              <a:buFont typeface="Arial" pitchFamily="34" charset="0"/>
              <a:buNone/>
            </a:pPr>
            <a:endParaRPr lang="en-US" baseline="0" dirty="0" smtClean="0"/>
          </a:p>
          <a:p>
            <a:pPr marL="0" indent="0">
              <a:buFont typeface="Arial" pitchFamily="34" charset="0"/>
              <a:buNone/>
            </a:pPr>
            <a:r>
              <a:rPr lang="en-US" b="1" baseline="0" dirty="0" smtClean="0"/>
              <a:t>Speaking Points:</a:t>
            </a:r>
          </a:p>
          <a:p>
            <a:pPr marL="171450" indent="-171450">
              <a:buFont typeface="Arial" pitchFamily="34" charset="0"/>
              <a:buChar char="•"/>
            </a:pPr>
            <a:r>
              <a:rPr lang="en-US" dirty="0" smtClean="0"/>
              <a:t>There</a:t>
            </a:r>
            <a:r>
              <a:rPr lang="en-US" baseline="0" dirty="0" smtClean="0"/>
              <a:t> are numerous terms and definitions floating around in the industry for “the cloud”, “cloud computing”, “cloud services”, etc.</a:t>
            </a:r>
          </a:p>
          <a:p>
            <a:pPr marL="171450" indent="-171450">
              <a:buFont typeface="Arial" pitchFamily="34" charset="0"/>
              <a:buChar char="•"/>
            </a:pPr>
            <a:r>
              <a:rPr lang="en-US" baseline="0" dirty="0" smtClean="0"/>
              <a:t>Microsoft thinks of the cloud as simply an approach to computing that enables applications to be delivered at scale for a variety of workloads and client devices.</a:t>
            </a:r>
            <a:endParaRPr lang="en-US" dirty="0" smtClean="0"/>
          </a:p>
          <a:p>
            <a:pPr marL="171450" indent="-171450">
              <a:buFont typeface="Arial" pitchFamily="34" charset="0"/>
              <a:buChar char="•"/>
            </a:pPr>
            <a:r>
              <a:rPr lang="en-US" dirty="0" smtClean="0"/>
              <a:t>The cloud can help deliver IT as a standardized service…freeing you up to focus on your business</a:t>
            </a:r>
          </a:p>
          <a:p>
            <a:pPr marL="285750" indent="-285750">
              <a:buFont typeface="Arial" panose="020B0604020202020204" pitchFamily="34" charset="0"/>
              <a:buChar char="•"/>
            </a:pPr>
            <a:r>
              <a:rPr lang="en-US" dirty="0" smtClean="0"/>
              <a:t>Cover the workloads</a:t>
            </a:r>
            <a:r>
              <a:rPr lang="en-US" baseline="0" dirty="0" smtClean="0"/>
              <a:t> in the slide</a:t>
            </a:r>
            <a:endParaRPr lang="en-US" dirty="0" smtClean="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206973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Explain</a:t>
            </a:r>
            <a:r>
              <a:rPr lang="en-US" b="0" baseline="0" dirty="0" smtClean="0"/>
              <a:t> the differences and relationship between IaaS, </a:t>
            </a:r>
            <a:r>
              <a:rPr lang="en-US" b="0" baseline="0" dirty="0" err="1" smtClean="0"/>
              <a:t>PaaS</a:t>
            </a:r>
            <a:r>
              <a:rPr lang="en-US" b="0" baseline="0" dirty="0" smtClean="0"/>
              <a:t>, and SaaS in more detail.</a:t>
            </a:r>
            <a:endParaRPr lang="en-US" b="0" dirty="0" smtClean="0"/>
          </a:p>
          <a:p>
            <a:endParaRPr lang="en-US" b="1" dirty="0" smtClean="0"/>
          </a:p>
          <a:p>
            <a:r>
              <a:rPr lang="en-US" b="1" dirty="0" smtClean="0"/>
              <a:t>Speaking Points:</a:t>
            </a:r>
          </a:p>
          <a:p>
            <a:pPr marL="171450" indent="-171450">
              <a:buFont typeface="Arial" pitchFamily="34" charset="0"/>
              <a:buChar char="•"/>
            </a:pPr>
            <a:r>
              <a:rPr lang="en-US" dirty="0" smtClean="0"/>
              <a:t>Here’s another</a:t>
            </a:r>
            <a:r>
              <a:rPr lang="en-US" baseline="0" dirty="0" smtClean="0"/>
              <a:t> way to look at the cloud services taxonomy and how this taxonomy maps to the components in an IT infrastructure.     </a:t>
            </a:r>
          </a:p>
          <a:p>
            <a:pPr marL="171450" indent="-171450">
              <a:buFont typeface="Arial" pitchFamily="34" charset="0"/>
              <a:buChar char="•"/>
            </a:pPr>
            <a:r>
              <a:rPr lang="en-US" baseline="0" dirty="0" smtClean="0"/>
              <a:t>Packaged Software</a:t>
            </a:r>
          </a:p>
          <a:p>
            <a:pPr marL="384431" lvl="1" indent="-171450">
              <a:buFont typeface="Arial" pitchFamily="34" charset="0"/>
              <a:buChar char="•"/>
            </a:pPr>
            <a:r>
              <a:rPr lang="en-US" baseline="0" dirty="0" smtClean="0"/>
              <a:t>With packaged software a customer would be responsible for managing the entire stack – ranging from the network connectivity to the applications.  </a:t>
            </a:r>
          </a:p>
          <a:p>
            <a:pPr marL="171450" indent="-171450">
              <a:buFont typeface="Arial" pitchFamily="34" charset="0"/>
              <a:buChar char="•"/>
            </a:pPr>
            <a:r>
              <a:rPr lang="en-US" baseline="0" dirty="0" smtClean="0"/>
              <a:t>IaaS</a:t>
            </a:r>
          </a:p>
          <a:p>
            <a:pPr marL="384431" lvl="1" indent="-171450">
              <a:buFont typeface="Arial" pitchFamily="34" charset="0"/>
              <a:buChar char="•"/>
            </a:pPr>
            <a:r>
              <a:rPr lang="en-US" baseline="0" dirty="0" smtClean="0"/>
              <a:t>With Infrastructure as a Service, the lower levels of the stack are managed by a vendor.  Some of these components can be provided by traditional </a:t>
            </a:r>
            <a:r>
              <a:rPr lang="en-US" baseline="0" dirty="0" err="1" smtClean="0"/>
              <a:t>hosters</a:t>
            </a:r>
            <a:r>
              <a:rPr lang="en-US" baseline="0" dirty="0" smtClean="0"/>
              <a:t> – in fact most of them have moved to having a virtualized offering.  </a:t>
            </a:r>
          </a:p>
          <a:p>
            <a:pPr marL="384431" lvl="1" indent="-171450">
              <a:buFont typeface="Arial" pitchFamily="34" charset="0"/>
              <a:buChar char="•"/>
            </a:pPr>
            <a:r>
              <a:rPr lang="en-US" baseline="0" dirty="0" smtClean="0"/>
              <a:t>Very few actually provide an OS</a:t>
            </a:r>
          </a:p>
          <a:p>
            <a:pPr marL="384431" lvl="1" indent="-171450">
              <a:buFont typeface="Arial" pitchFamily="34" charset="0"/>
              <a:buChar char="•"/>
            </a:pPr>
            <a:r>
              <a:rPr lang="en-US" baseline="0" dirty="0" smtClean="0"/>
              <a:t>The customer is still responsible for managing the OS through the Applications.  </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For the developer, an obvious benefit with IaaS is that it frees the developer from many concerns when provisioning physical or virtual machines. </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This was one of the earliest and primary use cases for Amazon Web Services Elastic Cloud Compute (EC2). </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Developers were able to readily provision virtual machines (AMIs) on EC2, develop and test solutions and, often, run the results ‘in production’. </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The only requirement was a credit card to pay for the services.</a:t>
            </a:r>
          </a:p>
          <a:p>
            <a:pPr marL="171450" indent="-171450">
              <a:buFont typeface="Arial" pitchFamily="34" charset="0"/>
              <a:buChar char="•"/>
            </a:pPr>
            <a:r>
              <a:rPr lang="en-US" baseline="0" dirty="0" err="1" smtClean="0"/>
              <a:t>PaaS</a:t>
            </a:r>
            <a:endParaRPr lang="en-US" baseline="0" dirty="0" smtClean="0"/>
          </a:p>
          <a:p>
            <a:pPr marL="384431" lvl="1" indent="-171450">
              <a:buFont typeface="Arial" pitchFamily="34" charset="0"/>
              <a:buChar char="•"/>
            </a:pPr>
            <a:r>
              <a:rPr lang="en-US" baseline="0" dirty="0" smtClean="0"/>
              <a:t>With Platform as a Service, everything from the network connectivity through the runtime is provided and managed by the platform vendor.  </a:t>
            </a:r>
          </a:p>
          <a:p>
            <a:pPr marL="384431" lvl="1" indent="-171450">
              <a:buFont typeface="Arial" pitchFamily="34" charset="0"/>
              <a:buChar char="•"/>
            </a:pPr>
            <a:r>
              <a:rPr lang="en-US" baseline="0" dirty="0" smtClean="0"/>
              <a:t>The Microsoft Azure best fits in this category today.  </a:t>
            </a:r>
          </a:p>
          <a:p>
            <a:pPr marL="384431" lvl="1" indent="-171450">
              <a:buFont typeface="Arial" pitchFamily="34" charset="0"/>
              <a:buChar char="•"/>
            </a:pPr>
            <a:r>
              <a:rPr lang="en-US" baseline="0" dirty="0" smtClean="0"/>
              <a:t>In fact because we don’t provide access to the underlying virtualization or operating system today, we’re often referred to as not providing IaaS.</a:t>
            </a:r>
          </a:p>
          <a:p>
            <a:pPr marL="384431" lvl="1" indent="-171450">
              <a:buFont typeface="Arial" pitchFamily="34" charset="0"/>
              <a:buChar char="•"/>
            </a:pPr>
            <a:r>
              <a:rPr lang="en-US" dirty="0" err="1" smtClean="0"/>
              <a:t>PaaS</a:t>
            </a:r>
            <a:r>
              <a:rPr lang="en-US" dirty="0" smtClean="0"/>
              <a:t> offerings</a:t>
            </a:r>
            <a:r>
              <a:rPr lang="en-US" baseline="0" dirty="0" smtClean="0"/>
              <a:t> further reduce the developer burden by additionally supporting the platform runtime and related application services. </a:t>
            </a:r>
          </a:p>
          <a:p>
            <a:pPr marL="384431" lvl="1" indent="-171450" algn="l">
              <a:buFont typeface="Arial" pitchFamily="34" charset="0"/>
              <a:buChar char="•"/>
            </a:pPr>
            <a:r>
              <a:rPr lang="en-US" baseline="0" dirty="0" smtClean="0"/>
              <a:t>With </a:t>
            </a:r>
            <a:r>
              <a:rPr lang="en-US" baseline="0" dirty="0" err="1" smtClean="0"/>
              <a:t>PaaS</a:t>
            </a:r>
            <a:r>
              <a:rPr lang="en-US" baseline="0" dirty="0" smtClean="0"/>
              <a:t>, the developer can, almost immediately, begin creating the business logic for an application. </a:t>
            </a:r>
          </a:p>
          <a:p>
            <a:pPr marL="384431" lvl="1" indent="-171450" algn="l">
              <a:buFont typeface="Arial" pitchFamily="34" charset="0"/>
              <a:buChar char="•"/>
            </a:pPr>
            <a:r>
              <a:rPr lang="en-US" baseline="0" dirty="0" smtClean="0"/>
              <a:t>Potentially, the increases in productivity are considerable and, because the hardware and operational aspects of the cloud platform are also managed by the cloud platform provider, applications can quickly be taken from an idea to reality very quickly.</a:t>
            </a:r>
            <a:endParaRPr lang="en-US" dirty="0" smtClean="0"/>
          </a:p>
          <a:p>
            <a:pPr marL="171450" indent="-171450">
              <a:buFont typeface="Arial" pitchFamily="34" charset="0"/>
              <a:buChar char="•"/>
            </a:pPr>
            <a:r>
              <a:rPr lang="en-US" baseline="0" dirty="0" smtClean="0"/>
              <a:t>SaaS</a:t>
            </a:r>
          </a:p>
          <a:p>
            <a:pPr marL="384431" lvl="1" indent="-171450">
              <a:buFont typeface="Arial" pitchFamily="34" charset="0"/>
              <a:buChar char="•"/>
            </a:pPr>
            <a:r>
              <a:rPr lang="en-US" dirty="0" smtClean="0"/>
              <a:t>Finally, with SaaS,</a:t>
            </a:r>
            <a:r>
              <a:rPr lang="en-US" baseline="0" dirty="0" smtClean="0"/>
              <a:t> a vendor provides the application and abstracts you from all of the underlying components.   </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1835690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endParaRPr lang="en-US" dirty="0" smtClean="0"/>
          </a:p>
          <a:p>
            <a:pPr marL="171450" indent="-171450">
              <a:buFont typeface="Arial" pitchFamily="34" charset="0"/>
              <a:buChar char="•"/>
            </a:pPr>
            <a:r>
              <a:rPr lang="en-US" dirty="0" smtClean="0"/>
              <a:t>Microsoft Azure itself is deployed around the world</a:t>
            </a:r>
          </a:p>
          <a:p>
            <a:pPr marL="171450" indent="-171450">
              <a:buFont typeface="Arial" pitchFamily="34" charset="0"/>
              <a:buChar char="•"/>
            </a:pPr>
            <a:r>
              <a:rPr lang="en-US" dirty="0" smtClean="0"/>
              <a:t>With Microsoft Azure, we have a concept of regions, which is where you choose to place your code and run.  </a:t>
            </a:r>
          </a:p>
          <a:p>
            <a:pPr marL="171450" indent="-171450">
              <a:buFont typeface="Arial" pitchFamily="34" charset="0"/>
              <a:buChar char="•"/>
            </a:pPr>
            <a:r>
              <a:rPr lang="en-US" dirty="0" smtClean="0"/>
              <a:t>In each of the regions, we have a Microsoft datacenter. </a:t>
            </a:r>
          </a:p>
          <a:p>
            <a:pPr marL="171450" indent="-171450">
              <a:buFont typeface="Arial" pitchFamily="34" charset="0"/>
              <a:buChar char="•"/>
            </a:pPr>
            <a:r>
              <a:rPr lang="en-US" dirty="0" smtClean="0"/>
              <a:t>These datacenters are massive facilities that host 1</a:t>
            </a:r>
            <a:r>
              <a:rPr lang="en-US" altLang="zh-CN" dirty="0" smtClean="0"/>
              <a:t>4</a:t>
            </a:r>
            <a:r>
              <a:rPr lang="en-US" dirty="0" smtClean="0"/>
              <a:t>s or in some cases hundreds of thousands of servers</a:t>
            </a:r>
          </a:p>
          <a:p>
            <a:pPr marL="171450" indent="-171450">
              <a:buFont typeface="Arial" pitchFamily="34" charset="0"/>
              <a:buChar char="•"/>
            </a:pPr>
            <a:r>
              <a:rPr lang="en-US" dirty="0" smtClean="0"/>
              <a:t>We have currently four regions in North America, two regions in Europe, and two in A</a:t>
            </a:r>
            <a:r>
              <a:rPr lang="en-US" altLang="zh-CN" dirty="0" smtClean="0"/>
              <a:t>si</a:t>
            </a:r>
            <a:r>
              <a:rPr lang="en-US" dirty="0" smtClean="0"/>
              <a:t>a</a:t>
            </a:r>
          </a:p>
          <a:p>
            <a:pPr marL="171450" indent="-171450">
              <a:buFont typeface="Arial" pitchFamily="34" charset="0"/>
              <a:buChar char="•"/>
            </a:pPr>
            <a:r>
              <a:rPr lang="en-US" dirty="0" smtClean="0"/>
              <a:t>As you can see on this slide we also have a number of CDN edge points, which we can use to cache your content and deliver it even faster for customers.  %</a:t>
            </a:r>
          </a:p>
          <a:p>
            <a:pPr marL="171450" indent="-171450">
              <a:buFont typeface="Arial" pitchFamily="34" charset="0"/>
              <a:buChar char="•"/>
            </a:pPr>
            <a:r>
              <a:rPr lang="en-US" dirty="0" smtClean="0"/>
              <a:t>What you’re going to see in the next couple months and years is that we will rapidly expand our datacenter footprint around the world, so you will have more options for running your applications. </a:t>
            </a:r>
          </a:p>
          <a:p>
            <a:pPr marL="171450" indent="-171450">
              <a:buFont typeface="Arial" pitchFamily="34" charset="0"/>
              <a:buChar char="•"/>
            </a:pPr>
            <a:r>
              <a:rPr lang="en-US" dirty="0" smtClean="0"/>
              <a:t>Once you build an application, you can choose where you want to run in the world and you can move your workloads from region to region.  </a:t>
            </a:r>
          </a:p>
          <a:p>
            <a:pPr marL="171450" indent="-171450">
              <a:buFont typeface="Arial" pitchFamily="34" charset="0"/>
              <a:buChar char="•"/>
            </a:pPr>
            <a:r>
              <a:rPr lang="en-US" dirty="0" smtClean="0"/>
              <a:t>You can also run your application in multiple regions simultaneously and just direct traffic and customers to whichever version of the app is closest to them.  </a:t>
            </a:r>
          </a:p>
          <a:p>
            <a:pPr marL="171450" indent="-171450">
              <a:buFont typeface="Arial" pitchFamily="34" charset="0"/>
              <a:buChar char="•"/>
            </a:pPr>
            <a:r>
              <a:rPr lang="en-US" dirty="0" smtClean="0"/>
              <a:t>That gives you a global footprint and a chance to reach a bigger customer base or audience in new markets</a:t>
            </a:r>
          </a:p>
          <a:p>
            <a:pPr marL="171450" indent="-171450">
              <a:buFont typeface="Arial" pitchFamily="34" charset="0"/>
              <a:buChar char="•"/>
            </a:pPr>
            <a:endParaRPr lang="en-US" dirty="0" smtClean="0"/>
          </a:p>
          <a:p>
            <a:r>
              <a:rPr lang="en-US" dirty="0" smtClean="0"/>
              <a:t>All</a:t>
            </a:r>
            <a:r>
              <a:rPr lang="en-US" baseline="0" dirty="0" smtClean="0"/>
              <a:t> Azure services are available in all the Azure regions at GA</a:t>
            </a:r>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AP &amp; Cosmos are the exceptions and are in specific DCs</a:t>
            </a:r>
            <a:endParaRPr lang="en-US" dirty="0" smtClean="0"/>
          </a:p>
          <a:p>
            <a:pPr marL="171450" indent="-171450">
              <a:buFont typeface="Arial"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1850187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endParaRPr lang="en-US" dirty="0" smtClean="0"/>
          </a:p>
          <a:p>
            <a:pPr marL="171450" indent="-171450">
              <a:buFont typeface="Arial" pitchFamily="34" charset="0"/>
              <a:buChar char="•"/>
            </a:pPr>
            <a:r>
              <a:rPr lang="en-US" dirty="0" smtClean="0"/>
              <a:t>Microsoft Azure is commercially available in over 89 countries and territories.</a:t>
            </a:r>
            <a:r>
              <a:rPr lang="en-US" baseline="0" dirty="0" smtClean="0"/>
              <a:t>  </a:t>
            </a:r>
          </a:p>
          <a:p>
            <a:pPr marL="171450" indent="-171450">
              <a:buFont typeface="Arial" pitchFamily="34" charset="0"/>
              <a:buChar char="•"/>
            </a:pPr>
            <a:r>
              <a:rPr lang="en-US" baseline="0" dirty="0" smtClean="0"/>
              <a:t>Anyone within these countries can sign up for a free trial or a paid subscription to use Microsoft Azure services</a:t>
            </a:r>
          </a:p>
          <a:p>
            <a:pPr marL="171450" indent="-171450">
              <a:buFont typeface="Arial" pitchFamily="34" charset="0"/>
              <a:buChar char="•"/>
            </a:pPr>
            <a:r>
              <a:rPr lang="en-US" baseline="0" dirty="0" smtClean="0"/>
              <a:t>Of course you can build and deliver solutions to any of your customers worldwide.</a:t>
            </a:r>
            <a:endParaRPr lang="en-US" dirty="0" smtClean="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1184816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Transition:</a:t>
            </a:r>
          </a:p>
          <a:p>
            <a:pPr marL="171450" indent="-171450">
              <a:buFont typeface="Arial" pitchFamily="34" charset="0"/>
              <a:buChar char="•"/>
            </a:pPr>
            <a:r>
              <a:rPr lang="en-US" dirty="0" smtClean="0"/>
              <a:t>For the rest of this</a:t>
            </a:r>
            <a:r>
              <a:rPr lang="en-US" baseline="0" dirty="0" smtClean="0"/>
              <a:t> talk I’m going to give you a to</a:t>
            </a:r>
            <a:r>
              <a:rPr lang="en-US" dirty="0" smtClean="0"/>
              <a:t>ur of Microsoft Azure, walk</a:t>
            </a:r>
            <a:r>
              <a:rPr lang="en-US" baseline="0" dirty="0" smtClean="0"/>
              <a:t> you through many of the </a:t>
            </a:r>
            <a:r>
              <a:rPr lang="en-US" dirty="0" smtClean="0"/>
              <a:t>features, and ground you in the capabilities</a:t>
            </a:r>
            <a:r>
              <a:rPr lang="en-US" baseline="0" dirty="0" smtClean="0"/>
              <a:t> it provides</a:t>
            </a:r>
          </a:p>
          <a:p>
            <a:pPr marL="171450" indent="-171450">
              <a:buFont typeface="Arial" pitchFamily="34" charset="0"/>
              <a:buChar char="•"/>
            </a:pPr>
            <a:r>
              <a:rPr lang="en-US" baseline="0" dirty="0" smtClean="0"/>
              <a:t>The first set of features I want to walk through is Virtual Machines.  </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Points:</a:t>
            </a:r>
          </a:p>
          <a:p>
            <a:pPr marL="171450" indent="-171450">
              <a:buFont typeface="Arial" pitchFamily="34" charset="0"/>
              <a:buChar char="•"/>
            </a:pPr>
            <a:r>
              <a:rPr lang="en-US" baseline="0" dirty="0" smtClean="0"/>
              <a:t>If you’re familiar with traditional hosting, this is probably the feature that feels most familiar and consistent with what other hosting providers provide.  </a:t>
            </a:r>
          </a:p>
          <a:p>
            <a:pPr marL="171450" indent="-171450">
              <a:buFont typeface="Arial" pitchFamily="34" charset="0"/>
              <a:buChar char="•"/>
            </a:pPr>
            <a:r>
              <a:rPr lang="en-US" baseline="0" dirty="0" smtClean="0"/>
              <a:t>The ability to stand up a virtual machine with either Windows or Linux that you can basically remote desktop in or SSH in and run any workload.  </a:t>
            </a:r>
            <a:endParaRPr lang="en-US" dirty="0" smtClean="0"/>
          </a:p>
          <a:p>
            <a:pPr marL="171450" indent="-171450">
              <a:buFont typeface="Arial" pitchFamily="34" charset="0"/>
              <a:buChar char="•"/>
            </a:pPr>
            <a:r>
              <a:rPr lang="en-US" b="0" dirty="0" smtClean="0"/>
              <a:t>These virtual machines enable you to be admin on the box</a:t>
            </a:r>
          </a:p>
          <a:p>
            <a:pPr marL="171450" indent="-171450">
              <a:buFont typeface="Arial" pitchFamily="34" charset="0"/>
              <a:buChar char="•"/>
            </a:pPr>
            <a:r>
              <a:rPr lang="en-US" b="0" dirty="0" smtClean="0"/>
              <a:t>They are durable, meaning if you reboot the VM, it</a:t>
            </a:r>
            <a:r>
              <a:rPr lang="en-US" b="0" baseline="0" dirty="0" smtClean="0"/>
              <a:t> is still there with all of your changes and data you stored to disk</a:t>
            </a:r>
          </a:p>
          <a:p>
            <a:pPr marL="171450" indent="-171450">
              <a:buFont typeface="Arial" pitchFamily="34" charset="0"/>
              <a:buChar char="•"/>
            </a:pPr>
            <a:r>
              <a:rPr lang="en-US" b="0" dirty="0" smtClean="0"/>
              <a:t>This means you can </a:t>
            </a:r>
            <a:r>
              <a:rPr lang="en-US" b="0" baseline="0" dirty="0" smtClean="0"/>
              <a:t>run any type of workload</a:t>
            </a:r>
          </a:p>
          <a:p>
            <a:pPr marL="384431" lvl="1" indent="-171450">
              <a:buFont typeface="Arial" pitchFamily="34" charset="0"/>
              <a:buChar char="•"/>
            </a:pPr>
            <a:r>
              <a:rPr lang="en-US" b="0" baseline="0" dirty="0" smtClean="0"/>
              <a:t>If you want to run SQL you can, if you want to install a no-SQL solution, you can do that to. </a:t>
            </a:r>
          </a:p>
          <a:p>
            <a:pPr marL="384431" lvl="1" indent="-171450">
              <a:buFont typeface="Arial" pitchFamily="34" charset="0"/>
              <a:buChar char="•"/>
            </a:pPr>
            <a:r>
              <a:rPr lang="en-US" b="0" baseline="0" dirty="0" smtClean="0"/>
              <a:t>If you want to run SharePoint you can do that. </a:t>
            </a:r>
          </a:p>
          <a:p>
            <a:pPr marL="171450" indent="-171450">
              <a:buFont typeface="Arial" pitchFamily="34" charset="0"/>
              <a:buChar char="•"/>
            </a:pPr>
            <a:r>
              <a:rPr lang="en-US" b="0" baseline="0" dirty="0" smtClean="0"/>
              <a:t>Provides ultimate flexibility to do what you want to do</a:t>
            </a:r>
          </a:p>
          <a:p>
            <a:pPr marL="171450" indent="-171450">
              <a:buFont typeface="Arial" pitchFamily="34" charset="0"/>
              <a:buChar char="•"/>
            </a:pPr>
            <a:r>
              <a:rPr lang="en-US" b="0" baseline="0" dirty="0" smtClean="0"/>
              <a:t>Also enables you to do what we call virtual private networking</a:t>
            </a:r>
          </a:p>
          <a:p>
            <a:pPr marL="171450" indent="-171450">
              <a:buFont typeface="Arial" pitchFamily="34" charset="0"/>
              <a:buChar char="•"/>
            </a:pPr>
            <a:r>
              <a:rPr lang="en-US" b="0" baseline="0" dirty="0" smtClean="0"/>
              <a:t>With virtual private networking, you can deploy Virtual Machines in the cloud and group them together so they are part of their own private network</a:t>
            </a:r>
          </a:p>
          <a:p>
            <a:pPr marL="171450" indent="-171450">
              <a:buFont typeface="Arial" pitchFamily="34" charset="0"/>
              <a:buChar char="•"/>
            </a:pPr>
            <a:r>
              <a:rPr lang="en-US" b="0" baseline="0" dirty="0" smtClean="0"/>
              <a:t>You can also then connect it back to your corporate network (if you have one) and establish a VPN secure tunnel to link your machines running in your own corporate environment up to your virtual machines in the cloud – making them look like they’re all part of one connected network.  </a:t>
            </a:r>
          </a:p>
          <a:p>
            <a:pPr marL="171450" indent="-171450">
              <a:buFont typeface="Arial" pitchFamily="34" charset="0"/>
              <a:buChar char="•"/>
            </a:pPr>
            <a:r>
              <a:rPr lang="en-US" b="0" baseline="0" dirty="0" smtClean="0"/>
              <a:t>So lots of flexibility in the compute side as well as in the networking side.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13</a:t>
            </a:fld>
            <a:endParaRPr lang="en-US"/>
          </a:p>
        </p:txBody>
      </p:sp>
    </p:spTree>
    <p:extLst>
      <p:ext uri="{BB962C8B-B14F-4D97-AF65-F5344CB8AC3E}">
        <p14:creationId xmlns:p14="http://schemas.microsoft.com/office/powerpoint/2010/main" val="2011608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endParaRPr lang="en-US" dirty="0" smtClean="0"/>
          </a:p>
          <a:p>
            <a:pPr marL="171450" indent="-171450">
              <a:buFont typeface="Arial" pitchFamily="34" charset="0"/>
              <a:buChar char="•"/>
            </a:pPr>
            <a:r>
              <a:rPr lang="en-US" dirty="0" smtClean="0"/>
              <a:t>Transition</a:t>
            </a:r>
          </a:p>
          <a:p>
            <a:pPr marL="384431" lvl="1" indent="-171450">
              <a:buFont typeface="Arial" pitchFamily="34" charset="0"/>
              <a:buChar char="•"/>
            </a:pPr>
            <a:r>
              <a:rPr lang="en-US" dirty="0" smtClean="0"/>
              <a:t>Virtual machines provide</a:t>
            </a:r>
            <a:r>
              <a:rPr lang="en-US" baseline="0" dirty="0" smtClean="0"/>
              <a:t> a very flexible compute model.   </a:t>
            </a:r>
          </a:p>
          <a:p>
            <a:pPr marL="384431" lvl="1" indent="-171450">
              <a:buFont typeface="Arial" pitchFamily="34" charset="0"/>
              <a:buChar char="•"/>
            </a:pPr>
            <a:r>
              <a:rPr lang="en-US" baseline="0" dirty="0" smtClean="0"/>
              <a:t>Another compute service available in Microsoft Azure is called Microsoft Azure Web Sites. </a:t>
            </a:r>
          </a:p>
          <a:p>
            <a:pPr marL="171450" lvl="0" indent="-171450">
              <a:buFont typeface="Arial" pitchFamily="34" charset="0"/>
              <a:buChar char="•"/>
            </a:pPr>
            <a:r>
              <a:rPr lang="en-US" baseline="0" dirty="0" smtClean="0"/>
              <a:t>Definition:</a:t>
            </a:r>
          </a:p>
          <a:p>
            <a:pPr marL="384431" lvl="1" indent="-171450">
              <a:buFont typeface="Arial" pitchFamily="34" charset="0"/>
              <a:buChar char="•"/>
            </a:pPr>
            <a:r>
              <a:rPr lang="en-US" baseline="0" dirty="0" smtClean="0"/>
              <a:t>Microsoft Azure Web Sites there is a managed service that you can use to run web sites and web APIs.  </a:t>
            </a:r>
          </a:p>
          <a:p>
            <a:pPr marL="384431" lvl="1" indent="-171450">
              <a:buFont typeface="Arial" pitchFamily="34" charset="0"/>
              <a:buChar char="•"/>
            </a:pPr>
            <a:r>
              <a:rPr lang="en-US" baseline="0" dirty="0" smtClean="0"/>
              <a:t>Enable you to quickly stand up web applications and web sites on the internet</a:t>
            </a:r>
          </a:p>
          <a:p>
            <a:pPr marL="384431" lvl="1" indent="-171450">
              <a:buFont typeface="Arial" pitchFamily="34" charset="0"/>
              <a:buChar char="•"/>
            </a:pPr>
            <a:r>
              <a:rPr lang="en-US" baseline="0" dirty="0" smtClean="0"/>
              <a:t>Auto-managed environment</a:t>
            </a:r>
          </a:p>
          <a:p>
            <a:pPr marL="384431" lvl="1" indent="-171450">
              <a:buFont typeface="Arial" pitchFamily="34" charset="0"/>
              <a:buChar char="•"/>
            </a:pPr>
            <a:r>
              <a:rPr lang="en-US" baseline="0" dirty="0" smtClean="0"/>
              <a:t>Just say that you want a web, here’s the DNS, copy the content, and we do the rest </a:t>
            </a:r>
          </a:p>
          <a:p>
            <a:pPr marL="171450" indent="-171450">
              <a:buFont typeface="Arial" pitchFamily="34" charset="0"/>
              <a:buChar char="•"/>
            </a:pPr>
            <a:r>
              <a:rPr lang="en-US" baseline="0" dirty="0" smtClean="0"/>
              <a:t>You don’t have to worry or think about VMs, servers, or infrastructure.   </a:t>
            </a:r>
          </a:p>
          <a:p>
            <a:pPr marL="171450" indent="-171450">
              <a:buFont typeface="Arial" pitchFamily="34" charset="0"/>
              <a:buChar char="•"/>
            </a:pPr>
            <a:r>
              <a:rPr lang="en-US" baseline="0" dirty="0" smtClean="0"/>
              <a:t>You can simply focus on building and deploying HTTP based applications.</a:t>
            </a:r>
          </a:p>
          <a:p>
            <a:pPr marL="171450" indent="-171450">
              <a:buFont typeface="Arial" pitchFamily="34" charset="0"/>
              <a:buChar char="•"/>
            </a:pPr>
            <a:r>
              <a:rPr lang="en-US" baseline="0" dirty="0" smtClean="0"/>
              <a:t>Enables you to build web sites using ASP.NET, </a:t>
            </a:r>
            <a:r>
              <a:rPr lang="en-US" baseline="0" dirty="0" err="1" smtClean="0"/>
              <a:t>Node.js</a:t>
            </a:r>
            <a:r>
              <a:rPr lang="en-US" baseline="0" dirty="0" smtClean="0"/>
              <a:t>, PHP, and now with an update a few weeks ago – Python</a:t>
            </a:r>
          </a:p>
          <a:p>
            <a:pPr marL="171450" indent="-171450">
              <a:buFont typeface="Arial" pitchFamily="34" charset="0"/>
              <a:buChar char="•"/>
            </a:pPr>
            <a:r>
              <a:rPr lang="en-US" baseline="0" dirty="0" smtClean="0"/>
              <a:t>Allows you to use any tool and any operating system to build these sites including Windows, OS X, and Linux. </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Enables a very fast deployment model.  You can literally deploy in seconds.  </a:t>
            </a:r>
          </a:p>
          <a:p>
            <a:pPr marL="171450" indent="-171450">
              <a:buFont typeface="Arial" pitchFamily="34" charset="0"/>
              <a:buChar char="•"/>
            </a:pPr>
            <a:r>
              <a:rPr lang="en-US" baseline="0" dirty="0" smtClean="0"/>
              <a:t>You can easily deploy these sites using the tools and infrastructure you know. </a:t>
            </a:r>
          </a:p>
          <a:p>
            <a:pPr marL="171450" indent="-171450">
              <a:buFont typeface="Arial" pitchFamily="34" charset="0"/>
              <a:buChar char="•"/>
            </a:pPr>
            <a:r>
              <a:rPr lang="en-US" baseline="0" dirty="0" smtClean="0"/>
              <a:t>We support several flexible deployment options including FTP, GIT, and Team Foundation Services</a:t>
            </a:r>
          </a:p>
          <a:p>
            <a:pPr marL="171450" indent="-171450">
              <a:buFont typeface="Arial" pitchFamily="34" charset="0"/>
              <a:buChar char="•"/>
            </a:pPr>
            <a:r>
              <a:rPr lang="en-US" baseline="0" dirty="0" smtClean="0"/>
              <a:t>What is nice about this offering is that not only does it enable to very quickly get going, but it also allows you to start with a free offer in a shared environment.  </a:t>
            </a:r>
          </a:p>
          <a:p>
            <a:pPr marL="171450" indent="-171450">
              <a:buFont typeface="Arial" pitchFamily="34" charset="0"/>
              <a:buChar char="•"/>
            </a:pPr>
            <a:r>
              <a:rPr lang="en-US" baseline="0" dirty="0" smtClean="0"/>
              <a:t>Pricing starts at free.. Perpetually free and then you can scale up as you need more capability</a:t>
            </a:r>
          </a:p>
          <a:p>
            <a:pPr marL="171450" indent="-171450">
              <a:buFont typeface="Arial" pitchFamily="34" charset="0"/>
              <a:buChar char="•"/>
            </a:pPr>
            <a:r>
              <a:rPr lang="en-US" baseline="0" dirty="0" smtClean="0"/>
              <a:t>You can then scale up these sites using reserved instances for higher performance and isolation and scale out these sites as your web site becomes successful and you have increased load.  </a:t>
            </a:r>
          </a:p>
          <a:p>
            <a:pPr marL="171450" indent="-171450">
              <a:buFont typeface="Arial" pitchFamily="34" charset="0"/>
              <a:buChar char="•"/>
            </a:pPr>
            <a:endParaRPr lang="en-US" baseline="0" dirty="0" smtClean="0"/>
          </a:p>
          <a:p>
            <a:pPr marL="171450" indent="-171450">
              <a:buFont typeface="Arial" pitchFamily="34" charset="0"/>
              <a:buChar char="•"/>
            </a:pPr>
            <a:r>
              <a:rPr lang="en-US" baseline="0" dirty="0" smtClean="0"/>
              <a:t>Deployment with:</a:t>
            </a:r>
          </a:p>
          <a:p>
            <a:pPr marL="346075" indent="-342900">
              <a:lnSpc>
                <a:spcPct val="100000"/>
              </a:lnSpc>
            </a:pPr>
            <a:r>
              <a:rPr lang="en-US" sz="1600" kern="1200" dirty="0" smtClean="0">
                <a:solidFill>
                  <a:schemeClr val="tx1"/>
                </a:solidFill>
                <a:latin typeface="Segoe UI" pitchFamily="34" charset="0"/>
                <a:ea typeface="+mn-ea"/>
                <a:cs typeface="+mn-cs"/>
              </a:rPr>
              <a:t>Cloud-hosted source control system: Visual Studio Online, Git, Mercurial, Dropbox</a:t>
            </a:r>
          </a:p>
          <a:p>
            <a:pPr marL="346075" indent="-342900">
              <a:lnSpc>
                <a:spcPct val="100000"/>
              </a:lnSpc>
            </a:pPr>
            <a:r>
              <a:rPr lang="en-US" sz="1600" kern="1200" dirty="0" smtClean="0">
                <a:solidFill>
                  <a:schemeClr val="tx1"/>
                </a:solidFill>
                <a:latin typeface="Segoe UI" pitchFamily="34" charset="0"/>
                <a:ea typeface="+mn-ea"/>
                <a:cs typeface="+mn-cs"/>
              </a:rPr>
              <a:t>IDE: Visual Studio, </a:t>
            </a:r>
            <a:r>
              <a:rPr lang="en-US" sz="1600" kern="1200" dirty="0" err="1" smtClean="0">
                <a:solidFill>
                  <a:schemeClr val="tx1"/>
                </a:solidFill>
                <a:latin typeface="Segoe UI" pitchFamily="34" charset="0"/>
                <a:ea typeface="+mn-ea"/>
                <a:cs typeface="+mn-cs"/>
              </a:rPr>
              <a:t>WebMatrix</a:t>
            </a:r>
            <a:endParaRPr lang="en-US" sz="1600" kern="1200" dirty="0" smtClean="0">
              <a:solidFill>
                <a:schemeClr val="tx1"/>
              </a:solidFill>
              <a:latin typeface="Segoe UI" pitchFamily="34" charset="0"/>
              <a:ea typeface="+mn-ea"/>
              <a:cs typeface="+mn-cs"/>
            </a:endParaRPr>
          </a:p>
          <a:p>
            <a:pPr marL="346075" indent="-342900">
              <a:lnSpc>
                <a:spcPct val="100000"/>
              </a:lnSpc>
            </a:pPr>
            <a:r>
              <a:rPr lang="en-US" sz="1600" kern="1200" dirty="0" smtClean="0">
                <a:solidFill>
                  <a:schemeClr val="tx1"/>
                </a:solidFill>
                <a:latin typeface="Segoe UI" pitchFamily="34" charset="0"/>
                <a:ea typeface="+mn-ea"/>
                <a:cs typeface="+mn-cs"/>
              </a:rPr>
              <a:t>FTP</a:t>
            </a:r>
          </a:p>
          <a:p>
            <a:pPr marL="346075" indent="-342900">
              <a:lnSpc>
                <a:spcPct val="100000"/>
              </a:lnSpc>
            </a:pPr>
            <a:r>
              <a:rPr lang="en-US" sz="1600" kern="1200" dirty="0" smtClean="0">
                <a:solidFill>
                  <a:schemeClr val="tx1"/>
                </a:solidFill>
                <a:latin typeface="Segoe UI" pitchFamily="34" charset="0"/>
                <a:ea typeface="+mn-ea"/>
                <a:cs typeface="+mn-cs"/>
              </a:rPr>
              <a:t>On-premise source control system: VSO, on premise Git or Mercurial repositories</a:t>
            </a:r>
          </a:p>
          <a:p>
            <a:pPr marL="346075" indent="-342900">
              <a:lnSpc>
                <a:spcPct val="100000"/>
              </a:lnSpc>
            </a:pPr>
            <a:r>
              <a:rPr lang="en-US" sz="1600" kern="1200" dirty="0" smtClean="0">
                <a:solidFill>
                  <a:schemeClr val="tx1"/>
                </a:solidFill>
                <a:latin typeface="Segoe UI" pitchFamily="34" charset="0"/>
                <a:ea typeface="+mn-ea"/>
                <a:cs typeface="+mn-cs"/>
              </a:rPr>
              <a:t>Command Line tools and REST API: </a:t>
            </a:r>
            <a:r>
              <a:rPr lang="en-US" sz="1600" kern="1200" dirty="0" err="1" smtClean="0">
                <a:solidFill>
                  <a:schemeClr val="tx1"/>
                </a:solidFill>
                <a:latin typeface="Segoe UI" pitchFamily="34" charset="0"/>
                <a:ea typeface="+mn-ea"/>
                <a:cs typeface="+mn-cs"/>
              </a:rPr>
              <a:t>MSBuild</a:t>
            </a:r>
            <a:r>
              <a:rPr lang="en-US" sz="1600" kern="1200" dirty="0" smtClean="0">
                <a:solidFill>
                  <a:schemeClr val="tx1"/>
                </a:solidFill>
                <a:latin typeface="Segoe UI" pitchFamily="34" charset="0"/>
                <a:ea typeface="+mn-ea"/>
                <a:cs typeface="+mn-cs"/>
              </a:rPr>
              <a:t>, FTP scripts, PowerShell, .NET Management API, Cross-platform command line(</a:t>
            </a:r>
            <a:r>
              <a:rPr lang="en-US" sz="1600" kern="1200" dirty="0" err="1" smtClean="0">
                <a:solidFill>
                  <a:schemeClr val="tx1"/>
                </a:solidFill>
                <a:latin typeface="Segoe UI" pitchFamily="34" charset="0"/>
                <a:ea typeface="+mn-ea"/>
                <a:cs typeface="+mn-cs"/>
              </a:rPr>
              <a:t>xpat</a:t>
            </a:r>
            <a:r>
              <a:rPr lang="en-US" sz="1600" kern="1200" dirty="0" smtClean="0">
                <a:solidFill>
                  <a:schemeClr val="tx1"/>
                </a:solidFill>
                <a:latin typeface="Segoe UI" pitchFamily="34" charset="0"/>
                <a:ea typeface="+mn-ea"/>
                <a:cs typeface="+mn-cs"/>
              </a:rPr>
              <a:t>-cli), Web Deploy command line</a:t>
            </a:r>
            <a:endParaRPr lang="en-US" sz="1000" kern="1200" dirty="0" smtClean="0">
              <a:solidFill>
                <a:schemeClr val="tx1"/>
              </a:solidFill>
              <a:latin typeface="Segoe UI" pitchFamily="34" charset="0"/>
              <a:ea typeface="+mn-ea"/>
              <a:cs typeface="+mn-cs"/>
            </a:endParaRPr>
          </a:p>
          <a:p>
            <a:pPr marL="171450" indent="-171450">
              <a:buFont typeface="Arial"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16</a:t>
            </a:fld>
            <a:endParaRPr lang="en-US"/>
          </a:p>
        </p:txBody>
      </p:sp>
    </p:spTree>
    <p:extLst>
      <p:ext uri="{BB962C8B-B14F-4D97-AF65-F5344CB8AC3E}">
        <p14:creationId xmlns:p14="http://schemas.microsoft.com/office/powerpoint/2010/main" val="1256666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f"/></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50" y="2234114"/>
            <a:ext cx="10830068" cy="1359196"/>
          </a:xfrm>
        </p:spPr>
        <p:txBody>
          <a:bodyPr/>
          <a:lstStyle/>
          <a:p>
            <a:r>
              <a:rPr lang="en-US" dirty="0" smtClean="0"/>
              <a:t>Microsoft Azure Overview</a:t>
            </a:r>
            <a:endParaRPr lang="en-US" dirty="0"/>
          </a:p>
        </p:txBody>
      </p:sp>
      <p:sp>
        <p:nvSpPr>
          <p:cNvPr id="3" name="Text Placeholder 2"/>
          <p:cNvSpPr>
            <a:spLocks noGrp="1"/>
          </p:cNvSpPr>
          <p:nvPr>
            <p:ph type="body" sz="quarter" idx="11"/>
          </p:nvPr>
        </p:nvSpPr>
        <p:spPr>
          <a:xfrm>
            <a:off x="519250" y="4612344"/>
            <a:ext cx="5455754" cy="738407"/>
          </a:xfrm>
        </p:spPr>
        <p:txBody>
          <a:bodyPr/>
          <a:lstStyle/>
          <a:p>
            <a:r>
              <a:rPr lang="en-US" dirty="0" smtClean="0"/>
              <a:t>Microsoft Research</a:t>
            </a:r>
          </a:p>
          <a:p>
            <a:r>
              <a:rPr lang="en-US" dirty="0" smtClean="0"/>
              <a:t>Microsoft Azure for Research Training</a:t>
            </a:r>
            <a:endParaRPr lang="en-US" dirty="0"/>
          </a:p>
        </p:txBody>
      </p:sp>
    </p:spTree>
    <p:extLst>
      <p:ext uri="{BB962C8B-B14F-4D97-AF65-F5344CB8AC3E}">
        <p14:creationId xmlns:p14="http://schemas.microsoft.com/office/powerpoint/2010/main" val="49444810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 </a:t>
            </a:r>
            <a:r>
              <a:rPr lang="en-US" b="1" dirty="0" smtClean="0">
                <a:solidFill>
                  <a:srgbClr val="00B0F0"/>
                </a:solidFill>
              </a:rPr>
              <a:t>only</a:t>
            </a:r>
            <a:r>
              <a:rPr lang="en-US" dirty="0" smtClean="0"/>
              <a:t> for what is used</a:t>
            </a:r>
            <a:endParaRPr lang="en-US" dirty="0"/>
          </a:p>
        </p:txBody>
      </p:sp>
      <p:sp>
        <p:nvSpPr>
          <p:cNvPr id="3" name="Content Placeholder 2"/>
          <p:cNvSpPr>
            <a:spLocks noGrp="1"/>
          </p:cNvSpPr>
          <p:nvPr>
            <p:ph idx="1"/>
          </p:nvPr>
        </p:nvSpPr>
        <p:spPr>
          <a:xfrm>
            <a:off x="519248" y="1447800"/>
            <a:ext cx="11151916" cy="3692421"/>
          </a:xfrm>
        </p:spPr>
        <p:txBody>
          <a:bodyPr/>
          <a:lstStyle/>
          <a:p>
            <a:r>
              <a:rPr lang="en-US" dirty="0" smtClean="0"/>
              <a:t>There are zero upfront costs</a:t>
            </a:r>
          </a:p>
          <a:p>
            <a:r>
              <a:rPr lang="en-US" dirty="0" smtClean="0"/>
              <a:t>For virtual machines and web sites, pay by the hour</a:t>
            </a:r>
          </a:p>
          <a:p>
            <a:r>
              <a:rPr lang="en-US" dirty="0" smtClean="0"/>
              <a:t>Scale up and down your solutions as needed</a:t>
            </a:r>
          </a:p>
          <a:p>
            <a:r>
              <a:rPr lang="en-US" dirty="0" smtClean="0"/>
              <a:t>Pay only for services, like Machine Learning, when calculating</a:t>
            </a:r>
          </a:p>
          <a:p>
            <a:r>
              <a:rPr lang="en-US" dirty="0" smtClean="0"/>
              <a:t>Very low storage costs</a:t>
            </a:r>
          </a:p>
          <a:p>
            <a:endParaRPr lang="en-US" dirty="0"/>
          </a:p>
          <a:p>
            <a:r>
              <a:rPr lang="en-US" dirty="0" smtClean="0"/>
              <a:t>Evaluation period is no cost at all – including this training</a:t>
            </a:r>
            <a:endParaRPr lang="en-US" dirty="0"/>
          </a:p>
        </p:txBody>
      </p:sp>
    </p:spTree>
    <p:extLst>
      <p:ext uri="{BB962C8B-B14F-4D97-AF65-F5344CB8AC3E}">
        <p14:creationId xmlns:p14="http://schemas.microsoft.com/office/powerpoint/2010/main" val="106858793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Services (Partial List)</a:t>
            </a:r>
            <a:endParaRPr lang="en-US" dirty="0"/>
          </a:p>
        </p:txBody>
      </p:sp>
      <p:sp>
        <p:nvSpPr>
          <p:cNvPr id="3" name="Content Placeholder 2"/>
          <p:cNvSpPr>
            <a:spLocks noGrp="1"/>
          </p:cNvSpPr>
          <p:nvPr>
            <p:ph sz="half" idx="1"/>
          </p:nvPr>
        </p:nvSpPr>
        <p:spPr>
          <a:xfrm>
            <a:off x="519248" y="1447800"/>
            <a:ext cx="5487829" cy="4869025"/>
          </a:xfrm>
        </p:spPr>
        <p:txBody>
          <a:bodyPr/>
          <a:lstStyle/>
          <a:p>
            <a:r>
              <a:rPr lang="en-US" sz="2400" dirty="0" smtClean="0"/>
              <a:t>Compute</a:t>
            </a:r>
          </a:p>
          <a:p>
            <a:pPr lvl="1"/>
            <a:r>
              <a:rPr lang="en-US" sz="2000" dirty="0" smtClean="0"/>
              <a:t>Virtual Machines</a:t>
            </a:r>
          </a:p>
          <a:p>
            <a:pPr lvl="1"/>
            <a:r>
              <a:rPr lang="en-US" sz="2000" dirty="0" smtClean="0"/>
              <a:t>Cloud Services</a:t>
            </a:r>
          </a:p>
          <a:p>
            <a:pPr lvl="1"/>
            <a:r>
              <a:rPr lang="en-US" sz="2000" dirty="0" smtClean="0"/>
              <a:t>Batch</a:t>
            </a:r>
          </a:p>
          <a:p>
            <a:r>
              <a:rPr lang="en-US" sz="2400" dirty="0" smtClean="0"/>
              <a:t>Web &amp; Mobile</a:t>
            </a:r>
          </a:p>
          <a:p>
            <a:pPr lvl="1"/>
            <a:r>
              <a:rPr lang="en-US" sz="2000" dirty="0" smtClean="0"/>
              <a:t>Web Apps</a:t>
            </a:r>
          </a:p>
          <a:p>
            <a:pPr lvl="1"/>
            <a:r>
              <a:rPr lang="en-US" sz="2000" dirty="0" smtClean="0"/>
              <a:t>Notification Hubs</a:t>
            </a:r>
          </a:p>
          <a:p>
            <a:r>
              <a:rPr lang="en-US" sz="2400" dirty="0" smtClean="0"/>
              <a:t>Data &amp; Storage</a:t>
            </a:r>
          </a:p>
          <a:p>
            <a:pPr lvl="1"/>
            <a:r>
              <a:rPr lang="en-US" sz="2000" dirty="0" err="1" smtClean="0"/>
              <a:t>DocumentDB</a:t>
            </a:r>
            <a:endParaRPr lang="en-US" sz="2000" dirty="0" smtClean="0"/>
          </a:p>
          <a:p>
            <a:pPr lvl="1"/>
            <a:r>
              <a:rPr lang="en-US" sz="2000" dirty="0" err="1" smtClean="0"/>
              <a:t>Redis</a:t>
            </a:r>
            <a:r>
              <a:rPr lang="en-US" sz="2000" dirty="0" smtClean="0"/>
              <a:t> Cache</a:t>
            </a:r>
          </a:p>
          <a:p>
            <a:pPr lvl="1"/>
            <a:r>
              <a:rPr lang="en-US" sz="2000" dirty="0" smtClean="0"/>
              <a:t>SQL Database</a:t>
            </a:r>
          </a:p>
          <a:p>
            <a:pPr lvl="1"/>
            <a:r>
              <a:rPr lang="en-US" sz="2000" dirty="0" smtClean="0"/>
              <a:t>Blob storage</a:t>
            </a:r>
          </a:p>
          <a:p>
            <a:pPr lvl="1"/>
            <a:r>
              <a:rPr lang="en-US" sz="2000" dirty="0" smtClean="0"/>
              <a:t>Azure Search</a:t>
            </a:r>
          </a:p>
          <a:p>
            <a:pPr lvl="1"/>
            <a:endParaRPr lang="en-US" sz="2000" dirty="0"/>
          </a:p>
        </p:txBody>
      </p:sp>
      <p:sp>
        <p:nvSpPr>
          <p:cNvPr id="4" name="Content Placeholder 3"/>
          <p:cNvSpPr>
            <a:spLocks noGrp="1"/>
          </p:cNvSpPr>
          <p:nvPr>
            <p:ph sz="half" idx="2"/>
          </p:nvPr>
        </p:nvSpPr>
        <p:spPr>
          <a:xfrm>
            <a:off x="6183335" y="1447800"/>
            <a:ext cx="5487829" cy="4733604"/>
          </a:xfrm>
        </p:spPr>
        <p:txBody>
          <a:bodyPr/>
          <a:lstStyle/>
          <a:p>
            <a:r>
              <a:rPr lang="en-US" sz="2400" dirty="0" smtClean="0"/>
              <a:t>Analytics</a:t>
            </a:r>
          </a:p>
          <a:p>
            <a:pPr lvl="1"/>
            <a:r>
              <a:rPr lang="en-US" sz="2000" dirty="0" smtClean="0"/>
              <a:t>HDInsight</a:t>
            </a:r>
          </a:p>
          <a:p>
            <a:pPr lvl="1"/>
            <a:r>
              <a:rPr lang="en-US" sz="2000" dirty="0" smtClean="0"/>
              <a:t>Machine Learning</a:t>
            </a:r>
          </a:p>
          <a:p>
            <a:pPr lvl="1"/>
            <a:r>
              <a:rPr lang="en-US" sz="2000" dirty="0" smtClean="0"/>
              <a:t>Stream Analytics</a:t>
            </a:r>
          </a:p>
          <a:p>
            <a:pPr lvl="1"/>
            <a:r>
              <a:rPr lang="en-US" sz="2000" dirty="0" smtClean="0"/>
              <a:t>Event Hub</a:t>
            </a:r>
          </a:p>
          <a:p>
            <a:r>
              <a:rPr lang="en-US" sz="2400" dirty="0" smtClean="0"/>
              <a:t>Networking</a:t>
            </a:r>
          </a:p>
          <a:p>
            <a:pPr lvl="1"/>
            <a:r>
              <a:rPr lang="en-US" sz="2000" dirty="0" smtClean="0"/>
              <a:t>VPN</a:t>
            </a:r>
          </a:p>
          <a:p>
            <a:pPr lvl="1"/>
            <a:r>
              <a:rPr lang="en-US" sz="2000" dirty="0" smtClean="0"/>
              <a:t>Express Route</a:t>
            </a:r>
          </a:p>
          <a:p>
            <a:r>
              <a:rPr lang="en-US" sz="2400" dirty="0" smtClean="0"/>
              <a:t>Media &amp; CDN</a:t>
            </a:r>
          </a:p>
          <a:p>
            <a:pPr lvl="1"/>
            <a:r>
              <a:rPr lang="en-US" sz="2000" dirty="0" smtClean="0"/>
              <a:t>Media Services</a:t>
            </a:r>
          </a:p>
          <a:p>
            <a:pPr lvl="1"/>
            <a:r>
              <a:rPr lang="en-US" sz="2000" dirty="0" smtClean="0"/>
              <a:t>Full CDN</a:t>
            </a:r>
          </a:p>
          <a:p>
            <a:r>
              <a:rPr lang="en-US" sz="2400" dirty="0" smtClean="0"/>
              <a:t>Identity &amp; Access Management</a:t>
            </a:r>
          </a:p>
          <a:p>
            <a:pPr lvl="1"/>
            <a:r>
              <a:rPr lang="en-US" sz="2000" dirty="0" smtClean="0"/>
              <a:t>Azure Active Directory</a:t>
            </a:r>
            <a:endParaRPr lang="en-US" sz="2000" dirty="0"/>
          </a:p>
        </p:txBody>
      </p:sp>
    </p:spTree>
    <p:extLst>
      <p:ext uri="{BB962C8B-B14F-4D97-AF65-F5344CB8AC3E}">
        <p14:creationId xmlns:p14="http://schemas.microsoft.com/office/powerpoint/2010/main" val="186213719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Portal</a:t>
            </a:r>
            <a:endParaRPr lang="en-US" dirty="0"/>
          </a:p>
        </p:txBody>
      </p:sp>
      <p:sp>
        <p:nvSpPr>
          <p:cNvPr id="3" name="Content Placeholder 2"/>
          <p:cNvSpPr>
            <a:spLocks noGrp="1"/>
          </p:cNvSpPr>
          <p:nvPr>
            <p:ph idx="1"/>
          </p:nvPr>
        </p:nvSpPr>
        <p:spPr>
          <a:xfrm>
            <a:off x="519248" y="1447800"/>
            <a:ext cx="11151916" cy="916918"/>
          </a:xfrm>
        </p:spPr>
        <p:txBody>
          <a:bodyPr/>
          <a:lstStyle/>
          <a:p>
            <a:r>
              <a:rPr lang="en-US" dirty="0" smtClean="0"/>
              <a:t>Life begins here: https://</a:t>
            </a:r>
            <a:r>
              <a:rPr lang="en-US" dirty="0" err="1" smtClean="0"/>
              <a:t>portal.azure.com</a:t>
            </a:r>
            <a:endParaRPr lang="en-US" dirty="0" smtClean="0"/>
          </a:p>
          <a:p>
            <a:pPr lvl="1"/>
            <a:r>
              <a:rPr lang="en-US" dirty="0" smtClean="0"/>
              <a:t>Individual pages are called blades</a:t>
            </a:r>
            <a:endParaRPr lang="en-US" dirty="0"/>
          </a:p>
        </p:txBody>
      </p:sp>
      <p:pic>
        <p:nvPicPr>
          <p:cNvPr id="5" name="Picture 4"/>
          <p:cNvPicPr>
            <a:picLocks noChangeAspect="1"/>
          </p:cNvPicPr>
          <p:nvPr/>
        </p:nvPicPr>
        <p:blipFill>
          <a:blip r:embed="rId2"/>
          <a:stretch>
            <a:fillRect/>
          </a:stretch>
        </p:blipFill>
        <p:spPr>
          <a:xfrm>
            <a:off x="4023524" y="2364718"/>
            <a:ext cx="4143364" cy="3851024"/>
          </a:xfrm>
          <a:prstGeom prst="rect">
            <a:avLst/>
          </a:prstGeom>
        </p:spPr>
      </p:pic>
    </p:spTree>
    <p:extLst>
      <p:ext uri="{BB962C8B-B14F-4D97-AF65-F5344CB8AC3E}">
        <p14:creationId xmlns:p14="http://schemas.microsoft.com/office/powerpoint/2010/main" val="69101579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Content Placeholder 2"/>
          <p:cNvSpPr>
            <a:spLocks noGrp="1"/>
          </p:cNvSpPr>
          <p:nvPr>
            <p:ph idx="1"/>
          </p:nvPr>
        </p:nvSpPr>
        <p:spPr>
          <a:xfrm>
            <a:off x="519248" y="1447800"/>
            <a:ext cx="11151916" cy="4166269"/>
          </a:xfrm>
        </p:spPr>
        <p:txBody>
          <a:bodyPr/>
          <a:lstStyle/>
          <a:p>
            <a:r>
              <a:rPr lang="en-US" dirty="0" smtClean="0"/>
              <a:t>Linux and Windows Server both supported</a:t>
            </a:r>
          </a:p>
          <a:p>
            <a:r>
              <a:rPr lang="en-US" dirty="0" smtClean="0"/>
              <a:t>Can use remote desktop or SSH and run any workload</a:t>
            </a:r>
          </a:p>
          <a:p>
            <a:r>
              <a:rPr lang="en-US" dirty="0" smtClean="0"/>
              <a:t>You are the admin on the virtual machine</a:t>
            </a:r>
          </a:p>
          <a:p>
            <a:r>
              <a:rPr lang="en-US" dirty="0" smtClean="0"/>
              <a:t>Very durable</a:t>
            </a:r>
          </a:p>
          <a:p>
            <a:pPr lvl="1"/>
            <a:r>
              <a:rPr lang="en-US" dirty="0" smtClean="0"/>
              <a:t>If you reboot, all changes and data stored the disk</a:t>
            </a:r>
          </a:p>
          <a:p>
            <a:r>
              <a:rPr lang="en-US" dirty="0" smtClean="0"/>
              <a:t>Virtual private networking </a:t>
            </a:r>
          </a:p>
          <a:p>
            <a:pPr lvl="1"/>
            <a:r>
              <a:rPr lang="en-US" dirty="0" smtClean="0"/>
              <a:t>VMs can be grouped as part of a private network</a:t>
            </a:r>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0588" y="4726499"/>
            <a:ext cx="1560576" cy="1560576"/>
          </a:xfrm>
          <a:prstGeom prst="rect">
            <a:avLst/>
          </a:prstGeom>
        </p:spPr>
      </p:pic>
    </p:spTree>
    <p:extLst>
      <p:ext uri="{BB962C8B-B14F-4D97-AF65-F5344CB8AC3E}">
        <p14:creationId xmlns:p14="http://schemas.microsoft.com/office/powerpoint/2010/main" val="147427621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with persistent storage</a:t>
            </a:r>
            <a:endParaRPr lang="en-US" dirty="0"/>
          </a:p>
        </p:txBody>
      </p:sp>
      <p:sp>
        <p:nvSpPr>
          <p:cNvPr id="3" name="Content Placeholder 2"/>
          <p:cNvSpPr>
            <a:spLocks noGrp="1"/>
          </p:cNvSpPr>
          <p:nvPr>
            <p:ph idx="1"/>
          </p:nvPr>
        </p:nvSpPr>
        <p:spPr>
          <a:xfrm>
            <a:off x="519248" y="1447800"/>
            <a:ext cx="11151916" cy="1864613"/>
          </a:xfrm>
        </p:spPr>
        <p:txBody>
          <a:bodyPr/>
          <a:lstStyle/>
          <a:p>
            <a:r>
              <a:rPr lang="en-US" dirty="0" smtClean="0"/>
              <a:t>VMs have drives backed by Microsoft Azure storage</a:t>
            </a:r>
          </a:p>
          <a:p>
            <a:pPr lvl="1"/>
            <a:r>
              <a:rPr lang="en-US" dirty="0" smtClean="0"/>
              <a:t>Mounted drives are triply replicated</a:t>
            </a:r>
          </a:p>
          <a:p>
            <a:pPr lvl="1"/>
            <a:r>
              <a:rPr lang="en-US" dirty="0" smtClean="0"/>
              <a:t>If one goes bad, automatically </a:t>
            </a:r>
            <a:r>
              <a:rPr lang="en-US" dirty="0" err="1" smtClean="0"/>
              <a:t>usesreplicas</a:t>
            </a:r>
            <a:endParaRPr lang="en-US" dirty="0" smtClean="0"/>
          </a:p>
          <a:p>
            <a:pPr lvl="1"/>
            <a:r>
              <a:rPr lang="en-US" dirty="0" smtClean="0"/>
              <a:t>VM never know an issue occurred</a:t>
            </a:r>
            <a:endParaRPr lang="en-US" dirty="0"/>
          </a:p>
        </p:txBody>
      </p:sp>
      <p:grpSp>
        <p:nvGrpSpPr>
          <p:cNvPr id="4" name="Group 3"/>
          <p:cNvGrpSpPr/>
          <p:nvPr/>
        </p:nvGrpSpPr>
        <p:grpSpPr>
          <a:xfrm>
            <a:off x="4717990" y="3783713"/>
            <a:ext cx="6953174" cy="2755391"/>
            <a:chOff x="1013667" y="2033253"/>
            <a:chExt cx="10701555" cy="4285738"/>
          </a:xfrm>
        </p:grpSpPr>
        <p:sp>
          <p:nvSpPr>
            <p:cNvPr id="5" name="Right Arrow 4"/>
            <p:cNvSpPr/>
            <p:nvPr/>
          </p:nvSpPr>
          <p:spPr bwMode="auto">
            <a:xfrm>
              <a:off x="3401038" y="2976311"/>
              <a:ext cx="2325755" cy="882717"/>
            </a:xfrm>
            <a:prstGeom prst="rightArrow">
              <a:avLst/>
            </a:prstGeom>
            <a:solidFill>
              <a:srgbClr val="92D05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6" name="Group 5"/>
            <p:cNvGrpSpPr/>
            <p:nvPr/>
          </p:nvGrpSpPr>
          <p:grpSpPr>
            <a:xfrm>
              <a:off x="1017087" y="2325159"/>
              <a:ext cx="2556726" cy="2204072"/>
              <a:chOff x="328301" y="3881331"/>
              <a:chExt cx="722921" cy="623207"/>
            </a:xfrm>
          </p:grpSpPr>
          <p:sp>
            <p:nvSpPr>
              <p:cNvPr id="53" name="Hexagon 52"/>
              <p:cNvSpPr/>
              <p:nvPr/>
            </p:nvSpPr>
            <p:spPr bwMode="auto">
              <a:xfrm rot="19780699">
                <a:off x="328301" y="3881331"/>
                <a:ext cx="722921" cy="623207"/>
              </a:xfrm>
              <a:prstGeom prst="hexagon">
                <a:avLst>
                  <a:gd name="adj" fmla="val 28905"/>
                  <a:gd name="vf" fmla="val 11547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54" name="Picture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grpSp>
          <p:nvGrpSpPr>
            <p:cNvPr id="7" name="Group 6"/>
            <p:cNvGrpSpPr/>
            <p:nvPr/>
          </p:nvGrpSpPr>
          <p:grpSpPr>
            <a:xfrm>
              <a:off x="1013667" y="2325159"/>
              <a:ext cx="2556726" cy="2204072"/>
              <a:chOff x="328301" y="3881331"/>
              <a:chExt cx="722921" cy="623207"/>
            </a:xfrm>
          </p:grpSpPr>
          <p:sp>
            <p:nvSpPr>
              <p:cNvPr id="51" name="Hexagon 50"/>
              <p:cNvSpPr/>
              <p:nvPr/>
            </p:nvSpPr>
            <p:spPr bwMode="auto">
              <a:xfrm rot="19780699">
                <a:off x="328301" y="3881331"/>
                <a:ext cx="722921" cy="623207"/>
              </a:xfrm>
              <a:prstGeom prst="hexagon">
                <a:avLst>
                  <a:gd name="adj" fmla="val 28905"/>
                  <a:gd name="vf" fmla="val 11547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sp>
          <p:nvSpPr>
            <p:cNvPr id="8" name="Rounded Rectangle 7"/>
            <p:cNvSpPr/>
            <p:nvPr/>
          </p:nvSpPr>
          <p:spPr bwMode="auto">
            <a:xfrm>
              <a:off x="6046002" y="2033253"/>
              <a:ext cx="5669220" cy="3380071"/>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solidFill>
                  <a:srgbClr val="FFFFFF"/>
                </a:solidFill>
              </a:endParaRPr>
            </a:p>
          </p:txBody>
        </p:sp>
        <p:grpSp>
          <p:nvGrpSpPr>
            <p:cNvPr id="9" name="Group 8"/>
            <p:cNvGrpSpPr/>
            <p:nvPr/>
          </p:nvGrpSpPr>
          <p:grpSpPr>
            <a:xfrm>
              <a:off x="6257557" y="2252065"/>
              <a:ext cx="1671976" cy="2950074"/>
              <a:chOff x="3857138" y="-151910"/>
              <a:chExt cx="1671976" cy="2950074"/>
            </a:xfrm>
          </p:grpSpPr>
          <p:pic>
            <p:nvPicPr>
              <p:cNvPr id="48" name="Picture 47"/>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49" name="Rectangle 48"/>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50" name="Picture 49"/>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10" name="Group 9"/>
            <p:cNvGrpSpPr/>
            <p:nvPr/>
          </p:nvGrpSpPr>
          <p:grpSpPr>
            <a:xfrm>
              <a:off x="8045922" y="2252065"/>
              <a:ext cx="1671976" cy="2950074"/>
              <a:chOff x="3857138" y="-151910"/>
              <a:chExt cx="1671976" cy="2950074"/>
            </a:xfrm>
          </p:grpSpPr>
          <p:pic>
            <p:nvPicPr>
              <p:cNvPr id="45" name="Picture 44"/>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46" name="Rectangle 45"/>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7" name="Picture 46"/>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11" name="Group 10"/>
            <p:cNvGrpSpPr/>
            <p:nvPr/>
          </p:nvGrpSpPr>
          <p:grpSpPr>
            <a:xfrm>
              <a:off x="9834150" y="2252065"/>
              <a:ext cx="1671976" cy="2950074"/>
              <a:chOff x="3857138" y="-151910"/>
              <a:chExt cx="1671976" cy="2950074"/>
            </a:xfrm>
          </p:grpSpPr>
          <p:pic>
            <p:nvPicPr>
              <p:cNvPr id="42" name="Picture 41"/>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43" name="Rectangle 42"/>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4" name="Picture 43"/>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sp>
          <p:nvSpPr>
            <p:cNvPr id="12" name="Rounded Rectangle 11"/>
            <p:cNvSpPr/>
            <p:nvPr/>
          </p:nvSpPr>
          <p:spPr bwMode="auto">
            <a:xfrm>
              <a:off x="8959674" y="3607404"/>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Rounded Rectangle 12"/>
            <p:cNvSpPr/>
            <p:nvPr/>
          </p:nvSpPr>
          <p:spPr bwMode="auto">
            <a:xfrm>
              <a:off x="8159515" y="3602456"/>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ounded Rectangle 13"/>
            <p:cNvSpPr/>
            <p:nvPr/>
          </p:nvSpPr>
          <p:spPr bwMode="auto">
            <a:xfrm>
              <a:off x="10742612" y="2731008"/>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5" name="Group 14"/>
            <p:cNvGrpSpPr/>
            <p:nvPr/>
          </p:nvGrpSpPr>
          <p:grpSpPr>
            <a:xfrm>
              <a:off x="8159515" y="2709450"/>
              <a:ext cx="1427560" cy="2385378"/>
              <a:chOff x="6371150" y="2709450"/>
              <a:chExt cx="1427560" cy="2385378"/>
            </a:xfrm>
          </p:grpSpPr>
          <p:pic>
            <p:nvPicPr>
              <p:cNvPr id="36" name="Picture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39" name="Picture 38"/>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40" name="Picture 39"/>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6" name="Group 15"/>
            <p:cNvGrpSpPr/>
            <p:nvPr/>
          </p:nvGrpSpPr>
          <p:grpSpPr>
            <a:xfrm>
              <a:off x="9947743" y="2709450"/>
              <a:ext cx="1427560" cy="2385378"/>
              <a:chOff x="6371150" y="2709450"/>
              <a:chExt cx="1427560" cy="2385378"/>
            </a:xfrm>
          </p:grpSpPr>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33" name="Picture 32"/>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34" name="Picture 33"/>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7" name="Group 16"/>
            <p:cNvGrpSpPr/>
            <p:nvPr/>
          </p:nvGrpSpPr>
          <p:grpSpPr>
            <a:xfrm>
              <a:off x="8173259" y="3602456"/>
              <a:ext cx="600626" cy="752080"/>
              <a:chOff x="8173259" y="3602456"/>
              <a:chExt cx="600626" cy="752080"/>
            </a:xfrm>
          </p:grpSpPr>
          <p:sp>
            <p:nvSpPr>
              <p:cNvPr id="28" name="Rounded Rectangle 27"/>
              <p:cNvSpPr/>
              <p:nvPr/>
            </p:nvSpPr>
            <p:spPr bwMode="auto">
              <a:xfrm>
                <a:off x="8173259" y="3602456"/>
                <a:ext cx="600626" cy="752080"/>
              </a:xfrm>
              <a:prstGeom prst="roundRect">
                <a:avLst>
                  <a:gd name="adj" fmla="val 10276"/>
                </a:avLst>
              </a:prstGeom>
              <a:solidFill>
                <a:srgbClr val="ED1E79"/>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9" name="Picture 28"/>
              <p:cNvPicPr>
                <a:picLocks noChangeAspect="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62809" y="3757835"/>
                <a:ext cx="434829" cy="434829"/>
              </a:xfrm>
              <a:prstGeom prst="rect">
                <a:avLst/>
              </a:prstGeom>
            </p:spPr>
          </p:pic>
        </p:grpSp>
        <p:sp>
          <p:nvSpPr>
            <p:cNvPr id="18" name="Rounded Rectangle 17"/>
            <p:cNvSpPr/>
            <p:nvPr/>
          </p:nvSpPr>
          <p:spPr bwMode="auto">
            <a:xfrm>
              <a:off x="8159515" y="3582559"/>
              <a:ext cx="636754" cy="790047"/>
            </a:xfrm>
            <a:prstGeom prst="roundRect">
              <a:avLst>
                <a:gd name="adj" fmla="val 8320"/>
              </a:avLst>
            </a:prstGeom>
            <a:solidFill>
              <a:srgbClr val="5959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9" name="Rounded Rectangle 18"/>
            <p:cNvSpPr/>
            <p:nvPr/>
          </p:nvSpPr>
          <p:spPr bwMode="auto">
            <a:xfrm>
              <a:off x="6393534" y="2727717"/>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20" name="Group 19"/>
            <p:cNvGrpSpPr/>
            <p:nvPr/>
          </p:nvGrpSpPr>
          <p:grpSpPr>
            <a:xfrm>
              <a:off x="6371150" y="2709450"/>
              <a:ext cx="1427560" cy="2385378"/>
              <a:chOff x="6371150" y="2709450"/>
              <a:chExt cx="1427560" cy="2385378"/>
            </a:xfrm>
          </p:grpSpPr>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25" name="Picture 24"/>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26" name="Picture 25"/>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21" name="TextBox 20"/>
            <p:cNvSpPr txBox="1"/>
            <p:nvPr/>
          </p:nvSpPr>
          <p:spPr>
            <a:xfrm>
              <a:off x="7320525" y="5629640"/>
              <a:ext cx="3120174" cy="689351"/>
            </a:xfrm>
            <a:prstGeom prst="rect">
              <a:avLst/>
            </a:prstGeom>
            <a:noFill/>
          </p:spPr>
          <p:txBody>
            <a:bodyPr wrap="square" lIns="0" tIns="0" rIns="0" bIns="0" rtlCol="0">
              <a:spAutoFit/>
            </a:bodyPr>
            <a:lstStyle/>
            <a:p>
              <a:pPr algn="ctr">
                <a:lnSpc>
                  <a:spcPct val="80000"/>
                </a:lnSpc>
                <a:spcBef>
                  <a:spcPct val="20000"/>
                </a:spcBef>
                <a:buSzPct val="80000"/>
              </a:pPr>
              <a:r>
                <a:rPr lang="en-US" sz="1800" dirty="0" smtClean="0">
                  <a:solidFill>
                    <a:srgbClr val="5F5F5F">
                      <a:alpha val="99000"/>
                    </a:srgbClr>
                  </a:solidFill>
                </a:rPr>
                <a:t>Microsoft Azure </a:t>
              </a:r>
              <a:r>
                <a:rPr lang="en-US" sz="1800" dirty="0">
                  <a:solidFill>
                    <a:srgbClr val="5F5F5F">
                      <a:alpha val="99000"/>
                    </a:srgbClr>
                  </a:solidFill>
                </a:rPr>
                <a:t>Storage</a:t>
              </a:r>
            </a:p>
          </p:txBody>
        </p:sp>
      </p:grpSp>
    </p:spTree>
    <p:extLst>
      <p:ext uri="{BB962C8B-B14F-4D97-AF65-F5344CB8AC3E}">
        <p14:creationId xmlns:p14="http://schemas.microsoft.com/office/powerpoint/2010/main" val="198685635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storage geo-replication</a:t>
            </a:r>
            <a:endParaRPr lang="en-US" dirty="0"/>
          </a:p>
        </p:txBody>
      </p:sp>
      <p:sp>
        <p:nvSpPr>
          <p:cNvPr id="3" name="Content Placeholder 2"/>
          <p:cNvSpPr>
            <a:spLocks noGrp="1"/>
          </p:cNvSpPr>
          <p:nvPr>
            <p:ph idx="1"/>
          </p:nvPr>
        </p:nvSpPr>
        <p:spPr>
          <a:xfrm>
            <a:off x="519248" y="1447800"/>
            <a:ext cx="11151916" cy="1390765"/>
          </a:xfrm>
        </p:spPr>
        <p:txBody>
          <a:bodyPr/>
          <a:lstStyle/>
          <a:p>
            <a:r>
              <a:rPr lang="en-US" dirty="0" smtClean="0"/>
              <a:t>You save something in the storage system</a:t>
            </a:r>
          </a:p>
          <a:p>
            <a:pPr lvl="1"/>
            <a:r>
              <a:rPr lang="en-US" dirty="0" smtClean="0"/>
              <a:t>In background automatically replicated to another datacenter</a:t>
            </a:r>
          </a:p>
          <a:p>
            <a:pPr lvl="1"/>
            <a:r>
              <a:rPr lang="en-US" dirty="0" smtClean="0"/>
              <a:t>Can turn this off if you want</a:t>
            </a:r>
            <a:endParaRPr lang="en-US" dirty="0"/>
          </a:p>
        </p:txBody>
      </p:sp>
      <p:grpSp>
        <p:nvGrpSpPr>
          <p:cNvPr id="169" name="Group 168"/>
          <p:cNvGrpSpPr/>
          <p:nvPr/>
        </p:nvGrpSpPr>
        <p:grpSpPr>
          <a:xfrm>
            <a:off x="700393" y="3420642"/>
            <a:ext cx="10789626" cy="2533792"/>
            <a:chOff x="519248" y="3541666"/>
            <a:chExt cx="10789626" cy="2533792"/>
          </a:xfrm>
        </p:grpSpPr>
        <p:sp>
          <p:nvSpPr>
            <p:cNvPr id="70" name="Right Arrow 69"/>
            <p:cNvSpPr/>
            <p:nvPr/>
          </p:nvSpPr>
          <p:spPr bwMode="auto">
            <a:xfrm>
              <a:off x="2070406" y="4147978"/>
              <a:ext cx="766923" cy="567517"/>
            </a:xfrm>
            <a:prstGeom prst="rightArrow">
              <a:avLst/>
            </a:prstGeom>
            <a:solidFill>
              <a:srgbClr val="92D05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71" name="Group 70"/>
            <p:cNvGrpSpPr/>
            <p:nvPr/>
          </p:nvGrpSpPr>
          <p:grpSpPr>
            <a:xfrm>
              <a:off x="521470" y="3729339"/>
              <a:ext cx="1661194" cy="1417044"/>
              <a:chOff x="328301" y="3881331"/>
              <a:chExt cx="722921" cy="623207"/>
            </a:xfrm>
          </p:grpSpPr>
          <p:sp>
            <p:nvSpPr>
              <p:cNvPr id="118" name="Hexagon 117"/>
              <p:cNvSpPr/>
              <p:nvPr/>
            </p:nvSpPr>
            <p:spPr bwMode="auto">
              <a:xfrm rot="19780699">
                <a:off x="328301" y="3881331"/>
                <a:ext cx="722921" cy="623207"/>
              </a:xfrm>
              <a:prstGeom prst="hexagon">
                <a:avLst>
                  <a:gd name="adj" fmla="val 28905"/>
                  <a:gd name="vf" fmla="val 11547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19" name="Picture 1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grpSp>
          <p:nvGrpSpPr>
            <p:cNvPr id="72" name="Group 71"/>
            <p:cNvGrpSpPr/>
            <p:nvPr/>
          </p:nvGrpSpPr>
          <p:grpSpPr>
            <a:xfrm>
              <a:off x="519248" y="3729339"/>
              <a:ext cx="1661194" cy="1417044"/>
              <a:chOff x="328301" y="3881331"/>
              <a:chExt cx="722921" cy="623207"/>
            </a:xfrm>
          </p:grpSpPr>
          <p:sp>
            <p:nvSpPr>
              <p:cNvPr id="116" name="Hexagon 115"/>
              <p:cNvSpPr/>
              <p:nvPr/>
            </p:nvSpPr>
            <p:spPr bwMode="auto">
              <a:xfrm rot="19780699">
                <a:off x="328301" y="3881331"/>
                <a:ext cx="722921" cy="623207"/>
              </a:xfrm>
              <a:prstGeom prst="hexagon">
                <a:avLst>
                  <a:gd name="adj" fmla="val 28905"/>
                  <a:gd name="vf" fmla="val 11547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17" name="Picture 1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grpSp>
          <p:nvGrpSpPr>
            <p:cNvPr id="168" name="Group 167"/>
            <p:cNvGrpSpPr/>
            <p:nvPr/>
          </p:nvGrpSpPr>
          <p:grpSpPr>
            <a:xfrm>
              <a:off x="2974783" y="3541666"/>
              <a:ext cx="3683490" cy="2533792"/>
              <a:chOff x="2974783" y="3541666"/>
              <a:chExt cx="3683490" cy="2533792"/>
            </a:xfrm>
          </p:grpSpPr>
          <p:sp>
            <p:nvSpPr>
              <p:cNvPr id="73" name="Rounded Rectangle 72"/>
              <p:cNvSpPr/>
              <p:nvPr/>
            </p:nvSpPr>
            <p:spPr bwMode="auto">
              <a:xfrm>
                <a:off x="2974783" y="3541666"/>
                <a:ext cx="3683490" cy="2173119"/>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solidFill>
                    <a:srgbClr val="FFFFFF"/>
                  </a:solidFill>
                </a:endParaRPr>
              </a:p>
            </p:txBody>
          </p:sp>
          <p:grpSp>
            <p:nvGrpSpPr>
              <p:cNvPr id="74" name="Group 73"/>
              <p:cNvGrpSpPr/>
              <p:nvPr/>
            </p:nvGrpSpPr>
            <p:grpSpPr>
              <a:xfrm>
                <a:off x="3112237" y="3682345"/>
                <a:ext cx="1086341" cy="1896665"/>
                <a:chOff x="3857138" y="-151910"/>
                <a:chExt cx="1671976" cy="2950074"/>
              </a:xfrm>
            </p:grpSpPr>
            <p:pic>
              <p:nvPicPr>
                <p:cNvPr id="113" name="Picture 112"/>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14" name="Rectangle 113"/>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15" name="Picture 114"/>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75" name="Group 74"/>
              <p:cNvGrpSpPr/>
              <p:nvPr/>
            </p:nvGrpSpPr>
            <p:grpSpPr>
              <a:xfrm>
                <a:off x="4274201" y="3682345"/>
                <a:ext cx="1086341" cy="1896665"/>
                <a:chOff x="3857138" y="-151910"/>
                <a:chExt cx="1671976" cy="2950074"/>
              </a:xfrm>
            </p:grpSpPr>
            <p:pic>
              <p:nvPicPr>
                <p:cNvPr id="110" name="Picture 109"/>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11" name="Rectangle 110"/>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12" name="Picture 111"/>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76" name="Group 75"/>
              <p:cNvGrpSpPr/>
              <p:nvPr/>
            </p:nvGrpSpPr>
            <p:grpSpPr>
              <a:xfrm>
                <a:off x="5436075" y="3682345"/>
                <a:ext cx="1086341" cy="1896665"/>
                <a:chOff x="3857138" y="-151910"/>
                <a:chExt cx="1671976" cy="2950074"/>
              </a:xfrm>
            </p:grpSpPr>
            <p:pic>
              <p:nvPicPr>
                <p:cNvPr id="107" name="Picture 106"/>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08" name="Rectangle 107"/>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9" name="Picture 108"/>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sp>
            <p:nvSpPr>
              <p:cNvPr id="77" name="Rounded Rectangle 76"/>
              <p:cNvSpPr/>
              <p:nvPr/>
            </p:nvSpPr>
            <p:spPr bwMode="auto">
              <a:xfrm>
                <a:off x="4867897" y="4553721"/>
                <a:ext cx="399178" cy="483528"/>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 name="Rounded Rectangle 77"/>
              <p:cNvSpPr/>
              <p:nvPr/>
            </p:nvSpPr>
            <p:spPr bwMode="auto">
              <a:xfrm>
                <a:off x="4348006" y="4550540"/>
                <a:ext cx="399178" cy="483528"/>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 name="Rounded Rectangle 78"/>
              <p:cNvSpPr/>
              <p:nvPr/>
            </p:nvSpPr>
            <p:spPr bwMode="auto">
              <a:xfrm>
                <a:off x="6026334" y="3990267"/>
                <a:ext cx="399178" cy="483528"/>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80" name="Group 79"/>
              <p:cNvGrpSpPr/>
              <p:nvPr/>
            </p:nvGrpSpPr>
            <p:grpSpPr>
              <a:xfrm>
                <a:off x="4348006" y="3976407"/>
                <a:ext cx="927536" cy="1533610"/>
                <a:chOff x="6371150" y="2709450"/>
                <a:chExt cx="1427560" cy="2385378"/>
              </a:xfrm>
            </p:grpSpPr>
            <p:pic>
              <p:nvPicPr>
                <p:cNvPr id="101" name="Picture 10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02" name="Picture 1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03" name="Picture 10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04" name="Picture 103"/>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05" name="Picture 104"/>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06" name="Picture 10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81" name="Group 80"/>
              <p:cNvGrpSpPr/>
              <p:nvPr/>
            </p:nvGrpSpPr>
            <p:grpSpPr>
              <a:xfrm>
                <a:off x="5509880" y="3976407"/>
                <a:ext cx="927536" cy="1533610"/>
                <a:chOff x="6371150" y="2709450"/>
                <a:chExt cx="1427560" cy="2385378"/>
              </a:xfrm>
            </p:grpSpPr>
            <p:pic>
              <p:nvPicPr>
                <p:cNvPr id="95" name="Picture 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96" name="Picture 9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97" name="Picture 9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98" name="Picture 97"/>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99" name="Picture 98"/>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00" name="Picture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82" name="Group 81"/>
              <p:cNvGrpSpPr/>
              <p:nvPr/>
            </p:nvGrpSpPr>
            <p:grpSpPr>
              <a:xfrm>
                <a:off x="4356936" y="4550540"/>
                <a:ext cx="390248" cy="483528"/>
                <a:chOff x="8173259" y="3602456"/>
                <a:chExt cx="600626" cy="752080"/>
              </a:xfrm>
            </p:grpSpPr>
            <p:sp>
              <p:nvSpPr>
                <p:cNvPr id="93" name="Rounded Rectangle 92"/>
                <p:cNvSpPr/>
                <p:nvPr/>
              </p:nvSpPr>
              <p:spPr bwMode="auto">
                <a:xfrm>
                  <a:off x="8173259" y="3602456"/>
                  <a:ext cx="600626" cy="752080"/>
                </a:xfrm>
                <a:prstGeom prst="roundRect">
                  <a:avLst>
                    <a:gd name="adj" fmla="val 10276"/>
                  </a:avLst>
                </a:prstGeom>
                <a:solidFill>
                  <a:srgbClr val="ED1E79"/>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94" name="Picture 93"/>
                <p:cNvPicPr>
                  <a:picLocks noChangeAspect="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62809" y="3757835"/>
                  <a:ext cx="434829" cy="434829"/>
                </a:xfrm>
                <a:prstGeom prst="rect">
                  <a:avLst/>
                </a:prstGeom>
              </p:spPr>
            </p:pic>
          </p:grpSp>
          <p:sp>
            <p:nvSpPr>
              <p:cNvPr id="83" name="Rounded Rectangle 82"/>
              <p:cNvSpPr/>
              <p:nvPr/>
            </p:nvSpPr>
            <p:spPr bwMode="auto">
              <a:xfrm>
                <a:off x="4348006" y="4537747"/>
                <a:ext cx="413721" cy="507938"/>
              </a:xfrm>
              <a:prstGeom prst="roundRect">
                <a:avLst>
                  <a:gd name="adj" fmla="val 8320"/>
                </a:avLst>
              </a:prstGeom>
              <a:solidFill>
                <a:srgbClr val="5959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 name="Rounded Rectangle 83"/>
              <p:cNvSpPr/>
              <p:nvPr/>
            </p:nvSpPr>
            <p:spPr bwMode="auto">
              <a:xfrm>
                <a:off x="3200586" y="3988151"/>
                <a:ext cx="399178" cy="483528"/>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85" name="Group 84"/>
              <p:cNvGrpSpPr/>
              <p:nvPr/>
            </p:nvGrpSpPr>
            <p:grpSpPr>
              <a:xfrm>
                <a:off x="3186043" y="3976407"/>
                <a:ext cx="927536" cy="1533610"/>
                <a:chOff x="6371150" y="2709450"/>
                <a:chExt cx="1427560" cy="2385378"/>
              </a:xfrm>
            </p:grpSpPr>
            <p:pic>
              <p:nvPicPr>
                <p:cNvPr id="87" name="Picture 8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88" name="Picture 8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89" name="Picture 8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90" name="Picture 89"/>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91" name="Picture 90"/>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86" name="TextBox 85"/>
              <p:cNvSpPr txBox="1"/>
              <p:nvPr/>
            </p:nvSpPr>
            <p:spPr>
              <a:xfrm>
                <a:off x="3802885" y="5853859"/>
                <a:ext cx="2027286" cy="221599"/>
              </a:xfrm>
              <a:prstGeom prst="rect">
                <a:avLst/>
              </a:prstGeom>
              <a:noFill/>
            </p:spPr>
            <p:txBody>
              <a:bodyPr wrap="square" lIns="0" tIns="0" rIns="0" bIns="0" rtlCol="0">
                <a:spAutoFit/>
              </a:bodyPr>
              <a:lstStyle/>
              <a:p>
                <a:pPr algn="ctr">
                  <a:lnSpc>
                    <a:spcPct val="80000"/>
                  </a:lnSpc>
                  <a:spcBef>
                    <a:spcPct val="20000"/>
                  </a:spcBef>
                  <a:buSzPct val="80000"/>
                </a:pPr>
                <a:r>
                  <a:rPr lang="en-US" dirty="0" smtClean="0">
                    <a:solidFill>
                      <a:srgbClr val="5F5F5F">
                        <a:alpha val="99000"/>
                      </a:srgbClr>
                    </a:solidFill>
                  </a:rPr>
                  <a:t>WEST DC</a:t>
                </a:r>
                <a:endParaRPr lang="en-US" sz="1800" dirty="0">
                  <a:solidFill>
                    <a:srgbClr val="5F5F5F">
                      <a:alpha val="99000"/>
                    </a:srgbClr>
                  </a:solidFill>
                </a:endParaRPr>
              </a:p>
            </p:txBody>
          </p:sp>
        </p:grpSp>
        <p:grpSp>
          <p:nvGrpSpPr>
            <p:cNvPr id="167" name="Group 166"/>
            <p:cNvGrpSpPr/>
            <p:nvPr/>
          </p:nvGrpSpPr>
          <p:grpSpPr>
            <a:xfrm>
              <a:off x="7625384" y="3541666"/>
              <a:ext cx="3683490" cy="2533792"/>
              <a:chOff x="7987674" y="3541666"/>
              <a:chExt cx="3683490" cy="2533792"/>
            </a:xfrm>
          </p:grpSpPr>
          <p:sp>
            <p:nvSpPr>
              <p:cNvPr id="123" name="Rounded Rectangle 122"/>
              <p:cNvSpPr/>
              <p:nvPr/>
            </p:nvSpPr>
            <p:spPr bwMode="auto">
              <a:xfrm>
                <a:off x="7987674" y="3541666"/>
                <a:ext cx="3683490" cy="2173119"/>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solidFill>
                    <a:srgbClr val="FFFFFF"/>
                  </a:solidFill>
                </a:endParaRPr>
              </a:p>
            </p:txBody>
          </p:sp>
          <p:grpSp>
            <p:nvGrpSpPr>
              <p:cNvPr id="124" name="Group 123"/>
              <p:cNvGrpSpPr/>
              <p:nvPr/>
            </p:nvGrpSpPr>
            <p:grpSpPr>
              <a:xfrm>
                <a:off x="8125128" y="3682345"/>
                <a:ext cx="1086341" cy="1896665"/>
                <a:chOff x="3857138" y="-151910"/>
                <a:chExt cx="1671976" cy="2950074"/>
              </a:xfrm>
            </p:grpSpPr>
            <p:pic>
              <p:nvPicPr>
                <p:cNvPr id="125" name="Picture 124"/>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26" name="Rectangle 125"/>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27" name="Picture 126"/>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128" name="Group 127"/>
              <p:cNvGrpSpPr/>
              <p:nvPr/>
            </p:nvGrpSpPr>
            <p:grpSpPr>
              <a:xfrm>
                <a:off x="9287092" y="3682345"/>
                <a:ext cx="1086341" cy="1896665"/>
                <a:chOff x="3857138" y="-151910"/>
                <a:chExt cx="1671976" cy="2950074"/>
              </a:xfrm>
            </p:grpSpPr>
            <p:pic>
              <p:nvPicPr>
                <p:cNvPr id="129" name="Picture 128"/>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30" name="Rectangle 129"/>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31" name="Picture 130"/>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132" name="Group 131"/>
              <p:cNvGrpSpPr/>
              <p:nvPr/>
            </p:nvGrpSpPr>
            <p:grpSpPr>
              <a:xfrm>
                <a:off x="10448966" y="3682345"/>
                <a:ext cx="1086341" cy="1896665"/>
                <a:chOff x="3857138" y="-151910"/>
                <a:chExt cx="1671976" cy="2950074"/>
              </a:xfrm>
            </p:grpSpPr>
            <p:pic>
              <p:nvPicPr>
                <p:cNvPr id="133" name="Picture 132"/>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34" name="Rectangle 133"/>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35" name="Picture 134"/>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sp>
            <p:nvSpPr>
              <p:cNvPr id="136" name="Rounded Rectangle 135"/>
              <p:cNvSpPr/>
              <p:nvPr/>
            </p:nvSpPr>
            <p:spPr bwMode="auto">
              <a:xfrm>
                <a:off x="9880788" y="4553721"/>
                <a:ext cx="399178" cy="483528"/>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7" name="Rounded Rectangle 136"/>
              <p:cNvSpPr/>
              <p:nvPr/>
            </p:nvSpPr>
            <p:spPr bwMode="auto">
              <a:xfrm>
                <a:off x="9360897" y="4550540"/>
                <a:ext cx="399178" cy="483528"/>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8" name="Rounded Rectangle 137"/>
              <p:cNvSpPr/>
              <p:nvPr/>
            </p:nvSpPr>
            <p:spPr bwMode="auto">
              <a:xfrm>
                <a:off x="11039225" y="3990267"/>
                <a:ext cx="399178" cy="483528"/>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39" name="Group 138"/>
              <p:cNvGrpSpPr/>
              <p:nvPr/>
            </p:nvGrpSpPr>
            <p:grpSpPr>
              <a:xfrm>
                <a:off x="9360897" y="3976407"/>
                <a:ext cx="927536" cy="1533610"/>
                <a:chOff x="6371150" y="2709450"/>
                <a:chExt cx="1427560" cy="2385378"/>
              </a:xfrm>
            </p:grpSpPr>
            <p:pic>
              <p:nvPicPr>
                <p:cNvPr id="140" name="Picture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41" name="Picture 1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42" name="Picture 1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43" name="Picture 142"/>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44" name="Picture 143"/>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45" name="Picture 14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46" name="Group 145"/>
              <p:cNvGrpSpPr/>
              <p:nvPr/>
            </p:nvGrpSpPr>
            <p:grpSpPr>
              <a:xfrm>
                <a:off x="10522771" y="3976407"/>
                <a:ext cx="927536" cy="1533610"/>
                <a:chOff x="6371150" y="2709450"/>
                <a:chExt cx="1427560" cy="2385378"/>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48" name="Picture 1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49" name="Picture 1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50" name="Picture 149"/>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51" name="Picture 150"/>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52" name="Picture 1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53" name="Group 152"/>
              <p:cNvGrpSpPr/>
              <p:nvPr/>
            </p:nvGrpSpPr>
            <p:grpSpPr>
              <a:xfrm>
                <a:off x="9369827" y="4550540"/>
                <a:ext cx="390248" cy="483528"/>
                <a:chOff x="8173259" y="3602456"/>
                <a:chExt cx="600626" cy="752080"/>
              </a:xfrm>
            </p:grpSpPr>
            <p:sp>
              <p:nvSpPr>
                <p:cNvPr id="154" name="Rounded Rectangle 153"/>
                <p:cNvSpPr/>
                <p:nvPr/>
              </p:nvSpPr>
              <p:spPr bwMode="auto">
                <a:xfrm>
                  <a:off x="8173259" y="3602456"/>
                  <a:ext cx="600626" cy="752080"/>
                </a:xfrm>
                <a:prstGeom prst="roundRect">
                  <a:avLst>
                    <a:gd name="adj" fmla="val 10276"/>
                  </a:avLst>
                </a:prstGeom>
                <a:solidFill>
                  <a:srgbClr val="ED1E79"/>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55" name="Picture 154"/>
                <p:cNvPicPr>
                  <a:picLocks noChangeAspect="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62809" y="3757835"/>
                  <a:ext cx="434829" cy="434829"/>
                </a:xfrm>
                <a:prstGeom prst="rect">
                  <a:avLst/>
                </a:prstGeom>
              </p:spPr>
            </p:pic>
          </p:grpSp>
          <p:sp>
            <p:nvSpPr>
              <p:cNvPr id="156" name="Rounded Rectangle 155"/>
              <p:cNvSpPr/>
              <p:nvPr/>
            </p:nvSpPr>
            <p:spPr bwMode="auto">
              <a:xfrm>
                <a:off x="9360897" y="4537747"/>
                <a:ext cx="413721" cy="507938"/>
              </a:xfrm>
              <a:prstGeom prst="roundRect">
                <a:avLst>
                  <a:gd name="adj" fmla="val 8320"/>
                </a:avLst>
              </a:prstGeom>
              <a:solidFill>
                <a:srgbClr val="5959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7" name="Rounded Rectangle 156"/>
              <p:cNvSpPr/>
              <p:nvPr/>
            </p:nvSpPr>
            <p:spPr bwMode="auto">
              <a:xfrm>
                <a:off x="8213477" y="3988151"/>
                <a:ext cx="399178" cy="483528"/>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58" name="Group 157"/>
              <p:cNvGrpSpPr/>
              <p:nvPr/>
            </p:nvGrpSpPr>
            <p:grpSpPr>
              <a:xfrm>
                <a:off x="8198934" y="3976407"/>
                <a:ext cx="927536" cy="1533610"/>
                <a:chOff x="6371150" y="2709450"/>
                <a:chExt cx="1427560" cy="2385378"/>
              </a:xfrm>
            </p:grpSpPr>
            <p:pic>
              <p:nvPicPr>
                <p:cNvPr id="159" name="Picture 1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60" name="Picture 15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61" name="Picture 1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62" name="Picture 161"/>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63" name="Picture 162"/>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64" name="Picture 16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165" name="TextBox 164"/>
              <p:cNvSpPr txBox="1"/>
              <p:nvPr/>
            </p:nvSpPr>
            <p:spPr>
              <a:xfrm>
                <a:off x="8815776" y="5853859"/>
                <a:ext cx="2027286" cy="221599"/>
              </a:xfrm>
              <a:prstGeom prst="rect">
                <a:avLst/>
              </a:prstGeom>
              <a:noFill/>
            </p:spPr>
            <p:txBody>
              <a:bodyPr wrap="square" lIns="0" tIns="0" rIns="0" bIns="0" rtlCol="0">
                <a:spAutoFit/>
              </a:bodyPr>
              <a:lstStyle/>
              <a:p>
                <a:pPr algn="ctr">
                  <a:lnSpc>
                    <a:spcPct val="80000"/>
                  </a:lnSpc>
                  <a:spcBef>
                    <a:spcPct val="20000"/>
                  </a:spcBef>
                  <a:buSzPct val="80000"/>
                </a:pPr>
                <a:r>
                  <a:rPr lang="en-US" dirty="0" smtClean="0">
                    <a:solidFill>
                      <a:srgbClr val="5F5F5F">
                        <a:alpha val="99000"/>
                      </a:srgbClr>
                    </a:solidFill>
                  </a:rPr>
                  <a:t>EAST DC</a:t>
                </a:r>
                <a:endParaRPr lang="en-US" sz="1800" dirty="0">
                  <a:solidFill>
                    <a:srgbClr val="5F5F5F">
                      <a:alpha val="99000"/>
                    </a:srgbClr>
                  </a:solidFill>
                </a:endParaRPr>
              </a:p>
            </p:txBody>
          </p:sp>
        </p:grpSp>
        <p:sp>
          <p:nvSpPr>
            <p:cNvPr id="166" name="Right Arrow 165"/>
            <p:cNvSpPr/>
            <p:nvPr/>
          </p:nvSpPr>
          <p:spPr bwMode="auto">
            <a:xfrm>
              <a:off x="6758367" y="4147978"/>
              <a:ext cx="766923" cy="567517"/>
            </a:xfrm>
            <a:prstGeom prst="rightArrow">
              <a:avLst/>
            </a:prstGeom>
            <a:solidFill>
              <a:srgbClr val="92D05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32123345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sites</a:t>
            </a:r>
            <a:endParaRPr lang="en-US" dirty="0"/>
          </a:p>
        </p:txBody>
      </p:sp>
      <p:sp>
        <p:nvSpPr>
          <p:cNvPr id="3" name="Content Placeholder 2"/>
          <p:cNvSpPr>
            <a:spLocks noGrp="1"/>
          </p:cNvSpPr>
          <p:nvPr>
            <p:ph idx="1"/>
          </p:nvPr>
        </p:nvSpPr>
        <p:spPr>
          <a:xfrm>
            <a:off x="519248" y="1447800"/>
            <a:ext cx="11151916" cy="3150863"/>
          </a:xfrm>
        </p:spPr>
        <p:txBody>
          <a:bodyPr/>
          <a:lstStyle/>
          <a:p>
            <a:r>
              <a:rPr lang="en-US" dirty="0" smtClean="0"/>
              <a:t>Don’t worry or thing about VMs, servers, or infrastructure</a:t>
            </a:r>
          </a:p>
          <a:p>
            <a:r>
              <a:rPr lang="en-US" dirty="0" smtClean="0"/>
              <a:t>Can build with .NET, Java, </a:t>
            </a:r>
            <a:r>
              <a:rPr lang="en-US" dirty="0" err="1" smtClean="0"/>
              <a:t>Node.js</a:t>
            </a:r>
            <a:r>
              <a:rPr lang="en-US" dirty="0" smtClean="0"/>
              <a:t>, PHP, or Python</a:t>
            </a:r>
          </a:p>
          <a:p>
            <a:r>
              <a:rPr lang="en-US" dirty="0" smtClean="0"/>
              <a:t>Deploy in seconds with VSO/Git/FTP/Mercurial/Dropbox</a:t>
            </a:r>
          </a:p>
          <a:p>
            <a:r>
              <a:rPr lang="en-US" dirty="0" smtClean="0"/>
              <a:t>Start for free, scale up as your traffic grows</a:t>
            </a:r>
          </a:p>
          <a:p>
            <a:r>
              <a:rPr lang="en-US" dirty="0" smtClean="0"/>
              <a:t>Any tool and Linux, OS X, or Windows to build</a:t>
            </a:r>
          </a:p>
          <a:p>
            <a:r>
              <a:rPr lang="en-US" dirty="0" smtClean="0"/>
              <a:t>Web instances can be registered with load balancers, CDN, etc.</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0588" y="4727448"/>
            <a:ext cx="1560576" cy="1560576"/>
          </a:xfrm>
          <a:prstGeom prst="rect">
            <a:avLst/>
          </a:prstGeom>
        </p:spPr>
      </p:pic>
    </p:spTree>
    <p:extLst>
      <p:ext uri="{BB962C8B-B14F-4D97-AF65-F5344CB8AC3E}">
        <p14:creationId xmlns:p14="http://schemas.microsoft.com/office/powerpoint/2010/main" val="99858036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Services</a:t>
            </a:r>
            <a:endParaRPr lang="en-US" dirty="0"/>
          </a:p>
        </p:txBody>
      </p:sp>
      <p:sp>
        <p:nvSpPr>
          <p:cNvPr id="3" name="Content Placeholder 2"/>
          <p:cNvSpPr>
            <a:spLocks noGrp="1"/>
          </p:cNvSpPr>
          <p:nvPr>
            <p:ph idx="1"/>
          </p:nvPr>
        </p:nvSpPr>
        <p:spPr>
          <a:xfrm>
            <a:off x="519248" y="1447800"/>
            <a:ext cx="11151916" cy="4301562"/>
          </a:xfrm>
        </p:spPr>
        <p:txBody>
          <a:bodyPr/>
          <a:lstStyle/>
          <a:p>
            <a:r>
              <a:rPr lang="en-US" dirty="0" smtClean="0"/>
              <a:t>The parts of Azure you care about as </a:t>
            </a:r>
            <a:r>
              <a:rPr lang="en-US" smtClean="0"/>
              <a:t>a researcher!</a:t>
            </a:r>
            <a:endParaRPr lang="en-US" dirty="0" smtClean="0"/>
          </a:p>
          <a:p>
            <a:pPr lvl="1"/>
            <a:r>
              <a:rPr lang="en-US" dirty="0" smtClean="0"/>
              <a:t>Storage</a:t>
            </a:r>
          </a:p>
          <a:p>
            <a:pPr lvl="1"/>
            <a:r>
              <a:rPr lang="en-US" dirty="0" smtClean="0"/>
              <a:t>Machine Learning</a:t>
            </a:r>
          </a:p>
          <a:p>
            <a:pPr lvl="1"/>
            <a:r>
              <a:rPr lang="en-US" dirty="0" smtClean="0"/>
              <a:t>Stream Analytics</a:t>
            </a:r>
          </a:p>
          <a:p>
            <a:pPr lvl="1"/>
            <a:r>
              <a:rPr lang="en-US" dirty="0" smtClean="0"/>
              <a:t>HDInsight (Hadoop, Spark)</a:t>
            </a:r>
          </a:p>
          <a:p>
            <a:pPr lvl="1"/>
            <a:r>
              <a:rPr lang="en-US" dirty="0" smtClean="0"/>
              <a:t>High Performance Computing</a:t>
            </a:r>
          </a:p>
          <a:p>
            <a:pPr lvl="1"/>
            <a:endParaRPr lang="en-US" dirty="0"/>
          </a:p>
          <a:p>
            <a:r>
              <a:rPr lang="en-US" dirty="0" smtClean="0"/>
              <a:t>Each of these have upcoming hands-on labs</a:t>
            </a:r>
          </a:p>
          <a:p>
            <a:pPr lvl="1"/>
            <a:endParaRPr lang="en-US" dirty="0"/>
          </a:p>
        </p:txBody>
      </p:sp>
    </p:spTree>
    <p:extLst>
      <p:ext uri="{BB962C8B-B14F-4D97-AF65-F5344CB8AC3E}">
        <p14:creationId xmlns:p14="http://schemas.microsoft.com/office/powerpoint/2010/main" val="192361293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7" y="5630475"/>
            <a:ext cx="5062511" cy="461665"/>
          </a:xfrm>
        </p:spPr>
        <p:txBody>
          <a:bodyPr/>
          <a:lstStyle/>
          <a:p>
            <a:r>
              <a:rPr lang="en-US" dirty="0"/>
              <a:t>Introduction Creating Accounts HOL</a:t>
            </a:r>
          </a:p>
        </p:txBody>
      </p:sp>
      <p:sp>
        <p:nvSpPr>
          <p:cNvPr id="4" name="Text Placeholder 3"/>
          <p:cNvSpPr>
            <a:spLocks noGrp="1"/>
          </p:cNvSpPr>
          <p:nvPr>
            <p:ph type="body" sz="quarter" idx="10"/>
          </p:nvPr>
        </p:nvSpPr>
        <p:spPr/>
        <p:txBody>
          <a:bodyPr/>
          <a:lstStyle/>
          <a:p>
            <a:r>
              <a:rPr lang="en-US" dirty="0" smtClean="0"/>
              <a:t>Creating Your Free Accounts</a:t>
            </a:r>
            <a:endParaRPr lang="en-US" dirty="0"/>
          </a:p>
        </p:txBody>
      </p:sp>
    </p:spTree>
    <p:extLst>
      <p:ext uri="{BB962C8B-B14F-4D97-AF65-F5344CB8AC3E}">
        <p14:creationId xmlns:p14="http://schemas.microsoft.com/office/powerpoint/2010/main" val="163179127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304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Overview</a:t>
            </a:r>
            <a:endParaRPr lang="en-US" dirty="0"/>
          </a:p>
        </p:txBody>
      </p:sp>
      <p:sp>
        <p:nvSpPr>
          <p:cNvPr id="3" name="Content Placeholder 2"/>
          <p:cNvSpPr>
            <a:spLocks noGrp="1"/>
          </p:cNvSpPr>
          <p:nvPr>
            <p:ph idx="1"/>
          </p:nvPr>
        </p:nvSpPr>
        <p:spPr>
          <a:xfrm>
            <a:off x="519248" y="1447800"/>
            <a:ext cx="11151916" cy="3556871"/>
          </a:xfrm>
        </p:spPr>
        <p:txBody>
          <a:bodyPr/>
          <a:lstStyle/>
          <a:p>
            <a:r>
              <a:rPr lang="en-US" dirty="0" smtClean="0"/>
              <a:t>Key learning objects for this section</a:t>
            </a:r>
          </a:p>
          <a:p>
            <a:pPr lvl="1"/>
            <a:r>
              <a:rPr lang="en-US" dirty="0" smtClean="0"/>
              <a:t>Cloud computing basics</a:t>
            </a:r>
          </a:p>
          <a:p>
            <a:pPr lvl="1"/>
            <a:r>
              <a:rPr lang="en-US" dirty="0" smtClean="0"/>
              <a:t>Patterns and terminology – IaaS, </a:t>
            </a:r>
            <a:r>
              <a:rPr lang="en-US" dirty="0" err="1" smtClean="0"/>
              <a:t>PaaS</a:t>
            </a:r>
            <a:r>
              <a:rPr lang="en-US" dirty="0" smtClean="0"/>
              <a:t>, and SaaS</a:t>
            </a:r>
          </a:p>
          <a:p>
            <a:pPr lvl="1"/>
            <a:r>
              <a:rPr lang="en-US" dirty="0" smtClean="0"/>
              <a:t>Microsoft Azure basics</a:t>
            </a:r>
          </a:p>
          <a:p>
            <a:pPr lvl="2"/>
            <a:r>
              <a:rPr lang="en-US" dirty="0" smtClean="0"/>
              <a:t>Virtual machines</a:t>
            </a:r>
          </a:p>
          <a:p>
            <a:pPr lvl="2"/>
            <a:r>
              <a:rPr lang="en-US" dirty="0" smtClean="0"/>
              <a:t>Building blocks – storage</a:t>
            </a:r>
          </a:p>
          <a:p>
            <a:pPr lvl="2"/>
            <a:r>
              <a:rPr lang="en-US" dirty="0" smtClean="0"/>
              <a:t>Cloud services</a:t>
            </a:r>
          </a:p>
          <a:p>
            <a:pPr lvl="1"/>
            <a:endParaRPr lang="en-US" dirty="0"/>
          </a:p>
        </p:txBody>
      </p:sp>
    </p:spTree>
    <p:extLst>
      <p:ext uri="{BB962C8B-B14F-4D97-AF65-F5344CB8AC3E}">
        <p14:creationId xmlns:p14="http://schemas.microsoft.com/office/powerpoint/2010/main" val="77968465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cloud?</a:t>
            </a:r>
            <a:endParaRPr lang="en-US" dirty="0"/>
          </a:p>
        </p:txBody>
      </p:sp>
      <p:sp>
        <p:nvSpPr>
          <p:cNvPr id="3" name="Content Placeholder 2"/>
          <p:cNvSpPr>
            <a:spLocks noGrp="1"/>
          </p:cNvSpPr>
          <p:nvPr>
            <p:ph idx="1"/>
          </p:nvPr>
        </p:nvSpPr>
        <p:spPr>
          <a:xfrm>
            <a:off x="519248" y="1447800"/>
            <a:ext cx="11151916" cy="3052374"/>
          </a:xfrm>
        </p:spPr>
        <p:txBody>
          <a:bodyPr/>
          <a:lstStyle/>
          <a:p>
            <a:pPr marL="0" indent="0">
              <a:buNone/>
            </a:pPr>
            <a:r>
              <a:rPr lang="en-US" dirty="0" smtClean="0"/>
              <a:t>“An approach to computing that’s about internet scale and connecting to a variety of devices and endpoints.”</a:t>
            </a:r>
          </a:p>
          <a:p>
            <a:pPr marL="0" indent="0">
              <a:buNone/>
            </a:pPr>
            <a:endParaRPr lang="en-US" dirty="0"/>
          </a:p>
          <a:p>
            <a:pPr marL="0" indent="0">
              <a:buNone/>
            </a:pPr>
            <a:r>
              <a:rPr lang="en-US" dirty="0" smtClean="0"/>
              <a:t>“Treating hardware and software resources as a utility.”</a:t>
            </a:r>
          </a:p>
          <a:p>
            <a:pPr marL="0" indent="0">
              <a:buNone/>
            </a:pPr>
            <a:endParaRPr lang="en-US" dirty="0"/>
          </a:p>
          <a:p>
            <a:pPr marL="0" indent="0">
              <a:buNone/>
            </a:pPr>
            <a:r>
              <a:rPr lang="en-US" dirty="0" smtClean="0"/>
              <a:t>“A way to save a ton of money by only paying for what you need.”</a:t>
            </a:r>
            <a:endParaRPr lang="en-US" dirty="0"/>
          </a:p>
        </p:txBody>
      </p:sp>
    </p:spTree>
    <p:extLst>
      <p:ext uri="{BB962C8B-B14F-4D97-AF65-F5344CB8AC3E}">
        <p14:creationId xmlns:p14="http://schemas.microsoft.com/office/powerpoint/2010/main" val="18349673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0" y="691908"/>
            <a:ext cx="8214610" cy="5469548"/>
            <a:chOff x="0" y="691908"/>
            <a:chExt cx="8214610" cy="5469548"/>
          </a:xfrm>
        </p:grpSpPr>
        <p:cxnSp>
          <p:nvCxnSpPr>
            <p:cNvPr id="45" name="Straight Arrow Connector 44"/>
            <p:cNvCxnSpPr/>
            <p:nvPr/>
          </p:nvCxnSpPr>
          <p:spPr bwMode="auto">
            <a:xfrm rot="16200000" flipV="1">
              <a:off x="301878" y="1285771"/>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6" name="Straight Arrow Connector 45"/>
            <p:cNvCxnSpPr/>
            <p:nvPr/>
          </p:nvCxnSpPr>
          <p:spPr bwMode="auto">
            <a:xfrm>
              <a:off x="749514" y="1722692"/>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47" name="Text Placeholder 6"/>
            <p:cNvSpPr txBox="1">
              <a:spLocks/>
            </p:cNvSpPr>
            <p:nvPr/>
          </p:nvSpPr>
          <p:spPr bwMode="auto">
            <a:xfrm>
              <a:off x="3957649" y="1624331"/>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48" name="Rectangle 47"/>
            <p:cNvSpPr/>
            <p:nvPr/>
          </p:nvSpPr>
          <p:spPr>
            <a:xfrm rot="16200000">
              <a:off x="16044" y="1238463"/>
              <a:ext cx="1027137"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cxnSp>
          <p:nvCxnSpPr>
            <p:cNvPr id="49" name="Straight Arrow Connector 48"/>
            <p:cNvCxnSpPr/>
            <p:nvPr/>
          </p:nvCxnSpPr>
          <p:spPr bwMode="auto">
            <a:xfrm flipV="1">
              <a:off x="749514" y="1389027"/>
              <a:ext cx="1018711" cy="6536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0" name="Straight Arrow Connector 49"/>
            <p:cNvCxnSpPr/>
            <p:nvPr/>
          </p:nvCxnSpPr>
          <p:spPr bwMode="auto">
            <a:xfrm flipV="1">
              <a:off x="2774181" y="1368046"/>
              <a:ext cx="1067313" cy="863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1" name="Straight Connector 50"/>
            <p:cNvCxnSpPr/>
            <p:nvPr/>
          </p:nvCxnSpPr>
          <p:spPr bwMode="auto">
            <a:xfrm rot="5400000" flipH="1" flipV="1">
              <a:off x="2349133" y="1296791"/>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52" name="Rectangle 51"/>
            <p:cNvSpPr/>
            <p:nvPr/>
          </p:nvSpPr>
          <p:spPr>
            <a:xfrm>
              <a:off x="1727546" y="1027446"/>
              <a:ext cx="1117021" cy="618115"/>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endParaRPr lang="en-US" sz="1100" dirty="0">
                <a:solidFill>
                  <a:schemeClr val="tx1">
                    <a:alpha val="99000"/>
                  </a:schemeClr>
                </a:solidFill>
              </a:endParaRP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Inactivity</a:t>
              </a: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Period </a:t>
              </a:r>
            </a:p>
          </p:txBody>
        </p:sp>
        <p:cxnSp>
          <p:nvCxnSpPr>
            <p:cNvPr id="53" name="Straight Connector 52"/>
            <p:cNvCxnSpPr/>
            <p:nvPr/>
          </p:nvCxnSpPr>
          <p:spPr bwMode="auto">
            <a:xfrm rot="5400000" flipH="1" flipV="1">
              <a:off x="1363071" y="1296791"/>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54" name="Text Placeholder 6"/>
            <p:cNvSpPr txBox="1">
              <a:spLocks/>
            </p:cNvSpPr>
            <p:nvPr/>
          </p:nvSpPr>
          <p:spPr bwMode="auto">
            <a:xfrm>
              <a:off x="3957649" y="312420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55" name="Text Placeholder 6"/>
            <p:cNvSpPr txBox="1">
              <a:spLocks/>
            </p:cNvSpPr>
            <p:nvPr/>
          </p:nvSpPr>
          <p:spPr bwMode="auto">
            <a:xfrm>
              <a:off x="3957649" y="454152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56" name="Text Placeholder 6"/>
            <p:cNvSpPr txBox="1">
              <a:spLocks/>
            </p:cNvSpPr>
            <p:nvPr/>
          </p:nvSpPr>
          <p:spPr bwMode="auto">
            <a:xfrm>
              <a:off x="3957649" y="5982280"/>
              <a:ext cx="1142497" cy="1791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grpSp>
          <p:nvGrpSpPr>
            <p:cNvPr id="57" name="Group 56"/>
            <p:cNvGrpSpPr/>
            <p:nvPr/>
          </p:nvGrpSpPr>
          <p:grpSpPr>
            <a:xfrm>
              <a:off x="4272750" y="691908"/>
              <a:ext cx="3613707" cy="1012674"/>
              <a:chOff x="342904" y="1233639"/>
              <a:chExt cx="3613707" cy="1012674"/>
            </a:xfrm>
          </p:grpSpPr>
          <p:sp>
            <p:nvSpPr>
              <p:cNvPr id="58" name="TextBox 57"/>
              <p:cNvSpPr txBox="1"/>
              <p:nvPr/>
            </p:nvSpPr>
            <p:spPr>
              <a:xfrm>
                <a:off x="342904" y="1233639"/>
                <a:ext cx="3045807"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smtClean="0">
                    <a:solidFill>
                      <a:schemeClr val="tx2">
                        <a:alpha val="99000"/>
                      </a:schemeClr>
                    </a:solidFill>
                    <a:latin typeface="Segoe UI" pitchFamily="34" charset="0"/>
                    <a:ea typeface="Segoe UI" pitchFamily="34" charset="0"/>
                    <a:cs typeface="Segoe UI" pitchFamily="34" charset="0"/>
                  </a:rPr>
                  <a:t>On </a:t>
                </a:r>
                <a:r>
                  <a:rPr lang="en-US" sz="2800" dirty="0">
                    <a:solidFill>
                      <a:schemeClr val="tx2">
                        <a:alpha val="99000"/>
                      </a:schemeClr>
                    </a:solidFill>
                    <a:latin typeface="Segoe UI" pitchFamily="34" charset="0"/>
                    <a:ea typeface="Segoe UI" pitchFamily="34" charset="0"/>
                    <a:cs typeface="Segoe UI" pitchFamily="34" charset="0"/>
                  </a:rPr>
                  <a:t>and </a:t>
                </a:r>
                <a:r>
                  <a:rPr lang="en-US" sz="2800" dirty="0" smtClean="0">
                    <a:solidFill>
                      <a:schemeClr val="tx2">
                        <a:alpha val="99000"/>
                      </a:schemeClr>
                    </a:solidFill>
                    <a:latin typeface="Segoe UI" pitchFamily="34" charset="0"/>
                    <a:ea typeface="Segoe UI" pitchFamily="34" charset="0"/>
                    <a:cs typeface="Segoe UI" pitchFamily="34" charset="0"/>
                  </a:rPr>
                  <a:t>Off</a:t>
                </a:r>
                <a:endParaRPr lang="en-US" sz="2800" dirty="0">
                  <a:solidFill>
                    <a:schemeClr val="tx2">
                      <a:alpha val="99000"/>
                    </a:schemeClr>
                  </a:solidFill>
                  <a:latin typeface="Segoe UI" pitchFamily="34" charset="0"/>
                  <a:ea typeface="Segoe UI" pitchFamily="34" charset="0"/>
                  <a:cs typeface="Segoe UI" pitchFamily="34" charset="0"/>
                </a:endParaRPr>
              </a:p>
            </p:txBody>
          </p:sp>
          <p:sp>
            <p:nvSpPr>
              <p:cNvPr id="59" name="Rectangle 58"/>
              <p:cNvSpPr/>
              <p:nvPr/>
            </p:nvSpPr>
            <p:spPr>
              <a:xfrm>
                <a:off x="342905" y="1692315"/>
                <a:ext cx="361370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On &amp; off workloads (e.g. batch </a:t>
                </a:r>
                <a:r>
                  <a:rPr lang="en-US" sz="1200" dirty="0" smtClean="0">
                    <a:solidFill>
                      <a:schemeClr val="tx1">
                        <a:alpha val="99000"/>
                      </a:schemeClr>
                    </a:solidFill>
                    <a:ea typeface="Kozuka Gothic Pro R" pitchFamily="34" charset="-128"/>
                  </a:rPr>
                  <a:t>job)</a:t>
                </a:r>
              </a:p>
              <a:p>
                <a:pPr marL="0" lvl="1" defTabSz="1218836" fontAlgn="base">
                  <a:spcAft>
                    <a:spcPct val="0"/>
                  </a:spcAft>
                </a:pPr>
                <a:r>
                  <a:rPr lang="en-US" sz="1200" dirty="0" smtClean="0">
                    <a:solidFill>
                      <a:schemeClr val="tx1">
                        <a:alpha val="99000"/>
                      </a:schemeClr>
                    </a:solidFill>
                    <a:ea typeface="Kozuka Gothic Pro R" pitchFamily="34" charset="-128"/>
                  </a:rPr>
                  <a:t>Over provisioned capacity is wasted </a:t>
                </a:r>
              </a:p>
              <a:p>
                <a:pPr marL="0" lvl="1" defTabSz="1218836" fontAlgn="base">
                  <a:spcAft>
                    <a:spcPct val="0"/>
                  </a:spcAft>
                </a:pPr>
                <a:r>
                  <a:rPr lang="en-US" sz="1200" dirty="0" smtClean="0">
                    <a:solidFill>
                      <a:schemeClr val="tx1">
                        <a:alpha val="99000"/>
                      </a:schemeClr>
                    </a:solidFill>
                    <a:ea typeface="Kozuka Gothic Pro R" pitchFamily="34" charset="-128"/>
                  </a:rPr>
                  <a:t>Time </a:t>
                </a:r>
                <a:r>
                  <a:rPr lang="en-US" sz="1200" dirty="0">
                    <a:solidFill>
                      <a:schemeClr val="tx1">
                        <a:alpha val="99000"/>
                      </a:schemeClr>
                    </a:solidFill>
                    <a:ea typeface="Kozuka Gothic Pro R" pitchFamily="34" charset="-128"/>
                  </a:rPr>
                  <a:t>to market can be cumbersome </a:t>
                </a:r>
              </a:p>
            </p:txBody>
          </p:sp>
        </p:grpSp>
        <p:grpSp>
          <p:nvGrpSpPr>
            <p:cNvPr id="60" name="Group 59"/>
            <p:cNvGrpSpPr/>
            <p:nvPr/>
          </p:nvGrpSpPr>
          <p:grpSpPr>
            <a:xfrm>
              <a:off x="4272751" y="3571750"/>
              <a:ext cx="3821938" cy="1068346"/>
              <a:chOff x="342905" y="3877806"/>
              <a:chExt cx="3821938" cy="1068346"/>
            </a:xfrm>
          </p:grpSpPr>
          <p:sp>
            <p:nvSpPr>
              <p:cNvPr id="61" name="TextBox 60"/>
              <p:cNvSpPr txBox="1"/>
              <p:nvPr/>
            </p:nvSpPr>
            <p:spPr>
              <a:xfrm>
                <a:off x="342905" y="3877806"/>
                <a:ext cx="3821938"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Unpredictable Bursting</a:t>
                </a:r>
              </a:p>
            </p:txBody>
          </p:sp>
          <p:sp>
            <p:nvSpPr>
              <p:cNvPr id="62" name="Rectangle 61"/>
              <p:cNvSpPr/>
              <p:nvPr/>
            </p:nvSpPr>
            <p:spPr>
              <a:xfrm>
                <a:off x="342905" y="4392154"/>
                <a:ext cx="3045807"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Unexpected/unplanned peak in demand  </a:t>
                </a:r>
              </a:p>
              <a:p>
                <a:pPr marL="0" lvl="1" defTabSz="1218836" fontAlgn="base">
                  <a:spcAft>
                    <a:spcPct val="0"/>
                  </a:spcAft>
                </a:pPr>
                <a:r>
                  <a:rPr lang="en-US" sz="1200" dirty="0">
                    <a:solidFill>
                      <a:schemeClr val="tx1">
                        <a:alpha val="99000"/>
                      </a:schemeClr>
                    </a:solidFill>
                    <a:ea typeface="Kozuka Gothic Pro R" pitchFamily="34" charset="-128"/>
                  </a:rPr>
                  <a:t>Sudden spike impacts performance </a:t>
                </a:r>
              </a:p>
              <a:p>
                <a:pPr marL="0" lvl="1" defTabSz="1218836" fontAlgn="base">
                  <a:spcAft>
                    <a:spcPct val="0"/>
                  </a:spcAft>
                </a:pPr>
                <a:r>
                  <a:rPr lang="en-US" sz="1200" dirty="0">
                    <a:solidFill>
                      <a:schemeClr val="tx1">
                        <a:alpha val="99000"/>
                      </a:schemeClr>
                    </a:solidFill>
                    <a:ea typeface="Kozuka Gothic Pro R" pitchFamily="34" charset="-128"/>
                  </a:rPr>
                  <a:t>Can’t over provision for extreme cases </a:t>
                </a:r>
              </a:p>
            </p:txBody>
          </p:sp>
        </p:grpSp>
        <p:cxnSp>
          <p:nvCxnSpPr>
            <p:cNvPr id="63" name="Straight Arrow Connector 62"/>
            <p:cNvCxnSpPr/>
            <p:nvPr/>
          </p:nvCxnSpPr>
          <p:spPr bwMode="auto">
            <a:xfrm flipH="1" flipV="1">
              <a:off x="758939" y="3729791"/>
              <a:ext cx="4" cy="89744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4" name="Straight Arrow Connector 63"/>
            <p:cNvCxnSpPr/>
            <p:nvPr/>
          </p:nvCxnSpPr>
          <p:spPr bwMode="auto">
            <a:xfrm>
              <a:off x="758938" y="4616445"/>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5" name="Rectangle 64"/>
            <p:cNvSpPr/>
            <p:nvPr/>
          </p:nvSpPr>
          <p:spPr>
            <a:xfrm rot="16200000">
              <a:off x="29277" y="4117084"/>
              <a:ext cx="1019525"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grpSp>
          <p:nvGrpSpPr>
            <p:cNvPr id="66" name="Group 65"/>
            <p:cNvGrpSpPr/>
            <p:nvPr/>
          </p:nvGrpSpPr>
          <p:grpSpPr>
            <a:xfrm>
              <a:off x="752992" y="3833713"/>
              <a:ext cx="3152246" cy="492377"/>
              <a:chOff x="5520892" y="5257417"/>
              <a:chExt cx="3307216" cy="721360"/>
            </a:xfrm>
          </p:grpSpPr>
          <p:cxnSp>
            <p:nvCxnSpPr>
              <p:cNvPr id="67" name="Straight Arrow Connector 66"/>
              <p:cNvCxnSpPr/>
              <p:nvPr/>
            </p:nvCxnSpPr>
            <p:spPr bwMode="auto">
              <a:xfrm>
                <a:off x="7600265" y="5975286"/>
                <a:ext cx="1227843" cy="2508"/>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8" name="Straight Connector 67"/>
              <p:cNvCxnSpPr>
                <a:endCxn id="71" idx="0"/>
              </p:cNvCxnSpPr>
              <p:nvPr/>
            </p:nvCxnSpPr>
            <p:spPr bwMode="auto">
              <a:xfrm>
                <a:off x="5520892" y="5967876"/>
                <a:ext cx="1168667" cy="0"/>
              </a:xfrm>
              <a:prstGeom prst="line">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9" name="Freeform 68"/>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grpSp>
          <p:nvGrpSpPr>
            <p:cNvPr id="70" name="Group 69"/>
            <p:cNvGrpSpPr/>
            <p:nvPr/>
          </p:nvGrpSpPr>
          <p:grpSpPr>
            <a:xfrm>
              <a:off x="4272751" y="2151242"/>
              <a:ext cx="3119051" cy="1020871"/>
              <a:chOff x="342905" y="2485579"/>
              <a:chExt cx="3119051" cy="1020871"/>
            </a:xfrm>
          </p:grpSpPr>
          <p:sp>
            <p:nvSpPr>
              <p:cNvPr id="71" name="TextBox 70"/>
              <p:cNvSpPr txBox="1"/>
              <p:nvPr/>
            </p:nvSpPr>
            <p:spPr>
              <a:xfrm>
                <a:off x="342905" y="2485579"/>
                <a:ext cx="3119051"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Growing Fast</a:t>
                </a:r>
              </a:p>
            </p:txBody>
          </p:sp>
          <p:sp>
            <p:nvSpPr>
              <p:cNvPr id="72" name="Rectangle 71"/>
              <p:cNvSpPr/>
              <p:nvPr/>
            </p:nvSpPr>
            <p:spPr>
              <a:xfrm>
                <a:off x="342905" y="2952452"/>
                <a:ext cx="3119051"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Successful services needs to grow/scale   </a:t>
                </a:r>
              </a:p>
              <a:p>
                <a:pPr marL="0" lvl="1" defTabSz="1218836" fontAlgn="base">
                  <a:spcAft>
                    <a:spcPct val="0"/>
                  </a:spcAft>
                </a:pPr>
                <a:r>
                  <a:rPr lang="en-US" sz="1200" dirty="0">
                    <a:solidFill>
                      <a:schemeClr val="tx1">
                        <a:alpha val="99000"/>
                      </a:schemeClr>
                    </a:solidFill>
                    <a:ea typeface="Kozuka Gothic Pro R" pitchFamily="34" charset="-128"/>
                  </a:rPr>
                  <a:t>Keeping up w/ growth is big IT challenge </a:t>
                </a:r>
              </a:p>
              <a:p>
                <a:pPr marL="0" lvl="1" defTabSz="1218836" fontAlgn="base">
                  <a:spcAft>
                    <a:spcPct val="0"/>
                  </a:spcAft>
                </a:pPr>
                <a:r>
                  <a:rPr lang="en-US" sz="1200" dirty="0">
                    <a:solidFill>
                      <a:schemeClr val="tx1">
                        <a:alpha val="99000"/>
                      </a:schemeClr>
                    </a:solidFill>
                    <a:ea typeface="Kozuka Gothic Pro R" pitchFamily="34" charset="-128"/>
                  </a:rPr>
                  <a:t>Cannot provision hardware fast enough</a:t>
                </a:r>
              </a:p>
            </p:txBody>
          </p:sp>
        </p:grpSp>
        <p:cxnSp>
          <p:nvCxnSpPr>
            <p:cNvPr id="73" name="Straight Arrow Connector 72"/>
            <p:cNvCxnSpPr/>
            <p:nvPr/>
          </p:nvCxnSpPr>
          <p:spPr bwMode="auto">
            <a:xfrm flipH="1" flipV="1">
              <a:off x="749513" y="2274234"/>
              <a:ext cx="3478" cy="930519"/>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74" name="Straight Arrow Connector 73"/>
            <p:cNvCxnSpPr/>
            <p:nvPr/>
          </p:nvCxnSpPr>
          <p:spPr bwMode="auto">
            <a:xfrm>
              <a:off x="752991" y="3191067"/>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5" name="Rectangle 74"/>
            <p:cNvSpPr/>
            <p:nvPr/>
          </p:nvSpPr>
          <p:spPr>
            <a:xfrm rot="16200000">
              <a:off x="22139" y="2712932"/>
              <a:ext cx="1014949"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76" name="Freeform 75"/>
            <p:cNvSpPr/>
            <p:nvPr/>
          </p:nvSpPr>
          <p:spPr>
            <a:xfrm>
              <a:off x="743673" y="2327739"/>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tx1"/>
              </a:solidFill>
              <a:headEnd type="none" w="med" len="med"/>
              <a:tailEnd type="triangle"/>
            </a:ln>
            <a:effectLst/>
          </p:spPr>
          <p:txBody>
            <a:bodyPr lIns="91436" tIns="45718" rIns="91436" bIns="45718" rtlCol="0" anchor="ctr"/>
            <a:lstStyle/>
            <a:p>
              <a:pPr algn="ctr"/>
              <a:endParaRPr lang="en-US" dirty="0"/>
            </a:p>
          </p:txBody>
        </p:sp>
        <p:grpSp>
          <p:nvGrpSpPr>
            <p:cNvPr id="77" name="Group 76"/>
            <p:cNvGrpSpPr/>
            <p:nvPr/>
          </p:nvGrpSpPr>
          <p:grpSpPr>
            <a:xfrm>
              <a:off x="4272751" y="5047623"/>
              <a:ext cx="3941859" cy="1026722"/>
              <a:chOff x="342905" y="5150364"/>
              <a:chExt cx="3941859" cy="1026722"/>
            </a:xfrm>
          </p:grpSpPr>
          <p:sp>
            <p:nvSpPr>
              <p:cNvPr id="78" name="TextBox 77"/>
              <p:cNvSpPr txBox="1"/>
              <p:nvPr/>
            </p:nvSpPr>
            <p:spPr>
              <a:xfrm>
                <a:off x="342905" y="5150364"/>
                <a:ext cx="3941859"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Predictable Bursting</a:t>
                </a:r>
              </a:p>
            </p:txBody>
          </p:sp>
          <p:sp>
            <p:nvSpPr>
              <p:cNvPr id="79" name="Rectangle 78"/>
              <p:cNvSpPr/>
              <p:nvPr/>
            </p:nvSpPr>
            <p:spPr>
              <a:xfrm>
                <a:off x="342905" y="5623088"/>
                <a:ext cx="319065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Services with micro seasonality trends   </a:t>
                </a:r>
              </a:p>
              <a:p>
                <a:pPr marL="0" lvl="1" defTabSz="1218836" fontAlgn="base">
                  <a:spcAft>
                    <a:spcPct val="0"/>
                  </a:spcAft>
                </a:pPr>
                <a:r>
                  <a:rPr lang="en-US" sz="1200" dirty="0">
                    <a:solidFill>
                      <a:schemeClr val="tx1">
                        <a:alpha val="99000"/>
                      </a:schemeClr>
                    </a:solidFill>
                    <a:ea typeface="Kozuka Gothic Pro R" pitchFamily="34" charset="-128"/>
                  </a:rPr>
                  <a:t>Peaks due to periodic increased demand</a:t>
                </a:r>
              </a:p>
              <a:p>
                <a:pPr marL="0" lvl="1" defTabSz="1218836" fontAlgn="base">
                  <a:spcAft>
                    <a:spcPct val="0"/>
                  </a:spcAft>
                </a:pPr>
                <a:r>
                  <a:rPr lang="en-US" sz="1200" dirty="0">
                    <a:solidFill>
                      <a:schemeClr val="tx1">
                        <a:alpha val="99000"/>
                      </a:schemeClr>
                    </a:solidFill>
                    <a:ea typeface="Kozuka Gothic Pro R" pitchFamily="34" charset="-128"/>
                  </a:rPr>
                  <a:t>IT complexity and wasted </a:t>
                </a:r>
                <a:r>
                  <a:rPr lang="en-US" sz="1200" dirty="0" smtClean="0">
                    <a:solidFill>
                      <a:schemeClr val="tx1">
                        <a:alpha val="99000"/>
                      </a:schemeClr>
                    </a:solidFill>
                    <a:ea typeface="Kozuka Gothic Pro R" pitchFamily="34" charset="-128"/>
                  </a:rPr>
                  <a:t>capacity</a:t>
                </a:r>
                <a:endParaRPr lang="en-US" sz="1200" dirty="0">
                  <a:solidFill>
                    <a:schemeClr val="tx1">
                      <a:alpha val="99000"/>
                    </a:schemeClr>
                  </a:solidFill>
                  <a:ea typeface="Kozuka Gothic Pro R" pitchFamily="34" charset="-128"/>
                </a:endParaRPr>
              </a:p>
            </p:txBody>
          </p:sp>
        </p:grpSp>
        <p:cxnSp>
          <p:nvCxnSpPr>
            <p:cNvPr id="80" name="Straight Arrow Connector 79"/>
            <p:cNvCxnSpPr/>
            <p:nvPr/>
          </p:nvCxnSpPr>
          <p:spPr bwMode="auto">
            <a:xfrm flipV="1">
              <a:off x="773867" y="5199405"/>
              <a:ext cx="0" cy="8974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81" name="Straight Arrow Connector 80"/>
            <p:cNvCxnSpPr/>
            <p:nvPr/>
          </p:nvCxnSpPr>
          <p:spPr bwMode="auto">
            <a:xfrm>
              <a:off x="758628" y="6084305"/>
              <a:ext cx="3152990"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82" name="Rectangle 81"/>
            <p:cNvSpPr/>
            <p:nvPr/>
          </p:nvSpPr>
          <p:spPr>
            <a:xfrm rot="16200000">
              <a:off x="41697" y="5375042"/>
              <a:ext cx="1024540"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83" name="Freeform 82"/>
            <p:cNvSpPr/>
            <p:nvPr/>
          </p:nvSpPr>
          <p:spPr>
            <a:xfrm>
              <a:off x="771774" y="5255754"/>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84" name="Straight Connector 83"/>
            <p:cNvCxnSpPr/>
            <p:nvPr/>
          </p:nvCxnSpPr>
          <p:spPr bwMode="auto">
            <a:xfrm>
              <a:off x="797908" y="5630415"/>
              <a:ext cx="2963103" cy="24852"/>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cxnSp>
          <p:nvCxnSpPr>
            <p:cNvPr id="85" name="Straight Connector 84"/>
            <p:cNvCxnSpPr/>
            <p:nvPr/>
          </p:nvCxnSpPr>
          <p:spPr>
            <a:xfrm>
              <a:off x="0" y="3398856"/>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0" y="4846656"/>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0" y="1970314"/>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89" name="Title 1"/>
          <p:cNvSpPr txBox="1">
            <a:spLocks/>
          </p:cNvSpPr>
          <p:nvPr/>
        </p:nvSpPr>
        <p:spPr>
          <a:xfrm>
            <a:off x="7964488" y="766763"/>
            <a:ext cx="4224337" cy="2743200"/>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6600" smtClean="0">
                <a:solidFill>
                  <a:schemeClr val="tx1"/>
                </a:solidFill>
              </a:rPr>
              <a:t>Cloud Computing Patterns</a:t>
            </a:r>
            <a:endParaRPr lang="en-US" sz="6600">
              <a:solidFill>
                <a:schemeClr val="tx1"/>
              </a:solidFill>
            </a:endParaRPr>
          </a:p>
        </p:txBody>
      </p:sp>
    </p:spTree>
    <p:extLst>
      <p:ext uri="{BB962C8B-B14F-4D97-AF65-F5344CB8AC3E}">
        <p14:creationId xmlns:p14="http://schemas.microsoft.com/office/powerpoint/2010/main" val="162176149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Variants</a:t>
            </a:r>
            <a:endParaRPr lang="en-US" dirty="0"/>
          </a:p>
        </p:txBody>
      </p:sp>
      <p:grpSp>
        <p:nvGrpSpPr>
          <p:cNvPr id="62" name="Group 61"/>
          <p:cNvGrpSpPr/>
          <p:nvPr/>
        </p:nvGrpSpPr>
        <p:grpSpPr>
          <a:xfrm>
            <a:off x="251209" y="1102222"/>
            <a:ext cx="11676184" cy="5261982"/>
            <a:chOff x="251209" y="1102222"/>
            <a:chExt cx="11676184" cy="5261982"/>
          </a:xfrm>
        </p:grpSpPr>
        <p:sp>
          <p:nvSpPr>
            <p:cNvPr id="3" name="Left Brace 2"/>
            <p:cNvSpPr/>
            <p:nvPr/>
          </p:nvSpPr>
          <p:spPr>
            <a:xfrm>
              <a:off x="1107553" y="2104084"/>
              <a:ext cx="302896" cy="398281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4" name="Rectangle 3"/>
            <p:cNvSpPr/>
            <p:nvPr/>
          </p:nvSpPr>
          <p:spPr bwMode="auto">
            <a:xfrm>
              <a:off x="3206705" y="1102222"/>
              <a:ext cx="8720688" cy="5139864"/>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5" name="Group 4"/>
            <p:cNvGrpSpPr/>
            <p:nvPr/>
          </p:nvGrpSpPr>
          <p:grpSpPr>
            <a:xfrm>
              <a:off x="795377" y="1319029"/>
              <a:ext cx="2427913" cy="4790431"/>
              <a:chOff x="855665" y="1583373"/>
              <a:chExt cx="2427913" cy="4790431"/>
            </a:xfrm>
          </p:grpSpPr>
          <p:sp>
            <p:nvSpPr>
              <p:cNvPr id="6" name="Rectangle 5"/>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smtClean="0">
                    <a:solidFill>
                      <a:srgbClr val="595959">
                        <a:alpha val="99000"/>
                      </a:srgbClr>
                    </a:solidFill>
                    <a:ea typeface="Kozuka Gothic Pro R" pitchFamily="34" charset="-128"/>
                  </a:rPr>
                  <a:t>Traditional Software</a:t>
                </a:r>
                <a:endParaRPr lang="en-US" sz="2000" dirty="0">
                  <a:solidFill>
                    <a:srgbClr val="595959">
                      <a:alpha val="99000"/>
                    </a:srgbClr>
                  </a:solidFill>
                  <a:ea typeface="Kozuka Gothic Pro R" pitchFamily="34" charset="-128"/>
                </a:endParaRPr>
              </a:p>
            </p:txBody>
          </p:sp>
          <p:sp>
            <p:nvSpPr>
              <p:cNvPr id="7" name="Rectangle 6"/>
              <p:cNvSpPr/>
              <p:nvPr/>
            </p:nvSpPr>
            <p:spPr>
              <a:xfrm>
                <a:off x="1396458" y="5537987"/>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8" name="Rectangle 7"/>
              <p:cNvSpPr/>
              <p:nvPr/>
            </p:nvSpPr>
            <p:spPr>
              <a:xfrm>
                <a:off x="1396458" y="5083168"/>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9" name="Rectangle 8"/>
              <p:cNvSpPr/>
              <p:nvPr/>
            </p:nvSpPr>
            <p:spPr>
              <a:xfrm>
                <a:off x="1396458" y="599280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0" name="Rectangle 9"/>
              <p:cNvSpPr/>
              <p:nvPr/>
            </p:nvSpPr>
            <p:spPr>
              <a:xfrm>
                <a:off x="1396458" y="417353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11" name="Rectangle 10"/>
              <p:cNvSpPr/>
              <p:nvPr/>
            </p:nvSpPr>
            <p:spPr>
              <a:xfrm>
                <a:off x="1396458" y="3718711"/>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12" name="Rectangle 11"/>
              <p:cNvSpPr/>
              <p:nvPr/>
            </p:nvSpPr>
            <p:spPr>
              <a:xfrm>
                <a:off x="1396458" y="4628349"/>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3" name="Rectangle 12"/>
              <p:cNvSpPr/>
              <p:nvPr/>
            </p:nvSpPr>
            <p:spPr>
              <a:xfrm>
                <a:off x="1396458" y="2809073"/>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14" name="Rectangle 13"/>
              <p:cNvSpPr/>
              <p:nvPr/>
            </p:nvSpPr>
            <p:spPr>
              <a:xfrm>
                <a:off x="1396458" y="235425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5" name="Rectangle 14"/>
              <p:cNvSpPr/>
              <p:nvPr/>
            </p:nvSpPr>
            <p:spPr>
              <a:xfrm>
                <a:off x="1396458" y="3263892"/>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6" name="TextBox 52"/>
              <p:cNvSpPr txBox="1"/>
              <p:nvPr/>
            </p:nvSpPr>
            <p:spPr>
              <a:xfrm>
                <a:off x="855665" y="3820893"/>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grpSp>
        <p:sp>
          <p:nvSpPr>
            <p:cNvPr id="17" name="Rectangle 16"/>
            <p:cNvSpPr/>
            <p:nvPr/>
          </p:nvSpPr>
          <p:spPr>
            <a:xfrm>
              <a:off x="4380302" y="1329077"/>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Infrastructure</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(IaaS)</a:t>
              </a:r>
              <a:endParaRPr lang="en-US" sz="1600" dirty="0">
                <a:solidFill>
                  <a:srgbClr val="595959">
                    <a:alpha val="99000"/>
                  </a:srgbClr>
                </a:solidFill>
                <a:ea typeface="Kozuka Gothic Pro R" pitchFamily="34" charset="-128"/>
              </a:endParaRPr>
            </a:p>
          </p:txBody>
        </p:sp>
        <p:sp>
          <p:nvSpPr>
            <p:cNvPr id="18" name="Rectangle 17"/>
            <p:cNvSpPr/>
            <p:nvPr/>
          </p:nvSpPr>
          <p:spPr>
            <a:xfrm>
              <a:off x="4410447" y="5273647"/>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9" name="Rectangle 18"/>
            <p:cNvSpPr/>
            <p:nvPr/>
          </p:nvSpPr>
          <p:spPr>
            <a:xfrm>
              <a:off x="4410447" y="4818828"/>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20" name="Rectangle 19"/>
            <p:cNvSpPr/>
            <p:nvPr/>
          </p:nvSpPr>
          <p:spPr>
            <a:xfrm>
              <a:off x="4410447" y="5728464"/>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21" name="Rectangle 20"/>
            <p:cNvSpPr/>
            <p:nvPr/>
          </p:nvSpPr>
          <p:spPr>
            <a:xfrm>
              <a:off x="4410447" y="390919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22" name="Rectangle 21"/>
            <p:cNvSpPr/>
            <p:nvPr/>
          </p:nvSpPr>
          <p:spPr>
            <a:xfrm>
              <a:off x="4410447" y="3454371"/>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23" name="Rectangle 22"/>
            <p:cNvSpPr/>
            <p:nvPr/>
          </p:nvSpPr>
          <p:spPr>
            <a:xfrm>
              <a:off x="4410447" y="4364009"/>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24" name="Rectangle 23"/>
            <p:cNvSpPr/>
            <p:nvPr/>
          </p:nvSpPr>
          <p:spPr>
            <a:xfrm>
              <a:off x="4410447" y="2544733"/>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25" name="Rectangle 24"/>
            <p:cNvSpPr/>
            <p:nvPr/>
          </p:nvSpPr>
          <p:spPr>
            <a:xfrm>
              <a:off x="4410447" y="208991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26" name="Rectangle 25"/>
            <p:cNvSpPr/>
            <p:nvPr/>
          </p:nvSpPr>
          <p:spPr>
            <a:xfrm>
              <a:off x="4410447" y="2999552"/>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27" name="Left Brace 26"/>
            <p:cNvSpPr/>
            <p:nvPr/>
          </p:nvSpPr>
          <p:spPr>
            <a:xfrm flipH="1">
              <a:off x="6057919" y="4322900"/>
              <a:ext cx="228600" cy="176400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28" name="TextBox 56"/>
            <p:cNvSpPr txBox="1"/>
            <p:nvPr/>
          </p:nvSpPr>
          <p:spPr>
            <a:xfrm flipH="1">
              <a:off x="6231485" y="437974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29" name="Left Brace 28"/>
            <p:cNvSpPr/>
            <p:nvPr/>
          </p:nvSpPr>
          <p:spPr>
            <a:xfrm>
              <a:off x="4271939" y="2089914"/>
              <a:ext cx="133350" cy="2200272"/>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30" name="TextBox 58"/>
            <p:cNvSpPr txBox="1"/>
            <p:nvPr/>
          </p:nvSpPr>
          <p:spPr>
            <a:xfrm>
              <a:off x="3859670" y="2664074"/>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grpSp>
          <p:nvGrpSpPr>
            <p:cNvPr id="31" name="Group 30"/>
            <p:cNvGrpSpPr/>
            <p:nvPr/>
          </p:nvGrpSpPr>
          <p:grpSpPr>
            <a:xfrm>
              <a:off x="6461726" y="1319029"/>
              <a:ext cx="2706420" cy="4798706"/>
              <a:chOff x="5979422" y="1583373"/>
              <a:chExt cx="2706420" cy="4798706"/>
            </a:xfrm>
          </p:grpSpPr>
          <p:sp>
            <p:nvSpPr>
              <p:cNvPr id="32" name="Rectangle 31"/>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Platform</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(Paas)</a:t>
                </a:r>
                <a:endParaRPr lang="en-US" sz="1600" dirty="0">
                  <a:solidFill>
                    <a:srgbClr val="595959">
                      <a:alpha val="99000"/>
                    </a:srgbClr>
                  </a:solidFill>
                  <a:ea typeface="Kozuka Gothic Pro R" pitchFamily="34" charset="-128"/>
                </a:endParaRPr>
              </a:p>
            </p:txBody>
          </p:sp>
          <p:sp>
            <p:nvSpPr>
              <p:cNvPr id="33" name="Left Brace 32"/>
              <p:cNvSpPr/>
              <p:nvPr/>
            </p:nvSpPr>
            <p:spPr>
              <a:xfrm flipH="1">
                <a:off x="8131739" y="3259131"/>
                <a:ext cx="209580" cy="3122948"/>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34" name="TextBox 54"/>
              <p:cNvSpPr txBox="1"/>
              <p:nvPr/>
            </p:nvSpPr>
            <p:spPr>
              <a:xfrm flipH="1">
                <a:off x="8285732" y="3992249"/>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35" name="Left Brace 34"/>
              <p:cNvSpPr/>
              <p:nvPr/>
            </p:nvSpPr>
            <p:spPr>
              <a:xfrm>
                <a:off x="6322411" y="2335206"/>
                <a:ext cx="152400" cy="84772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36" name="TextBox 60"/>
              <p:cNvSpPr txBox="1"/>
              <p:nvPr/>
            </p:nvSpPr>
            <p:spPr>
              <a:xfrm>
                <a:off x="5979422" y="2220697"/>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sp>
            <p:nvSpPr>
              <p:cNvPr id="37" name="Rectangle 36"/>
              <p:cNvSpPr/>
              <p:nvPr/>
            </p:nvSpPr>
            <p:spPr>
              <a:xfrm>
                <a:off x="6484238" y="5537990"/>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38" name="Rectangle 37"/>
              <p:cNvSpPr/>
              <p:nvPr/>
            </p:nvSpPr>
            <p:spPr>
              <a:xfrm>
                <a:off x="6484238" y="5083171"/>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39" name="Rectangle 38"/>
              <p:cNvSpPr/>
              <p:nvPr/>
            </p:nvSpPr>
            <p:spPr>
              <a:xfrm>
                <a:off x="6484238" y="5992807"/>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40" name="Rectangle 39"/>
              <p:cNvSpPr/>
              <p:nvPr/>
            </p:nvSpPr>
            <p:spPr>
              <a:xfrm>
                <a:off x="6484238" y="4173533"/>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41" name="Rectangle 40"/>
              <p:cNvSpPr/>
              <p:nvPr/>
            </p:nvSpPr>
            <p:spPr>
              <a:xfrm>
                <a:off x="6484238" y="371871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42" name="Rectangle 41"/>
              <p:cNvSpPr/>
              <p:nvPr/>
            </p:nvSpPr>
            <p:spPr>
              <a:xfrm>
                <a:off x="6484238" y="4628352"/>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43" name="Rectangle 42"/>
              <p:cNvSpPr/>
              <p:nvPr/>
            </p:nvSpPr>
            <p:spPr>
              <a:xfrm>
                <a:off x="6484238" y="2354257"/>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44" name="Rectangle 43"/>
              <p:cNvSpPr/>
              <p:nvPr/>
            </p:nvSpPr>
            <p:spPr>
              <a:xfrm>
                <a:off x="6484238" y="3263895"/>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45" name="Rectangle 44"/>
              <p:cNvSpPr/>
              <p:nvPr/>
            </p:nvSpPr>
            <p:spPr>
              <a:xfrm>
                <a:off x="6484238" y="2809076"/>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grpSp>
        <p:grpSp>
          <p:nvGrpSpPr>
            <p:cNvPr id="46" name="Group 45"/>
            <p:cNvGrpSpPr/>
            <p:nvPr/>
          </p:nvGrpSpPr>
          <p:grpSpPr>
            <a:xfrm>
              <a:off x="9463135" y="1319029"/>
              <a:ext cx="2323096" cy="4790431"/>
              <a:chOff x="8980831" y="1583373"/>
              <a:chExt cx="2323096" cy="4790431"/>
            </a:xfrm>
          </p:grpSpPr>
          <p:sp>
            <p:nvSpPr>
              <p:cNvPr id="47" name="Rectangle 46"/>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Software</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(SaaS)</a:t>
                </a:r>
                <a:endParaRPr lang="en-US" sz="1600" dirty="0">
                  <a:solidFill>
                    <a:srgbClr val="595959">
                      <a:alpha val="99000"/>
                    </a:srgbClr>
                  </a:solidFill>
                  <a:ea typeface="Kozuka Gothic Pro R" pitchFamily="34" charset="-128"/>
                </a:endParaRPr>
              </a:p>
            </p:txBody>
          </p:sp>
          <p:sp>
            <p:nvSpPr>
              <p:cNvPr id="48" name="TextBox 64"/>
              <p:cNvSpPr txBox="1"/>
              <p:nvPr/>
            </p:nvSpPr>
            <p:spPr>
              <a:xfrm flipH="1">
                <a:off x="10903817" y="352034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49" name="Rectangle 48"/>
              <p:cNvSpPr/>
              <p:nvPr/>
            </p:nvSpPr>
            <p:spPr>
              <a:xfrm>
                <a:off x="9040806" y="5537987"/>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50" name="Rectangle 49"/>
              <p:cNvSpPr/>
              <p:nvPr/>
            </p:nvSpPr>
            <p:spPr>
              <a:xfrm>
                <a:off x="9040806" y="5083168"/>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51" name="Rectangle 50"/>
              <p:cNvSpPr/>
              <p:nvPr/>
            </p:nvSpPr>
            <p:spPr>
              <a:xfrm>
                <a:off x="9040806" y="4173530"/>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52" name="Rectangle 51"/>
              <p:cNvSpPr/>
              <p:nvPr/>
            </p:nvSpPr>
            <p:spPr>
              <a:xfrm>
                <a:off x="9040806" y="3718711"/>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53" name="Rectangle 52"/>
              <p:cNvSpPr/>
              <p:nvPr/>
            </p:nvSpPr>
            <p:spPr>
              <a:xfrm>
                <a:off x="9040806" y="4628349"/>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54" name="Rectangle 53"/>
              <p:cNvSpPr/>
              <p:nvPr/>
            </p:nvSpPr>
            <p:spPr>
              <a:xfrm>
                <a:off x="9040806" y="235425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55" name="Rectangle 54"/>
              <p:cNvSpPr/>
              <p:nvPr/>
            </p:nvSpPr>
            <p:spPr>
              <a:xfrm>
                <a:off x="9040806" y="3263892"/>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56" name="Rectangle 55"/>
              <p:cNvSpPr/>
              <p:nvPr/>
            </p:nvSpPr>
            <p:spPr>
              <a:xfrm>
                <a:off x="9040806" y="2809073"/>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57" name="Rectangle 56"/>
              <p:cNvSpPr/>
              <p:nvPr/>
            </p:nvSpPr>
            <p:spPr>
              <a:xfrm>
                <a:off x="9040806" y="599280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grpSp>
        <p:pic>
          <p:nvPicPr>
            <p:cNvPr id="58" name="Picture 11" descr="Cloud 512x512.png"/>
            <p:cNvPicPr>
              <a:picLocks noChangeAspect="1"/>
            </p:cNvPicPr>
            <p:nvPr/>
          </p:nvPicPr>
          <p:blipFill>
            <a:blip r:embed="rId3"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285815" y="5350100"/>
              <a:ext cx="1014104" cy="1014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 name="Left Brace 58"/>
            <p:cNvSpPr/>
            <p:nvPr/>
          </p:nvSpPr>
          <p:spPr>
            <a:xfrm flipH="1">
              <a:off x="11168000" y="2102167"/>
              <a:ext cx="228600" cy="397764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pic>
          <p:nvPicPr>
            <p:cNvPr id="60" name="Picture 12" descr="Gift 512x512.png"/>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71793" y="5359844"/>
              <a:ext cx="806273" cy="806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 name="Rectangle 60"/>
            <p:cNvSpPr/>
            <p:nvPr/>
          </p:nvSpPr>
          <p:spPr bwMode="auto">
            <a:xfrm flipH="1">
              <a:off x="251209" y="1102222"/>
              <a:ext cx="2955496" cy="513986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33090084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LOVES EVERYONE!</a:t>
            </a:r>
            <a:endParaRPr lang="en-US" dirty="0"/>
          </a:p>
        </p:txBody>
      </p:sp>
      <p:sp>
        <p:nvSpPr>
          <p:cNvPr id="3" name="Content Placeholder 2"/>
          <p:cNvSpPr>
            <a:spLocks noGrp="1"/>
          </p:cNvSpPr>
          <p:nvPr>
            <p:ph idx="1"/>
          </p:nvPr>
        </p:nvSpPr>
        <p:spPr>
          <a:xfrm>
            <a:off x="519248" y="1447800"/>
            <a:ext cx="11151916" cy="1526187"/>
          </a:xfrm>
        </p:spPr>
        <p:txBody>
          <a:bodyPr/>
          <a:lstStyle/>
          <a:p>
            <a:r>
              <a:rPr lang="en-US" dirty="0" smtClean="0"/>
              <a:t>Whatever client operating system you use</a:t>
            </a:r>
          </a:p>
          <a:p>
            <a:r>
              <a:rPr lang="en-US" dirty="0" smtClean="0"/>
              <a:t>Whatever server operating system you want to use</a:t>
            </a:r>
          </a:p>
          <a:p>
            <a:r>
              <a:rPr lang="en-US" dirty="0" smtClean="0"/>
              <a:t>100% cross platform with massive open source support</a:t>
            </a:r>
          </a:p>
        </p:txBody>
      </p:sp>
      <p:pic>
        <p:nvPicPr>
          <p:cNvPr id="7" name="Picture 6"/>
          <p:cNvPicPr>
            <a:picLocks noChangeAspect="1"/>
          </p:cNvPicPr>
          <p:nvPr/>
        </p:nvPicPr>
        <p:blipFill>
          <a:blip r:embed="rId2"/>
          <a:stretch>
            <a:fillRect/>
          </a:stretch>
        </p:blipFill>
        <p:spPr>
          <a:xfrm>
            <a:off x="291306" y="3341220"/>
            <a:ext cx="11607800" cy="2273300"/>
          </a:xfrm>
          <a:prstGeom prst="rect">
            <a:avLst/>
          </a:prstGeom>
        </p:spPr>
      </p:pic>
    </p:spTree>
    <p:extLst>
      <p:ext uri="{BB962C8B-B14F-4D97-AF65-F5344CB8AC3E}">
        <p14:creationId xmlns:p14="http://schemas.microsoft.com/office/powerpoint/2010/main" val="154919052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Datacenter Regions</a:t>
            </a:r>
            <a:endParaRPr lang="en-US" dirty="0"/>
          </a:p>
        </p:txBody>
      </p:sp>
      <p:grpSp>
        <p:nvGrpSpPr>
          <p:cNvPr id="127" name="Group 126"/>
          <p:cNvGrpSpPr/>
          <p:nvPr/>
        </p:nvGrpSpPr>
        <p:grpSpPr>
          <a:xfrm>
            <a:off x="-167052" y="1458708"/>
            <a:ext cx="12351796" cy="5452972"/>
            <a:chOff x="-167052" y="1458708"/>
            <a:chExt cx="12351796" cy="5452972"/>
          </a:xfrm>
        </p:grpSpPr>
        <p:pic>
          <p:nvPicPr>
            <p:cNvPr id="3" name="Picture 6" descr="\\server3\InternalBin\Resource DVD\DVD_ART36\Artwork_Imagery\Icons - Illustrations\Maps Globes\world map Transparent blue.png"/>
            <p:cNvPicPr>
              <a:picLocks noChangeAspect="1" noChangeArrowheads="1"/>
            </p:cNvPicPr>
            <p:nvPr/>
          </p:nvPicPr>
          <p:blipFill>
            <a:blip r:embed="rId3" cstate="print"/>
            <a:srcRect l="64535" r="-620"/>
            <a:stretch>
              <a:fillRect/>
            </a:stretch>
          </p:blipFill>
          <p:spPr bwMode="auto">
            <a:xfrm>
              <a:off x="7409646" y="2010072"/>
              <a:ext cx="4775098" cy="4901608"/>
            </a:xfrm>
            <a:prstGeom prst="rect">
              <a:avLst/>
            </a:prstGeom>
            <a:noFill/>
          </p:spPr>
        </p:pic>
        <p:pic>
          <p:nvPicPr>
            <p:cNvPr id="4" name="Picture 6" descr="\\server3\InternalBin\Resource DVD\DVD_ART36\Artwork_Imagery\Icons - Illustrations\Maps Globes\world map Transparent blue.png"/>
            <p:cNvPicPr>
              <a:picLocks noChangeAspect="1" noChangeArrowheads="1"/>
            </p:cNvPicPr>
            <p:nvPr/>
          </p:nvPicPr>
          <p:blipFill>
            <a:blip r:embed="rId3" cstate="print"/>
            <a:srcRect l="44968" r="35465"/>
            <a:stretch>
              <a:fillRect/>
            </a:stretch>
          </p:blipFill>
          <p:spPr bwMode="auto">
            <a:xfrm>
              <a:off x="4811009" y="2010072"/>
              <a:ext cx="2589023" cy="4901608"/>
            </a:xfrm>
            <a:prstGeom prst="rect">
              <a:avLst/>
            </a:prstGeom>
            <a:noFill/>
          </p:spPr>
        </p:pic>
        <p:pic>
          <p:nvPicPr>
            <p:cNvPr id="5" name="Picture 6" descr="\\server3\InternalBin\Resource DVD\DVD_ART36\Artwork_Imagery\Icons - Illustrations\Maps Globes\world map Transparent blue.png"/>
            <p:cNvPicPr>
              <a:picLocks noChangeAspect="1" noChangeArrowheads="1"/>
            </p:cNvPicPr>
            <p:nvPr/>
          </p:nvPicPr>
          <p:blipFill>
            <a:blip r:embed="rId3" cstate="print"/>
            <a:srcRect l="8430" r="55320"/>
            <a:stretch>
              <a:fillRect/>
            </a:stretch>
          </p:blipFill>
          <p:spPr bwMode="auto">
            <a:xfrm>
              <a:off x="4280" y="2000558"/>
              <a:ext cx="4795722" cy="4901608"/>
            </a:xfrm>
            <a:prstGeom prst="rect">
              <a:avLst/>
            </a:prstGeom>
            <a:noFill/>
          </p:spPr>
        </p:pic>
        <p:sp>
          <p:nvSpPr>
            <p:cNvPr id="6" name="TextBox 9"/>
            <p:cNvSpPr txBox="1">
              <a:spLocks noChangeArrowheads="1"/>
            </p:cNvSpPr>
            <p:nvPr/>
          </p:nvSpPr>
          <p:spPr bwMode="auto">
            <a:xfrm>
              <a:off x="122148" y="1458708"/>
              <a:ext cx="4677849"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tx1">
                      <a:lumMod val="65000"/>
                      <a:lumOff val="35000"/>
                    </a:schemeClr>
                  </a:solidFill>
                </a:rPr>
                <a:t>North America </a:t>
              </a:r>
            </a:p>
          </p:txBody>
        </p:sp>
        <p:sp>
          <p:nvSpPr>
            <p:cNvPr id="7" name="TextBox 8"/>
            <p:cNvSpPr txBox="1">
              <a:spLocks noChangeArrowheads="1"/>
            </p:cNvSpPr>
            <p:nvPr/>
          </p:nvSpPr>
          <p:spPr bwMode="auto">
            <a:xfrm>
              <a:off x="5625197" y="4328797"/>
              <a:ext cx="2047314" cy="468499"/>
            </a:xfrm>
            <a:prstGeom prst="rect">
              <a:avLst/>
            </a:prstGeom>
            <a:noFill/>
            <a:ln w="9525">
              <a:noFill/>
              <a:miter lim="800000"/>
              <a:headEnd/>
              <a:tailEnd/>
            </a:ln>
          </p:spPr>
          <p:txBody>
            <a:bodyPr wrap="square" lIns="91054" tIns="45531" rIns="91054" bIns="45531">
              <a:spAutoFit/>
            </a:bodyPr>
            <a:lstStyle/>
            <a:p>
              <a:pPr defTabSz="1213798" eaLnBrk="0" hangingPunct="0"/>
              <a:endParaRPr lang="en-US" sz="2399" b="1" dirty="0">
                <a:solidFill>
                  <a:srgbClr val="FFFFFF"/>
                </a:solidFill>
                <a:effectLst>
                  <a:outerShdw blurRad="38100" dist="38100" dir="2700000" algn="tl">
                    <a:srgbClr val="000000">
                      <a:alpha val="43137"/>
                    </a:srgbClr>
                  </a:outerShdw>
                </a:effectLst>
                <a:latin typeface="Segoe UI Light"/>
              </a:endParaRPr>
            </a:p>
          </p:txBody>
        </p:sp>
        <p:sp>
          <p:nvSpPr>
            <p:cNvPr id="8" name="TextBox 9"/>
            <p:cNvSpPr txBox="1">
              <a:spLocks noChangeArrowheads="1"/>
            </p:cNvSpPr>
            <p:nvPr/>
          </p:nvSpPr>
          <p:spPr bwMode="auto">
            <a:xfrm>
              <a:off x="4811103" y="1480048"/>
              <a:ext cx="2598543"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tx1">
                      <a:lumMod val="65000"/>
                      <a:lumOff val="35000"/>
                    </a:schemeClr>
                  </a:solidFill>
                </a:rPr>
                <a:t>Europe </a:t>
              </a:r>
            </a:p>
          </p:txBody>
        </p:sp>
        <p:sp>
          <p:nvSpPr>
            <p:cNvPr id="9" name="TextBox 9"/>
            <p:cNvSpPr txBox="1">
              <a:spLocks noChangeArrowheads="1"/>
            </p:cNvSpPr>
            <p:nvPr/>
          </p:nvSpPr>
          <p:spPr bwMode="auto">
            <a:xfrm>
              <a:off x="7409646" y="1497298"/>
              <a:ext cx="4775096"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tx1">
                      <a:lumMod val="65000"/>
                      <a:lumOff val="35000"/>
                    </a:schemeClr>
                  </a:solidFill>
                </a:rPr>
                <a:t>Asia Pacific </a:t>
              </a:r>
            </a:p>
          </p:txBody>
        </p:sp>
        <p:sp>
          <p:nvSpPr>
            <p:cNvPr id="10" name="TextBox 13"/>
            <p:cNvSpPr txBox="1">
              <a:spLocks noChangeArrowheads="1"/>
            </p:cNvSpPr>
            <p:nvPr/>
          </p:nvSpPr>
          <p:spPr bwMode="auto">
            <a:xfrm>
              <a:off x="1590643" y="4360017"/>
              <a:ext cx="994186" cy="257732"/>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077"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 Central US</a:t>
              </a:r>
            </a:p>
          </p:txBody>
        </p:sp>
        <p:grpSp>
          <p:nvGrpSpPr>
            <p:cNvPr id="11" name="Group 109"/>
            <p:cNvGrpSpPr/>
            <p:nvPr/>
          </p:nvGrpSpPr>
          <p:grpSpPr>
            <a:xfrm>
              <a:off x="1934602" y="4051068"/>
              <a:ext cx="382750" cy="275362"/>
              <a:chOff x="1933575" y="510402"/>
              <a:chExt cx="590550" cy="394473"/>
            </a:xfrm>
          </p:grpSpPr>
          <p:sp>
            <p:nvSpPr>
              <p:cNvPr id="12" name="Oval 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3" name="Group 110"/>
              <p:cNvGrpSpPr/>
              <p:nvPr/>
            </p:nvGrpSpPr>
            <p:grpSpPr>
              <a:xfrm>
                <a:off x="2048154" y="510402"/>
                <a:ext cx="407419" cy="345058"/>
                <a:chOff x="-2293085" y="806266"/>
                <a:chExt cx="319677" cy="345058"/>
              </a:xfrm>
            </p:grpSpPr>
            <p:pic>
              <p:nvPicPr>
                <p:cNvPr id="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6" name="Group 124"/>
            <p:cNvGrpSpPr/>
            <p:nvPr/>
          </p:nvGrpSpPr>
          <p:grpSpPr>
            <a:xfrm>
              <a:off x="5030160" y="3279657"/>
              <a:ext cx="371630" cy="293483"/>
              <a:chOff x="1933575" y="510402"/>
              <a:chExt cx="590550" cy="394473"/>
            </a:xfrm>
          </p:grpSpPr>
          <p:sp>
            <p:nvSpPr>
              <p:cNvPr id="17" name="Oval 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8" name="Group 110"/>
              <p:cNvGrpSpPr/>
              <p:nvPr/>
            </p:nvGrpSpPr>
            <p:grpSpPr>
              <a:xfrm>
                <a:off x="2048154" y="510402"/>
                <a:ext cx="407419" cy="345058"/>
                <a:chOff x="-2293085" y="806266"/>
                <a:chExt cx="319677" cy="345058"/>
              </a:xfrm>
            </p:grpSpPr>
            <p:pic>
              <p:nvPicPr>
                <p:cNvPr id="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21" name="TextBox 13"/>
            <p:cNvSpPr txBox="1">
              <a:spLocks noChangeArrowheads="1"/>
            </p:cNvSpPr>
            <p:nvPr/>
          </p:nvSpPr>
          <p:spPr bwMode="auto">
            <a:xfrm>
              <a:off x="6254644" y="3466637"/>
              <a:ext cx="893830"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 Europe</a:t>
              </a:r>
            </a:p>
          </p:txBody>
        </p:sp>
        <p:cxnSp>
          <p:nvCxnSpPr>
            <p:cNvPr id="22" name="Straight Connector 21"/>
            <p:cNvCxnSpPr/>
            <p:nvPr/>
          </p:nvCxnSpPr>
          <p:spPr>
            <a:xfrm>
              <a:off x="5880587" y="3529857"/>
              <a:ext cx="374056" cy="690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13"/>
            <p:cNvSpPr txBox="1">
              <a:spLocks noChangeArrowheads="1"/>
            </p:cNvSpPr>
            <p:nvPr/>
          </p:nvSpPr>
          <p:spPr bwMode="auto">
            <a:xfrm>
              <a:off x="2574705" y="3357037"/>
              <a:ext cx="830166"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Central</a:t>
              </a:r>
            </a:p>
          </p:txBody>
        </p:sp>
        <p:sp>
          <p:nvSpPr>
            <p:cNvPr id="24" name="TextBox 13"/>
            <p:cNvSpPr txBox="1">
              <a:spLocks noChangeArrowheads="1"/>
            </p:cNvSpPr>
            <p:nvPr/>
          </p:nvSpPr>
          <p:spPr bwMode="auto">
            <a:xfrm>
              <a:off x="5765507" y="2808989"/>
              <a:ext cx="851609"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Europe</a:t>
              </a:r>
            </a:p>
          </p:txBody>
        </p:sp>
        <p:cxnSp>
          <p:nvCxnSpPr>
            <p:cNvPr id="25" name="Straight Connector 24"/>
            <p:cNvCxnSpPr/>
            <p:nvPr/>
          </p:nvCxnSpPr>
          <p:spPr>
            <a:xfrm flipV="1">
              <a:off x="5287975" y="2941268"/>
              <a:ext cx="477532" cy="41883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13"/>
            <p:cNvSpPr txBox="1">
              <a:spLocks noChangeArrowheads="1"/>
            </p:cNvSpPr>
            <p:nvPr/>
          </p:nvSpPr>
          <p:spPr bwMode="auto">
            <a:xfrm>
              <a:off x="9769715" y="4751454"/>
              <a:ext cx="1101489" cy="437160"/>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S.E. Asia</a:t>
              </a:r>
            </a:p>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Region  </a:t>
              </a:r>
            </a:p>
          </p:txBody>
        </p:sp>
        <p:cxnSp>
          <p:nvCxnSpPr>
            <p:cNvPr id="27" name="Straight Connector 26"/>
            <p:cNvCxnSpPr/>
            <p:nvPr/>
          </p:nvCxnSpPr>
          <p:spPr>
            <a:xfrm>
              <a:off x="9147285" y="4885412"/>
              <a:ext cx="644967" cy="81598"/>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8" name="TextBox 13"/>
            <p:cNvSpPr txBox="1">
              <a:spLocks noChangeArrowheads="1"/>
            </p:cNvSpPr>
            <p:nvPr/>
          </p:nvSpPr>
          <p:spPr bwMode="auto">
            <a:xfrm>
              <a:off x="9866966" y="4284095"/>
              <a:ext cx="1111316" cy="437160"/>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 Asia</a:t>
              </a:r>
              <a:b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br>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Region </a:t>
              </a:r>
            </a:p>
          </p:txBody>
        </p:sp>
        <p:cxnSp>
          <p:nvCxnSpPr>
            <p:cNvPr id="29" name="Straight Connector 28"/>
            <p:cNvCxnSpPr/>
            <p:nvPr/>
          </p:nvCxnSpPr>
          <p:spPr>
            <a:xfrm flipV="1">
              <a:off x="9602509" y="4516872"/>
              <a:ext cx="320745" cy="4656"/>
            </a:xfrm>
            <a:prstGeom prst="line">
              <a:avLst/>
            </a:prstGeom>
            <a:ln w="15875"/>
          </p:spPr>
          <p:style>
            <a:lnRef idx="1">
              <a:schemeClr val="accent1"/>
            </a:lnRef>
            <a:fillRef idx="0">
              <a:schemeClr val="accent1"/>
            </a:fillRef>
            <a:effectRef idx="0">
              <a:schemeClr val="accent1"/>
            </a:effectRef>
            <a:fontRef idx="minor">
              <a:schemeClr val="tx1"/>
            </a:fontRef>
          </p:style>
        </p:cxnSp>
        <p:grpSp>
          <p:nvGrpSpPr>
            <p:cNvPr id="30" name="Group 129"/>
            <p:cNvGrpSpPr/>
            <p:nvPr/>
          </p:nvGrpSpPr>
          <p:grpSpPr>
            <a:xfrm>
              <a:off x="5468809" y="3357037"/>
              <a:ext cx="411778" cy="243324"/>
              <a:chOff x="1933575" y="510402"/>
              <a:chExt cx="590550" cy="394473"/>
            </a:xfrm>
          </p:grpSpPr>
          <p:sp>
            <p:nvSpPr>
              <p:cNvPr id="31" name="Oval 3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32" name="Group 110"/>
              <p:cNvGrpSpPr/>
              <p:nvPr/>
            </p:nvGrpSpPr>
            <p:grpSpPr>
              <a:xfrm>
                <a:off x="2048154" y="510402"/>
                <a:ext cx="407419" cy="345058"/>
                <a:chOff x="-2293085" y="806266"/>
                <a:chExt cx="319677" cy="345058"/>
              </a:xfrm>
            </p:grpSpPr>
            <p:pic>
              <p:nvPicPr>
                <p:cNvPr id="33"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3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35" name="Rectangle 34"/>
            <p:cNvSpPr/>
            <p:nvPr/>
          </p:nvSpPr>
          <p:spPr>
            <a:xfrm>
              <a:off x="-167052" y="5560690"/>
              <a:ext cx="2269920" cy="348546"/>
            </a:xfrm>
            <a:prstGeom prst="rect">
              <a:avLst/>
            </a:prstGeom>
          </p:spPr>
          <p:txBody>
            <a:bodyPr wrap="square" lIns="121387" tIns="60696" rIns="121387" bIns="60696">
              <a:spAutoFit/>
            </a:bodyPr>
            <a:lstStyle/>
            <a:p>
              <a:pPr marL="0" lvl="1" algn="ctr" defTabSz="910247" fontAlgn="base">
                <a:lnSpc>
                  <a:spcPct val="90000"/>
                </a:lnSpc>
                <a:spcBef>
                  <a:spcPct val="0"/>
                </a:spcBef>
                <a:spcAft>
                  <a:spcPct val="0"/>
                </a:spcAft>
                <a:buClr>
                  <a:srgbClr val="FFC000"/>
                </a:buClr>
              </a:pPr>
              <a:r>
                <a:rPr lang="en-US" sz="1600" b="1" spc="-51" dirty="0">
                  <a:solidFill>
                    <a:schemeClr val="tx1">
                      <a:lumMod val="65000"/>
                      <a:lumOff val="35000"/>
                    </a:schemeClr>
                  </a:solidFill>
                </a:rPr>
                <a:t>Regions</a:t>
              </a:r>
            </a:p>
          </p:txBody>
        </p:sp>
        <p:grpSp>
          <p:nvGrpSpPr>
            <p:cNvPr id="36" name="Group 109"/>
            <p:cNvGrpSpPr/>
            <p:nvPr/>
          </p:nvGrpSpPr>
          <p:grpSpPr>
            <a:xfrm>
              <a:off x="122056" y="5144419"/>
              <a:ext cx="590145" cy="394258"/>
              <a:chOff x="1933575" y="510402"/>
              <a:chExt cx="590550" cy="394473"/>
            </a:xfrm>
          </p:grpSpPr>
          <p:sp>
            <p:nvSpPr>
              <p:cNvPr id="37" name="Oval 3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38" name="Group 110"/>
              <p:cNvGrpSpPr/>
              <p:nvPr/>
            </p:nvGrpSpPr>
            <p:grpSpPr>
              <a:xfrm>
                <a:off x="2048154" y="510402"/>
                <a:ext cx="407419" cy="345058"/>
                <a:chOff x="-2293085" y="806266"/>
                <a:chExt cx="319677" cy="345058"/>
              </a:xfrm>
            </p:grpSpPr>
            <p:pic>
              <p:nvPicPr>
                <p:cNvPr id="3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4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1" name="TextBox 13"/>
            <p:cNvSpPr txBox="1">
              <a:spLocks noChangeArrowheads="1"/>
            </p:cNvSpPr>
            <p:nvPr/>
          </p:nvSpPr>
          <p:spPr bwMode="auto">
            <a:xfrm>
              <a:off x="3045240" y="3799560"/>
              <a:ext cx="771957"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a:t>
              </a:r>
            </a:p>
          </p:txBody>
        </p:sp>
        <p:sp>
          <p:nvSpPr>
            <p:cNvPr id="42" name="TextBox 13"/>
            <p:cNvSpPr txBox="1">
              <a:spLocks noChangeArrowheads="1"/>
            </p:cNvSpPr>
            <p:nvPr/>
          </p:nvSpPr>
          <p:spPr bwMode="auto">
            <a:xfrm>
              <a:off x="593758" y="3579637"/>
              <a:ext cx="739648"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US</a:t>
              </a:r>
            </a:p>
          </p:txBody>
        </p:sp>
        <p:grpSp>
          <p:nvGrpSpPr>
            <p:cNvPr id="43" name="Group 117"/>
            <p:cNvGrpSpPr/>
            <p:nvPr/>
          </p:nvGrpSpPr>
          <p:grpSpPr>
            <a:xfrm>
              <a:off x="3404869" y="5461715"/>
              <a:ext cx="412327" cy="247143"/>
              <a:chOff x="1933575" y="510402"/>
              <a:chExt cx="590550" cy="394473"/>
            </a:xfrm>
          </p:grpSpPr>
          <p:sp>
            <p:nvSpPr>
              <p:cNvPr id="44" name="Oval 43"/>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45" name="Group 110"/>
              <p:cNvGrpSpPr/>
              <p:nvPr/>
            </p:nvGrpSpPr>
            <p:grpSpPr>
              <a:xfrm>
                <a:off x="2048154" y="510402"/>
                <a:ext cx="407419" cy="345058"/>
                <a:chOff x="-2293085" y="806266"/>
                <a:chExt cx="319677" cy="345058"/>
              </a:xfrm>
            </p:grpSpPr>
            <p:pic>
              <p:nvPicPr>
                <p:cNvPr id="46"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47"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8" name="TextBox 13"/>
            <p:cNvSpPr txBox="1">
              <a:spLocks noChangeArrowheads="1"/>
            </p:cNvSpPr>
            <p:nvPr/>
          </p:nvSpPr>
          <p:spPr bwMode="auto">
            <a:xfrm>
              <a:off x="3052782" y="5072839"/>
              <a:ext cx="942235"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Brazil South</a:t>
              </a:r>
            </a:p>
          </p:txBody>
        </p:sp>
        <p:sp>
          <p:nvSpPr>
            <p:cNvPr id="49" name="TextBox 13"/>
            <p:cNvSpPr txBox="1">
              <a:spLocks noChangeArrowheads="1"/>
            </p:cNvSpPr>
            <p:nvPr/>
          </p:nvSpPr>
          <p:spPr bwMode="auto">
            <a:xfrm>
              <a:off x="8748068" y="3185912"/>
              <a:ext cx="1111316" cy="437160"/>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West</a:t>
              </a:r>
              <a:b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br>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Region </a:t>
              </a:r>
            </a:p>
          </p:txBody>
        </p:sp>
        <p:sp>
          <p:nvSpPr>
            <p:cNvPr id="50" name="TextBox 13"/>
            <p:cNvSpPr txBox="1">
              <a:spLocks noChangeArrowheads="1"/>
            </p:cNvSpPr>
            <p:nvPr/>
          </p:nvSpPr>
          <p:spPr bwMode="auto">
            <a:xfrm>
              <a:off x="10812254" y="3637398"/>
              <a:ext cx="1111316" cy="437160"/>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East</a:t>
              </a:r>
              <a:b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br>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Region </a:t>
              </a:r>
            </a:p>
          </p:txBody>
        </p:sp>
        <p:cxnSp>
          <p:nvCxnSpPr>
            <p:cNvPr id="51" name="Straight Connector 50"/>
            <p:cNvCxnSpPr>
              <a:endCxn id="78" idx="2"/>
            </p:cNvCxnSpPr>
            <p:nvPr/>
          </p:nvCxnSpPr>
          <p:spPr>
            <a:xfrm>
              <a:off x="3336407" y="5390264"/>
              <a:ext cx="68464" cy="24698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20" idx="1"/>
            </p:cNvCxnSpPr>
            <p:nvPr/>
          </p:nvCxnSpPr>
          <p:spPr>
            <a:xfrm>
              <a:off x="10535002" y="3744293"/>
              <a:ext cx="277253" cy="11168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527861" y="3610953"/>
              <a:ext cx="284255" cy="4319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13"/>
            <p:cNvSpPr txBox="1">
              <a:spLocks noChangeArrowheads="1"/>
            </p:cNvSpPr>
            <p:nvPr/>
          </p:nvSpPr>
          <p:spPr bwMode="auto">
            <a:xfrm>
              <a:off x="8118879" y="3693857"/>
              <a:ext cx="1111316"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North</a:t>
              </a:r>
            </a:p>
          </p:txBody>
        </p:sp>
        <p:cxnSp>
          <p:nvCxnSpPr>
            <p:cNvPr id="55" name="Straight Connector 54"/>
            <p:cNvCxnSpPr/>
            <p:nvPr/>
          </p:nvCxnSpPr>
          <p:spPr>
            <a:xfrm>
              <a:off x="8802121" y="3909169"/>
              <a:ext cx="252491" cy="221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13"/>
            <p:cNvSpPr txBox="1">
              <a:spLocks noChangeArrowheads="1"/>
            </p:cNvSpPr>
            <p:nvPr/>
          </p:nvSpPr>
          <p:spPr bwMode="auto">
            <a:xfrm>
              <a:off x="7780489" y="4328799"/>
              <a:ext cx="1111316"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South</a:t>
              </a:r>
            </a:p>
          </p:txBody>
        </p:sp>
        <p:cxnSp>
          <p:nvCxnSpPr>
            <p:cNvPr id="57" name="Straight Connector 56"/>
            <p:cNvCxnSpPr/>
            <p:nvPr/>
          </p:nvCxnSpPr>
          <p:spPr>
            <a:xfrm flipV="1">
              <a:off x="8847251" y="4306485"/>
              <a:ext cx="271728" cy="297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13"/>
            <p:cNvSpPr txBox="1">
              <a:spLocks noChangeArrowheads="1"/>
            </p:cNvSpPr>
            <p:nvPr/>
          </p:nvSpPr>
          <p:spPr bwMode="auto">
            <a:xfrm>
              <a:off x="10922642" y="5480915"/>
              <a:ext cx="1145532"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59" name="Straight Connector 58"/>
            <p:cNvCxnSpPr/>
            <p:nvPr/>
          </p:nvCxnSpPr>
          <p:spPr>
            <a:xfrm flipV="1">
              <a:off x="10647990" y="5613194"/>
              <a:ext cx="274653" cy="3591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13"/>
            <p:cNvSpPr txBox="1">
              <a:spLocks noChangeArrowheads="1"/>
            </p:cNvSpPr>
            <p:nvPr/>
          </p:nvSpPr>
          <p:spPr bwMode="auto">
            <a:xfrm>
              <a:off x="3040240" y="4060531"/>
              <a:ext cx="899820"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 2</a:t>
              </a:r>
            </a:p>
          </p:txBody>
        </p:sp>
        <p:grpSp>
          <p:nvGrpSpPr>
            <p:cNvPr id="61" name="Group 109"/>
            <p:cNvGrpSpPr/>
            <p:nvPr/>
          </p:nvGrpSpPr>
          <p:grpSpPr>
            <a:xfrm>
              <a:off x="2307873" y="3649562"/>
              <a:ext cx="382750" cy="275362"/>
              <a:chOff x="1933575" y="510402"/>
              <a:chExt cx="590550" cy="394473"/>
            </a:xfrm>
          </p:grpSpPr>
          <p:sp>
            <p:nvSpPr>
              <p:cNvPr id="62" name="Oval 6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3" name="Group 110"/>
              <p:cNvGrpSpPr/>
              <p:nvPr/>
            </p:nvGrpSpPr>
            <p:grpSpPr>
              <a:xfrm>
                <a:off x="2048154" y="510402"/>
                <a:ext cx="407419" cy="345058"/>
                <a:chOff x="-2293085" y="806266"/>
                <a:chExt cx="319677" cy="345058"/>
              </a:xfrm>
            </p:grpSpPr>
            <p:pic>
              <p:nvPicPr>
                <p:cNvPr id="6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6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66" name="Group 109"/>
            <p:cNvGrpSpPr/>
            <p:nvPr/>
          </p:nvGrpSpPr>
          <p:grpSpPr>
            <a:xfrm>
              <a:off x="2139582" y="3748814"/>
              <a:ext cx="382750" cy="275362"/>
              <a:chOff x="1933575" y="510402"/>
              <a:chExt cx="590550" cy="394473"/>
            </a:xfrm>
          </p:grpSpPr>
          <p:sp>
            <p:nvSpPr>
              <p:cNvPr id="67" name="Oval 6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8" name="Group 110"/>
              <p:cNvGrpSpPr/>
              <p:nvPr/>
            </p:nvGrpSpPr>
            <p:grpSpPr>
              <a:xfrm>
                <a:off x="2048154" y="510402"/>
                <a:ext cx="407419" cy="345058"/>
                <a:chOff x="-2293085" y="806266"/>
                <a:chExt cx="319677" cy="345058"/>
              </a:xfrm>
            </p:grpSpPr>
            <p:pic>
              <p:nvPicPr>
                <p:cNvPr id="6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1" name="Group 109"/>
            <p:cNvGrpSpPr/>
            <p:nvPr/>
          </p:nvGrpSpPr>
          <p:grpSpPr>
            <a:xfrm>
              <a:off x="2751535" y="3718228"/>
              <a:ext cx="382750" cy="275362"/>
              <a:chOff x="1933575" y="510402"/>
              <a:chExt cx="590550" cy="394473"/>
            </a:xfrm>
          </p:grpSpPr>
          <p:sp>
            <p:nvSpPr>
              <p:cNvPr id="72" name="Oval 7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3" name="Group 110"/>
              <p:cNvGrpSpPr/>
              <p:nvPr/>
            </p:nvGrpSpPr>
            <p:grpSpPr>
              <a:xfrm>
                <a:off x="2048154" y="510402"/>
                <a:ext cx="407419" cy="345058"/>
                <a:chOff x="-2293085" y="806266"/>
                <a:chExt cx="319677" cy="345058"/>
              </a:xfrm>
            </p:grpSpPr>
            <p:pic>
              <p:nvPicPr>
                <p:cNvPr id="7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6" name="Group 109"/>
            <p:cNvGrpSpPr/>
            <p:nvPr/>
          </p:nvGrpSpPr>
          <p:grpSpPr>
            <a:xfrm>
              <a:off x="2632612" y="3824297"/>
              <a:ext cx="382750" cy="275362"/>
              <a:chOff x="1933575" y="510402"/>
              <a:chExt cx="590550" cy="394473"/>
            </a:xfrm>
          </p:grpSpPr>
          <p:sp>
            <p:nvSpPr>
              <p:cNvPr id="77" name="Oval 7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8" name="Group 110"/>
              <p:cNvGrpSpPr/>
              <p:nvPr/>
            </p:nvGrpSpPr>
            <p:grpSpPr>
              <a:xfrm>
                <a:off x="2048154" y="510402"/>
                <a:ext cx="407419" cy="345058"/>
                <a:chOff x="-2293085" y="806266"/>
                <a:chExt cx="319677" cy="345058"/>
              </a:xfrm>
            </p:grpSpPr>
            <p:pic>
              <p:nvPicPr>
                <p:cNvPr id="7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1" name="Group 109"/>
            <p:cNvGrpSpPr/>
            <p:nvPr/>
          </p:nvGrpSpPr>
          <p:grpSpPr>
            <a:xfrm>
              <a:off x="1362251" y="3729428"/>
              <a:ext cx="382750" cy="275362"/>
              <a:chOff x="1933575" y="510402"/>
              <a:chExt cx="590550" cy="394473"/>
            </a:xfrm>
          </p:grpSpPr>
          <p:sp>
            <p:nvSpPr>
              <p:cNvPr id="82" name="Oval 8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3" name="Group 110"/>
              <p:cNvGrpSpPr/>
              <p:nvPr/>
            </p:nvGrpSpPr>
            <p:grpSpPr>
              <a:xfrm>
                <a:off x="2048154" y="510402"/>
                <a:ext cx="407419" cy="345058"/>
                <a:chOff x="-2293085" y="806266"/>
                <a:chExt cx="319677" cy="345058"/>
              </a:xfrm>
            </p:grpSpPr>
            <p:pic>
              <p:nvPicPr>
                <p:cNvPr id="8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6" name="Group 109"/>
            <p:cNvGrpSpPr/>
            <p:nvPr/>
          </p:nvGrpSpPr>
          <p:grpSpPr>
            <a:xfrm>
              <a:off x="8820588" y="4633419"/>
              <a:ext cx="382750" cy="275362"/>
              <a:chOff x="1933575" y="510402"/>
              <a:chExt cx="590550" cy="394473"/>
            </a:xfrm>
          </p:grpSpPr>
          <p:sp>
            <p:nvSpPr>
              <p:cNvPr id="87" name="Oval 8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8" name="Group 110"/>
              <p:cNvGrpSpPr/>
              <p:nvPr/>
            </p:nvGrpSpPr>
            <p:grpSpPr>
              <a:xfrm>
                <a:off x="2048154" y="510402"/>
                <a:ext cx="407419" cy="345058"/>
                <a:chOff x="-2293085" y="806266"/>
                <a:chExt cx="319677" cy="345058"/>
              </a:xfrm>
            </p:grpSpPr>
            <p:pic>
              <p:nvPicPr>
                <p:cNvPr id="8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1" name="Group 109"/>
            <p:cNvGrpSpPr/>
            <p:nvPr/>
          </p:nvGrpSpPr>
          <p:grpSpPr>
            <a:xfrm>
              <a:off x="9203336" y="4325954"/>
              <a:ext cx="382750" cy="275362"/>
              <a:chOff x="1933575" y="510402"/>
              <a:chExt cx="590550" cy="394473"/>
            </a:xfrm>
          </p:grpSpPr>
          <p:sp>
            <p:nvSpPr>
              <p:cNvPr id="92" name="Oval 9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3" name="Group 110"/>
              <p:cNvGrpSpPr/>
              <p:nvPr/>
            </p:nvGrpSpPr>
            <p:grpSpPr>
              <a:xfrm>
                <a:off x="2048154" y="510402"/>
                <a:ext cx="407419" cy="345058"/>
                <a:chOff x="-2293085" y="806266"/>
                <a:chExt cx="319677" cy="345058"/>
              </a:xfrm>
            </p:grpSpPr>
            <p:pic>
              <p:nvPicPr>
                <p:cNvPr id="9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6" name="Group 109"/>
            <p:cNvGrpSpPr/>
            <p:nvPr/>
          </p:nvGrpSpPr>
          <p:grpSpPr>
            <a:xfrm>
              <a:off x="9118977" y="4110910"/>
              <a:ext cx="382750" cy="275362"/>
              <a:chOff x="1933575" y="510402"/>
              <a:chExt cx="590550" cy="394473"/>
            </a:xfrm>
          </p:grpSpPr>
          <p:sp>
            <p:nvSpPr>
              <p:cNvPr id="97" name="Oval 9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8" name="Group 110"/>
              <p:cNvGrpSpPr/>
              <p:nvPr/>
            </p:nvGrpSpPr>
            <p:grpSpPr>
              <a:xfrm>
                <a:off x="2048154" y="510402"/>
                <a:ext cx="407419" cy="345058"/>
                <a:chOff x="-2293085" y="806266"/>
                <a:chExt cx="319677" cy="345058"/>
              </a:xfrm>
            </p:grpSpPr>
            <p:pic>
              <p:nvPicPr>
                <p:cNvPr id="9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1" name="Group 109"/>
            <p:cNvGrpSpPr/>
            <p:nvPr/>
          </p:nvGrpSpPr>
          <p:grpSpPr>
            <a:xfrm>
              <a:off x="8998559" y="3991546"/>
              <a:ext cx="382750" cy="275362"/>
              <a:chOff x="1933575" y="510402"/>
              <a:chExt cx="590550" cy="394473"/>
            </a:xfrm>
          </p:grpSpPr>
          <p:sp>
            <p:nvSpPr>
              <p:cNvPr id="102" name="Oval 10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3" name="Group 110"/>
              <p:cNvGrpSpPr/>
              <p:nvPr/>
            </p:nvGrpSpPr>
            <p:grpSpPr>
              <a:xfrm>
                <a:off x="2048154" y="510402"/>
                <a:ext cx="407419" cy="345058"/>
                <a:chOff x="-2293085" y="806266"/>
                <a:chExt cx="319677" cy="345058"/>
              </a:xfrm>
            </p:grpSpPr>
            <p:pic>
              <p:nvPicPr>
                <p:cNvPr id="10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6" name="Group 109"/>
            <p:cNvGrpSpPr/>
            <p:nvPr/>
          </p:nvGrpSpPr>
          <p:grpSpPr>
            <a:xfrm>
              <a:off x="9737853" y="3925370"/>
              <a:ext cx="382750" cy="275362"/>
              <a:chOff x="1933575" y="510402"/>
              <a:chExt cx="590550" cy="394473"/>
            </a:xfrm>
          </p:grpSpPr>
          <p:sp>
            <p:nvSpPr>
              <p:cNvPr id="107" name="Oval 10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8" name="Group 110"/>
              <p:cNvGrpSpPr/>
              <p:nvPr/>
            </p:nvGrpSpPr>
            <p:grpSpPr>
              <a:xfrm>
                <a:off x="2048154" y="510402"/>
                <a:ext cx="407419" cy="345058"/>
                <a:chOff x="-2293085" y="806266"/>
                <a:chExt cx="319677" cy="345058"/>
              </a:xfrm>
            </p:grpSpPr>
            <p:pic>
              <p:nvPicPr>
                <p:cNvPr id="10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1" name="Group 110"/>
            <p:cNvGrpSpPr/>
            <p:nvPr/>
          </p:nvGrpSpPr>
          <p:grpSpPr>
            <a:xfrm>
              <a:off x="10152251" y="3548720"/>
              <a:ext cx="382750" cy="275362"/>
              <a:chOff x="1933575" y="510402"/>
              <a:chExt cx="590550" cy="394473"/>
            </a:xfrm>
          </p:grpSpPr>
          <p:sp>
            <p:nvSpPr>
              <p:cNvPr id="112" name="Oval 1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3" name="Group 110"/>
              <p:cNvGrpSpPr/>
              <p:nvPr/>
            </p:nvGrpSpPr>
            <p:grpSpPr>
              <a:xfrm>
                <a:off x="2048154" y="510402"/>
                <a:ext cx="407419" cy="345058"/>
                <a:chOff x="-2293085" y="806266"/>
                <a:chExt cx="319677" cy="345058"/>
              </a:xfrm>
            </p:grpSpPr>
            <p:pic>
              <p:nvPicPr>
                <p:cNvPr id="1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6" name="Group 109"/>
            <p:cNvGrpSpPr/>
            <p:nvPr/>
          </p:nvGrpSpPr>
          <p:grpSpPr>
            <a:xfrm>
              <a:off x="10265240" y="5776814"/>
              <a:ext cx="382750" cy="275362"/>
              <a:chOff x="1933575" y="510402"/>
              <a:chExt cx="590550" cy="394473"/>
            </a:xfrm>
          </p:grpSpPr>
          <p:sp>
            <p:nvSpPr>
              <p:cNvPr id="117" name="Oval 1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8" name="Group 110"/>
              <p:cNvGrpSpPr/>
              <p:nvPr/>
            </p:nvGrpSpPr>
            <p:grpSpPr>
              <a:xfrm>
                <a:off x="2048154" y="510402"/>
                <a:ext cx="407419" cy="345058"/>
                <a:chOff x="-2293085" y="806266"/>
                <a:chExt cx="319677" cy="345058"/>
              </a:xfrm>
            </p:grpSpPr>
            <p:pic>
              <p:nvPicPr>
                <p:cNvPr id="1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21" name="Group 109"/>
            <p:cNvGrpSpPr/>
            <p:nvPr/>
          </p:nvGrpSpPr>
          <p:grpSpPr>
            <a:xfrm>
              <a:off x="9937709" y="5977149"/>
              <a:ext cx="382750" cy="275362"/>
              <a:chOff x="1933575" y="510402"/>
              <a:chExt cx="590550" cy="394473"/>
            </a:xfrm>
          </p:grpSpPr>
          <p:sp>
            <p:nvSpPr>
              <p:cNvPr id="122" name="Oval 12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23" name="Group 110"/>
              <p:cNvGrpSpPr/>
              <p:nvPr/>
            </p:nvGrpSpPr>
            <p:grpSpPr>
              <a:xfrm>
                <a:off x="2048154" y="510402"/>
                <a:ext cx="407419" cy="345058"/>
                <a:chOff x="-2293085" y="806266"/>
                <a:chExt cx="319677" cy="345058"/>
              </a:xfrm>
            </p:grpSpPr>
            <p:pic>
              <p:nvPicPr>
                <p:cNvPr id="12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126" name="TextBox 13"/>
            <p:cNvSpPr txBox="1">
              <a:spLocks noChangeArrowheads="1"/>
            </p:cNvSpPr>
            <p:nvPr/>
          </p:nvSpPr>
          <p:spPr bwMode="auto">
            <a:xfrm>
              <a:off x="1800912" y="3385101"/>
              <a:ext cx="640095"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a:t>
              </a:r>
            </a:p>
          </p:txBody>
        </p:sp>
      </p:grpSp>
    </p:spTree>
    <p:extLst>
      <p:ext uri="{BB962C8B-B14F-4D97-AF65-F5344CB8AC3E}">
        <p14:creationId xmlns:p14="http://schemas.microsoft.com/office/powerpoint/2010/main" val="32002148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862179" y="265148"/>
            <a:ext cx="2237868" cy="212365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nSpc>
                <a:spcPct val="100000"/>
              </a:lnSpc>
            </a:pPr>
            <a:r>
              <a:rPr sz="13800" dirty="0" smtClean="0">
                <a:solidFill>
                  <a:schemeClr val="tx1">
                    <a:alpha val="99000"/>
                  </a:schemeClr>
                </a:solidFill>
              </a:rPr>
              <a:t>89</a:t>
            </a:r>
            <a:endParaRPr sz="13800" dirty="0">
              <a:solidFill>
                <a:schemeClr val="tx1">
                  <a:alpha val="99000"/>
                </a:schemeClr>
              </a:solidFill>
            </a:endParaRPr>
          </a:p>
        </p:txBody>
      </p:sp>
      <p:sp>
        <p:nvSpPr>
          <p:cNvPr id="3" name="TextBox 2"/>
          <p:cNvSpPr txBox="1"/>
          <p:nvPr/>
        </p:nvSpPr>
        <p:spPr>
          <a:xfrm>
            <a:off x="301044" y="177802"/>
            <a:ext cx="1933575" cy="6724918"/>
          </a:xfrm>
          <a:prstGeom prst="rect">
            <a:avLst/>
          </a:prstGeom>
          <a:noFill/>
        </p:spPr>
        <p:txBody>
          <a:bodyPr wrap="square" lIns="0" tIns="0" rIns="0" bIns="0" rtlCol="0">
            <a:spAutoFit/>
          </a:bodyPr>
          <a:lstStyle/>
          <a:p>
            <a:pPr algn="r" defTabSz="1625032"/>
            <a:r>
              <a:rPr lang="en-US" sz="1900" dirty="0">
                <a:solidFill>
                  <a:srgbClr val="00AEEF">
                    <a:alpha val="99000"/>
                  </a:srgbClr>
                </a:solidFill>
              </a:rPr>
              <a:t>Australia</a:t>
            </a:r>
          </a:p>
          <a:p>
            <a:pPr algn="r" defTabSz="1625032"/>
            <a:r>
              <a:rPr lang="en-US" sz="1900" dirty="0">
                <a:solidFill>
                  <a:srgbClr val="00AEEF">
                    <a:alpha val="99000"/>
                  </a:srgbClr>
                </a:solidFill>
              </a:rPr>
              <a:t>Austria</a:t>
            </a:r>
          </a:p>
          <a:p>
            <a:pPr algn="r" defTabSz="1625032"/>
            <a:r>
              <a:rPr lang="en-US" sz="1900" dirty="0">
                <a:solidFill>
                  <a:srgbClr val="00AEEF">
                    <a:alpha val="99000"/>
                  </a:srgbClr>
                </a:solidFill>
              </a:rPr>
              <a:t>Belgium</a:t>
            </a:r>
          </a:p>
          <a:p>
            <a:pPr algn="r" defTabSz="1625032"/>
            <a:r>
              <a:rPr lang="en-US" sz="1900" dirty="0">
                <a:solidFill>
                  <a:srgbClr val="00AEEF">
                    <a:alpha val="99000"/>
                  </a:srgbClr>
                </a:solidFill>
              </a:rPr>
              <a:t>Brazil</a:t>
            </a:r>
          </a:p>
          <a:p>
            <a:pPr algn="r" defTabSz="1625032"/>
            <a:r>
              <a:rPr lang="en-US" sz="1900" dirty="0">
                <a:solidFill>
                  <a:srgbClr val="00AEEF">
                    <a:alpha val="99000"/>
                  </a:srgbClr>
                </a:solidFill>
              </a:rPr>
              <a:t>Canada</a:t>
            </a:r>
          </a:p>
          <a:p>
            <a:pPr algn="r" defTabSz="1625032"/>
            <a:r>
              <a:rPr lang="en-US" sz="1900" dirty="0">
                <a:solidFill>
                  <a:srgbClr val="00AEEF">
                    <a:alpha val="99000"/>
                  </a:srgbClr>
                </a:solidFill>
              </a:rPr>
              <a:t>Chile</a:t>
            </a:r>
          </a:p>
          <a:p>
            <a:pPr algn="r" defTabSz="1625032"/>
            <a:r>
              <a:rPr lang="en-US" sz="1900" dirty="0">
                <a:solidFill>
                  <a:srgbClr val="00AEEF">
                    <a:alpha val="99000"/>
                  </a:srgbClr>
                </a:solidFill>
              </a:rPr>
              <a:t>Colombia</a:t>
            </a:r>
          </a:p>
          <a:p>
            <a:pPr algn="r" defTabSz="1625032"/>
            <a:r>
              <a:rPr lang="en-US" sz="1900" dirty="0">
                <a:solidFill>
                  <a:srgbClr val="00AEEF">
                    <a:alpha val="99000"/>
                  </a:srgbClr>
                </a:solidFill>
              </a:rPr>
              <a:t>Costa Rica</a:t>
            </a:r>
          </a:p>
          <a:p>
            <a:pPr algn="r" defTabSz="1625032"/>
            <a:r>
              <a:rPr lang="en-US" sz="1900" dirty="0">
                <a:solidFill>
                  <a:srgbClr val="00AEEF">
                    <a:alpha val="99000"/>
                  </a:srgbClr>
                </a:solidFill>
              </a:rPr>
              <a:t>Cyprus</a:t>
            </a:r>
          </a:p>
          <a:p>
            <a:pPr algn="r" defTabSz="1625032"/>
            <a:r>
              <a:rPr lang="en-US" sz="1900" dirty="0">
                <a:solidFill>
                  <a:srgbClr val="00AEEF">
                    <a:alpha val="99000"/>
                  </a:srgbClr>
                </a:solidFill>
              </a:rPr>
              <a:t>Czech Republic</a:t>
            </a:r>
          </a:p>
          <a:p>
            <a:pPr algn="r" defTabSz="1625032"/>
            <a:r>
              <a:rPr lang="en-US" sz="1900" dirty="0">
                <a:solidFill>
                  <a:srgbClr val="00AEEF">
                    <a:alpha val="99000"/>
                  </a:srgbClr>
                </a:solidFill>
              </a:rPr>
              <a:t>Denmark</a:t>
            </a:r>
          </a:p>
          <a:p>
            <a:pPr algn="r" defTabSz="1625032"/>
            <a:r>
              <a:rPr lang="en-US" sz="1900" dirty="0">
                <a:solidFill>
                  <a:srgbClr val="00AEEF">
                    <a:alpha val="99000"/>
                  </a:srgbClr>
                </a:solidFill>
              </a:rPr>
              <a:t>Finland</a:t>
            </a:r>
          </a:p>
          <a:p>
            <a:pPr algn="r" defTabSz="1625032"/>
            <a:r>
              <a:rPr lang="en-US" sz="1900" dirty="0">
                <a:solidFill>
                  <a:srgbClr val="00AEEF">
                    <a:alpha val="99000"/>
                  </a:srgbClr>
                </a:solidFill>
              </a:rPr>
              <a:t>France</a:t>
            </a:r>
          </a:p>
          <a:p>
            <a:pPr algn="r" defTabSz="1625032"/>
            <a:r>
              <a:rPr lang="en-US" sz="1900" dirty="0">
                <a:solidFill>
                  <a:srgbClr val="00AEEF">
                    <a:alpha val="99000"/>
                  </a:srgbClr>
                </a:solidFill>
              </a:rPr>
              <a:t>Germany</a:t>
            </a:r>
          </a:p>
          <a:p>
            <a:pPr algn="r" defTabSz="1625032"/>
            <a:r>
              <a:rPr lang="en-US" sz="1900" dirty="0">
                <a:solidFill>
                  <a:srgbClr val="00AEEF">
                    <a:alpha val="99000"/>
                  </a:srgbClr>
                </a:solidFill>
              </a:rPr>
              <a:t>Greece</a:t>
            </a:r>
          </a:p>
          <a:p>
            <a:pPr algn="r" defTabSz="1625032"/>
            <a:r>
              <a:rPr lang="en-US" sz="1900" dirty="0">
                <a:solidFill>
                  <a:srgbClr val="00AEEF">
                    <a:alpha val="99000"/>
                  </a:srgbClr>
                </a:solidFill>
              </a:rPr>
              <a:t>Hong Kong</a:t>
            </a:r>
          </a:p>
          <a:p>
            <a:pPr algn="r" defTabSz="1625032"/>
            <a:r>
              <a:rPr lang="en-US" sz="1900" dirty="0">
                <a:solidFill>
                  <a:srgbClr val="00AEEF">
                    <a:alpha val="99000"/>
                  </a:srgbClr>
                </a:solidFill>
              </a:rPr>
              <a:t>Hungary</a:t>
            </a:r>
          </a:p>
          <a:p>
            <a:pPr algn="r" defTabSz="1625032"/>
            <a:r>
              <a:rPr lang="en-US" sz="1900" dirty="0">
                <a:solidFill>
                  <a:srgbClr val="00AEEF">
                    <a:alpha val="99000"/>
                  </a:srgbClr>
                </a:solidFill>
              </a:rPr>
              <a:t>India</a:t>
            </a:r>
          </a:p>
          <a:p>
            <a:pPr algn="r" defTabSz="1625032"/>
            <a:r>
              <a:rPr lang="en-US" sz="1900" dirty="0">
                <a:solidFill>
                  <a:srgbClr val="00AEEF">
                    <a:alpha val="99000"/>
                  </a:srgbClr>
                </a:solidFill>
              </a:rPr>
              <a:t>Ireland</a:t>
            </a:r>
          </a:p>
          <a:p>
            <a:pPr algn="r" defTabSz="1625032"/>
            <a:r>
              <a:rPr lang="en-US" sz="1900" dirty="0">
                <a:solidFill>
                  <a:srgbClr val="00AEEF">
                    <a:alpha val="99000"/>
                  </a:srgbClr>
                </a:solidFill>
              </a:rPr>
              <a:t>Israel</a:t>
            </a:r>
          </a:p>
          <a:p>
            <a:pPr algn="r" defTabSz="1625032"/>
            <a:r>
              <a:rPr lang="en-US" sz="1900" dirty="0">
                <a:solidFill>
                  <a:srgbClr val="00AEEF">
                    <a:alpha val="99000"/>
                  </a:srgbClr>
                </a:solidFill>
              </a:rPr>
              <a:t>Italy</a:t>
            </a:r>
          </a:p>
          <a:p>
            <a:pPr algn="r" defTabSz="1625032"/>
            <a:r>
              <a:rPr lang="en-US" sz="1900" dirty="0">
                <a:solidFill>
                  <a:srgbClr val="00AEEF">
                    <a:alpha val="99000"/>
                  </a:srgbClr>
                </a:solidFill>
              </a:rPr>
              <a:t>Japan</a:t>
            </a:r>
          </a:p>
          <a:p>
            <a:pPr algn="r" defTabSz="1625032"/>
            <a:r>
              <a:rPr lang="en-US" sz="1900" dirty="0">
                <a:solidFill>
                  <a:srgbClr val="00AEEF">
                    <a:alpha val="99000"/>
                  </a:srgbClr>
                </a:solidFill>
              </a:rPr>
              <a:t>Korea</a:t>
            </a:r>
          </a:p>
        </p:txBody>
      </p:sp>
      <p:sp>
        <p:nvSpPr>
          <p:cNvPr id="4" name="TextBox 3"/>
          <p:cNvSpPr txBox="1"/>
          <p:nvPr/>
        </p:nvSpPr>
        <p:spPr>
          <a:xfrm>
            <a:off x="2403586" y="177804"/>
            <a:ext cx="1849152" cy="6724918"/>
          </a:xfrm>
          <a:prstGeom prst="rect">
            <a:avLst/>
          </a:prstGeom>
          <a:noFill/>
        </p:spPr>
        <p:txBody>
          <a:bodyPr wrap="square" lIns="0" tIns="0" rIns="0" bIns="0" rtlCol="0">
            <a:spAutoFit/>
          </a:bodyPr>
          <a:lstStyle/>
          <a:p>
            <a:pPr algn="r" defTabSz="1625032"/>
            <a:r>
              <a:rPr lang="en-US" sz="1900" dirty="0">
                <a:solidFill>
                  <a:srgbClr val="00AEEF">
                    <a:alpha val="99000"/>
                  </a:srgbClr>
                </a:solidFill>
              </a:rPr>
              <a:t>Luxembourg</a:t>
            </a:r>
          </a:p>
          <a:p>
            <a:pPr algn="r" defTabSz="1625032"/>
            <a:r>
              <a:rPr lang="en-US" sz="1900" dirty="0">
                <a:solidFill>
                  <a:srgbClr val="00AEEF">
                    <a:alpha val="99000"/>
                  </a:srgbClr>
                </a:solidFill>
              </a:rPr>
              <a:t>Malaysia</a:t>
            </a:r>
            <a:endParaRPr lang="en-US" sz="1400" dirty="0">
              <a:solidFill>
                <a:srgbClr val="00AEEF">
                  <a:alpha val="99000"/>
                </a:srgbClr>
              </a:solidFill>
            </a:endParaRPr>
          </a:p>
          <a:p>
            <a:pPr algn="r" defTabSz="1625032"/>
            <a:r>
              <a:rPr lang="en-US" sz="1900" dirty="0">
                <a:solidFill>
                  <a:srgbClr val="00AEEF">
                    <a:alpha val="99000"/>
                  </a:srgbClr>
                </a:solidFill>
              </a:rPr>
              <a:t>Mexico</a:t>
            </a:r>
          </a:p>
          <a:p>
            <a:pPr algn="r" defTabSz="1625032"/>
            <a:r>
              <a:rPr lang="en-US" sz="1900" dirty="0">
                <a:solidFill>
                  <a:srgbClr val="00AEEF">
                    <a:alpha val="99000"/>
                  </a:srgbClr>
                </a:solidFill>
              </a:rPr>
              <a:t>Netherlands</a:t>
            </a:r>
          </a:p>
          <a:p>
            <a:pPr algn="r" defTabSz="1625032"/>
            <a:r>
              <a:rPr lang="en-US" sz="1900" dirty="0">
                <a:solidFill>
                  <a:srgbClr val="00AEEF">
                    <a:alpha val="99000"/>
                  </a:srgbClr>
                </a:solidFill>
              </a:rPr>
              <a:t>New Zealand</a:t>
            </a:r>
          </a:p>
          <a:p>
            <a:pPr algn="r" defTabSz="1625032"/>
            <a:r>
              <a:rPr lang="en-US" sz="1900" dirty="0">
                <a:solidFill>
                  <a:srgbClr val="00AEEF">
                    <a:alpha val="99000"/>
                  </a:srgbClr>
                </a:solidFill>
              </a:rPr>
              <a:t>Norway</a:t>
            </a:r>
          </a:p>
          <a:p>
            <a:pPr algn="r" defTabSz="1625032"/>
            <a:r>
              <a:rPr lang="en-US" sz="1900" dirty="0">
                <a:solidFill>
                  <a:srgbClr val="00AEEF">
                    <a:alpha val="99000"/>
                  </a:srgbClr>
                </a:solidFill>
              </a:rPr>
              <a:t>Peru</a:t>
            </a:r>
          </a:p>
          <a:p>
            <a:pPr algn="r" defTabSz="1625032"/>
            <a:r>
              <a:rPr lang="en-US" sz="1900" dirty="0">
                <a:solidFill>
                  <a:srgbClr val="00AEEF">
                    <a:alpha val="99000"/>
                  </a:srgbClr>
                </a:solidFill>
              </a:rPr>
              <a:t>Philippines</a:t>
            </a:r>
          </a:p>
          <a:p>
            <a:pPr algn="r" defTabSz="1625032"/>
            <a:r>
              <a:rPr lang="en-US" sz="1900" dirty="0">
                <a:solidFill>
                  <a:srgbClr val="00AEEF">
                    <a:alpha val="99000"/>
                  </a:srgbClr>
                </a:solidFill>
              </a:rPr>
              <a:t>Poland</a:t>
            </a:r>
          </a:p>
          <a:p>
            <a:pPr algn="r" defTabSz="1625032"/>
            <a:r>
              <a:rPr lang="en-US" sz="1900" dirty="0">
                <a:solidFill>
                  <a:srgbClr val="00AEEF">
                    <a:alpha val="99000"/>
                  </a:srgbClr>
                </a:solidFill>
              </a:rPr>
              <a:t>Portugal</a:t>
            </a:r>
          </a:p>
          <a:p>
            <a:pPr algn="r" defTabSz="1625032"/>
            <a:r>
              <a:rPr lang="en-US" sz="1900" dirty="0">
                <a:solidFill>
                  <a:srgbClr val="00AEEF">
                    <a:alpha val="99000"/>
                  </a:srgbClr>
                </a:solidFill>
              </a:rPr>
              <a:t>Puerto Rico</a:t>
            </a:r>
          </a:p>
          <a:p>
            <a:pPr algn="r" defTabSz="1625032"/>
            <a:r>
              <a:rPr lang="en-US" sz="1900" dirty="0">
                <a:solidFill>
                  <a:srgbClr val="00AEEF">
                    <a:alpha val="99000"/>
                  </a:srgbClr>
                </a:solidFill>
              </a:rPr>
              <a:t>Romania</a:t>
            </a:r>
          </a:p>
          <a:p>
            <a:pPr algn="r" defTabSz="1625032"/>
            <a:r>
              <a:rPr lang="en-US" sz="1900" dirty="0">
                <a:solidFill>
                  <a:srgbClr val="00AEEF">
                    <a:alpha val="99000"/>
                  </a:srgbClr>
                </a:solidFill>
              </a:rPr>
              <a:t>Russia</a:t>
            </a:r>
          </a:p>
          <a:p>
            <a:pPr algn="r" defTabSz="1625032"/>
            <a:r>
              <a:rPr lang="en-US" sz="1900" dirty="0">
                <a:solidFill>
                  <a:srgbClr val="00AEEF">
                    <a:alpha val="99000"/>
                  </a:srgbClr>
                </a:solidFill>
              </a:rPr>
              <a:t>Singapore</a:t>
            </a:r>
          </a:p>
          <a:p>
            <a:pPr algn="r" defTabSz="1625032"/>
            <a:r>
              <a:rPr lang="en-US" sz="1900" dirty="0">
                <a:solidFill>
                  <a:srgbClr val="00AEEF">
                    <a:alpha val="99000"/>
                  </a:srgbClr>
                </a:solidFill>
              </a:rPr>
              <a:t>Spain</a:t>
            </a:r>
          </a:p>
          <a:p>
            <a:pPr algn="r" defTabSz="1625032"/>
            <a:r>
              <a:rPr lang="en-US" sz="1900" dirty="0">
                <a:solidFill>
                  <a:srgbClr val="00AEEF">
                    <a:alpha val="99000"/>
                  </a:srgbClr>
                </a:solidFill>
              </a:rPr>
              <a:t>Sweden</a:t>
            </a:r>
          </a:p>
          <a:p>
            <a:pPr algn="r" defTabSz="1625032"/>
            <a:r>
              <a:rPr lang="en-US" sz="1900" dirty="0">
                <a:solidFill>
                  <a:srgbClr val="00AEEF">
                    <a:alpha val="99000"/>
                  </a:srgbClr>
                </a:solidFill>
              </a:rPr>
              <a:t>Switzerland</a:t>
            </a:r>
          </a:p>
          <a:p>
            <a:pPr algn="r" defTabSz="1625032"/>
            <a:r>
              <a:rPr lang="en-US" sz="1900" dirty="0">
                <a:solidFill>
                  <a:srgbClr val="00AEEF">
                    <a:alpha val="99000"/>
                  </a:srgbClr>
                </a:solidFill>
              </a:rPr>
              <a:t>Trinidad &amp; Tobago</a:t>
            </a:r>
          </a:p>
          <a:p>
            <a:pPr algn="r" defTabSz="1625032"/>
            <a:r>
              <a:rPr lang="en-US" sz="1900" dirty="0">
                <a:solidFill>
                  <a:srgbClr val="00AEEF">
                    <a:alpha val="99000"/>
                  </a:srgbClr>
                </a:solidFill>
              </a:rPr>
              <a:t>UK</a:t>
            </a:r>
          </a:p>
          <a:p>
            <a:pPr algn="r" defTabSz="1625032"/>
            <a:r>
              <a:rPr lang="en-US" sz="1900" dirty="0">
                <a:solidFill>
                  <a:srgbClr val="00AEEF">
                    <a:alpha val="99000"/>
                  </a:srgbClr>
                </a:solidFill>
              </a:rPr>
              <a:t>United States</a:t>
            </a:r>
          </a:p>
          <a:p>
            <a:pPr algn="r" defTabSz="1625032"/>
            <a:r>
              <a:rPr lang="en-US" sz="1900" dirty="0">
                <a:solidFill>
                  <a:srgbClr val="00AEEF">
                    <a:alpha val="99000"/>
                  </a:srgbClr>
                </a:solidFill>
              </a:rPr>
              <a:t>New Countries:</a:t>
            </a:r>
          </a:p>
          <a:p>
            <a:pPr algn="r" defTabSz="1625032"/>
            <a:r>
              <a:rPr lang="en-US" sz="1900" dirty="0">
                <a:solidFill>
                  <a:srgbClr val="00AEEF">
                    <a:alpha val="99000"/>
                  </a:srgbClr>
                </a:solidFill>
              </a:rPr>
              <a:t>Algeria</a:t>
            </a:r>
          </a:p>
        </p:txBody>
      </p:sp>
      <p:sp>
        <p:nvSpPr>
          <p:cNvPr id="5" name="TextBox 4"/>
          <p:cNvSpPr txBox="1"/>
          <p:nvPr/>
        </p:nvSpPr>
        <p:spPr>
          <a:xfrm>
            <a:off x="4252738" y="2442029"/>
            <a:ext cx="1824185" cy="4385816"/>
          </a:xfrm>
          <a:prstGeom prst="rect">
            <a:avLst/>
          </a:prstGeom>
          <a:noFill/>
        </p:spPr>
        <p:txBody>
          <a:bodyPr wrap="square" lIns="0" tIns="0" rIns="0" bIns="0" rtlCol="0">
            <a:spAutoFit/>
          </a:bodyPr>
          <a:lstStyle/>
          <a:p>
            <a:pPr algn="r" defTabSz="1625032"/>
            <a:r>
              <a:rPr lang="en-US" sz="1900" dirty="0">
                <a:solidFill>
                  <a:srgbClr val="00AEEF">
                    <a:alpha val="99000"/>
                  </a:srgbClr>
                </a:solidFill>
              </a:rPr>
              <a:t>Argentina</a:t>
            </a:r>
          </a:p>
          <a:p>
            <a:pPr algn="r" defTabSz="1625032"/>
            <a:r>
              <a:rPr lang="en-US" sz="1900" dirty="0">
                <a:solidFill>
                  <a:srgbClr val="00AEEF">
                    <a:alpha val="99000"/>
                  </a:srgbClr>
                </a:solidFill>
              </a:rPr>
              <a:t>Belarus</a:t>
            </a:r>
          </a:p>
          <a:p>
            <a:pPr algn="r" defTabSz="1625032"/>
            <a:r>
              <a:rPr lang="en-US" sz="1900" dirty="0">
                <a:solidFill>
                  <a:srgbClr val="00AEEF">
                    <a:alpha val="99000"/>
                  </a:srgbClr>
                </a:solidFill>
              </a:rPr>
              <a:t>Bulgaria</a:t>
            </a:r>
          </a:p>
          <a:p>
            <a:pPr algn="r" defTabSz="1625032"/>
            <a:r>
              <a:rPr lang="en-US" sz="1900" dirty="0">
                <a:solidFill>
                  <a:srgbClr val="00AEEF">
                    <a:alpha val="99000"/>
                  </a:srgbClr>
                </a:solidFill>
              </a:rPr>
              <a:t>Croatia</a:t>
            </a:r>
          </a:p>
          <a:p>
            <a:pPr algn="r" defTabSz="1625032"/>
            <a:r>
              <a:rPr lang="en-US" sz="1900" dirty="0">
                <a:solidFill>
                  <a:srgbClr val="00AEEF">
                    <a:alpha val="99000"/>
                  </a:srgbClr>
                </a:solidFill>
              </a:rPr>
              <a:t>Dominican Rep</a:t>
            </a:r>
          </a:p>
          <a:p>
            <a:pPr algn="r" defTabSz="1625032"/>
            <a:r>
              <a:rPr lang="en-US" sz="1900" dirty="0">
                <a:solidFill>
                  <a:srgbClr val="00AEEF">
                    <a:alpha val="99000"/>
                  </a:srgbClr>
                </a:solidFill>
              </a:rPr>
              <a:t>Ecuador</a:t>
            </a:r>
          </a:p>
          <a:p>
            <a:pPr algn="r" defTabSz="1625032"/>
            <a:r>
              <a:rPr lang="en-US" sz="1900" dirty="0">
                <a:solidFill>
                  <a:srgbClr val="00AEEF">
                    <a:alpha val="99000"/>
                  </a:srgbClr>
                </a:solidFill>
              </a:rPr>
              <a:t>Egypt</a:t>
            </a:r>
          </a:p>
          <a:p>
            <a:pPr algn="r" defTabSz="1625032"/>
            <a:r>
              <a:rPr lang="en-US" sz="1900" dirty="0">
                <a:solidFill>
                  <a:srgbClr val="00AEEF">
                    <a:alpha val="99000"/>
                  </a:srgbClr>
                </a:solidFill>
              </a:rPr>
              <a:t>El Salvador</a:t>
            </a:r>
          </a:p>
          <a:p>
            <a:pPr algn="r" defTabSz="1625032"/>
            <a:r>
              <a:rPr lang="en-US" sz="1900" dirty="0">
                <a:solidFill>
                  <a:srgbClr val="00AEEF">
                    <a:alpha val="99000"/>
                  </a:srgbClr>
                </a:solidFill>
              </a:rPr>
              <a:t>Estonia</a:t>
            </a:r>
          </a:p>
          <a:p>
            <a:pPr algn="r" defTabSz="1625032"/>
            <a:r>
              <a:rPr lang="en-US" sz="1900" dirty="0">
                <a:solidFill>
                  <a:srgbClr val="00AEEF">
                    <a:alpha val="99000"/>
                  </a:srgbClr>
                </a:solidFill>
              </a:rPr>
              <a:t>Guatemala</a:t>
            </a:r>
          </a:p>
          <a:p>
            <a:pPr algn="r" defTabSz="1625032"/>
            <a:r>
              <a:rPr lang="en-US" sz="1900" dirty="0">
                <a:solidFill>
                  <a:srgbClr val="00AEEF">
                    <a:alpha val="99000"/>
                  </a:srgbClr>
                </a:solidFill>
              </a:rPr>
              <a:t>Iceland</a:t>
            </a:r>
          </a:p>
          <a:p>
            <a:pPr algn="r" defTabSz="1625032"/>
            <a:r>
              <a:rPr lang="en-US" sz="1900" dirty="0">
                <a:solidFill>
                  <a:srgbClr val="00AEEF">
                    <a:alpha val="99000"/>
                  </a:srgbClr>
                </a:solidFill>
              </a:rPr>
              <a:t>Indonesia</a:t>
            </a:r>
          </a:p>
          <a:p>
            <a:pPr algn="r" defTabSz="1625032"/>
            <a:r>
              <a:rPr lang="en-US" sz="1900" dirty="0">
                <a:solidFill>
                  <a:srgbClr val="00AEEF">
                    <a:alpha val="99000"/>
                  </a:srgbClr>
                </a:solidFill>
              </a:rPr>
              <a:t>Jordan</a:t>
            </a:r>
          </a:p>
          <a:p>
            <a:pPr algn="r" defTabSz="1625032"/>
            <a:r>
              <a:rPr lang="en-US" sz="1900" dirty="0">
                <a:solidFill>
                  <a:srgbClr val="00AEEF">
                    <a:alpha val="99000"/>
                  </a:srgbClr>
                </a:solidFill>
              </a:rPr>
              <a:t>Kazakhstan</a:t>
            </a:r>
          </a:p>
          <a:p>
            <a:pPr algn="r" defTabSz="1625032"/>
            <a:r>
              <a:rPr lang="en-US" sz="1900" dirty="0">
                <a:solidFill>
                  <a:srgbClr val="00AEEF">
                    <a:alpha val="99000"/>
                  </a:srgbClr>
                </a:solidFill>
              </a:rPr>
              <a:t>Kenya</a:t>
            </a:r>
          </a:p>
        </p:txBody>
      </p:sp>
      <p:sp>
        <p:nvSpPr>
          <p:cNvPr id="6" name="TextBox 5"/>
          <p:cNvSpPr txBox="1"/>
          <p:nvPr/>
        </p:nvSpPr>
        <p:spPr>
          <a:xfrm>
            <a:off x="6076923" y="2442028"/>
            <a:ext cx="1824185" cy="4385816"/>
          </a:xfrm>
          <a:prstGeom prst="rect">
            <a:avLst/>
          </a:prstGeom>
          <a:noFill/>
        </p:spPr>
        <p:txBody>
          <a:bodyPr wrap="square" lIns="0" tIns="0" rIns="0" bIns="0" rtlCol="0">
            <a:spAutoFit/>
          </a:bodyPr>
          <a:lstStyle/>
          <a:p>
            <a:pPr algn="r" defTabSz="1625032"/>
            <a:r>
              <a:rPr lang="en-US" sz="1900" dirty="0">
                <a:solidFill>
                  <a:srgbClr val="00AEEF">
                    <a:alpha val="99000"/>
                  </a:srgbClr>
                </a:solidFill>
              </a:rPr>
              <a:t>Kuwait</a:t>
            </a:r>
          </a:p>
          <a:p>
            <a:pPr algn="r" defTabSz="1625032"/>
            <a:r>
              <a:rPr lang="en-US" sz="1900" dirty="0">
                <a:solidFill>
                  <a:srgbClr val="00AEEF">
                    <a:alpha val="99000"/>
                  </a:srgbClr>
                </a:solidFill>
              </a:rPr>
              <a:t>Latvia</a:t>
            </a:r>
          </a:p>
          <a:p>
            <a:pPr algn="r" defTabSz="1625032"/>
            <a:r>
              <a:rPr lang="en-US" sz="1900" dirty="0">
                <a:solidFill>
                  <a:srgbClr val="00AEEF">
                    <a:alpha val="99000"/>
                  </a:srgbClr>
                </a:solidFill>
              </a:rPr>
              <a:t>Liechtenstein</a:t>
            </a:r>
          </a:p>
          <a:p>
            <a:pPr algn="r" defTabSz="1625032"/>
            <a:r>
              <a:rPr lang="en-US" sz="1900" dirty="0">
                <a:solidFill>
                  <a:srgbClr val="00AEEF">
                    <a:alpha val="99000"/>
                  </a:srgbClr>
                </a:solidFill>
              </a:rPr>
              <a:t>Lithuania</a:t>
            </a:r>
          </a:p>
          <a:p>
            <a:pPr algn="r" defTabSz="1625032"/>
            <a:r>
              <a:rPr lang="en-US" sz="1900" dirty="0">
                <a:solidFill>
                  <a:srgbClr val="00AEEF">
                    <a:alpha val="99000"/>
                  </a:srgbClr>
                </a:solidFill>
              </a:rPr>
              <a:t>Macedonia</a:t>
            </a:r>
          </a:p>
          <a:p>
            <a:pPr algn="r" defTabSz="1625032"/>
            <a:r>
              <a:rPr lang="en-US" sz="1900" dirty="0">
                <a:solidFill>
                  <a:srgbClr val="00AEEF">
                    <a:alpha val="99000"/>
                  </a:srgbClr>
                </a:solidFill>
              </a:rPr>
              <a:t>Malta</a:t>
            </a:r>
          </a:p>
          <a:p>
            <a:pPr algn="r" defTabSz="1625032"/>
            <a:r>
              <a:rPr lang="en-US" sz="1900" dirty="0">
                <a:solidFill>
                  <a:srgbClr val="00AEEF">
                    <a:alpha val="99000"/>
                  </a:srgbClr>
                </a:solidFill>
              </a:rPr>
              <a:t>Montenegro</a:t>
            </a:r>
          </a:p>
          <a:p>
            <a:pPr algn="r" defTabSz="1625032"/>
            <a:r>
              <a:rPr lang="en-US" sz="1900" dirty="0">
                <a:solidFill>
                  <a:srgbClr val="00AEEF">
                    <a:alpha val="99000"/>
                  </a:srgbClr>
                </a:solidFill>
              </a:rPr>
              <a:t>Morocco</a:t>
            </a:r>
          </a:p>
          <a:p>
            <a:pPr algn="r" defTabSz="1625032"/>
            <a:r>
              <a:rPr lang="en-US" sz="1900" dirty="0">
                <a:solidFill>
                  <a:srgbClr val="00AEEF">
                    <a:alpha val="99000"/>
                  </a:srgbClr>
                </a:solidFill>
              </a:rPr>
              <a:t>Azerbaijan</a:t>
            </a:r>
          </a:p>
          <a:p>
            <a:pPr algn="r" defTabSz="1625032"/>
            <a:r>
              <a:rPr lang="en-US" sz="1900" dirty="0">
                <a:solidFill>
                  <a:srgbClr val="00AEEF">
                    <a:alpha val="99000"/>
                  </a:srgbClr>
                </a:solidFill>
              </a:rPr>
              <a:t>Nigeria</a:t>
            </a:r>
          </a:p>
          <a:p>
            <a:pPr algn="r" defTabSz="1625032"/>
            <a:r>
              <a:rPr lang="en-US" sz="1900" dirty="0">
                <a:solidFill>
                  <a:srgbClr val="00AEEF">
                    <a:alpha val="99000"/>
                  </a:srgbClr>
                </a:solidFill>
              </a:rPr>
              <a:t>Oman</a:t>
            </a:r>
          </a:p>
          <a:p>
            <a:pPr algn="r" defTabSz="1625032"/>
            <a:r>
              <a:rPr lang="en-US" sz="1900" dirty="0">
                <a:solidFill>
                  <a:srgbClr val="00AEEF">
                    <a:alpha val="99000"/>
                  </a:srgbClr>
                </a:solidFill>
              </a:rPr>
              <a:t>Pakistan</a:t>
            </a:r>
          </a:p>
          <a:p>
            <a:pPr algn="r" defTabSz="1625032"/>
            <a:r>
              <a:rPr lang="en-US" sz="1900" dirty="0">
                <a:solidFill>
                  <a:srgbClr val="00AEEF">
                    <a:alpha val="99000"/>
                  </a:srgbClr>
                </a:solidFill>
              </a:rPr>
              <a:t>Panama</a:t>
            </a:r>
          </a:p>
          <a:p>
            <a:pPr algn="r" defTabSz="1625032"/>
            <a:r>
              <a:rPr lang="en-US" sz="1900" dirty="0">
                <a:solidFill>
                  <a:srgbClr val="00AEEF">
                    <a:alpha val="99000"/>
                  </a:srgbClr>
                </a:solidFill>
              </a:rPr>
              <a:t>Paraguay</a:t>
            </a:r>
          </a:p>
          <a:p>
            <a:pPr algn="r" defTabSz="1625032"/>
            <a:r>
              <a:rPr lang="en-US" sz="1900" dirty="0">
                <a:solidFill>
                  <a:srgbClr val="00AEEF">
                    <a:alpha val="99000"/>
                  </a:srgbClr>
                </a:solidFill>
              </a:rPr>
              <a:t>Qatar</a:t>
            </a:r>
          </a:p>
        </p:txBody>
      </p:sp>
      <p:sp>
        <p:nvSpPr>
          <p:cNvPr id="7" name="TextBox 6"/>
          <p:cNvSpPr txBox="1"/>
          <p:nvPr/>
        </p:nvSpPr>
        <p:spPr>
          <a:xfrm>
            <a:off x="7922736" y="2442028"/>
            <a:ext cx="1878879" cy="4385816"/>
          </a:xfrm>
          <a:prstGeom prst="rect">
            <a:avLst/>
          </a:prstGeom>
          <a:noFill/>
        </p:spPr>
        <p:txBody>
          <a:bodyPr wrap="square" lIns="0" tIns="0" rIns="0" bIns="0" rtlCol="0">
            <a:spAutoFit/>
          </a:bodyPr>
          <a:lstStyle/>
          <a:p>
            <a:pPr algn="r" defTabSz="1625032"/>
            <a:r>
              <a:rPr lang="en-US" sz="1900" dirty="0">
                <a:solidFill>
                  <a:srgbClr val="00AEEF">
                    <a:alpha val="99000"/>
                  </a:srgbClr>
                </a:solidFill>
              </a:rPr>
              <a:t>Saudi Arabia</a:t>
            </a:r>
          </a:p>
          <a:p>
            <a:pPr algn="r" defTabSz="1625032"/>
            <a:r>
              <a:rPr lang="en-US" sz="1900" dirty="0">
                <a:solidFill>
                  <a:srgbClr val="00AEEF">
                    <a:alpha val="99000"/>
                  </a:srgbClr>
                </a:solidFill>
              </a:rPr>
              <a:t>Serbia</a:t>
            </a:r>
          </a:p>
          <a:p>
            <a:pPr algn="r" defTabSz="1625032"/>
            <a:r>
              <a:rPr lang="en-US" sz="1900" dirty="0">
                <a:solidFill>
                  <a:srgbClr val="00AEEF">
                    <a:alpha val="99000"/>
                  </a:srgbClr>
                </a:solidFill>
              </a:rPr>
              <a:t>Slovakia</a:t>
            </a:r>
          </a:p>
          <a:p>
            <a:pPr algn="r" defTabSz="1625032"/>
            <a:r>
              <a:rPr lang="en-US" sz="1900" dirty="0">
                <a:solidFill>
                  <a:srgbClr val="00AEEF">
                    <a:alpha val="99000"/>
                  </a:srgbClr>
                </a:solidFill>
              </a:rPr>
              <a:t>Slovenia</a:t>
            </a:r>
          </a:p>
          <a:p>
            <a:pPr algn="r" defTabSz="1625032"/>
            <a:r>
              <a:rPr lang="en-US" sz="1900" dirty="0">
                <a:solidFill>
                  <a:srgbClr val="00AEEF">
                    <a:alpha val="99000"/>
                  </a:srgbClr>
                </a:solidFill>
              </a:rPr>
              <a:t>South Africa</a:t>
            </a:r>
          </a:p>
          <a:p>
            <a:pPr algn="r" defTabSz="1625032"/>
            <a:r>
              <a:rPr lang="en-US" sz="1900" dirty="0">
                <a:solidFill>
                  <a:srgbClr val="00AEEF">
                    <a:alpha val="99000"/>
                  </a:srgbClr>
                </a:solidFill>
              </a:rPr>
              <a:t>Sri Lanka</a:t>
            </a:r>
          </a:p>
          <a:p>
            <a:pPr algn="r" defTabSz="1625032"/>
            <a:r>
              <a:rPr lang="en-US" sz="1900" dirty="0">
                <a:solidFill>
                  <a:srgbClr val="00AEEF">
                    <a:alpha val="99000"/>
                  </a:srgbClr>
                </a:solidFill>
              </a:rPr>
              <a:t>Taiwan</a:t>
            </a:r>
          </a:p>
          <a:p>
            <a:pPr algn="r" defTabSz="1625032"/>
            <a:r>
              <a:rPr lang="en-US" sz="1900" dirty="0">
                <a:solidFill>
                  <a:srgbClr val="00AEEF">
                    <a:alpha val="99000"/>
                  </a:srgbClr>
                </a:solidFill>
              </a:rPr>
              <a:t>Thailand</a:t>
            </a:r>
          </a:p>
          <a:p>
            <a:pPr algn="r" defTabSz="1625032"/>
            <a:r>
              <a:rPr lang="en-US" sz="1900" dirty="0">
                <a:solidFill>
                  <a:srgbClr val="00AEEF">
                    <a:alpha val="99000"/>
                  </a:srgbClr>
                </a:solidFill>
              </a:rPr>
              <a:t>Tunisia</a:t>
            </a:r>
          </a:p>
          <a:p>
            <a:pPr algn="r" defTabSz="1625032"/>
            <a:r>
              <a:rPr lang="en-US" sz="1900" dirty="0">
                <a:solidFill>
                  <a:srgbClr val="00AEEF">
                    <a:alpha val="99000"/>
                  </a:srgbClr>
                </a:solidFill>
              </a:rPr>
              <a:t>Turkey</a:t>
            </a:r>
          </a:p>
          <a:p>
            <a:pPr algn="r" defTabSz="1625032"/>
            <a:r>
              <a:rPr lang="en-US" sz="1900" dirty="0">
                <a:solidFill>
                  <a:srgbClr val="00AEEF">
                    <a:alpha val="99000"/>
                  </a:srgbClr>
                </a:solidFill>
              </a:rPr>
              <a:t>UAE</a:t>
            </a:r>
          </a:p>
          <a:p>
            <a:pPr algn="r" defTabSz="1625032"/>
            <a:r>
              <a:rPr lang="en-US" sz="1900" dirty="0">
                <a:solidFill>
                  <a:srgbClr val="00AEEF">
                    <a:alpha val="99000"/>
                  </a:srgbClr>
                </a:solidFill>
              </a:rPr>
              <a:t>Ukraine</a:t>
            </a:r>
          </a:p>
          <a:p>
            <a:pPr algn="r" defTabSz="1625032"/>
            <a:r>
              <a:rPr lang="en-US" sz="1900" dirty="0">
                <a:solidFill>
                  <a:srgbClr val="00AEEF">
                    <a:alpha val="99000"/>
                  </a:srgbClr>
                </a:solidFill>
              </a:rPr>
              <a:t>Uruguay</a:t>
            </a:r>
          </a:p>
          <a:p>
            <a:pPr algn="r" defTabSz="1625032"/>
            <a:r>
              <a:rPr lang="en-US" sz="1900" dirty="0">
                <a:solidFill>
                  <a:srgbClr val="00AEEF">
                    <a:alpha val="99000"/>
                  </a:srgbClr>
                </a:solidFill>
              </a:rPr>
              <a:t>Venezuela</a:t>
            </a:r>
          </a:p>
          <a:p>
            <a:pPr algn="r" defTabSz="1625032"/>
            <a:r>
              <a:rPr lang="en-US" sz="1900" dirty="0">
                <a:solidFill>
                  <a:srgbClr val="00AEEF">
                    <a:alpha val="99000"/>
                  </a:srgbClr>
                </a:solidFill>
              </a:rPr>
              <a:t>Bahrain</a:t>
            </a:r>
            <a:endParaRPr lang="en-US" sz="1400" dirty="0">
              <a:solidFill>
                <a:srgbClr val="00AEEF">
                  <a:alpha val="99000"/>
                </a:srgbClr>
              </a:solidFill>
            </a:endParaRPr>
          </a:p>
        </p:txBody>
      </p:sp>
      <p:sp>
        <p:nvSpPr>
          <p:cNvPr id="8" name="Rectangle 7"/>
          <p:cNvSpPr/>
          <p:nvPr/>
        </p:nvSpPr>
        <p:spPr>
          <a:xfrm>
            <a:off x="6811187" y="603702"/>
            <a:ext cx="3717860" cy="1446550"/>
          </a:xfrm>
          <a:prstGeom prst="rect">
            <a:avLst/>
          </a:prstGeom>
        </p:spPr>
        <p:txBody>
          <a:bodyPr wrap="square">
            <a:spAutoFit/>
          </a:bodyPr>
          <a:lstStyle/>
          <a:p>
            <a:pPr defTabSz="1218987"/>
            <a:r>
              <a:rPr lang="en-US" sz="4400" dirty="0" smtClean="0">
                <a:solidFill>
                  <a:schemeClr val="tx1">
                    <a:alpha val="99000"/>
                  </a:schemeClr>
                </a:solidFill>
                <a:latin typeface="+mj-lt"/>
              </a:rPr>
              <a:t>countries and territories</a:t>
            </a:r>
            <a:endParaRPr lang="en-US" sz="4400" dirty="0">
              <a:solidFill>
                <a:schemeClr val="tx1">
                  <a:alpha val="99000"/>
                </a:schemeClr>
              </a:solidFill>
              <a:latin typeface="+mj-lt"/>
            </a:endParaRPr>
          </a:p>
        </p:txBody>
      </p:sp>
    </p:spTree>
    <p:extLst>
      <p:ext uri="{BB962C8B-B14F-4D97-AF65-F5344CB8AC3E}">
        <p14:creationId xmlns:p14="http://schemas.microsoft.com/office/powerpoint/2010/main" val="161548955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9435" y="707793"/>
            <a:ext cx="3782992" cy="2399978"/>
            <a:chOff x="69453" y="707084"/>
            <a:chExt cx="3783977" cy="2400603"/>
          </a:xfrm>
        </p:grpSpPr>
        <p:sp>
          <p:nvSpPr>
            <p:cNvPr id="3" name="TextBox 2"/>
            <p:cNvSpPr txBox="1"/>
            <p:nvPr/>
          </p:nvSpPr>
          <p:spPr>
            <a:xfrm>
              <a:off x="339183" y="2707577"/>
              <a:ext cx="3514247" cy="400110"/>
            </a:xfrm>
            <a:prstGeom prst="rect">
              <a:avLst/>
            </a:prstGeom>
            <a:noFill/>
          </p:spPr>
          <p:txBody>
            <a:bodyPr wrap="square" rtlCol="0">
              <a:spAutoFit/>
            </a:bodyPr>
            <a:lstStyle/>
            <a:p>
              <a:pPr algn="ctr"/>
              <a:r>
                <a:rPr lang="en-US" sz="1999" dirty="0">
                  <a:solidFill>
                    <a:srgbClr val="00B0F0"/>
                  </a:solidFill>
                  <a:latin typeface="+mj-lt"/>
                  <a:cs typeface="Segoe UI Light" panose="020B0502040204020203" pitchFamily="34" charset="0"/>
                </a:rPr>
                <a:t>Fortune 500 using Azure</a:t>
              </a:r>
              <a:endParaRPr lang="en-US" sz="1999" dirty="0">
                <a:solidFill>
                  <a:srgbClr val="00B0F0"/>
                </a:solidFill>
                <a:latin typeface="+mj-lt"/>
              </a:endParaRPr>
            </a:p>
          </p:txBody>
        </p:sp>
        <p:sp>
          <p:nvSpPr>
            <p:cNvPr id="4" name="Rectangle 3"/>
            <p:cNvSpPr/>
            <p:nvPr/>
          </p:nvSpPr>
          <p:spPr>
            <a:xfrm>
              <a:off x="69453" y="707084"/>
              <a:ext cx="3679529" cy="2068339"/>
            </a:xfrm>
            <a:prstGeom prst="rect">
              <a:avLst/>
            </a:prstGeom>
          </p:spPr>
          <p:txBody>
            <a:bodyPr wrap="square" anchor="ctr">
              <a:spAutoFit/>
            </a:bodyPr>
            <a:lstStyle/>
            <a:p>
              <a:pPr algn="ctr">
                <a:lnSpc>
                  <a:spcPct val="95000"/>
                </a:lnSpc>
                <a:buSzPct val="90000"/>
              </a:pPr>
              <a:r>
                <a:rPr lang="en-US" sz="13524" dirty="0">
                  <a:solidFill>
                    <a:srgbClr val="00B0F0"/>
                  </a:solidFill>
                  <a:latin typeface="Segoe UI Light" panose="020B0502040204020203" pitchFamily="34" charset="0"/>
                  <a:cs typeface="Segoe UI Light" panose="020B0502040204020203" pitchFamily="34" charset="0"/>
                </a:rPr>
                <a:t>&gt;57</a:t>
              </a:r>
              <a:r>
                <a:rPr lang="en-US" sz="5880" dirty="0">
                  <a:solidFill>
                    <a:srgbClr val="00B0F0"/>
                  </a:solidFill>
                  <a:latin typeface="Segoe UI Light" panose="020B0502040204020203" pitchFamily="34" charset="0"/>
                  <a:cs typeface="Segoe UI Light" panose="020B0502040204020203" pitchFamily="34" charset="0"/>
                </a:rPr>
                <a:t>%</a:t>
              </a:r>
              <a:endParaRPr lang="en-US" sz="13524" dirty="0">
                <a:solidFill>
                  <a:srgbClr val="00B0F0"/>
                </a:solidFill>
                <a:latin typeface="Segoe UI Light" panose="020B0502040204020203" pitchFamily="34" charset="0"/>
                <a:cs typeface="Segoe UI Light" panose="020B0502040204020203" pitchFamily="34" charset="0"/>
              </a:endParaRPr>
            </a:p>
          </p:txBody>
        </p:sp>
      </p:grpSp>
      <p:grpSp>
        <p:nvGrpSpPr>
          <p:cNvPr id="5" name="Group 4"/>
          <p:cNvGrpSpPr/>
          <p:nvPr/>
        </p:nvGrpSpPr>
        <p:grpSpPr>
          <a:xfrm>
            <a:off x="4274033" y="846194"/>
            <a:ext cx="4515936" cy="2309290"/>
            <a:chOff x="8249299" y="845521"/>
            <a:chExt cx="4517112" cy="2309892"/>
          </a:xfrm>
        </p:grpSpPr>
        <p:sp>
          <p:nvSpPr>
            <p:cNvPr id="6" name="Rectangle 5"/>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497" dirty="0">
                  <a:solidFill>
                    <a:srgbClr val="00B0F0"/>
                  </a:solidFill>
                  <a:latin typeface="Segoe UI Light" panose="020B0502040204020203" pitchFamily="34" charset="0"/>
                  <a:cs typeface="Segoe UI Light" panose="020B0502040204020203" pitchFamily="34" charset="0"/>
                </a:rPr>
                <a:t>&gt;</a:t>
              </a:r>
              <a:r>
                <a:rPr lang="en-US" sz="9597" dirty="0">
                  <a:solidFill>
                    <a:srgbClr val="00B0F0"/>
                  </a:solidFill>
                  <a:latin typeface="Segoe UI Light" panose="020B0502040204020203" pitchFamily="34" charset="0"/>
                  <a:cs typeface="Segoe UI Light" panose="020B0502040204020203" pitchFamily="34" charset="0"/>
                </a:rPr>
                <a:t>250</a:t>
              </a:r>
              <a:r>
                <a:rPr lang="en-US" sz="7998" dirty="0">
                  <a:solidFill>
                    <a:srgbClr val="00B0F0"/>
                  </a:solidFill>
                  <a:latin typeface="Segoe UI Light" panose="020B0502040204020203" pitchFamily="34" charset="0"/>
                  <a:cs typeface="Segoe UI Light" panose="020B0502040204020203" pitchFamily="34" charset="0"/>
                </a:rPr>
                <a:t>k</a:t>
              </a:r>
              <a:endParaRPr lang="en-US" sz="9597" dirty="0">
                <a:solidFill>
                  <a:srgbClr val="00B0F0"/>
                </a:solidFill>
                <a:latin typeface="Segoe UI Light" panose="020B0502040204020203" pitchFamily="34" charset="0"/>
                <a:cs typeface="Segoe UI Light" panose="020B0502040204020203" pitchFamily="34" charset="0"/>
              </a:endParaRPr>
            </a:p>
          </p:txBody>
        </p:sp>
        <p:sp>
          <p:nvSpPr>
            <p:cNvPr id="7" name="Rectangle 6"/>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1999" dirty="0">
                  <a:solidFill>
                    <a:srgbClr val="00B0F0"/>
                  </a:solidFill>
                  <a:latin typeface="+mj-lt"/>
                  <a:cs typeface="Segoe UI Light" panose="020B0502040204020203" pitchFamily="34" charset="0"/>
                </a:rPr>
                <a:t>Active websites</a:t>
              </a:r>
              <a:endParaRPr lang="en-US" sz="3199" dirty="0">
                <a:solidFill>
                  <a:srgbClr val="00B0F0"/>
                </a:solidFill>
                <a:latin typeface="+mj-lt"/>
                <a:cs typeface="Segoe UI Light" panose="020B0502040204020203" pitchFamily="34" charset="0"/>
              </a:endParaRPr>
            </a:p>
          </p:txBody>
        </p:sp>
      </p:grpSp>
      <p:cxnSp>
        <p:nvCxnSpPr>
          <p:cNvPr id="8" name="Straight Connector 7"/>
          <p:cNvCxnSpPr/>
          <p:nvPr/>
        </p:nvCxnSpPr>
        <p:spPr>
          <a:xfrm>
            <a:off x="4063229" y="1380"/>
            <a:ext cx="0" cy="685524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95127" y="1380"/>
            <a:ext cx="0" cy="685524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65" y="3443449"/>
            <a:ext cx="12187096"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8292169" y="757121"/>
            <a:ext cx="3624053" cy="2386414"/>
            <a:chOff x="228133" y="2745825"/>
            <a:chExt cx="3624997" cy="2701148"/>
          </a:xfrm>
        </p:grpSpPr>
        <p:sp>
          <p:nvSpPr>
            <p:cNvPr id="12" name="Rectangle 11"/>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3999" spc="-200" dirty="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198" spc="-294" dirty="0">
                  <a:solidFill>
                    <a:srgbClr val="00B0F0"/>
                  </a:solidFill>
                  <a:latin typeface="Segoe UI Light" panose="020B0502040204020203" pitchFamily="34" charset="0"/>
                  <a:cs typeface="Segoe UI Light" panose="020B0502040204020203" pitchFamily="34" charset="0"/>
                </a:rPr>
                <a:t>1,000,000</a:t>
              </a:r>
              <a:endParaRPr lang="en-US" sz="4799" spc="-294" dirty="0">
                <a:solidFill>
                  <a:srgbClr val="00B0F0"/>
                </a:solidFill>
                <a:latin typeface="Segoe UI Light" panose="020B0502040204020203" pitchFamily="34" charset="0"/>
                <a:cs typeface="Segoe UI Light" panose="020B0502040204020203" pitchFamily="34" charset="0"/>
              </a:endParaRPr>
            </a:p>
          </p:txBody>
        </p:sp>
        <p:sp>
          <p:nvSpPr>
            <p:cNvPr id="13" name="TextBox 12"/>
            <p:cNvSpPr txBox="1"/>
            <p:nvPr/>
          </p:nvSpPr>
          <p:spPr>
            <a:xfrm>
              <a:off x="383396" y="4994211"/>
              <a:ext cx="3295372" cy="452762"/>
            </a:xfrm>
            <a:prstGeom prst="rect">
              <a:avLst/>
            </a:prstGeom>
            <a:noFill/>
          </p:spPr>
          <p:txBody>
            <a:bodyPr wrap="square" rtlCol="0">
              <a:spAutoFit/>
            </a:bodyPr>
            <a:lstStyle/>
            <a:p>
              <a:pPr algn="ctr"/>
              <a:r>
                <a:rPr lang="en-US" sz="1999" dirty="0">
                  <a:solidFill>
                    <a:srgbClr val="00B0F0"/>
                  </a:solidFill>
                  <a:latin typeface="+mj-lt"/>
                </a:rPr>
                <a:t>SQL Databases in Azure</a:t>
              </a:r>
            </a:p>
          </p:txBody>
        </p:sp>
      </p:grpSp>
      <p:grpSp>
        <p:nvGrpSpPr>
          <p:cNvPr id="14" name="Group 13"/>
          <p:cNvGrpSpPr/>
          <p:nvPr/>
        </p:nvGrpSpPr>
        <p:grpSpPr>
          <a:xfrm>
            <a:off x="-97875" y="3441525"/>
            <a:ext cx="3923451" cy="2673600"/>
            <a:chOff x="3993501" y="3441529"/>
            <a:chExt cx="3924473" cy="2674296"/>
          </a:xfrm>
        </p:grpSpPr>
        <p:sp>
          <p:nvSpPr>
            <p:cNvPr id="15" name="Rectangle 14"/>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0" spc="-294" dirty="0">
                  <a:solidFill>
                    <a:srgbClr val="00B0F0"/>
                  </a:solidFill>
                  <a:latin typeface="Segoe UI Light" panose="020B0502040204020203" pitchFamily="34" charset="0"/>
                  <a:cs typeface="Segoe UI Light" panose="020B0502040204020203" pitchFamily="34" charset="0"/>
                </a:rPr>
                <a:t>&gt;20</a:t>
              </a:r>
              <a:endParaRPr lang="en-US" sz="9408" dirty="0">
                <a:solidFill>
                  <a:srgbClr val="00B0F0"/>
                </a:solidFill>
                <a:latin typeface="Segoe UI Light" panose="020B0502040204020203" pitchFamily="34" charset="0"/>
                <a:cs typeface="Segoe UI Light" panose="020B0502040204020203" pitchFamily="34" charset="0"/>
              </a:endParaRPr>
            </a:p>
          </p:txBody>
        </p:sp>
        <p:sp>
          <p:nvSpPr>
            <p:cNvPr id="16" name="Rectangle 15"/>
            <p:cNvSpPr/>
            <p:nvPr/>
          </p:nvSpPr>
          <p:spPr>
            <a:xfrm>
              <a:off x="6412042" y="3743084"/>
              <a:ext cx="1505932" cy="2372741"/>
            </a:xfrm>
            <a:prstGeom prst="rect">
              <a:avLst/>
            </a:prstGeom>
          </p:spPr>
          <p:txBody>
            <a:bodyPr wrap="none">
              <a:spAutoFit/>
            </a:bodyPr>
            <a:lstStyle/>
            <a:p>
              <a:pPr lvl="0">
                <a:lnSpc>
                  <a:spcPct val="95000"/>
                </a:lnSpc>
                <a:buSzPct val="90000"/>
              </a:pPr>
              <a:r>
                <a:rPr lang="en-US" sz="2799" dirty="0">
                  <a:solidFill>
                    <a:srgbClr val="00B0F0"/>
                  </a:solidFill>
                  <a:latin typeface="Segoe UI Light" panose="020B0502040204020203" pitchFamily="34" charset="0"/>
                  <a:cs typeface="Segoe UI Light" panose="020B0502040204020203" pitchFamily="34" charset="0"/>
                </a:rPr>
                <a:t>TRILLION</a:t>
              </a:r>
              <a:br>
                <a:rPr lang="en-US" sz="2799" dirty="0">
                  <a:solidFill>
                    <a:srgbClr val="00B0F0"/>
                  </a:solidFill>
                  <a:latin typeface="Segoe UI Light" panose="020B0502040204020203" pitchFamily="34" charset="0"/>
                  <a:cs typeface="Segoe UI Light" panose="020B0502040204020203" pitchFamily="34" charset="0"/>
                </a:rPr>
              </a:br>
              <a:r>
                <a:rPr lang="en-US" sz="1999" dirty="0">
                  <a:solidFill>
                    <a:srgbClr val="00B0F0"/>
                  </a:solidFill>
                  <a:latin typeface="Segoe UI Light" panose="020B0502040204020203" pitchFamily="34" charset="0"/>
                  <a:cs typeface="Segoe UI Light" panose="020B0502040204020203" pitchFamily="34" charset="0"/>
                </a:rPr>
                <a:t>storage</a:t>
              </a:r>
              <a:br>
                <a:rPr lang="en-US" sz="1999" dirty="0">
                  <a:solidFill>
                    <a:srgbClr val="00B0F0"/>
                  </a:solidFill>
                  <a:latin typeface="Segoe UI Light" panose="020B0502040204020203" pitchFamily="34" charset="0"/>
                  <a:cs typeface="Segoe UI Light" panose="020B0502040204020203" pitchFamily="34" charset="0"/>
                </a:rPr>
              </a:br>
              <a:r>
                <a:rPr lang="en-US" sz="1999" dirty="0">
                  <a:solidFill>
                    <a:srgbClr val="00B0F0"/>
                  </a:solidFill>
                  <a:latin typeface="Segoe UI Light" panose="020B0502040204020203" pitchFamily="34" charset="0"/>
                  <a:cs typeface="Segoe UI Light" panose="020B0502040204020203" pitchFamily="34" charset="0"/>
                </a:rPr>
                <a:t>objects</a:t>
              </a:r>
              <a:endParaRPr lang="en-US" sz="8797" dirty="0">
                <a:solidFill>
                  <a:srgbClr val="00B0F0"/>
                </a:solidFill>
                <a:latin typeface="Segoe UI Light" panose="020B0502040204020203" pitchFamily="34" charset="0"/>
                <a:cs typeface="Segoe UI Light" panose="020B0502040204020203" pitchFamily="34" charset="0"/>
              </a:endParaRPr>
            </a:p>
            <a:p>
              <a:pPr>
                <a:lnSpc>
                  <a:spcPct val="95000"/>
                </a:lnSpc>
                <a:buSzPct val="90000"/>
              </a:pPr>
              <a:endParaRPr lang="en-US" sz="8797" dirty="0">
                <a:solidFill>
                  <a:srgbClr val="00B0F0"/>
                </a:solidFill>
                <a:latin typeface="Segoe UI Light" panose="020B0502040204020203" pitchFamily="34" charset="0"/>
                <a:cs typeface="Segoe UI Light" panose="020B0502040204020203" pitchFamily="34" charset="0"/>
              </a:endParaRPr>
            </a:p>
          </p:txBody>
        </p:sp>
      </p:grpSp>
      <p:grpSp>
        <p:nvGrpSpPr>
          <p:cNvPr id="17" name="Group 16"/>
          <p:cNvGrpSpPr/>
          <p:nvPr/>
        </p:nvGrpSpPr>
        <p:grpSpPr>
          <a:xfrm>
            <a:off x="4004791" y="3692091"/>
            <a:ext cx="4667028" cy="1446579"/>
            <a:chOff x="8097236" y="3692159"/>
            <a:chExt cx="4668244" cy="1446956"/>
          </a:xfrm>
        </p:grpSpPr>
        <p:grpSp>
          <p:nvGrpSpPr>
            <p:cNvPr id="18" name="Group 17"/>
            <p:cNvGrpSpPr/>
            <p:nvPr/>
          </p:nvGrpSpPr>
          <p:grpSpPr>
            <a:xfrm>
              <a:off x="8097236" y="3692159"/>
              <a:ext cx="4668244" cy="1446956"/>
              <a:chOff x="8097236" y="3692159"/>
              <a:chExt cx="4668244" cy="1446956"/>
            </a:xfrm>
          </p:grpSpPr>
          <p:cxnSp>
            <p:nvCxnSpPr>
              <p:cNvPr id="20" name="Straight Connector 19"/>
              <p:cNvCxnSpPr/>
              <p:nvPr/>
            </p:nvCxnSpPr>
            <p:spPr>
              <a:xfrm>
                <a:off x="8097236" y="5139115"/>
                <a:ext cx="4094764" cy="0"/>
              </a:xfrm>
              <a:prstGeom prst="line">
                <a:avLst/>
              </a:prstGeom>
              <a:ln w="9525">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249298" y="3692159"/>
                <a:ext cx="2492813" cy="1261884"/>
              </a:xfrm>
              <a:prstGeom prst="rect">
                <a:avLst/>
              </a:prstGeom>
            </p:spPr>
            <p:txBody>
              <a:bodyPr wrap="square" anchor="ctr">
                <a:spAutoFit/>
              </a:bodyPr>
              <a:lstStyle/>
              <a:p>
                <a:pPr>
                  <a:lnSpc>
                    <a:spcPct val="95000"/>
                  </a:lnSpc>
                  <a:buSzPct val="90000"/>
                </a:pPr>
                <a:r>
                  <a:rPr lang="en-US" sz="7998" dirty="0">
                    <a:solidFill>
                      <a:srgbClr val="00B0F0"/>
                    </a:solidFill>
                    <a:latin typeface="Segoe UI Light" panose="020B0502040204020203" pitchFamily="34" charset="0"/>
                    <a:cs typeface="Segoe UI Light" panose="020B0502040204020203" pitchFamily="34" charset="0"/>
                  </a:rPr>
                  <a:t>&gt;300</a:t>
                </a:r>
              </a:p>
            </p:txBody>
          </p:sp>
          <p:sp>
            <p:nvSpPr>
              <p:cNvPr id="22" name="Rectangle 21"/>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799" dirty="0">
                    <a:solidFill>
                      <a:srgbClr val="00B0F0"/>
                    </a:solidFill>
                    <a:latin typeface="+mj-lt"/>
                    <a:cs typeface="Segoe UI Light" panose="020B0502040204020203" pitchFamily="34" charset="0"/>
                  </a:rPr>
                  <a:t>MILLION</a:t>
                </a:r>
                <a:endParaRPr lang="en-US" sz="3599" dirty="0">
                  <a:solidFill>
                    <a:srgbClr val="00B0F0"/>
                  </a:solidFill>
                  <a:latin typeface="+mj-lt"/>
                  <a:cs typeface="Segoe UI Light" panose="020B0502040204020203" pitchFamily="34" charset="0"/>
                </a:endParaRPr>
              </a:p>
            </p:txBody>
          </p:sp>
        </p:grpSp>
        <p:sp>
          <p:nvSpPr>
            <p:cNvPr id="19" name="TextBox 18"/>
            <p:cNvSpPr txBox="1"/>
            <p:nvPr/>
          </p:nvSpPr>
          <p:spPr>
            <a:xfrm>
              <a:off x="10617567" y="4313736"/>
              <a:ext cx="1492298" cy="400110"/>
            </a:xfrm>
            <a:prstGeom prst="rect">
              <a:avLst/>
            </a:prstGeom>
            <a:noFill/>
          </p:spPr>
          <p:txBody>
            <a:bodyPr wrap="square" rtlCol="0">
              <a:spAutoFit/>
            </a:bodyPr>
            <a:lstStyle/>
            <a:p>
              <a:r>
                <a:rPr lang="en-US" sz="1999" dirty="0">
                  <a:solidFill>
                    <a:srgbClr val="00B0F0"/>
                  </a:solidFill>
                  <a:latin typeface="+mj-lt"/>
                </a:rPr>
                <a:t>AD users</a:t>
              </a:r>
            </a:p>
          </p:txBody>
        </p:sp>
      </p:grpSp>
      <p:grpSp>
        <p:nvGrpSpPr>
          <p:cNvPr id="23" name="Group 22"/>
          <p:cNvGrpSpPr/>
          <p:nvPr/>
        </p:nvGrpSpPr>
        <p:grpSpPr>
          <a:xfrm>
            <a:off x="4156814" y="5310919"/>
            <a:ext cx="3940811" cy="1261555"/>
            <a:chOff x="8249298" y="5311409"/>
            <a:chExt cx="3941838" cy="1261884"/>
          </a:xfrm>
        </p:grpSpPr>
        <p:sp>
          <p:nvSpPr>
            <p:cNvPr id="24" name="Rectangle 2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7998" dirty="0">
                  <a:solidFill>
                    <a:srgbClr val="00B0F0"/>
                  </a:solidFill>
                  <a:latin typeface="Segoe UI Light" panose="020B0502040204020203" pitchFamily="34" charset="0"/>
                  <a:cs typeface="Segoe UI Light" panose="020B0502040204020203" pitchFamily="34" charset="0"/>
                </a:rPr>
                <a:t>&gt;13</a:t>
              </a:r>
            </a:p>
          </p:txBody>
        </p:sp>
        <p:sp>
          <p:nvSpPr>
            <p:cNvPr id="25" name="Rectangle 2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799" dirty="0">
                  <a:solidFill>
                    <a:srgbClr val="00B0F0"/>
                  </a:solidFill>
                  <a:latin typeface="+mj-lt"/>
                  <a:cs typeface="Segoe UI Light" panose="020B0502040204020203" pitchFamily="34" charset="0"/>
                </a:rPr>
                <a:t>BILLION</a:t>
              </a:r>
              <a:endParaRPr lang="en-US" sz="3599" dirty="0">
                <a:solidFill>
                  <a:srgbClr val="00B0F0"/>
                </a:solidFill>
                <a:latin typeface="+mj-lt"/>
                <a:cs typeface="Segoe UI Light" panose="020B0502040204020203" pitchFamily="34" charset="0"/>
              </a:endParaRPr>
            </a:p>
          </p:txBody>
        </p:sp>
        <p:sp>
          <p:nvSpPr>
            <p:cNvPr id="26" name="TextBox 25"/>
            <p:cNvSpPr txBox="1"/>
            <p:nvPr/>
          </p:nvSpPr>
          <p:spPr>
            <a:xfrm>
              <a:off x="9910351" y="5932986"/>
              <a:ext cx="2280785" cy="400110"/>
            </a:xfrm>
            <a:prstGeom prst="rect">
              <a:avLst/>
            </a:prstGeom>
            <a:noFill/>
          </p:spPr>
          <p:txBody>
            <a:bodyPr wrap="square" rtlCol="0">
              <a:spAutoFit/>
            </a:bodyPr>
            <a:lstStyle/>
            <a:p>
              <a:r>
                <a:rPr lang="en-US" sz="1999" dirty="0">
                  <a:solidFill>
                    <a:srgbClr val="00B0F0"/>
                  </a:solidFill>
                  <a:latin typeface="+mj-lt"/>
                </a:rPr>
                <a:t>authentication/</a:t>
              </a:r>
              <a:r>
                <a:rPr lang="en-US" sz="1999" dirty="0" err="1">
                  <a:solidFill>
                    <a:srgbClr val="00B0F0"/>
                  </a:solidFill>
                  <a:latin typeface="+mj-lt"/>
                </a:rPr>
                <a:t>wk</a:t>
              </a:r>
              <a:endParaRPr lang="en-US" sz="1999" dirty="0">
                <a:solidFill>
                  <a:srgbClr val="00B0F0"/>
                </a:solidFill>
                <a:latin typeface="+mj-lt"/>
              </a:endParaRPr>
            </a:p>
          </p:txBody>
        </p:sp>
      </p:grpSp>
      <p:grpSp>
        <p:nvGrpSpPr>
          <p:cNvPr id="27" name="Group 26"/>
          <p:cNvGrpSpPr/>
          <p:nvPr/>
        </p:nvGrpSpPr>
        <p:grpSpPr>
          <a:xfrm>
            <a:off x="-27106" y="5103639"/>
            <a:ext cx="4069002" cy="1739895"/>
            <a:chOff x="4064288" y="5104075"/>
            <a:chExt cx="4070062" cy="1740348"/>
          </a:xfrm>
        </p:grpSpPr>
        <p:sp>
          <p:nvSpPr>
            <p:cNvPr id="28" name="Rectangle 27"/>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0" spc="-294" dirty="0">
                  <a:solidFill>
                    <a:srgbClr val="00B0F0"/>
                  </a:solidFill>
                  <a:latin typeface="Segoe UI Light" panose="020B0502040204020203" pitchFamily="34" charset="0"/>
                  <a:cs typeface="Segoe UI Light" panose="020B0502040204020203" pitchFamily="34" charset="0"/>
                </a:rPr>
                <a:t>&gt;2</a:t>
              </a:r>
              <a:endParaRPr lang="en-US" sz="9408" dirty="0">
                <a:solidFill>
                  <a:srgbClr val="00B0F0"/>
                </a:solidFill>
                <a:latin typeface="Segoe UI Light" panose="020B0502040204020203" pitchFamily="34" charset="0"/>
                <a:cs typeface="Segoe UI Light" panose="020B0502040204020203" pitchFamily="34" charset="0"/>
              </a:endParaRPr>
            </a:p>
          </p:txBody>
        </p:sp>
        <p:sp>
          <p:nvSpPr>
            <p:cNvPr id="29" name="Rectangle 28"/>
            <p:cNvSpPr/>
            <p:nvPr/>
          </p:nvSpPr>
          <p:spPr>
            <a:xfrm>
              <a:off x="6439978" y="5319228"/>
              <a:ext cx="1507144" cy="794064"/>
            </a:xfrm>
            <a:prstGeom prst="rect">
              <a:avLst/>
            </a:prstGeom>
          </p:spPr>
          <p:txBody>
            <a:bodyPr wrap="none">
              <a:spAutoFit/>
            </a:bodyPr>
            <a:lstStyle/>
            <a:p>
              <a:pPr>
                <a:lnSpc>
                  <a:spcPct val="95000"/>
                </a:lnSpc>
                <a:buSzPct val="90000"/>
              </a:pPr>
              <a:r>
                <a:rPr lang="en-US" sz="2799" dirty="0">
                  <a:solidFill>
                    <a:srgbClr val="00B0F0"/>
                  </a:solidFill>
                  <a:latin typeface="Segoe UI Light" panose="020B0502040204020203" pitchFamily="34" charset="0"/>
                  <a:cs typeface="Segoe UI Light" panose="020B0502040204020203" pitchFamily="34" charset="0"/>
                </a:rPr>
                <a:t>MILLION</a:t>
              </a:r>
              <a:br>
                <a:rPr lang="en-US" sz="2799" dirty="0">
                  <a:solidFill>
                    <a:srgbClr val="00B0F0"/>
                  </a:solidFill>
                  <a:latin typeface="Segoe UI Light" panose="020B0502040204020203" pitchFamily="34" charset="0"/>
                  <a:cs typeface="Segoe UI Light" panose="020B0502040204020203" pitchFamily="34" charset="0"/>
                </a:rPr>
              </a:br>
              <a:r>
                <a:rPr lang="en-US" sz="1999" dirty="0">
                  <a:solidFill>
                    <a:srgbClr val="00B0F0"/>
                  </a:solidFill>
                  <a:latin typeface="Segoe UI Light" panose="020B0502040204020203" pitchFamily="34" charset="0"/>
                  <a:cs typeface="Segoe UI Light" panose="020B0502040204020203" pitchFamily="34" charset="0"/>
                </a:rPr>
                <a:t>requests/sec</a:t>
              </a:r>
              <a:endParaRPr lang="en-US" sz="7198" dirty="0">
                <a:solidFill>
                  <a:srgbClr val="00B0F0"/>
                </a:solidFill>
                <a:latin typeface="Segoe UI Light" panose="020B0502040204020203" pitchFamily="34" charset="0"/>
                <a:cs typeface="Segoe UI Light" panose="020B0502040204020203" pitchFamily="34" charset="0"/>
              </a:endParaRPr>
            </a:p>
          </p:txBody>
        </p:sp>
        <p:cxnSp>
          <p:nvCxnSpPr>
            <p:cNvPr id="30" name="Straight Connector 29"/>
            <p:cNvCxnSpPr/>
            <p:nvPr/>
          </p:nvCxnSpPr>
          <p:spPr>
            <a:xfrm>
              <a:off x="4064288" y="5139115"/>
              <a:ext cx="4070062" cy="0"/>
            </a:xfrm>
            <a:prstGeom prst="line">
              <a:avLst/>
            </a:prstGeom>
            <a:ln w="9525">
              <a:solidFill>
                <a:srgbClr val="00B0F0"/>
              </a:solidFill>
              <a:prstDash val="sysDash"/>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8233731" y="3574548"/>
            <a:ext cx="3889403" cy="2927731"/>
            <a:chOff x="8235876" y="3574586"/>
            <a:chExt cx="3890416" cy="2928494"/>
          </a:xfrm>
        </p:grpSpPr>
        <p:grpSp>
          <p:nvGrpSpPr>
            <p:cNvPr id="32" name="Group 31"/>
            <p:cNvGrpSpPr/>
            <p:nvPr/>
          </p:nvGrpSpPr>
          <p:grpSpPr>
            <a:xfrm>
              <a:off x="8235876" y="3574586"/>
              <a:ext cx="3260699" cy="2928494"/>
              <a:chOff x="4443252" y="4012914"/>
              <a:chExt cx="3260699" cy="2928494"/>
            </a:xfrm>
          </p:grpSpPr>
          <p:sp>
            <p:nvSpPr>
              <p:cNvPr id="34" name="Rectangle 33"/>
              <p:cNvSpPr/>
              <p:nvPr/>
            </p:nvSpPr>
            <p:spPr>
              <a:xfrm>
                <a:off x="4443252" y="4012914"/>
                <a:ext cx="2238203" cy="2928494"/>
              </a:xfrm>
              <a:prstGeom prst="rect">
                <a:avLst/>
              </a:prstGeom>
            </p:spPr>
            <p:txBody>
              <a:bodyPr wrap="square" anchor="b">
                <a:spAutoFit/>
              </a:bodyPr>
              <a:lstStyle/>
              <a:p>
                <a:pPr>
                  <a:lnSpc>
                    <a:spcPct val="95000"/>
                  </a:lnSpc>
                  <a:buSzPct val="90000"/>
                </a:pPr>
                <a:r>
                  <a:rPr lang="en-US" sz="16195" spc="-3499" dirty="0">
                    <a:solidFill>
                      <a:srgbClr val="00B0F0"/>
                    </a:solidFill>
                    <a:latin typeface="Segoe UI Light" panose="020B0502040204020203" pitchFamily="34" charset="0"/>
                    <a:cs typeface="Segoe UI Light" panose="020B0502040204020203" pitchFamily="34" charset="0"/>
                  </a:rPr>
                  <a:t>&gt;</a:t>
                </a:r>
                <a:r>
                  <a:rPr lang="en-US" sz="19394" spc="-3499" dirty="0">
                    <a:solidFill>
                      <a:srgbClr val="00B0F0"/>
                    </a:solidFill>
                    <a:latin typeface="Segoe UI Light" panose="020B0502040204020203" pitchFamily="34" charset="0"/>
                    <a:cs typeface="Segoe UI Light" panose="020B0502040204020203" pitchFamily="34" charset="0"/>
                  </a:rPr>
                  <a:t>1</a:t>
                </a:r>
                <a:endParaRPr lang="en-US" sz="28691" spc="-3499" dirty="0">
                  <a:solidFill>
                    <a:srgbClr val="00B0F0"/>
                  </a:solidFill>
                  <a:latin typeface="Segoe UI Light" panose="020B0502040204020203" pitchFamily="34" charset="0"/>
                  <a:cs typeface="Segoe UI Light" panose="020B0502040204020203" pitchFamily="34" charset="0"/>
                </a:endParaRPr>
              </a:p>
            </p:txBody>
          </p:sp>
          <p:sp>
            <p:nvSpPr>
              <p:cNvPr id="35" name="Rectangle 34"/>
              <p:cNvSpPr/>
              <p:nvPr/>
            </p:nvSpPr>
            <p:spPr>
              <a:xfrm>
                <a:off x="6262156" y="4765275"/>
                <a:ext cx="1441795" cy="1554228"/>
              </a:xfrm>
              <a:prstGeom prst="rect">
                <a:avLst/>
              </a:prstGeom>
            </p:spPr>
            <p:txBody>
              <a:bodyPr wrap="none">
                <a:spAutoFit/>
              </a:bodyPr>
              <a:lstStyle/>
              <a:p>
                <a:pPr>
                  <a:lnSpc>
                    <a:spcPct val="95000"/>
                  </a:lnSpc>
                  <a:buSzPct val="90000"/>
                </a:pPr>
                <a:r>
                  <a:rPr lang="en-US" sz="2799" dirty="0">
                    <a:solidFill>
                      <a:srgbClr val="00B0F0"/>
                    </a:solidFill>
                    <a:latin typeface="Segoe UI Light" panose="020B0502040204020203" pitchFamily="34" charset="0"/>
                    <a:cs typeface="Segoe UI Light" panose="020B0502040204020203" pitchFamily="34" charset="0"/>
                  </a:rPr>
                  <a:t>MILLION</a:t>
                </a:r>
              </a:p>
              <a:p>
                <a:pPr>
                  <a:lnSpc>
                    <a:spcPct val="95000"/>
                  </a:lnSpc>
                  <a:buSzPct val="90000"/>
                </a:pPr>
                <a:endParaRPr lang="en-US" sz="7198" dirty="0">
                  <a:solidFill>
                    <a:srgbClr val="00B0F0"/>
                  </a:solidFill>
                  <a:latin typeface="Segoe UI Light" panose="020B0502040204020203" pitchFamily="34" charset="0"/>
                  <a:cs typeface="Segoe UI Light" panose="020B0502040204020203" pitchFamily="34" charset="0"/>
                </a:endParaRPr>
              </a:p>
            </p:txBody>
          </p:sp>
        </p:grpSp>
        <p:sp>
          <p:nvSpPr>
            <p:cNvPr id="33" name="TextBox 32"/>
            <p:cNvSpPr txBox="1"/>
            <p:nvPr/>
          </p:nvSpPr>
          <p:spPr>
            <a:xfrm>
              <a:off x="10066332" y="4786389"/>
              <a:ext cx="2059960" cy="1569148"/>
            </a:xfrm>
            <a:prstGeom prst="rect">
              <a:avLst/>
            </a:prstGeom>
            <a:noFill/>
          </p:spPr>
          <p:txBody>
            <a:bodyPr wrap="square" rtlCol="0">
              <a:spAutoFit/>
            </a:bodyPr>
            <a:lstStyle/>
            <a:p>
              <a:r>
                <a:rPr lang="en-US" sz="2399" dirty="0">
                  <a:solidFill>
                    <a:srgbClr val="00B0F0"/>
                  </a:solidFill>
                  <a:latin typeface="+mj-lt"/>
                </a:rPr>
                <a:t>Developers registered with Visual Studio Online</a:t>
              </a:r>
            </a:p>
          </p:txBody>
        </p:sp>
      </p:grpSp>
    </p:spTree>
    <p:extLst>
      <p:ext uri="{BB962C8B-B14F-4D97-AF65-F5344CB8AC3E}">
        <p14:creationId xmlns:p14="http://schemas.microsoft.com/office/powerpoint/2010/main" val="482092009"/>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244</TotalTime>
  <Words>2283</Words>
  <Application>Microsoft Macintosh PowerPoint</Application>
  <PresentationFormat>Widescreen</PresentationFormat>
  <Paragraphs>410</Paragraphs>
  <Slides>19</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Calibri</vt:lpstr>
      <vt:lpstr>Kozuka Gothic Pro R</vt:lpstr>
      <vt:lpstr>Segoe Semibold</vt:lpstr>
      <vt:lpstr>Segoe UI</vt:lpstr>
      <vt:lpstr>Segoe UI Light</vt:lpstr>
      <vt:lpstr>Segoe UI Semibold</vt:lpstr>
      <vt:lpstr>Wingdings</vt:lpstr>
      <vt:lpstr>宋体</vt:lpstr>
      <vt:lpstr>Arial</vt:lpstr>
      <vt:lpstr>1_MS1444_Windows Azure Template 16x9_r08a</vt:lpstr>
      <vt:lpstr>Microsoft Azure Overview</vt:lpstr>
      <vt:lpstr>Microsoft Azure Overview</vt:lpstr>
      <vt:lpstr>What is the cloud?</vt:lpstr>
      <vt:lpstr>PowerPoint Presentation</vt:lpstr>
      <vt:lpstr>Cloud Computing Variants</vt:lpstr>
      <vt:lpstr>Microsoft Azure LOVES EVERYONE!</vt:lpstr>
      <vt:lpstr>Azure Datacenter Regions</vt:lpstr>
      <vt:lpstr>PowerPoint Presentation</vt:lpstr>
      <vt:lpstr>PowerPoint Presentation</vt:lpstr>
      <vt:lpstr>Pay only for what is used</vt:lpstr>
      <vt:lpstr>Microsoft Azure Services (Partial List)</vt:lpstr>
      <vt:lpstr>Microsoft Azure Portal</vt:lpstr>
      <vt:lpstr>Virtual Machines</vt:lpstr>
      <vt:lpstr>VM with persistent storage</vt:lpstr>
      <vt:lpstr>Continuous storage geo-replication</vt:lpstr>
      <vt:lpstr>Web sites</vt:lpstr>
      <vt:lpstr>Microsoft Azure Services</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John Robbins</cp:lastModifiedBy>
  <cp:revision>25</cp:revision>
  <dcterms:created xsi:type="dcterms:W3CDTF">2015-09-13T19:29:02Z</dcterms:created>
  <dcterms:modified xsi:type="dcterms:W3CDTF">2015-09-13T23:34:26Z</dcterms:modified>
</cp:coreProperties>
</file>