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12"/>
  </p:notesMasterIdLst>
  <p:sldIdLst>
    <p:sldId id="256" r:id="rId2"/>
    <p:sldId id="257" r:id="rId3"/>
    <p:sldId id="292" r:id="rId4"/>
    <p:sldId id="277" r:id="rId5"/>
    <p:sldId id="300" r:id="rId6"/>
    <p:sldId id="291" r:id="rId7"/>
    <p:sldId id="282" r:id="rId8"/>
    <p:sldId id="287" r:id="rId9"/>
    <p:sldId id="271"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003" autoAdjust="0"/>
    <p:restoredTop sz="74035" autoAdjust="0"/>
  </p:normalViewPr>
  <p:slideViewPr>
    <p:cSldViewPr snapToGrid="0">
      <p:cViewPr varScale="1">
        <p:scale>
          <a:sx n="95" d="100"/>
          <a:sy n="95" d="100"/>
        </p:scale>
        <p:origin x="84" y="31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t>10/8/2015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a:t>
            </a:r>
            <a:r>
              <a:rPr lang="en-US" sz="700" dirty="0" smtClean="0">
                <a:gradFill>
                  <a:gsLst>
                    <a:gs pos="0">
                      <a:srgbClr val="292929"/>
                    </a:gs>
                    <a:gs pos="100000">
                      <a:srgbClr val="292929"/>
                    </a:gs>
                  </a:gsLst>
                  <a:lin ang="5400000" scaled="0"/>
                </a:gradFill>
                <a:cs typeface="Segoe UI" pitchFamily="34" charset="0"/>
              </a:rPr>
              <a:t>201</a:t>
            </a:r>
            <a:r>
              <a:rPr lang="en-US" altLang="zh-CN" sz="700" dirty="0" smtClean="0">
                <a:gradFill>
                  <a:gsLst>
                    <a:gs pos="0">
                      <a:srgbClr val="292929"/>
                    </a:gs>
                    <a:gs pos="100000">
                      <a:srgbClr val="292929"/>
                    </a:gs>
                  </a:gsLst>
                  <a:lin ang="5400000" scaled="0"/>
                </a:gradFill>
                <a:cs typeface="Segoe UI" pitchFamily="34" charset="0"/>
              </a:rPr>
              <a:t>5</a:t>
            </a:r>
            <a:r>
              <a:rPr lang="en-US" sz="700" dirty="0" smtClean="0">
                <a:gradFill>
                  <a:gsLst>
                    <a:gs pos="0">
                      <a:srgbClr val="292929"/>
                    </a:gs>
                    <a:gs pos="100000">
                      <a:srgbClr val="292929"/>
                    </a:gs>
                  </a:gsLst>
                  <a:lin ang="5400000" scaled="0"/>
                </a:gradFill>
                <a:cs typeface="Segoe UI" pitchFamily="34" charset="0"/>
              </a:rPr>
              <a:t> </a:t>
            </a:r>
            <a:r>
              <a:rPr lang="en-US" sz="700" dirty="0">
                <a:gradFill>
                  <a:gsLst>
                    <a:gs pos="0">
                      <a:srgbClr val="292929"/>
                    </a:gs>
                    <a:gs pos="100000">
                      <a:srgbClr val="292929"/>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smtClean="0">
                <a:solidFill>
                  <a:schemeClr val="bg1"/>
                </a:solidFill>
                <a:latin typeface="Segoe UI Light" panose="020B0502040204020203" pitchFamily="34" charset="0"/>
              </a:rPr>
              <a:t>Microsoft Azure </a:t>
            </a:r>
            <a:r>
              <a:rPr lang="en-US" sz="4000" dirty="0">
                <a:solidFill>
                  <a:schemeClr val="bg1"/>
                </a:solidFill>
                <a:latin typeface="Segoe UI Light" panose="020B0502040204020203" pitchFamily="34" charset="0"/>
              </a:rPr>
              <a:t>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zure </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a:t>
            </a:r>
            <a:r>
              <a:rPr lang="en-US" sz="3200" baseline="30000" dirty="0" smtClean="0">
                <a:solidFill>
                  <a:srgbClr val="C60651"/>
                </a:solidFill>
                <a:latin typeface="Segoe UI Semibold" panose="020B0702040204020203" pitchFamily="34" charset="0"/>
              </a:rPr>
              <a:t>Microsoft Azure </a:t>
            </a:r>
            <a:r>
              <a:rPr lang="en-US" sz="3200" baseline="30000" dirty="0">
                <a:solidFill>
                  <a:srgbClr val="C60651"/>
                </a:solidFill>
                <a:latin typeface="Segoe UI Semibold" panose="020B0702040204020203" pitchFamily="34" charset="0"/>
              </a:rPr>
              <a:t>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a:t>
            </a:r>
            <a:r>
              <a:rPr lang="en-US" sz="2000" baseline="30000" dirty="0" smtClean="0">
                <a:solidFill>
                  <a:srgbClr val="717073"/>
                </a:solidFill>
              </a:rPr>
              <a:t>Microsoft </a:t>
            </a:r>
            <a:r>
              <a:rPr lang="en-US" sz="2000" baseline="30000" dirty="0">
                <a:solidFill>
                  <a:srgbClr val="717073"/>
                </a:solidFill>
              </a:rPr>
              <a:t>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smtClean="0">
                <a:solidFill>
                  <a:srgbClr val="717073"/>
                </a:solidFill>
              </a:rPr>
              <a:t>Microsoft </a:t>
            </a:r>
            <a:r>
              <a:rPr lang="en-US" sz="2000" baseline="30000" dirty="0" smtClean="0">
                <a:solidFill>
                  <a:srgbClr val="717073"/>
                </a:solidFill>
              </a:rPr>
              <a:t>Azure </a:t>
            </a:r>
            <a:r>
              <a:rPr lang="en-US" sz="2000" baseline="30000" dirty="0">
                <a:solidFill>
                  <a:srgbClr val="717073"/>
                </a:solidFill>
              </a:rPr>
              <a:t>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smtClean="0"/>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smtClean="0"/>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smtClean="0"/>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smtClean="0"/>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smtClean="0"/>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smtClean="0"/>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smtClean="0"/>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smtClean="0"/>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smtClean="0"/>
              <a:t>Click to edit Master text styles</a:t>
            </a:r>
          </a:p>
          <a:p>
            <a:pPr marL="403104" lvl="1" indent="-403104" algn="l" defTabSz="914089" rtl="0" eaLnBrk="1" latinLnBrk="0" hangingPunct="1">
              <a:lnSpc>
                <a:spcPct val="90000"/>
              </a:lnSpc>
              <a:spcBef>
                <a:spcPct val="20000"/>
              </a:spcBef>
              <a:buSzPct val="80000"/>
            </a:pPr>
            <a:r>
              <a:rPr lang="en-US" smtClean="0"/>
              <a:t>Second level</a:t>
            </a:r>
          </a:p>
          <a:p>
            <a:pPr marL="403104" lvl="2" indent="-403104" algn="l" defTabSz="914089" rtl="0" eaLnBrk="1" latinLnBrk="0" hangingPunct="1">
              <a:lnSpc>
                <a:spcPct val="90000"/>
              </a:lnSpc>
              <a:spcBef>
                <a:spcPct val="20000"/>
              </a:spcBef>
              <a:buSzPct val="80000"/>
            </a:pPr>
            <a:r>
              <a:rPr lang="en-US" smtClean="0"/>
              <a:t>Third level</a:t>
            </a:r>
          </a:p>
          <a:p>
            <a:pPr marL="403104" lvl="3" indent="-403104" algn="l" defTabSz="914089" rtl="0" eaLnBrk="1" latinLnBrk="0" hangingPunct="1">
              <a:lnSpc>
                <a:spcPct val="90000"/>
              </a:lnSpc>
              <a:spcBef>
                <a:spcPct val="20000"/>
              </a:spcBef>
              <a:buSzPct val="80000"/>
            </a:pPr>
            <a:r>
              <a:rPr lang="en-US" smtClean="0"/>
              <a:t>Fourth level</a:t>
            </a:r>
          </a:p>
          <a:p>
            <a:pPr marL="403104" lvl="4" indent="-403104" algn="l" defTabSz="914089" rtl="0" eaLnBrk="1" latinLnBrk="0" hangingPunct="1">
              <a:lnSpc>
                <a:spcPct val="90000"/>
              </a:lnSpc>
              <a:spcBef>
                <a:spcPct val="20000"/>
              </a:spcBef>
              <a:buSzPct val="80000"/>
            </a:pPr>
            <a:r>
              <a:rPr lang="en-US" smtClean="0"/>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smtClean="0"/>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smtClean="0"/>
              <a:t>Click to edit Master text styles</a:t>
            </a:r>
          </a:p>
          <a:p>
            <a:pPr marL="3174" lvl="1" indent="0" algn="l" defTabSz="914089"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iming>
    <p:tnLst>
      <p:par>
        <p:cTn id="1" dur="indefinite" restart="never" nodeType="tmRoot"/>
      </p:par>
    </p:tnLst>
  </p:timing>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sdn.microsoft.com/en-us/library/azure/dn834998.asp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Stream Analytics</a:t>
            </a:r>
            <a:endParaRPr lang="en-US" dirty="0"/>
          </a:p>
        </p:txBody>
      </p:sp>
      <p:sp>
        <p:nvSpPr>
          <p:cNvPr id="3" name="Text Placeholder 2"/>
          <p:cNvSpPr>
            <a:spLocks noGrp="1"/>
          </p:cNvSpPr>
          <p:nvPr>
            <p:ph type="body" sz="quarter" idx="11"/>
          </p:nvPr>
        </p:nvSpPr>
        <p:spPr>
          <a:xfrm>
            <a:off x="519250" y="4612344"/>
            <a:ext cx="5455754" cy="332270"/>
          </a:xfrm>
        </p:spPr>
        <p:txBody>
          <a:bodyPr/>
          <a:lstStyle/>
          <a:p>
            <a:r>
              <a:rPr lang="en-US" dirty="0" smtClean="0"/>
              <a:t>Microsoft Research</a:t>
            </a:r>
            <a:endParaRPr lang="en-US" dirty="0"/>
          </a:p>
        </p:txBody>
      </p:sp>
    </p:spTree>
    <p:extLst>
      <p:ext uri="{BB962C8B-B14F-4D97-AF65-F5344CB8AC3E}">
        <p14:creationId xmlns:p14="http://schemas.microsoft.com/office/powerpoint/2010/main" val="20004620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6192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Stream Analytics</a:t>
            </a:r>
            <a:endParaRPr lang="en-US" dirty="0"/>
          </a:p>
        </p:txBody>
      </p:sp>
      <p:sp>
        <p:nvSpPr>
          <p:cNvPr id="3" name="Content Placeholder 2"/>
          <p:cNvSpPr>
            <a:spLocks noGrp="1"/>
          </p:cNvSpPr>
          <p:nvPr>
            <p:ph idx="1"/>
          </p:nvPr>
        </p:nvSpPr>
        <p:spPr>
          <a:xfrm>
            <a:off x="519248" y="1447800"/>
            <a:ext cx="11151916" cy="4886209"/>
          </a:xfrm>
        </p:spPr>
        <p:txBody>
          <a:bodyPr/>
          <a:lstStyle/>
          <a:p>
            <a:r>
              <a:rPr lang="en-US" dirty="0" smtClean="0"/>
              <a:t>Fully managed cloud-based service for analyzing high-volume, high-velocity, highly dynamic data streams</a:t>
            </a:r>
          </a:p>
          <a:p>
            <a:r>
              <a:rPr lang="en-US" dirty="0" smtClean="0"/>
              <a:t>Uses SQL-like query language to make analyzing real-time data no more difficult than querying SQL databases</a:t>
            </a:r>
          </a:p>
          <a:p>
            <a:pPr lvl="1"/>
            <a:r>
              <a:rPr lang="en-US" dirty="0" smtClean="0"/>
              <a:t>Requires no code, unlike Apache Storm and Amazon Kinesis</a:t>
            </a:r>
          </a:p>
          <a:p>
            <a:r>
              <a:rPr lang="en-US" dirty="0" smtClean="0"/>
              <a:t>Easily scales up and down using Streaming </a:t>
            </a:r>
            <a:r>
              <a:rPr lang="en-US" dirty="0"/>
              <a:t>U</a:t>
            </a:r>
            <a:r>
              <a:rPr lang="en-US" dirty="0" smtClean="0"/>
              <a:t>nits</a:t>
            </a:r>
          </a:p>
          <a:p>
            <a:pPr lvl="1"/>
            <a:r>
              <a:rPr lang="en-US" dirty="0" smtClean="0"/>
              <a:t>1 Streaming Unit = Approximately 1 MB/sec of throughput</a:t>
            </a:r>
          </a:p>
          <a:p>
            <a:pPr lvl="1"/>
            <a:r>
              <a:rPr lang="en-US" dirty="0" smtClean="0"/>
              <a:t>Max available units = 48 (more available on request)</a:t>
            </a:r>
          </a:p>
          <a:p>
            <a:r>
              <a:rPr lang="en-US" dirty="0" smtClean="0"/>
              <a:t>Perfect for analyzing data emanating from Internet of Things (</a:t>
            </a:r>
            <a:r>
              <a:rPr lang="en-US" dirty="0" err="1" smtClean="0"/>
              <a:t>IoT</a:t>
            </a:r>
            <a:r>
              <a:rPr lang="en-US" dirty="0" smtClean="0"/>
              <a:t>) devices, applications, Web sites, and more</a:t>
            </a:r>
          </a:p>
        </p:txBody>
      </p:sp>
    </p:spTree>
    <p:extLst>
      <p:ext uri="{BB962C8B-B14F-4D97-AF65-F5344CB8AC3E}">
        <p14:creationId xmlns:p14="http://schemas.microsoft.com/office/powerpoint/2010/main" val="223455965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at Work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510" y="1199408"/>
            <a:ext cx="10351393" cy="5001324"/>
          </a:xfrm>
          <a:prstGeom prst="rect">
            <a:avLst/>
          </a:prstGeom>
        </p:spPr>
      </p:pic>
    </p:spTree>
    <p:extLst>
      <p:ext uri="{BB962C8B-B14F-4D97-AF65-F5344CB8AC3E}">
        <p14:creationId xmlns:p14="http://schemas.microsoft.com/office/powerpoint/2010/main" val="14890151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Analytics Query Language</a:t>
            </a:r>
            <a:endParaRPr lang="en-US" dirty="0"/>
          </a:p>
        </p:txBody>
      </p:sp>
      <p:sp>
        <p:nvSpPr>
          <p:cNvPr id="3" name="Content Placeholder 2"/>
          <p:cNvSpPr>
            <a:spLocks noGrp="1"/>
          </p:cNvSpPr>
          <p:nvPr>
            <p:ph idx="1"/>
          </p:nvPr>
        </p:nvSpPr>
        <p:spPr>
          <a:xfrm>
            <a:off x="519248" y="1447800"/>
            <a:ext cx="11151916" cy="4252318"/>
          </a:xfrm>
        </p:spPr>
        <p:txBody>
          <a:bodyPr/>
          <a:lstStyle/>
          <a:p>
            <a:r>
              <a:rPr lang="en-US" dirty="0" smtClean="0"/>
              <a:t>SQL-like language for querying live data streams</a:t>
            </a:r>
          </a:p>
          <a:p>
            <a:pPr lvl="1"/>
            <a:r>
              <a:rPr lang="en-US" dirty="0" smtClean="0"/>
              <a:t>Subset of T-SQL</a:t>
            </a:r>
          </a:p>
          <a:p>
            <a:pPr lvl="1"/>
            <a:r>
              <a:rPr lang="en-US" dirty="0" smtClean="0"/>
              <a:t>Supports </a:t>
            </a:r>
            <a:r>
              <a:rPr lang="en-US" dirty="0" err="1" smtClean="0"/>
              <a:t>bigint</a:t>
            </a:r>
            <a:r>
              <a:rPr lang="en-US" dirty="0" smtClean="0"/>
              <a:t>, float, </a:t>
            </a:r>
            <a:r>
              <a:rPr lang="en-US" dirty="0" err="1" smtClean="0"/>
              <a:t>nvarchar</a:t>
            </a:r>
            <a:r>
              <a:rPr lang="en-US" dirty="0" smtClean="0"/>
              <a:t>(max), </a:t>
            </a:r>
            <a:r>
              <a:rPr lang="en-US" dirty="0" err="1" smtClean="0"/>
              <a:t>datetime</a:t>
            </a:r>
            <a:r>
              <a:rPr lang="en-US" dirty="0" smtClean="0"/>
              <a:t>, record, and array</a:t>
            </a:r>
          </a:p>
          <a:p>
            <a:pPr lvl="1"/>
            <a:r>
              <a:rPr lang="en-US" dirty="0" smtClean="0"/>
              <a:t>Supports SELECT, FROM, WHERE, GROUP BY, and other common Data Manipulation Language (DML) statements</a:t>
            </a:r>
          </a:p>
          <a:p>
            <a:pPr lvl="1"/>
            <a:r>
              <a:rPr lang="en-US" dirty="0" smtClean="0"/>
              <a:t>Supports COUNT, AVG, DATEDIFF, and other common functions</a:t>
            </a:r>
          </a:p>
          <a:p>
            <a:r>
              <a:rPr lang="en-US" dirty="0" smtClean="0"/>
              <a:t>Supports temporal grouping of events via "windowing"</a:t>
            </a:r>
          </a:p>
          <a:p>
            <a:r>
              <a:rPr lang="en-US" dirty="0" smtClean="0"/>
              <a:t>Reference located at </a:t>
            </a:r>
            <a:r>
              <a:rPr lang="en-US" dirty="0" smtClean="0">
                <a:hlinkClick r:id="rId2"/>
              </a:rPr>
              <a:t>https</a:t>
            </a:r>
            <a:r>
              <a:rPr lang="en-US" dirty="0">
                <a:hlinkClick r:id="rId2"/>
              </a:rPr>
              <a:t>://</a:t>
            </a:r>
            <a:r>
              <a:rPr lang="en-US" dirty="0" smtClean="0">
                <a:hlinkClick r:id="rId2"/>
              </a:rPr>
              <a:t>msdn.microsoft.com/en-us/library/azure/dn834998.aspx</a:t>
            </a:r>
            <a:endParaRPr lang="en-US" dirty="0"/>
          </a:p>
        </p:txBody>
      </p:sp>
    </p:spTree>
    <p:extLst>
      <p:ext uri="{BB962C8B-B14F-4D97-AF65-F5344CB8AC3E}">
        <p14:creationId xmlns:p14="http://schemas.microsoft.com/office/powerpoint/2010/main" val="226944142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From a Data Stream</a:t>
            </a:r>
            <a:endParaRPr lang="en-US" dirty="0"/>
          </a:p>
        </p:txBody>
      </p:sp>
      <p:sp>
        <p:nvSpPr>
          <p:cNvPr id="4" name="Rectangle 3"/>
          <p:cNvSpPr/>
          <p:nvPr/>
        </p:nvSpPr>
        <p:spPr bwMode="auto">
          <a:xfrm>
            <a:off x="876001" y="1696128"/>
            <a:ext cx="10438410" cy="1662545"/>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Time, ID</a:t>
            </a:r>
            <a:r>
              <a:rPr lang="en-US" sz="2200" dirty="0">
                <a:solidFill>
                  <a:schemeClr val="tx1"/>
                </a:solidFill>
                <a:latin typeface="Lucida Console" panose="020B0609040504020204" pitchFamily="49" charset="0"/>
              </a:rPr>
              <a:t>, Temperature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endParaRPr lang="en-US" sz="2200" dirty="0">
              <a:solidFill>
                <a:schemeClr val="tx1"/>
              </a:solidFill>
              <a:latin typeface="Lucida Console" panose="020B0609040504020204" pitchFamily="49" charset="0"/>
            </a:endParaRP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Temperature &gt; 150</a:t>
            </a:r>
          </a:p>
        </p:txBody>
      </p:sp>
      <p:pic>
        <p:nvPicPr>
          <p:cNvPr id="3" name="Picture 2"/>
          <p:cNvPicPr>
            <a:picLocks noChangeAspect="1"/>
          </p:cNvPicPr>
          <p:nvPr/>
        </p:nvPicPr>
        <p:blipFill>
          <a:blip r:embed="rId2"/>
          <a:stretch>
            <a:fillRect/>
          </a:stretch>
        </p:blipFill>
        <p:spPr>
          <a:xfrm>
            <a:off x="876001" y="3914960"/>
            <a:ext cx="10438410" cy="977674"/>
          </a:xfrm>
          <a:prstGeom prst="rect">
            <a:avLst/>
          </a:prstGeom>
          <a:ln>
            <a:solidFill>
              <a:schemeClr val="tx1">
                <a:lumMod val="25000"/>
                <a:lumOff val="75000"/>
              </a:schemeClr>
            </a:solidFill>
          </a:ln>
        </p:spPr>
      </p:pic>
    </p:spTree>
    <p:extLst>
      <p:ext uri="{BB962C8B-B14F-4D97-AF65-F5344CB8AC3E}">
        <p14:creationId xmlns:p14="http://schemas.microsoft.com/office/powerpoint/2010/main" val="387638147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641"/>
          </a:xfrm>
        </p:spPr>
        <p:txBody>
          <a:bodyPr/>
          <a:lstStyle/>
          <a:p>
            <a:r>
              <a:rPr lang="en-US" dirty="0" smtClean="0"/>
              <a:t>Combining Two Data Streams</a:t>
            </a:r>
            <a:endParaRPr lang="en-US" dirty="0"/>
          </a:p>
        </p:txBody>
      </p:sp>
      <p:sp>
        <p:nvSpPr>
          <p:cNvPr id="4" name="Rectangle 3"/>
          <p:cNvSpPr/>
          <p:nvPr/>
        </p:nvSpPr>
        <p:spPr bwMode="auto">
          <a:xfrm>
            <a:off x="876001" y="1696128"/>
            <a:ext cx="10438410" cy="2662116"/>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a:solidFill>
                  <a:schemeClr val="tx1"/>
                </a:solidFill>
                <a:latin typeface="Lucida Console" panose="020B0609040504020204" pitchFamily="49" charset="0"/>
              </a:rPr>
              <a:t> SELECT S1.ID, S1.Temperature, S2.Voltage</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S1 TIMESTAMP BY Time</a:t>
            </a:r>
          </a:p>
          <a:p>
            <a:pPr defTabSz="914099" fontAlgn="base">
              <a:spcBef>
                <a:spcPct val="0"/>
              </a:spcBef>
              <a:spcAft>
                <a:spcPct val="0"/>
              </a:spcAft>
            </a:pPr>
            <a:r>
              <a:rPr lang="en-US" sz="2200" dirty="0">
                <a:solidFill>
                  <a:schemeClr val="tx1"/>
                </a:solidFill>
                <a:latin typeface="Lucida Console" panose="020B0609040504020204" pitchFamily="49" charset="0"/>
              </a:rPr>
              <a:t> JOIN </a:t>
            </a:r>
            <a:r>
              <a:rPr lang="en-US" sz="2200" dirty="0" err="1">
                <a:solidFill>
                  <a:schemeClr val="tx1"/>
                </a:solidFill>
                <a:latin typeface="Lucida Console" panose="020B0609040504020204" pitchFamily="49" charset="0"/>
              </a:rPr>
              <a:t>VoltageData</a:t>
            </a:r>
            <a:r>
              <a:rPr lang="en-US" sz="2200" dirty="0">
                <a:solidFill>
                  <a:schemeClr val="tx1"/>
                </a:solidFill>
                <a:latin typeface="Lucida Console" panose="020B0609040504020204" pitchFamily="49" charset="0"/>
              </a:rPr>
              <a:t> S2 TIMESTAMP BY Time</a:t>
            </a:r>
          </a:p>
          <a:p>
            <a:pPr defTabSz="914099" fontAlgn="base">
              <a:spcBef>
                <a:spcPct val="0"/>
              </a:spcBef>
              <a:spcAft>
                <a:spcPct val="0"/>
              </a:spcAft>
            </a:pPr>
            <a:r>
              <a:rPr lang="en-US" sz="2200" dirty="0" smtClean="0">
                <a:solidFill>
                  <a:schemeClr val="tx1"/>
                </a:solidFill>
                <a:latin typeface="Lucida Console" panose="020B0609040504020204" pitchFamily="49" charset="0"/>
              </a:rPr>
              <a:t> ON </a:t>
            </a:r>
            <a:r>
              <a:rPr lang="en-US" sz="2200" dirty="0">
                <a:solidFill>
                  <a:schemeClr val="tx1"/>
                </a:solidFill>
                <a:latin typeface="Lucida Console" panose="020B0609040504020204" pitchFamily="49" charset="0"/>
              </a:rPr>
              <a:t>S1.ID = S2.ID</a:t>
            </a:r>
          </a:p>
          <a:p>
            <a:pPr defTabSz="914099" fontAlgn="base">
              <a:spcBef>
                <a:spcPct val="0"/>
              </a:spcBef>
              <a:spcAft>
                <a:spcPct val="0"/>
              </a:spcAft>
            </a:pPr>
            <a:r>
              <a:rPr lang="en-US" sz="2200" dirty="0" smtClean="0">
                <a:solidFill>
                  <a:schemeClr val="tx1"/>
                </a:solidFill>
                <a:latin typeface="Lucida Console" panose="020B0609040504020204" pitchFamily="49" charset="0"/>
              </a:rPr>
              <a:t> AND </a:t>
            </a:r>
            <a:r>
              <a:rPr lang="en-US" sz="2200" dirty="0">
                <a:solidFill>
                  <a:schemeClr val="tx1"/>
                </a:solidFill>
                <a:latin typeface="Lucida Console" panose="020B0609040504020204" pitchFamily="49" charset="0"/>
              </a:rPr>
              <a:t>DATEDIFF(s, s1, s2) BETWEEN 0 AND </a:t>
            </a:r>
            <a:r>
              <a:rPr lang="en-US" sz="2200" dirty="0" smtClean="0">
                <a:solidFill>
                  <a:schemeClr val="tx1"/>
                </a:solidFill>
                <a:latin typeface="Lucida Console" panose="020B0609040504020204" pitchFamily="49" charset="0"/>
              </a:rPr>
              <a:t>5</a:t>
            </a:r>
          </a:p>
          <a:p>
            <a:pPr defTabSz="914099" fontAlgn="base">
              <a:spcBef>
                <a:spcPct val="0"/>
              </a:spcBef>
              <a:spcAft>
                <a:spcPct val="0"/>
              </a:spcAft>
            </a:pPr>
            <a:r>
              <a:rPr lang="en-US" sz="2200" dirty="0" smtClean="0">
                <a:solidFill>
                  <a:schemeClr val="tx1"/>
                </a:solidFill>
                <a:latin typeface="Lucida Console" panose="020B0609040504020204" pitchFamily="49" charset="0"/>
              </a:rPr>
              <a:t> WHERE </a:t>
            </a:r>
            <a:r>
              <a:rPr lang="en-US" sz="2200" dirty="0">
                <a:solidFill>
                  <a:schemeClr val="tx1"/>
                </a:solidFill>
                <a:latin typeface="Lucida Console" panose="020B0609040504020204" pitchFamily="49" charset="0"/>
              </a:rPr>
              <a:t>S1.Temperature &gt; 150 OR S2.Voltage &gt; </a:t>
            </a:r>
            <a:r>
              <a:rPr lang="en-US" sz="2200" dirty="0" smtClean="0">
                <a:solidFill>
                  <a:schemeClr val="tx1"/>
                </a:solidFill>
                <a:latin typeface="Lucida Console" panose="020B0609040504020204" pitchFamily="49" charset="0"/>
              </a:rPr>
              <a:t>32</a:t>
            </a:r>
            <a:endParaRPr lang="en-US" sz="2200" dirty="0">
              <a:solidFill>
                <a:schemeClr val="tx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726873"/>
            <a:ext cx="10489346" cy="1263052"/>
          </a:xfrm>
          <a:prstGeom prst="rect">
            <a:avLst/>
          </a:prstGeom>
          <a:ln>
            <a:solidFill>
              <a:schemeClr val="tx1">
                <a:lumMod val="25000"/>
                <a:lumOff val="75000"/>
              </a:schemeClr>
            </a:solidFill>
          </a:ln>
        </p:spPr>
      </p:pic>
    </p:spTree>
    <p:extLst>
      <p:ext uri="{BB962C8B-B14F-4D97-AF65-F5344CB8AC3E}">
        <p14:creationId xmlns:p14="http://schemas.microsoft.com/office/powerpoint/2010/main" val="402545088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Windowing</a:t>
            </a:r>
            <a:endParaRPr lang="en-US" dirty="0"/>
          </a:p>
        </p:txBody>
      </p:sp>
      <p:sp>
        <p:nvSpPr>
          <p:cNvPr id="3" name="Content Placeholder 2"/>
          <p:cNvSpPr>
            <a:spLocks noGrp="1"/>
          </p:cNvSpPr>
          <p:nvPr>
            <p:ph idx="1"/>
          </p:nvPr>
        </p:nvSpPr>
        <p:spPr>
          <a:xfrm>
            <a:off x="519248" y="1447800"/>
            <a:ext cx="10999818" cy="886140"/>
          </a:xfrm>
        </p:spPr>
        <p:txBody>
          <a:bodyPr/>
          <a:lstStyle/>
          <a:p>
            <a:r>
              <a:rPr lang="en-US" dirty="0" smtClean="0"/>
              <a:t>Core requirement for stream-processing systems for counting or aggregating events in a specified time period</a:t>
            </a:r>
          </a:p>
        </p:txBody>
      </p:sp>
      <p:cxnSp>
        <p:nvCxnSpPr>
          <p:cNvPr id="9" name="Straight Connector 8"/>
          <p:cNvCxnSpPr/>
          <p:nvPr/>
        </p:nvCxnSpPr>
        <p:spPr>
          <a:xfrm>
            <a:off x="688763"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auto">
          <a:xfrm>
            <a:off x="90251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1" name="Rectangle 10"/>
          <p:cNvSpPr/>
          <p:nvPr/>
        </p:nvSpPr>
        <p:spPr bwMode="auto">
          <a:xfrm>
            <a:off x="108064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1258779"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2636317"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4" name="Rectangle 13"/>
          <p:cNvSpPr/>
          <p:nvPr/>
        </p:nvSpPr>
        <p:spPr bwMode="auto">
          <a:xfrm>
            <a:off x="2826323"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5" name="Rectangle 14"/>
          <p:cNvSpPr/>
          <p:nvPr/>
        </p:nvSpPr>
        <p:spPr bwMode="auto">
          <a:xfrm>
            <a:off x="688762"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Rectangle 16"/>
          <p:cNvSpPr/>
          <p:nvPr/>
        </p:nvSpPr>
        <p:spPr bwMode="auto">
          <a:xfrm>
            <a:off x="216130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0" name="Rectangle 19"/>
          <p:cNvSpPr/>
          <p:nvPr/>
        </p:nvSpPr>
        <p:spPr bwMode="auto">
          <a:xfrm>
            <a:off x="90251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1" name="Rectangle 20"/>
          <p:cNvSpPr/>
          <p:nvPr/>
        </p:nvSpPr>
        <p:spPr bwMode="auto">
          <a:xfrm>
            <a:off x="108064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2" name="Rectangle 21"/>
          <p:cNvSpPr/>
          <p:nvPr/>
        </p:nvSpPr>
        <p:spPr bwMode="auto">
          <a:xfrm>
            <a:off x="1258779"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3" name="Rectangle 22"/>
          <p:cNvSpPr/>
          <p:nvPr/>
        </p:nvSpPr>
        <p:spPr bwMode="auto">
          <a:xfrm>
            <a:off x="2636317"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4" name="Rectangle 23"/>
          <p:cNvSpPr/>
          <p:nvPr/>
        </p:nvSpPr>
        <p:spPr bwMode="auto">
          <a:xfrm>
            <a:off x="2826323"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5" name="TextBox 24"/>
          <p:cNvSpPr txBox="1"/>
          <p:nvPr/>
        </p:nvSpPr>
        <p:spPr>
          <a:xfrm>
            <a:off x="688762"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Tumbling Window</a:t>
            </a:r>
            <a:endParaRPr lang="en-US" sz="2800" dirty="0">
              <a:solidFill>
                <a:schemeClr val="accent1"/>
              </a:solidFill>
            </a:endParaRPr>
          </a:p>
        </p:txBody>
      </p:sp>
      <p:cxnSp>
        <p:nvCxnSpPr>
          <p:cNvPr id="26" name="Straight Connector 25"/>
          <p:cNvCxnSpPr/>
          <p:nvPr/>
        </p:nvCxnSpPr>
        <p:spPr>
          <a:xfrm>
            <a:off x="44413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Rectangle 26"/>
          <p:cNvSpPr/>
          <p:nvPr/>
        </p:nvSpPr>
        <p:spPr bwMode="auto">
          <a:xfrm>
            <a:off x="46551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8" name="Rectangle 27"/>
          <p:cNvSpPr/>
          <p:nvPr/>
        </p:nvSpPr>
        <p:spPr bwMode="auto">
          <a:xfrm>
            <a:off x="48332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9" name="Rectangle 28"/>
          <p:cNvSpPr/>
          <p:nvPr/>
        </p:nvSpPr>
        <p:spPr bwMode="auto">
          <a:xfrm>
            <a:off x="50113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0" name="Rectangle 29"/>
          <p:cNvSpPr/>
          <p:nvPr/>
        </p:nvSpPr>
        <p:spPr bwMode="auto">
          <a:xfrm>
            <a:off x="63889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1" name="Rectangle 30"/>
          <p:cNvSpPr/>
          <p:nvPr/>
        </p:nvSpPr>
        <p:spPr bwMode="auto">
          <a:xfrm>
            <a:off x="65789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4441369"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5913911" y="5429613"/>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4" name="Rectangle 33"/>
          <p:cNvSpPr/>
          <p:nvPr/>
        </p:nvSpPr>
        <p:spPr bwMode="auto">
          <a:xfrm>
            <a:off x="46551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48332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50113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TextBox 38"/>
          <p:cNvSpPr txBox="1"/>
          <p:nvPr/>
        </p:nvSpPr>
        <p:spPr>
          <a:xfrm>
            <a:off x="44413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Hopping Window</a:t>
            </a:r>
            <a:endParaRPr lang="en-US" sz="2800" dirty="0">
              <a:solidFill>
                <a:schemeClr val="accent1"/>
              </a:solidFill>
            </a:endParaRPr>
          </a:p>
        </p:txBody>
      </p:sp>
      <p:cxnSp>
        <p:nvCxnSpPr>
          <p:cNvPr id="40" name="Straight Connector 39"/>
          <p:cNvCxnSpPr/>
          <p:nvPr/>
        </p:nvCxnSpPr>
        <p:spPr>
          <a:xfrm>
            <a:off x="8098970" y="3313215"/>
            <a:ext cx="2945083" cy="890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Rectangle 40"/>
          <p:cNvSpPr/>
          <p:nvPr/>
        </p:nvSpPr>
        <p:spPr bwMode="auto">
          <a:xfrm>
            <a:off x="831272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Rectangle 41"/>
          <p:cNvSpPr/>
          <p:nvPr/>
        </p:nvSpPr>
        <p:spPr bwMode="auto">
          <a:xfrm>
            <a:off x="849085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8668986"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10046524"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10236530" y="3247900"/>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8312730" y="3681350"/>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10046524" y="4548248"/>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8" name="Rectangle 47"/>
          <p:cNvSpPr/>
          <p:nvPr/>
        </p:nvSpPr>
        <p:spPr bwMode="auto">
          <a:xfrm>
            <a:off x="831272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849085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0" name="Rectangle 49"/>
          <p:cNvSpPr/>
          <p:nvPr/>
        </p:nvSpPr>
        <p:spPr bwMode="auto">
          <a:xfrm>
            <a:off x="8668986" y="4006249"/>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1" name="Rectangle 50"/>
          <p:cNvSpPr/>
          <p:nvPr/>
        </p:nvSpPr>
        <p:spPr bwMode="auto">
          <a:xfrm>
            <a:off x="10046524"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2" name="Rectangle 51"/>
          <p:cNvSpPr/>
          <p:nvPr/>
        </p:nvSpPr>
        <p:spPr bwMode="auto">
          <a:xfrm>
            <a:off x="10236530" y="4873148"/>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3" name="TextBox 52"/>
          <p:cNvSpPr txBox="1"/>
          <p:nvPr/>
        </p:nvSpPr>
        <p:spPr>
          <a:xfrm>
            <a:off x="8098969" y="2666899"/>
            <a:ext cx="2945084" cy="387798"/>
          </a:xfrm>
          <a:prstGeom prst="rect">
            <a:avLst/>
          </a:prstGeom>
          <a:noFill/>
        </p:spPr>
        <p:txBody>
          <a:bodyPr wrap="square" lIns="0" tIns="0" rIns="0" bIns="0" rtlCol="0">
            <a:spAutoFit/>
          </a:bodyPr>
          <a:lstStyle/>
          <a:p>
            <a:pPr algn="ctr">
              <a:lnSpc>
                <a:spcPct val="90000"/>
              </a:lnSpc>
              <a:spcBef>
                <a:spcPct val="20000"/>
              </a:spcBef>
              <a:buSzPct val="80000"/>
            </a:pPr>
            <a:r>
              <a:rPr lang="en-US" sz="2800" dirty="0" smtClean="0">
                <a:solidFill>
                  <a:schemeClr val="accent1"/>
                </a:solidFill>
              </a:rPr>
              <a:t>Sliding Window</a:t>
            </a:r>
            <a:endParaRPr lang="en-US" sz="2800" dirty="0">
              <a:solidFill>
                <a:schemeClr val="accent1"/>
              </a:solidFill>
            </a:endParaRPr>
          </a:p>
        </p:txBody>
      </p:sp>
      <p:sp>
        <p:nvSpPr>
          <p:cNvPr id="56" name="Rectangle 55"/>
          <p:cNvSpPr/>
          <p:nvPr/>
        </p:nvSpPr>
        <p:spPr bwMode="auto">
          <a:xfrm>
            <a:off x="6388924"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7" name="Rectangle 56"/>
          <p:cNvSpPr/>
          <p:nvPr/>
        </p:nvSpPr>
        <p:spPr bwMode="auto">
          <a:xfrm>
            <a:off x="6578930" y="5788843"/>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8" name="Rectangle 57"/>
          <p:cNvSpPr/>
          <p:nvPr/>
        </p:nvSpPr>
        <p:spPr bwMode="auto">
          <a:xfrm>
            <a:off x="5177640" y="4549544"/>
            <a:ext cx="1472542" cy="866899"/>
          </a:xfrm>
          <a:prstGeom prst="rect">
            <a:avLst/>
          </a:prstGeom>
          <a:noFill/>
          <a:ln w="38100">
            <a:solidFill>
              <a:srgbClr val="00AEE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9" name="Rectangle 58"/>
          <p:cNvSpPr/>
          <p:nvPr/>
        </p:nvSpPr>
        <p:spPr bwMode="auto">
          <a:xfrm>
            <a:off x="6388924"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0" name="Rectangle 59"/>
          <p:cNvSpPr/>
          <p:nvPr/>
        </p:nvSpPr>
        <p:spPr bwMode="auto">
          <a:xfrm>
            <a:off x="6578930" y="4921944"/>
            <a:ext cx="95002" cy="14844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77871817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TumblingWindow</a:t>
            </a:r>
            <a:endParaRPr lang="en-US" dirty="0"/>
          </a:p>
        </p:txBody>
      </p:sp>
      <p:sp>
        <p:nvSpPr>
          <p:cNvPr id="4" name="Rectangle 3"/>
          <p:cNvSpPr/>
          <p:nvPr/>
        </p:nvSpPr>
        <p:spPr bwMode="auto">
          <a:xfrm>
            <a:off x="876001" y="1696129"/>
            <a:ext cx="10438410" cy="1937720"/>
          </a:xfrm>
          <a:prstGeom prst="rect">
            <a:avLst/>
          </a:prstGeom>
          <a:solidFill>
            <a:schemeClr val="tx1">
              <a:lumMod val="10000"/>
              <a:lumOff val="90000"/>
            </a:schemeClr>
          </a:solidFill>
          <a:ln w="38100">
            <a:solidFill>
              <a:schemeClr val="tx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200" dirty="0" smtClean="0">
                <a:solidFill>
                  <a:schemeClr val="tx1"/>
                </a:solidFill>
                <a:latin typeface="Lucida Console" panose="020B0609040504020204" pitchFamily="49" charset="0"/>
              </a:rPr>
              <a:t> SELECT </a:t>
            </a:r>
            <a:r>
              <a:rPr lang="en-US" sz="2200" dirty="0" err="1">
                <a:solidFill>
                  <a:schemeClr val="tx1"/>
                </a:solidFill>
                <a:latin typeface="Lucida Console" panose="020B0609040504020204" pitchFamily="49" charset="0"/>
              </a:rPr>
              <a:t>System.Timestamp</a:t>
            </a:r>
            <a:r>
              <a:rPr lang="en-US" sz="2200" dirty="0">
                <a:solidFill>
                  <a:schemeClr val="tx1"/>
                </a:solidFill>
                <a:latin typeface="Lucida Console" panose="020B0609040504020204" pitchFamily="49" charset="0"/>
              </a:rPr>
              <a:t> as [Window End</a:t>
            </a:r>
            <a:r>
              <a:rPr lang="en-US" sz="2200" dirty="0" smtClean="0">
                <a:solidFill>
                  <a:schemeClr val="tx1"/>
                </a:solidFill>
                <a:latin typeface="Lucida Console" panose="020B0609040504020204" pitchFamily="49" charset="0"/>
              </a:rPr>
              <a:t>],</a:t>
            </a:r>
          </a:p>
          <a:p>
            <a:pPr defTabSz="914099" fontAlgn="base">
              <a:spcBef>
                <a:spcPct val="0"/>
              </a:spcBef>
              <a:spcAft>
                <a:spcPct val="0"/>
              </a:spcAft>
            </a:pPr>
            <a:r>
              <a:rPr lang="en-US" sz="2200" dirty="0">
                <a:solidFill>
                  <a:schemeClr val="tx1"/>
                </a:solidFill>
                <a:latin typeface="Lucida Console" panose="020B0609040504020204" pitchFamily="49" charset="0"/>
              </a:rPr>
              <a:t> </a:t>
            </a:r>
            <a:r>
              <a:rPr lang="en-US" sz="2200" dirty="0" smtClean="0">
                <a:solidFill>
                  <a:schemeClr val="tx1"/>
                </a:solidFill>
                <a:latin typeface="Lucida Console" panose="020B0609040504020204" pitchFamily="49" charset="0"/>
              </a:rPr>
              <a:t>    COUNT</a:t>
            </a:r>
            <a:r>
              <a:rPr lang="en-US" sz="2200" dirty="0">
                <a:solidFill>
                  <a:schemeClr val="tx1"/>
                </a:solidFill>
                <a:latin typeface="Lucida Console" panose="020B0609040504020204" pitchFamily="49" charset="0"/>
              </a:rPr>
              <a:t>(*) AS Readings</a:t>
            </a:r>
          </a:p>
          <a:p>
            <a:pPr defTabSz="914099" fontAlgn="base">
              <a:spcBef>
                <a:spcPct val="0"/>
              </a:spcBef>
              <a:spcAft>
                <a:spcPct val="0"/>
              </a:spcAft>
            </a:pPr>
            <a:r>
              <a:rPr lang="en-US" sz="2200" dirty="0" smtClean="0">
                <a:solidFill>
                  <a:schemeClr val="tx1"/>
                </a:solidFill>
                <a:latin typeface="Lucida Console" panose="020B0609040504020204" pitchFamily="49" charset="0"/>
              </a:rPr>
              <a:t> FROM </a:t>
            </a:r>
            <a:r>
              <a:rPr lang="en-US" sz="2200" dirty="0" err="1">
                <a:solidFill>
                  <a:schemeClr val="tx1"/>
                </a:solidFill>
                <a:latin typeface="Lucida Console" panose="020B0609040504020204" pitchFamily="49" charset="0"/>
              </a:rPr>
              <a:t>TemperatureData</a:t>
            </a:r>
            <a:r>
              <a:rPr lang="en-US" sz="2200" dirty="0">
                <a:solidFill>
                  <a:schemeClr val="tx1"/>
                </a:solidFill>
                <a:latin typeface="Lucida Console" panose="020B0609040504020204" pitchFamily="49" charset="0"/>
              </a:rPr>
              <a:t> TIMESTAMP BY Time</a:t>
            </a:r>
          </a:p>
          <a:p>
            <a:pPr defTabSz="914099" fontAlgn="base">
              <a:spcBef>
                <a:spcPct val="0"/>
              </a:spcBef>
              <a:spcAft>
                <a:spcPct val="0"/>
              </a:spcAft>
            </a:pPr>
            <a:r>
              <a:rPr lang="en-US" sz="2200" dirty="0" smtClean="0">
                <a:solidFill>
                  <a:schemeClr val="tx1"/>
                </a:solidFill>
                <a:latin typeface="Lucida Console" panose="020B0609040504020204" pitchFamily="49" charset="0"/>
              </a:rPr>
              <a:t> </a:t>
            </a:r>
            <a:r>
              <a:rPr lang="en-US" sz="2200" dirty="0" smtClean="0">
                <a:solidFill>
                  <a:schemeClr val="accent1"/>
                </a:solidFill>
                <a:latin typeface="Lucida Console" panose="020B0609040504020204" pitchFamily="49" charset="0"/>
              </a:rPr>
              <a:t>GROUP </a:t>
            </a:r>
            <a:r>
              <a:rPr lang="en-US" sz="2200" dirty="0">
                <a:solidFill>
                  <a:schemeClr val="accent1"/>
                </a:solidFill>
                <a:latin typeface="Lucida Console" panose="020B0609040504020204" pitchFamily="49" charset="0"/>
              </a:rPr>
              <a:t>BY </a:t>
            </a:r>
            <a:r>
              <a:rPr lang="en-US" sz="2200" dirty="0" smtClean="0">
                <a:solidFill>
                  <a:schemeClr val="accent1"/>
                </a:solidFill>
                <a:latin typeface="Lucida Console" panose="020B0609040504020204" pitchFamily="49" charset="0"/>
              </a:rPr>
              <a:t>TUMBLINGWINDOW(s</a:t>
            </a:r>
            <a:r>
              <a:rPr lang="en-US" sz="2200" dirty="0">
                <a:solidFill>
                  <a:schemeClr val="accent1"/>
                </a:solidFill>
                <a:latin typeface="Lucida Console" panose="020B0609040504020204" pitchFamily="49" charset="0"/>
              </a:rPr>
              <a:t>, 5</a:t>
            </a:r>
            <a:r>
              <a:rPr lang="en-US" sz="2200" dirty="0" smtClean="0">
                <a:solidFill>
                  <a:schemeClr val="accent1"/>
                </a:solidFill>
                <a:latin typeface="Lucida Console" panose="020B0609040504020204" pitchFamily="49" charset="0"/>
              </a:rPr>
              <a:t>)</a:t>
            </a:r>
            <a:endParaRPr lang="en-US" sz="2200" dirty="0">
              <a:solidFill>
                <a:schemeClr val="accent1"/>
              </a:solidFill>
              <a:latin typeface="Lucida Console" panose="020B0609040504020204" pitchFamily="49" charset="0"/>
            </a:endParaRPr>
          </a:p>
        </p:txBody>
      </p:sp>
      <p:pic>
        <p:nvPicPr>
          <p:cNvPr id="3" name="Picture 2"/>
          <p:cNvPicPr>
            <a:picLocks noChangeAspect="1"/>
          </p:cNvPicPr>
          <p:nvPr/>
        </p:nvPicPr>
        <p:blipFill>
          <a:blip r:embed="rId2"/>
          <a:stretch>
            <a:fillRect/>
          </a:stretch>
        </p:blipFill>
        <p:spPr>
          <a:xfrm>
            <a:off x="876001" y="4111336"/>
            <a:ext cx="10438410" cy="1683822"/>
          </a:xfrm>
          <a:prstGeom prst="rect">
            <a:avLst/>
          </a:prstGeom>
          <a:ln>
            <a:solidFill>
              <a:schemeClr val="tx1">
                <a:lumMod val="25000"/>
                <a:lumOff val="75000"/>
              </a:schemeClr>
            </a:solidFill>
          </a:ln>
        </p:spPr>
      </p:pic>
    </p:spTree>
    <p:extLst>
      <p:ext uri="{BB962C8B-B14F-4D97-AF65-F5344CB8AC3E}">
        <p14:creationId xmlns:p14="http://schemas.microsoft.com/office/powerpoint/2010/main" val="35201060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Hands-On Lab</a:t>
            </a:r>
            <a:endParaRPr lang="en-US" dirty="0"/>
          </a:p>
        </p:txBody>
      </p:sp>
      <p:sp>
        <p:nvSpPr>
          <p:cNvPr id="3" name="Subtitle 2"/>
          <p:cNvSpPr>
            <a:spLocks noGrp="1"/>
          </p:cNvSpPr>
          <p:nvPr>
            <p:ph type="subTitle" idx="1"/>
          </p:nvPr>
        </p:nvSpPr>
        <p:spPr/>
        <p:txBody>
          <a:bodyPr/>
          <a:lstStyle/>
          <a:p>
            <a:r>
              <a:rPr lang="en-US" dirty="0" smtClean="0"/>
              <a:t>StreamAnalyticsHOL.pdf</a:t>
            </a:r>
            <a:endParaRPr lang="en-US" dirty="0"/>
          </a:p>
        </p:txBody>
      </p:sp>
      <p:sp>
        <p:nvSpPr>
          <p:cNvPr id="4" name="Text Placeholder 3"/>
          <p:cNvSpPr>
            <a:spLocks noGrp="1"/>
          </p:cNvSpPr>
          <p:nvPr>
            <p:ph type="body" sz="quarter" idx="10"/>
          </p:nvPr>
        </p:nvSpPr>
        <p:spPr/>
        <p:txBody>
          <a:bodyPr/>
          <a:lstStyle/>
          <a:p>
            <a:r>
              <a:rPr lang="en-US" dirty="0" err="1" smtClean="0"/>
              <a:t>IoT</a:t>
            </a:r>
            <a:r>
              <a:rPr lang="en-US" dirty="0" smtClean="0"/>
              <a:t> and Azure Stream Analytics</a:t>
            </a:r>
            <a:endParaRPr lang="en-US" dirty="0"/>
          </a:p>
        </p:txBody>
      </p:sp>
    </p:spTree>
    <p:extLst>
      <p:ext uri="{BB962C8B-B14F-4D97-AF65-F5344CB8AC3E}">
        <p14:creationId xmlns:p14="http://schemas.microsoft.com/office/powerpoint/2010/main" val="1225957095"/>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1F6AC2C2-C546-C343-A599-CEA2EA54CF72}" vid="{75673EA7-D847-4D47-9786-30E34220D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324</TotalTime>
  <Words>303</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Lucida Console</vt:lpstr>
      <vt:lpstr>Segoe UI</vt:lpstr>
      <vt:lpstr>Segoe UI Light</vt:lpstr>
      <vt:lpstr>Segoe UI Semibold</vt:lpstr>
      <vt:lpstr>Wingdings</vt:lpstr>
      <vt:lpstr>1_MS1444_Windows Azure Template 16x9_r08a</vt:lpstr>
      <vt:lpstr>Azure Stream Analytics</vt:lpstr>
      <vt:lpstr>Azure Stream Analytics</vt:lpstr>
      <vt:lpstr>Stream Analytics at Work</vt:lpstr>
      <vt:lpstr>Stream Analytics Query Language</vt:lpstr>
      <vt:lpstr>Selecting From a Data Stream</vt:lpstr>
      <vt:lpstr>Combining Two Data Streams</vt:lpstr>
      <vt:lpstr>Windowing</vt:lpstr>
      <vt:lpstr>Using TumblingWindow</vt:lpstr>
      <vt:lpstr>Hands-On Lab</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Prosise</dc:creator>
  <cp:lastModifiedBy>Jeff Prosise</cp:lastModifiedBy>
  <cp:revision>67</cp:revision>
  <dcterms:created xsi:type="dcterms:W3CDTF">2015-09-14T01:17:11Z</dcterms:created>
  <dcterms:modified xsi:type="dcterms:W3CDTF">2015-10-08T20:36:11Z</dcterms:modified>
</cp:coreProperties>
</file>