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258" r:id="rId3"/>
    <p:sldId id="261" r:id="rId4"/>
    <p:sldId id="262" r:id="rId5"/>
    <p:sldId id="259" r:id="rId6"/>
    <p:sldId id="264" r:id="rId7"/>
    <p:sldId id="268" r:id="rId8"/>
    <p:sldId id="266" r:id="rId9"/>
    <p:sldId id="267"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440" autoAdjust="0"/>
    <p:restoredTop sz="74016" autoAdjust="0"/>
  </p:normalViewPr>
  <p:slideViewPr>
    <p:cSldViewPr snapToGrid="0">
      <p:cViewPr varScale="1">
        <p:scale>
          <a:sx n="171" d="100"/>
          <a:sy n="171" d="100"/>
        </p:scale>
        <p:origin x="200" y="7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114977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6</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1" Type="http://schemas.openxmlformats.org/officeDocument/2006/relationships/image" Target="../media/image17.tiff"/><Relationship Id="rId12" Type="http://schemas.openxmlformats.org/officeDocument/2006/relationships/image" Target="../media/image18.tiff"/><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9.tiff"/><Relationship Id="rId4" Type="http://schemas.openxmlformats.org/officeDocument/2006/relationships/image" Target="../media/image10.tiff"/><Relationship Id="rId5" Type="http://schemas.openxmlformats.org/officeDocument/2006/relationships/image" Target="../media/image11.tiff"/><Relationship Id="rId6" Type="http://schemas.openxmlformats.org/officeDocument/2006/relationships/image" Target="../media/image12.png"/><Relationship Id="rId7" Type="http://schemas.openxmlformats.org/officeDocument/2006/relationships/image" Target="../media/image13.tiff"/><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0977985" cy="1359196"/>
          </a:xfrm>
        </p:spPr>
        <p:txBody>
          <a:bodyPr/>
          <a:lstStyle/>
          <a:p>
            <a:r>
              <a:rPr lang="en-US" dirty="0" smtClean="0"/>
              <a:t>Big Data Analytics with HDInsight </a:t>
            </a:r>
            <a:endParaRPr lang="en-US" dirty="0"/>
          </a:p>
        </p:txBody>
      </p:sp>
      <p:sp>
        <p:nvSpPr>
          <p:cNvPr id="3" name="Text Placeholder 2"/>
          <p:cNvSpPr>
            <a:spLocks noGrp="1"/>
          </p:cNvSpPr>
          <p:nvPr>
            <p:ph type="body" sz="quarter" idx="11"/>
          </p:nvPr>
        </p:nvSpPr>
        <p:spPr>
          <a:xfrm>
            <a:off x="519250" y="4612344"/>
            <a:ext cx="5455754" cy="738407"/>
          </a:xfrm>
        </p:spPr>
        <p:txBody>
          <a:bodyPr/>
          <a:lstStyle/>
          <a:p>
            <a:r>
              <a:rPr lang="en-US"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17708471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5378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Analytics with HDInsight</a:t>
            </a:r>
            <a:endParaRPr lang="en-US" dirty="0"/>
          </a:p>
        </p:txBody>
      </p:sp>
      <p:sp>
        <p:nvSpPr>
          <p:cNvPr id="3" name="Content Placeholder 2"/>
          <p:cNvSpPr>
            <a:spLocks noGrp="1"/>
          </p:cNvSpPr>
          <p:nvPr>
            <p:ph idx="1"/>
          </p:nvPr>
        </p:nvSpPr>
        <p:spPr>
          <a:xfrm>
            <a:off x="519248" y="1447800"/>
            <a:ext cx="11151916" cy="2338461"/>
          </a:xfrm>
        </p:spPr>
        <p:txBody>
          <a:bodyPr/>
          <a:lstStyle/>
          <a:p>
            <a:r>
              <a:rPr lang="en-US" dirty="0" smtClean="0"/>
              <a:t>Key learning objectives</a:t>
            </a:r>
          </a:p>
          <a:p>
            <a:pPr lvl="1"/>
            <a:r>
              <a:rPr lang="en-US" dirty="0" smtClean="0"/>
              <a:t>Big data analytics using HDInsight and Hadoop (+ friends!)</a:t>
            </a:r>
          </a:p>
          <a:p>
            <a:pPr lvl="1"/>
            <a:r>
              <a:rPr lang="en-US" dirty="0" smtClean="0"/>
              <a:t>Additional HDInsight analysis tools</a:t>
            </a:r>
          </a:p>
          <a:p>
            <a:pPr lvl="1"/>
            <a:r>
              <a:rPr lang="en-US" dirty="0" smtClean="0"/>
              <a:t>Examples of when useful for researchers</a:t>
            </a:r>
          </a:p>
          <a:p>
            <a:pPr lvl="1"/>
            <a:endParaRPr lang="en-US" dirty="0" smtClean="0"/>
          </a:p>
        </p:txBody>
      </p:sp>
    </p:spTree>
    <p:extLst>
      <p:ext uri="{BB962C8B-B14F-4D97-AF65-F5344CB8AC3E}">
        <p14:creationId xmlns:p14="http://schemas.microsoft.com/office/powerpoint/2010/main" val="5085479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Content Placeholder 2"/>
          <p:cNvSpPr>
            <a:spLocks noGrp="1"/>
          </p:cNvSpPr>
          <p:nvPr>
            <p:ph idx="1"/>
          </p:nvPr>
        </p:nvSpPr>
        <p:spPr>
          <a:xfrm>
            <a:off x="519248" y="1447800"/>
            <a:ext cx="11151916" cy="443070"/>
          </a:xfrm>
        </p:spPr>
        <p:txBody>
          <a:bodyPr/>
          <a:lstStyle/>
          <a:p>
            <a:r>
              <a:rPr lang="en-US" dirty="0" smtClean="0"/>
              <a:t>Key trends in data</a:t>
            </a:r>
            <a:endParaRPr lang="en-US" dirty="0"/>
          </a:p>
        </p:txBody>
      </p:sp>
      <p:grpSp>
        <p:nvGrpSpPr>
          <p:cNvPr id="34" name="Group 33"/>
          <p:cNvGrpSpPr/>
          <p:nvPr/>
        </p:nvGrpSpPr>
        <p:grpSpPr>
          <a:xfrm>
            <a:off x="2054845" y="2362170"/>
            <a:ext cx="8080721" cy="3375385"/>
            <a:chOff x="1680290" y="2668303"/>
            <a:chExt cx="8080721" cy="3375385"/>
          </a:xfrm>
        </p:grpSpPr>
        <p:grpSp>
          <p:nvGrpSpPr>
            <p:cNvPr id="4" name="组合 15"/>
            <p:cNvGrpSpPr/>
            <p:nvPr/>
          </p:nvGrpSpPr>
          <p:grpSpPr>
            <a:xfrm>
              <a:off x="7104903" y="2671541"/>
              <a:ext cx="2656108" cy="1665356"/>
              <a:chOff x="5965578" y="1979910"/>
              <a:chExt cx="2656800" cy="1665789"/>
            </a:xfrm>
          </p:grpSpPr>
          <p:sp>
            <p:nvSpPr>
              <p:cNvPr id="5" name="矩形 7"/>
              <p:cNvSpPr/>
              <p:nvPr/>
            </p:nvSpPr>
            <p:spPr>
              <a:xfrm>
                <a:off x="5965578" y="1979910"/>
                <a:ext cx="2656800" cy="166578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Cheap Storage</a:t>
                </a:r>
              </a:p>
            </p:txBody>
          </p:sp>
          <p:sp>
            <p:nvSpPr>
              <p:cNvPr id="6" name="TextBox 5"/>
              <p:cNvSpPr txBox="1"/>
              <p:nvPr/>
            </p:nvSpPr>
            <p:spPr>
              <a:xfrm>
                <a:off x="6677493" y="3087650"/>
                <a:ext cx="1542097" cy="5171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$100 gets you 3million times more storage in 30 </a:t>
                </a:r>
                <a:r>
                  <a:rPr lang="en-US" sz="1400" spc="-95" dirty="0" smtClean="0">
                    <a:solidFill>
                      <a:srgbClr val="FFFFFF">
                        <a:alpha val="99000"/>
                      </a:srgbClr>
                    </a:solidFill>
                    <a:ea typeface="Segoe UI" pitchFamily="34" charset="0"/>
                    <a:cs typeface="Segoe UI" pitchFamily="34" charset="0"/>
                  </a:rPr>
                  <a:t>years</a:t>
                </a:r>
                <a:endParaRPr lang="en-US" sz="1400" spc="-95" dirty="0">
                  <a:solidFill>
                    <a:srgbClr val="FFFFFF">
                      <a:alpha val="99000"/>
                    </a:srgbClr>
                  </a:solidFill>
                  <a:ea typeface="Segoe UI" pitchFamily="34" charset="0"/>
                  <a:cs typeface="Segoe UI" pitchFamily="34" charset="0"/>
                </a:endParaRPr>
              </a:p>
            </p:txBody>
          </p:sp>
          <p:sp>
            <p:nvSpPr>
              <p:cNvPr id="7" name="矩形 37"/>
              <p:cNvSpPr/>
              <p:nvPr/>
            </p:nvSpPr>
            <p:spPr>
              <a:xfrm>
                <a:off x="7510072" y="2252177"/>
                <a:ext cx="184778" cy="354035"/>
              </a:xfrm>
              <a:prstGeom prst="rect">
                <a:avLst/>
              </a:prstGeom>
            </p:spPr>
            <p:txBody>
              <a:bodyPr wrap="none">
                <a:spAutoFit/>
              </a:bodyPr>
              <a:lstStyle/>
              <a:p>
                <a:pPr algn="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8" name="组合 14"/>
            <p:cNvGrpSpPr/>
            <p:nvPr/>
          </p:nvGrpSpPr>
          <p:grpSpPr>
            <a:xfrm>
              <a:off x="7101517" y="4372395"/>
              <a:ext cx="2659494" cy="1666366"/>
              <a:chOff x="5962192" y="3681208"/>
              <a:chExt cx="2660186" cy="1666800"/>
            </a:xfrm>
          </p:grpSpPr>
          <p:sp>
            <p:nvSpPr>
              <p:cNvPr id="9" name="矩形 8"/>
              <p:cNvSpPr/>
              <p:nvPr/>
            </p:nvSpPr>
            <p:spPr>
              <a:xfrm>
                <a:off x="5965578" y="3681208"/>
                <a:ext cx="2656800" cy="166680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Inexpensive </a:t>
                </a:r>
                <a:r>
                  <a:rPr lang="en-US" altLang="zh-CN" sz="2000" kern="0" dirty="0" smtClean="0">
                    <a:gradFill>
                      <a:gsLst>
                        <a:gs pos="0">
                          <a:sysClr val="window" lastClr="FFFFFF"/>
                        </a:gs>
                        <a:gs pos="100000">
                          <a:sysClr val="window" lastClr="FFFFFF"/>
                        </a:gs>
                      </a:gsLst>
                      <a:lin ang="16200000" scaled="0"/>
                    </a:gradFill>
                    <a:ea typeface="Segoe UI" pitchFamily="34" charset="0"/>
                    <a:cs typeface="Segoe UI" pitchFamily="34" charset="0"/>
                  </a:rPr>
                  <a:t/>
                </a:r>
                <a:br>
                  <a:rPr lang="en-US" altLang="zh-CN" sz="2000" kern="0" dirty="0" smtClean="0">
                    <a:gradFill>
                      <a:gsLst>
                        <a:gs pos="0">
                          <a:sysClr val="window" lastClr="FFFFFF"/>
                        </a:gs>
                        <a:gs pos="100000">
                          <a:sysClr val="window" lastClr="FFFFFF"/>
                        </a:gs>
                      </a:gsLst>
                      <a:lin ang="16200000" scaled="0"/>
                    </a:gradFill>
                    <a:ea typeface="Segoe UI" pitchFamily="34" charset="0"/>
                    <a:cs typeface="Segoe UI" pitchFamily="34" charset="0"/>
                  </a:rPr>
                </a:br>
                <a:r>
                  <a:rPr lang="en-US" altLang="zh-CN" sz="2000" kern="0" dirty="0" smtClean="0">
                    <a:gradFill>
                      <a:gsLst>
                        <a:gs pos="0">
                          <a:sysClr val="window" lastClr="FFFFFF"/>
                        </a:gs>
                        <a:gs pos="100000">
                          <a:sysClr val="window" lastClr="FFFFFF"/>
                        </a:gs>
                      </a:gsLst>
                      <a:lin ang="16200000" scaled="0"/>
                    </a:gradFill>
                    <a:ea typeface="Segoe UI" pitchFamily="34" charset="0"/>
                    <a:cs typeface="Segoe UI" pitchFamily="34" charset="0"/>
                  </a:rPr>
                  <a:t>Computing</a:t>
                </a:r>
                <a:endPar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endParaRPr>
              </a:p>
            </p:txBody>
          </p:sp>
          <p:sp>
            <p:nvSpPr>
              <p:cNvPr id="10" name="TextBox 9"/>
              <p:cNvSpPr txBox="1"/>
              <p:nvPr/>
            </p:nvSpPr>
            <p:spPr>
              <a:xfrm>
                <a:off x="6786352" y="4913411"/>
                <a:ext cx="1530064"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1980 </a:t>
                </a:r>
                <a:r>
                  <a:rPr lang="en-US" sz="1400" spc="-95" dirty="0">
                    <a:solidFill>
                      <a:srgbClr val="FFFFFF">
                        <a:alpha val="99000"/>
                      </a:srgbClr>
                    </a:solidFill>
                    <a:ea typeface="Segoe UI" pitchFamily="34" charset="0"/>
                    <a:cs typeface="Segoe UI" pitchFamily="34" charset="0"/>
                  </a:rPr>
                  <a:t>10 MIPS/$ </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2005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10M MIPS/$ </a:t>
                </a:r>
              </a:p>
            </p:txBody>
          </p:sp>
          <p:sp>
            <p:nvSpPr>
              <p:cNvPr id="11" name="矩形 38"/>
              <p:cNvSpPr/>
              <p:nvPr/>
            </p:nvSpPr>
            <p:spPr>
              <a:xfrm>
                <a:off x="5962192" y="3939153"/>
                <a:ext cx="1850168"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12" name="组合 10"/>
            <p:cNvGrpSpPr/>
            <p:nvPr/>
          </p:nvGrpSpPr>
          <p:grpSpPr>
            <a:xfrm>
              <a:off x="1742095" y="2668303"/>
              <a:ext cx="2633883" cy="1665356"/>
              <a:chOff x="601371" y="1976672"/>
              <a:chExt cx="2634569" cy="1665789"/>
            </a:xfrm>
          </p:grpSpPr>
          <p:sp>
            <p:nvSpPr>
              <p:cNvPr id="13" name="矩形 3"/>
              <p:cNvSpPr/>
              <p:nvPr/>
            </p:nvSpPr>
            <p:spPr>
              <a:xfrm>
                <a:off x="601577" y="1976672"/>
                <a:ext cx="2634363" cy="1665789"/>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Device  Explosion</a:t>
                </a:r>
              </a:p>
            </p:txBody>
          </p:sp>
          <p:sp>
            <p:nvSpPr>
              <p:cNvPr id="14" name="TextBox 13"/>
              <p:cNvSpPr txBox="1"/>
              <p:nvPr/>
            </p:nvSpPr>
            <p:spPr>
              <a:xfrm>
                <a:off x="977608" y="3194169"/>
                <a:ext cx="1803386" cy="387899"/>
              </a:xfrm>
              <a:prstGeom prst="rect">
                <a:avLst/>
              </a:prstGeom>
              <a:noFill/>
            </p:spPr>
            <p:txBody>
              <a:bodyPr wrap="square" lIns="0" tIns="0" rIns="0" bIns="0" rtlCol="0">
                <a:spAutoFit/>
              </a:bodyPr>
              <a:lstStyle/>
              <a:p>
                <a:pPr algn="r" defTabSz="571357">
                  <a:lnSpc>
                    <a:spcPct val="9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&gt;5.5 billion (70+% </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of global population</a:t>
                </a:r>
                <a:r>
                  <a:rPr lang="en-US" sz="1400" spc="-95" dirty="0">
                    <a:solidFill>
                      <a:srgbClr val="FFFFFF">
                        <a:alpha val="99000"/>
                      </a:srgbClr>
                    </a:solidFill>
                    <a:ea typeface="Segoe UI" pitchFamily="34" charset="0"/>
                    <a:cs typeface="Segoe UI" pitchFamily="34" charset="0"/>
                  </a:rPr>
                  <a:t>)</a:t>
                </a:r>
              </a:p>
            </p:txBody>
          </p:sp>
          <p:sp>
            <p:nvSpPr>
              <p:cNvPr id="15" name="矩形 33"/>
              <p:cNvSpPr/>
              <p:nvPr/>
            </p:nvSpPr>
            <p:spPr>
              <a:xfrm>
                <a:off x="601371" y="2210961"/>
                <a:ext cx="184779" cy="354035"/>
              </a:xfrm>
              <a:prstGeom prst="rect">
                <a:avLst/>
              </a:prstGeom>
            </p:spPr>
            <p:txBody>
              <a:bodyPr wrap="none">
                <a:spAutoFit/>
              </a:bodyPr>
              <a:lstStyle/>
              <a:p>
                <a:pPr defTabSz="1218987"/>
                <a:endParaRPr lang="zh-CN" altLang="en-US" sz="1700" dirty="0">
                  <a:solidFill>
                    <a:srgbClr val="FFFFFF"/>
                  </a:solidFill>
                  <a:latin typeface="微软雅黑" pitchFamily="34" charset="-122"/>
                  <a:ea typeface="微软雅黑" pitchFamily="34" charset="-122"/>
                </a:endParaRPr>
              </a:p>
            </p:txBody>
          </p:sp>
        </p:grpSp>
        <p:sp>
          <p:nvSpPr>
            <p:cNvPr id="16" name="Down Arrow 19"/>
            <p:cNvSpPr/>
            <p:nvPr/>
          </p:nvSpPr>
          <p:spPr bwMode="auto">
            <a:xfrm rot="10800000" flipV="1">
              <a:off x="9190082" y="2671542"/>
              <a:ext cx="523738" cy="1215434"/>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7" name="Down Arrow 19"/>
            <p:cNvSpPr/>
            <p:nvPr/>
          </p:nvSpPr>
          <p:spPr bwMode="auto">
            <a:xfrm rot="10800000" flipV="1">
              <a:off x="9219347" y="4372396"/>
              <a:ext cx="523738" cy="1215435"/>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8" name="Down Arrow 19"/>
            <p:cNvSpPr/>
            <p:nvPr/>
          </p:nvSpPr>
          <p:spPr bwMode="auto">
            <a:xfrm flipV="1">
              <a:off x="3848718" y="3128245"/>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19" name="组合 11"/>
            <p:cNvGrpSpPr/>
            <p:nvPr/>
          </p:nvGrpSpPr>
          <p:grpSpPr>
            <a:xfrm>
              <a:off x="4411943" y="2668304"/>
              <a:ext cx="2656108" cy="1671831"/>
              <a:chOff x="3271917" y="1976672"/>
              <a:chExt cx="2656800" cy="1672266"/>
            </a:xfrm>
          </p:grpSpPr>
          <p:sp>
            <p:nvSpPr>
              <p:cNvPr id="20" name="矩形 4"/>
              <p:cNvSpPr/>
              <p:nvPr/>
            </p:nvSpPr>
            <p:spPr>
              <a:xfrm>
                <a:off x="3271917" y="1976672"/>
                <a:ext cx="2656800" cy="1672266"/>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Social Networks</a:t>
                </a:r>
              </a:p>
            </p:txBody>
          </p:sp>
          <p:sp>
            <p:nvSpPr>
              <p:cNvPr id="21" name="TextBox 20"/>
              <p:cNvSpPr txBox="1"/>
              <p:nvPr/>
            </p:nvSpPr>
            <p:spPr>
              <a:xfrm>
                <a:off x="3760509" y="3194169"/>
                <a:ext cx="1603579"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a:t>
                </a:r>
                <a:r>
                  <a:rPr lang="en-US" altLang="zh-CN" sz="1400" spc="-95" dirty="0">
                    <a:solidFill>
                      <a:srgbClr val="FFFFFF">
                        <a:alpha val="99000"/>
                      </a:srgbClr>
                    </a:solidFill>
                    <a:ea typeface="Segoe UI" pitchFamily="34" charset="0"/>
                    <a:cs typeface="Segoe UI" pitchFamily="34" charset="0"/>
                  </a:rPr>
                  <a:t>2</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Billion</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users</a:t>
                </a:r>
              </a:p>
            </p:txBody>
          </p:sp>
          <p:sp>
            <p:nvSpPr>
              <p:cNvPr id="22" name="矩形 34"/>
              <p:cNvSpPr/>
              <p:nvPr/>
            </p:nvSpPr>
            <p:spPr>
              <a:xfrm>
                <a:off x="3274632" y="2198292"/>
                <a:ext cx="184779" cy="354035"/>
              </a:xfrm>
              <a:prstGeom prst="rect">
                <a:avLst/>
              </a:prstGeom>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23" name="组合 12"/>
            <p:cNvGrpSpPr/>
            <p:nvPr/>
          </p:nvGrpSpPr>
          <p:grpSpPr>
            <a:xfrm>
              <a:off x="1680290" y="4369157"/>
              <a:ext cx="2695686" cy="1666366"/>
              <a:chOff x="539552" y="3677969"/>
              <a:chExt cx="2696388" cy="1666800"/>
            </a:xfrm>
          </p:grpSpPr>
          <p:sp>
            <p:nvSpPr>
              <p:cNvPr id="24" name="矩形 6"/>
              <p:cNvSpPr/>
              <p:nvPr/>
            </p:nvSpPr>
            <p:spPr>
              <a:xfrm>
                <a:off x="601578" y="3677969"/>
                <a:ext cx="2634362" cy="1666800"/>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Ubiquitous Connection</a:t>
                </a:r>
              </a:p>
            </p:txBody>
          </p:sp>
          <p:sp>
            <p:nvSpPr>
              <p:cNvPr id="25" name="TextBox 24"/>
              <p:cNvSpPr txBox="1"/>
              <p:nvPr/>
            </p:nvSpPr>
            <p:spPr>
              <a:xfrm>
                <a:off x="539552" y="4694905"/>
                <a:ext cx="2197324" cy="6033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Web </a:t>
                </a:r>
                <a:r>
                  <a:rPr lang="en-US" altLang="zh-CN" sz="1400" spc="-95" dirty="0">
                    <a:solidFill>
                      <a:srgbClr val="FFFFFF">
                        <a:alpha val="99000"/>
                      </a:srgbClr>
                    </a:solidFill>
                    <a:ea typeface="Segoe UI" pitchFamily="34" charset="0"/>
                    <a:cs typeface="Segoe UI" pitchFamily="34" charset="0"/>
                  </a:rPr>
                  <a:t>traffic</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2010</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130 Exabyte (10 E18)</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1.6 </a:t>
                </a:r>
                <a:r>
                  <a:rPr lang="en-US" sz="1400" spc="-95" dirty="0" err="1">
                    <a:solidFill>
                      <a:srgbClr val="FFFFFF">
                        <a:alpha val="99000"/>
                      </a:srgbClr>
                    </a:solidFill>
                    <a:ea typeface="Segoe UI" pitchFamily="34" charset="0"/>
                    <a:cs typeface="Segoe UI" pitchFamily="34" charset="0"/>
                  </a:rPr>
                  <a:t>ZettaByte</a:t>
                </a:r>
                <a:r>
                  <a:rPr lang="en-US" sz="1400" spc="-95" dirty="0">
                    <a:solidFill>
                      <a:srgbClr val="FFFFFF">
                        <a:alpha val="99000"/>
                      </a:srgbClr>
                    </a:solidFill>
                    <a:ea typeface="Segoe UI" pitchFamily="34" charset="0"/>
                    <a:cs typeface="Segoe UI" pitchFamily="34" charset="0"/>
                  </a:rPr>
                  <a:t> (10 E21) </a:t>
                </a:r>
              </a:p>
            </p:txBody>
          </p:sp>
          <p:sp>
            <p:nvSpPr>
              <p:cNvPr id="26" name="矩形 36"/>
              <p:cNvSpPr/>
              <p:nvPr/>
            </p:nvSpPr>
            <p:spPr>
              <a:xfrm>
                <a:off x="601579" y="3944270"/>
                <a:ext cx="1800200"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27" name="Down Arrow 19"/>
            <p:cNvSpPr/>
            <p:nvPr/>
          </p:nvSpPr>
          <p:spPr bwMode="auto">
            <a:xfrm flipV="1">
              <a:off x="6503570" y="3137207"/>
              <a:ext cx="523738" cy="12029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28" name="Down Arrow 19"/>
            <p:cNvSpPr/>
            <p:nvPr/>
          </p:nvSpPr>
          <p:spPr bwMode="auto">
            <a:xfrm flipV="1">
              <a:off x="3839968" y="4819459"/>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29" name="组合 13"/>
            <p:cNvGrpSpPr/>
            <p:nvPr/>
          </p:nvGrpSpPr>
          <p:grpSpPr>
            <a:xfrm>
              <a:off x="4405983" y="4369157"/>
              <a:ext cx="2662069" cy="1666366"/>
              <a:chOff x="3265955" y="3677969"/>
              <a:chExt cx="2662762" cy="1666800"/>
            </a:xfrm>
          </p:grpSpPr>
          <p:sp>
            <p:nvSpPr>
              <p:cNvPr id="30" name="矩形 5"/>
              <p:cNvSpPr/>
              <p:nvPr/>
            </p:nvSpPr>
            <p:spPr>
              <a:xfrm>
                <a:off x="3271917" y="3677969"/>
                <a:ext cx="2656800" cy="1666800"/>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Sensor Networks</a:t>
                </a:r>
              </a:p>
            </p:txBody>
          </p:sp>
          <p:sp>
            <p:nvSpPr>
              <p:cNvPr id="31" name="TextBox 30"/>
              <p:cNvSpPr txBox="1"/>
              <p:nvPr/>
            </p:nvSpPr>
            <p:spPr>
              <a:xfrm>
                <a:off x="3725298" y="4894960"/>
                <a:ext cx="1624072" cy="387899"/>
              </a:xfrm>
              <a:prstGeom prst="rect">
                <a:avLst/>
              </a:prstGeom>
              <a:noFill/>
              <a:ln>
                <a:noFill/>
              </a:ln>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&gt;10 Billion</a:t>
                </a: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 </a:t>
                </a:r>
              </a:p>
            </p:txBody>
          </p:sp>
          <p:sp>
            <p:nvSpPr>
              <p:cNvPr id="32" name="矩形 35"/>
              <p:cNvSpPr/>
              <p:nvPr/>
            </p:nvSpPr>
            <p:spPr>
              <a:xfrm>
                <a:off x="3265955" y="3931482"/>
                <a:ext cx="184779" cy="354035"/>
              </a:xfrm>
              <a:prstGeom prst="rect">
                <a:avLst/>
              </a:prstGeom>
              <a:noFill/>
              <a:ln>
                <a:noFill/>
              </a:ln>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33" name="Down Arrow 19"/>
            <p:cNvSpPr/>
            <p:nvPr/>
          </p:nvSpPr>
          <p:spPr bwMode="auto">
            <a:xfrm flipV="1">
              <a:off x="6503570" y="4831802"/>
              <a:ext cx="523738" cy="1211886"/>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1126584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NoSQL</a:t>
            </a:r>
            <a:endParaRPr lang="en-US" dirty="0"/>
          </a:p>
        </p:txBody>
      </p:sp>
      <p:sp>
        <p:nvSpPr>
          <p:cNvPr id="3" name="Content Placeholder 2"/>
          <p:cNvSpPr>
            <a:spLocks noGrp="1"/>
          </p:cNvSpPr>
          <p:nvPr>
            <p:ph idx="1"/>
          </p:nvPr>
        </p:nvSpPr>
        <p:spPr>
          <a:xfrm>
            <a:off x="519248" y="1447800"/>
            <a:ext cx="11151916" cy="4504695"/>
          </a:xfrm>
        </p:spPr>
        <p:txBody>
          <a:bodyPr/>
          <a:lstStyle/>
          <a:p>
            <a:r>
              <a:rPr lang="en-US" dirty="0" smtClean="0"/>
              <a:t>Unstructured Data</a:t>
            </a:r>
          </a:p>
          <a:p>
            <a:pPr lvl="1"/>
            <a:r>
              <a:rPr lang="en-US" dirty="0" smtClean="0"/>
              <a:t>JSON, CSV, key-value pairs, no schema</a:t>
            </a:r>
          </a:p>
          <a:p>
            <a:r>
              <a:rPr lang="en-US" dirty="0" smtClean="0"/>
              <a:t>Big Data</a:t>
            </a:r>
          </a:p>
          <a:p>
            <a:pPr lvl="1"/>
            <a:r>
              <a:rPr lang="en-US" dirty="0" smtClean="0"/>
              <a:t>Partitioning 1000s of shards (machines)</a:t>
            </a:r>
          </a:p>
          <a:p>
            <a:r>
              <a:rPr lang="en-US" dirty="0" smtClean="0"/>
              <a:t>Scale out to the cloud</a:t>
            </a:r>
          </a:p>
          <a:p>
            <a:pPr lvl="1"/>
            <a:r>
              <a:rPr lang="en-US" dirty="0" smtClean="0"/>
              <a:t>Overcomes hardware limitation</a:t>
            </a:r>
          </a:p>
          <a:p>
            <a:pPr lvl="1"/>
            <a:r>
              <a:rPr lang="en-US" dirty="0" smtClean="0"/>
              <a:t>Commodity hardware</a:t>
            </a:r>
          </a:p>
          <a:p>
            <a:r>
              <a:rPr lang="en-US" dirty="0" smtClean="0"/>
              <a:t>High Data Throughput</a:t>
            </a:r>
          </a:p>
          <a:p>
            <a:pPr lvl="1"/>
            <a:r>
              <a:rPr lang="en-US" dirty="0" smtClean="0"/>
              <a:t>Replicated copies to scale read</a:t>
            </a:r>
            <a:endParaRPr lang="en-US" dirty="0"/>
          </a:p>
        </p:txBody>
      </p:sp>
    </p:spTree>
    <p:extLst>
      <p:ext uri="{BB962C8B-B14F-4D97-AF65-F5344CB8AC3E}">
        <p14:creationId xmlns:p14="http://schemas.microsoft.com/office/powerpoint/2010/main" val="11939927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HDInsight?</a:t>
            </a:r>
            <a:endParaRPr lang="en-US" dirty="0"/>
          </a:p>
        </p:txBody>
      </p:sp>
      <p:sp>
        <p:nvSpPr>
          <p:cNvPr id="3" name="Content Placeholder 2"/>
          <p:cNvSpPr>
            <a:spLocks noGrp="1"/>
          </p:cNvSpPr>
          <p:nvPr>
            <p:ph idx="1"/>
          </p:nvPr>
        </p:nvSpPr>
        <p:spPr>
          <a:xfrm>
            <a:off x="519248" y="1447800"/>
            <a:ext cx="11151916" cy="4203074"/>
          </a:xfrm>
        </p:spPr>
        <p:txBody>
          <a:bodyPr/>
          <a:lstStyle/>
          <a:p>
            <a:r>
              <a:rPr lang="en-US" dirty="0" smtClean="0"/>
              <a:t>Microsoft Azure’s big data solution using Hadoop</a:t>
            </a:r>
          </a:p>
          <a:p>
            <a:r>
              <a:rPr lang="en-US" dirty="0" smtClean="0"/>
              <a:t>What is Hadoop?</a:t>
            </a:r>
          </a:p>
          <a:p>
            <a:pPr lvl="1"/>
            <a:r>
              <a:rPr lang="en-US" dirty="0"/>
              <a:t>Open-source software for  storing and analyzing massive amounts of structured and unstructured </a:t>
            </a:r>
            <a:r>
              <a:rPr lang="en-US" dirty="0" smtClean="0"/>
              <a:t>data… </a:t>
            </a:r>
            <a:r>
              <a:rPr lang="en-US" dirty="0"/>
              <a:t>Hadoop can process big, messy data sets for insights and answers–which helps explain all the buzz around it.</a:t>
            </a:r>
            <a:endParaRPr lang="en-US" dirty="0" smtClean="0"/>
          </a:p>
          <a:p>
            <a:r>
              <a:rPr lang="en-US" dirty="0" smtClean="0"/>
              <a:t>HDInsight deploys the open source </a:t>
            </a:r>
            <a:r>
              <a:rPr lang="en-US" dirty="0" err="1" smtClean="0"/>
              <a:t>Hortonworks</a:t>
            </a:r>
            <a:r>
              <a:rPr lang="en-US" dirty="0"/>
              <a:t> </a:t>
            </a:r>
            <a:r>
              <a:rPr lang="en-US" dirty="0" smtClean="0"/>
              <a:t>Data Platform Hadoop implementation</a:t>
            </a:r>
          </a:p>
          <a:p>
            <a:r>
              <a:rPr lang="en-US" dirty="0" smtClean="0"/>
              <a:t>Supports both Linux (Ubuntu Server) and Windows as cluster machines</a:t>
            </a:r>
            <a:endParaRPr lang="en-US" dirty="0"/>
          </a:p>
        </p:txBody>
      </p:sp>
    </p:spTree>
    <p:extLst>
      <p:ext uri="{BB962C8B-B14F-4D97-AF65-F5344CB8AC3E}">
        <p14:creationId xmlns:p14="http://schemas.microsoft.com/office/powerpoint/2010/main" val="84057855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HDInsight Clusters</a:t>
            </a:r>
            <a:endParaRPr lang="en-US" dirty="0"/>
          </a:p>
        </p:txBody>
      </p:sp>
      <p:sp>
        <p:nvSpPr>
          <p:cNvPr id="3" name="Content Placeholder 2"/>
          <p:cNvSpPr>
            <a:spLocks noGrp="1"/>
          </p:cNvSpPr>
          <p:nvPr>
            <p:ph idx="1"/>
          </p:nvPr>
        </p:nvSpPr>
        <p:spPr>
          <a:xfrm>
            <a:off x="519248" y="1447800"/>
            <a:ext cx="11151916" cy="4418517"/>
          </a:xfrm>
        </p:spPr>
        <p:txBody>
          <a:bodyPr/>
          <a:lstStyle/>
          <a:p>
            <a:r>
              <a:rPr lang="en-US" dirty="0" smtClean="0"/>
              <a:t>Hadoop: the “Query” workload</a:t>
            </a:r>
          </a:p>
          <a:p>
            <a:pPr lvl="1"/>
            <a:r>
              <a:rPr lang="en-US" dirty="0" smtClean="0"/>
              <a:t>Reliable data storage with HDFS, simple </a:t>
            </a:r>
            <a:r>
              <a:rPr lang="en-US" dirty="0" err="1" smtClean="0"/>
              <a:t>MapReduce</a:t>
            </a:r>
            <a:r>
              <a:rPr lang="en-US" dirty="0" smtClean="0"/>
              <a:t> model</a:t>
            </a:r>
          </a:p>
          <a:p>
            <a:r>
              <a:rPr lang="en-US" dirty="0" err="1" smtClean="0"/>
              <a:t>HBase</a:t>
            </a:r>
            <a:r>
              <a:rPr lang="en-US" dirty="0" smtClean="0"/>
              <a:t>: the “NoSQL” workload</a:t>
            </a:r>
          </a:p>
          <a:p>
            <a:pPr lvl="1"/>
            <a:r>
              <a:rPr lang="en-US" dirty="0" smtClean="0"/>
              <a:t>Provides random access &amp; consistency for large amounts of unstructured data</a:t>
            </a:r>
          </a:p>
          <a:p>
            <a:r>
              <a:rPr lang="en-US" dirty="0" smtClean="0"/>
              <a:t>Apache Storm: the “Stream” workload</a:t>
            </a:r>
          </a:p>
          <a:p>
            <a:pPr lvl="1"/>
            <a:r>
              <a:rPr lang="en-US" dirty="0" smtClean="0"/>
              <a:t>Distributes real-time computation for large streams of data fast</a:t>
            </a:r>
          </a:p>
          <a:p>
            <a:r>
              <a:rPr lang="en-US" dirty="0" smtClean="0"/>
              <a:t>Apache Spark: the “Parallel Processing in Memory” workload</a:t>
            </a:r>
          </a:p>
          <a:p>
            <a:pPr lvl="1"/>
            <a:r>
              <a:rPr lang="en-US" dirty="0" smtClean="0"/>
              <a:t>Comes with Zeppelin and </a:t>
            </a:r>
            <a:r>
              <a:rPr lang="en-US" dirty="0" err="1" smtClean="0"/>
              <a:t>Jupyter</a:t>
            </a:r>
            <a:endParaRPr lang="en-US" dirty="0"/>
          </a:p>
        </p:txBody>
      </p:sp>
    </p:spTree>
    <p:extLst>
      <p:ext uri="{BB962C8B-B14F-4D97-AF65-F5344CB8AC3E}">
        <p14:creationId xmlns:p14="http://schemas.microsoft.com/office/powerpoint/2010/main" val="122495798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Hadoop Components?</a:t>
            </a:r>
            <a:endParaRPr lang="en-US" dirty="0"/>
          </a:p>
        </p:txBody>
      </p:sp>
      <p:grpSp>
        <p:nvGrpSpPr>
          <p:cNvPr id="38" name="Group 37"/>
          <p:cNvGrpSpPr/>
          <p:nvPr/>
        </p:nvGrpSpPr>
        <p:grpSpPr>
          <a:xfrm>
            <a:off x="519249" y="2423067"/>
            <a:ext cx="4268465" cy="738664"/>
            <a:chOff x="509723" y="1994935"/>
            <a:chExt cx="4268465" cy="738664"/>
          </a:xfrm>
        </p:grpSpPr>
        <p:pic>
          <p:nvPicPr>
            <p:cNvPr id="7" name="Picture 6"/>
            <p:cNvPicPr>
              <a:picLocks noChangeAspect="1"/>
            </p:cNvPicPr>
            <p:nvPr/>
          </p:nvPicPr>
          <p:blipFill>
            <a:blip r:embed="rId3"/>
            <a:stretch>
              <a:fillRect/>
            </a:stretch>
          </p:blipFill>
          <p:spPr>
            <a:xfrm>
              <a:off x="509723" y="1994935"/>
              <a:ext cx="958850" cy="301625"/>
            </a:xfrm>
            <a:prstGeom prst="rect">
              <a:avLst/>
            </a:prstGeom>
          </p:spPr>
        </p:pic>
        <p:sp>
          <p:nvSpPr>
            <p:cNvPr id="8" name="Content Placeholder 5"/>
            <p:cNvSpPr txBox="1">
              <a:spLocks/>
            </p:cNvSpPr>
            <p:nvPr/>
          </p:nvSpPr>
          <p:spPr>
            <a:xfrm>
              <a:off x="1468573" y="1994935"/>
              <a:ext cx="3309615" cy="738664"/>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Font typeface="Arial" pitchFamily="34" charset="0"/>
                <a:buNone/>
              </a:pPr>
              <a:r>
                <a:rPr lang="en-US" sz="2400" dirty="0" smtClean="0"/>
                <a:t>Avro: Data Serialization</a:t>
              </a:r>
            </a:p>
            <a:p>
              <a:pPr marL="0" indent="0">
                <a:buFont typeface="Arial" pitchFamily="34" charset="0"/>
                <a:buNone/>
              </a:pPr>
              <a:endParaRPr lang="en-US" sz="2400" dirty="0"/>
            </a:p>
          </p:txBody>
        </p:sp>
      </p:grpSp>
      <p:grpSp>
        <p:nvGrpSpPr>
          <p:cNvPr id="27" name="Group 26"/>
          <p:cNvGrpSpPr/>
          <p:nvPr/>
        </p:nvGrpSpPr>
        <p:grpSpPr>
          <a:xfrm>
            <a:off x="519249" y="3252624"/>
            <a:ext cx="4936971" cy="1225816"/>
            <a:chOff x="585288" y="2442546"/>
            <a:chExt cx="4936971" cy="1225816"/>
          </a:xfrm>
        </p:grpSpPr>
        <p:pic>
          <p:nvPicPr>
            <p:cNvPr id="9" name="Picture 8"/>
            <p:cNvPicPr>
              <a:picLocks noChangeAspect="1"/>
            </p:cNvPicPr>
            <p:nvPr/>
          </p:nvPicPr>
          <p:blipFill>
            <a:blip r:embed="rId4"/>
            <a:stretch>
              <a:fillRect/>
            </a:stretch>
          </p:blipFill>
          <p:spPr>
            <a:xfrm>
              <a:off x="585288" y="2442546"/>
              <a:ext cx="403860" cy="411480"/>
            </a:xfrm>
            <a:prstGeom prst="rect">
              <a:avLst/>
            </a:prstGeom>
          </p:spPr>
        </p:pic>
        <p:sp>
          <p:nvSpPr>
            <p:cNvPr id="10" name="Content Placeholder 5"/>
            <p:cNvSpPr txBox="1">
              <a:spLocks/>
            </p:cNvSpPr>
            <p:nvPr/>
          </p:nvSpPr>
          <p:spPr>
            <a:xfrm>
              <a:off x="1022168" y="2523433"/>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a:t>Hive &amp; </a:t>
              </a:r>
              <a:r>
                <a:rPr lang="en-US" sz="2400" dirty="0" err="1" smtClean="0"/>
                <a:t>Hcatalog</a:t>
              </a:r>
              <a:r>
                <a:rPr lang="en-US" sz="2400" dirty="0" smtClean="0"/>
                <a:t>: SQL-like queries</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28" name="Group 27"/>
          <p:cNvGrpSpPr/>
          <p:nvPr/>
        </p:nvGrpSpPr>
        <p:grpSpPr>
          <a:xfrm>
            <a:off x="519249" y="4039970"/>
            <a:ext cx="5657921" cy="1346330"/>
            <a:chOff x="585288" y="2867384"/>
            <a:chExt cx="5657921" cy="1346330"/>
          </a:xfrm>
        </p:grpSpPr>
        <p:pic>
          <p:nvPicPr>
            <p:cNvPr id="12" name="Picture 11"/>
            <p:cNvPicPr>
              <a:picLocks noChangeAspect="1"/>
            </p:cNvPicPr>
            <p:nvPr/>
          </p:nvPicPr>
          <p:blipFill>
            <a:blip r:embed="rId5"/>
            <a:stretch>
              <a:fillRect/>
            </a:stretch>
          </p:blipFill>
          <p:spPr>
            <a:xfrm>
              <a:off x="585288" y="2867384"/>
              <a:ext cx="1097915" cy="462280"/>
            </a:xfrm>
            <a:prstGeom prst="rect">
              <a:avLst/>
            </a:prstGeom>
          </p:spPr>
        </p:pic>
        <p:sp>
          <p:nvSpPr>
            <p:cNvPr id="13" name="Content Placeholder 5"/>
            <p:cNvSpPr txBox="1">
              <a:spLocks/>
            </p:cNvSpPr>
            <p:nvPr/>
          </p:nvSpPr>
          <p:spPr>
            <a:xfrm>
              <a:off x="1743118" y="3068785"/>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smtClean="0"/>
                <a:t>Mahout: Machine Learning</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29" name="Group 28"/>
          <p:cNvGrpSpPr/>
          <p:nvPr/>
        </p:nvGrpSpPr>
        <p:grpSpPr>
          <a:xfrm>
            <a:off x="570809" y="5294056"/>
            <a:ext cx="5657921" cy="1144929"/>
            <a:chOff x="585288" y="3523102"/>
            <a:chExt cx="5657921" cy="1144929"/>
          </a:xfrm>
        </p:grpSpPr>
        <p:pic>
          <p:nvPicPr>
            <p:cNvPr id="14" name="Picture 13"/>
            <p:cNvPicPr>
              <a:picLocks noChangeAspect="1"/>
            </p:cNvPicPr>
            <p:nvPr/>
          </p:nvPicPr>
          <p:blipFill>
            <a:blip r:embed="rId6"/>
            <a:stretch>
              <a:fillRect/>
            </a:stretch>
          </p:blipFill>
          <p:spPr>
            <a:xfrm>
              <a:off x="585288" y="3555727"/>
              <a:ext cx="1046480" cy="274320"/>
            </a:xfrm>
            <a:prstGeom prst="rect">
              <a:avLst/>
            </a:prstGeom>
          </p:spPr>
        </p:pic>
        <p:sp>
          <p:nvSpPr>
            <p:cNvPr id="15" name="Content Placeholder 5"/>
            <p:cNvSpPr txBox="1">
              <a:spLocks/>
            </p:cNvSpPr>
            <p:nvPr/>
          </p:nvSpPr>
          <p:spPr>
            <a:xfrm>
              <a:off x="1743118" y="3523102"/>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err="1" smtClean="0"/>
                <a:t>Oozie</a:t>
              </a:r>
              <a:r>
                <a:rPr lang="en-US" sz="2400" dirty="0" smtClean="0"/>
                <a:t>: Workflow Management</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0" name="Group 29"/>
          <p:cNvGrpSpPr/>
          <p:nvPr/>
        </p:nvGrpSpPr>
        <p:grpSpPr>
          <a:xfrm>
            <a:off x="6096000" y="1436598"/>
            <a:ext cx="5657920" cy="1155691"/>
            <a:chOff x="585289" y="3985316"/>
            <a:chExt cx="5657920" cy="1155691"/>
          </a:xfrm>
        </p:grpSpPr>
        <p:pic>
          <p:nvPicPr>
            <p:cNvPr id="16" name="Picture 15"/>
            <p:cNvPicPr>
              <a:picLocks noChangeAspect="1"/>
            </p:cNvPicPr>
            <p:nvPr/>
          </p:nvPicPr>
          <p:blipFill>
            <a:blip r:embed="rId7"/>
            <a:stretch>
              <a:fillRect/>
            </a:stretch>
          </p:blipFill>
          <p:spPr>
            <a:xfrm>
              <a:off x="585289" y="3985316"/>
              <a:ext cx="980694" cy="268224"/>
            </a:xfrm>
            <a:prstGeom prst="rect">
              <a:avLst/>
            </a:prstGeom>
          </p:spPr>
        </p:pic>
        <p:sp>
          <p:nvSpPr>
            <p:cNvPr id="17" name="Content Placeholder 5"/>
            <p:cNvSpPr txBox="1">
              <a:spLocks/>
            </p:cNvSpPr>
            <p:nvPr/>
          </p:nvSpPr>
          <p:spPr>
            <a:xfrm>
              <a:off x="1743118" y="3996078"/>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smtClean="0"/>
                <a:t>Phoenix: Relational DB over </a:t>
              </a:r>
              <a:r>
                <a:rPr lang="en-US" sz="2400" dirty="0" err="1" smtClean="0"/>
                <a:t>HBase</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1" name="Group 30"/>
          <p:cNvGrpSpPr/>
          <p:nvPr/>
        </p:nvGrpSpPr>
        <p:grpSpPr>
          <a:xfrm>
            <a:off x="6096000" y="2188872"/>
            <a:ext cx="5076820" cy="1333072"/>
            <a:chOff x="512898" y="4408809"/>
            <a:chExt cx="5076820" cy="1333072"/>
          </a:xfrm>
        </p:grpSpPr>
        <p:pic>
          <p:nvPicPr>
            <p:cNvPr id="18" name="Picture 17"/>
            <p:cNvPicPr>
              <a:picLocks noChangeAspect="1"/>
            </p:cNvPicPr>
            <p:nvPr/>
          </p:nvPicPr>
          <p:blipFill>
            <a:blip r:embed="rId8"/>
            <a:stretch>
              <a:fillRect/>
            </a:stretch>
          </p:blipFill>
          <p:spPr>
            <a:xfrm>
              <a:off x="512898" y="4408809"/>
              <a:ext cx="482600" cy="679450"/>
            </a:xfrm>
            <a:prstGeom prst="rect">
              <a:avLst/>
            </a:prstGeom>
          </p:spPr>
        </p:pic>
        <p:sp>
          <p:nvSpPr>
            <p:cNvPr id="19" name="Content Placeholder 5"/>
            <p:cNvSpPr txBox="1">
              <a:spLocks/>
            </p:cNvSpPr>
            <p:nvPr/>
          </p:nvSpPr>
          <p:spPr>
            <a:xfrm>
              <a:off x="1089627" y="4596952"/>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smtClean="0"/>
                <a:t>Pig: </a:t>
              </a:r>
              <a:r>
                <a:rPr lang="en-US" sz="2400" dirty="0" err="1" smtClean="0"/>
                <a:t>Easlier</a:t>
              </a:r>
              <a:r>
                <a:rPr lang="en-US" sz="2400" dirty="0" smtClean="0"/>
                <a:t> Map/Reduce</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2" name="Group 31"/>
          <p:cNvGrpSpPr/>
          <p:nvPr/>
        </p:nvGrpSpPr>
        <p:grpSpPr>
          <a:xfrm>
            <a:off x="6095207" y="3348542"/>
            <a:ext cx="5526191" cy="1144929"/>
            <a:chOff x="638883" y="5188182"/>
            <a:chExt cx="5526191" cy="1144929"/>
          </a:xfrm>
        </p:grpSpPr>
        <p:pic>
          <p:nvPicPr>
            <p:cNvPr id="20" name="Picture 19"/>
            <p:cNvPicPr>
              <a:picLocks noChangeAspect="1"/>
            </p:cNvPicPr>
            <p:nvPr/>
          </p:nvPicPr>
          <p:blipFill>
            <a:blip r:embed="rId9"/>
            <a:stretch>
              <a:fillRect/>
            </a:stretch>
          </p:blipFill>
          <p:spPr>
            <a:xfrm>
              <a:off x="638883" y="5223145"/>
              <a:ext cx="927100" cy="298450"/>
            </a:xfrm>
            <a:prstGeom prst="rect">
              <a:avLst/>
            </a:prstGeom>
          </p:spPr>
        </p:pic>
        <p:sp>
          <p:nvSpPr>
            <p:cNvPr id="21" name="Content Placeholder 5"/>
            <p:cNvSpPr txBox="1">
              <a:spLocks/>
            </p:cNvSpPr>
            <p:nvPr/>
          </p:nvSpPr>
          <p:spPr>
            <a:xfrm>
              <a:off x="1664983" y="5188182"/>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err="1" smtClean="0"/>
                <a:t>Sqoop</a:t>
              </a:r>
              <a:r>
                <a:rPr lang="en-US" sz="2400" dirty="0" smtClean="0"/>
                <a:t>: Data Import-Export</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3" name="Group 32"/>
          <p:cNvGrpSpPr/>
          <p:nvPr/>
        </p:nvGrpSpPr>
        <p:grpSpPr>
          <a:xfrm>
            <a:off x="6106672" y="4194137"/>
            <a:ext cx="5468241" cy="1191061"/>
            <a:chOff x="597833" y="5610349"/>
            <a:chExt cx="5468241" cy="1191061"/>
          </a:xfrm>
        </p:grpSpPr>
        <p:pic>
          <p:nvPicPr>
            <p:cNvPr id="22" name="Picture 21"/>
            <p:cNvPicPr>
              <a:picLocks noChangeAspect="1"/>
            </p:cNvPicPr>
            <p:nvPr/>
          </p:nvPicPr>
          <p:blipFill>
            <a:blip r:embed="rId10"/>
            <a:stretch>
              <a:fillRect/>
            </a:stretch>
          </p:blipFill>
          <p:spPr>
            <a:xfrm>
              <a:off x="597833" y="5610349"/>
              <a:ext cx="901700" cy="425450"/>
            </a:xfrm>
            <a:prstGeom prst="rect">
              <a:avLst/>
            </a:prstGeom>
          </p:spPr>
        </p:pic>
        <p:sp>
          <p:nvSpPr>
            <p:cNvPr id="23" name="Content Placeholder 5"/>
            <p:cNvSpPr txBox="1">
              <a:spLocks/>
            </p:cNvSpPr>
            <p:nvPr/>
          </p:nvSpPr>
          <p:spPr>
            <a:xfrm>
              <a:off x="1565983" y="5656481"/>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err="1" smtClean="0"/>
                <a:t>Tez</a:t>
              </a:r>
              <a:r>
                <a:rPr lang="en-US" sz="2400" dirty="0" smtClean="0"/>
                <a:t>: Data efficiency</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4" name="Group 33"/>
          <p:cNvGrpSpPr/>
          <p:nvPr/>
        </p:nvGrpSpPr>
        <p:grpSpPr>
          <a:xfrm>
            <a:off x="6127383" y="5073506"/>
            <a:ext cx="5733486" cy="1365479"/>
            <a:chOff x="509723" y="6064985"/>
            <a:chExt cx="5733486" cy="1365479"/>
          </a:xfrm>
        </p:grpSpPr>
        <p:pic>
          <p:nvPicPr>
            <p:cNvPr id="24" name="Picture 23"/>
            <p:cNvPicPr>
              <a:picLocks noChangeAspect="1"/>
            </p:cNvPicPr>
            <p:nvPr/>
          </p:nvPicPr>
          <p:blipFill>
            <a:blip r:embed="rId11"/>
            <a:stretch>
              <a:fillRect/>
            </a:stretch>
          </p:blipFill>
          <p:spPr>
            <a:xfrm>
              <a:off x="509723" y="6064985"/>
              <a:ext cx="514350" cy="768350"/>
            </a:xfrm>
            <a:prstGeom prst="rect">
              <a:avLst/>
            </a:prstGeom>
          </p:spPr>
        </p:pic>
        <p:sp>
          <p:nvSpPr>
            <p:cNvPr id="25" name="Content Placeholder 5"/>
            <p:cNvSpPr txBox="1">
              <a:spLocks/>
            </p:cNvSpPr>
            <p:nvPr/>
          </p:nvSpPr>
          <p:spPr>
            <a:xfrm>
              <a:off x="1102433" y="6285535"/>
              <a:ext cx="5140776"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smtClean="0"/>
                <a:t>Zookeeper: Distributed Coordination</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7" name="Group 36"/>
          <p:cNvGrpSpPr/>
          <p:nvPr/>
        </p:nvGrpSpPr>
        <p:grpSpPr>
          <a:xfrm>
            <a:off x="519874" y="1437751"/>
            <a:ext cx="3825625" cy="1229803"/>
            <a:chOff x="519248" y="1379049"/>
            <a:chExt cx="3825625" cy="1229803"/>
          </a:xfrm>
        </p:grpSpPr>
        <p:pic>
          <p:nvPicPr>
            <p:cNvPr id="5" name="Picture 4"/>
            <p:cNvPicPr>
              <a:picLocks noChangeAspect="1"/>
            </p:cNvPicPr>
            <p:nvPr/>
          </p:nvPicPr>
          <p:blipFill>
            <a:blip r:embed="rId12"/>
            <a:stretch>
              <a:fillRect/>
            </a:stretch>
          </p:blipFill>
          <p:spPr>
            <a:xfrm>
              <a:off x="519248" y="1379049"/>
              <a:ext cx="469900" cy="469900"/>
            </a:xfrm>
            <a:prstGeom prst="rect">
              <a:avLst/>
            </a:prstGeom>
          </p:spPr>
        </p:pic>
        <p:sp>
          <p:nvSpPr>
            <p:cNvPr id="36" name="Content Placeholder 5"/>
            <p:cNvSpPr txBox="1">
              <a:spLocks/>
            </p:cNvSpPr>
            <p:nvPr/>
          </p:nvSpPr>
          <p:spPr>
            <a:xfrm>
              <a:off x="1035258" y="1463923"/>
              <a:ext cx="3309615"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Font typeface="Arial" pitchFamily="34" charset="0"/>
                <a:buNone/>
              </a:pPr>
              <a:r>
                <a:rPr lang="en-US" sz="2400" dirty="0" err="1" smtClean="0"/>
                <a:t>Ambari</a:t>
              </a:r>
              <a:r>
                <a:rPr lang="en-US" sz="2400" dirty="0" smtClean="0"/>
                <a:t>: Management</a:t>
              </a:r>
            </a:p>
            <a:p>
              <a:pPr marL="0" indent="0">
                <a:buFont typeface="Arial" pitchFamily="34" charset="0"/>
                <a:buNone/>
              </a:pPr>
              <a:endParaRPr lang="en-US" sz="2400" dirty="0" smtClean="0"/>
            </a:p>
            <a:p>
              <a:pPr marL="0" indent="0">
                <a:buFont typeface="Arial" pitchFamily="34" charset="0"/>
                <a:buNone/>
              </a:pPr>
              <a:endParaRPr lang="en-US" sz="2400" dirty="0"/>
            </a:p>
          </p:txBody>
        </p:sp>
      </p:grpSp>
    </p:spTree>
    <p:extLst>
      <p:ext uri="{BB962C8B-B14F-4D97-AF65-F5344CB8AC3E}">
        <p14:creationId xmlns:p14="http://schemas.microsoft.com/office/powerpoint/2010/main" val="162071067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 of Note About HDInsight</a:t>
            </a:r>
            <a:endParaRPr lang="en-US" dirty="0"/>
          </a:p>
        </p:txBody>
      </p:sp>
      <p:sp>
        <p:nvSpPr>
          <p:cNvPr id="3" name="Content Placeholder 2"/>
          <p:cNvSpPr>
            <a:spLocks noGrp="1"/>
          </p:cNvSpPr>
          <p:nvPr>
            <p:ph idx="1"/>
          </p:nvPr>
        </p:nvSpPr>
        <p:spPr>
          <a:xfrm>
            <a:off x="519248" y="1447800"/>
            <a:ext cx="11151916" cy="4812343"/>
          </a:xfrm>
        </p:spPr>
        <p:txBody>
          <a:bodyPr/>
          <a:lstStyle/>
          <a:p>
            <a:r>
              <a:rPr lang="en-US" dirty="0" smtClean="0"/>
              <a:t>The Hadoop Distributed File System (HDFS) is mapped to blob storage</a:t>
            </a:r>
          </a:p>
          <a:p>
            <a:pPr lvl="1"/>
            <a:r>
              <a:rPr lang="en-US" dirty="0" smtClean="0"/>
              <a:t>Access through “</a:t>
            </a:r>
            <a:r>
              <a:rPr lang="en-US" dirty="0" err="1" smtClean="0"/>
              <a:t>wasb</a:t>
            </a:r>
            <a:r>
              <a:rPr lang="en-US" dirty="0" smtClean="0"/>
              <a:t>://” in your code</a:t>
            </a:r>
          </a:p>
          <a:p>
            <a:pPr lvl="1"/>
            <a:r>
              <a:rPr lang="en-US" dirty="0" smtClean="0"/>
              <a:t>Most HDFS commands work (except OS specific ones like </a:t>
            </a:r>
            <a:r>
              <a:rPr lang="en-US" dirty="0" err="1" smtClean="0"/>
              <a:t>fschk</a:t>
            </a:r>
            <a:r>
              <a:rPr lang="en-US" dirty="0" smtClean="0"/>
              <a:t>)</a:t>
            </a:r>
          </a:p>
          <a:p>
            <a:r>
              <a:rPr lang="en-US" dirty="0" smtClean="0"/>
              <a:t>Can deploy from the portal, but use scripting in the real world</a:t>
            </a:r>
          </a:p>
          <a:p>
            <a:pPr lvl="1"/>
            <a:r>
              <a:rPr lang="en-US" dirty="0" smtClean="0"/>
              <a:t>Offers advanced customization</a:t>
            </a:r>
          </a:p>
          <a:p>
            <a:pPr lvl="1"/>
            <a:r>
              <a:rPr lang="en-US" dirty="0" smtClean="0"/>
              <a:t>Easier creation/deletion</a:t>
            </a:r>
          </a:p>
          <a:p>
            <a:r>
              <a:rPr lang="en-US" dirty="0" smtClean="0"/>
              <a:t>There is no “suspend” on HDInsight clusters</a:t>
            </a:r>
          </a:p>
          <a:p>
            <a:pPr lvl="1"/>
            <a:r>
              <a:rPr lang="en-US" dirty="0" smtClean="0"/>
              <a:t>You delete the cluster when finished</a:t>
            </a:r>
          </a:p>
          <a:p>
            <a:pPr lvl="1"/>
            <a:r>
              <a:rPr lang="en-US" dirty="0" smtClean="0"/>
              <a:t>Does not delete your data as that’s in blob storage!</a:t>
            </a:r>
            <a:endParaRPr lang="en-US" dirty="0"/>
          </a:p>
        </p:txBody>
      </p:sp>
    </p:spTree>
    <p:extLst>
      <p:ext uri="{BB962C8B-B14F-4D97-AF65-F5344CB8AC3E}">
        <p14:creationId xmlns:p14="http://schemas.microsoft.com/office/powerpoint/2010/main" val="25841631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7" y="5630475"/>
            <a:ext cx="4549819" cy="461665"/>
          </a:xfrm>
        </p:spPr>
        <p:txBody>
          <a:bodyPr/>
          <a:lstStyle/>
          <a:p>
            <a:r>
              <a:rPr lang="en-US" dirty="0" smtClean="0"/>
              <a:t>Spark </a:t>
            </a:r>
            <a:r>
              <a:rPr lang="en-US" dirty="0" err="1" smtClean="0"/>
              <a:t>HOL.pdf</a:t>
            </a:r>
            <a:endParaRPr lang="en-US" dirty="0"/>
          </a:p>
        </p:txBody>
      </p:sp>
      <p:sp>
        <p:nvSpPr>
          <p:cNvPr id="4" name="Text Placeholder 3"/>
          <p:cNvSpPr>
            <a:spLocks noGrp="1"/>
          </p:cNvSpPr>
          <p:nvPr>
            <p:ph type="body" sz="quarter" idx="10"/>
          </p:nvPr>
        </p:nvSpPr>
        <p:spPr/>
        <p:txBody>
          <a:bodyPr/>
          <a:lstStyle/>
          <a:p>
            <a:r>
              <a:rPr lang="en-US" dirty="0" smtClean="0"/>
              <a:t>Hadoop and Spark on Linux</a:t>
            </a:r>
            <a:endParaRPr lang="en-US" dirty="0"/>
          </a:p>
        </p:txBody>
      </p:sp>
    </p:spTree>
    <p:extLst>
      <p:ext uri="{BB962C8B-B14F-4D97-AF65-F5344CB8AC3E}">
        <p14:creationId xmlns:p14="http://schemas.microsoft.com/office/powerpoint/2010/main" val="230921699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554</TotalTime>
  <Words>384</Words>
  <Application>Microsoft Macintosh PowerPoint</Application>
  <PresentationFormat>Widescreen</PresentationFormat>
  <Paragraphs>77</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Segoe UI</vt:lpstr>
      <vt:lpstr>Segoe UI Light</vt:lpstr>
      <vt:lpstr>Segoe UI Semibold</vt:lpstr>
      <vt:lpstr>Wingdings</vt:lpstr>
      <vt:lpstr>微软雅黑</vt:lpstr>
      <vt:lpstr>1_MS1444_Windows Azure Template 16x9_r08a</vt:lpstr>
      <vt:lpstr>Big Data Analytics with HDInsight </vt:lpstr>
      <vt:lpstr>Big Data Analytics with HDInsight</vt:lpstr>
      <vt:lpstr>What is Big Data?</vt:lpstr>
      <vt:lpstr>Features of NoSQL</vt:lpstr>
      <vt:lpstr>What is HDInsight?</vt:lpstr>
      <vt:lpstr>Types of HDInsight Clusters</vt:lpstr>
      <vt:lpstr>What are the Hadoop Components?</vt:lpstr>
      <vt:lpstr>Items of Note About HDInsight</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with HDInsight </dc:title>
  <dc:creator>John Robbins</dc:creator>
  <cp:lastModifiedBy>John Robbins</cp:lastModifiedBy>
  <cp:revision>24</cp:revision>
  <dcterms:created xsi:type="dcterms:W3CDTF">2015-09-14T20:45:57Z</dcterms:created>
  <dcterms:modified xsi:type="dcterms:W3CDTF">2016-01-05T00:47:13Z</dcterms:modified>
</cp:coreProperties>
</file>