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15"/>
  </p:notesMasterIdLst>
  <p:sldIdLst>
    <p:sldId id="263" r:id="rId3"/>
    <p:sldId id="264" r:id="rId4"/>
    <p:sldId id="275" r:id="rId5"/>
    <p:sldId id="282" r:id="rId6"/>
    <p:sldId id="277" r:id="rId7"/>
    <p:sldId id="281" r:id="rId8"/>
    <p:sldId id="278" r:id="rId9"/>
    <p:sldId id="280" r:id="rId10"/>
    <p:sldId id="276" r:id="rId11"/>
    <p:sldId id="271" r:id="rId12"/>
    <p:sldId id="274"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50704" autoAdjust="0"/>
  </p:normalViewPr>
  <p:slideViewPr>
    <p:cSldViewPr snapToGrid="0">
      <p:cViewPr varScale="1">
        <p:scale>
          <a:sx n="79" d="100"/>
          <a:sy n="79"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5DD48-A958-4081-9BCA-FC35F1C86DBF}" type="datetimeFigureOut">
              <a:rPr lang="en-US" smtClean="0"/>
              <a:t>3/11/2014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EEC4F-15FD-4DD0-B0F4-B4A50A18A20A}" type="slidenum">
              <a:rPr lang="en-US" smtClean="0"/>
              <a:t>‹#›</a:t>
            </a:fld>
            <a:endParaRPr lang="en-US"/>
          </a:p>
        </p:txBody>
      </p:sp>
    </p:spTree>
    <p:extLst>
      <p:ext uri="{BB962C8B-B14F-4D97-AF65-F5344CB8AC3E}">
        <p14:creationId xmlns:p14="http://schemas.microsoft.com/office/powerpoint/2010/main" val="41901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0487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452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solidFill>
                  <a:prstClr val="black"/>
                </a:solidFill>
              </a:rPr>
              <a:pPr/>
              <a:t>3/11/2014</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Microsoft Research</a:t>
            </a:r>
            <a:endParaRPr lang="en-US" dirty="0">
              <a:solidFill>
                <a:prstClr val="black"/>
              </a:solidFill>
            </a:endParaRPr>
          </a:p>
        </p:txBody>
      </p:sp>
    </p:spTree>
    <p:extLst>
      <p:ext uri="{BB962C8B-B14F-4D97-AF65-F5344CB8AC3E}">
        <p14:creationId xmlns:p14="http://schemas.microsoft.com/office/powerpoint/2010/main" val="11555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6068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3</a:t>
            </a:fld>
            <a:endParaRPr lang="en-US"/>
          </a:p>
        </p:txBody>
      </p:sp>
    </p:spTree>
    <p:extLst>
      <p:ext uri="{BB962C8B-B14F-4D97-AF65-F5344CB8AC3E}">
        <p14:creationId xmlns:p14="http://schemas.microsoft.com/office/powerpoint/2010/main" val="53198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4</a:t>
            </a:fld>
            <a:endParaRPr lang="en-US"/>
          </a:p>
        </p:txBody>
      </p:sp>
    </p:spTree>
    <p:extLst>
      <p:ext uri="{BB962C8B-B14F-4D97-AF65-F5344CB8AC3E}">
        <p14:creationId xmlns:p14="http://schemas.microsoft.com/office/powerpoint/2010/main" val="50591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6</a:t>
            </a:fld>
            <a:endParaRPr lang="en-US"/>
          </a:p>
        </p:txBody>
      </p:sp>
    </p:spTree>
    <p:extLst>
      <p:ext uri="{BB962C8B-B14F-4D97-AF65-F5344CB8AC3E}">
        <p14:creationId xmlns:p14="http://schemas.microsoft.com/office/powerpoint/2010/main" val="177830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What MSR is doing</a:t>
            </a:r>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7</a:t>
            </a:fld>
            <a:endParaRPr lang="en-US"/>
          </a:p>
        </p:txBody>
      </p:sp>
    </p:spTree>
    <p:extLst>
      <p:ext uri="{BB962C8B-B14F-4D97-AF65-F5344CB8AC3E}">
        <p14:creationId xmlns:p14="http://schemas.microsoft.com/office/powerpoint/2010/main" val="340741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By default, send people here – URL</a:t>
            </a:r>
            <a:r>
              <a:rPr lang="en-US" baseline="0" dirty="0" smtClean="0"/>
              <a:t> for the previous slide</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4144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54673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937686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3.wdp"/></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0754752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5622867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18841249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229085467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7078018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3467676"/>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7434564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a:t>
            </a:r>
            <a:r>
              <a:rPr lang="en-US" sz="525" dirty="0" smtClean="0">
                <a:solidFill>
                  <a:srgbClr val="FFFFFF">
                    <a:alpha val="99000"/>
                  </a:srgbClr>
                </a:solidFill>
                <a:cs typeface="Arial" charset="0"/>
              </a:rPr>
              <a:t>2011 Microsoft </a:t>
            </a:r>
            <a:r>
              <a:rPr lang="en-US" sz="525"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25" dirty="0" smtClean="0">
                <a:solidFill>
                  <a:srgbClr val="FFFFFF">
                    <a:alpha val="99000"/>
                  </a:srgbClr>
                </a:solidFill>
                <a:cs typeface="Arial" charset="0"/>
              </a:rPr>
              <a:t>MICROSOFT </a:t>
            </a:r>
            <a:r>
              <a:rPr lang="en-US" sz="525"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92317121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349950494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087093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5452546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32727"/>
          </a:xfrm>
          <a:prstGeom prst="rect">
            <a:avLst/>
          </a:prstGeom>
        </p:spPr>
        <p:txBody>
          <a:bodyPr/>
          <a:lstStyle>
            <a:lvl1pPr marL="0" indent="0">
              <a:buFont typeface="Wingdings" pitchFamily="2" charset="2"/>
              <a:buNone/>
              <a:defRPr sz="3000">
                <a:solidFill>
                  <a:schemeClr val="tx1">
                    <a:alpha val="99000"/>
                  </a:schemeClr>
                </a:solidFill>
              </a:defRPr>
            </a:lvl1pPr>
            <a:lvl2pPr marL="213122" marR="0" indent="0" algn="l" defTabSz="685772" rtl="0" eaLnBrk="1" fontAlgn="auto" latinLnBrk="0" hangingPunct="1">
              <a:lnSpc>
                <a:spcPct val="90000"/>
              </a:lnSpc>
              <a:spcBef>
                <a:spcPct val="20000"/>
              </a:spcBef>
              <a:spcAft>
                <a:spcPts val="0"/>
              </a:spcAft>
              <a:buClrTx/>
              <a:buSzPct val="90000"/>
              <a:buFont typeface="Wingdings" pitchFamily="2" charset="2"/>
              <a:buNone/>
              <a:tabLst/>
              <a:defRPr lang="en-US" sz="1800" kern="1200" spc="0" baseline="0" dirty="0" smtClean="0">
                <a:solidFill>
                  <a:schemeClr val="tx1">
                    <a:alpha val="99000"/>
                  </a:schemeClr>
                </a:solidFill>
                <a:latin typeface="+mn-lt"/>
                <a:ea typeface="+mn-ea"/>
                <a:cs typeface="+mn-cs"/>
              </a:defRPr>
            </a:lvl2pPr>
            <a:lvl3pPr marL="388144" indent="0">
              <a:buFont typeface="Wingdings" pitchFamily="2" charset="2"/>
              <a:buNone/>
              <a:tabLst/>
              <a:defRPr>
                <a:solidFill>
                  <a:schemeClr val="tx1">
                    <a:alpha val="99000"/>
                  </a:schemeClr>
                </a:solidFill>
                <a:latin typeface="+mn-lt"/>
              </a:defRPr>
            </a:lvl3pPr>
            <a:lvl4pPr marL="556022" indent="0">
              <a:buFont typeface="Wingdings" pitchFamily="2" charset="2"/>
              <a:buNone/>
              <a:defRPr>
                <a:solidFill>
                  <a:schemeClr val="tx1">
                    <a:alpha val="99000"/>
                  </a:schemeClr>
                </a:solidFill>
                <a:latin typeface="+mn-lt"/>
              </a:defRPr>
            </a:lvl4pPr>
            <a:lvl5pPr marL="6858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2513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6"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8804938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1166839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67378708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7724398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13340459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29941181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780384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9054966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10722507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886606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32974453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46709665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33704549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241912837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07121074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25112765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0093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159187717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55900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3956704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265410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0598100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80462811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6919721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54566529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dirty="0" smtClean="0"/>
              <a:t>Click to edit Master text styles</a:t>
            </a:r>
          </a:p>
          <a:p>
            <a:pPr marL="2381" lvl="1" indent="0" algn="l" defTabSz="685772"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3343216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15064728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0910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66229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7" Type="http://schemas.openxmlformats.org/officeDocument/2006/relationships/hyperlink" Target="http://www.windowsazur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windowsazure.com/en-us/support/forums/" TargetMode="External"/><Relationship Id="rId5" Type="http://schemas.openxmlformats.org/officeDocument/2006/relationships/hyperlink" Target="http://azure4research.com/" TargetMode="External"/><Relationship Id="rId4" Type="http://schemas.openxmlformats.org/officeDocument/2006/relationships/hyperlink" Target="http://www.windowsazurepass.com/researc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windowsazure.com/en-us/develop/net/other-resources/training-k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www.windowsazurepass.com/research"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esearch.microsoft.com/en-us/projects/azure/training.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microsoft.com/enterprise/events/make-it-happen" TargetMode="External"/><Relationship Id="rId5" Type="http://schemas.openxmlformats.org/officeDocument/2006/relationships/hyperlink" Target="http://www.windowsazure.com/en-us/community/education/" TargetMode="External"/><Relationship Id="rId4" Type="http://schemas.openxmlformats.org/officeDocument/2006/relationships/hyperlink" Target="http://www.microsoft.com/education/facultyconnection/WinAzure.asp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6" y="2532836"/>
            <a:ext cx="8558402" cy="1295452"/>
          </a:xfrm>
        </p:spPr>
        <p:txBody>
          <a:bodyPr/>
          <a:lstStyle/>
          <a:p>
            <a:r>
              <a:rPr lang="en-US" b="1" i="1" dirty="0" smtClean="0">
                <a:latin typeface="Segoe UI" panose="020B0502040204020203" pitchFamily="34" charset="0"/>
                <a:cs typeface="Segoe UI" panose="020B0502040204020203" pitchFamily="34" charset="0"/>
              </a:rPr>
              <a:t>Conclusion to</a:t>
            </a:r>
            <a:r>
              <a:rPr lang="en-US" i="1" dirty="0" smtClean="0"/>
              <a:t/>
            </a:r>
            <a:br>
              <a:rPr lang="en-US" i="1" dirty="0" smtClean="0"/>
            </a:br>
            <a:r>
              <a:rPr lang="en-US" sz="4050" i="1" dirty="0"/>
              <a:t>Windows Azure for Research Training!</a:t>
            </a:r>
          </a:p>
        </p:txBody>
      </p:sp>
      <p:sp>
        <p:nvSpPr>
          <p:cNvPr id="2" name="Text Placeholder 1"/>
          <p:cNvSpPr>
            <a:spLocks noGrp="1"/>
          </p:cNvSpPr>
          <p:nvPr>
            <p:ph type="body" sz="quarter" idx="11"/>
          </p:nvPr>
        </p:nvSpPr>
        <p:spPr>
          <a:xfrm>
            <a:off x="390526" y="4504766"/>
            <a:ext cx="6764501" cy="553998"/>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4272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9437" y="3318996"/>
            <a:ext cx="6281777" cy="1019397"/>
          </a:xfrm>
        </p:spPr>
        <p:txBody>
          <a:bodyPr/>
          <a:lstStyle/>
          <a:p>
            <a:r>
              <a:rPr lang="en-US" dirty="0" smtClean="0"/>
              <a:t>Any final </a:t>
            </a:r>
            <a:r>
              <a:rPr lang="en-US" dirty="0"/>
              <a:t>q</a:t>
            </a:r>
            <a:r>
              <a:rPr lang="en-US" dirty="0" smtClean="0"/>
              <a:t>uestions?</a:t>
            </a:r>
            <a:br>
              <a:rPr lang="en-US" dirty="0" smtClean="0"/>
            </a:br>
            <a:r>
              <a:rPr lang="en-US" dirty="0"/>
              <a:t/>
            </a:r>
            <a:br>
              <a:rPr lang="en-US" dirty="0"/>
            </a:br>
            <a:r>
              <a:rPr lang="en-US" sz="3300" dirty="0"/>
              <a:t>azuretraining@microsoft.com</a:t>
            </a:r>
          </a:p>
        </p:txBody>
      </p:sp>
    </p:spTree>
    <p:extLst>
      <p:ext uri="{BB962C8B-B14F-4D97-AF65-F5344CB8AC3E}">
        <p14:creationId xmlns:p14="http://schemas.microsoft.com/office/powerpoint/2010/main" val="82416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6" y="2532836"/>
            <a:ext cx="7747050" cy="1019397"/>
          </a:xfrm>
        </p:spPr>
        <p:txBody>
          <a:bodyPr/>
          <a:lstStyle/>
          <a:p>
            <a:r>
              <a:rPr lang="en-US" b="1" i="1" dirty="0" smtClean="0">
                <a:latin typeface="Segoe UI" panose="020B0502040204020203" pitchFamily="34" charset="0"/>
                <a:cs typeface="Segoe UI" panose="020B0502040204020203" pitchFamily="34" charset="0"/>
              </a:rPr>
              <a:t>Goodbye! </a:t>
            </a:r>
            <a:br>
              <a:rPr lang="en-US" b="1" i="1" dirty="0" smtClean="0">
                <a:latin typeface="Segoe UI" panose="020B0502040204020203" pitchFamily="34" charset="0"/>
                <a:cs typeface="Segoe UI" panose="020B0502040204020203" pitchFamily="34" charset="0"/>
              </a:rPr>
            </a:br>
            <a:r>
              <a:rPr lang="en-US" i="1" dirty="0" smtClean="0">
                <a:latin typeface="Segoe UI" panose="020B0502040204020203" pitchFamily="34" charset="0"/>
                <a:cs typeface="Segoe UI" panose="020B0502040204020203" pitchFamily="34" charset="0"/>
              </a:rPr>
              <a:t>Have a safe trip home!</a:t>
            </a:r>
            <a:endParaRPr lang="en-US" sz="4050" i="1" dirty="0"/>
          </a:p>
        </p:txBody>
      </p:sp>
      <p:sp>
        <p:nvSpPr>
          <p:cNvPr id="2" name="Text Placeholder 1"/>
          <p:cNvSpPr>
            <a:spLocks noGrp="1"/>
          </p:cNvSpPr>
          <p:nvPr>
            <p:ph type="body" sz="quarter" idx="11"/>
          </p:nvPr>
        </p:nvSpPr>
        <p:spPr>
          <a:xfrm>
            <a:off x="390526" y="4504766"/>
            <a:ext cx="6764501" cy="553998"/>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73213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293388" y="3234143"/>
            <a:ext cx="1827366" cy="389720"/>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grpSp>
      <p:sp>
        <p:nvSpPr>
          <p:cNvPr id="3" name="Text Box 3"/>
          <p:cNvSpPr txBox="1">
            <a:spLocks noChangeArrowheads="1"/>
          </p:cNvSpPr>
          <p:nvPr/>
        </p:nvSpPr>
        <p:spPr bwMode="blackWhite">
          <a:xfrm>
            <a:off x="1145470" y="3875254"/>
            <a:ext cx="6695357" cy="540439"/>
          </a:xfrm>
          <a:prstGeom prst="rect">
            <a:avLst/>
          </a:prstGeom>
          <a:noFill/>
          <a:ln w="12700">
            <a:noFill/>
            <a:miter lim="800000"/>
            <a:headEnd type="none" w="sm" len="sm"/>
            <a:tailEnd type="none" w="sm" len="sm"/>
          </a:ln>
          <a:effectLst/>
        </p:spPr>
        <p:txBody>
          <a:bodyPr vert="horz" wrap="square" lIns="134483" tIns="107586" rIns="134483" bIns="107586" numCol="1" anchor="t" anchorCtr="0" compatLnSpc="1">
            <a:prstTxWarp prst="textNoShape">
              <a:avLst/>
            </a:prstTxWarp>
            <a:spAutoFit/>
          </a:bodyPr>
          <a:lstStyle/>
          <a:p>
            <a:pPr defTabSz="685583" eaLnBrk="0" hangingPunct="0"/>
            <a:r>
              <a:rPr lang="en-US" sz="525" dirty="0">
                <a:gradFill>
                  <a:gsLst>
                    <a:gs pos="0">
                      <a:srgbClr val="292929"/>
                    </a:gs>
                    <a:gs pos="100000">
                      <a:srgbClr val="292929"/>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685583" eaLnBrk="0" hangingPunct="0"/>
            <a:r>
              <a:rPr lang="en-US" sz="525"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663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for Research</a:t>
            </a:r>
            <a:endParaRPr lang="en-US" dirty="0"/>
          </a:p>
        </p:txBody>
      </p:sp>
      <p:sp>
        <p:nvSpPr>
          <p:cNvPr id="3" name="Text Placeholder 2"/>
          <p:cNvSpPr>
            <a:spLocks noGrp="1"/>
          </p:cNvSpPr>
          <p:nvPr>
            <p:ph type="body" sz="quarter" idx="10"/>
          </p:nvPr>
        </p:nvSpPr>
        <p:spPr>
          <a:xfrm>
            <a:off x="390526" y="1943100"/>
            <a:ext cx="8361760" cy="2948499"/>
          </a:xfrm>
        </p:spPr>
        <p:txBody>
          <a:bodyPr/>
          <a:lstStyle/>
          <a:p>
            <a:r>
              <a:rPr lang="en-US" sz="2700" dirty="0"/>
              <a:t>Learning objectives – what you have learned from the class:</a:t>
            </a:r>
          </a:p>
          <a:p>
            <a:pPr marL="431006" indent="-428625">
              <a:buFont typeface="Arial" panose="020B0604020202020204" pitchFamily="34" charset="0"/>
              <a:buChar char="•"/>
            </a:pPr>
            <a:r>
              <a:rPr lang="en-US" sz="2100" dirty="0"/>
              <a:t>An understanding of cloud computing </a:t>
            </a:r>
          </a:p>
          <a:p>
            <a:pPr marL="431006" indent="-428625">
              <a:buFont typeface="Arial" panose="020B0604020202020204" pitchFamily="34" charset="0"/>
              <a:buChar char="•"/>
            </a:pPr>
            <a:r>
              <a:rPr lang="en-US" sz="2100" dirty="0"/>
              <a:t>Why and when you would use it in scientific or other research</a:t>
            </a:r>
          </a:p>
          <a:p>
            <a:pPr marL="431006" indent="-428625">
              <a:buFont typeface="Arial" panose="020B0604020202020204" pitchFamily="34" charset="0"/>
              <a:buChar char="•"/>
            </a:pPr>
            <a:r>
              <a:rPr lang="en-US" sz="2100" dirty="0"/>
              <a:t>Hands-on experience in major patterns for successful cloud applications</a:t>
            </a:r>
          </a:p>
          <a:p>
            <a:pPr marL="431006" indent="-428625">
              <a:buFont typeface="Arial" panose="020B0604020202020204" pitchFamily="34" charset="0"/>
              <a:buChar char="•"/>
            </a:pPr>
            <a:r>
              <a:rPr lang="en-US" sz="2100" dirty="0"/>
              <a:t>Skills to run your own applications/services on Windows Azure</a:t>
            </a:r>
          </a:p>
          <a:p>
            <a:pPr marL="431006" indent="-428625">
              <a:buFont typeface="Arial" panose="020B0604020202020204" pitchFamily="34" charset="0"/>
              <a:buChar char="•"/>
            </a:pPr>
            <a:endParaRPr lang="en-US" sz="2100" dirty="0"/>
          </a:p>
          <a:p>
            <a:pPr marL="431006" indent="-428625">
              <a:buFont typeface="Arial" panose="020B0604020202020204" pitchFamily="34" charset="0"/>
              <a:buChar char="•"/>
            </a:pPr>
            <a:r>
              <a:rPr lang="en-US" sz="2100" dirty="0">
                <a:latin typeface="Segoe UI" panose="020B0502040204020203" pitchFamily="34" charset="0"/>
                <a:cs typeface="Segoe UI" panose="020B0502040204020203" pitchFamily="34" charset="0"/>
              </a:rPr>
              <a:t>Ultimately: researchers will feel confident in applying cloud computing in their current and future research </a:t>
            </a:r>
          </a:p>
        </p:txBody>
      </p:sp>
    </p:spTree>
    <p:extLst>
      <p:ext uri="{BB962C8B-B14F-4D97-AF65-F5344CB8AC3E}">
        <p14:creationId xmlns:p14="http://schemas.microsoft.com/office/powerpoint/2010/main" val="35600416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0"/>
          </p:nvPr>
        </p:nvSpPr>
        <p:spPr>
          <a:xfrm>
            <a:off x="389436" y="1792559"/>
            <a:ext cx="8363938" cy="4396075"/>
          </a:xfrm>
        </p:spPr>
        <p:txBody>
          <a:bodyPr/>
          <a:lstStyle/>
          <a:p>
            <a:pPr marL="431006" indent="-428625">
              <a:buFont typeface="Arial" panose="020B0604020202020204" pitchFamily="34" charset="0"/>
              <a:buChar char="•"/>
            </a:pPr>
            <a:r>
              <a:rPr lang="en-US" sz="2400" dirty="0"/>
              <a:t>Use Windows Azure! Use your Training Pass for the next 180 days!</a:t>
            </a:r>
            <a:br>
              <a:rPr lang="en-US" sz="2400" dirty="0"/>
            </a:br>
            <a:r>
              <a:rPr lang="en-US" sz="1800" dirty="0">
                <a:hlinkClick r:id="rId3"/>
              </a:rPr>
              <a:t>https://manage.windowsazure.com/</a:t>
            </a:r>
            <a:r>
              <a:rPr lang="en-US" sz="1800" dirty="0"/>
              <a:t>  </a:t>
            </a:r>
          </a:p>
          <a:p>
            <a:pPr marL="431006" indent="-428625">
              <a:buFont typeface="Arial" panose="020B0604020202020204" pitchFamily="34" charset="0"/>
              <a:buChar char="•"/>
            </a:pPr>
            <a:r>
              <a:rPr lang="en-US" sz="2400" dirty="0"/>
              <a:t>Apply for a Research Award from Microsoft Research</a:t>
            </a:r>
            <a:br>
              <a:rPr lang="en-US" sz="2400" dirty="0"/>
            </a:br>
            <a:r>
              <a:rPr lang="en-US" sz="1800" dirty="0">
                <a:hlinkClick r:id="rId4"/>
              </a:rPr>
              <a:t>http://www.windowsazurepass.com/research</a:t>
            </a:r>
            <a:r>
              <a:rPr lang="en-US" sz="1800" dirty="0"/>
              <a:t> (see next slide)</a:t>
            </a:r>
          </a:p>
          <a:p>
            <a:pPr marL="431006" indent="-428625">
              <a:buFont typeface="Arial" panose="020B0604020202020204" pitchFamily="34" charset="0"/>
              <a:buChar char="•"/>
            </a:pPr>
            <a:r>
              <a:rPr lang="en-US" sz="2400" dirty="0"/>
              <a:t>More information on Windows Azure for Research</a:t>
            </a:r>
            <a:br>
              <a:rPr lang="en-US" sz="2400" dirty="0"/>
            </a:br>
            <a:r>
              <a:rPr lang="en-US" sz="1800" dirty="0">
                <a:hlinkClick r:id="rId5"/>
              </a:rPr>
              <a:t>http://azure4research.com</a:t>
            </a:r>
            <a:r>
              <a:rPr lang="en-US" sz="1800" dirty="0"/>
              <a:t> (more research-specific resources coming)</a:t>
            </a:r>
          </a:p>
          <a:p>
            <a:pPr marL="431006" indent="-428625">
              <a:buFont typeface="Arial" panose="020B0604020202020204" pitchFamily="34" charset="0"/>
              <a:buChar char="•"/>
            </a:pPr>
            <a:r>
              <a:rPr lang="en-US" sz="2400" dirty="0"/>
              <a:t>Join the community</a:t>
            </a:r>
            <a:br>
              <a:rPr lang="en-US" sz="2400" dirty="0"/>
            </a:br>
            <a:r>
              <a:rPr lang="en-US" sz="1800" dirty="0">
                <a:hlinkClick r:id="rId6"/>
              </a:rPr>
              <a:t>http://www.windowsazure.com/en-us/support/forums/</a:t>
            </a:r>
            <a:r>
              <a:rPr lang="en-US" sz="1800" dirty="0"/>
              <a:t> (research and non-research)</a:t>
            </a:r>
          </a:p>
          <a:p>
            <a:pPr marL="431006" indent="-428625">
              <a:buFont typeface="Arial" panose="020B0604020202020204" pitchFamily="34" charset="0"/>
              <a:buChar char="•"/>
            </a:pPr>
            <a:r>
              <a:rPr lang="en-US" sz="2400" dirty="0"/>
              <a:t>Other resources, including full documentation, curriculum materials, etc.</a:t>
            </a:r>
            <a:br>
              <a:rPr lang="en-US" sz="2400" dirty="0"/>
            </a:br>
            <a:r>
              <a:rPr lang="en-US" sz="1800" dirty="0">
                <a:hlinkClick r:id="rId7"/>
              </a:rPr>
              <a:t>http://www.windowsazure.com</a:t>
            </a:r>
            <a:r>
              <a:rPr lang="en-US" sz="1800" dirty="0"/>
              <a:t>  </a:t>
            </a:r>
            <a:r>
              <a:rPr lang="en-US" sz="2400" dirty="0"/>
              <a:t/>
            </a:r>
            <a:br>
              <a:rPr lang="en-US" sz="2400" dirty="0"/>
            </a:br>
            <a:endParaRPr lang="en-US" sz="2400" dirty="0"/>
          </a:p>
          <a:p>
            <a:pPr marL="431006" indent="-428625">
              <a:buFont typeface="Arial" panose="020B0604020202020204" pitchFamily="34" charset="0"/>
              <a:buChar char="•"/>
            </a:pPr>
            <a:endParaRPr lang="en-US" sz="2700" dirty="0"/>
          </a:p>
        </p:txBody>
      </p:sp>
    </p:spTree>
    <p:extLst>
      <p:ext uri="{BB962C8B-B14F-4D97-AF65-F5344CB8AC3E}">
        <p14:creationId xmlns:p14="http://schemas.microsoft.com/office/powerpoint/2010/main" val="37436398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(Continued)</a:t>
            </a:r>
            <a:endParaRPr lang="en-US" dirty="0"/>
          </a:p>
        </p:txBody>
      </p:sp>
      <p:sp>
        <p:nvSpPr>
          <p:cNvPr id="3" name="Text Placeholder 2"/>
          <p:cNvSpPr>
            <a:spLocks noGrp="1"/>
          </p:cNvSpPr>
          <p:nvPr>
            <p:ph type="body" sz="quarter" idx="10"/>
          </p:nvPr>
        </p:nvSpPr>
        <p:spPr>
          <a:xfrm>
            <a:off x="389436" y="1792559"/>
            <a:ext cx="8363938" cy="2512996"/>
          </a:xfrm>
        </p:spPr>
        <p:txBody>
          <a:bodyPr/>
          <a:lstStyle/>
          <a:p>
            <a:pPr marL="431006" indent="-428625">
              <a:buFont typeface="Arial" panose="020B0604020202020204" pitchFamily="34" charset="0"/>
              <a:buChar char="•"/>
            </a:pPr>
            <a:r>
              <a:rPr lang="en-US" sz="2700" dirty="0"/>
              <a:t>Windows Azure Training Kit For developers!</a:t>
            </a:r>
          </a:p>
          <a:p>
            <a:pPr marL="431006" indent="-428625">
              <a:buFont typeface="Arial" panose="020B0604020202020204" pitchFamily="34" charset="0"/>
              <a:buChar char="•"/>
            </a:pPr>
            <a:r>
              <a:rPr lang="en-US" sz="2700" dirty="0">
                <a:hlinkClick r:id="rId3"/>
              </a:rPr>
              <a:t>http://www.windowsazure.com/en-us/develop/net/other-resources/training-kit/</a:t>
            </a:r>
            <a:endParaRPr lang="en-US" sz="2700" dirty="0"/>
          </a:p>
          <a:p>
            <a:pPr marL="431006" indent="-428625">
              <a:buFont typeface="Arial" panose="020B0604020202020204" pitchFamily="34" charset="0"/>
              <a:buChar char="•"/>
            </a:pPr>
            <a:r>
              <a:rPr lang="en-US" sz="2700" dirty="0"/>
              <a:t>More on Architecture, Reference, Best Practice, Code samples on WindowsAzure.com Developer Center.</a:t>
            </a:r>
          </a:p>
          <a:p>
            <a:pPr marL="431006" indent="-428625">
              <a:buFont typeface="Arial" panose="020B0604020202020204" pitchFamily="34" charset="0"/>
              <a:buChar char="•"/>
            </a:pPr>
            <a:endParaRPr lang="en-US" sz="2700" dirty="0"/>
          </a:p>
        </p:txBody>
      </p:sp>
      <p:sp>
        <p:nvSpPr>
          <p:cNvPr id="5" name="Rectangle 4"/>
          <p:cNvSpPr/>
          <p:nvPr/>
        </p:nvSpPr>
        <p:spPr bwMode="auto">
          <a:xfrm>
            <a:off x="4018157" y="4276199"/>
            <a:ext cx="1007269" cy="235744"/>
          </a:xfrm>
          <a:prstGeom prst="rect">
            <a:avLst/>
          </a:prstGeom>
          <a:noFill/>
          <a:ln w="762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4"/>
          <a:stretch>
            <a:fillRect/>
          </a:stretch>
        </p:blipFill>
        <p:spPr>
          <a:xfrm>
            <a:off x="0" y="3943350"/>
            <a:ext cx="9144000" cy="2914650"/>
          </a:xfrm>
          <a:prstGeom prst="rect">
            <a:avLst/>
          </a:prstGeom>
        </p:spPr>
      </p:pic>
    </p:spTree>
    <p:extLst>
      <p:ext uri="{BB962C8B-B14F-4D97-AF65-F5344CB8AC3E}">
        <p14:creationId xmlns:p14="http://schemas.microsoft.com/office/powerpoint/2010/main" val="9184899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Research Awards</a:t>
            </a:r>
            <a:endParaRPr lang="en-US" dirty="0"/>
          </a:p>
        </p:txBody>
      </p:sp>
      <p:sp>
        <p:nvSpPr>
          <p:cNvPr id="3" name="Text Placeholder 2"/>
          <p:cNvSpPr>
            <a:spLocks noGrp="1"/>
          </p:cNvSpPr>
          <p:nvPr>
            <p:ph type="body" sz="quarter" idx="10"/>
          </p:nvPr>
        </p:nvSpPr>
        <p:spPr>
          <a:xfrm>
            <a:off x="389436" y="1943100"/>
            <a:ext cx="8363938" cy="3619965"/>
          </a:xfrm>
        </p:spPr>
        <p:txBody>
          <a:bodyPr/>
          <a:lstStyle/>
          <a:p>
            <a:pPr marL="431006" indent="-428625">
              <a:buFont typeface="Arial" panose="020B0604020202020204" pitchFamily="34" charset="0"/>
              <a:buChar char="•"/>
            </a:pPr>
            <a:r>
              <a:rPr lang="en-US" sz="2100" dirty="0"/>
              <a:t>2-month recurring RFP</a:t>
            </a:r>
          </a:p>
          <a:p>
            <a:pPr marL="431006" indent="-428625">
              <a:buFont typeface="Arial" panose="020B0604020202020204" pitchFamily="34" charset="0"/>
              <a:buChar char="•"/>
            </a:pPr>
            <a:r>
              <a:rPr lang="en-US" sz="2100" dirty="0"/>
              <a:t>3-page max proposal</a:t>
            </a:r>
          </a:p>
          <a:p>
            <a:pPr marL="431006" indent="-428625">
              <a:buFont typeface="Arial" panose="020B0604020202020204" pitchFamily="34" charset="0"/>
              <a:buChar char="•"/>
            </a:pPr>
            <a:r>
              <a:rPr lang="en-US" sz="2100" dirty="0"/>
              <a:t>Compelling research</a:t>
            </a:r>
          </a:p>
          <a:p>
            <a:pPr marL="431006" indent="-428625">
              <a:buFont typeface="Arial" panose="020B0604020202020204" pitchFamily="34" charset="0"/>
              <a:buChar char="•"/>
            </a:pPr>
            <a:r>
              <a:rPr lang="en-US" sz="2100" dirty="0"/>
              <a:t>State Azure needs</a:t>
            </a:r>
          </a:p>
          <a:p>
            <a:pPr marL="431006" indent="-428625">
              <a:buFont typeface="Arial" panose="020B0604020202020204" pitchFamily="34" charset="0"/>
              <a:buChar char="•"/>
            </a:pPr>
            <a:r>
              <a:rPr lang="en-US" sz="2100" dirty="0"/>
              <a:t>Training helps!</a:t>
            </a:r>
          </a:p>
          <a:p>
            <a:pPr marL="431006" indent="-428625">
              <a:buFont typeface="Arial" panose="020B0604020202020204" pitchFamily="34" charset="0"/>
              <a:buChar char="•"/>
            </a:pPr>
            <a:endParaRPr lang="en-US" sz="2400" dirty="0"/>
          </a:p>
          <a:p>
            <a:pPr marL="431006" indent="-428625">
              <a:buFont typeface="Arial" panose="020B0604020202020204" pitchFamily="34" charset="0"/>
              <a:buChar char="•"/>
            </a:pPr>
            <a:r>
              <a:rPr lang="en-US" sz="2100" dirty="0"/>
              <a:t>Awards:</a:t>
            </a:r>
            <a:br>
              <a:rPr lang="en-US" sz="2100" dirty="0"/>
            </a:br>
            <a:r>
              <a:rPr lang="en-US" sz="2100" dirty="0"/>
              <a:t>1 year Research Pass</a:t>
            </a:r>
            <a:br>
              <a:rPr lang="en-US" sz="2100" dirty="0"/>
            </a:br>
            <a:r>
              <a:rPr lang="en-US" sz="2100" dirty="0"/>
              <a:t>(worth up to $40,000)</a:t>
            </a:r>
          </a:p>
          <a:p>
            <a:endParaRPr lang="en-US" sz="2400" dirty="0"/>
          </a:p>
        </p:txBody>
      </p:sp>
      <p:pic>
        <p:nvPicPr>
          <p:cNvPr id="4" name="Picture 3"/>
          <p:cNvPicPr>
            <a:picLocks noChangeAspect="1"/>
          </p:cNvPicPr>
          <p:nvPr/>
        </p:nvPicPr>
        <p:blipFill>
          <a:blip r:embed="rId2"/>
          <a:stretch>
            <a:fillRect/>
          </a:stretch>
        </p:blipFill>
        <p:spPr>
          <a:xfrm>
            <a:off x="3655594" y="1943100"/>
            <a:ext cx="5097780" cy="249174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452095" y="4771326"/>
            <a:ext cx="5504777" cy="415498"/>
          </a:xfrm>
          <a:prstGeom prst="rect">
            <a:avLst/>
          </a:prstGeom>
        </p:spPr>
        <p:txBody>
          <a:bodyPr wrap="none">
            <a:spAutoFit/>
          </a:bodyPr>
          <a:lstStyle/>
          <a:p>
            <a:pPr algn="ctr"/>
            <a:r>
              <a:rPr lang="en-US" sz="2100" dirty="0">
                <a:hlinkClick r:id="rId3"/>
              </a:rPr>
              <a:t>http://www.windowsazurepass.com/research</a:t>
            </a:r>
            <a:r>
              <a:rPr lang="en-US" sz="2100" dirty="0"/>
              <a:t> </a:t>
            </a:r>
          </a:p>
        </p:txBody>
      </p:sp>
    </p:spTree>
    <p:extLst>
      <p:ext uri="{BB962C8B-B14F-4D97-AF65-F5344CB8AC3E}">
        <p14:creationId xmlns:p14="http://schemas.microsoft.com/office/powerpoint/2010/main" val="2712329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training</a:t>
            </a:r>
            <a:endParaRPr lang="en-US" dirty="0"/>
          </a:p>
        </p:txBody>
      </p:sp>
      <p:sp>
        <p:nvSpPr>
          <p:cNvPr id="3" name="Text Placeholder 2"/>
          <p:cNvSpPr>
            <a:spLocks noGrp="1"/>
          </p:cNvSpPr>
          <p:nvPr>
            <p:ph type="body" sz="quarter" idx="10"/>
          </p:nvPr>
        </p:nvSpPr>
        <p:spPr>
          <a:xfrm>
            <a:off x="389436" y="1943100"/>
            <a:ext cx="8363938" cy="3433761"/>
          </a:xfrm>
        </p:spPr>
        <p:txBody>
          <a:bodyPr/>
          <a:lstStyle/>
          <a:p>
            <a:r>
              <a:rPr lang="en-US" dirty="0" smtClean="0"/>
              <a:t>For you, your colleagues, your students, your contacts…</a:t>
            </a:r>
            <a:endParaRPr lang="en-US" dirty="0"/>
          </a:p>
          <a:p>
            <a:pPr marL="431006" indent="-428625">
              <a:buFont typeface="Arial" panose="020B0604020202020204" pitchFamily="34" charset="0"/>
              <a:buChar char="•"/>
            </a:pPr>
            <a:r>
              <a:rPr lang="en-US" sz="2700" b="1" dirty="0"/>
              <a:t>Academic Research</a:t>
            </a:r>
            <a:r>
              <a:rPr lang="en-US" sz="2700" dirty="0"/>
              <a:t/>
            </a:r>
            <a:br>
              <a:rPr lang="en-US" sz="2700" dirty="0"/>
            </a:br>
            <a:r>
              <a:rPr lang="en-US" sz="2100" dirty="0">
                <a:hlinkClick r:id="rId3"/>
              </a:rPr>
              <a:t>http://research.microsoft.com/en-us/projects/azure/training.aspx</a:t>
            </a:r>
            <a:r>
              <a:rPr lang="en-US" sz="2100" dirty="0"/>
              <a:t> </a:t>
            </a:r>
          </a:p>
          <a:p>
            <a:pPr marL="431006" indent="-428625">
              <a:buFont typeface="Arial" panose="020B0604020202020204" pitchFamily="34" charset="0"/>
              <a:buChar char="•"/>
            </a:pPr>
            <a:r>
              <a:rPr lang="en-US" sz="2700" b="1" dirty="0"/>
              <a:t>Academic Teaching</a:t>
            </a:r>
            <a:r>
              <a:rPr lang="en-US" sz="2100" dirty="0"/>
              <a:t/>
            </a:r>
            <a:br>
              <a:rPr lang="en-US" sz="2100" dirty="0"/>
            </a:br>
            <a:r>
              <a:rPr lang="en-US" sz="2100" dirty="0">
                <a:hlinkClick r:id="rId4"/>
              </a:rPr>
              <a:t>http://www.microsoft.com/education/facultyconnection/WinAzure.aspx</a:t>
            </a:r>
            <a:r>
              <a:rPr lang="en-US" sz="2100" dirty="0"/>
              <a:t/>
            </a:r>
            <a:br>
              <a:rPr lang="en-US" sz="2100" dirty="0"/>
            </a:br>
            <a:r>
              <a:rPr lang="en-US" sz="2100" dirty="0">
                <a:hlinkClick r:id="rId5"/>
              </a:rPr>
              <a:t>http://www.windowsazure.com/en-us/community/education/</a:t>
            </a:r>
            <a:r>
              <a:rPr lang="en-US" sz="2100" dirty="0"/>
              <a:t> </a:t>
            </a:r>
            <a:endParaRPr lang="en-US" sz="2700" dirty="0"/>
          </a:p>
          <a:p>
            <a:pPr marL="431006" indent="-428625">
              <a:buFont typeface="Arial" panose="020B0604020202020204" pitchFamily="34" charset="0"/>
              <a:buChar char="•"/>
            </a:pPr>
            <a:endParaRPr lang="en-US" sz="2700" dirty="0"/>
          </a:p>
          <a:p>
            <a:pPr marL="431006" indent="-428625">
              <a:buFont typeface="Arial" panose="020B0604020202020204" pitchFamily="34" charset="0"/>
              <a:buChar char="•"/>
            </a:pPr>
            <a:r>
              <a:rPr lang="en-US" sz="2700" b="1" dirty="0"/>
              <a:t>Everyone - Microsoft Developer Camps</a:t>
            </a:r>
            <a:r>
              <a:rPr lang="en-US" sz="2700" dirty="0"/>
              <a:t/>
            </a:r>
            <a:br>
              <a:rPr lang="en-US" sz="2700" dirty="0"/>
            </a:br>
            <a:r>
              <a:rPr lang="en-US" sz="2100" dirty="0">
                <a:hlinkClick r:id="rId6"/>
              </a:rPr>
              <a:t>http://www.microsoft.com/enterprise/events/make-it-happen</a:t>
            </a:r>
            <a:r>
              <a:rPr lang="en-US" sz="2100" dirty="0"/>
              <a:t> </a:t>
            </a:r>
          </a:p>
        </p:txBody>
      </p:sp>
    </p:spTree>
    <p:extLst>
      <p:ext uri="{BB962C8B-B14F-4D97-AF65-F5344CB8AC3E}">
        <p14:creationId xmlns:p14="http://schemas.microsoft.com/office/powerpoint/2010/main" val="27005048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932223"/>
          </a:xfrm>
          <a:prstGeom prst="rect">
            <a:avLst/>
          </a:prstGeom>
        </p:spPr>
      </p:pic>
      <p:sp>
        <p:nvSpPr>
          <p:cNvPr id="27" name="TextBox 26"/>
          <p:cNvSpPr txBox="1"/>
          <p:nvPr/>
        </p:nvSpPr>
        <p:spPr>
          <a:xfrm>
            <a:off x="282497" y="1052696"/>
            <a:ext cx="5389254" cy="1144929"/>
          </a:xfrm>
          <a:prstGeom prst="rect">
            <a:avLst/>
          </a:prstGeom>
          <a:noFill/>
        </p:spPr>
        <p:txBody>
          <a:bodyPr wrap="square" lIns="0" tIns="0" rIns="0" bIns="0" rtlCol="0">
            <a:spAutoFit/>
          </a:bodyPr>
          <a:lstStyle/>
          <a:p>
            <a:r>
              <a:rPr lang="en-US" sz="3000" dirty="0">
                <a:solidFill>
                  <a:schemeClr val="bg1"/>
                </a:solidFill>
                <a:latin typeface="Segoe UI Light" panose="020B0502040204020203" pitchFamily="34" charset="0"/>
              </a:rPr>
              <a:t>Windows Azure for Research </a:t>
            </a:r>
          </a:p>
          <a:p>
            <a:r>
              <a:rPr lang="en-US" dirty="0">
                <a:solidFill>
                  <a:schemeClr val="bg1"/>
                </a:solidFill>
              </a:rPr>
              <a:t>Accelerate the Speed of Scientific Discovery </a:t>
            </a:r>
          </a:p>
          <a:p>
            <a:pPr>
              <a:lnSpc>
                <a:spcPct val="90000"/>
              </a:lnSpc>
              <a:spcBef>
                <a:spcPct val="20000"/>
              </a:spcBef>
              <a:buClr>
                <a:srgbClr val="4E90CD"/>
              </a:buClr>
              <a:buSzPct val="120000"/>
            </a:pPr>
            <a:endParaRPr lang="en-US" sz="2400" dirty="0" err="1">
              <a:solidFill>
                <a:schemeClr val="bg1"/>
              </a:solidFill>
              <a:latin typeface="Segoe UI Light"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582" y="3328087"/>
            <a:ext cx="1853513" cy="444662"/>
          </a:xfrm>
          <a:prstGeom prst="rect">
            <a:avLst/>
          </a:prstGeom>
        </p:spPr>
      </p:pic>
      <p:sp>
        <p:nvSpPr>
          <p:cNvPr id="8" name="Rectangle 7"/>
          <p:cNvSpPr/>
          <p:nvPr/>
        </p:nvSpPr>
        <p:spPr>
          <a:xfrm>
            <a:off x="209931" y="1949213"/>
            <a:ext cx="4350210" cy="707886"/>
          </a:xfrm>
          <a:prstGeom prst="rect">
            <a:avLst/>
          </a:prstGeom>
        </p:spPr>
        <p:txBody>
          <a:bodyPr wrap="square">
            <a:spAutoFit/>
          </a:bodyPr>
          <a:lstStyle/>
          <a:p>
            <a:r>
              <a:rPr lang="en-US" sz="15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Windows Azure provides researchers with the power and scalability of cloud computing for collaboration, computation, and data-intensive processing. This open and flexible global cloud platform supports any language, tool, or framework. </a:t>
            </a:r>
            <a:r>
              <a:rPr lang="en-US" sz="135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350"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9" name="Rectangle 8"/>
          <p:cNvSpPr/>
          <p:nvPr/>
        </p:nvSpPr>
        <p:spPr>
          <a:xfrm>
            <a:off x="209931" y="4220731"/>
            <a:ext cx="4350210" cy="338554"/>
          </a:xfrm>
          <a:prstGeom prst="rect">
            <a:avLst/>
          </a:prstGeom>
        </p:spPr>
        <p:txBody>
          <a:bodyPr wrap="square">
            <a:spAutoFit/>
          </a:bodyPr>
          <a:lstStyle/>
          <a:p>
            <a:r>
              <a:rPr lang="en-US" sz="2400" baseline="30000" dirty="0">
                <a:solidFill>
                  <a:srgbClr val="C60651"/>
                </a:solidFill>
                <a:latin typeface="Segoe UI Semibold" panose="020B0702040204020203" pitchFamily="34" charset="0"/>
              </a:rPr>
              <a:t>The Windows Azure for Research program:</a:t>
            </a:r>
            <a:endParaRPr lang="en-US" sz="2400" baseline="30000" dirty="0">
              <a:solidFill>
                <a:srgbClr val="C60651"/>
              </a:solidFill>
              <a:latin typeface="Segoe UI Light" panose="020B0502040204020203" pitchFamily="34" charset="0"/>
            </a:endParaRPr>
          </a:p>
        </p:txBody>
      </p:sp>
      <p:sp>
        <p:nvSpPr>
          <p:cNvPr id="10" name="Rectangle 9"/>
          <p:cNvSpPr/>
          <p:nvPr/>
        </p:nvSpPr>
        <p:spPr>
          <a:xfrm>
            <a:off x="247002" y="4407967"/>
            <a:ext cx="4261700" cy="925894"/>
          </a:xfrm>
          <a:prstGeom prst="rect">
            <a:avLst/>
          </a:prstGeom>
        </p:spPr>
        <p:txBody>
          <a:bodyPr wrap="square">
            <a:spAutoFit/>
          </a:bodyPr>
          <a:lstStyle/>
          <a:p>
            <a:r>
              <a:rPr lang="en-US" sz="1500" b="1" baseline="30000" dirty="0">
                <a:solidFill>
                  <a:srgbClr val="C60651"/>
                </a:solidFill>
                <a:latin typeface="Segoe UI" panose="020B0502040204020203" pitchFamily="34" charset="0"/>
              </a:rPr>
              <a:t>·</a:t>
            </a:r>
            <a:r>
              <a:rPr lang="en-US" sz="1500" baseline="30000" dirty="0">
                <a:solidFill>
                  <a:srgbClr val="C60651"/>
                </a:solidFill>
                <a:latin typeface="Segoe UI Light" panose="020B0502040204020203" pitchFamily="34" charset="0"/>
              </a:rPr>
              <a:t>  </a:t>
            </a:r>
            <a:r>
              <a:rPr lang="en-US" sz="1500" baseline="30000" dirty="0">
                <a:solidFill>
                  <a:srgbClr val="717073"/>
                </a:solidFill>
              </a:rPr>
              <a:t>Free access to Windows Azure cloud computing and storage  </a:t>
            </a:r>
            <a:r>
              <a:rPr lang="en-US" sz="1500" dirty="0">
                <a:solidFill>
                  <a:srgbClr val="717073"/>
                </a:solidFill>
              </a:rPr>
              <a:t>    </a:t>
            </a:r>
          </a:p>
          <a:p>
            <a:pPr>
              <a:spcAft>
                <a:spcPts val="450"/>
              </a:spcAft>
            </a:pPr>
            <a:r>
              <a:rPr lang="en-US" sz="1500" baseline="30000" dirty="0">
                <a:solidFill>
                  <a:srgbClr val="717073"/>
                </a:solidFill>
              </a:rPr>
              <a:t>   (submit proposals for Windows Azure Research Awards)</a:t>
            </a:r>
          </a:p>
          <a:p>
            <a:r>
              <a:rPr lang="en-US" sz="1500" b="1" baseline="30000" dirty="0">
                <a:solidFill>
                  <a:srgbClr val="C60651"/>
                </a:solidFill>
              </a:rPr>
              <a:t>·</a:t>
            </a:r>
            <a:r>
              <a:rPr lang="en-US" sz="1500" baseline="30000" dirty="0">
                <a:solidFill>
                  <a:srgbClr val="C60651"/>
                </a:solidFill>
              </a:rPr>
              <a:t>  </a:t>
            </a:r>
            <a:r>
              <a:rPr lang="en-US" sz="1500" baseline="30000" dirty="0">
                <a:solidFill>
                  <a:srgbClr val="717073"/>
                </a:solidFill>
              </a:rPr>
              <a:t>Windows Azure for Research training classes </a:t>
            </a:r>
          </a:p>
          <a:p>
            <a:r>
              <a:rPr lang="en-US" sz="1500" b="1" baseline="30000" dirty="0">
                <a:solidFill>
                  <a:srgbClr val="C60651"/>
                </a:solidFill>
              </a:rPr>
              <a:t>·</a:t>
            </a:r>
            <a:r>
              <a:rPr lang="en-US" sz="1500" baseline="30000" dirty="0">
                <a:solidFill>
                  <a:srgbClr val="C60651"/>
                </a:solidFill>
              </a:rPr>
              <a:t>  </a:t>
            </a:r>
            <a:r>
              <a:rPr lang="en-US" sz="1500" baseline="30000" dirty="0">
                <a:solidFill>
                  <a:srgbClr val="717073"/>
                </a:solidFill>
              </a:rPr>
              <a:t>Support and technical resources</a:t>
            </a:r>
            <a:endParaRPr lang="en-US" sz="1500" dirty="0"/>
          </a:p>
        </p:txBody>
      </p:sp>
      <p:sp>
        <p:nvSpPr>
          <p:cNvPr id="11" name="Rectangle 10"/>
          <p:cNvSpPr/>
          <p:nvPr/>
        </p:nvSpPr>
        <p:spPr>
          <a:xfrm>
            <a:off x="209932" y="5407621"/>
            <a:ext cx="8446475" cy="276999"/>
          </a:xfrm>
          <a:prstGeom prst="rect">
            <a:avLst/>
          </a:prstGeom>
        </p:spPr>
        <p:txBody>
          <a:bodyPr wrap="square">
            <a:spAutoFit/>
          </a:bodyPr>
          <a:lstStyle/>
          <a:p>
            <a:r>
              <a:rPr lang="en-US" baseline="30000" dirty="0">
                <a:solidFill>
                  <a:srgbClr val="717073"/>
                </a:solidFill>
              </a:rPr>
              <a:t>Apply the power of cloud computing to your computational and data challenges. Experiment at </a:t>
            </a:r>
            <a:r>
              <a:rPr lang="en-US" baseline="30000" dirty="0">
                <a:solidFill>
                  <a:srgbClr val="5191CD"/>
                </a:solidFill>
                <a:latin typeface="Segoe UI Semibold" panose="020B0702040204020203" pitchFamily="34" charset="0"/>
              </a:rPr>
              <a:t>azure4research.com.</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9720" y="5756764"/>
            <a:ext cx="2404280" cy="243986"/>
          </a:xfrm>
          <a:prstGeom prst="rect">
            <a:avLst/>
          </a:prstGeom>
        </p:spPr>
      </p:pic>
    </p:spTree>
    <p:extLst>
      <p:ext uri="{BB962C8B-B14F-4D97-AF65-F5344CB8AC3E}">
        <p14:creationId xmlns:p14="http://schemas.microsoft.com/office/powerpoint/2010/main" val="4802032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5781" y="2726621"/>
            <a:ext cx="6822317" cy="715581"/>
          </a:xfrm>
          <a:prstGeom prst="rect">
            <a:avLst/>
          </a:prstGeom>
        </p:spPr>
        <p:txBody>
          <a:bodyPr wrap="none">
            <a:spAutoFit/>
          </a:bodyPr>
          <a:lstStyle/>
          <a:p>
            <a:pPr marL="2381"/>
            <a:r>
              <a:rPr lang="en-US" sz="4050" b="1" dirty="0">
                <a:solidFill>
                  <a:schemeClr val="bg1"/>
                </a:solidFill>
              </a:rPr>
              <a:t>http://azure4research.com </a:t>
            </a:r>
          </a:p>
        </p:txBody>
      </p:sp>
      <p:sp>
        <p:nvSpPr>
          <p:cNvPr id="6" name="Text Placeholder 1"/>
          <p:cNvSpPr>
            <a:spLocks noGrp="1"/>
          </p:cNvSpPr>
          <p:nvPr>
            <p:ph type="body" sz="quarter" idx="11"/>
          </p:nvPr>
        </p:nvSpPr>
        <p:spPr>
          <a:xfrm>
            <a:off x="390526" y="4504766"/>
            <a:ext cx="6764501" cy="553998"/>
          </a:xfrm>
        </p:spPr>
        <p:txBody>
          <a:bodyPr/>
          <a:lstStyle/>
          <a:p>
            <a:r>
              <a:rPr lang="en-US" b="1" dirty="0" smtClean="0"/>
              <a:t>Microsoft Research</a:t>
            </a:r>
          </a:p>
          <a:p>
            <a:r>
              <a:rPr lang="en-US" dirty="0" smtClean="0"/>
              <a:t>Windows Azure for Research</a:t>
            </a:r>
            <a:endParaRPr lang="en-US" dirty="0"/>
          </a:p>
        </p:txBody>
      </p:sp>
    </p:spTree>
    <p:extLst>
      <p:ext uri="{BB962C8B-B14F-4D97-AF65-F5344CB8AC3E}">
        <p14:creationId xmlns:p14="http://schemas.microsoft.com/office/powerpoint/2010/main" val="21457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9437" y="2532836"/>
            <a:ext cx="7382963" cy="1019397"/>
          </a:xfrm>
        </p:spPr>
        <p:txBody>
          <a:bodyPr/>
          <a:lstStyle/>
          <a:p>
            <a:r>
              <a:rPr lang="en-US" dirty="0" smtClean="0"/>
              <a:t>Course evaluation survey</a:t>
            </a:r>
            <a:endParaRPr lang="en-US" dirty="0"/>
          </a:p>
        </p:txBody>
      </p:sp>
    </p:spTree>
    <p:extLst>
      <p:ext uri="{BB962C8B-B14F-4D97-AF65-F5344CB8AC3E}">
        <p14:creationId xmlns:p14="http://schemas.microsoft.com/office/powerpoint/2010/main" val="26788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556</Words>
  <Application>Microsoft Office PowerPoint</Application>
  <PresentationFormat>全屏显示(4:3)</PresentationFormat>
  <Paragraphs>72</Paragraphs>
  <Slides>12</Slides>
  <Notes>11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12</vt:i4>
      </vt:variant>
    </vt:vector>
  </HeadingPairs>
  <TitlesOfParts>
    <vt:vector size="20" baseType="lpstr">
      <vt:lpstr>Arial</vt:lpstr>
      <vt:lpstr>Calibri</vt:lpstr>
      <vt:lpstr>Segoe UI</vt:lpstr>
      <vt:lpstr>Segoe UI Light</vt:lpstr>
      <vt:lpstr>Segoe UI Semibold</vt:lpstr>
      <vt:lpstr>Wingdings</vt:lpstr>
      <vt:lpstr>MS1444_Windows Azure Template 16x9_r08a</vt:lpstr>
      <vt:lpstr>MS1444_Windows Azure Template 16x9_r08b</vt:lpstr>
      <vt:lpstr>Conclusion to Windows Azure for Research Training!</vt:lpstr>
      <vt:lpstr>Windows Azure for Research</vt:lpstr>
      <vt:lpstr>Next Steps</vt:lpstr>
      <vt:lpstr>Next Steps (Continued)</vt:lpstr>
      <vt:lpstr>Windows Azure Research Awards</vt:lpstr>
      <vt:lpstr>More training</vt:lpstr>
      <vt:lpstr>PowerPoint 演示文稿</vt:lpstr>
      <vt:lpstr>PowerPoint 演示文稿</vt:lpstr>
      <vt:lpstr>Course evaluation survey</vt:lpstr>
      <vt:lpstr>Any final questions?  azuretraining@microsoft.com</vt:lpstr>
      <vt:lpstr>Goodbye!  Have a safe trip home!</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Yin Lu</cp:lastModifiedBy>
  <cp:revision>25</cp:revision>
  <dcterms:created xsi:type="dcterms:W3CDTF">2013-09-16T16:47:37Z</dcterms:created>
  <dcterms:modified xsi:type="dcterms:W3CDTF">2014-03-11T05:25:38Z</dcterms:modified>
</cp:coreProperties>
</file>