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4035" autoAdjust="0"/>
  </p:normalViewPr>
  <p:slideViewPr>
    <p:cSldViewPr snapToGrid="0">
      <p:cViewPr varScale="1">
        <p:scale>
          <a:sx n="74" d="100"/>
          <a:sy n="74" d="100"/>
        </p:scale>
        <p:origin x="2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zure/azure-batch-apps-python/tree/master/samples/imagemagick_samp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Azure Batch and High </a:t>
            </a:r>
            <a:r>
              <a:rPr lang="en-US" smtClean="0"/>
              <a:t>Performance Computing</a:t>
            </a:r>
            <a:endParaRPr lang="en-US"/>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831597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334263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 and HPC</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Key learning objectives</a:t>
            </a:r>
          </a:p>
          <a:p>
            <a:pPr lvl="1"/>
            <a:r>
              <a:rPr lang="en-US" dirty="0" smtClean="0"/>
              <a:t>Understand Azure’s HPC model</a:t>
            </a:r>
          </a:p>
          <a:p>
            <a:pPr lvl="1"/>
            <a:r>
              <a:rPr lang="en-US" dirty="0" smtClean="0"/>
              <a:t>What is Azure Batch</a:t>
            </a:r>
          </a:p>
          <a:p>
            <a:pPr lvl="1"/>
            <a:r>
              <a:rPr lang="en-US" dirty="0" smtClean="0"/>
              <a:t>Deployment Templates</a:t>
            </a:r>
          </a:p>
        </p:txBody>
      </p:sp>
    </p:spTree>
    <p:extLst>
      <p:ext uri="{BB962C8B-B14F-4D97-AF65-F5344CB8AC3E}">
        <p14:creationId xmlns:p14="http://schemas.microsoft.com/office/powerpoint/2010/main" val="1203528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Computing</a:t>
            </a:r>
            <a:endParaRPr lang="en-US" dirty="0"/>
          </a:p>
        </p:txBody>
      </p:sp>
      <p:sp>
        <p:nvSpPr>
          <p:cNvPr id="3" name="Content Placeholder 2"/>
          <p:cNvSpPr>
            <a:spLocks noGrp="1"/>
          </p:cNvSpPr>
          <p:nvPr>
            <p:ph idx="1"/>
          </p:nvPr>
        </p:nvSpPr>
        <p:spPr>
          <a:xfrm>
            <a:off x="519248" y="1447800"/>
            <a:ext cx="11151916" cy="3895425"/>
          </a:xfrm>
        </p:spPr>
        <p:txBody>
          <a:bodyPr/>
          <a:lstStyle/>
          <a:p>
            <a:r>
              <a:rPr lang="en-US" dirty="0" smtClean="0"/>
              <a:t>When you have a ton of work that can be split up easily</a:t>
            </a:r>
          </a:p>
          <a:p>
            <a:pPr lvl="1"/>
            <a:r>
              <a:rPr lang="en-US" dirty="0" smtClean="0"/>
              <a:t>AKA: “Embarrassingly parallel”</a:t>
            </a:r>
          </a:p>
          <a:p>
            <a:pPr lvl="1"/>
            <a:r>
              <a:rPr lang="en-US" dirty="0" smtClean="0"/>
              <a:t>Work that does not need much, if any, communication between tasks</a:t>
            </a:r>
          </a:p>
          <a:p>
            <a:r>
              <a:rPr lang="en-US" dirty="0" smtClean="0"/>
              <a:t>Examples</a:t>
            </a:r>
          </a:p>
          <a:p>
            <a:pPr lvl="1"/>
            <a:r>
              <a:rPr lang="en-US" dirty="0" smtClean="0"/>
              <a:t>Computer animation</a:t>
            </a:r>
          </a:p>
          <a:p>
            <a:pPr lvl="1"/>
            <a:r>
              <a:rPr lang="en-US" dirty="0" smtClean="0"/>
              <a:t>Brute force searching in cryptography</a:t>
            </a:r>
          </a:p>
          <a:p>
            <a:pPr lvl="1"/>
            <a:r>
              <a:rPr lang="en-US" dirty="0" smtClean="0"/>
              <a:t>Genetic algorithms</a:t>
            </a:r>
          </a:p>
          <a:p>
            <a:endParaRPr lang="en-US" dirty="0"/>
          </a:p>
        </p:txBody>
      </p:sp>
    </p:spTree>
    <p:extLst>
      <p:ext uri="{BB962C8B-B14F-4D97-AF65-F5344CB8AC3E}">
        <p14:creationId xmlns:p14="http://schemas.microsoft.com/office/powerpoint/2010/main" val="5543066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a:t>
            </a:r>
            <a:endParaRPr lang="en-US" dirty="0"/>
          </a:p>
        </p:txBody>
      </p:sp>
      <p:sp>
        <p:nvSpPr>
          <p:cNvPr id="3" name="Content Placeholder 2"/>
          <p:cNvSpPr>
            <a:spLocks noGrp="1"/>
          </p:cNvSpPr>
          <p:nvPr>
            <p:ph idx="1"/>
          </p:nvPr>
        </p:nvSpPr>
        <p:spPr>
          <a:xfrm>
            <a:off x="519248" y="1447800"/>
            <a:ext cx="11151916" cy="4960076"/>
          </a:xfrm>
        </p:spPr>
        <p:txBody>
          <a:bodyPr/>
          <a:lstStyle/>
          <a:p>
            <a:r>
              <a:rPr lang="en-US" dirty="0" smtClean="0"/>
              <a:t>You concentrate on the problem, Azure does everything else</a:t>
            </a:r>
          </a:p>
          <a:p>
            <a:r>
              <a:rPr lang="en-US" dirty="0" smtClean="0"/>
              <a:t>Basically an API</a:t>
            </a:r>
          </a:p>
          <a:p>
            <a:pPr lvl="1"/>
            <a:r>
              <a:rPr lang="en-US" dirty="0" smtClean="0"/>
              <a:t>Azure provides the scale, scheduler, and task processing</a:t>
            </a:r>
          </a:p>
          <a:p>
            <a:pPr lvl="1"/>
            <a:r>
              <a:rPr lang="en-US" dirty="0" smtClean="0"/>
              <a:t>You provide the task</a:t>
            </a:r>
          </a:p>
          <a:p>
            <a:r>
              <a:rPr lang="en-US" dirty="0" smtClean="0"/>
              <a:t>Supports .NET and Rest API</a:t>
            </a:r>
          </a:p>
          <a:p>
            <a:r>
              <a:rPr lang="en-US" dirty="0" smtClean="0"/>
              <a:t>Python sample</a:t>
            </a:r>
          </a:p>
          <a:p>
            <a:pPr lvl="1"/>
            <a:r>
              <a:rPr lang="en-US" dirty="0">
                <a:hlinkClick r:id="rId2"/>
              </a:rPr>
              <a:t>https://</a:t>
            </a:r>
            <a:r>
              <a:rPr lang="en-US" dirty="0" smtClean="0">
                <a:hlinkClick r:id="rId2"/>
              </a:rPr>
              <a:t>github.com/Azure/azure-batch-apps-python/tree/master/samples/imagemagick_sample</a:t>
            </a:r>
            <a:endParaRPr lang="en-US" dirty="0" smtClean="0"/>
          </a:p>
          <a:p>
            <a:r>
              <a:rPr lang="en-US" dirty="0" smtClean="0"/>
              <a:t>API still in Preview mode</a:t>
            </a:r>
            <a:endParaRPr lang="en-US" dirty="0"/>
          </a:p>
          <a:p>
            <a:endParaRPr lang="en-US" dirty="0"/>
          </a:p>
        </p:txBody>
      </p:sp>
    </p:spTree>
    <p:extLst>
      <p:ext uri="{BB962C8B-B14F-4D97-AF65-F5344CB8AC3E}">
        <p14:creationId xmlns:p14="http://schemas.microsoft.com/office/powerpoint/2010/main" val="638445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High Performance Computing</a:t>
            </a:r>
            <a:endParaRPr lang="en-US" dirty="0"/>
          </a:p>
        </p:txBody>
      </p:sp>
      <p:sp>
        <p:nvSpPr>
          <p:cNvPr id="3" name="Content Placeholder 2"/>
          <p:cNvSpPr>
            <a:spLocks noGrp="1"/>
          </p:cNvSpPr>
          <p:nvPr>
            <p:ph idx="1"/>
          </p:nvPr>
        </p:nvSpPr>
        <p:spPr>
          <a:xfrm>
            <a:off x="519248" y="1447800"/>
            <a:ext cx="11151916" cy="3353867"/>
          </a:xfrm>
        </p:spPr>
        <p:txBody>
          <a:bodyPr/>
          <a:lstStyle/>
          <a:p>
            <a:r>
              <a:rPr lang="en-US" dirty="0" smtClean="0"/>
              <a:t>Microsoft Message Passing Interface (MS-MPI) Implementation</a:t>
            </a:r>
          </a:p>
          <a:p>
            <a:pPr lvl="1"/>
            <a:r>
              <a:rPr lang="en-US" dirty="0" smtClean="0"/>
              <a:t>Built for Windows </a:t>
            </a:r>
          </a:p>
          <a:p>
            <a:r>
              <a:rPr lang="en-US" dirty="0" smtClean="0"/>
              <a:t>Compute intensive: use A8, A9, A10, or A11 VM instances</a:t>
            </a:r>
          </a:p>
          <a:p>
            <a:pPr lvl="1"/>
            <a:r>
              <a:rPr lang="en-US" dirty="0" smtClean="0"/>
              <a:t>Run on optimized hardware</a:t>
            </a:r>
          </a:p>
          <a:p>
            <a:pPr lvl="1"/>
            <a:r>
              <a:rPr lang="en-US" dirty="0" smtClean="0"/>
              <a:t>RDMA for MPI applications</a:t>
            </a:r>
          </a:p>
          <a:p>
            <a:pPr lvl="1"/>
            <a:r>
              <a:rPr lang="en-US" dirty="0" smtClean="0"/>
              <a:t>Full Windows and Linux support</a:t>
            </a:r>
          </a:p>
          <a:p>
            <a:pPr lvl="1"/>
            <a:r>
              <a:rPr lang="en-US" dirty="0" smtClean="0"/>
              <a:t>A9: 16 cores, 112GB RAM, 2 NICS (10Gbps, 32Gbps for RDMA)</a:t>
            </a:r>
            <a:endParaRPr lang="en-US" dirty="0"/>
          </a:p>
        </p:txBody>
      </p:sp>
    </p:spTree>
    <p:extLst>
      <p:ext uri="{BB962C8B-B14F-4D97-AF65-F5344CB8AC3E}">
        <p14:creationId xmlns:p14="http://schemas.microsoft.com/office/powerpoint/2010/main" val="3477344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Templates</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The easy way to deploy HPC clusters in a declarative manner</a:t>
            </a:r>
          </a:p>
          <a:p>
            <a:pPr lvl="1"/>
            <a:r>
              <a:rPr lang="en-US" dirty="0" smtClean="0"/>
              <a:t>Define everything, VMs, networks, databases, anything!</a:t>
            </a:r>
          </a:p>
          <a:p>
            <a:r>
              <a:rPr lang="en-US" dirty="0" smtClean="0"/>
              <a:t>Tons of examples</a:t>
            </a:r>
          </a:p>
          <a:p>
            <a:pPr lvl="1"/>
            <a:r>
              <a:rPr lang="en-US" dirty="0"/>
              <a:t>https://</a:t>
            </a:r>
            <a:r>
              <a:rPr lang="en-US" dirty="0" err="1"/>
              <a:t>azure.microsoft.com</a:t>
            </a:r>
            <a:r>
              <a:rPr lang="en-US" dirty="0"/>
              <a:t>/en-us/documentation/templates/</a:t>
            </a:r>
            <a:endParaRPr lang="en-US" dirty="0" smtClean="0"/>
          </a:p>
          <a:p>
            <a:pPr lvl="1"/>
            <a:r>
              <a:rPr lang="en-US" dirty="0"/>
              <a:t>https://</a:t>
            </a:r>
            <a:r>
              <a:rPr lang="en-US" dirty="0" err="1" smtClean="0"/>
              <a:t>github.com</a:t>
            </a:r>
            <a:r>
              <a:rPr lang="en-US" dirty="0" smtClean="0"/>
              <a:t>/Azure/azure-</a:t>
            </a:r>
            <a:r>
              <a:rPr lang="en-US" dirty="0" err="1" smtClean="0"/>
              <a:t>quickstart</a:t>
            </a:r>
            <a:r>
              <a:rPr lang="en-US" dirty="0" smtClean="0"/>
              <a:t>-templates</a:t>
            </a:r>
          </a:p>
          <a:p>
            <a:r>
              <a:rPr lang="en-US" dirty="0" smtClean="0"/>
              <a:t>Resource groups</a:t>
            </a:r>
          </a:p>
          <a:p>
            <a:pPr lvl="1"/>
            <a:r>
              <a:rPr lang="en-US" dirty="0" smtClean="0"/>
              <a:t>The way to “package” everything about a deployment</a:t>
            </a:r>
          </a:p>
          <a:p>
            <a:pPr lvl="1"/>
            <a:r>
              <a:rPr lang="en-US" dirty="0" smtClean="0"/>
              <a:t>Enables complete lifetime management</a:t>
            </a:r>
          </a:p>
          <a:p>
            <a:pPr lvl="2"/>
            <a:r>
              <a:rPr lang="en-US" dirty="0" smtClean="0"/>
              <a:t>Create as a unit, add as a unit, delete as a unit</a:t>
            </a:r>
          </a:p>
          <a:p>
            <a:endParaRPr lang="en-US" dirty="0"/>
          </a:p>
        </p:txBody>
      </p:sp>
    </p:spTree>
    <p:extLst>
      <p:ext uri="{BB962C8B-B14F-4D97-AF65-F5344CB8AC3E}">
        <p14:creationId xmlns:p14="http://schemas.microsoft.com/office/powerpoint/2010/main" val="220475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HOL.pdf</a:t>
            </a:r>
            <a:endParaRPr lang="en-US" dirty="0"/>
          </a:p>
        </p:txBody>
      </p:sp>
      <p:sp>
        <p:nvSpPr>
          <p:cNvPr id="4" name="Text Placeholder 3"/>
          <p:cNvSpPr>
            <a:spLocks noGrp="1"/>
          </p:cNvSpPr>
          <p:nvPr>
            <p:ph type="body" sz="quarter" idx="10"/>
          </p:nvPr>
        </p:nvSpPr>
        <p:spPr/>
        <p:txBody>
          <a:bodyPr>
            <a:normAutofit fontScale="85000" lnSpcReduction="20000"/>
          </a:bodyPr>
          <a:lstStyle/>
          <a:p>
            <a:r>
              <a:rPr lang="en-US" dirty="0"/>
              <a:t>Creating and Using a 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35</TotalTime>
  <Words>256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Segoe UI Semibold</vt:lpstr>
      <vt:lpstr>Wingdings</vt:lpstr>
      <vt:lpstr>1_MS1444_Windows Azure Template 16x9_r08a</vt:lpstr>
      <vt:lpstr>Azure Batch and High Performance Computing</vt:lpstr>
      <vt:lpstr>PowerPoint Presentation</vt:lpstr>
      <vt:lpstr>Azure Batch and HPC</vt:lpstr>
      <vt:lpstr>High Performance Computing</vt:lpstr>
      <vt:lpstr>Azure Batch</vt:lpstr>
      <vt:lpstr>Azure High Performance Computing</vt:lpstr>
      <vt:lpstr>Deployment Templates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John Robbins</cp:lastModifiedBy>
  <cp:revision>8</cp:revision>
  <dcterms:created xsi:type="dcterms:W3CDTF">2015-09-15T03:54:33Z</dcterms:created>
  <dcterms:modified xsi:type="dcterms:W3CDTF">2015-09-15T05:06:08Z</dcterms:modified>
</cp:coreProperties>
</file>