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61" r:id="rId3"/>
    <p:sldId id="259" r:id="rId4"/>
    <p:sldId id="269" r:id="rId5"/>
    <p:sldId id="264" r:id="rId6"/>
    <p:sldId id="268" r:id="rId7"/>
    <p:sldId id="272" r:id="rId8"/>
    <p:sldId id="271"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40" autoAdjust="0"/>
    <p:restoredTop sz="84502" autoAdjust="0"/>
  </p:normalViewPr>
  <p:slideViewPr>
    <p:cSldViewPr snapToGrid="0">
      <p:cViewPr varScale="1">
        <p:scale>
          <a:sx n="88" d="100"/>
          <a:sy n="88" d="100"/>
        </p:scale>
        <p:origin x="56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22093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p>
          <a:p>
            <a:endParaRPr lang="en-US" dirty="0" smtClean="0"/>
          </a:p>
          <a:p>
            <a:r>
              <a:rPr lang="en-US" dirty="0" smtClean="0"/>
              <a:t>NOTE: Removed “Linux and Windows because of Spark’s decision to remove Windows support.  Probably worth</a:t>
            </a:r>
            <a:r>
              <a:rPr lang="en-US" baseline="0" dirty="0" smtClean="0"/>
              <a:t> de-emphasizing the OS and instead focusing on the HDI platforms offered.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145764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https://azure.microsoft.com/en-us/documentation/articles/hdinsight-hadoop-introduction/ (Advantages of Hadoop in the Cloud)</a:t>
            </a:r>
          </a:p>
          <a:p>
            <a:endParaRPr lang="en-US" dirty="0" smtClean="0"/>
          </a:p>
          <a:p>
            <a:r>
              <a:rPr lang="en-US" dirty="0" smtClean="0"/>
              <a:t>What would it take for YOU to manage a 500-node cluster?</a:t>
            </a:r>
            <a:r>
              <a:rPr lang="en-US" baseline="0" dirty="0" smtClean="0"/>
              <a:t>  How many resources, how much work in checking node health, </a:t>
            </a:r>
            <a:r>
              <a:rPr lang="en-US" baseline="0" dirty="0" err="1" smtClean="0"/>
              <a:t>etc</a:t>
            </a:r>
            <a:r>
              <a:rPr lang="en-US" baseline="0" dirty="0" smtClean="0"/>
              <a:t>?</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about HDFS: </a:t>
            </a:r>
            <a:r>
              <a:rPr lang="en-US" dirty="0" smtClean="0"/>
              <a:t>Most HDFS commands work (except OS-specific ones like </a:t>
            </a:r>
            <a:r>
              <a:rPr lang="en-US" dirty="0" err="1" smtClean="0"/>
              <a:t>fschk</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59150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71484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Notes – the notions of interactivity</a:t>
            </a:r>
            <a:r>
              <a:rPr lang="en-US" baseline="0" dirty="0" smtClean="0">
                <a:effectLst/>
              </a:rPr>
              <a:t> and immediacy when working with Spark are key/fundamental</a:t>
            </a:r>
          </a:p>
          <a:p>
            <a:r>
              <a:rPr lang="en-US" dirty="0" smtClean="0">
                <a:effectLst/>
              </a:rPr>
              <a:t>https://azure.microsoft.com/en-us/documentation/videos/announcing-apache-spark-on-azure-hdinsight/</a:t>
            </a:r>
          </a:p>
          <a:p>
            <a:r>
              <a:rPr lang="en-US" dirty="0" smtClean="0">
                <a:effectLst/>
              </a:rPr>
              <a:t>Notes – not *just* fast for in-memory, but also fast for on-disk/larger data sets</a:t>
            </a:r>
          </a:p>
          <a:p>
            <a:endParaRPr lang="en-US" dirty="0" smtClean="0">
              <a:effectLst/>
            </a:endParaRPr>
          </a:p>
          <a:p>
            <a:r>
              <a:rPr lang="en-US" dirty="0" smtClean="0">
                <a:effectLst/>
              </a:rPr>
              <a:t>Apache Spark is a fast, in-memory data processing engine with elegant and expressive development APIs in Scala, Java, Python, and R that allow data workers to efficiently execute machine learning algorithms that require fast iterative access to datasets. Spark on Apache Hadoop YARN enables deep integration with Hadoop and other YARN enabled workloads in the enterprise.</a:t>
            </a:r>
          </a:p>
          <a:p>
            <a:endParaRPr lang="en-US" dirty="0" smtClean="0">
              <a:effectLst/>
            </a:endParaRPr>
          </a:p>
          <a:p>
            <a:r>
              <a:rPr lang="en-US" dirty="0" smtClean="0"/>
              <a:t>At the core of Spark is the notion of a Resilient Distributed Dataset (RDD), which is an immutable collection of objects that is partitioned and distributed across multiple physical nodes of a YARN cluster and that can be operated in parallel.</a:t>
            </a:r>
            <a:r>
              <a:rPr lang="en-US" baseline="0" dirty="0" smtClean="0"/>
              <a:t> </a:t>
            </a:r>
            <a:r>
              <a:rPr lang="en-US" dirty="0" smtClean="0"/>
              <a:t>Typically, RDDs are instantiated by loading data from a shared filesystem, HDFS, </a:t>
            </a:r>
            <a:r>
              <a:rPr lang="en-US" dirty="0" err="1" smtClean="0"/>
              <a:t>HBase</a:t>
            </a:r>
            <a:r>
              <a:rPr lang="en-US" dirty="0" smtClean="0"/>
              <a:t>, or any data source offering a Hadoop </a:t>
            </a:r>
            <a:r>
              <a:rPr lang="en-US" dirty="0" err="1" smtClean="0"/>
              <a:t>InputFormat</a:t>
            </a:r>
            <a:r>
              <a:rPr lang="en-US" dirty="0" smtClean="0"/>
              <a:t> on a YARN cluster.</a:t>
            </a:r>
          </a:p>
          <a:p>
            <a:endParaRPr lang="en-US" dirty="0" smtClean="0"/>
          </a:p>
          <a:p>
            <a:r>
              <a:rPr lang="en-US" dirty="0" smtClean="0"/>
              <a:t>Once an RDD is instantiated, you can apply a series of operations. All operations fall into one of two types: transformations or actions. Transformation operations, as the name suggests, create new datasets from an existing RDD and build out the processing Directed Acyclic Graph (DAG) that can then be applied on the partitioned dataset across the YARN cluster. An Action operation, on the other hand, executes DAG and returns a value.</a:t>
            </a:r>
          </a:p>
          <a:p>
            <a:endParaRPr lang="en-US" dirty="0" smtClean="0"/>
          </a:p>
          <a:p>
            <a:r>
              <a:rPr lang="en-US" dirty="0" smtClean="0"/>
              <a:t>Spark can perform up to 100 times faster than Hadoop thanks</a:t>
            </a:r>
            <a:r>
              <a:rPr lang="en-US" baseline="0" dirty="0" smtClean="0"/>
              <a:t> to its in-memory parallel processing model.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3124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8677914" cy="1359196"/>
          </a:xfrm>
        </p:spPr>
        <p:txBody>
          <a:bodyPr/>
          <a:lstStyle/>
          <a:p>
            <a:r>
              <a:rPr lang="en-US" dirty="0" smtClean="0"/>
              <a:t>Big-Data Analytics with Azure HDInsight </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HDInsight Spark HOL.html</a:t>
            </a:r>
            <a:endParaRPr lang="en-US" dirty="0"/>
          </a:p>
        </p:txBody>
      </p:sp>
      <p:sp>
        <p:nvSpPr>
          <p:cNvPr id="4" name="Text Placeholder 3"/>
          <p:cNvSpPr>
            <a:spLocks noGrp="1"/>
          </p:cNvSpPr>
          <p:nvPr>
            <p:ph type="body" sz="quarter" idx="10"/>
          </p:nvPr>
        </p:nvSpPr>
        <p:spPr>
          <a:xfrm>
            <a:off x="1889617" y="4160520"/>
            <a:ext cx="10302383" cy="1274538"/>
          </a:xfrm>
        </p:spPr>
        <p:txBody>
          <a:bodyPr/>
          <a:lstStyle/>
          <a:p>
            <a:r>
              <a:rPr lang="en-US" dirty="0" smtClean="0"/>
              <a:t>Apache Spark for Azure HDInsight</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spAutoFit/>
          </a:bodyPr>
          <a:lstStyle/>
          <a:p>
            <a:r>
              <a:rPr lang="en-US" dirty="0"/>
              <a:t>Big Data</a:t>
            </a:r>
          </a:p>
        </p:txBody>
      </p:sp>
      <p:grpSp>
        <p:nvGrpSpPr>
          <p:cNvPr id="34" name="Group 33"/>
          <p:cNvGrpSpPr/>
          <p:nvPr/>
        </p:nvGrpSpPr>
        <p:grpSpPr>
          <a:xfrm>
            <a:off x="1341580" y="1352077"/>
            <a:ext cx="9507253" cy="4772276"/>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365810"/>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a:t>
                </a:r>
                <a:r>
                  <a:rPr lang="en-US" sz="1400" spc="-95" dirty="0" smtClean="0">
                    <a:solidFill>
                      <a:srgbClr val="FFFFFF">
                        <a:alpha val="99000"/>
                      </a:srgbClr>
                    </a:solidFill>
                    <a:ea typeface="Segoe UI" pitchFamily="34" charset="0"/>
                    <a:cs typeface="Segoe UI" pitchFamily="34" charset="0"/>
                  </a:rPr>
                  <a:t>3 million </a:t>
                </a:r>
                <a:r>
                  <a:rPr lang="en-US" sz="1400" spc="-95" dirty="0">
                    <a:solidFill>
                      <a:srgbClr val="FFFFFF">
                        <a:alpha val="99000"/>
                      </a:srgbClr>
                    </a:solidFill>
                    <a:ea typeface="Segoe UI" pitchFamily="34" charset="0"/>
                    <a:cs typeface="Segoe UI" pitchFamily="34" charset="0"/>
                  </a:rPr>
                  <a:t>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b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Computing</a:t>
                </a: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HDInsight</a:t>
            </a:r>
            <a:endParaRPr lang="en-US" dirty="0"/>
          </a:p>
        </p:txBody>
      </p:sp>
      <p:sp>
        <p:nvSpPr>
          <p:cNvPr id="3" name="Content Placeholder 2"/>
          <p:cNvSpPr>
            <a:spLocks noGrp="1"/>
          </p:cNvSpPr>
          <p:nvPr>
            <p:ph idx="1"/>
          </p:nvPr>
        </p:nvSpPr>
        <p:spPr>
          <a:xfrm>
            <a:off x="519248" y="1447800"/>
            <a:ext cx="11151916" cy="4252318"/>
          </a:xfrm>
        </p:spPr>
        <p:txBody>
          <a:bodyPr/>
          <a:lstStyle/>
          <a:p>
            <a:r>
              <a:rPr lang="en-US" dirty="0" smtClean="0"/>
              <a:t>Microsoft Azure’s big-data solution using Hadoop</a:t>
            </a:r>
          </a:p>
          <a:p>
            <a:pPr lvl="1"/>
            <a:r>
              <a:rPr lang="en-US" dirty="0" smtClean="0"/>
              <a:t>Open-source framework for storing </a:t>
            </a:r>
            <a:r>
              <a:rPr lang="en-US" dirty="0"/>
              <a:t>and analyzing massive amounts of </a:t>
            </a:r>
            <a:r>
              <a:rPr lang="en-US" dirty="0" smtClean="0"/>
              <a:t>data on clusters built from commodity hardware</a:t>
            </a:r>
          </a:p>
          <a:p>
            <a:pPr lvl="1"/>
            <a:r>
              <a:rPr lang="en-US" dirty="0" smtClean="0"/>
              <a:t>Uses Hadoop Distributed File System (HDFS) for storage</a:t>
            </a:r>
          </a:p>
          <a:p>
            <a:r>
              <a:rPr lang="en-US" dirty="0" smtClean="0"/>
              <a:t>Employs the open-source Hortonworks</a:t>
            </a:r>
            <a:r>
              <a:rPr lang="en-US" dirty="0"/>
              <a:t> </a:t>
            </a:r>
            <a:r>
              <a:rPr lang="en-US" dirty="0" smtClean="0"/>
              <a:t>Data Platform implementation of Hadoop</a:t>
            </a:r>
          </a:p>
          <a:p>
            <a:pPr lvl="1"/>
            <a:r>
              <a:rPr lang="en-US" dirty="0"/>
              <a:t>Includes Hive, Pig, Storm, Spark, and </a:t>
            </a:r>
            <a:r>
              <a:rPr lang="en-US" dirty="0" smtClean="0"/>
              <a:t>more</a:t>
            </a:r>
          </a:p>
          <a:p>
            <a:r>
              <a:rPr lang="en-US" dirty="0" smtClean="0"/>
              <a:t>Integrates with popular BI tools </a:t>
            </a:r>
          </a:p>
          <a:p>
            <a:pPr lvl="1"/>
            <a:r>
              <a:rPr lang="en-US" dirty="0" smtClean="0"/>
              <a:t>Includes Power BI, Excel, SSAS, SSRS, Tableau</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8894" y="0"/>
            <a:ext cx="1447800" cy="1447800"/>
          </a:xfrm>
          <a:prstGeom prst="rect">
            <a:avLst/>
          </a:prstGeom>
        </p:spPr>
      </p:pic>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Hadoop on Azure?</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Automatic cluster provisioning &amp; configuration</a:t>
            </a:r>
          </a:p>
          <a:p>
            <a:pPr lvl="1"/>
            <a:r>
              <a:rPr lang="en-US" dirty="0" smtClean="0"/>
              <a:t>Bypass an otherwise manual-intensive process</a:t>
            </a:r>
          </a:p>
          <a:p>
            <a:r>
              <a:rPr lang="en-US" dirty="0" smtClean="0"/>
              <a:t>Cluster scaling</a:t>
            </a:r>
          </a:p>
          <a:p>
            <a:pPr lvl="1"/>
            <a:r>
              <a:rPr lang="en-US" dirty="0" smtClean="0"/>
              <a:t>Change number of nodes without deleting/re-creating the cluster</a:t>
            </a:r>
          </a:p>
          <a:p>
            <a:r>
              <a:rPr lang="en-US" dirty="0"/>
              <a:t>High availability/reliability</a:t>
            </a:r>
          </a:p>
          <a:p>
            <a:pPr lvl="1"/>
            <a:r>
              <a:rPr lang="en-US" dirty="0" smtClean="0"/>
              <a:t>Managed solution - 99.9% SLA</a:t>
            </a:r>
          </a:p>
          <a:p>
            <a:pPr lvl="1"/>
            <a:r>
              <a:rPr lang="en-US" dirty="0" smtClean="0"/>
              <a:t>HDInsight </a:t>
            </a:r>
            <a:r>
              <a:rPr lang="en-US" dirty="0"/>
              <a:t>includes a secondary head node</a:t>
            </a:r>
          </a:p>
          <a:p>
            <a:r>
              <a:rPr lang="en-US" dirty="0" smtClean="0"/>
              <a:t>Reliable and economical storage</a:t>
            </a:r>
          </a:p>
          <a:p>
            <a:pPr lvl="1"/>
            <a:r>
              <a:rPr lang="en-US" dirty="0" smtClean="0"/>
              <a:t>HDFS mapped over Azure Blob Storage</a:t>
            </a:r>
          </a:p>
          <a:p>
            <a:pPr lvl="1"/>
            <a:r>
              <a:rPr lang="en-US" dirty="0"/>
              <a:t>Accessed through “</a:t>
            </a:r>
            <a:r>
              <a:rPr lang="en-US" dirty="0" err="1"/>
              <a:t>wasb</a:t>
            </a:r>
            <a:r>
              <a:rPr lang="en-US" dirty="0"/>
              <a:t>://” protocol </a:t>
            </a:r>
            <a:r>
              <a:rPr lang="en-US" dirty="0" smtClean="0"/>
              <a:t>prefix</a:t>
            </a:r>
            <a:endParaRPr lang="en-US" dirty="0"/>
          </a:p>
        </p:txBody>
      </p:sp>
    </p:spTree>
    <p:extLst>
      <p:ext uri="{BB962C8B-B14F-4D97-AF65-F5344CB8AC3E}">
        <p14:creationId xmlns:p14="http://schemas.microsoft.com/office/powerpoint/2010/main" val="35547640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HDInsight Cluster Types</a:t>
            </a:r>
            <a:endParaRPr lang="en-US" dirty="0"/>
          </a:p>
        </p:txBody>
      </p:sp>
      <p:sp>
        <p:nvSpPr>
          <p:cNvPr id="3" name="Content Placeholder 2"/>
          <p:cNvSpPr>
            <a:spLocks noGrp="1"/>
          </p:cNvSpPr>
          <p:nvPr>
            <p:ph idx="1"/>
          </p:nvPr>
        </p:nvSpPr>
        <p:spPr>
          <a:xfrm>
            <a:off x="519248" y="1447800"/>
            <a:ext cx="8553632" cy="4351961"/>
          </a:xfrm>
        </p:spPr>
        <p:txBody>
          <a:bodyPr/>
          <a:lstStyle/>
          <a:p>
            <a:r>
              <a:rPr lang="en-US" sz="3200" dirty="0" smtClean="0"/>
              <a:t>Hadoop: Query workloads</a:t>
            </a:r>
          </a:p>
          <a:p>
            <a:pPr lvl="1"/>
            <a:r>
              <a:rPr lang="en-US" sz="2800" dirty="0" smtClean="0"/>
              <a:t>Reliable data storage, simple MapReduce</a:t>
            </a:r>
          </a:p>
          <a:p>
            <a:r>
              <a:rPr lang="en-US" sz="3200" dirty="0" err="1" smtClean="0"/>
              <a:t>HBase</a:t>
            </a:r>
            <a:r>
              <a:rPr lang="en-US" sz="3200" dirty="0" smtClean="0"/>
              <a:t>: NoSQL workloads</a:t>
            </a:r>
          </a:p>
          <a:p>
            <a:pPr lvl="1"/>
            <a:r>
              <a:rPr lang="en-US" sz="2800" dirty="0" smtClean="0"/>
              <a:t>Distributed database offering random access to large amounts of data</a:t>
            </a:r>
          </a:p>
          <a:p>
            <a:r>
              <a:rPr lang="en-US" sz="3200" dirty="0" smtClean="0"/>
              <a:t>Apache Storm: Stream workloads</a:t>
            </a:r>
          </a:p>
          <a:p>
            <a:pPr lvl="1"/>
            <a:r>
              <a:rPr lang="en-US" sz="2800" dirty="0" smtClean="0"/>
              <a:t>Real-time analysis of moving data streams</a:t>
            </a:r>
          </a:p>
          <a:p>
            <a:r>
              <a:rPr lang="en-US" sz="3200" dirty="0" smtClean="0"/>
              <a:t>Apache Spark: High-performance workloads</a:t>
            </a:r>
          </a:p>
          <a:p>
            <a:pPr lvl="1"/>
            <a:r>
              <a:rPr lang="en-US" sz="2800" dirty="0" smtClean="0"/>
              <a:t>In-memory </a:t>
            </a:r>
            <a:r>
              <a:rPr lang="en-US" sz="2800" dirty="0"/>
              <a:t>p</a:t>
            </a:r>
            <a:r>
              <a:rPr lang="en-US" sz="2800" dirty="0" smtClean="0"/>
              <a:t>arallel processing</a:t>
            </a:r>
          </a:p>
        </p:txBody>
      </p:sp>
      <p:pic>
        <p:nvPicPr>
          <p:cNvPr id="5" name="Picture 4"/>
          <p:cNvPicPr>
            <a:picLocks noChangeAspect="1"/>
          </p:cNvPicPr>
          <p:nvPr/>
        </p:nvPicPr>
        <p:blipFill rotWithShape="1">
          <a:blip r:embed="rId3"/>
          <a:srcRect r="45450"/>
          <a:stretch/>
        </p:blipFill>
        <p:spPr>
          <a:xfrm>
            <a:off x="9072881" y="1447800"/>
            <a:ext cx="2976880" cy="4685714"/>
          </a:xfrm>
          <a:prstGeom prst="rect">
            <a:avLst/>
          </a:prstGeom>
          <a:ln>
            <a:solidFill>
              <a:schemeClr val="tx1"/>
            </a:solidFill>
          </a:ln>
        </p:spPr>
      </p:pic>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a:xfrm>
            <a:off x="519248" y="1447800"/>
            <a:ext cx="11151916" cy="4979697"/>
          </a:xfrm>
        </p:spPr>
        <p:txBody>
          <a:bodyPr/>
          <a:lstStyle/>
          <a:p>
            <a:r>
              <a:rPr lang="en-US" sz="2800" dirty="0"/>
              <a:t>Interactive manipulation and visualization of </a:t>
            </a:r>
            <a:r>
              <a:rPr lang="en-US" sz="2800" dirty="0" smtClean="0"/>
              <a:t>data</a:t>
            </a:r>
          </a:p>
          <a:p>
            <a:pPr lvl="1"/>
            <a:r>
              <a:rPr lang="en-US" sz="2400" dirty="0"/>
              <a:t>Scala, Python, and R </a:t>
            </a:r>
            <a:r>
              <a:rPr lang="en-US" sz="2400" dirty="0" smtClean="0"/>
              <a:t>Interactive Shells</a:t>
            </a:r>
            <a:endParaRPr lang="en-US" sz="2400" dirty="0"/>
          </a:p>
          <a:p>
            <a:pPr lvl="1"/>
            <a:r>
              <a:rPr lang="en-US" sz="2400" dirty="0" err="1"/>
              <a:t>Jupyter</a:t>
            </a:r>
            <a:r>
              <a:rPr lang="en-US" sz="2400" dirty="0"/>
              <a:t> Notebook with </a:t>
            </a:r>
            <a:r>
              <a:rPr lang="en-US" sz="2400" dirty="0" err="1" smtClean="0"/>
              <a:t>PySpark</a:t>
            </a:r>
            <a:r>
              <a:rPr lang="en-US" sz="2400" dirty="0" smtClean="0"/>
              <a:t> (Python) and Spark (Scala) kernels provide in-browser interaction</a:t>
            </a:r>
          </a:p>
          <a:p>
            <a:r>
              <a:rPr lang="en-US" sz="2800" dirty="0" smtClean="0"/>
              <a:t>Unified platform for processing multiple workloads</a:t>
            </a:r>
          </a:p>
          <a:p>
            <a:pPr lvl="1"/>
            <a:r>
              <a:rPr lang="en-US" sz="2400" dirty="0" smtClean="0"/>
              <a:t>Real-time processing, Machine Learning, Stream Analytics, Interactive Querying, Graphing</a:t>
            </a:r>
            <a:endParaRPr lang="en-US" sz="2400" dirty="0"/>
          </a:p>
          <a:p>
            <a:r>
              <a:rPr lang="en-US" sz="2800" dirty="0" smtClean="0"/>
              <a:t>Leverages in-memory processing for really big data</a:t>
            </a:r>
          </a:p>
          <a:p>
            <a:pPr lvl="1"/>
            <a:r>
              <a:rPr lang="en-US" sz="2400" dirty="0" smtClean="0"/>
              <a:t>Resilient distributed datasets (RDDs)</a:t>
            </a:r>
          </a:p>
          <a:p>
            <a:pPr lvl="1"/>
            <a:r>
              <a:rPr lang="en-US" sz="2400" dirty="0" smtClean="0"/>
              <a:t>APIs for processing large datasets</a:t>
            </a:r>
          </a:p>
          <a:p>
            <a:pPr lvl="1"/>
            <a:r>
              <a:rPr lang="en-US" sz="2400" dirty="0" smtClean="0"/>
              <a:t>Up to 100x faster than Hadoop</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760" y="0"/>
            <a:ext cx="1920240" cy="974344"/>
          </a:xfrm>
          <a:prstGeom prst="rect">
            <a:avLst/>
          </a:prstGeom>
        </p:spPr>
      </p:pic>
    </p:spTree>
    <p:extLst>
      <p:ext uri="{BB962C8B-B14F-4D97-AF65-F5344CB8AC3E}">
        <p14:creationId xmlns:p14="http://schemas.microsoft.com/office/powerpoint/2010/main" val="32002838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on HDInsight</a:t>
            </a:r>
            <a:endParaRPr lang="en-US" dirty="0"/>
          </a:p>
        </p:txBody>
      </p:sp>
      <p:sp>
        <p:nvSpPr>
          <p:cNvPr id="3" name="Content Placeholder 2"/>
          <p:cNvSpPr>
            <a:spLocks noGrp="1"/>
          </p:cNvSpPr>
          <p:nvPr>
            <p:ph idx="1"/>
          </p:nvPr>
        </p:nvSpPr>
        <p:spPr>
          <a:xfrm>
            <a:off x="519248" y="1447800"/>
            <a:ext cx="6196512" cy="4780280"/>
          </a:xfrm>
        </p:spPr>
        <p:txBody>
          <a:bodyPr/>
          <a:lstStyle/>
          <a:p>
            <a:r>
              <a:rPr lang="en-US" dirty="0" smtClean="0"/>
              <a:t>Spark Core</a:t>
            </a:r>
          </a:p>
          <a:p>
            <a:pPr lvl="1"/>
            <a:r>
              <a:rPr lang="en-US" dirty="0" smtClean="0"/>
              <a:t>Includes Spark SQL, Spark Streaming, </a:t>
            </a:r>
            <a:r>
              <a:rPr lang="en-US" dirty="0" err="1" smtClean="0"/>
              <a:t>GraphX</a:t>
            </a:r>
            <a:r>
              <a:rPr lang="en-US" dirty="0" smtClean="0"/>
              <a:t>, and </a:t>
            </a:r>
            <a:r>
              <a:rPr lang="en-US" dirty="0" err="1" smtClean="0"/>
              <a:t>MLlib</a:t>
            </a:r>
            <a:endParaRPr lang="en-US" dirty="0" smtClean="0"/>
          </a:p>
          <a:p>
            <a:r>
              <a:rPr lang="en-US" dirty="0" smtClean="0"/>
              <a:t>Anaconda</a:t>
            </a:r>
          </a:p>
          <a:p>
            <a:r>
              <a:rPr lang="en-US" dirty="0" smtClean="0"/>
              <a:t>Livy</a:t>
            </a:r>
          </a:p>
          <a:p>
            <a:r>
              <a:rPr lang="en-US" dirty="0" err="1" smtClean="0"/>
              <a:t>Jupyter</a:t>
            </a:r>
            <a:r>
              <a:rPr lang="en-US" dirty="0" smtClean="0"/>
              <a:t> Notebooks</a:t>
            </a:r>
          </a:p>
          <a:p>
            <a:r>
              <a:rPr lang="en-US" dirty="0" smtClean="0"/>
              <a:t>ODBC Driver for connecting from BI tools (Power BI, Tableau)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00137"/>
            <a:ext cx="5934710" cy="5200848"/>
          </a:xfrm>
          <a:prstGeom prst="rect">
            <a:avLst/>
          </a:prstGeom>
        </p:spPr>
      </p:pic>
    </p:spTree>
    <p:extLst>
      <p:ext uri="{BB962C8B-B14F-4D97-AF65-F5344CB8AC3E}">
        <p14:creationId xmlns:p14="http://schemas.microsoft.com/office/powerpoint/2010/main" val="17740195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Notebooks on HDInsight</a:t>
            </a:r>
            <a:endParaRPr lang="en-US" dirty="0"/>
          </a:p>
        </p:txBody>
      </p:sp>
      <p:sp>
        <p:nvSpPr>
          <p:cNvPr id="3" name="Content Placeholder 2"/>
          <p:cNvSpPr>
            <a:spLocks noGrp="1"/>
          </p:cNvSpPr>
          <p:nvPr>
            <p:ph idx="1"/>
          </p:nvPr>
        </p:nvSpPr>
        <p:spPr>
          <a:xfrm>
            <a:off x="519248" y="1447800"/>
            <a:ext cx="11151916" cy="1637371"/>
          </a:xfrm>
        </p:spPr>
        <p:txBody>
          <a:bodyPr/>
          <a:lstStyle/>
          <a:p>
            <a:r>
              <a:rPr lang="en-US" sz="2800" dirty="0" smtClean="0"/>
              <a:t>Provide a browser-based interface for working with text, code, equations, plots, graphics, and interactive controls in a single document.</a:t>
            </a:r>
          </a:p>
          <a:p>
            <a:r>
              <a:rPr lang="en-US" sz="2800" dirty="0" smtClean="0"/>
              <a:t>Include preset Spark &amp; Hive contexts (</a:t>
            </a:r>
            <a:r>
              <a:rPr lang="en-US" sz="2800" dirty="0" err="1" smtClean="0"/>
              <a:t>sc</a:t>
            </a:r>
            <a:r>
              <a:rPr lang="en-US" sz="2800" dirty="0" smtClean="0"/>
              <a:t> &amp; </a:t>
            </a:r>
            <a:r>
              <a:rPr lang="en-US" sz="2800" dirty="0" err="1" smtClean="0"/>
              <a:t>sqlContext</a:t>
            </a:r>
            <a:r>
              <a:rPr lang="en-US" sz="2800" dirty="0" smtClean="0"/>
              <a:t>, respectively)</a:t>
            </a:r>
            <a:endParaRPr lang="en-US" sz="2800" dirty="0"/>
          </a:p>
        </p:txBody>
      </p:sp>
      <p:pic>
        <p:nvPicPr>
          <p:cNvPr id="5" name="Picture 4"/>
          <p:cNvPicPr>
            <a:picLocks noChangeAspect="1"/>
          </p:cNvPicPr>
          <p:nvPr/>
        </p:nvPicPr>
        <p:blipFill rotWithShape="1">
          <a:blip r:embed="rId2"/>
          <a:srcRect b="16273"/>
          <a:stretch/>
        </p:blipFill>
        <p:spPr>
          <a:xfrm>
            <a:off x="590444" y="3506891"/>
            <a:ext cx="11009524" cy="2822789"/>
          </a:xfrm>
          <a:prstGeom prst="rect">
            <a:avLst/>
          </a:prstGeom>
          <a:ln>
            <a:solidFill>
              <a:schemeClr val="tx2"/>
            </a:solidFill>
          </a:ln>
        </p:spPr>
      </p:pic>
    </p:spTree>
    <p:extLst>
      <p:ext uri="{BB962C8B-B14F-4D97-AF65-F5344CB8AC3E}">
        <p14:creationId xmlns:p14="http://schemas.microsoft.com/office/powerpoint/2010/main" val="387989491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3181512"/>
          </a:xfrm>
        </p:spPr>
        <p:txBody>
          <a:bodyPr/>
          <a:lstStyle/>
          <a:p>
            <a:r>
              <a:rPr lang="en-US" dirty="0" smtClean="0"/>
              <a:t>There is no “suspend” on HDInsight clusters</a:t>
            </a:r>
          </a:p>
          <a:p>
            <a:pPr lvl="1"/>
            <a:r>
              <a:rPr lang="en-US" dirty="0" smtClean="0"/>
              <a:t>Provision </a:t>
            </a:r>
            <a:r>
              <a:rPr lang="en-US" dirty="0"/>
              <a:t>the cluster, do work, </a:t>
            </a:r>
            <a:r>
              <a:rPr lang="en-US" dirty="0" smtClean="0"/>
              <a:t>then delete the cluster to avoid unnecessary charges</a:t>
            </a:r>
            <a:endParaRPr lang="en-US" dirty="0"/>
          </a:p>
          <a:p>
            <a:pPr lvl="1"/>
            <a:r>
              <a:rPr lang="en-US" dirty="0"/>
              <a:t>Storage can be decoupled from the cluster and reused across deployments</a:t>
            </a:r>
          </a:p>
          <a:p>
            <a:r>
              <a:rPr lang="en-US" dirty="0" smtClean="0"/>
              <a:t>Can </a:t>
            </a:r>
            <a:r>
              <a:rPr lang="en-US" dirty="0"/>
              <a:t>deploy from the portal, but often scripted in practice</a:t>
            </a:r>
          </a:p>
          <a:p>
            <a:pPr lvl="1"/>
            <a:r>
              <a:rPr lang="en-US" dirty="0" smtClean="0"/>
              <a:t>Easier/repeatable creation and deletion</a:t>
            </a:r>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1281</TotalTime>
  <Words>884</Words>
  <Application>Microsoft Office PowerPoint</Application>
  <PresentationFormat>Widescreen</PresentationFormat>
  <Paragraphs>101</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微软雅黑</vt:lpstr>
      <vt:lpstr>Arial</vt:lpstr>
      <vt:lpstr>Calibri</vt:lpstr>
      <vt:lpstr>Segoe UI</vt:lpstr>
      <vt:lpstr>Segoe UI Light</vt:lpstr>
      <vt:lpstr>Segoe UI Semibold</vt:lpstr>
      <vt:lpstr>Wingdings</vt:lpstr>
      <vt:lpstr>1_MS1444_Windows Azure Template 16x9_r08a</vt:lpstr>
      <vt:lpstr>Big-Data Analytics with Azure HDInsight </vt:lpstr>
      <vt:lpstr>Big Data</vt:lpstr>
      <vt:lpstr>Azure HDInsight</vt:lpstr>
      <vt:lpstr>Why Hadoop on Azure?</vt:lpstr>
      <vt:lpstr>HDInsight Cluster Types</vt:lpstr>
      <vt:lpstr>Apache Spark</vt:lpstr>
      <vt:lpstr>Spark Components on HDInsight</vt:lpstr>
      <vt:lpstr>Jupyter Notebooks on HDInsight</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Jeff Prosise</cp:lastModifiedBy>
  <cp:revision>69</cp:revision>
  <dcterms:created xsi:type="dcterms:W3CDTF">2015-09-14T20:45:57Z</dcterms:created>
  <dcterms:modified xsi:type="dcterms:W3CDTF">2016-05-27T16:05:01Z</dcterms:modified>
</cp:coreProperties>
</file>