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4980917"/>
            <a:ext cx="9143999" cy="161090"/>
          </a:xfrm>
          <a:prstGeom prst="rect">
            <a:avLst/>
          </a:prstGeom>
        </p:spPr>
      </p:pic>
      <p:sp>
        <p:nvSpPr>
          <p:cNvPr id="2" name="Holder 2"/>
          <p:cNvSpPr>
            <a:spLocks noGrp="1"/>
          </p:cNvSpPr>
          <p:nvPr>
            <p:ph type="title"/>
          </p:nvPr>
        </p:nvSpPr>
        <p:spPr>
          <a:xfrm>
            <a:off x="179628" y="227838"/>
            <a:ext cx="5320487" cy="525271"/>
          </a:xfrm>
          <a:prstGeom prst="rect">
            <a:avLst/>
          </a:prstGeom>
        </p:spPr>
        <p:txBody>
          <a:bodyPr wrap="square" lIns="0" tIns="0" rIns="0" bIns="0">
            <a:spAutoFit/>
          </a:bodyPr>
          <a:lstStyle>
            <a:lvl1pPr>
              <a:defRPr sz="2600" b="1" i="0">
                <a:solidFill>
                  <a:schemeClr val="tx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7/13/2024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Problem</a:t>
            </a:r>
            <a:r>
              <a:rPr spc="-65" dirty="0"/>
              <a:t> </a:t>
            </a:r>
            <a:r>
              <a:rPr spc="-10" dirty="0"/>
              <a:t>Statement</a:t>
            </a:r>
          </a:p>
        </p:txBody>
      </p:sp>
      <p:sp>
        <p:nvSpPr>
          <p:cNvPr id="3" name="Rectangle 2">
            <a:extLst>
              <a:ext uri="{FF2B5EF4-FFF2-40B4-BE49-F238E27FC236}">
                <a16:creationId xmlns:a16="http://schemas.microsoft.com/office/drawing/2014/main" id="{2CBEA0F7-1C89-44F5-9DF1-CBBA27161A51}"/>
              </a:ext>
            </a:extLst>
          </p:cNvPr>
          <p:cNvSpPr/>
          <p:nvPr/>
        </p:nvSpPr>
        <p:spPr>
          <a:xfrm>
            <a:off x="457200" y="791209"/>
            <a:ext cx="8153400" cy="3330848"/>
          </a:xfrm>
          <a:prstGeom prst="rect">
            <a:avLst/>
          </a:prstGeom>
        </p:spPr>
        <p:txBody>
          <a:bodyPr wrap="square">
            <a:spAutoFit/>
          </a:bodyPr>
          <a:lstStyle/>
          <a:p>
            <a:pPr marL="0" marR="0" indent="0" algn="just">
              <a:lnSpc>
                <a:spcPct val="107000"/>
              </a:lnSpc>
              <a:spcBef>
                <a:spcPts val="0"/>
              </a:spcBef>
              <a:spcAft>
                <a:spcPts val="0"/>
              </a:spcAft>
            </a:pPr>
            <a:r>
              <a:rPr lang="en-US" sz="1800" b="0" dirty="0">
                <a:solidFill>
                  <a:srgbClr val="0D0D0D"/>
                </a:solidFill>
                <a:effectLst/>
                <a:latin typeface="Times New Roman" panose="02020603050405020304" pitchFamily="18" charset="0"/>
                <a:ea typeface="Times New Roman" panose="02020603050405020304" pitchFamily="18" charset="0"/>
              </a:rPr>
              <a:t>The primary objective of this project is to develop an Edge AI-based solution that can</a:t>
            </a:r>
            <a:endParaRPr lang="en-US" sz="4000" b="1" dirty="0">
              <a:solidFill>
                <a:srgbClr val="000000"/>
              </a:solidFill>
              <a:effectLst/>
              <a:latin typeface="Arial" panose="020B0604020202020204" pitchFamily="34" charset="0"/>
              <a:ea typeface="Arial" panose="020B0604020202020204" pitchFamily="34" charset="0"/>
            </a:endParaRPr>
          </a:p>
          <a:p>
            <a:pPr marL="0" marR="0" indent="0" algn="just">
              <a:lnSpc>
                <a:spcPct val="107000"/>
              </a:lnSpc>
              <a:spcBef>
                <a:spcPts val="0"/>
              </a:spcBef>
              <a:spcAft>
                <a:spcPts val="0"/>
              </a:spcAft>
            </a:pPr>
            <a:r>
              <a:rPr lang="en-US" sz="1800" b="0" dirty="0">
                <a:solidFill>
                  <a:srgbClr val="0D0D0D"/>
                </a:solidFill>
                <a:effectLst/>
                <a:latin typeface="Times New Roman" panose="02020603050405020304" pitchFamily="18" charset="0"/>
                <a:ea typeface="Times New Roman" panose="02020603050405020304" pitchFamily="18" charset="0"/>
              </a:rPr>
              <a:t>analyze vehicle movement in and out of a college campus using data from cameras</a:t>
            </a:r>
            <a:endParaRPr lang="en-US" sz="4000" b="1" dirty="0">
              <a:solidFill>
                <a:srgbClr val="000000"/>
              </a:solidFill>
              <a:effectLst/>
              <a:latin typeface="Arial" panose="020B0604020202020204" pitchFamily="34" charset="0"/>
              <a:ea typeface="Arial" panose="020B0604020202020204" pitchFamily="34" charset="0"/>
            </a:endParaRPr>
          </a:p>
          <a:p>
            <a:pPr marL="0" marR="0" indent="0" algn="just">
              <a:lnSpc>
                <a:spcPct val="107000"/>
              </a:lnSpc>
              <a:spcBef>
                <a:spcPts val="0"/>
              </a:spcBef>
              <a:spcAft>
                <a:spcPts val="0"/>
              </a:spcAft>
            </a:pPr>
            <a:r>
              <a:rPr lang="en-US" sz="1800" b="0" dirty="0">
                <a:solidFill>
                  <a:srgbClr val="0D0D0D"/>
                </a:solidFill>
                <a:effectLst/>
                <a:latin typeface="Times New Roman" panose="02020603050405020304" pitchFamily="18" charset="0"/>
                <a:ea typeface="Times New Roman" panose="02020603050405020304" pitchFamily="18" charset="0"/>
              </a:rPr>
              <a:t>capturing vehicle photos and license plates. The solution should provide insights on</a:t>
            </a:r>
            <a:endParaRPr lang="en-US" sz="4000" b="1" dirty="0">
              <a:solidFill>
                <a:srgbClr val="000000"/>
              </a:solidFill>
              <a:effectLst/>
              <a:latin typeface="Arial" panose="020B0604020202020204" pitchFamily="34" charset="0"/>
              <a:ea typeface="Arial" panose="020B0604020202020204" pitchFamily="34" charset="0"/>
            </a:endParaRPr>
          </a:p>
          <a:p>
            <a:pPr marL="0" marR="0" indent="0" algn="just">
              <a:lnSpc>
                <a:spcPct val="107000"/>
              </a:lnSpc>
              <a:spcBef>
                <a:spcPts val="0"/>
              </a:spcBef>
              <a:spcAft>
                <a:spcPts val="0"/>
              </a:spcAft>
            </a:pPr>
            <a:r>
              <a:rPr lang="en-US" sz="1800" b="0" dirty="0">
                <a:solidFill>
                  <a:srgbClr val="0D0D0D"/>
                </a:solidFill>
                <a:effectLst/>
                <a:latin typeface="Times New Roman" panose="02020603050405020304" pitchFamily="18" charset="0"/>
                <a:ea typeface="Times New Roman" panose="02020603050405020304" pitchFamily="18" charset="0"/>
              </a:rPr>
              <a:t>vehicle movement patterns, parking occupancy, and match vehicles to an approve vehicle database.</a:t>
            </a:r>
            <a:endParaRPr lang="en-US" sz="4000" b="1" dirty="0">
              <a:solidFill>
                <a:srgbClr val="000000"/>
              </a:solidFill>
              <a:effectLst/>
              <a:latin typeface="Arial" panose="020B0604020202020204" pitchFamily="34" charset="0"/>
              <a:ea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0" dirty="0">
                <a:solidFill>
                  <a:srgbClr val="0D0D0D"/>
                </a:solidFill>
                <a:effectLst/>
                <a:latin typeface="Roboto-Regular"/>
                <a:ea typeface="ArialMT"/>
                <a:cs typeface="Roboto-Regular"/>
              </a:rPr>
              <a:t>Vehicle Movement Patterns: Analyze the frequency and timing of vehicle movement in and out of the campus, identifying peak times and patterns.</a:t>
            </a:r>
            <a:endParaRPr lang="en-US" sz="4000" b="1" dirty="0">
              <a:solidFill>
                <a:srgbClr val="000000"/>
              </a:solidFill>
              <a:effectLst/>
              <a:latin typeface="Arial" panose="020B0604020202020204" pitchFamily="34" charset="0"/>
              <a:ea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0" dirty="0">
                <a:solidFill>
                  <a:srgbClr val="0D0D0D"/>
                </a:solidFill>
                <a:effectLst/>
                <a:latin typeface="Roboto-Regular"/>
                <a:ea typeface="ArialMT"/>
                <a:cs typeface="Roboto-Regular"/>
              </a:rPr>
              <a:t>Parking Occupancy: Monitor the occupancy of parking lots in real-time,</a:t>
            </a:r>
            <a:endParaRPr lang="en-US" sz="4000" b="1" dirty="0">
              <a:solidFill>
                <a:srgbClr val="000000"/>
              </a:solidFill>
              <a:effectLst/>
              <a:latin typeface="Arial" panose="020B0604020202020204" pitchFamily="34" charset="0"/>
              <a:ea typeface="Arial" panose="020B0604020202020204" pitchFamily="34" charset="0"/>
            </a:endParaRPr>
          </a:p>
          <a:p>
            <a:pPr marL="457200" marR="0" indent="0">
              <a:lnSpc>
                <a:spcPct val="107000"/>
              </a:lnSpc>
              <a:spcBef>
                <a:spcPts val="0"/>
              </a:spcBef>
              <a:spcAft>
                <a:spcPts val="0"/>
              </a:spcAft>
            </a:pPr>
            <a:r>
              <a:rPr lang="en-US" sz="1800" b="0" dirty="0">
                <a:solidFill>
                  <a:srgbClr val="0D0D0D"/>
                </a:solidFill>
                <a:effectLst/>
                <a:latin typeface="Roboto-Regular"/>
                <a:ea typeface="ArialMT"/>
                <a:cs typeface="Roboto-Regular"/>
              </a:rPr>
              <a:t>identifying which parking lots are frequently occupied and at what times.</a:t>
            </a:r>
            <a:endParaRPr lang="en-US" sz="4000" b="1" dirty="0">
              <a:solidFill>
                <a:srgbClr val="000000"/>
              </a:solidFill>
              <a:effectLst/>
              <a:latin typeface="Arial" panose="020B0604020202020204" pitchFamily="34" charset="0"/>
              <a:ea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b="0" dirty="0">
                <a:solidFill>
                  <a:srgbClr val="0D0D0D"/>
                </a:solidFill>
                <a:effectLst/>
                <a:latin typeface="Roboto-Regular"/>
                <a:ea typeface="ArialMT"/>
                <a:cs typeface="Roboto-Regular"/>
              </a:rPr>
              <a:t>Vehicle Matching: Match captured vehicle images and license plates to an</a:t>
            </a:r>
            <a:endParaRPr lang="en-US" sz="4000" b="1" dirty="0">
              <a:solidFill>
                <a:srgbClr val="000000"/>
              </a:solidFill>
              <a:effectLst/>
              <a:latin typeface="Arial" panose="020B0604020202020204" pitchFamily="34" charset="0"/>
              <a:ea typeface="Arial" panose="020B0604020202020204" pitchFamily="34" charset="0"/>
            </a:endParaRPr>
          </a:p>
          <a:p>
            <a:pPr marL="457200" marR="0" indent="0">
              <a:lnSpc>
                <a:spcPct val="107000"/>
              </a:lnSpc>
              <a:spcBef>
                <a:spcPts val="0"/>
              </a:spcBef>
              <a:spcAft>
                <a:spcPts val="0"/>
              </a:spcAft>
            </a:pPr>
            <a:r>
              <a:rPr lang="en-US" sz="1800" b="0" dirty="0">
                <a:solidFill>
                  <a:srgbClr val="0D0D0D"/>
                </a:solidFill>
                <a:effectLst/>
                <a:latin typeface="Roboto-Regular"/>
                <a:ea typeface="ArialMT"/>
                <a:cs typeface="Roboto-Regular"/>
              </a:rPr>
              <a:t>approved vehicle database to identify unauthorized vehicles.</a:t>
            </a:r>
            <a:endParaRPr lang="en-US" sz="4000" b="1"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2013" rIns="0" bIns="0" rtlCol="0">
            <a:spAutoFit/>
          </a:bodyPr>
          <a:lstStyle/>
          <a:p>
            <a:pPr marL="71120">
              <a:lnSpc>
                <a:spcPct val="100000"/>
              </a:lnSpc>
              <a:spcBef>
                <a:spcPts val="105"/>
              </a:spcBef>
            </a:pPr>
            <a:r>
              <a:rPr dirty="0"/>
              <a:t>Unique</a:t>
            </a:r>
            <a:r>
              <a:rPr spc="-50" dirty="0"/>
              <a:t> </a:t>
            </a:r>
            <a:r>
              <a:rPr dirty="0"/>
              <a:t>Idea</a:t>
            </a:r>
            <a:r>
              <a:rPr spc="-25" dirty="0"/>
              <a:t> </a:t>
            </a:r>
            <a:r>
              <a:rPr dirty="0"/>
              <a:t>Brief</a:t>
            </a:r>
            <a:r>
              <a:rPr spc="-30" dirty="0"/>
              <a:t> </a:t>
            </a:r>
            <a:r>
              <a:rPr spc="-10" dirty="0"/>
              <a:t>(Solution)</a:t>
            </a:r>
          </a:p>
        </p:txBody>
      </p:sp>
      <p:sp>
        <p:nvSpPr>
          <p:cNvPr id="3" name="Rectangle 2">
            <a:extLst>
              <a:ext uri="{FF2B5EF4-FFF2-40B4-BE49-F238E27FC236}">
                <a16:creationId xmlns:a16="http://schemas.microsoft.com/office/drawing/2014/main" id="{C108FC94-B043-4F1D-83DA-B52DCC52A153}"/>
              </a:ext>
            </a:extLst>
          </p:cNvPr>
          <p:cNvSpPr/>
          <p:nvPr/>
        </p:nvSpPr>
        <p:spPr>
          <a:xfrm>
            <a:off x="685800" y="1352550"/>
            <a:ext cx="6172200" cy="2308324"/>
          </a:xfrm>
          <a:prstGeom prst="rect">
            <a:avLst/>
          </a:prstGeom>
        </p:spPr>
        <p:txBody>
          <a:bodyPr wrap="square">
            <a:spAutoFit/>
          </a:bodyPr>
          <a:lstStyle/>
          <a:p>
            <a:r>
              <a:rPr lang="en-US" dirty="0"/>
              <a:t>You will need to collect image data from cameras installed at the campus entrances, exits, and parking lots. The data should include vehicle images, license plate images, and corresponding timestamps. Evaluation: The solution will be evaluated based on its ability to accurately analyze vehicle movement, monitor parking occupancy, match vehicles to the approved database, and its efficiency in processing image data in real-time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9567" rIns="0" bIns="0" rtlCol="0">
            <a:spAutoFit/>
          </a:bodyPr>
          <a:lstStyle/>
          <a:p>
            <a:pPr marL="66675">
              <a:lnSpc>
                <a:spcPct val="100000"/>
              </a:lnSpc>
              <a:spcBef>
                <a:spcPts val="105"/>
              </a:spcBef>
            </a:pPr>
            <a:r>
              <a:rPr dirty="0"/>
              <a:t>Features</a:t>
            </a:r>
            <a:r>
              <a:rPr spc="-35" dirty="0"/>
              <a:t> </a:t>
            </a:r>
            <a:r>
              <a:rPr spc="-10" dirty="0"/>
              <a:t>Offered</a:t>
            </a:r>
          </a:p>
        </p:txBody>
      </p:sp>
      <p:sp>
        <p:nvSpPr>
          <p:cNvPr id="3" name="Rectangle 2">
            <a:extLst>
              <a:ext uri="{FF2B5EF4-FFF2-40B4-BE49-F238E27FC236}">
                <a16:creationId xmlns:a16="http://schemas.microsoft.com/office/drawing/2014/main" id="{ECDF5789-8FC7-496A-AC89-3DC8764109B7}"/>
              </a:ext>
            </a:extLst>
          </p:cNvPr>
          <p:cNvSpPr/>
          <p:nvPr/>
        </p:nvSpPr>
        <p:spPr>
          <a:xfrm>
            <a:off x="990600" y="1428750"/>
            <a:ext cx="5867400" cy="1309718"/>
          </a:xfrm>
          <a:prstGeom prst="rect">
            <a:avLst/>
          </a:prstGeom>
        </p:spPr>
        <p:txBody>
          <a:bodyPr wrap="square">
            <a:spAutoFit/>
          </a:bodyPr>
          <a:lstStyle/>
          <a:p>
            <a:pPr marL="342900" marR="0" lvl="0" indent="-342900" algn="just">
              <a:lnSpc>
                <a:spcPct val="107000"/>
              </a:lnSpc>
              <a:spcBef>
                <a:spcPts val="0"/>
              </a:spcBef>
              <a:spcAft>
                <a:spcPts val="0"/>
              </a:spcAft>
              <a:buFont typeface="Wingdings" panose="05000000000000000000" pitchFamily="2" charset="2"/>
              <a:buChar char="ü"/>
            </a:pPr>
            <a:r>
              <a:rPr lang="en-US" sz="1800" b="0" dirty="0">
                <a:solidFill>
                  <a:srgbClr val="0D0D0D"/>
                </a:solidFill>
                <a:effectLst/>
                <a:latin typeface="Times New Roman" panose="02020603050405020304" pitchFamily="18" charset="0"/>
                <a:ea typeface="Times New Roman" panose="02020603050405020304" pitchFamily="18" charset="0"/>
              </a:rPr>
              <a:t>Detection of vehicle speed </a:t>
            </a:r>
            <a:endParaRPr lang="en-US" sz="4000" b="1" dirty="0">
              <a:solidFill>
                <a:srgbClr val="000000"/>
              </a:solidFill>
              <a:effectLst/>
              <a:latin typeface="Arial" panose="020B0604020202020204" pitchFamily="34" charset="0"/>
              <a:ea typeface="Arial" panose="020B0604020202020204" pitchFamily="34" charset="0"/>
            </a:endParaRPr>
          </a:p>
          <a:p>
            <a:pPr marL="342900" marR="0" lvl="0" indent="-342900" algn="just">
              <a:lnSpc>
                <a:spcPct val="107000"/>
              </a:lnSpc>
              <a:spcBef>
                <a:spcPts val="0"/>
              </a:spcBef>
              <a:spcAft>
                <a:spcPts val="0"/>
              </a:spcAft>
              <a:buFont typeface="Wingdings" panose="05000000000000000000" pitchFamily="2" charset="2"/>
              <a:buChar char="ü"/>
            </a:pPr>
            <a:r>
              <a:rPr lang="en-US" sz="1800" b="0" dirty="0">
                <a:solidFill>
                  <a:srgbClr val="0D0D0D"/>
                </a:solidFill>
                <a:effectLst/>
                <a:latin typeface="Times New Roman" panose="02020603050405020304" pitchFamily="18" charset="0"/>
                <a:ea typeface="Times New Roman" panose="02020603050405020304" pitchFamily="18" charset="0"/>
              </a:rPr>
              <a:t>Counting of vehicle</a:t>
            </a:r>
            <a:endParaRPr lang="en-US" sz="4000" b="1" dirty="0">
              <a:solidFill>
                <a:srgbClr val="000000"/>
              </a:solidFill>
              <a:effectLst/>
              <a:latin typeface="Arial" panose="020B0604020202020204" pitchFamily="34" charset="0"/>
              <a:ea typeface="Arial" panose="020B0604020202020204" pitchFamily="34" charset="0"/>
            </a:endParaRPr>
          </a:p>
          <a:p>
            <a:pPr marL="342900" marR="0" lvl="0" indent="-342900" algn="just">
              <a:lnSpc>
                <a:spcPct val="107000"/>
              </a:lnSpc>
              <a:spcBef>
                <a:spcPts val="0"/>
              </a:spcBef>
              <a:spcAft>
                <a:spcPts val="400"/>
              </a:spcAft>
              <a:buFont typeface="Wingdings" panose="05000000000000000000" pitchFamily="2" charset="2"/>
              <a:buChar char="ü"/>
            </a:pPr>
            <a:r>
              <a:rPr lang="en-US" sz="1800" b="0" dirty="0">
                <a:solidFill>
                  <a:srgbClr val="0D0D0D"/>
                </a:solidFill>
                <a:effectLst/>
                <a:latin typeface="Times New Roman" panose="02020603050405020304" pitchFamily="18" charset="0"/>
                <a:ea typeface="Times New Roman" panose="02020603050405020304" pitchFamily="18" charset="0"/>
              </a:rPr>
              <a:t>Detection of parking space occupancy</a:t>
            </a:r>
            <a:endParaRPr lang="en-US" sz="4000" b="1" dirty="0">
              <a:solidFill>
                <a:srgbClr val="000000"/>
              </a:solidFill>
              <a:effectLst/>
              <a:latin typeface="Arial" panose="020B0604020202020204" pitchFamily="34" charset="0"/>
              <a:ea typeface="Arial" panose="020B0604020202020204" pitchFamily="34" charset="0"/>
            </a:endParaRPr>
          </a:p>
          <a:p>
            <a:pPr marL="285750" indent="-285750">
              <a:buFont typeface="Wingdings" panose="05000000000000000000" pitchFamily="2" charset="2"/>
              <a:buChar char="ü"/>
            </a:pPr>
            <a:r>
              <a:rPr lang="en-US" sz="1800" dirty="0">
                <a:solidFill>
                  <a:srgbClr val="0D0D0D"/>
                </a:solidFill>
                <a:effectLst/>
                <a:latin typeface="Times New Roman" panose="02020603050405020304" pitchFamily="18" charset="0"/>
                <a:ea typeface="Times New Roman" panose="02020603050405020304" pitchFamily="18" charset="0"/>
              </a:rPr>
              <a:t>Detection of vehicle </a:t>
            </a:r>
            <a:r>
              <a:rPr lang="en-US" sz="1800" dirty="0" err="1">
                <a:solidFill>
                  <a:srgbClr val="0D0D0D"/>
                </a:solidFill>
                <a:effectLst/>
                <a:latin typeface="Times New Roman" panose="02020603050405020304" pitchFamily="18" charset="0"/>
                <a:ea typeface="Times New Roman" panose="02020603050405020304" pitchFamily="18" charset="0"/>
              </a:rPr>
              <a:t>licence</a:t>
            </a:r>
            <a:r>
              <a:rPr lang="en-US" sz="1800" dirty="0">
                <a:solidFill>
                  <a:srgbClr val="0D0D0D"/>
                </a:solidFill>
                <a:effectLst/>
                <a:latin typeface="Times New Roman" panose="02020603050405020304" pitchFamily="18" charset="0"/>
                <a:ea typeface="Times New Roman" panose="02020603050405020304" pitchFamily="18" charset="0"/>
              </a:rPr>
              <a:t> plate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6502" rIns="0" bIns="0" rtlCol="0">
            <a:spAutoFit/>
          </a:bodyPr>
          <a:lstStyle/>
          <a:p>
            <a:pPr marL="64769">
              <a:lnSpc>
                <a:spcPct val="100000"/>
              </a:lnSpc>
              <a:spcBef>
                <a:spcPts val="105"/>
              </a:spcBef>
            </a:pPr>
            <a:r>
              <a:rPr spc="-10" dirty="0"/>
              <a:t>Process</a:t>
            </a:r>
            <a:r>
              <a:rPr spc="-325" dirty="0"/>
              <a:t> </a:t>
            </a:r>
            <a:r>
              <a:rPr spc="-20" dirty="0"/>
              <a:t>flow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774" rIns="0" bIns="0" rtlCol="0">
            <a:spAutoFit/>
          </a:bodyPr>
          <a:lstStyle/>
          <a:p>
            <a:pPr marL="81280">
              <a:lnSpc>
                <a:spcPct val="100000"/>
              </a:lnSpc>
              <a:spcBef>
                <a:spcPts val="105"/>
              </a:spcBef>
            </a:pPr>
            <a:r>
              <a:rPr dirty="0"/>
              <a:t>Architecture</a:t>
            </a:r>
            <a:r>
              <a:rPr spc="-45" dirty="0"/>
              <a:t> </a:t>
            </a:r>
            <a:r>
              <a:rPr spc="-10" dirty="0"/>
              <a:t>Diagram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173" rIns="0" bIns="0" rtlCol="0">
            <a:spAutoFit/>
          </a:bodyPr>
          <a:lstStyle/>
          <a:p>
            <a:pPr marL="69850">
              <a:lnSpc>
                <a:spcPct val="100000"/>
              </a:lnSpc>
              <a:spcBef>
                <a:spcPts val="105"/>
              </a:spcBef>
            </a:pPr>
            <a:r>
              <a:rPr spc="-10" dirty="0"/>
              <a:t>Technologies</a:t>
            </a:r>
            <a:r>
              <a:rPr spc="-300" dirty="0"/>
              <a:t> </a:t>
            </a:r>
            <a:r>
              <a:rPr spc="-20" dirty="0"/>
              <a:t>used</a:t>
            </a:r>
          </a:p>
        </p:txBody>
      </p:sp>
      <p:sp>
        <p:nvSpPr>
          <p:cNvPr id="3" name="Rectangle 2">
            <a:extLst>
              <a:ext uri="{FF2B5EF4-FFF2-40B4-BE49-F238E27FC236}">
                <a16:creationId xmlns:a16="http://schemas.microsoft.com/office/drawing/2014/main" id="{15A99558-7A69-499A-B92F-EF1917E02AA9}"/>
              </a:ext>
            </a:extLst>
          </p:cNvPr>
          <p:cNvSpPr/>
          <p:nvPr/>
        </p:nvSpPr>
        <p:spPr>
          <a:xfrm>
            <a:off x="457200" y="1428750"/>
            <a:ext cx="6477000" cy="1257524"/>
          </a:xfrm>
          <a:prstGeom prst="rect">
            <a:avLst/>
          </a:prstGeom>
        </p:spPr>
        <p:txBody>
          <a:bodyPr wrap="square">
            <a:spAutoFit/>
          </a:bodyPr>
          <a:lstStyle/>
          <a:p>
            <a:pPr marL="457200" marR="0" indent="0" algn="just">
              <a:lnSpc>
                <a:spcPct val="107000"/>
              </a:lnSpc>
              <a:spcBef>
                <a:spcPts val="0"/>
              </a:spcBef>
              <a:spcAft>
                <a:spcPts val="0"/>
              </a:spcAft>
            </a:pPr>
            <a:r>
              <a:rPr lang="en-US" sz="1800" b="0" dirty="0">
                <a:solidFill>
                  <a:srgbClr val="0D0D0D"/>
                </a:solidFill>
                <a:effectLst/>
                <a:latin typeface="Times New Roman" panose="02020603050405020304" pitchFamily="18" charset="0"/>
                <a:ea typeface="Times New Roman" panose="02020603050405020304" pitchFamily="18" charset="0"/>
              </a:rPr>
              <a:t>The technology used for the project are following</a:t>
            </a:r>
            <a:endParaRPr lang="en-US" sz="4000" b="1" dirty="0">
              <a:solidFill>
                <a:srgbClr val="000000"/>
              </a:solidFill>
              <a:effectLst/>
              <a:latin typeface="Arial" panose="020B0604020202020204" pitchFamily="34" charset="0"/>
              <a:ea typeface="Arial" panose="020B0604020202020204" pitchFamily="34" charset="0"/>
            </a:endParaRPr>
          </a:p>
          <a:p>
            <a:pPr marL="742950" marR="0" indent="-285750" algn="just">
              <a:lnSpc>
                <a:spcPct val="107000"/>
              </a:lnSpc>
              <a:spcBef>
                <a:spcPts val="0"/>
              </a:spcBef>
              <a:spcAft>
                <a:spcPts val="0"/>
              </a:spcAft>
              <a:buFont typeface="Wingdings" panose="05000000000000000000" pitchFamily="2" charset="2"/>
              <a:buChar char="Ø"/>
            </a:pPr>
            <a:r>
              <a:rPr lang="en-US" sz="1800" b="0" dirty="0">
                <a:solidFill>
                  <a:srgbClr val="0D0D0D"/>
                </a:solidFill>
                <a:effectLst/>
                <a:latin typeface="Times New Roman" panose="02020603050405020304" pitchFamily="18" charset="0"/>
                <a:ea typeface="Times New Roman" panose="02020603050405020304" pitchFamily="18" charset="0"/>
              </a:rPr>
              <a:t>Visual studio code application to run the code</a:t>
            </a:r>
            <a:endParaRPr lang="en-US" sz="4000" b="1" dirty="0">
              <a:solidFill>
                <a:srgbClr val="000000"/>
              </a:solidFill>
              <a:effectLst/>
              <a:latin typeface="Arial" panose="020B0604020202020204" pitchFamily="34" charset="0"/>
              <a:ea typeface="Arial" panose="020B0604020202020204" pitchFamily="34" charset="0"/>
            </a:endParaRPr>
          </a:p>
          <a:p>
            <a:pPr marL="742950" marR="0" indent="-285750" algn="just">
              <a:lnSpc>
                <a:spcPct val="107000"/>
              </a:lnSpc>
              <a:spcBef>
                <a:spcPts val="0"/>
              </a:spcBef>
              <a:spcAft>
                <a:spcPts val="0"/>
              </a:spcAft>
              <a:buFont typeface="Wingdings" panose="05000000000000000000" pitchFamily="2" charset="2"/>
              <a:buChar char="Ø"/>
            </a:pPr>
            <a:r>
              <a:rPr lang="en-US" sz="1800" b="0" dirty="0">
                <a:solidFill>
                  <a:srgbClr val="0D0D0D"/>
                </a:solidFill>
                <a:effectLst/>
                <a:latin typeface="Times New Roman" panose="02020603050405020304" pitchFamily="18" charset="0"/>
                <a:ea typeface="Times New Roman" panose="02020603050405020304" pitchFamily="18" charset="0"/>
              </a:rPr>
              <a:t>Python language </a:t>
            </a:r>
            <a:endParaRPr lang="en-US" sz="4000" b="1" dirty="0">
              <a:solidFill>
                <a:srgbClr val="000000"/>
              </a:solidFill>
              <a:effectLst/>
              <a:latin typeface="Arial" panose="020B0604020202020204" pitchFamily="34" charset="0"/>
              <a:ea typeface="Arial" panose="020B0604020202020204" pitchFamily="34" charset="0"/>
            </a:endParaRPr>
          </a:p>
          <a:p>
            <a:pPr marL="742950" marR="0" indent="-285750" algn="just">
              <a:lnSpc>
                <a:spcPct val="107000"/>
              </a:lnSpc>
              <a:spcBef>
                <a:spcPts val="0"/>
              </a:spcBef>
              <a:spcAft>
                <a:spcPts val="400"/>
              </a:spcAft>
              <a:buFont typeface="Wingdings" panose="05000000000000000000" pitchFamily="2" charset="2"/>
              <a:buChar char="Ø"/>
            </a:pPr>
            <a:r>
              <a:rPr lang="en-US" sz="1800" b="0" dirty="0">
                <a:solidFill>
                  <a:srgbClr val="0D0D0D"/>
                </a:solidFill>
                <a:effectLst/>
                <a:latin typeface="Times New Roman" panose="02020603050405020304" pitchFamily="18" charset="0"/>
                <a:ea typeface="Times New Roman" panose="02020603050405020304" pitchFamily="18" charset="0"/>
              </a:rPr>
              <a:t>EDGE AI  </a:t>
            </a:r>
            <a:endParaRPr lang="en-US" sz="4000" b="1" dirty="0">
              <a:solidFill>
                <a:srgbClr val="000000"/>
              </a:solidFill>
              <a:effectLst/>
              <a:latin typeface="Arial" panose="020B0604020202020204" pitchFamily="34" charset="0"/>
              <a:ea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3504" rIns="0" bIns="0" rtlCol="0">
            <a:spAutoFit/>
          </a:bodyPr>
          <a:lstStyle/>
          <a:p>
            <a:pPr marL="69850">
              <a:lnSpc>
                <a:spcPct val="100000"/>
              </a:lnSpc>
              <a:spcBef>
                <a:spcPts val="105"/>
              </a:spcBef>
            </a:pPr>
            <a:r>
              <a:rPr dirty="0"/>
              <a:t>Team</a:t>
            </a:r>
            <a:r>
              <a:rPr spc="-25" dirty="0"/>
              <a:t> </a:t>
            </a:r>
            <a:r>
              <a:rPr dirty="0"/>
              <a:t>members</a:t>
            </a:r>
            <a:r>
              <a:rPr spc="-30" dirty="0"/>
              <a:t> </a:t>
            </a:r>
            <a:r>
              <a:rPr dirty="0"/>
              <a:t>and</a:t>
            </a:r>
            <a:r>
              <a:rPr spc="-25" dirty="0"/>
              <a:t> </a:t>
            </a:r>
            <a:r>
              <a:rPr spc="-10" dirty="0"/>
              <a:t>contribution:</a:t>
            </a:r>
          </a:p>
        </p:txBody>
      </p:sp>
      <p:sp>
        <p:nvSpPr>
          <p:cNvPr id="3" name="Rectangle 2">
            <a:extLst>
              <a:ext uri="{FF2B5EF4-FFF2-40B4-BE49-F238E27FC236}">
                <a16:creationId xmlns:a16="http://schemas.microsoft.com/office/drawing/2014/main" id="{8C2A2D78-9745-4A6B-8CB6-638B97DF5F73}"/>
              </a:ext>
            </a:extLst>
          </p:cNvPr>
          <p:cNvSpPr/>
          <p:nvPr/>
        </p:nvSpPr>
        <p:spPr>
          <a:xfrm>
            <a:off x="609600" y="971550"/>
            <a:ext cx="7696200" cy="3416320"/>
          </a:xfrm>
          <a:prstGeom prst="rect">
            <a:avLst/>
          </a:prstGeom>
        </p:spPr>
        <p:txBody>
          <a:bodyPr wrap="square">
            <a:spAutoFit/>
          </a:bodyPr>
          <a:lstStyle/>
          <a:p>
            <a:pPr algn="l"/>
            <a:r>
              <a:rPr lang="en-US" sz="1800" b="0" i="0" u="none" strike="noStrike" baseline="0" dirty="0">
                <a:latin typeface="Times New Roman" panose="02020603050405020304" pitchFamily="18" charset="0"/>
              </a:rPr>
              <a:t>The contribution of vehicle movement analysis and insight generation in a college campus</a:t>
            </a:r>
          </a:p>
          <a:p>
            <a:pPr algn="l"/>
            <a:r>
              <a:rPr lang="en-US" sz="1800" b="0" i="0" u="none" strike="noStrike" baseline="0" dirty="0">
                <a:latin typeface="Times New Roman" panose="02020603050405020304" pitchFamily="18" charset="0"/>
              </a:rPr>
              <a:t>using edge ai. This project is obediently completed with the contribution of team members ,but</a:t>
            </a:r>
          </a:p>
          <a:p>
            <a:pPr algn="l"/>
            <a:r>
              <a:rPr lang="en-US" sz="1800" b="0" i="0" u="none" strike="noStrike" baseline="0" dirty="0">
                <a:latin typeface="Times New Roman" panose="02020603050405020304" pitchFamily="18" charset="0"/>
              </a:rPr>
              <a:t>also there are few cases where individuals worked hard for a particular work such as</a:t>
            </a:r>
          </a:p>
          <a:p>
            <a:pPr algn="l"/>
            <a:r>
              <a:rPr lang="en-US" sz="1800" b="0" i="0" u="none" strike="noStrike" baseline="0" dirty="0">
                <a:latin typeface="Times New Roman" panose="02020603050405020304" pitchFamily="18" charset="0"/>
              </a:rPr>
              <a:t>1. </a:t>
            </a:r>
            <a:r>
              <a:rPr lang="en-US" sz="1800" b="0" i="0" u="none" strike="noStrike" baseline="0" dirty="0" err="1">
                <a:latin typeface="Times New Roman" panose="02020603050405020304" pitchFamily="18" charset="0"/>
              </a:rPr>
              <a:t>Achyut</a:t>
            </a:r>
            <a:r>
              <a:rPr lang="en-US" sz="1800" b="0" i="0" u="none" strike="noStrike" baseline="0" dirty="0">
                <a:latin typeface="Times New Roman" panose="02020603050405020304" pitchFamily="18" charset="0"/>
              </a:rPr>
              <a:t> and Pratik worked on the resource related to coding and algorithms and to present</a:t>
            </a:r>
          </a:p>
          <a:p>
            <a:pPr algn="l"/>
            <a:r>
              <a:rPr lang="en-US" sz="1800" b="0" i="0" u="none" strike="noStrike" baseline="0" dirty="0">
                <a:latin typeface="Times New Roman" panose="02020603050405020304" pitchFamily="18" charset="0"/>
              </a:rPr>
              <a:t>the working of project.</a:t>
            </a:r>
          </a:p>
          <a:p>
            <a:pPr algn="l"/>
            <a:r>
              <a:rPr lang="en-US" sz="1800" b="0" i="0" u="none" strike="noStrike" baseline="0" dirty="0">
                <a:latin typeface="Times New Roman" panose="02020603050405020304" pitchFamily="18" charset="0"/>
              </a:rPr>
              <a:t>2. Pooja and </a:t>
            </a:r>
            <a:r>
              <a:rPr lang="en-US" sz="1800" b="0" i="0" u="none" strike="noStrike" baseline="0" dirty="0" err="1">
                <a:latin typeface="Times New Roman" panose="02020603050405020304" pitchFamily="18" charset="0"/>
              </a:rPr>
              <a:t>Bhagyashree</a:t>
            </a:r>
            <a:r>
              <a:rPr lang="en-US" sz="1800" b="0" i="0" u="none" strike="noStrike" baseline="0" dirty="0">
                <a:latin typeface="Times New Roman" panose="02020603050405020304" pitchFamily="18" charset="0"/>
              </a:rPr>
              <a:t> worked on the report and studied the whole project given a best</a:t>
            </a:r>
          </a:p>
          <a:p>
            <a:pPr algn="l"/>
            <a:r>
              <a:rPr lang="en-US" sz="1800" b="0" i="0" u="none" strike="noStrike" baseline="0" dirty="0">
                <a:latin typeface="Times New Roman" panose="02020603050405020304" pitchFamily="18" charset="0"/>
              </a:rPr>
              <a:t>presentation in report.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6331" rIns="0" bIns="0" rtlCol="0">
            <a:spAutoFit/>
          </a:bodyPr>
          <a:lstStyle/>
          <a:p>
            <a:pPr marL="73660">
              <a:lnSpc>
                <a:spcPct val="100000"/>
              </a:lnSpc>
              <a:spcBef>
                <a:spcPts val="105"/>
              </a:spcBef>
            </a:pPr>
            <a:r>
              <a:rPr spc="-10" dirty="0"/>
              <a:t>Conclusion</a:t>
            </a:r>
          </a:p>
        </p:txBody>
      </p:sp>
      <p:sp>
        <p:nvSpPr>
          <p:cNvPr id="3" name="Rectangle 2">
            <a:extLst>
              <a:ext uri="{FF2B5EF4-FFF2-40B4-BE49-F238E27FC236}">
                <a16:creationId xmlns:a16="http://schemas.microsoft.com/office/drawing/2014/main" id="{FF81FF61-2AEF-4583-8A8D-BE6AE9769E13}"/>
              </a:ext>
            </a:extLst>
          </p:cNvPr>
          <p:cNvSpPr/>
          <p:nvPr/>
        </p:nvSpPr>
        <p:spPr>
          <a:xfrm>
            <a:off x="762000" y="895350"/>
            <a:ext cx="7467600" cy="3416320"/>
          </a:xfrm>
          <a:prstGeom prst="rect">
            <a:avLst/>
          </a:prstGeom>
        </p:spPr>
        <p:txBody>
          <a:bodyPr wrap="square">
            <a:spAutoFit/>
          </a:bodyPr>
          <a:lstStyle/>
          <a:p>
            <a:pPr algn="l"/>
            <a:r>
              <a:rPr lang="en-US" sz="1800" b="0" i="0" u="none" strike="noStrike" baseline="0" dirty="0">
                <a:latin typeface="Times New Roman" panose="02020603050405020304" pitchFamily="18" charset="0"/>
              </a:rPr>
              <a:t>Smart Parking System using Python and OpenCV:</a:t>
            </a:r>
          </a:p>
          <a:p>
            <a:pPr algn="l"/>
            <a:r>
              <a:rPr lang="en-US" sz="1800" b="0" i="0" u="none" strike="noStrike" baseline="0" dirty="0">
                <a:latin typeface="Times New Roman" panose="02020603050405020304" pitchFamily="18" charset="0"/>
              </a:rPr>
              <a:t>This system is built on the Edge Detection method, which recognizes parking spaces with</a:t>
            </a:r>
          </a:p>
          <a:p>
            <a:pPr algn="l"/>
            <a:r>
              <a:rPr lang="en-US" sz="1800" b="0" i="0" u="none" strike="noStrike" baseline="0" dirty="0">
                <a:latin typeface="Times New Roman" panose="02020603050405020304" pitchFamily="18" charset="0"/>
              </a:rPr>
              <a:t>filled and unfilled spots. It aims to eliminate human labor requirements by providing </a:t>
            </a:r>
            <a:r>
              <a:rPr lang="en-US" sz="1800" b="0" i="0" u="none" strike="noStrike" baseline="0" dirty="0" err="1">
                <a:latin typeface="Times New Roman" panose="02020603050405020304" pitchFamily="18" charset="0"/>
              </a:rPr>
              <a:t>realtime</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results for intelligent parking spot recognition.</a:t>
            </a:r>
          </a:p>
          <a:p>
            <a:pPr algn="l"/>
            <a:r>
              <a:rPr lang="en-US" sz="1800" b="0" i="0" u="none" strike="noStrike" baseline="0" dirty="0">
                <a:latin typeface="Times New Roman" panose="02020603050405020304" pitchFamily="18" charset="0"/>
              </a:rPr>
              <a:t>In this project we present our views on the state-of-the-art and future technology milestones</a:t>
            </a:r>
          </a:p>
          <a:p>
            <a:pPr algn="l"/>
            <a:r>
              <a:rPr lang="en-US" sz="1800" b="0" i="0" u="none" strike="noStrike" baseline="0" dirty="0">
                <a:latin typeface="Times New Roman" panose="02020603050405020304" pitchFamily="18" charset="0"/>
              </a:rPr>
              <a:t>in the Edge AI domain. We have put forward an interesting way for the analysis of a vehicle</a:t>
            </a:r>
          </a:p>
          <a:p>
            <a:pPr algn="l"/>
            <a:r>
              <a:rPr lang="en-US" sz="1800" b="0" i="0" u="none" strike="noStrike" baseline="0" dirty="0">
                <a:latin typeface="Times New Roman" panose="02020603050405020304" pitchFamily="18" charset="0"/>
              </a:rPr>
              <a:t>movement using the Edge AI technology and how it makes life easier and smart in the coming decade.</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TotalTime>
  <Words>444</Words>
  <Application>Microsoft Office PowerPoint</Application>
  <PresentationFormat>On-screen Show (16:9)</PresentationFormat>
  <Paragraphs>40</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ArialMT</vt:lpstr>
      <vt:lpstr>Calibri</vt:lpstr>
      <vt:lpstr>Roboto-Regular</vt:lpstr>
      <vt:lpstr>Symbol</vt:lpstr>
      <vt:lpstr>Times New Roman</vt:lpstr>
      <vt:lpstr>Wingdings</vt:lpstr>
      <vt:lpstr>Office Theme</vt:lpstr>
      <vt:lpstr>Problem Statement</vt:lpstr>
      <vt:lpstr>Unique Idea Brief (Solution)</vt:lpstr>
      <vt:lpstr>Features Offered</vt:lpstr>
      <vt:lpstr>Process flow</vt:lpstr>
      <vt:lpstr>Architecture Diagram</vt:lpstr>
      <vt:lpstr>Technologies used</vt:lpstr>
      <vt:lpstr>Team members and contribution: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Ajeya Krishna</dc:creator>
  <cp:lastModifiedBy>HP</cp:lastModifiedBy>
  <cp:revision>3</cp:revision>
  <dcterms:created xsi:type="dcterms:W3CDTF">2024-07-13T15:34:13Z</dcterms:created>
  <dcterms:modified xsi:type="dcterms:W3CDTF">2024-07-13T15:58:26Z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2024-07-01T00:00:00Z</vt:filetime>
  </property>
  <property fmtid="{D5CDD505-2E9C-101B-9397-08002B2CF9AE}" pid="3" name="Creator">
    <vt:lpwstr>Microsoft® PowerPoint® 2021</vt:lpwstr>
  </property>
  <property fmtid="{D5CDD505-2E9C-101B-9397-08002B2CF9AE}" pid="4" name="LastSaved">
    <vt:filetime>2024-07-13T00:00:00Z</vt:filetime>
  </property>
  <property fmtid="{D5CDD505-2E9C-101B-9397-08002B2CF9AE}" pid="5" name="Producer">
    <vt:lpwstr>Microsoft® PowerPoint® 2021</vt:lpwstr>
  </property>
</Properties>
</file>