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sldIdLst>
    <p:sldId id="256" r:id="rId2"/>
    <p:sldId id="322" r:id="rId3"/>
    <p:sldId id="257" r:id="rId4"/>
    <p:sldId id="286" r:id="rId5"/>
    <p:sldId id="289" r:id="rId6"/>
    <p:sldId id="258" r:id="rId7"/>
    <p:sldId id="259" r:id="rId8"/>
    <p:sldId id="261" r:id="rId9"/>
    <p:sldId id="262" r:id="rId10"/>
    <p:sldId id="263" r:id="rId11"/>
    <p:sldId id="32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77" r:id="rId26"/>
    <p:sldId id="278" r:id="rId27"/>
    <p:sldId id="280" r:id="rId28"/>
    <p:sldId id="281" r:id="rId29"/>
    <p:sldId id="282" r:id="rId30"/>
    <p:sldId id="324" r:id="rId31"/>
    <p:sldId id="283" r:id="rId32"/>
    <p:sldId id="284" r:id="rId33"/>
    <p:sldId id="285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0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  <p:sldId id="318" r:id="rId64"/>
    <p:sldId id="320" r:id="rId65"/>
    <p:sldId id="321" r:id="rId66"/>
  </p:sldIdLst>
  <p:sldSz cx="9144000" cy="6858000" type="screen4x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IqH2HWuYII3TrJpq3jSz/g==" hashData="X/BB17cGSOpv8kcQNuL4HELIbQ0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578CC-DA0F-4FCE-9187-D21672736DD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2179EA-76D9-48BE-A963-D8D1354FA94D}">
      <dgm:prSet phldrT="[文本]"/>
      <dgm:spPr/>
      <dgm:t>
        <a:bodyPr/>
        <a:lstStyle/>
        <a:p>
          <a:pPr algn="l"/>
          <a:r>
            <a:rPr lang="zh-CN" altLang="en-US" dirty="0" smtClean="0"/>
            <a:t>项目文件（*</a:t>
          </a:r>
          <a:r>
            <a:rPr lang="en-US" altLang="zh-CN" dirty="0" smtClean="0"/>
            <a:t>.</a:t>
          </a:r>
          <a:r>
            <a:rPr lang="en-US" altLang="zh-CN" dirty="0" err="1" smtClean="0"/>
            <a:t>prj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C29E706-82CE-4F58-8343-3C8C0BF296AB}" type="parTrans" cxnId="{CA265B17-AA34-45FE-97B2-A1DD8340FC6C}">
      <dgm:prSet/>
      <dgm:spPr/>
      <dgm:t>
        <a:bodyPr/>
        <a:lstStyle/>
        <a:p>
          <a:endParaRPr lang="zh-CN" altLang="en-US"/>
        </a:p>
      </dgm:t>
    </dgm:pt>
    <dgm:pt modelId="{FFD2AFC7-FF1F-4A8E-A8A5-96FDEA4A8693}" type="sibTrans" cxnId="{CA265B17-AA34-45FE-97B2-A1DD8340FC6C}">
      <dgm:prSet/>
      <dgm:spPr/>
      <dgm:t>
        <a:bodyPr/>
        <a:lstStyle/>
        <a:p>
          <a:endParaRPr lang="zh-CN" altLang="en-US"/>
        </a:p>
      </dgm:t>
    </dgm:pt>
    <dgm:pt modelId="{82C2C44B-7705-4705-A29D-30BCE639171C}">
      <dgm:prSet phldrT="[文本]"/>
      <dgm:spPr/>
      <dgm:t>
        <a:bodyPr/>
        <a:lstStyle/>
        <a:p>
          <a:r>
            <a:rPr lang="zh-CN" altLang="en-US" dirty="0" smtClean="0"/>
            <a:t>源文件（*</a:t>
          </a:r>
          <a:r>
            <a:rPr lang="en-US" altLang="zh-CN" dirty="0" smtClean="0"/>
            <a:t>.CPP)</a:t>
          </a:r>
          <a:endParaRPr lang="zh-CN" altLang="en-US" dirty="0"/>
        </a:p>
      </dgm:t>
    </dgm:pt>
    <dgm:pt modelId="{9DD86C24-7521-4207-B40B-888C5E1176D3}" type="parTrans" cxnId="{1D9C52D3-EFF7-4CF9-B5BF-0B3AA4641BE5}">
      <dgm:prSet/>
      <dgm:spPr/>
      <dgm:t>
        <a:bodyPr/>
        <a:lstStyle/>
        <a:p>
          <a:endParaRPr lang="zh-CN" altLang="en-US"/>
        </a:p>
      </dgm:t>
    </dgm:pt>
    <dgm:pt modelId="{CCFD6218-ED76-4A6C-B5F6-6AA866E67BEA}" type="sibTrans" cxnId="{1D9C52D3-EFF7-4CF9-B5BF-0B3AA4641BE5}">
      <dgm:prSet/>
      <dgm:spPr/>
      <dgm:t>
        <a:bodyPr/>
        <a:lstStyle/>
        <a:p>
          <a:endParaRPr lang="zh-CN" altLang="en-US"/>
        </a:p>
      </dgm:t>
    </dgm:pt>
    <dgm:pt modelId="{E958AD98-D4F0-4665-97E3-B01EAC51086D}">
      <dgm:prSet phldrT="[文本]"/>
      <dgm:spPr/>
      <dgm:t>
        <a:bodyPr/>
        <a:lstStyle/>
        <a:p>
          <a:r>
            <a:rPr lang="zh-CN" altLang="en-US" dirty="0" smtClean="0"/>
            <a:t>头文件（</a:t>
          </a:r>
          <a:r>
            <a:rPr lang="en-US" altLang="zh-CN" dirty="0" smtClean="0"/>
            <a:t>*.h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93BCC1D-CD0C-44A6-BA09-C079D58A10C0}" type="parTrans" cxnId="{147C799C-7436-421A-9C25-B13EFCADE723}">
      <dgm:prSet/>
      <dgm:spPr/>
      <dgm:t>
        <a:bodyPr/>
        <a:lstStyle/>
        <a:p>
          <a:endParaRPr lang="zh-CN" altLang="en-US"/>
        </a:p>
      </dgm:t>
    </dgm:pt>
    <dgm:pt modelId="{CACBD4BF-003D-4F6D-82CE-291BAFA25471}" type="sibTrans" cxnId="{147C799C-7436-421A-9C25-B13EFCADE723}">
      <dgm:prSet/>
      <dgm:spPr/>
      <dgm:t>
        <a:bodyPr/>
        <a:lstStyle/>
        <a:p>
          <a:endParaRPr lang="zh-CN" altLang="en-US"/>
        </a:p>
      </dgm:t>
    </dgm:pt>
    <dgm:pt modelId="{8FBDBC14-42AE-41CA-BBC5-01FCD88185B7}">
      <dgm:prSet phldrT="[文本]"/>
      <dgm:spPr/>
      <dgm:t>
        <a:bodyPr/>
        <a:lstStyle/>
        <a:p>
          <a:r>
            <a:rPr lang="zh-CN" altLang="en-US" dirty="0" smtClean="0"/>
            <a:t>库文件（*</a:t>
          </a:r>
          <a:r>
            <a:rPr lang="en-US" altLang="zh-CN" dirty="0" smtClean="0"/>
            <a:t>.lib)</a:t>
          </a:r>
          <a:endParaRPr lang="zh-CN" altLang="en-US" dirty="0"/>
        </a:p>
      </dgm:t>
    </dgm:pt>
    <dgm:pt modelId="{BF06729B-15EE-449B-A9C7-BB2D55DE6D4B}" type="parTrans" cxnId="{88A385AE-110B-4BAE-9C72-1DFD97A49818}">
      <dgm:prSet/>
      <dgm:spPr/>
      <dgm:t>
        <a:bodyPr/>
        <a:lstStyle/>
        <a:p>
          <a:endParaRPr lang="zh-CN" altLang="en-US"/>
        </a:p>
      </dgm:t>
    </dgm:pt>
    <dgm:pt modelId="{F2D5B445-5647-4ACF-9966-B0B9F55EA1FF}" type="sibTrans" cxnId="{88A385AE-110B-4BAE-9C72-1DFD97A49818}">
      <dgm:prSet/>
      <dgm:spPr/>
      <dgm:t>
        <a:bodyPr/>
        <a:lstStyle/>
        <a:p>
          <a:endParaRPr lang="zh-CN" altLang="en-US"/>
        </a:p>
      </dgm:t>
    </dgm:pt>
    <dgm:pt modelId="{5DEC2219-0E1A-4B1D-A54C-F832FBBC6F65}">
      <dgm:prSet phldrT="[文本]"/>
      <dgm:spPr/>
      <dgm:t>
        <a:bodyPr/>
        <a:lstStyle/>
        <a:p>
          <a:r>
            <a:rPr lang="zh-CN" altLang="en-US" dirty="0" smtClean="0"/>
            <a:t>其它更多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0AFA84CC-BE19-4369-B010-90CFD7416C87}" type="parTrans" cxnId="{7EBBB7CE-243E-49B3-837B-E511465589A1}">
      <dgm:prSet/>
      <dgm:spPr/>
      <dgm:t>
        <a:bodyPr/>
        <a:lstStyle/>
        <a:p>
          <a:endParaRPr lang="zh-CN" altLang="en-US"/>
        </a:p>
      </dgm:t>
    </dgm:pt>
    <dgm:pt modelId="{10B2CAFA-60A5-401B-81C8-E5247E37847E}" type="sibTrans" cxnId="{7EBBB7CE-243E-49B3-837B-E511465589A1}">
      <dgm:prSet/>
      <dgm:spPr/>
      <dgm:t>
        <a:bodyPr/>
        <a:lstStyle/>
        <a:p>
          <a:endParaRPr lang="zh-CN" altLang="en-US"/>
        </a:p>
      </dgm:t>
    </dgm:pt>
    <dgm:pt modelId="{843EA259-CA1F-47A1-8800-65DF31F75DD9}" type="pres">
      <dgm:prSet presAssocID="{14D578CC-DA0F-4FCE-9187-D21672736D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6546802-D45D-43A2-8502-861ECAC2BF4B}" type="pres">
      <dgm:prSet presAssocID="{C52179EA-76D9-48BE-A963-D8D1354FA94D}" presName="root" presStyleCnt="0"/>
      <dgm:spPr/>
    </dgm:pt>
    <dgm:pt modelId="{8E73388B-4F18-4828-9071-15F76F5E714B}" type="pres">
      <dgm:prSet presAssocID="{C52179EA-76D9-48BE-A963-D8D1354FA94D}" presName="rootComposite" presStyleCnt="0"/>
      <dgm:spPr/>
    </dgm:pt>
    <dgm:pt modelId="{8B245094-FC34-4E1A-9AB7-4AB2A33E20C1}" type="pres">
      <dgm:prSet presAssocID="{C52179EA-76D9-48BE-A963-D8D1354FA94D}" presName="rootText" presStyleLbl="node1" presStyleIdx="0" presStyleCnt="1" custScaleX="285037"/>
      <dgm:spPr/>
      <dgm:t>
        <a:bodyPr/>
        <a:lstStyle/>
        <a:p>
          <a:endParaRPr lang="zh-CN" altLang="en-US"/>
        </a:p>
      </dgm:t>
    </dgm:pt>
    <dgm:pt modelId="{9BB1C7D6-7CC9-4262-BA8B-CE65B1E98896}" type="pres">
      <dgm:prSet presAssocID="{C52179EA-76D9-48BE-A963-D8D1354FA94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A8CB02DF-12A1-468D-9774-FD9B8AD4FF1F}" type="pres">
      <dgm:prSet presAssocID="{C52179EA-76D9-48BE-A963-D8D1354FA94D}" presName="childShape" presStyleCnt="0"/>
      <dgm:spPr/>
    </dgm:pt>
    <dgm:pt modelId="{71EA33EE-C8F9-41E6-A932-8D03EE610831}" type="pres">
      <dgm:prSet presAssocID="{9DD86C24-7521-4207-B40B-888C5E1176D3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A99FAB84-AD18-4681-A871-3876359FC35E}" type="pres">
      <dgm:prSet presAssocID="{82C2C44B-7705-4705-A29D-30BCE639171C}" presName="childText" presStyleLbl="bgAcc1" presStyleIdx="0" presStyleCnt="4" custScaleX="2805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2AE72-7535-44E7-8D88-273E57D9BC26}" type="pres">
      <dgm:prSet presAssocID="{093BCC1D-CD0C-44A6-BA09-C079D58A10C0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27E0F478-2ABC-4535-84B6-3BE4EAF9D8B4}" type="pres">
      <dgm:prSet presAssocID="{E958AD98-D4F0-4665-97E3-B01EAC51086D}" presName="childText" presStyleLbl="bgAcc1" presStyleIdx="1" presStyleCnt="4" custScaleX="2812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75E7D-E6CB-4D67-9128-BBBFA79F41C2}" type="pres">
      <dgm:prSet presAssocID="{BF06729B-15EE-449B-A9C7-BB2D55DE6D4B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46DA2BF7-6CAA-48A5-A9B2-C1B77AC8F1D7}" type="pres">
      <dgm:prSet presAssocID="{8FBDBC14-42AE-41CA-BBC5-01FCD88185B7}" presName="childText" presStyleLbl="bgAcc1" presStyleIdx="2" presStyleCnt="4" custScaleX="2812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51DDF0-F1AD-4BF9-9A71-034B5BA3D178}" type="pres">
      <dgm:prSet presAssocID="{0AFA84CC-BE19-4369-B010-90CFD7416C87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0A9CD7B8-C2BF-4A7A-9B4E-FE28F94A2DF4}" type="pres">
      <dgm:prSet presAssocID="{5DEC2219-0E1A-4B1D-A54C-F832FBBC6F65}" presName="childText" presStyleLbl="bgAcc1" presStyleIdx="3" presStyleCnt="4" custScaleX="2812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160090-8086-45FD-83F2-312FB367D23C}" type="presOf" srcId="{82C2C44B-7705-4705-A29D-30BCE639171C}" destId="{A99FAB84-AD18-4681-A871-3876359FC35E}" srcOrd="0" destOrd="0" presId="urn:microsoft.com/office/officeart/2005/8/layout/hierarchy3"/>
    <dgm:cxn modelId="{88A385AE-110B-4BAE-9C72-1DFD97A49818}" srcId="{C52179EA-76D9-48BE-A963-D8D1354FA94D}" destId="{8FBDBC14-42AE-41CA-BBC5-01FCD88185B7}" srcOrd="2" destOrd="0" parTransId="{BF06729B-15EE-449B-A9C7-BB2D55DE6D4B}" sibTransId="{F2D5B445-5647-4ACF-9966-B0B9F55EA1FF}"/>
    <dgm:cxn modelId="{233F0189-080B-4BE4-8DF2-0B3A9C3C2A2F}" type="presOf" srcId="{5DEC2219-0E1A-4B1D-A54C-F832FBBC6F65}" destId="{0A9CD7B8-C2BF-4A7A-9B4E-FE28F94A2DF4}" srcOrd="0" destOrd="0" presId="urn:microsoft.com/office/officeart/2005/8/layout/hierarchy3"/>
    <dgm:cxn modelId="{D7559BD7-1C9B-4430-96DA-03913FB4AC0D}" type="presOf" srcId="{9DD86C24-7521-4207-B40B-888C5E1176D3}" destId="{71EA33EE-C8F9-41E6-A932-8D03EE610831}" srcOrd="0" destOrd="0" presId="urn:microsoft.com/office/officeart/2005/8/layout/hierarchy3"/>
    <dgm:cxn modelId="{26D64314-04B3-480D-A9CF-18329F68733B}" type="presOf" srcId="{0AFA84CC-BE19-4369-B010-90CFD7416C87}" destId="{8C51DDF0-F1AD-4BF9-9A71-034B5BA3D178}" srcOrd="0" destOrd="0" presId="urn:microsoft.com/office/officeart/2005/8/layout/hierarchy3"/>
    <dgm:cxn modelId="{7403CBCA-6702-42A1-93A0-E5BB3D65A83B}" type="presOf" srcId="{8FBDBC14-42AE-41CA-BBC5-01FCD88185B7}" destId="{46DA2BF7-6CAA-48A5-A9B2-C1B77AC8F1D7}" srcOrd="0" destOrd="0" presId="urn:microsoft.com/office/officeart/2005/8/layout/hierarchy3"/>
    <dgm:cxn modelId="{4BAC2CF9-336C-4895-B4C1-182D0ACDE89A}" type="presOf" srcId="{C52179EA-76D9-48BE-A963-D8D1354FA94D}" destId="{9BB1C7D6-7CC9-4262-BA8B-CE65B1E98896}" srcOrd="1" destOrd="0" presId="urn:microsoft.com/office/officeart/2005/8/layout/hierarchy3"/>
    <dgm:cxn modelId="{7EBBB7CE-243E-49B3-837B-E511465589A1}" srcId="{C52179EA-76D9-48BE-A963-D8D1354FA94D}" destId="{5DEC2219-0E1A-4B1D-A54C-F832FBBC6F65}" srcOrd="3" destOrd="0" parTransId="{0AFA84CC-BE19-4369-B010-90CFD7416C87}" sibTransId="{10B2CAFA-60A5-401B-81C8-E5247E37847E}"/>
    <dgm:cxn modelId="{7A0A9696-FDC0-4285-9A5A-F4217788C3BC}" type="presOf" srcId="{E958AD98-D4F0-4665-97E3-B01EAC51086D}" destId="{27E0F478-2ABC-4535-84B6-3BE4EAF9D8B4}" srcOrd="0" destOrd="0" presId="urn:microsoft.com/office/officeart/2005/8/layout/hierarchy3"/>
    <dgm:cxn modelId="{1D9C52D3-EFF7-4CF9-B5BF-0B3AA4641BE5}" srcId="{C52179EA-76D9-48BE-A963-D8D1354FA94D}" destId="{82C2C44B-7705-4705-A29D-30BCE639171C}" srcOrd="0" destOrd="0" parTransId="{9DD86C24-7521-4207-B40B-888C5E1176D3}" sibTransId="{CCFD6218-ED76-4A6C-B5F6-6AA866E67BEA}"/>
    <dgm:cxn modelId="{CA265B17-AA34-45FE-97B2-A1DD8340FC6C}" srcId="{14D578CC-DA0F-4FCE-9187-D21672736DDA}" destId="{C52179EA-76D9-48BE-A963-D8D1354FA94D}" srcOrd="0" destOrd="0" parTransId="{5C29E706-82CE-4F58-8343-3C8C0BF296AB}" sibTransId="{FFD2AFC7-FF1F-4A8E-A8A5-96FDEA4A8693}"/>
    <dgm:cxn modelId="{206746E0-11AD-444B-A751-445944E74F24}" type="presOf" srcId="{14D578CC-DA0F-4FCE-9187-D21672736DDA}" destId="{843EA259-CA1F-47A1-8800-65DF31F75DD9}" srcOrd="0" destOrd="0" presId="urn:microsoft.com/office/officeart/2005/8/layout/hierarchy3"/>
    <dgm:cxn modelId="{B7902991-99AC-4C2B-A230-DD959AC09561}" type="presOf" srcId="{093BCC1D-CD0C-44A6-BA09-C079D58A10C0}" destId="{88E2AE72-7535-44E7-8D88-273E57D9BC26}" srcOrd="0" destOrd="0" presId="urn:microsoft.com/office/officeart/2005/8/layout/hierarchy3"/>
    <dgm:cxn modelId="{BDCA7A17-0E0B-4753-B9C3-5E7243D5AB59}" type="presOf" srcId="{C52179EA-76D9-48BE-A963-D8D1354FA94D}" destId="{8B245094-FC34-4E1A-9AB7-4AB2A33E20C1}" srcOrd="0" destOrd="0" presId="urn:microsoft.com/office/officeart/2005/8/layout/hierarchy3"/>
    <dgm:cxn modelId="{147C799C-7436-421A-9C25-B13EFCADE723}" srcId="{C52179EA-76D9-48BE-A963-D8D1354FA94D}" destId="{E958AD98-D4F0-4665-97E3-B01EAC51086D}" srcOrd="1" destOrd="0" parTransId="{093BCC1D-CD0C-44A6-BA09-C079D58A10C0}" sibTransId="{CACBD4BF-003D-4F6D-82CE-291BAFA25471}"/>
    <dgm:cxn modelId="{751488C4-B2EF-49DE-8458-940BF79A08BD}" type="presOf" srcId="{BF06729B-15EE-449B-A9C7-BB2D55DE6D4B}" destId="{8F175E7D-E6CB-4D67-9128-BBBFA79F41C2}" srcOrd="0" destOrd="0" presId="urn:microsoft.com/office/officeart/2005/8/layout/hierarchy3"/>
    <dgm:cxn modelId="{5A3F9F1B-6351-4C77-9AA6-BCDBC73252C1}" type="presParOf" srcId="{843EA259-CA1F-47A1-8800-65DF31F75DD9}" destId="{96546802-D45D-43A2-8502-861ECAC2BF4B}" srcOrd="0" destOrd="0" presId="urn:microsoft.com/office/officeart/2005/8/layout/hierarchy3"/>
    <dgm:cxn modelId="{B358B324-DB6C-4192-BB3E-04A57CC66BF5}" type="presParOf" srcId="{96546802-D45D-43A2-8502-861ECAC2BF4B}" destId="{8E73388B-4F18-4828-9071-15F76F5E714B}" srcOrd="0" destOrd="0" presId="urn:microsoft.com/office/officeart/2005/8/layout/hierarchy3"/>
    <dgm:cxn modelId="{3C730453-A0BD-4129-8B52-A0BEA401B55B}" type="presParOf" srcId="{8E73388B-4F18-4828-9071-15F76F5E714B}" destId="{8B245094-FC34-4E1A-9AB7-4AB2A33E20C1}" srcOrd="0" destOrd="0" presId="urn:microsoft.com/office/officeart/2005/8/layout/hierarchy3"/>
    <dgm:cxn modelId="{A5A82B5B-1D18-495D-912C-B915A90C3755}" type="presParOf" srcId="{8E73388B-4F18-4828-9071-15F76F5E714B}" destId="{9BB1C7D6-7CC9-4262-BA8B-CE65B1E98896}" srcOrd="1" destOrd="0" presId="urn:microsoft.com/office/officeart/2005/8/layout/hierarchy3"/>
    <dgm:cxn modelId="{915FE6BC-EA57-4700-9B2E-B433876CF996}" type="presParOf" srcId="{96546802-D45D-43A2-8502-861ECAC2BF4B}" destId="{A8CB02DF-12A1-468D-9774-FD9B8AD4FF1F}" srcOrd="1" destOrd="0" presId="urn:microsoft.com/office/officeart/2005/8/layout/hierarchy3"/>
    <dgm:cxn modelId="{B273D4DA-68AD-4AA9-A981-E359FE86C162}" type="presParOf" srcId="{A8CB02DF-12A1-468D-9774-FD9B8AD4FF1F}" destId="{71EA33EE-C8F9-41E6-A932-8D03EE610831}" srcOrd="0" destOrd="0" presId="urn:microsoft.com/office/officeart/2005/8/layout/hierarchy3"/>
    <dgm:cxn modelId="{BDECFEDF-EC1C-419F-B446-07632C2A866F}" type="presParOf" srcId="{A8CB02DF-12A1-468D-9774-FD9B8AD4FF1F}" destId="{A99FAB84-AD18-4681-A871-3876359FC35E}" srcOrd="1" destOrd="0" presId="urn:microsoft.com/office/officeart/2005/8/layout/hierarchy3"/>
    <dgm:cxn modelId="{2313814A-F7B2-49A3-945B-87D52F6286FC}" type="presParOf" srcId="{A8CB02DF-12A1-468D-9774-FD9B8AD4FF1F}" destId="{88E2AE72-7535-44E7-8D88-273E57D9BC26}" srcOrd="2" destOrd="0" presId="urn:microsoft.com/office/officeart/2005/8/layout/hierarchy3"/>
    <dgm:cxn modelId="{7B350CCF-C501-43F3-9640-37BAE15DBA74}" type="presParOf" srcId="{A8CB02DF-12A1-468D-9774-FD9B8AD4FF1F}" destId="{27E0F478-2ABC-4535-84B6-3BE4EAF9D8B4}" srcOrd="3" destOrd="0" presId="urn:microsoft.com/office/officeart/2005/8/layout/hierarchy3"/>
    <dgm:cxn modelId="{21F2FAE9-AF0D-40C4-9A91-680ED4D470F2}" type="presParOf" srcId="{A8CB02DF-12A1-468D-9774-FD9B8AD4FF1F}" destId="{8F175E7D-E6CB-4D67-9128-BBBFA79F41C2}" srcOrd="4" destOrd="0" presId="urn:microsoft.com/office/officeart/2005/8/layout/hierarchy3"/>
    <dgm:cxn modelId="{9E5E7017-F7AA-44BD-B979-686D48DBD737}" type="presParOf" srcId="{A8CB02DF-12A1-468D-9774-FD9B8AD4FF1F}" destId="{46DA2BF7-6CAA-48A5-A9B2-C1B77AC8F1D7}" srcOrd="5" destOrd="0" presId="urn:microsoft.com/office/officeart/2005/8/layout/hierarchy3"/>
    <dgm:cxn modelId="{C6996469-0C47-4CE3-8C7A-CEB122789590}" type="presParOf" srcId="{A8CB02DF-12A1-468D-9774-FD9B8AD4FF1F}" destId="{8C51DDF0-F1AD-4BF9-9A71-034B5BA3D178}" srcOrd="6" destOrd="0" presId="urn:microsoft.com/office/officeart/2005/8/layout/hierarchy3"/>
    <dgm:cxn modelId="{C12C18D9-9450-489B-B31E-F6FC583E9083}" type="presParOf" srcId="{A8CB02DF-12A1-468D-9774-FD9B8AD4FF1F}" destId="{0A9CD7B8-C2BF-4A7A-9B4E-FE28F94A2DF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578CC-DA0F-4FCE-9187-D21672736DDA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52179EA-76D9-48BE-A963-D8D1354FA94D}">
      <dgm:prSet phldrT="[文本]"/>
      <dgm:spPr/>
      <dgm:t>
        <a:bodyPr/>
        <a:lstStyle/>
        <a:p>
          <a:pPr algn="l"/>
          <a:r>
            <a:rPr lang="zh-CN" altLang="en-US" dirty="0" smtClean="0"/>
            <a:t>项目文件（*</a:t>
          </a:r>
          <a:r>
            <a:rPr lang="en-US" altLang="zh-CN" dirty="0" smtClean="0"/>
            <a:t>.</a:t>
          </a:r>
          <a:r>
            <a:rPr lang="en-US" altLang="zh-CN" dirty="0" err="1" smtClean="0"/>
            <a:t>prjPCB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5C29E706-82CE-4F58-8343-3C8C0BF296AB}" type="parTrans" cxnId="{CA265B17-AA34-45FE-97B2-A1DD8340FC6C}">
      <dgm:prSet/>
      <dgm:spPr/>
      <dgm:t>
        <a:bodyPr/>
        <a:lstStyle/>
        <a:p>
          <a:endParaRPr lang="zh-CN" altLang="en-US"/>
        </a:p>
      </dgm:t>
    </dgm:pt>
    <dgm:pt modelId="{FFD2AFC7-FF1F-4A8E-A8A5-96FDEA4A8693}" type="sibTrans" cxnId="{CA265B17-AA34-45FE-97B2-A1DD8340FC6C}">
      <dgm:prSet/>
      <dgm:spPr/>
      <dgm:t>
        <a:bodyPr/>
        <a:lstStyle/>
        <a:p>
          <a:endParaRPr lang="zh-CN" altLang="en-US"/>
        </a:p>
      </dgm:t>
    </dgm:pt>
    <dgm:pt modelId="{82C2C44B-7705-4705-A29D-30BCE639171C}">
      <dgm:prSet phldrT="[文本]"/>
      <dgm:spPr/>
      <dgm:t>
        <a:bodyPr/>
        <a:lstStyle/>
        <a:p>
          <a:r>
            <a:rPr lang="zh-CN" altLang="en-US" dirty="0" smtClean="0"/>
            <a:t>原理图文件（*</a:t>
          </a:r>
          <a:r>
            <a:rPr lang="en-US" altLang="zh-CN" dirty="0" smtClean="0"/>
            <a:t>.</a:t>
          </a:r>
          <a:r>
            <a:rPr lang="en-US" altLang="zh-CN" dirty="0" err="1" smtClean="0"/>
            <a:t>SchDoc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9DD86C24-7521-4207-B40B-888C5E1176D3}" type="parTrans" cxnId="{1D9C52D3-EFF7-4CF9-B5BF-0B3AA4641BE5}">
      <dgm:prSet/>
      <dgm:spPr/>
      <dgm:t>
        <a:bodyPr/>
        <a:lstStyle/>
        <a:p>
          <a:endParaRPr lang="zh-CN" altLang="en-US"/>
        </a:p>
      </dgm:t>
    </dgm:pt>
    <dgm:pt modelId="{CCFD6218-ED76-4A6C-B5F6-6AA866E67BEA}" type="sibTrans" cxnId="{1D9C52D3-EFF7-4CF9-B5BF-0B3AA4641BE5}">
      <dgm:prSet/>
      <dgm:spPr/>
      <dgm:t>
        <a:bodyPr/>
        <a:lstStyle/>
        <a:p>
          <a:endParaRPr lang="zh-CN" altLang="en-US"/>
        </a:p>
      </dgm:t>
    </dgm:pt>
    <dgm:pt modelId="{E958AD98-D4F0-4665-97E3-B01EAC51086D}">
      <dgm:prSet phldrT="[文本]"/>
      <dgm:spPr/>
      <dgm:t>
        <a:bodyPr/>
        <a:lstStyle/>
        <a:p>
          <a:r>
            <a:rPr lang="en-US" altLang="zh-CN" dirty="0" smtClean="0"/>
            <a:t>PCB</a:t>
          </a:r>
          <a:r>
            <a:rPr lang="zh-CN" altLang="en-US" dirty="0" smtClean="0"/>
            <a:t>文件（</a:t>
          </a:r>
          <a:r>
            <a:rPr lang="en-US" altLang="zh-CN" dirty="0" smtClean="0"/>
            <a:t>*.</a:t>
          </a:r>
          <a:r>
            <a:rPr lang="en-US" altLang="zh-CN" dirty="0" err="1" smtClean="0"/>
            <a:t>PcbDoc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93BCC1D-CD0C-44A6-BA09-C079D58A10C0}" type="parTrans" cxnId="{147C799C-7436-421A-9C25-B13EFCADE723}">
      <dgm:prSet/>
      <dgm:spPr/>
      <dgm:t>
        <a:bodyPr/>
        <a:lstStyle/>
        <a:p>
          <a:endParaRPr lang="zh-CN" altLang="en-US"/>
        </a:p>
      </dgm:t>
    </dgm:pt>
    <dgm:pt modelId="{CACBD4BF-003D-4F6D-82CE-291BAFA25471}" type="sibTrans" cxnId="{147C799C-7436-421A-9C25-B13EFCADE723}">
      <dgm:prSet/>
      <dgm:spPr/>
      <dgm:t>
        <a:bodyPr/>
        <a:lstStyle/>
        <a:p>
          <a:endParaRPr lang="zh-CN" altLang="en-US"/>
        </a:p>
      </dgm:t>
    </dgm:pt>
    <dgm:pt modelId="{8FBDBC14-42AE-41CA-BBC5-01FCD88185B7}">
      <dgm:prSet phldrT="[文本]"/>
      <dgm:spPr/>
      <dgm:t>
        <a:bodyPr/>
        <a:lstStyle/>
        <a:p>
          <a:r>
            <a:rPr lang="zh-CN" altLang="en-US" dirty="0" smtClean="0"/>
            <a:t>原理图库文件（*</a:t>
          </a:r>
          <a:r>
            <a:rPr lang="en-US" altLang="zh-CN" dirty="0" smtClean="0"/>
            <a:t>.</a:t>
          </a:r>
          <a:r>
            <a:rPr lang="en-US" altLang="zh-CN" dirty="0" err="1" smtClean="0"/>
            <a:t>Schlib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BF06729B-15EE-449B-A9C7-BB2D55DE6D4B}" type="parTrans" cxnId="{88A385AE-110B-4BAE-9C72-1DFD97A49818}">
      <dgm:prSet/>
      <dgm:spPr/>
      <dgm:t>
        <a:bodyPr/>
        <a:lstStyle/>
        <a:p>
          <a:endParaRPr lang="zh-CN" altLang="en-US"/>
        </a:p>
      </dgm:t>
    </dgm:pt>
    <dgm:pt modelId="{F2D5B445-5647-4ACF-9966-B0B9F55EA1FF}" type="sibTrans" cxnId="{88A385AE-110B-4BAE-9C72-1DFD97A49818}">
      <dgm:prSet/>
      <dgm:spPr/>
      <dgm:t>
        <a:bodyPr/>
        <a:lstStyle/>
        <a:p>
          <a:endParaRPr lang="zh-CN" altLang="en-US"/>
        </a:p>
      </dgm:t>
    </dgm:pt>
    <dgm:pt modelId="{5DEC2219-0E1A-4B1D-A54C-F832FBBC6F65}">
      <dgm:prSet phldrT="[文本]"/>
      <dgm:spPr/>
      <dgm:t>
        <a:bodyPr/>
        <a:lstStyle/>
        <a:p>
          <a:r>
            <a:rPr lang="zh-CN" altLang="en-US" dirty="0" smtClean="0"/>
            <a:t>其它更多</a:t>
          </a:r>
          <a:r>
            <a:rPr lang="en-US" altLang="zh-CN" dirty="0" smtClean="0"/>
            <a:t>……</a:t>
          </a:r>
          <a:endParaRPr lang="zh-CN" altLang="en-US" dirty="0"/>
        </a:p>
      </dgm:t>
    </dgm:pt>
    <dgm:pt modelId="{0AFA84CC-BE19-4369-B010-90CFD7416C87}" type="parTrans" cxnId="{7EBBB7CE-243E-49B3-837B-E511465589A1}">
      <dgm:prSet/>
      <dgm:spPr/>
      <dgm:t>
        <a:bodyPr/>
        <a:lstStyle/>
        <a:p>
          <a:endParaRPr lang="zh-CN" altLang="en-US"/>
        </a:p>
      </dgm:t>
    </dgm:pt>
    <dgm:pt modelId="{10B2CAFA-60A5-401B-81C8-E5247E37847E}" type="sibTrans" cxnId="{7EBBB7CE-243E-49B3-837B-E511465589A1}">
      <dgm:prSet/>
      <dgm:spPr/>
      <dgm:t>
        <a:bodyPr/>
        <a:lstStyle/>
        <a:p>
          <a:endParaRPr lang="zh-CN" altLang="en-US"/>
        </a:p>
      </dgm:t>
    </dgm:pt>
    <dgm:pt modelId="{843EA259-CA1F-47A1-8800-65DF31F75DD9}" type="pres">
      <dgm:prSet presAssocID="{14D578CC-DA0F-4FCE-9187-D21672736D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6546802-D45D-43A2-8502-861ECAC2BF4B}" type="pres">
      <dgm:prSet presAssocID="{C52179EA-76D9-48BE-A963-D8D1354FA94D}" presName="root" presStyleCnt="0"/>
      <dgm:spPr/>
    </dgm:pt>
    <dgm:pt modelId="{8E73388B-4F18-4828-9071-15F76F5E714B}" type="pres">
      <dgm:prSet presAssocID="{C52179EA-76D9-48BE-A963-D8D1354FA94D}" presName="rootComposite" presStyleCnt="0"/>
      <dgm:spPr/>
    </dgm:pt>
    <dgm:pt modelId="{8B245094-FC34-4E1A-9AB7-4AB2A33E20C1}" type="pres">
      <dgm:prSet presAssocID="{C52179EA-76D9-48BE-A963-D8D1354FA94D}" presName="rootText" presStyleLbl="node1" presStyleIdx="0" presStyleCnt="1" custScaleX="324657"/>
      <dgm:spPr/>
      <dgm:t>
        <a:bodyPr/>
        <a:lstStyle/>
        <a:p>
          <a:endParaRPr lang="zh-CN" altLang="en-US"/>
        </a:p>
      </dgm:t>
    </dgm:pt>
    <dgm:pt modelId="{9BB1C7D6-7CC9-4262-BA8B-CE65B1E98896}" type="pres">
      <dgm:prSet presAssocID="{C52179EA-76D9-48BE-A963-D8D1354FA94D}" presName="rootConnector" presStyleLbl="node1" presStyleIdx="0" presStyleCnt="1"/>
      <dgm:spPr/>
      <dgm:t>
        <a:bodyPr/>
        <a:lstStyle/>
        <a:p>
          <a:endParaRPr lang="zh-CN" altLang="en-US"/>
        </a:p>
      </dgm:t>
    </dgm:pt>
    <dgm:pt modelId="{A8CB02DF-12A1-468D-9774-FD9B8AD4FF1F}" type="pres">
      <dgm:prSet presAssocID="{C52179EA-76D9-48BE-A963-D8D1354FA94D}" presName="childShape" presStyleCnt="0"/>
      <dgm:spPr/>
    </dgm:pt>
    <dgm:pt modelId="{71EA33EE-C8F9-41E6-A932-8D03EE610831}" type="pres">
      <dgm:prSet presAssocID="{9DD86C24-7521-4207-B40B-888C5E1176D3}" presName="Name13" presStyleLbl="parChTrans1D2" presStyleIdx="0" presStyleCnt="4"/>
      <dgm:spPr/>
      <dgm:t>
        <a:bodyPr/>
        <a:lstStyle/>
        <a:p>
          <a:endParaRPr lang="zh-CN" altLang="en-US"/>
        </a:p>
      </dgm:t>
    </dgm:pt>
    <dgm:pt modelId="{A99FAB84-AD18-4681-A871-3876359FC35E}" type="pres">
      <dgm:prSet presAssocID="{82C2C44B-7705-4705-A29D-30BCE639171C}" presName="childText" presStyleLbl="bgAcc1" presStyleIdx="0" presStyleCnt="4" custScaleX="2805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2AE72-7535-44E7-8D88-273E57D9BC26}" type="pres">
      <dgm:prSet presAssocID="{093BCC1D-CD0C-44A6-BA09-C079D58A10C0}" presName="Name13" presStyleLbl="parChTrans1D2" presStyleIdx="1" presStyleCnt="4"/>
      <dgm:spPr/>
      <dgm:t>
        <a:bodyPr/>
        <a:lstStyle/>
        <a:p>
          <a:endParaRPr lang="zh-CN" altLang="en-US"/>
        </a:p>
      </dgm:t>
    </dgm:pt>
    <dgm:pt modelId="{27E0F478-2ABC-4535-84B6-3BE4EAF9D8B4}" type="pres">
      <dgm:prSet presAssocID="{E958AD98-D4F0-4665-97E3-B01EAC51086D}" presName="childText" presStyleLbl="bgAcc1" presStyleIdx="1" presStyleCnt="4" custScaleX="2812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175E7D-E6CB-4D67-9128-BBBFA79F41C2}" type="pres">
      <dgm:prSet presAssocID="{BF06729B-15EE-449B-A9C7-BB2D55DE6D4B}" presName="Name13" presStyleLbl="parChTrans1D2" presStyleIdx="2" presStyleCnt="4"/>
      <dgm:spPr/>
      <dgm:t>
        <a:bodyPr/>
        <a:lstStyle/>
        <a:p>
          <a:endParaRPr lang="zh-CN" altLang="en-US"/>
        </a:p>
      </dgm:t>
    </dgm:pt>
    <dgm:pt modelId="{46DA2BF7-6CAA-48A5-A9B2-C1B77AC8F1D7}" type="pres">
      <dgm:prSet presAssocID="{8FBDBC14-42AE-41CA-BBC5-01FCD88185B7}" presName="childText" presStyleLbl="bgAcc1" presStyleIdx="2" presStyleCnt="4" custScaleX="2812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51DDF0-F1AD-4BF9-9A71-034B5BA3D178}" type="pres">
      <dgm:prSet presAssocID="{0AFA84CC-BE19-4369-B010-90CFD7416C87}" presName="Name13" presStyleLbl="parChTrans1D2" presStyleIdx="3" presStyleCnt="4"/>
      <dgm:spPr/>
      <dgm:t>
        <a:bodyPr/>
        <a:lstStyle/>
        <a:p>
          <a:endParaRPr lang="zh-CN" altLang="en-US"/>
        </a:p>
      </dgm:t>
    </dgm:pt>
    <dgm:pt modelId="{0A9CD7B8-C2BF-4A7A-9B4E-FE28F94A2DF4}" type="pres">
      <dgm:prSet presAssocID="{5DEC2219-0E1A-4B1D-A54C-F832FBBC6F65}" presName="childText" presStyleLbl="bgAcc1" presStyleIdx="3" presStyleCnt="4" custScaleX="2812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E917BFA-66CD-41FE-89E8-B235E0B1EE7C}" type="presOf" srcId="{5DEC2219-0E1A-4B1D-A54C-F832FBBC6F65}" destId="{0A9CD7B8-C2BF-4A7A-9B4E-FE28F94A2DF4}" srcOrd="0" destOrd="0" presId="urn:microsoft.com/office/officeart/2005/8/layout/hierarchy3"/>
    <dgm:cxn modelId="{8A9D80AF-8457-45EC-AF30-D1A9E735BC58}" type="presOf" srcId="{9DD86C24-7521-4207-B40B-888C5E1176D3}" destId="{71EA33EE-C8F9-41E6-A932-8D03EE610831}" srcOrd="0" destOrd="0" presId="urn:microsoft.com/office/officeart/2005/8/layout/hierarchy3"/>
    <dgm:cxn modelId="{1D9C52D3-EFF7-4CF9-B5BF-0B3AA4641BE5}" srcId="{C52179EA-76D9-48BE-A963-D8D1354FA94D}" destId="{82C2C44B-7705-4705-A29D-30BCE639171C}" srcOrd="0" destOrd="0" parTransId="{9DD86C24-7521-4207-B40B-888C5E1176D3}" sibTransId="{CCFD6218-ED76-4A6C-B5F6-6AA866E67BEA}"/>
    <dgm:cxn modelId="{7EBBB7CE-243E-49B3-837B-E511465589A1}" srcId="{C52179EA-76D9-48BE-A963-D8D1354FA94D}" destId="{5DEC2219-0E1A-4B1D-A54C-F832FBBC6F65}" srcOrd="3" destOrd="0" parTransId="{0AFA84CC-BE19-4369-B010-90CFD7416C87}" sibTransId="{10B2CAFA-60A5-401B-81C8-E5247E37847E}"/>
    <dgm:cxn modelId="{CA265B17-AA34-45FE-97B2-A1DD8340FC6C}" srcId="{14D578CC-DA0F-4FCE-9187-D21672736DDA}" destId="{C52179EA-76D9-48BE-A963-D8D1354FA94D}" srcOrd="0" destOrd="0" parTransId="{5C29E706-82CE-4F58-8343-3C8C0BF296AB}" sibTransId="{FFD2AFC7-FF1F-4A8E-A8A5-96FDEA4A8693}"/>
    <dgm:cxn modelId="{82E62E8C-A474-4210-8343-78524A385119}" type="presOf" srcId="{093BCC1D-CD0C-44A6-BA09-C079D58A10C0}" destId="{88E2AE72-7535-44E7-8D88-273E57D9BC26}" srcOrd="0" destOrd="0" presId="urn:microsoft.com/office/officeart/2005/8/layout/hierarchy3"/>
    <dgm:cxn modelId="{FFF1B955-6527-4AB1-89E3-826B3B8EC7D7}" type="presOf" srcId="{14D578CC-DA0F-4FCE-9187-D21672736DDA}" destId="{843EA259-CA1F-47A1-8800-65DF31F75DD9}" srcOrd="0" destOrd="0" presId="urn:microsoft.com/office/officeart/2005/8/layout/hierarchy3"/>
    <dgm:cxn modelId="{7D5DD32F-5A1B-428F-91B8-48E0CC49ACD3}" type="presOf" srcId="{C52179EA-76D9-48BE-A963-D8D1354FA94D}" destId="{9BB1C7D6-7CC9-4262-BA8B-CE65B1E98896}" srcOrd="1" destOrd="0" presId="urn:microsoft.com/office/officeart/2005/8/layout/hierarchy3"/>
    <dgm:cxn modelId="{A87ECE4E-502F-40F1-AA61-40B3A3A2FDE6}" type="presOf" srcId="{C52179EA-76D9-48BE-A963-D8D1354FA94D}" destId="{8B245094-FC34-4E1A-9AB7-4AB2A33E20C1}" srcOrd="0" destOrd="0" presId="urn:microsoft.com/office/officeart/2005/8/layout/hierarchy3"/>
    <dgm:cxn modelId="{88A385AE-110B-4BAE-9C72-1DFD97A49818}" srcId="{C52179EA-76D9-48BE-A963-D8D1354FA94D}" destId="{8FBDBC14-42AE-41CA-BBC5-01FCD88185B7}" srcOrd="2" destOrd="0" parTransId="{BF06729B-15EE-449B-A9C7-BB2D55DE6D4B}" sibTransId="{F2D5B445-5647-4ACF-9966-B0B9F55EA1FF}"/>
    <dgm:cxn modelId="{147C799C-7436-421A-9C25-B13EFCADE723}" srcId="{C52179EA-76D9-48BE-A963-D8D1354FA94D}" destId="{E958AD98-D4F0-4665-97E3-B01EAC51086D}" srcOrd="1" destOrd="0" parTransId="{093BCC1D-CD0C-44A6-BA09-C079D58A10C0}" sibTransId="{CACBD4BF-003D-4F6D-82CE-291BAFA25471}"/>
    <dgm:cxn modelId="{3333E636-A338-4D7C-9B1C-BEAC07E08668}" type="presOf" srcId="{82C2C44B-7705-4705-A29D-30BCE639171C}" destId="{A99FAB84-AD18-4681-A871-3876359FC35E}" srcOrd="0" destOrd="0" presId="urn:microsoft.com/office/officeart/2005/8/layout/hierarchy3"/>
    <dgm:cxn modelId="{F6760985-BF32-4CF8-B6AD-481185B9DBCE}" type="presOf" srcId="{0AFA84CC-BE19-4369-B010-90CFD7416C87}" destId="{8C51DDF0-F1AD-4BF9-9A71-034B5BA3D178}" srcOrd="0" destOrd="0" presId="urn:microsoft.com/office/officeart/2005/8/layout/hierarchy3"/>
    <dgm:cxn modelId="{151C98E3-3A17-4F80-AEC8-9A7238B366F7}" type="presOf" srcId="{BF06729B-15EE-449B-A9C7-BB2D55DE6D4B}" destId="{8F175E7D-E6CB-4D67-9128-BBBFA79F41C2}" srcOrd="0" destOrd="0" presId="urn:microsoft.com/office/officeart/2005/8/layout/hierarchy3"/>
    <dgm:cxn modelId="{0CBC5AFC-7281-49B0-B1EC-0AC5C325DF80}" type="presOf" srcId="{E958AD98-D4F0-4665-97E3-B01EAC51086D}" destId="{27E0F478-2ABC-4535-84B6-3BE4EAF9D8B4}" srcOrd="0" destOrd="0" presId="urn:microsoft.com/office/officeart/2005/8/layout/hierarchy3"/>
    <dgm:cxn modelId="{0A452B12-D575-442A-A7B4-2BF7034CD0C7}" type="presOf" srcId="{8FBDBC14-42AE-41CA-BBC5-01FCD88185B7}" destId="{46DA2BF7-6CAA-48A5-A9B2-C1B77AC8F1D7}" srcOrd="0" destOrd="0" presId="urn:microsoft.com/office/officeart/2005/8/layout/hierarchy3"/>
    <dgm:cxn modelId="{E4CAF765-F65A-48D6-AB29-EA9DAE4594EE}" type="presParOf" srcId="{843EA259-CA1F-47A1-8800-65DF31F75DD9}" destId="{96546802-D45D-43A2-8502-861ECAC2BF4B}" srcOrd="0" destOrd="0" presId="urn:microsoft.com/office/officeart/2005/8/layout/hierarchy3"/>
    <dgm:cxn modelId="{FAF42F83-8400-4A75-B02E-D3A6F05DDBF2}" type="presParOf" srcId="{96546802-D45D-43A2-8502-861ECAC2BF4B}" destId="{8E73388B-4F18-4828-9071-15F76F5E714B}" srcOrd="0" destOrd="0" presId="urn:microsoft.com/office/officeart/2005/8/layout/hierarchy3"/>
    <dgm:cxn modelId="{BFB0E5BF-4425-4756-8D43-1098E0551F95}" type="presParOf" srcId="{8E73388B-4F18-4828-9071-15F76F5E714B}" destId="{8B245094-FC34-4E1A-9AB7-4AB2A33E20C1}" srcOrd="0" destOrd="0" presId="urn:microsoft.com/office/officeart/2005/8/layout/hierarchy3"/>
    <dgm:cxn modelId="{810B96A7-6E2F-4A81-A2FC-ACE5081094BF}" type="presParOf" srcId="{8E73388B-4F18-4828-9071-15F76F5E714B}" destId="{9BB1C7D6-7CC9-4262-BA8B-CE65B1E98896}" srcOrd="1" destOrd="0" presId="urn:microsoft.com/office/officeart/2005/8/layout/hierarchy3"/>
    <dgm:cxn modelId="{3D93FC45-9BAC-42BD-AC28-23176F4EA62A}" type="presParOf" srcId="{96546802-D45D-43A2-8502-861ECAC2BF4B}" destId="{A8CB02DF-12A1-468D-9774-FD9B8AD4FF1F}" srcOrd="1" destOrd="0" presId="urn:microsoft.com/office/officeart/2005/8/layout/hierarchy3"/>
    <dgm:cxn modelId="{8BE38FF9-AC54-4FE8-8E8C-2A5BD77E8B48}" type="presParOf" srcId="{A8CB02DF-12A1-468D-9774-FD9B8AD4FF1F}" destId="{71EA33EE-C8F9-41E6-A932-8D03EE610831}" srcOrd="0" destOrd="0" presId="urn:microsoft.com/office/officeart/2005/8/layout/hierarchy3"/>
    <dgm:cxn modelId="{714FFF79-BE93-4115-8AED-082301243312}" type="presParOf" srcId="{A8CB02DF-12A1-468D-9774-FD9B8AD4FF1F}" destId="{A99FAB84-AD18-4681-A871-3876359FC35E}" srcOrd="1" destOrd="0" presId="urn:microsoft.com/office/officeart/2005/8/layout/hierarchy3"/>
    <dgm:cxn modelId="{6CD28A40-6C25-4844-A77D-A2B4FA5D2C2A}" type="presParOf" srcId="{A8CB02DF-12A1-468D-9774-FD9B8AD4FF1F}" destId="{88E2AE72-7535-44E7-8D88-273E57D9BC26}" srcOrd="2" destOrd="0" presId="urn:microsoft.com/office/officeart/2005/8/layout/hierarchy3"/>
    <dgm:cxn modelId="{BEFFD04B-458B-4D4A-BFB9-A2EEC0009FAA}" type="presParOf" srcId="{A8CB02DF-12A1-468D-9774-FD9B8AD4FF1F}" destId="{27E0F478-2ABC-4535-84B6-3BE4EAF9D8B4}" srcOrd="3" destOrd="0" presId="urn:microsoft.com/office/officeart/2005/8/layout/hierarchy3"/>
    <dgm:cxn modelId="{3ABB026B-D873-4947-A944-71DA366CDEB6}" type="presParOf" srcId="{A8CB02DF-12A1-468D-9774-FD9B8AD4FF1F}" destId="{8F175E7D-E6CB-4D67-9128-BBBFA79F41C2}" srcOrd="4" destOrd="0" presId="urn:microsoft.com/office/officeart/2005/8/layout/hierarchy3"/>
    <dgm:cxn modelId="{B6F66AA7-7C99-4808-A134-1ADAAE6D2FC6}" type="presParOf" srcId="{A8CB02DF-12A1-468D-9774-FD9B8AD4FF1F}" destId="{46DA2BF7-6CAA-48A5-A9B2-C1B77AC8F1D7}" srcOrd="5" destOrd="0" presId="urn:microsoft.com/office/officeart/2005/8/layout/hierarchy3"/>
    <dgm:cxn modelId="{7D4BEFAA-9B2A-4F06-A4E5-66C3E2690A0C}" type="presParOf" srcId="{A8CB02DF-12A1-468D-9774-FD9B8AD4FF1F}" destId="{8C51DDF0-F1AD-4BF9-9A71-034B5BA3D178}" srcOrd="6" destOrd="0" presId="urn:microsoft.com/office/officeart/2005/8/layout/hierarchy3"/>
    <dgm:cxn modelId="{4323D2F7-02DB-4B31-9C83-101E58119E95}" type="presParOf" srcId="{A8CB02DF-12A1-468D-9774-FD9B8AD4FF1F}" destId="{0A9CD7B8-C2BF-4A7A-9B4E-FE28F94A2DF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45094-FC34-4E1A-9AB7-4AB2A33E20C1}">
      <dsp:nvSpPr>
        <dsp:cNvPr id="0" name=""/>
        <dsp:cNvSpPr/>
      </dsp:nvSpPr>
      <dsp:spPr>
        <a:xfrm>
          <a:off x="267470" y="1975"/>
          <a:ext cx="3857547" cy="676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项目文件（*</a:t>
          </a:r>
          <a:r>
            <a:rPr lang="en-US" altLang="zh-CN" sz="3600" kern="1200" dirty="0" smtClean="0"/>
            <a:t>.</a:t>
          </a:r>
          <a:r>
            <a:rPr lang="en-US" altLang="zh-CN" sz="3600" kern="1200" dirty="0" err="1" smtClean="0"/>
            <a:t>prj</a:t>
          </a:r>
          <a:r>
            <a:rPr lang="zh-CN" altLang="en-US" sz="3600" kern="1200" dirty="0" smtClean="0"/>
            <a:t>）</a:t>
          </a:r>
          <a:endParaRPr lang="zh-CN" altLang="en-US" sz="3600" kern="1200" dirty="0"/>
        </a:p>
      </dsp:txBody>
      <dsp:txXfrm>
        <a:off x="287289" y="21794"/>
        <a:ext cx="3817909" cy="637036"/>
      </dsp:txXfrm>
    </dsp:sp>
    <dsp:sp modelId="{71EA33EE-C8F9-41E6-A932-8D03EE610831}">
      <dsp:nvSpPr>
        <dsp:cNvPr id="0" name=""/>
        <dsp:cNvSpPr/>
      </dsp:nvSpPr>
      <dsp:spPr>
        <a:xfrm>
          <a:off x="653225" y="678650"/>
          <a:ext cx="385754" cy="50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7506"/>
              </a:lnTo>
              <a:lnTo>
                <a:pt x="385754" y="5075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9FAB84-AD18-4681-A871-3876359FC35E}">
      <dsp:nvSpPr>
        <dsp:cNvPr id="0" name=""/>
        <dsp:cNvSpPr/>
      </dsp:nvSpPr>
      <dsp:spPr>
        <a:xfrm>
          <a:off x="1038979" y="847819"/>
          <a:ext cx="3037566" cy="676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源文件（*</a:t>
          </a:r>
          <a:r>
            <a:rPr lang="en-US" altLang="zh-CN" sz="3400" kern="1200" dirty="0" smtClean="0"/>
            <a:t>.CPP)</a:t>
          </a:r>
          <a:endParaRPr lang="zh-CN" altLang="en-US" sz="3400" kern="1200" dirty="0"/>
        </a:p>
      </dsp:txBody>
      <dsp:txXfrm>
        <a:off x="1058798" y="867638"/>
        <a:ext cx="2997928" cy="637036"/>
      </dsp:txXfrm>
    </dsp:sp>
    <dsp:sp modelId="{88E2AE72-7535-44E7-8D88-273E57D9BC26}">
      <dsp:nvSpPr>
        <dsp:cNvPr id="0" name=""/>
        <dsp:cNvSpPr/>
      </dsp:nvSpPr>
      <dsp:spPr>
        <a:xfrm>
          <a:off x="653225" y="678650"/>
          <a:ext cx="385754" cy="1353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3349"/>
              </a:lnTo>
              <a:lnTo>
                <a:pt x="385754" y="13533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0F478-2ABC-4535-84B6-3BE4EAF9D8B4}">
      <dsp:nvSpPr>
        <dsp:cNvPr id="0" name=""/>
        <dsp:cNvSpPr/>
      </dsp:nvSpPr>
      <dsp:spPr>
        <a:xfrm>
          <a:off x="1038979" y="1693662"/>
          <a:ext cx="3044917" cy="676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头文件（</a:t>
          </a:r>
          <a:r>
            <a:rPr lang="en-US" altLang="zh-CN" sz="3400" kern="1200" dirty="0" smtClean="0"/>
            <a:t>*.h</a:t>
          </a:r>
          <a:r>
            <a:rPr lang="zh-CN" altLang="en-US" sz="3400" kern="1200" dirty="0" smtClean="0"/>
            <a:t>）</a:t>
          </a:r>
          <a:endParaRPr lang="zh-CN" altLang="en-US" sz="3400" kern="1200" dirty="0"/>
        </a:p>
      </dsp:txBody>
      <dsp:txXfrm>
        <a:off x="1058798" y="1713481"/>
        <a:ext cx="3005279" cy="637036"/>
      </dsp:txXfrm>
    </dsp:sp>
    <dsp:sp modelId="{8F175E7D-E6CB-4D67-9128-BBBFA79F41C2}">
      <dsp:nvSpPr>
        <dsp:cNvPr id="0" name=""/>
        <dsp:cNvSpPr/>
      </dsp:nvSpPr>
      <dsp:spPr>
        <a:xfrm>
          <a:off x="653225" y="678650"/>
          <a:ext cx="385754" cy="2199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193"/>
              </a:lnTo>
              <a:lnTo>
                <a:pt x="385754" y="219919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A2BF7-6CAA-48A5-A9B2-C1B77AC8F1D7}">
      <dsp:nvSpPr>
        <dsp:cNvPr id="0" name=""/>
        <dsp:cNvSpPr/>
      </dsp:nvSpPr>
      <dsp:spPr>
        <a:xfrm>
          <a:off x="1038979" y="2539506"/>
          <a:ext cx="3044917" cy="676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库文件（*</a:t>
          </a:r>
          <a:r>
            <a:rPr lang="en-US" altLang="zh-CN" sz="3400" kern="1200" dirty="0" smtClean="0"/>
            <a:t>.lib)</a:t>
          </a:r>
          <a:endParaRPr lang="zh-CN" altLang="en-US" sz="3400" kern="1200" dirty="0"/>
        </a:p>
      </dsp:txBody>
      <dsp:txXfrm>
        <a:off x="1058798" y="2559325"/>
        <a:ext cx="3005279" cy="637036"/>
      </dsp:txXfrm>
    </dsp:sp>
    <dsp:sp modelId="{8C51DDF0-F1AD-4BF9-9A71-034B5BA3D178}">
      <dsp:nvSpPr>
        <dsp:cNvPr id="0" name=""/>
        <dsp:cNvSpPr/>
      </dsp:nvSpPr>
      <dsp:spPr>
        <a:xfrm>
          <a:off x="653225" y="678650"/>
          <a:ext cx="385754" cy="3045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5036"/>
              </a:lnTo>
              <a:lnTo>
                <a:pt x="385754" y="30450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CD7B8-C2BF-4A7A-9B4E-FE28F94A2DF4}">
      <dsp:nvSpPr>
        <dsp:cNvPr id="0" name=""/>
        <dsp:cNvSpPr/>
      </dsp:nvSpPr>
      <dsp:spPr>
        <a:xfrm>
          <a:off x="1038979" y="3385349"/>
          <a:ext cx="3044917" cy="676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其它更多</a:t>
          </a:r>
          <a:r>
            <a:rPr lang="en-US" altLang="zh-CN" sz="3400" kern="1200" dirty="0" smtClean="0"/>
            <a:t>……</a:t>
          </a:r>
          <a:endParaRPr lang="zh-CN" altLang="en-US" sz="3400" kern="1200" dirty="0"/>
        </a:p>
      </dsp:txBody>
      <dsp:txXfrm>
        <a:off x="1058798" y="3405168"/>
        <a:ext cx="3005279" cy="637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CB8FF0A-C2D6-4508-994D-0C61E172CF9A}" type="datetimeFigureOut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EC8BECF-731B-410A-9C02-735E0D3C5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5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77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8BECF-731B-410A-9C02-735E0D3C5685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3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788F-51B8-4745-A3BE-B4689F6DA1FA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BEAF1-23FD-498B-957C-EB60B1AEB637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70A34-AA93-43FB-A146-EA4A4FDC33EA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221D9D12-5FA6-4C4F-8395-7439FCE5A4D0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127A-3C11-4260-BA30-35CFB855E3D5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CFE1-08C9-453A-89B0-42160BD3CC1A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E362-03A9-4D0C-8A0B-489188E53E34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0153-601F-451D-8E76-3F85D04C2D03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C0A2-D61F-449C-BDA7-A903985CD52E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0E10-83CB-4DD1-A306-9BBE18A145EB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DC-127A-4A18-B806-14F6D44DA1CC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339F52D3-BC36-44AC-9FBE-62A2CD3AC41E}" type="datetime1">
              <a:rPr lang="zh-CN" altLang="en-US" smtClean="0"/>
              <a:t>2021-03-02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3337DF6D-3DA6-493C-8F6D-8732C8DCB9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2233959"/>
          </a:xfrm>
        </p:spPr>
        <p:txBody>
          <a:bodyPr>
            <a:noAutofit/>
          </a:bodyPr>
          <a:lstStyle/>
          <a:p>
            <a:r>
              <a:rPr lang="zh-CN" altLang="en-US" sz="4800" b="1" dirty="0" smtClean="0"/>
              <a:t>基于</a:t>
            </a:r>
            <a:r>
              <a:rPr lang="en-US" altLang="zh-CN" sz="4800" b="1" dirty="0" err="1" smtClean="0"/>
              <a:t>Altium</a:t>
            </a:r>
            <a:r>
              <a:rPr lang="en-US" altLang="zh-CN" sz="4800" b="1" dirty="0" smtClean="0"/>
              <a:t> Designer</a:t>
            </a:r>
            <a:r>
              <a:rPr lang="zh-CN" altLang="en-US" sz="4800" b="1" dirty="0" smtClean="0"/>
              <a:t>的稳压二极管伏安特性测试电路的设计与仿真</a:t>
            </a:r>
            <a:endParaRPr lang="zh-CN" altLang="en-US" sz="4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53017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大连理工大学开发区校区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54444"/>
            <a:ext cx="7709680" cy="303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3528" y="1484784"/>
            <a:ext cx="843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如下图，可在“</a:t>
            </a:r>
            <a:r>
              <a:rPr lang="en-US" altLang="zh-CN" sz="3200" b="1" dirty="0" smtClean="0"/>
              <a:t>EXP01Design</a:t>
            </a:r>
            <a:r>
              <a:rPr lang="zh-CN" altLang="en-US" sz="3200" b="1" dirty="0" smtClean="0"/>
              <a:t>”下面再建一个子文件夹“</a:t>
            </a:r>
            <a:r>
              <a:rPr lang="en-US" altLang="zh-CN" sz="3200" b="1" dirty="0" smtClean="0"/>
              <a:t>HomeEXP01_0x_19xx_201992xx</a:t>
            </a:r>
            <a:r>
              <a:rPr lang="zh-CN" altLang="en-US" sz="3200" b="1" dirty="0" smtClean="0"/>
              <a:t>”，</a:t>
            </a:r>
            <a:r>
              <a:rPr lang="en-US" altLang="zh-CN" sz="3200" b="1" dirty="0" smtClean="0"/>
              <a:t>Home</a:t>
            </a:r>
            <a:r>
              <a:rPr lang="zh-CN" altLang="en-US" sz="3200" b="1" dirty="0" smtClean="0"/>
              <a:t>表示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课后作业</a:t>
            </a:r>
            <a:r>
              <a:rPr lang="zh-CN" altLang="en-US" sz="3200" b="1" dirty="0" smtClean="0"/>
              <a:t>。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5262299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        请注意下命名的规则（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C++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变量命名规则即可）：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）字母开始；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）字母、数字和下划线组成；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不要使用汉字。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915816" y="4293096"/>
            <a:ext cx="374441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注：本页之前的</a:t>
            </a:r>
            <a:r>
              <a:rPr lang="en-US" altLang="zh-CN" sz="3200" b="1" dirty="0" smtClean="0"/>
              <a:t>8-10</a:t>
            </a:r>
            <a:r>
              <a:rPr lang="zh-CN" altLang="en-US" sz="3200" b="1" dirty="0" smtClean="0"/>
              <a:t>页给出了一个建立工程文件夹的实例，应按此实例将实验文件夹设置成如下形式：</a:t>
            </a:r>
            <a:endParaRPr lang="en-US" altLang="zh-CN" sz="3200" b="1" dirty="0" smtClean="0"/>
          </a:p>
          <a:p>
            <a:endParaRPr lang="en-US" altLang="zh-CN" sz="3200" b="1" dirty="0" smtClean="0"/>
          </a:p>
          <a:p>
            <a:pPr algn="ctr"/>
            <a:r>
              <a:rPr lang="en-US" altLang="zh-CN" sz="3200" b="1" i="1" u="sng" dirty="0" smtClean="0">
                <a:solidFill>
                  <a:srgbClr val="FF0000"/>
                </a:solidFill>
              </a:rPr>
              <a:t>EXP02_0x_20xx_20202241xxx</a:t>
            </a:r>
          </a:p>
          <a:p>
            <a:endParaRPr lang="en-US" altLang="zh-CN" sz="3200" b="1" dirty="0"/>
          </a:p>
          <a:p>
            <a:r>
              <a:rPr lang="zh-CN" altLang="en-US" sz="3200" b="1" dirty="0" smtClean="0"/>
              <a:t>可参照“封页制作”的实验作业。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96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22" y="2562002"/>
            <a:ext cx="5685543" cy="403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启动“</a:t>
            </a:r>
            <a:r>
              <a:rPr lang="en-US" altLang="zh-CN" sz="3200" b="1" dirty="0" err="1" smtClean="0"/>
              <a:t>Altium</a:t>
            </a:r>
            <a:r>
              <a:rPr lang="en-US" altLang="zh-CN" sz="3200" b="1" dirty="0" smtClean="0"/>
              <a:t> Design Winter 09</a:t>
            </a:r>
            <a:r>
              <a:rPr lang="zh-CN" altLang="en-US" sz="3200" b="1" dirty="0" smtClean="0"/>
              <a:t>”后，按下图操作建立工程项目文件。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31772" y="2764647"/>
            <a:ext cx="208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</a:rPr>
              <a:t>点击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File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圆角右箭头 4"/>
          <p:cNvSpPr/>
          <p:nvPr/>
        </p:nvSpPr>
        <p:spPr>
          <a:xfrm flipV="1">
            <a:off x="937360" y="2852933"/>
            <a:ext cx="144016" cy="232627"/>
          </a:xfrm>
          <a:prstGeom prst="ben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1772" y="3534430"/>
            <a:ext cx="238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sym typeface="Wingdings" pitchFamily="2" charset="2"/>
              </a:rPr>
              <a:t>New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1772" y="4296756"/>
            <a:ext cx="254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sym typeface="Wingdings" pitchFamily="2" charset="2"/>
              </a:rPr>
              <a:t>Project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圆角右箭头 7"/>
          <p:cNvSpPr/>
          <p:nvPr/>
        </p:nvSpPr>
        <p:spPr>
          <a:xfrm rot="5400000">
            <a:off x="827585" y="3501009"/>
            <a:ext cx="2448270" cy="1296144"/>
          </a:xfrm>
          <a:prstGeom prst="bentArrow">
            <a:avLst>
              <a:gd name="adj1" fmla="val 9303"/>
              <a:gd name="adj2" fmla="val 8179"/>
              <a:gd name="adj3" fmla="val 29395"/>
              <a:gd name="adj4" fmla="val 370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31772" y="5044168"/>
            <a:ext cx="2666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sym typeface="Wingdings" pitchFamily="2" charset="2"/>
              </a:rPr>
              <a:t>PCB Project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203848" y="5373216"/>
            <a:ext cx="1440160" cy="14834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>
            <a:off x="5076056" y="2023393"/>
            <a:ext cx="3619400" cy="538609"/>
          </a:xfrm>
          <a:prstGeom prst="wedgeRectCallout">
            <a:avLst>
              <a:gd name="adj1" fmla="val -158942"/>
              <a:gd name="adj2" fmla="val 907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鼠标移动的方向如下：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6372200" y="5805264"/>
            <a:ext cx="2386470" cy="576064"/>
          </a:xfrm>
          <a:prstGeom prst="wedgeRectCallout">
            <a:avLst>
              <a:gd name="adj1" fmla="val -84055"/>
              <a:gd name="adj2" fmla="val -1094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鼠标左键点击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3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9" grpId="0"/>
      <p:bldP spid="10" grpId="0"/>
      <p:bldP spid="8" grpId="0" animBg="1"/>
      <p:bldP spid="13" grpId="0"/>
      <p:bldP spid="11" grpId="0" animBg="1"/>
      <p:bldP spid="1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24805"/>
            <a:ext cx="5040559" cy="4153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现在启动“</a:t>
            </a:r>
            <a:r>
              <a:rPr lang="en-US" altLang="zh-CN" sz="3200" b="1" dirty="0" err="1" smtClean="0"/>
              <a:t>Altium</a:t>
            </a:r>
            <a:r>
              <a:rPr lang="en-US" altLang="zh-CN" sz="3200" b="1" dirty="0" smtClean="0"/>
              <a:t> Design Winter 09</a:t>
            </a:r>
            <a:r>
              <a:rPr lang="zh-CN" altLang="en-US" sz="3200" b="1" dirty="0" smtClean="0"/>
              <a:t>”，按下图操作建立原理图文件。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31772" y="2764647"/>
            <a:ext cx="179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点击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File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圆角右箭头 4"/>
          <p:cNvSpPr/>
          <p:nvPr/>
        </p:nvSpPr>
        <p:spPr>
          <a:xfrm flipV="1">
            <a:off x="937360" y="2852933"/>
            <a:ext cx="144016" cy="232627"/>
          </a:xfrm>
          <a:prstGeom prst="ben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1772" y="3534430"/>
            <a:ext cx="238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sym typeface="Wingdings" pitchFamily="2" charset="2"/>
              </a:rPr>
              <a:t>New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1772" y="4296756"/>
            <a:ext cx="254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sym typeface="Wingdings" pitchFamily="2" charset="2"/>
              </a:rPr>
              <a:t>Schematic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1619672" y="2943923"/>
            <a:ext cx="1008112" cy="14163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标注 11"/>
          <p:cNvSpPr/>
          <p:nvPr/>
        </p:nvSpPr>
        <p:spPr>
          <a:xfrm>
            <a:off x="5076056" y="2023393"/>
            <a:ext cx="3619400" cy="538609"/>
          </a:xfrm>
          <a:prstGeom prst="wedgeRectCallout">
            <a:avLst>
              <a:gd name="adj1" fmla="val -160626"/>
              <a:gd name="adj2" fmla="val 851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鼠标移动的方向如下：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508104" y="5228024"/>
            <a:ext cx="2386470" cy="576064"/>
          </a:xfrm>
          <a:prstGeom prst="wedgeRectCallout">
            <a:avLst>
              <a:gd name="adj1" fmla="val -92357"/>
              <a:gd name="adj2" fmla="val -4269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鼠标左键点击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执行上面两项操作后，可得到如下图所示工程项目管理界面。</a:t>
            </a:r>
            <a:endParaRPr lang="zh-CN" alt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002"/>
            <a:ext cx="4896544" cy="411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标注 12"/>
          <p:cNvSpPr/>
          <p:nvPr/>
        </p:nvSpPr>
        <p:spPr>
          <a:xfrm>
            <a:off x="5364088" y="2204864"/>
            <a:ext cx="3528392" cy="901551"/>
          </a:xfrm>
          <a:prstGeom prst="wedgeRectCallout">
            <a:avLst>
              <a:gd name="adj1" fmla="val -121529"/>
              <a:gd name="adj2" fmla="val 1916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尚未保存的“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PrjPCB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”工程文件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364088" y="3933056"/>
            <a:ext cx="3528392" cy="901551"/>
          </a:xfrm>
          <a:prstGeom prst="wedgeRectCallout">
            <a:avLst>
              <a:gd name="adj1" fmla="val -122393"/>
              <a:gd name="adj2" fmla="val 3442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尚未保存的“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SchDoc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”原理图文件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5364088" y="5301209"/>
            <a:ext cx="3528392" cy="648072"/>
          </a:xfrm>
          <a:prstGeom prst="wedgeRectCallout">
            <a:avLst>
              <a:gd name="adj1" fmla="val -161266"/>
              <a:gd name="adj2" fmla="val 1078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处于“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Projects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”页</a:t>
            </a:r>
            <a:r>
              <a:rPr lang="zh-CN" altLang="en-US" sz="2800" b="1" dirty="0">
                <a:solidFill>
                  <a:srgbClr val="FF0000"/>
                </a:solidFill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16245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2003"/>
            <a:ext cx="4333875" cy="410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如下执行菜单命令“</a:t>
            </a:r>
            <a:r>
              <a:rPr lang="en-US" altLang="zh-CN" sz="3200" b="1" dirty="0" err="1" smtClean="0"/>
              <a:t>File</a:t>
            </a:r>
            <a:r>
              <a:rPr lang="en-US" altLang="zh-CN" sz="3200" b="1" dirty="0" err="1" smtClean="0">
                <a:sym typeface="Wingdings" pitchFamily="2" charset="2"/>
              </a:rPr>
              <a:t>Save</a:t>
            </a:r>
            <a:r>
              <a:rPr lang="en-US" altLang="zh-CN" sz="3200" b="1" dirty="0" smtClean="0">
                <a:sym typeface="Wingdings" pitchFamily="2" charset="2"/>
              </a:rPr>
              <a:t> Project As…</a:t>
            </a:r>
            <a:r>
              <a:rPr lang="zh-CN" altLang="en-US" sz="3200" b="1" dirty="0" smtClean="0"/>
              <a:t>”可根据提示保存</a:t>
            </a:r>
            <a:r>
              <a:rPr lang="en-US" altLang="zh-CN" sz="3200" b="1" dirty="0" err="1" smtClean="0"/>
              <a:t>PrjPCB</a:t>
            </a:r>
            <a:r>
              <a:rPr lang="zh-CN" altLang="en-US" sz="3200" b="1" dirty="0" smtClean="0"/>
              <a:t>和</a:t>
            </a:r>
            <a:r>
              <a:rPr lang="en-US" altLang="zh-CN" sz="3200" b="1" dirty="0" err="1" smtClean="0"/>
              <a:t>SchDoc</a:t>
            </a:r>
            <a:r>
              <a:rPr lang="zh-CN" altLang="en-US" sz="3200" b="1" dirty="0" smtClean="0"/>
              <a:t>文件。</a:t>
            </a:r>
            <a:endParaRPr lang="zh-CN" altLang="en-US" sz="2000" b="1" dirty="0"/>
          </a:p>
        </p:txBody>
      </p:sp>
      <p:sp>
        <p:nvSpPr>
          <p:cNvPr id="13" name="矩形标注 12"/>
          <p:cNvSpPr/>
          <p:nvPr/>
        </p:nvSpPr>
        <p:spPr>
          <a:xfrm>
            <a:off x="5353000" y="2562003"/>
            <a:ext cx="2819400" cy="578965"/>
          </a:xfrm>
          <a:prstGeom prst="wedgeRectCallout">
            <a:avLst>
              <a:gd name="adj1" fmla="val -193479"/>
              <a:gd name="adj2" fmla="val 297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菜单命令“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File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364088" y="3933056"/>
            <a:ext cx="3528392" cy="901551"/>
          </a:xfrm>
          <a:prstGeom prst="wedgeRectCallout">
            <a:avLst>
              <a:gd name="adj1" fmla="val -138374"/>
              <a:gd name="adj2" fmla="val 127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Save Project As…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”命令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59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34216"/>
            <a:ext cx="7528457" cy="408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会提示先保存“</a:t>
            </a:r>
            <a:r>
              <a:rPr lang="en-US" altLang="zh-CN" sz="3200" b="1" dirty="0" err="1" smtClean="0"/>
              <a:t>SchDoc</a:t>
            </a:r>
            <a:r>
              <a:rPr lang="zh-CN" altLang="en-US" sz="3200" b="1" dirty="0" smtClean="0"/>
              <a:t>”文件，请按前面描述的规则进行文件保存和命名。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5508104" y="3934738"/>
            <a:ext cx="2768758" cy="530148"/>
          </a:xfrm>
          <a:prstGeom prst="wedgeRectCallout">
            <a:avLst>
              <a:gd name="adj1" fmla="val -45902"/>
              <a:gd name="adj2" fmla="val -20031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文件保存的位置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508104" y="4617286"/>
            <a:ext cx="2768758" cy="530148"/>
          </a:xfrm>
          <a:prstGeom prst="wedgeRectCallout">
            <a:avLst>
              <a:gd name="adj1" fmla="val -81680"/>
              <a:gd name="adj2" fmla="val 1762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文件的命名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75856" y="6093296"/>
            <a:ext cx="2768758" cy="530148"/>
          </a:xfrm>
          <a:prstGeom prst="wedgeRectCallout">
            <a:avLst>
              <a:gd name="adj1" fmla="val 58129"/>
              <a:gd name="adj2" fmla="val 66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“保存”按键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7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002"/>
            <a:ext cx="7344816" cy="4061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保存“</a:t>
            </a:r>
            <a:r>
              <a:rPr lang="en-US" altLang="zh-CN" sz="3200" b="1" dirty="0" err="1" smtClean="0"/>
              <a:t>SchDoc</a:t>
            </a:r>
            <a:r>
              <a:rPr lang="zh-CN" altLang="en-US" sz="3200" b="1" dirty="0" smtClean="0"/>
              <a:t>”文件后，请按前面描述的规则“</a:t>
            </a:r>
            <a:r>
              <a:rPr lang="en-US" altLang="zh-CN" sz="3200" b="1" dirty="0" err="1" smtClean="0"/>
              <a:t>PrjPCB</a:t>
            </a:r>
            <a:r>
              <a:rPr lang="zh-CN" altLang="en-US" sz="3200" b="1" dirty="0" smtClean="0"/>
              <a:t>”文件命名，并保存在同一文件夹下。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5652120" y="3934738"/>
            <a:ext cx="2768758" cy="530148"/>
          </a:xfrm>
          <a:prstGeom prst="wedgeRectCallout">
            <a:avLst>
              <a:gd name="adj1" fmla="val -47553"/>
              <a:gd name="adj2" fmla="val -1658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文件保存的位置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652120" y="4617286"/>
            <a:ext cx="2768758" cy="530148"/>
          </a:xfrm>
          <a:prstGeom prst="wedgeRectCallout">
            <a:avLst>
              <a:gd name="adj1" fmla="val -67919"/>
              <a:gd name="adj2" fmla="val 1733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文件的命名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75856" y="6093296"/>
            <a:ext cx="2768758" cy="530148"/>
          </a:xfrm>
          <a:prstGeom prst="wedgeRectCallout">
            <a:avLst>
              <a:gd name="adj1" fmla="val 64734"/>
              <a:gd name="adj2" fmla="val 37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“保存”按键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3674"/>
            <a:ext cx="5544616" cy="462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Altium</a:t>
            </a:r>
            <a:r>
              <a:rPr lang="en-US" altLang="zh-CN" sz="3200" b="1" dirty="0" smtClean="0"/>
              <a:t> Designer</a:t>
            </a:r>
            <a:r>
              <a:rPr lang="zh-CN" altLang="en-US" sz="3200" b="1" dirty="0" smtClean="0"/>
              <a:t>环境下保存的结果如下图所示：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5985680" y="2101721"/>
            <a:ext cx="2768758" cy="530148"/>
          </a:xfrm>
          <a:prstGeom prst="wedgeRectCallout">
            <a:avLst>
              <a:gd name="adj1" fmla="val -169199"/>
              <a:gd name="adj2" fmla="val 18776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PrjPcb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989912" y="3573016"/>
            <a:ext cx="2768758" cy="530148"/>
          </a:xfrm>
          <a:prstGeom prst="wedgeRectCallout">
            <a:avLst>
              <a:gd name="adj1" fmla="val -147181"/>
              <a:gd name="adj2" fmla="val 584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SchDoc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989912" y="5301208"/>
            <a:ext cx="2768758" cy="530148"/>
          </a:xfrm>
          <a:prstGeom prst="wedgeRectCallout">
            <a:avLst>
              <a:gd name="adj1" fmla="val -214884"/>
              <a:gd name="adj2" fmla="val 12739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Projects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66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061175"/>
            <a:ext cx="8156315" cy="374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工程项目管理模式（续）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电脑硬盘上保存的结果如下图所示：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2167473" y="4792842"/>
            <a:ext cx="2768758" cy="530148"/>
          </a:xfrm>
          <a:prstGeom prst="wedgeRectCallout">
            <a:avLst>
              <a:gd name="adj1" fmla="val -1318"/>
              <a:gd name="adj2" fmla="val -2951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PrjPcb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148064" y="4774194"/>
            <a:ext cx="2768758" cy="530148"/>
          </a:xfrm>
          <a:prstGeom prst="wedgeRectCallout">
            <a:avLst>
              <a:gd name="adj1" fmla="val -76176"/>
              <a:gd name="adj2" fmla="val -22331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SchDoc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5949280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至此，就可以开始电路原理图的设计！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内容概述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/>
              <a:t>1</a:t>
            </a:r>
            <a:r>
              <a:rPr lang="zh-CN" altLang="en-US" b="1" dirty="0" smtClean="0"/>
              <a:t>）参考资料</a:t>
            </a:r>
            <a:endParaRPr lang="en-US" altLang="zh-CN" b="1" dirty="0" smtClean="0"/>
          </a:p>
          <a:p>
            <a:r>
              <a:rPr lang="zh-CN" altLang="en-US" b="1" dirty="0"/>
              <a:t>实验教程“第</a:t>
            </a:r>
            <a:r>
              <a:rPr lang="en-US" altLang="zh-CN" b="1" dirty="0"/>
              <a:t>11</a:t>
            </a:r>
            <a:r>
              <a:rPr lang="zh-CN" altLang="en-US" b="1" dirty="0"/>
              <a:t>章 稳压二极管的电路设计、仿真与功能测试（模拟实验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 smtClean="0"/>
              <a:t>”部分，第</a:t>
            </a:r>
            <a:r>
              <a:rPr lang="en-US" altLang="zh-CN" b="1" dirty="0" smtClean="0"/>
              <a:t>144</a:t>
            </a:r>
            <a:r>
              <a:rPr lang="en-US" altLang="zh-CN" b="1" dirty="0"/>
              <a:t>-150</a:t>
            </a:r>
            <a:r>
              <a:rPr lang="zh-CN" altLang="en-US" b="1" dirty="0"/>
              <a:t>页。</a:t>
            </a:r>
          </a:p>
          <a:p>
            <a:r>
              <a:rPr lang="zh-CN" altLang="en-US" b="1" dirty="0" smtClean="0"/>
              <a:t>实验教程“第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章 电路设计与仿真工具</a:t>
            </a:r>
            <a:r>
              <a:rPr lang="en-US" altLang="zh-CN" b="1" dirty="0" err="1" smtClean="0"/>
              <a:t>Altium</a:t>
            </a:r>
            <a:r>
              <a:rPr lang="en-US" altLang="zh-CN" b="1" dirty="0" smtClean="0"/>
              <a:t> Designer</a:t>
            </a:r>
            <a:r>
              <a:rPr lang="zh-CN" altLang="en-US" b="1" dirty="0" smtClean="0"/>
              <a:t>”部分，第</a:t>
            </a:r>
            <a:r>
              <a:rPr lang="en-US" altLang="zh-CN" b="1" dirty="0" smtClean="0"/>
              <a:t>34-60</a:t>
            </a:r>
            <a:r>
              <a:rPr lang="zh-CN" altLang="en-US" b="1" dirty="0" smtClean="0"/>
              <a:t>页。</a:t>
            </a:r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54444"/>
            <a:ext cx="5760640" cy="350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原理图纸规划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为了设计出完美的原理图，图纸规划是电路设计前重要的步骤。另外，也是本线上课程要求的一部分。默认的图纸规划如下图：</a:t>
            </a:r>
            <a:endParaRPr lang="zh-CN" altLang="en-US" sz="2000" b="1" dirty="0"/>
          </a:p>
        </p:txBody>
      </p:sp>
      <p:sp>
        <p:nvSpPr>
          <p:cNvPr id="9" name="矩形标注 8"/>
          <p:cNvSpPr/>
          <p:nvPr/>
        </p:nvSpPr>
        <p:spPr>
          <a:xfrm>
            <a:off x="6372200" y="3054444"/>
            <a:ext cx="2389094" cy="1886724"/>
          </a:xfrm>
          <a:prstGeom prst="wedgeRectCallout">
            <a:avLst>
              <a:gd name="adj1" fmla="val -76351"/>
              <a:gd name="adj2" fmla="val 509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默认图纸规划设置下的原理图“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SchDoc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001"/>
            <a:ext cx="5274096" cy="398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原理图纸规划（续）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图纸规划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方法之一</a:t>
            </a:r>
            <a:r>
              <a:rPr lang="zh-CN" altLang="en-US" sz="3200" b="1" dirty="0" smtClean="0"/>
              <a:t>是，可用鼠标右键在原理图纸</a:t>
            </a:r>
            <a:r>
              <a:rPr lang="zh-CN" altLang="en-US" sz="3200" b="1" dirty="0"/>
              <a:t>上</a:t>
            </a:r>
            <a:r>
              <a:rPr lang="zh-CN" altLang="en-US" sz="3200" b="1" dirty="0" smtClean="0"/>
              <a:t>单击，操作如下图所示：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5724128" y="2296927"/>
            <a:ext cx="2768758" cy="530148"/>
          </a:xfrm>
          <a:prstGeom prst="wedgeRectCallout">
            <a:avLst>
              <a:gd name="adj1" fmla="val -152685"/>
              <a:gd name="adj2" fmla="val 2222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右键单击文件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724128" y="5733256"/>
            <a:ext cx="2768758" cy="530148"/>
          </a:xfrm>
          <a:prstGeom prst="wedgeRectCallout">
            <a:avLst>
              <a:gd name="adj1" fmla="val -118008"/>
              <a:gd name="adj2" fmla="val 267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选择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Options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788024" y="3501008"/>
            <a:ext cx="3704862" cy="1053679"/>
          </a:xfrm>
          <a:prstGeom prst="wedgeRectCallout">
            <a:avLst>
              <a:gd name="adj1" fmla="val -38167"/>
              <a:gd name="adj2" fmla="val 1002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继续选择“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Document Options…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”后见下页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2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2001"/>
            <a:ext cx="6771675" cy="412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原理图纸规划（续）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按上页操作，进入“</a:t>
            </a:r>
            <a:r>
              <a:rPr lang="en-US" altLang="zh-CN" sz="3200" b="1" dirty="0" smtClean="0"/>
              <a:t>Document Options</a:t>
            </a:r>
            <a:r>
              <a:rPr lang="zh-CN" altLang="en-US" sz="3200" b="1" dirty="0" smtClean="0"/>
              <a:t>”对话</a:t>
            </a:r>
            <a:r>
              <a:rPr lang="zh-CN" altLang="en-US" sz="3200" b="1" dirty="0"/>
              <a:t>框</a:t>
            </a:r>
            <a:r>
              <a:rPr lang="zh-CN" altLang="en-US" sz="3200" b="1" dirty="0" smtClean="0"/>
              <a:t>，可如下图设置：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4175956" y="2050502"/>
            <a:ext cx="4582714" cy="530148"/>
          </a:xfrm>
          <a:prstGeom prst="wedgeRectCallout">
            <a:avLst>
              <a:gd name="adj1" fmla="val -62990"/>
              <a:gd name="adj2" fmla="val 452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将图纸方向改为“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Portrait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7380312" y="2780928"/>
            <a:ext cx="1378358" cy="1440160"/>
          </a:xfrm>
          <a:prstGeom prst="wedgeRectCallout">
            <a:avLst>
              <a:gd name="adj1" fmla="val -99472"/>
              <a:gd name="adj2" fmla="val 358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图纸大小仍为“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374160" y="4437112"/>
            <a:ext cx="1378358" cy="1440160"/>
          </a:xfrm>
          <a:prstGeom prst="wedgeRectCallout">
            <a:avLst>
              <a:gd name="adj1" fmla="val -118268"/>
              <a:gd name="adj2" fmla="val 834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”完成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1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069558"/>
            <a:ext cx="4081550" cy="446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原理图纸规划（续）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经前页操作规划好的原理图纸，如下图所示：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4716016" y="2069558"/>
            <a:ext cx="3393612" cy="1431450"/>
          </a:xfrm>
          <a:prstGeom prst="wedgeRectCallout">
            <a:avLst>
              <a:gd name="adj1" fmla="val -83245"/>
              <a:gd name="adj2" fmla="val 658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横向“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Landscape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”设置被改成了纵向的“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Portrait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”设置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745320" y="3771658"/>
            <a:ext cx="3364308" cy="1385534"/>
          </a:xfrm>
          <a:prstGeom prst="wedgeRectCallout">
            <a:avLst>
              <a:gd name="adj1" fmla="val -58031"/>
              <a:gd name="adj2" fmla="val 66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”的尺寸也符合实验报告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WORD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文档的要求！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2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094106"/>
            <a:ext cx="2232248" cy="212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81" y="2420888"/>
            <a:ext cx="566319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首先熟悉原理图环境下 “</a:t>
            </a:r>
            <a:r>
              <a:rPr lang="en-US" altLang="zh-CN" sz="3200" b="1" dirty="0" err="1" smtClean="0"/>
              <a:t>PgUp</a:t>
            </a:r>
            <a:r>
              <a:rPr lang="zh-CN" altLang="en-US" sz="3200" b="1" dirty="0" smtClean="0"/>
              <a:t>”和“</a:t>
            </a:r>
            <a:r>
              <a:rPr lang="en-US" altLang="zh-CN" sz="3200" b="1" dirty="0" err="1" smtClean="0"/>
              <a:t>PgDn</a:t>
            </a:r>
            <a:r>
              <a:rPr lang="zh-CN" altLang="en-US" sz="3200" b="1" dirty="0"/>
              <a:t>”快捷键的</a:t>
            </a:r>
            <a:r>
              <a:rPr lang="zh-CN" altLang="en-US" sz="3200" b="1" dirty="0" smtClean="0"/>
              <a:t>使用：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467545" y="2562002"/>
            <a:ext cx="2232248" cy="1796603"/>
          </a:xfrm>
          <a:prstGeom prst="wedgeRectCallout">
            <a:avLst>
              <a:gd name="adj1" fmla="val -17106"/>
              <a:gd name="adj2" fmla="val 639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原理图显示很小时鼠标置于右下角的信息栏内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095482" y="2420888"/>
            <a:ext cx="5364950" cy="1224136"/>
          </a:xfrm>
          <a:prstGeom prst="wedgeRectCallout">
            <a:avLst>
              <a:gd name="adj1" fmla="val -27805"/>
              <a:gd name="adj2" fmla="val 1262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原理图被放大后，鼠标也置于右下角的信息栏内，按下“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PgDn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5" y="5070232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按下“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PgUp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”放大显示  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2375402" y="4603963"/>
            <a:ext cx="1764550" cy="409213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355976" y="4536122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放大的原理图将缩回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5" y="6150495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请反复按下“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PgUp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”和“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PgDn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”进行测试！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0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5" grpId="0"/>
      <p:bldP spid="10" grpId="0" animBg="1"/>
      <p:bldP spid="1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7" y="2562002"/>
            <a:ext cx="4033292" cy="401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放置字符串的命令“</a:t>
            </a:r>
            <a:r>
              <a:rPr lang="en-US" altLang="zh-CN" sz="3200" b="1" dirty="0" err="1" smtClean="0"/>
              <a:t>Place</a:t>
            </a:r>
            <a:r>
              <a:rPr lang="en-US" altLang="zh-CN" sz="3200" b="1" dirty="0" err="1" smtClean="0">
                <a:sym typeface="Wingdings" pitchFamily="2" charset="2"/>
              </a:rPr>
              <a:t>Text</a:t>
            </a:r>
            <a:r>
              <a:rPr lang="en-US" altLang="zh-CN" sz="3200" b="1" dirty="0" smtClean="0">
                <a:sym typeface="Wingdings" pitchFamily="2" charset="2"/>
              </a:rPr>
              <a:t> String</a:t>
            </a:r>
            <a:r>
              <a:rPr lang="zh-CN" altLang="en-US" sz="3200" b="1" dirty="0" smtClean="0"/>
              <a:t>”</a:t>
            </a:r>
            <a:r>
              <a:rPr lang="zh-CN" altLang="en-US" sz="3200" b="1" dirty="0"/>
              <a:t>，</a:t>
            </a:r>
            <a:r>
              <a:rPr lang="zh-CN" altLang="en-US" sz="3200" b="1" dirty="0" smtClean="0"/>
              <a:t>如下图所示：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4788024" y="2296928"/>
            <a:ext cx="3970646" cy="530148"/>
          </a:xfrm>
          <a:prstGeom prst="wedgeRectCallout">
            <a:avLst>
              <a:gd name="adj1" fmla="val -144082"/>
              <a:gd name="adj2" fmla="val 497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鼠标点击“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Place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775408" y="3861048"/>
            <a:ext cx="3970646" cy="530148"/>
          </a:xfrm>
          <a:prstGeom prst="wedgeRectCallout">
            <a:avLst>
              <a:gd name="adj1" fmla="val -117628"/>
              <a:gd name="adj2" fmla="val 29412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然后“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Text String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144" y="5013176"/>
            <a:ext cx="2877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这是放置字符串的方法之一！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487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562002"/>
            <a:ext cx="6429375" cy="409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执行“</a:t>
            </a:r>
            <a:r>
              <a:rPr lang="en-US" altLang="zh-CN" sz="3200" b="1" dirty="0" err="1" smtClean="0"/>
              <a:t>Place</a:t>
            </a:r>
            <a:r>
              <a:rPr lang="en-US" altLang="zh-CN" sz="3200" b="1" dirty="0" err="1" smtClean="0">
                <a:sym typeface="Wingdings" pitchFamily="2" charset="2"/>
              </a:rPr>
              <a:t>Text</a:t>
            </a:r>
            <a:r>
              <a:rPr lang="en-US" altLang="zh-CN" sz="3200" b="1" dirty="0" smtClean="0">
                <a:sym typeface="Wingdings" pitchFamily="2" charset="2"/>
              </a:rPr>
              <a:t> String</a:t>
            </a:r>
            <a:r>
              <a:rPr lang="zh-CN" altLang="en-US" sz="3200" b="1" dirty="0" smtClean="0"/>
              <a:t>”命令后原理图上会出现一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悬浮</a:t>
            </a:r>
            <a:r>
              <a:rPr lang="zh-CN" altLang="en-US" sz="3200" b="1" dirty="0" smtClean="0"/>
              <a:t>的“十字”，如下图：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683569" y="2780928"/>
            <a:ext cx="4680519" cy="864096"/>
          </a:xfrm>
          <a:prstGeom prst="wedgeRectCallout">
            <a:avLst>
              <a:gd name="adj1" fmla="val -28876"/>
              <a:gd name="adj2" fmla="val 637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“十字”，悬浮的意思是可随着鼠标在原理图上移动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580112" y="2780928"/>
            <a:ext cx="3178558" cy="2016224"/>
          </a:xfrm>
          <a:prstGeom prst="wedgeRectCallout">
            <a:avLst>
              <a:gd name="adj1" fmla="val -161761"/>
              <a:gd name="adj2" fmla="val 220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可先不去理会“*”符号的含义，不同条件下显示的字符串也会不同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87624" y="3789040"/>
            <a:ext cx="1296144" cy="125022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41099" y="5044534"/>
            <a:ext cx="4217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请在“悬浮”</a:t>
            </a:r>
            <a:r>
              <a:rPr lang="zh-CN" altLang="en-US" sz="2800" b="1" dirty="0">
                <a:solidFill>
                  <a:srgbClr val="FF0000"/>
                </a:solidFill>
              </a:rPr>
              <a:t>状态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下按下“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Tab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”键后，看下页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7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5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40650"/>
            <a:ext cx="5040559" cy="410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悬浮状态下按“</a:t>
            </a:r>
            <a:r>
              <a:rPr lang="en-US" altLang="zh-CN" sz="3200" b="1" dirty="0" smtClean="0"/>
              <a:t>Tab</a:t>
            </a:r>
            <a:r>
              <a:rPr lang="zh-CN" altLang="en-US" sz="3200" b="1" dirty="0" smtClean="0"/>
              <a:t>”快捷键，可弹出编辑元件（不仅只字符串）属性的对话框，如下图：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3255300" y="3068960"/>
            <a:ext cx="5503370" cy="864096"/>
          </a:xfrm>
          <a:prstGeom prst="wedgeRectCallout">
            <a:avLst>
              <a:gd name="adj1" fmla="val -82262"/>
              <a:gd name="adj2" fmla="val 2330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=Title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”，作为原理图的标题，是特殊字符串（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Special Strings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99592" y="5054602"/>
            <a:ext cx="1080120" cy="103869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08104" y="4365104"/>
            <a:ext cx="3250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还需要更多的设置才能正确的显示出来，看下页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altLang="zh-CN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562002"/>
            <a:ext cx="6336704" cy="4106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进</a:t>
            </a:r>
            <a:r>
              <a:rPr lang="zh-CN" altLang="en-US" sz="3200" b="1" dirty="0"/>
              <a:t>入</a:t>
            </a:r>
            <a:r>
              <a:rPr lang="zh-CN" altLang="en-US" sz="3200" b="1" dirty="0" smtClean="0"/>
              <a:t>“</a:t>
            </a:r>
            <a:r>
              <a:rPr lang="en-US" altLang="zh-CN" sz="3200" b="1" dirty="0" smtClean="0"/>
              <a:t>Document Options</a:t>
            </a:r>
            <a:r>
              <a:rPr lang="zh-CN" altLang="en-US" sz="3200" b="1" dirty="0" smtClean="0"/>
              <a:t>”对话框中的参数页面“</a:t>
            </a:r>
            <a:r>
              <a:rPr lang="en-US" altLang="zh-CN" sz="3200" b="1" dirty="0" smtClean="0"/>
              <a:t>Parameters</a:t>
            </a:r>
            <a:r>
              <a:rPr lang="zh-CN" altLang="en-US" sz="3200" b="1" dirty="0" smtClean="0"/>
              <a:t>”设置“</a:t>
            </a:r>
            <a:r>
              <a:rPr lang="en-US" altLang="zh-CN" sz="3200" b="1" dirty="0" smtClean="0"/>
              <a:t>Title</a:t>
            </a:r>
            <a:r>
              <a:rPr lang="zh-CN" altLang="en-US" sz="3200" b="1" dirty="0" smtClean="0"/>
              <a:t>”，如下图：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2987824" y="2636912"/>
            <a:ext cx="5770846" cy="864096"/>
          </a:xfrm>
          <a:prstGeom prst="wedgeRectCallout">
            <a:avLst>
              <a:gd name="adj1" fmla="val -76078"/>
              <a:gd name="adj2" fmla="val -438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前页中有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详述，鼠标右键单击原理图可进入“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Document Options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528" y="5526116"/>
            <a:ext cx="720080" cy="22398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1439652" y="3645024"/>
            <a:ext cx="2448271" cy="864096"/>
          </a:xfrm>
          <a:prstGeom prst="wedgeRectCallout">
            <a:avLst>
              <a:gd name="adj1" fmla="val -43709"/>
              <a:gd name="adj2" fmla="val -1161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选择页面“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Parameters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3529" y="5949280"/>
            <a:ext cx="2448271" cy="567287"/>
          </a:xfrm>
          <a:prstGeom prst="wedgeRectCallout">
            <a:avLst>
              <a:gd name="adj1" fmla="val -33127"/>
              <a:gd name="adj2" fmla="val -785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参</a:t>
            </a:r>
            <a:r>
              <a:rPr lang="zh-CN" altLang="en-US" sz="2800" b="1" dirty="0">
                <a:solidFill>
                  <a:srgbClr val="FF0000"/>
                </a:solidFill>
              </a:rPr>
              <a:t>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Title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796136" y="3751034"/>
            <a:ext cx="2978166" cy="1622182"/>
          </a:xfrm>
          <a:prstGeom prst="wedgeRectCallout">
            <a:avLst>
              <a:gd name="adj1" fmla="val -120613"/>
              <a:gd name="adj2" fmla="val 641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将原来的“*”改为“稳压二极管伏安特性测试”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326031" y="5638108"/>
            <a:ext cx="2448271" cy="567287"/>
          </a:xfrm>
          <a:prstGeom prst="wedgeRectCallout">
            <a:avLst>
              <a:gd name="adj1" fmla="val -73588"/>
              <a:gd name="adj2" fmla="val 6925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按“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”结束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4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66" y="2562001"/>
            <a:ext cx="7528579" cy="295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重新执行“</a:t>
            </a:r>
            <a:r>
              <a:rPr lang="en-US" altLang="zh-CN" sz="3200" b="1" dirty="0" err="1" smtClean="0"/>
              <a:t>Place</a:t>
            </a:r>
            <a:r>
              <a:rPr lang="en-US" altLang="zh-CN" sz="3200" b="1" dirty="0" err="1" smtClean="0">
                <a:sym typeface="Wingdings" pitchFamily="2" charset="2"/>
              </a:rPr>
              <a:t>Text</a:t>
            </a:r>
            <a:r>
              <a:rPr lang="en-US" altLang="zh-CN" sz="3200" b="1" dirty="0" smtClean="0">
                <a:sym typeface="Wingdings" pitchFamily="2" charset="2"/>
              </a:rPr>
              <a:t> String</a:t>
            </a:r>
            <a:r>
              <a:rPr lang="zh-CN" altLang="en-US" sz="3200" b="1" dirty="0" smtClean="0"/>
              <a:t>”命令可见</a:t>
            </a:r>
            <a:r>
              <a:rPr lang="zh-CN" altLang="en-US" sz="3200" b="1" u="sng" dirty="0" smtClean="0">
                <a:solidFill>
                  <a:srgbClr val="FF0000"/>
                </a:solidFill>
              </a:rPr>
              <a:t>悬浮</a:t>
            </a:r>
            <a:r>
              <a:rPr lang="zh-CN" altLang="en-US" sz="3200" b="1" dirty="0" smtClean="0"/>
              <a:t>的字符串“稳压二极管</a:t>
            </a:r>
            <a:r>
              <a:rPr lang="en-US" altLang="zh-CN" sz="3200" b="1" dirty="0" smtClean="0"/>
              <a:t>…</a:t>
            </a:r>
            <a:r>
              <a:rPr lang="zh-CN" altLang="en-US" sz="3200" b="1" dirty="0" smtClean="0"/>
              <a:t>”，如下图：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323526" y="5733256"/>
            <a:ext cx="6336706" cy="864096"/>
          </a:xfrm>
          <a:prstGeom prst="wedgeRectCallout">
            <a:avLst>
              <a:gd name="adj1" fmla="val -12640"/>
              <a:gd name="adj2" fmla="val -22546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鼠标左键在“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Title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”栏中点击，放置“稳压二极管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”字符串于标题栏中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084168" y="2780928"/>
            <a:ext cx="2674502" cy="2520280"/>
          </a:xfrm>
          <a:prstGeom prst="wedgeRectCallout">
            <a:avLst>
              <a:gd name="adj1" fmla="val -98772"/>
              <a:gd name="adj2" fmla="val -291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放置后还会自动出现一个同样的悬浮字符串，点击鼠标右键后消失。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19672" y="3700793"/>
            <a:ext cx="3600400" cy="50405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6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内容概述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/>
              <a:t>2</a:t>
            </a:r>
            <a:r>
              <a:rPr lang="zh-CN" altLang="en-US" b="1" dirty="0" smtClean="0"/>
              <a:t>）学习和掌握基于</a:t>
            </a:r>
            <a:r>
              <a:rPr lang="en-US" altLang="zh-CN" b="1" dirty="0" err="1" smtClean="0"/>
              <a:t>Altium</a:t>
            </a:r>
            <a:r>
              <a:rPr lang="en-US" altLang="zh-CN" b="1" dirty="0" smtClean="0"/>
              <a:t> Designer</a:t>
            </a:r>
            <a:r>
              <a:rPr lang="zh-CN" altLang="en-US" b="1" dirty="0" smtClean="0"/>
              <a:t>的原理图设计的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最基本的</a:t>
            </a:r>
            <a:r>
              <a:rPr lang="zh-CN" altLang="en-US" b="1" dirty="0" smtClean="0"/>
              <a:t>操作，包括：</a:t>
            </a:r>
            <a:endParaRPr lang="en-US" altLang="zh-CN" b="1" dirty="0" smtClean="0"/>
          </a:p>
          <a:p>
            <a:r>
              <a:rPr lang="zh-CN" altLang="en-US" b="1" dirty="0" smtClean="0"/>
              <a:t>设计文件的“工程项目管理模式”。</a:t>
            </a:r>
            <a:endParaRPr lang="en-US" altLang="zh-CN" b="1" dirty="0" smtClean="0"/>
          </a:p>
          <a:p>
            <a:r>
              <a:rPr lang="zh-CN" altLang="en-US" b="1" dirty="0" smtClean="0"/>
              <a:t>原理图纸的规划。</a:t>
            </a:r>
            <a:endParaRPr lang="en-US" altLang="zh-CN" b="1" dirty="0" smtClean="0"/>
          </a:p>
          <a:p>
            <a:r>
              <a:rPr lang="zh-CN" altLang="en-US" b="1" dirty="0" smtClean="0"/>
              <a:t>放置字符串，并以此引伸到其它元件的放置方法和属性设置方法等。</a:t>
            </a:r>
            <a:endParaRPr lang="en-US" altLang="zh-CN" b="1" dirty="0" smtClean="0"/>
          </a:p>
          <a:p>
            <a:r>
              <a:rPr lang="zh-CN" altLang="en-US" b="1" dirty="0" smtClean="0"/>
              <a:t>电路设计与基础仿真，包括元件查找和放置、属性设置、电气特性设置，等等。</a:t>
            </a:r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如果此时图</a:t>
            </a:r>
            <a:r>
              <a:rPr lang="zh-CN" altLang="en-US" sz="3200" b="1" dirty="0"/>
              <a:t>中</a:t>
            </a:r>
            <a:r>
              <a:rPr lang="zh-CN" altLang="en-US" sz="3200" b="1" dirty="0" smtClean="0"/>
              <a:t>显示的字符串不是“稳压二极管伏安特性测试”，则需要在</a:t>
            </a:r>
            <a:r>
              <a:rPr lang="en-US" altLang="zh-CN" sz="3200" b="1" dirty="0" err="1" smtClean="0"/>
              <a:t>Altium</a:t>
            </a:r>
            <a:r>
              <a:rPr lang="en-US" altLang="zh-CN" sz="3200" b="1" dirty="0" smtClean="0"/>
              <a:t> Designer</a:t>
            </a:r>
            <a:r>
              <a:rPr lang="zh-CN" altLang="en-US" sz="3200" b="1" dirty="0" smtClean="0"/>
              <a:t>环境下进行设置，现给出如下提示：</a:t>
            </a:r>
            <a:endParaRPr lang="en-US" altLang="zh-CN" sz="3200" b="1" dirty="0" smtClean="0"/>
          </a:p>
          <a:p>
            <a:r>
              <a:rPr lang="en-US" altLang="zh-CN" sz="2800" b="1" i="1" u="sng" dirty="0" smtClean="0">
                <a:solidFill>
                  <a:srgbClr val="FF0000"/>
                </a:solidFill>
              </a:rPr>
              <a:t>- 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在原理环境下用鼠标左键点击执行菜单命令</a:t>
            </a:r>
            <a:r>
              <a:rPr lang="en-US" altLang="zh-CN" sz="2800" b="1" i="1" u="sng" dirty="0" err="1">
                <a:solidFill>
                  <a:srgbClr val="FF0000"/>
                </a:solidFill>
              </a:rPr>
              <a:t>DXP</a:t>
            </a:r>
            <a:r>
              <a:rPr lang="en-US" altLang="zh-CN" sz="2800" b="1" i="1" u="sng" dirty="0" err="1">
                <a:solidFill>
                  <a:srgbClr val="FF0000"/>
                </a:solidFill>
                <a:sym typeface="Wingdings" pitchFamily="2" charset="2"/>
              </a:rPr>
              <a:t>Preferences</a:t>
            </a:r>
            <a:r>
              <a:rPr lang="en-US" altLang="zh-CN" sz="2800" b="1" i="1" u="sng" dirty="0">
                <a:solidFill>
                  <a:srgbClr val="FF0000"/>
                </a:solidFill>
                <a:sym typeface="Wingdings" pitchFamily="2" charset="2"/>
              </a:rPr>
              <a:t>…</a:t>
            </a:r>
          </a:p>
          <a:p>
            <a:r>
              <a:rPr lang="en-US" altLang="zh-CN" sz="2800" b="1" i="1" u="sng" dirty="0" smtClean="0">
                <a:solidFill>
                  <a:srgbClr val="FF0000"/>
                </a:solidFill>
              </a:rPr>
              <a:t>- 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在弹出的对话框中找到“</a:t>
            </a:r>
            <a:r>
              <a:rPr lang="en-US" altLang="zh-CN" sz="2800" b="1" i="1" u="sng" dirty="0">
                <a:solidFill>
                  <a:srgbClr val="FF0000"/>
                </a:solidFill>
              </a:rPr>
              <a:t>Schematic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”，然后找到“</a:t>
            </a:r>
            <a:r>
              <a:rPr lang="en-US" altLang="zh-CN" sz="2800" b="1" i="1" u="sng" dirty="0" smtClean="0">
                <a:solidFill>
                  <a:srgbClr val="FF0000"/>
                </a:solidFill>
                <a:sym typeface="Wingdings" pitchFamily="2" charset="2"/>
              </a:rPr>
              <a:t>Graphical Editing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”设置页，并在设置页中用“</a:t>
            </a:r>
            <a:r>
              <a:rPr lang="zh-CN" altLang="en-US" sz="2800" b="1" i="1" u="sng" dirty="0" smtClean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”选中“</a:t>
            </a:r>
            <a:r>
              <a:rPr lang="en-US" altLang="zh-CN" sz="2800" b="1" i="1" u="sng" dirty="0" smtClean="0">
                <a:solidFill>
                  <a:srgbClr val="FF0000"/>
                </a:solidFill>
              </a:rPr>
              <a:t>Convert Special Strings</a:t>
            </a:r>
            <a:r>
              <a:rPr lang="zh-CN" altLang="en-US" sz="2800" b="1" i="1" u="sng" dirty="0" smtClean="0">
                <a:solidFill>
                  <a:srgbClr val="FF0000"/>
                </a:solidFill>
              </a:rPr>
              <a:t>”设置项。</a:t>
            </a:r>
            <a:endParaRPr lang="en-US" altLang="zh-CN" sz="2800" b="1" i="1" u="sng" dirty="0" smtClean="0">
              <a:solidFill>
                <a:srgbClr val="FF0000"/>
              </a:solidFill>
            </a:endParaRPr>
          </a:p>
          <a:p>
            <a:r>
              <a:rPr lang="zh-CN" altLang="en-US" sz="3200" b="1" dirty="0" smtClean="0"/>
              <a:t>请自行尝试完成！</a:t>
            </a:r>
            <a:endParaRPr lang="en-US" altLang="zh-CN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401201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75" y="2562002"/>
            <a:ext cx="4883960" cy="40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执行“</a:t>
            </a:r>
            <a:r>
              <a:rPr lang="en-US" altLang="zh-CN" sz="3200" b="1" dirty="0" err="1" smtClean="0"/>
              <a:t>Place</a:t>
            </a:r>
            <a:r>
              <a:rPr lang="en-US" altLang="zh-CN" sz="3200" b="1" dirty="0" err="1" smtClean="0">
                <a:sym typeface="Wingdings" pitchFamily="2" charset="2"/>
              </a:rPr>
              <a:t>Text</a:t>
            </a:r>
            <a:r>
              <a:rPr lang="en-US" altLang="zh-CN" sz="3200" b="1" dirty="0" smtClean="0">
                <a:sym typeface="Wingdings" pitchFamily="2" charset="2"/>
              </a:rPr>
              <a:t> String</a:t>
            </a:r>
            <a:r>
              <a:rPr lang="zh-CN" altLang="en-US" sz="3200" b="1" dirty="0" smtClean="0"/>
              <a:t>”命令放置普通字符串，如下图：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2868754" y="2004586"/>
            <a:ext cx="5889915" cy="992366"/>
          </a:xfrm>
          <a:prstGeom prst="wedgeRectCallout">
            <a:avLst>
              <a:gd name="adj1" fmla="val -25286"/>
              <a:gd name="adj2" fmla="val 713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实验作业题目及学生的个人信息，提示：本学期此实验应为“实验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813710" y="3356992"/>
            <a:ext cx="2944959" cy="1368152"/>
          </a:xfrm>
          <a:prstGeom prst="wedgeRectCallout">
            <a:avLst>
              <a:gd name="adj1" fmla="val -174239"/>
              <a:gd name="adj2" fmla="val 1495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可直接放置普通的字符串，如：“姓名：张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71601" y="3140968"/>
            <a:ext cx="4339134" cy="9001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5813709" y="5013176"/>
            <a:ext cx="2944959" cy="1368152"/>
          </a:xfrm>
          <a:prstGeom prst="wedgeRectCallout">
            <a:avLst>
              <a:gd name="adj1" fmla="val -186142"/>
              <a:gd name="adj2" fmla="val 392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Change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”可更改字符串的字体“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Font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5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002"/>
            <a:ext cx="62293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现以字符串为例，给出一些元件处理和属性设置的技巧，如下图为“删除元件”</a:t>
            </a:r>
            <a:r>
              <a:rPr lang="zh-CN" altLang="en-US" sz="3200" b="1" dirty="0"/>
              <a:t>的方法：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467544" y="2562002"/>
            <a:ext cx="6552728" cy="576064"/>
          </a:xfrm>
          <a:prstGeom prst="wedgeRectCallout">
            <a:avLst>
              <a:gd name="adj1" fmla="val -11913"/>
              <a:gd name="adj2" fmla="val 368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鼠标左键单击元件，如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课序号：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732240" y="3356992"/>
            <a:ext cx="2026429" cy="1368152"/>
          </a:xfrm>
          <a:prstGeom prst="wedgeRectCallout">
            <a:avLst>
              <a:gd name="adj1" fmla="val -178751"/>
              <a:gd name="adj2" fmla="val 1005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B050"/>
                </a:solidFill>
              </a:rPr>
              <a:t>绿色的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虚线框表示元件被选中。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339752" y="5046124"/>
            <a:ext cx="1944216" cy="9001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7544" y="6093296"/>
            <a:ext cx="6264696" cy="558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此时按下“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Delete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”键可删除该元件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5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放置字符串（续）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下面给出几个重新“设置元件属性”的方法，可自行选定一个字符串</a:t>
            </a:r>
            <a:r>
              <a:rPr lang="zh-CN" altLang="en-US" sz="3200" b="1" dirty="0"/>
              <a:t>做</a:t>
            </a:r>
            <a:r>
              <a:rPr lang="zh-CN" altLang="en-US" sz="3200" b="1" dirty="0" smtClean="0"/>
              <a:t>测试：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）鼠标左键点击该元件并保持少许时间后，元件会重新进入“悬浮”状态，此时按下“</a:t>
            </a:r>
            <a:r>
              <a:rPr lang="en-US" altLang="zh-CN" sz="3200" b="1" dirty="0" smtClean="0"/>
              <a:t>Tab</a:t>
            </a:r>
            <a:r>
              <a:rPr lang="zh-CN" altLang="en-US" sz="3200" b="1" dirty="0" smtClean="0"/>
              <a:t>”键可弹出元件属性对话框。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）双击该元件。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）右键单击该元件，在弹出菜单中选择属性“</a:t>
            </a:r>
            <a:r>
              <a:rPr lang="en-US" altLang="zh-CN" sz="3200" b="1" dirty="0" smtClean="0"/>
              <a:t>Properties…</a:t>
            </a:r>
            <a:r>
              <a:rPr lang="zh-CN" altLang="en-US" sz="3200" b="1" dirty="0" smtClean="0"/>
              <a:t>”。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</a:t>
            </a:r>
            <a:r>
              <a:rPr lang="zh-CN" altLang="en-US" sz="3200" b="1" dirty="0" smtClean="0"/>
              <a:t>以上方法也适合设置其它元件的属性。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036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29602"/>
            <a:ext cx="655272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稳压二极管电路设计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现在给出参考电路（来自实验教程第</a:t>
            </a:r>
            <a:r>
              <a:rPr lang="en-US" altLang="zh-CN" sz="3200" b="1" dirty="0" smtClean="0"/>
              <a:t>11</a:t>
            </a:r>
            <a:r>
              <a:rPr lang="zh-CN" altLang="en-US" sz="3200" b="1" dirty="0" smtClean="0"/>
              <a:t>章图</a:t>
            </a:r>
            <a:r>
              <a:rPr lang="en-US" altLang="zh-CN" sz="3200" b="1" dirty="0" smtClean="0"/>
              <a:t>11.3</a:t>
            </a:r>
            <a:r>
              <a:rPr lang="zh-CN" altLang="en-US" sz="3200" b="1" dirty="0" smtClean="0"/>
              <a:t>）：</a:t>
            </a:r>
            <a:endParaRPr lang="zh-CN" altLang="en-US" sz="2000" b="1" dirty="0"/>
          </a:p>
        </p:txBody>
      </p:sp>
      <p:sp>
        <p:nvSpPr>
          <p:cNvPr id="9" name="矩形标注 8"/>
          <p:cNvSpPr/>
          <p:nvPr/>
        </p:nvSpPr>
        <p:spPr>
          <a:xfrm>
            <a:off x="683568" y="5877272"/>
            <a:ext cx="6768752" cy="504056"/>
          </a:xfrm>
          <a:prstGeom prst="wedgeRectCallout">
            <a:avLst>
              <a:gd name="adj1" fmla="val 6715"/>
              <a:gd name="adj2" fmla="val -2045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虚线圈中的部分本次设计中忽略掉。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915816" y="4275094"/>
            <a:ext cx="1944216" cy="9001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0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4904"/>
            <a:ext cx="843957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现亦给出电路图中元件信息表（来自实验教程第</a:t>
            </a:r>
            <a:r>
              <a:rPr lang="en-US" altLang="zh-CN" sz="3200" b="1" dirty="0" smtClean="0"/>
              <a:t>11</a:t>
            </a:r>
            <a:r>
              <a:rPr lang="zh-CN" altLang="en-US" sz="3200" b="1" dirty="0" smtClean="0"/>
              <a:t>章表</a:t>
            </a:r>
            <a:r>
              <a:rPr lang="en-US" altLang="zh-CN" sz="3200" b="1" dirty="0" smtClean="0"/>
              <a:t>11.1</a:t>
            </a:r>
            <a:r>
              <a:rPr lang="zh-CN" altLang="en-US" sz="3200" b="1" dirty="0" smtClean="0"/>
              <a:t>）：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57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/>
                <a:ea typeface="宋体"/>
              </a:rPr>
              <a:t>根据表</a:t>
            </a:r>
            <a:r>
              <a:rPr lang="en-US" altLang="zh-CN" sz="3200" b="1" dirty="0" smtClean="0">
                <a:latin typeface="宋体"/>
                <a:ea typeface="宋体"/>
              </a:rPr>
              <a:t>11.1</a:t>
            </a:r>
            <a:r>
              <a:rPr lang="zh-CN" altLang="en-US" sz="3200" b="1" dirty="0" smtClean="0">
                <a:latin typeface="宋体"/>
                <a:ea typeface="宋体"/>
              </a:rPr>
              <a:t>，要加载下面两个元件库：</a:t>
            </a:r>
            <a:endParaRPr lang="en-US" altLang="zh-CN" sz="3200" b="1" dirty="0" smtClean="0">
              <a:latin typeface="宋体"/>
              <a:ea typeface="宋体"/>
            </a:endParaRPr>
          </a:p>
          <a:p>
            <a:r>
              <a:rPr lang="zh-CN" altLang="en-US" sz="3200" b="1" dirty="0">
                <a:latin typeface="宋体"/>
                <a:ea typeface="宋体"/>
              </a:rPr>
              <a:t>（</a:t>
            </a:r>
            <a:r>
              <a:rPr lang="en-US" altLang="zh-CN" sz="3200" b="1" dirty="0" smtClean="0">
                <a:latin typeface="宋体"/>
                <a:ea typeface="宋体"/>
              </a:rPr>
              <a:t>1</a:t>
            </a:r>
            <a:r>
              <a:rPr lang="zh-CN" altLang="en-US" sz="3200" b="1" dirty="0" smtClean="0">
                <a:latin typeface="宋体"/>
                <a:ea typeface="宋体"/>
              </a:rPr>
              <a:t>）“</a:t>
            </a:r>
            <a:r>
              <a:rPr lang="en-US" altLang="zh-CN" sz="3200" b="1" dirty="0" smtClean="0">
                <a:latin typeface="宋体"/>
                <a:ea typeface="宋体"/>
              </a:rPr>
              <a:t>Simulation </a:t>
            </a:r>
            <a:r>
              <a:rPr lang="en-US" altLang="zh-CN" sz="3200" b="1" dirty="0" err="1" smtClean="0">
                <a:latin typeface="宋体"/>
                <a:ea typeface="宋体"/>
              </a:rPr>
              <a:t>Sources.IntLib</a:t>
            </a:r>
            <a:r>
              <a:rPr lang="zh-CN" altLang="en-US" sz="3200" b="1" dirty="0" smtClean="0">
                <a:latin typeface="宋体"/>
                <a:ea typeface="宋体"/>
              </a:rPr>
              <a:t>”</a:t>
            </a:r>
            <a:endParaRPr lang="en-US" altLang="zh-CN" sz="3200" b="1" dirty="0" smtClean="0">
              <a:latin typeface="宋体"/>
              <a:ea typeface="宋体"/>
            </a:endParaRPr>
          </a:p>
          <a:p>
            <a:r>
              <a:rPr lang="zh-CN" altLang="en-US" sz="3200" b="1" dirty="0" smtClean="0">
                <a:latin typeface="宋体"/>
                <a:ea typeface="宋体"/>
              </a:rPr>
              <a:t>（</a:t>
            </a:r>
            <a:r>
              <a:rPr lang="en-US" altLang="zh-CN" sz="3200" b="1" dirty="0" smtClean="0">
                <a:latin typeface="宋体"/>
                <a:ea typeface="宋体"/>
              </a:rPr>
              <a:t>2</a:t>
            </a:r>
            <a:r>
              <a:rPr lang="zh-CN" altLang="en-US" sz="3200" b="1" dirty="0" smtClean="0">
                <a:latin typeface="宋体"/>
                <a:ea typeface="宋体"/>
              </a:rPr>
              <a:t>）“</a:t>
            </a:r>
            <a:r>
              <a:rPr lang="en-US" altLang="zh-CN" sz="3200" b="1" dirty="0" smtClean="0">
                <a:latin typeface="宋体"/>
                <a:ea typeface="宋体"/>
              </a:rPr>
              <a:t>FSC Discrete </a:t>
            </a:r>
            <a:r>
              <a:rPr lang="en-US" altLang="zh-CN" sz="3200" b="1" dirty="0" err="1" smtClean="0">
                <a:latin typeface="宋体"/>
                <a:ea typeface="宋体"/>
              </a:rPr>
              <a:t>Diode.IntLib</a:t>
            </a:r>
            <a:r>
              <a:rPr lang="en-US" altLang="zh-CN" sz="3200" b="1" dirty="0" smtClean="0">
                <a:latin typeface="宋体"/>
                <a:ea typeface="宋体"/>
              </a:rPr>
              <a:t>”</a:t>
            </a:r>
          </a:p>
          <a:p>
            <a:r>
              <a:rPr lang="zh-CN" altLang="en-US" sz="3200" b="1" dirty="0" smtClean="0">
                <a:latin typeface="宋体"/>
                <a:ea typeface="宋体"/>
              </a:rPr>
              <a:t>它们和“</a:t>
            </a:r>
            <a:r>
              <a:rPr lang="en-US" altLang="zh-CN" sz="3200" b="1" dirty="0" smtClean="0">
                <a:latin typeface="宋体"/>
                <a:ea typeface="宋体"/>
              </a:rPr>
              <a:t>Miscellaneous </a:t>
            </a:r>
            <a:r>
              <a:rPr lang="en-US" altLang="zh-CN" sz="3200" b="1" dirty="0" err="1" smtClean="0">
                <a:latin typeface="宋体"/>
                <a:ea typeface="宋体"/>
              </a:rPr>
              <a:t>Devices.IntLib</a:t>
            </a:r>
            <a:r>
              <a:rPr lang="zh-CN" altLang="en-US" sz="3200" b="1" dirty="0" smtClean="0">
                <a:latin typeface="宋体"/>
                <a:ea typeface="宋体"/>
              </a:rPr>
              <a:t>”一样均以文件的形式位于</a:t>
            </a:r>
            <a:r>
              <a:rPr lang="en-US" altLang="zh-CN" sz="3200" b="1" dirty="0" err="1" smtClean="0">
                <a:latin typeface="宋体"/>
                <a:ea typeface="宋体"/>
              </a:rPr>
              <a:t>Altium</a:t>
            </a:r>
            <a:r>
              <a:rPr lang="en-US" altLang="zh-CN" sz="3200" b="1" dirty="0" smtClean="0">
                <a:latin typeface="宋体"/>
                <a:ea typeface="宋体"/>
              </a:rPr>
              <a:t> Designer</a:t>
            </a:r>
            <a:r>
              <a:rPr lang="zh-CN" altLang="en-US" sz="3200" b="1" dirty="0" smtClean="0">
                <a:latin typeface="宋体"/>
                <a:ea typeface="宋体"/>
              </a:rPr>
              <a:t>安装目录下的“</a:t>
            </a:r>
            <a:r>
              <a:rPr lang="en-US" altLang="zh-CN" sz="3200" b="1" dirty="0" smtClean="0">
                <a:latin typeface="宋体"/>
                <a:ea typeface="宋体"/>
              </a:rPr>
              <a:t>Library\</a:t>
            </a:r>
            <a:r>
              <a:rPr lang="zh-CN" altLang="en-US" sz="3200" b="1" dirty="0" smtClean="0">
                <a:latin typeface="宋体"/>
                <a:ea typeface="宋体"/>
              </a:rPr>
              <a:t>”文件夹下。</a:t>
            </a:r>
            <a:r>
              <a:rPr lang="zh-CN" altLang="en-US" sz="3200" b="1" dirty="0">
                <a:latin typeface="宋体"/>
                <a:ea typeface="宋体"/>
              </a:rPr>
              <a:t>从</a:t>
            </a:r>
            <a:r>
              <a:rPr lang="zh-CN" altLang="en-US" sz="3200" b="1" dirty="0" smtClean="0">
                <a:latin typeface="宋体"/>
                <a:ea typeface="宋体"/>
              </a:rPr>
              <a:t>下页开始，以</a:t>
            </a:r>
            <a:r>
              <a:rPr lang="zh-CN" altLang="en-US" sz="3200" b="1" dirty="0">
                <a:latin typeface="宋体"/>
                <a:ea typeface="宋体"/>
              </a:rPr>
              <a:t>“</a:t>
            </a:r>
            <a:r>
              <a:rPr lang="en-US" altLang="zh-CN" sz="3200" b="1" dirty="0">
                <a:latin typeface="宋体"/>
                <a:ea typeface="宋体"/>
              </a:rPr>
              <a:t>Simulation </a:t>
            </a:r>
            <a:r>
              <a:rPr lang="en-US" altLang="zh-CN" sz="3200" b="1" dirty="0" err="1">
                <a:latin typeface="宋体"/>
                <a:ea typeface="宋体"/>
              </a:rPr>
              <a:t>Sources.IntLib</a:t>
            </a:r>
            <a:r>
              <a:rPr lang="zh-CN" altLang="en-US" sz="3200" b="1" dirty="0" smtClean="0">
                <a:latin typeface="宋体"/>
                <a:ea typeface="宋体"/>
              </a:rPr>
              <a:t>”为例描述加载方法，可用同样的方法加载元件库“</a:t>
            </a:r>
            <a:r>
              <a:rPr lang="en-US" altLang="zh-CN" sz="3200" b="1" dirty="0" smtClean="0">
                <a:latin typeface="宋体"/>
                <a:ea typeface="宋体"/>
              </a:rPr>
              <a:t>FSC Discrete </a:t>
            </a:r>
            <a:r>
              <a:rPr lang="en-US" altLang="zh-CN" sz="3200" b="1" dirty="0" err="1" smtClean="0">
                <a:latin typeface="宋体"/>
                <a:ea typeface="宋体"/>
              </a:rPr>
              <a:t>Diode.IntLib</a:t>
            </a:r>
            <a:r>
              <a:rPr lang="zh-CN" altLang="en-US" sz="3200" b="1" dirty="0" smtClean="0">
                <a:latin typeface="宋体"/>
                <a:ea typeface="宋体"/>
              </a:rPr>
              <a:t>”。</a:t>
            </a:r>
            <a:endParaRPr lang="en-US" altLang="zh-CN" sz="3200" b="1" dirty="0">
              <a:latin typeface="宋体"/>
              <a:ea typeface="宋体"/>
            </a:endParaRPr>
          </a:p>
          <a:p>
            <a:endParaRPr lang="en-US" altLang="zh-CN" sz="3200" b="1" dirty="0" smtClean="0">
              <a:latin typeface="宋体"/>
              <a:ea typeface="宋体"/>
            </a:endParaRPr>
          </a:p>
          <a:p>
            <a:r>
              <a:rPr lang="en-US" altLang="zh-CN" sz="2000" b="1" dirty="0" smtClean="0"/>
              <a:t>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749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加载“</a:t>
            </a:r>
            <a:r>
              <a:rPr lang="en-US" altLang="zh-CN" sz="3200" b="1" dirty="0" smtClean="0"/>
              <a:t>Simulation </a:t>
            </a:r>
            <a:r>
              <a:rPr lang="en-US" altLang="zh-CN" sz="3200" b="1" dirty="0" err="1" smtClean="0"/>
              <a:t>Sources.IntLib</a:t>
            </a:r>
            <a:r>
              <a:rPr lang="zh-CN" altLang="en-US" sz="3200" b="1" dirty="0" smtClean="0"/>
              <a:t>”的方法如下图所示：</a:t>
            </a:r>
            <a:endParaRPr lang="zh-CN" altLang="en-US" sz="20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32266"/>
            <a:ext cx="6319192" cy="411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标注 2"/>
          <p:cNvSpPr/>
          <p:nvPr/>
        </p:nvSpPr>
        <p:spPr>
          <a:xfrm>
            <a:off x="6022366" y="2045881"/>
            <a:ext cx="2736304" cy="576064"/>
          </a:xfrm>
          <a:prstGeom prst="wedgeRectCallout">
            <a:avLst>
              <a:gd name="adj1" fmla="val -24732"/>
              <a:gd name="adj2" fmla="val 1709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Library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979712" y="2045881"/>
            <a:ext cx="3888432" cy="576064"/>
          </a:xfrm>
          <a:prstGeom prst="wedgeRectCallout">
            <a:avLst>
              <a:gd name="adj1" fmla="val 26611"/>
              <a:gd name="adj2" fmla="val 968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接</a:t>
            </a:r>
            <a:r>
              <a:rPr lang="zh-CN" altLang="en-US" sz="2800" b="1" dirty="0">
                <a:solidFill>
                  <a:srgbClr val="FF0000"/>
                </a:solidFill>
              </a:rPr>
              <a:t>着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点击“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Library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827774" y="3717032"/>
            <a:ext cx="1930896" cy="2160240"/>
          </a:xfrm>
          <a:prstGeom prst="wedgeRectCallout">
            <a:avLst>
              <a:gd name="adj1" fmla="val -206985"/>
              <a:gd name="adj2" fmla="val 445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在弹出的对话框内点击“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Install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”进入下页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2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3" y="2539727"/>
            <a:ext cx="6399521" cy="41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加载“</a:t>
            </a:r>
            <a:r>
              <a:rPr lang="en-US" altLang="zh-CN" sz="3200" b="1" dirty="0" smtClean="0"/>
              <a:t>Simulation </a:t>
            </a:r>
            <a:r>
              <a:rPr lang="en-US" altLang="zh-CN" sz="3200" b="1" dirty="0" err="1" smtClean="0"/>
              <a:t>Sources.IntLib</a:t>
            </a:r>
            <a:r>
              <a:rPr lang="zh-CN" altLang="en-US" sz="3200" b="1" dirty="0" smtClean="0"/>
              <a:t>”的方法如下图所示（续）：</a:t>
            </a:r>
            <a:endParaRPr lang="zh-CN" altLang="en-US" sz="2000" b="1" dirty="0"/>
          </a:p>
        </p:txBody>
      </p:sp>
      <p:sp>
        <p:nvSpPr>
          <p:cNvPr id="9" name="矩形标注 8"/>
          <p:cNvSpPr/>
          <p:nvPr/>
        </p:nvSpPr>
        <p:spPr>
          <a:xfrm>
            <a:off x="3131840" y="2045880"/>
            <a:ext cx="5626830" cy="951072"/>
          </a:xfrm>
          <a:prstGeom prst="wedgeRectCallout">
            <a:avLst>
              <a:gd name="adj1" fmla="val -37038"/>
              <a:gd name="adj2" fmla="val 16259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在安装目录的“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Library\Simulation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”文件夹下找到要加载的文件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020272" y="3212976"/>
            <a:ext cx="1738398" cy="2016224"/>
          </a:xfrm>
          <a:prstGeom prst="wedgeRectCallout">
            <a:avLst>
              <a:gd name="adj1" fmla="val -127440"/>
              <a:gd name="adj2" fmla="val 10714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点击“打开”完成加载，后续（略）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002"/>
            <a:ext cx="656272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现在按照实验教程图</a:t>
            </a:r>
            <a:r>
              <a:rPr lang="en-US" altLang="zh-CN" sz="3200" b="1" dirty="0" smtClean="0"/>
              <a:t>11.3</a:t>
            </a:r>
            <a:r>
              <a:rPr lang="zh-CN" altLang="en-US" sz="3200" b="1" dirty="0" smtClean="0"/>
              <a:t>来设计电路，首先放置“直流稳压电源”，如下图所示：</a:t>
            </a:r>
            <a:endParaRPr lang="zh-CN" altLang="en-US" sz="2000" b="1" dirty="0"/>
          </a:p>
        </p:txBody>
      </p:sp>
      <p:sp>
        <p:nvSpPr>
          <p:cNvPr id="9" name="矩形标注 8"/>
          <p:cNvSpPr/>
          <p:nvPr/>
        </p:nvSpPr>
        <p:spPr>
          <a:xfrm>
            <a:off x="7020272" y="3654807"/>
            <a:ext cx="1738398" cy="955070"/>
          </a:xfrm>
          <a:prstGeom prst="wedgeRectCallout">
            <a:avLst>
              <a:gd name="adj1" fmla="val -58078"/>
              <a:gd name="adj2" fmla="val -2091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Library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5576" y="2587977"/>
            <a:ext cx="2520280" cy="1057047"/>
          </a:xfrm>
          <a:prstGeom prst="wedgeRectCallout">
            <a:avLst>
              <a:gd name="adj1" fmla="val 81634"/>
              <a:gd name="adj2" fmla="val 294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通过下拉菜单选择库文件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3528" y="4293097"/>
            <a:ext cx="3600400" cy="504055"/>
          </a:xfrm>
          <a:prstGeom prst="wedgeRectCallout">
            <a:avLst>
              <a:gd name="adj1" fmla="val 52814"/>
              <a:gd name="adj2" fmla="val -1670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输入关键字“*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VSRC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015716" y="5301208"/>
            <a:ext cx="1908604" cy="504055"/>
          </a:xfrm>
          <a:prstGeom prst="wedgeRectCallout">
            <a:avLst>
              <a:gd name="adj1" fmla="val 111902"/>
              <a:gd name="adj2" fmla="val -2487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选中元件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794069" y="4797152"/>
            <a:ext cx="2170419" cy="1224136"/>
          </a:xfrm>
          <a:prstGeom prst="wedgeRectCallout">
            <a:avLst>
              <a:gd name="adj1" fmla="val -91118"/>
              <a:gd name="adj2" fmla="val 5773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元件</a:t>
            </a:r>
            <a:r>
              <a:rPr lang="zh-CN" altLang="en-US" sz="2800" b="1" dirty="0">
                <a:solidFill>
                  <a:srgbClr val="FF0000"/>
                </a:solidFill>
              </a:rPr>
              <a:t>必须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Simulation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886253" y="2132856"/>
            <a:ext cx="1872417" cy="1224136"/>
          </a:xfrm>
          <a:prstGeom prst="wedgeRectCallout">
            <a:avLst>
              <a:gd name="adj1" fmla="val -78095"/>
              <a:gd name="adj2" fmla="val 340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点击进行放置操作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8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内容概述（续）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/>
              <a:t>3</a:t>
            </a:r>
            <a:r>
              <a:rPr lang="zh-CN" altLang="en-US" b="1" dirty="0" smtClean="0"/>
              <a:t>）学习和掌握稳压二极管伏安特性测试电路设计的基本方法，包括：</a:t>
            </a:r>
            <a:endParaRPr lang="en-US" altLang="zh-CN" b="1" dirty="0" smtClean="0"/>
          </a:p>
          <a:p>
            <a:r>
              <a:rPr lang="zh-CN" altLang="en-US" b="1" dirty="0" smtClean="0"/>
              <a:t>参照实验教程中表</a:t>
            </a:r>
            <a:r>
              <a:rPr lang="en-US" altLang="zh-CN" b="1" dirty="0" smtClean="0"/>
              <a:t>11.1</a:t>
            </a:r>
            <a:r>
              <a:rPr lang="zh-CN" altLang="en-US" b="1" dirty="0" smtClean="0"/>
              <a:t>中的信息，设计如实验教程第</a:t>
            </a:r>
            <a:r>
              <a:rPr lang="en-US" altLang="zh-CN" b="1" dirty="0" smtClean="0"/>
              <a:t>11</a:t>
            </a:r>
            <a:r>
              <a:rPr lang="zh-CN" altLang="en-US" b="1" dirty="0" smtClean="0"/>
              <a:t>章图</a:t>
            </a:r>
            <a:r>
              <a:rPr lang="en-US" altLang="zh-CN" b="1" dirty="0" smtClean="0"/>
              <a:t>11.3</a:t>
            </a:r>
            <a:r>
              <a:rPr lang="zh-CN" altLang="en-US" b="1" dirty="0" smtClean="0"/>
              <a:t>所示的“稳压二极管电路”原理图。</a:t>
            </a:r>
            <a:endParaRPr lang="en-US" altLang="zh-CN" b="1" dirty="0" smtClean="0"/>
          </a:p>
          <a:p>
            <a:r>
              <a:rPr lang="zh-CN" altLang="en-US" b="1" dirty="0" smtClean="0"/>
              <a:t>参照实验教程中表</a:t>
            </a:r>
            <a:r>
              <a:rPr lang="en-US" altLang="zh-CN" b="1" dirty="0" smtClean="0"/>
              <a:t>11.2</a:t>
            </a:r>
            <a:r>
              <a:rPr lang="zh-CN" altLang="en-US" b="1" dirty="0" smtClean="0"/>
              <a:t>，学习测量仿真的静态工作点（</a:t>
            </a:r>
            <a:r>
              <a:rPr lang="en-US" altLang="zh-CN" b="1" dirty="0" smtClean="0"/>
              <a:t>Operating Point</a:t>
            </a:r>
            <a:r>
              <a:rPr lang="zh-CN" altLang="en-US" b="1" dirty="0" smtClean="0"/>
              <a:t>）数据。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2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2002"/>
            <a:ext cx="58007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接上页“</a:t>
            </a:r>
            <a:r>
              <a:rPr lang="en-US" altLang="zh-CN" sz="3200" b="1" dirty="0" smtClean="0"/>
              <a:t>Place VSRC</a:t>
            </a:r>
            <a:r>
              <a:rPr lang="zh-CN" altLang="en-US" sz="3200" b="1" dirty="0" smtClean="0"/>
              <a:t>”后，原理图上出现了一个悬浮的“直流稳压电源”元件</a:t>
            </a:r>
            <a:r>
              <a:rPr lang="en-US" altLang="zh-CN" sz="3200" b="1" dirty="0" smtClean="0"/>
              <a:t>V?</a:t>
            </a:r>
            <a:r>
              <a:rPr lang="zh-CN" altLang="en-US" sz="3200" b="1" dirty="0" smtClean="0"/>
              <a:t>，如下图：</a:t>
            </a:r>
            <a:endParaRPr lang="zh-CN" altLang="en-US" sz="2000" b="1" dirty="0"/>
          </a:p>
        </p:txBody>
      </p:sp>
      <p:sp>
        <p:nvSpPr>
          <p:cNvPr id="10" name="矩形标注 9"/>
          <p:cNvSpPr/>
          <p:nvPr/>
        </p:nvSpPr>
        <p:spPr>
          <a:xfrm>
            <a:off x="6444208" y="3212976"/>
            <a:ext cx="2314462" cy="2016224"/>
          </a:xfrm>
          <a:prstGeom prst="wedgeRectCallout">
            <a:avLst>
              <a:gd name="adj1" fmla="val -212382"/>
              <a:gd name="adj2" fmla="val 527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虚线框中是放置后在原理图上悬浮的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VSRC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27584" y="4519389"/>
            <a:ext cx="1800200" cy="1717923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002"/>
            <a:ext cx="5904656" cy="412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接上页悬浮状态下，按下“</a:t>
            </a:r>
            <a:r>
              <a:rPr lang="en-US" altLang="zh-CN" sz="3200" b="1" dirty="0" smtClean="0"/>
              <a:t>Tab</a:t>
            </a:r>
            <a:r>
              <a:rPr lang="zh-CN" altLang="en-US" sz="3200" b="1" dirty="0" smtClean="0"/>
              <a:t>”键，设置更改“直流稳压电源”元件</a:t>
            </a:r>
            <a:r>
              <a:rPr lang="zh-CN" altLang="en-US" sz="3200" b="1" dirty="0"/>
              <a:t>属性</a:t>
            </a:r>
            <a:r>
              <a:rPr lang="zh-CN" altLang="en-US" sz="3200" b="1" dirty="0" smtClean="0"/>
              <a:t>，如下图：</a:t>
            </a:r>
            <a:endParaRPr lang="zh-CN" altLang="en-US" sz="2000" b="1" dirty="0"/>
          </a:p>
        </p:txBody>
      </p:sp>
      <p:sp>
        <p:nvSpPr>
          <p:cNvPr id="10" name="矩形标注 9"/>
          <p:cNvSpPr/>
          <p:nvPr/>
        </p:nvSpPr>
        <p:spPr>
          <a:xfrm>
            <a:off x="6444208" y="2562002"/>
            <a:ext cx="2314462" cy="504056"/>
          </a:xfrm>
          <a:prstGeom prst="wedgeRectCallout">
            <a:avLst>
              <a:gd name="adj1" fmla="val -266377"/>
              <a:gd name="adj2" fmla="val 255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将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V?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改为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6444208" y="3218458"/>
            <a:ext cx="2314462" cy="504056"/>
          </a:xfrm>
          <a:prstGeom prst="wedgeRectCallout">
            <a:avLst>
              <a:gd name="adj1" fmla="val -235429"/>
              <a:gd name="adj2" fmla="val -531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取消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勾选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915816" y="4005064"/>
            <a:ext cx="2314462" cy="504056"/>
          </a:xfrm>
          <a:prstGeom prst="wedgeRectCallout">
            <a:avLst>
              <a:gd name="adj1" fmla="val -41181"/>
              <a:gd name="adj2" fmla="val -772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宋体"/>
                <a:ea typeface="宋体"/>
              </a:rPr>
              <a:t>进行√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勾选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444208" y="3972664"/>
            <a:ext cx="2314462" cy="504056"/>
          </a:xfrm>
          <a:prstGeom prst="wedgeRectCallout">
            <a:avLst>
              <a:gd name="adj1" fmla="val -115588"/>
              <a:gd name="adj2" fmla="val -924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设为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+15V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459016" y="4629120"/>
            <a:ext cx="2314462" cy="504056"/>
          </a:xfrm>
          <a:prstGeom prst="wedgeRectCallout">
            <a:avLst>
              <a:gd name="adj1" fmla="val -64227"/>
              <a:gd name="adj2" fmla="val 3429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”结束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4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002"/>
            <a:ext cx="7484253" cy="410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接上页“</a:t>
            </a:r>
            <a:r>
              <a:rPr lang="en-US" altLang="zh-CN" sz="3200" b="1" dirty="0" smtClean="0"/>
              <a:t>OK</a:t>
            </a:r>
            <a:r>
              <a:rPr lang="zh-CN" altLang="en-US" sz="3200" b="1" dirty="0" smtClean="0"/>
              <a:t>”后，将</a:t>
            </a:r>
            <a:r>
              <a:rPr lang="en-US" altLang="zh-CN" sz="3200" b="1" dirty="0" smtClean="0"/>
              <a:t>+15V</a:t>
            </a:r>
            <a:r>
              <a:rPr lang="zh-CN" altLang="en-US" sz="3200" b="1" dirty="0" smtClean="0"/>
              <a:t>的“直流稳压电源”元件放置于原理图上，如下图：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4541099" y="4221088"/>
            <a:ext cx="4217571" cy="912088"/>
          </a:xfrm>
          <a:prstGeom prst="wedgeRectCallout">
            <a:avLst>
              <a:gd name="adj1" fmla="val -76257"/>
              <a:gd name="adj2" fmla="val 5892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虚线圈中是放置调整好的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+15V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直流稳压电源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47664" y="4615681"/>
            <a:ext cx="1800200" cy="140560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527682"/>
            <a:ext cx="34956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可以用同样方法将</a:t>
            </a:r>
            <a:r>
              <a:rPr lang="en-US" altLang="zh-CN" sz="3200" b="1" dirty="0" smtClean="0"/>
              <a:t>-15V</a:t>
            </a:r>
            <a:r>
              <a:rPr lang="zh-CN" altLang="en-US" sz="3200" b="1" dirty="0" smtClean="0"/>
              <a:t>的“直流稳压电源”元件放置于原理图上，如下图：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2483768" y="2562002"/>
            <a:ext cx="4114662" cy="912088"/>
          </a:xfrm>
          <a:prstGeom prst="wedgeRectCallout">
            <a:avLst>
              <a:gd name="adj1" fmla="val -64720"/>
              <a:gd name="adj2" fmla="val 16418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虚线圈中是放置调整好的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-15V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直流稳压电源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899592" y="4615681"/>
            <a:ext cx="1800200" cy="140560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63218" y="3717032"/>
            <a:ext cx="4795452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为避免仿真时会出错，值得注意的地方有：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V?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必须要用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来标识。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）不能有两个相同的元件标识符，如两个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+15V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-15V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是仿真时需要提供的数据参数，必须设置。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9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49252"/>
            <a:ext cx="6336704" cy="4063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9" name="矩形标注 8"/>
          <p:cNvSpPr/>
          <p:nvPr/>
        </p:nvSpPr>
        <p:spPr>
          <a:xfrm>
            <a:off x="7020272" y="3654807"/>
            <a:ext cx="1738398" cy="955070"/>
          </a:xfrm>
          <a:prstGeom prst="wedgeRectCallout">
            <a:avLst>
              <a:gd name="adj1" fmla="val -73858"/>
              <a:gd name="adj2" fmla="val 142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Library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39552" y="2693391"/>
            <a:ext cx="2520280" cy="1057047"/>
          </a:xfrm>
          <a:prstGeom prst="wedgeRectCallout">
            <a:avLst>
              <a:gd name="adj1" fmla="val 88286"/>
              <a:gd name="adj2" fmla="val 582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通过下拉菜单选择库文件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0472" y="4293096"/>
            <a:ext cx="3531448" cy="504055"/>
          </a:xfrm>
          <a:prstGeom prst="wedgeRectCallout">
            <a:avLst>
              <a:gd name="adj1" fmla="val 55926"/>
              <a:gd name="adj2" fmla="val -854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输入关键字“*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RPot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799692" y="5552058"/>
            <a:ext cx="1908604" cy="504055"/>
          </a:xfrm>
          <a:prstGeom prst="wedgeRectCallout">
            <a:avLst>
              <a:gd name="adj1" fmla="val 98328"/>
              <a:gd name="adj2" fmla="val -2577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选中元件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794069" y="4797152"/>
            <a:ext cx="2170419" cy="1224136"/>
          </a:xfrm>
          <a:prstGeom prst="wedgeRectCallout">
            <a:avLst>
              <a:gd name="adj1" fmla="val -100949"/>
              <a:gd name="adj2" fmla="val 6893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元件</a:t>
            </a:r>
            <a:r>
              <a:rPr lang="zh-CN" altLang="en-US" sz="2800" b="1" dirty="0">
                <a:solidFill>
                  <a:srgbClr val="FF0000"/>
                </a:solidFill>
              </a:rPr>
              <a:t>必须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Simulation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6886253" y="2132856"/>
            <a:ext cx="1872417" cy="1224136"/>
          </a:xfrm>
          <a:prstGeom prst="wedgeRectCallout">
            <a:avLst>
              <a:gd name="adj1" fmla="val -89490"/>
              <a:gd name="adj2" fmla="val 689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点击进行放置操作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472" y="1502058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现在按实验教程图</a:t>
            </a:r>
            <a:r>
              <a:rPr lang="en-US" altLang="zh-CN" sz="3200" b="1" dirty="0" smtClean="0"/>
              <a:t>11.3</a:t>
            </a:r>
            <a:r>
              <a:rPr lang="zh-CN" altLang="en-US" sz="3200" b="1" dirty="0" smtClean="0"/>
              <a:t>放置元件电位器，如下图所示：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425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540080"/>
            <a:ext cx="5976664" cy="4144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接上页悬浮状态下，按下“</a:t>
            </a:r>
            <a:r>
              <a:rPr lang="en-US" altLang="zh-CN" sz="3200" b="1" dirty="0" smtClean="0"/>
              <a:t>Tab</a:t>
            </a:r>
            <a:r>
              <a:rPr lang="zh-CN" altLang="en-US" sz="3200" b="1" dirty="0" smtClean="0"/>
              <a:t>”键，设置更改“电位器”元件</a:t>
            </a:r>
            <a:r>
              <a:rPr lang="zh-CN" altLang="en-US" sz="3200" b="1" dirty="0"/>
              <a:t>属性</a:t>
            </a:r>
            <a:r>
              <a:rPr lang="zh-CN" altLang="en-US" sz="3200" b="1" dirty="0" smtClean="0"/>
              <a:t>，如下图：</a:t>
            </a:r>
            <a:endParaRPr lang="zh-CN" altLang="en-US" sz="2000" b="1" dirty="0"/>
          </a:p>
        </p:txBody>
      </p:sp>
      <p:sp>
        <p:nvSpPr>
          <p:cNvPr id="10" name="矩形标注 9"/>
          <p:cNvSpPr/>
          <p:nvPr/>
        </p:nvSpPr>
        <p:spPr>
          <a:xfrm>
            <a:off x="6444208" y="2288052"/>
            <a:ext cx="2314462" cy="504056"/>
          </a:xfrm>
          <a:prstGeom prst="wedgeRectCallout">
            <a:avLst>
              <a:gd name="adj1" fmla="val -256500"/>
              <a:gd name="adj2" fmla="val 708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将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?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改为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6444208" y="2966430"/>
            <a:ext cx="2314462" cy="504056"/>
          </a:xfrm>
          <a:prstGeom prst="wedgeRectCallout">
            <a:avLst>
              <a:gd name="adj1" fmla="val -226869"/>
              <a:gd name="adj2" fmla="val -228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取消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  <a:ea typeface="宋体"/>
              </a:rPr>
              <a:t>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勾选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131840" y="4005064"/>
            <a:ext cx="2314462" cy="504056"/>
          </a:xfrm>
          <a:prstGeom prst="wedgeRectCallout">
            <a:avLst>
              <a:gd name="adj1" fmla="val -47766"/>
              <a:gd name="adj2" fmla="val -1256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宋体"/>
                <a:ea typeface="宋体"/>
              </a:rPr>
              <a:t>进行√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勾选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459016" y="3651488"/>
            <a:ext cx="2314462" cy="857632"/>
          </a:xfrm>
          <a:prstGeom prst="wedgeRectCallout">
            <a:avLst>
              <a:gd name="adj1" fmla="val -114929"/>
              <a:gd name="adj2" fmla="val -5079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Set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Pos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”设为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0.001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459016" y="5838564"/>
            <a:ext cx="2314462" cy="504056"/>
          </a:xfrm>
          <a:prstGeom prst="wedgeRectCallout">
            <a:avLst>
              <a:gd name="adj1" fmla="val -60935"/>
              <a:gd name="adj2" fmla="val 1010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”结束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5652120" y="5085184"/>
            <a:ext cx="3143356" cy="504056"/>
          </a:xfrm>
          <a:prstGeom prst="wedgeRectCallout">
            <a:avLst>
              <a:gd name="adj1" fmla="val -54290"/>
              <a:gd name="adj2" fmla="val -28893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Value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”设为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10K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6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4" y="2687563"/>
            <a:ext cx="2698626" cy="283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接上页“</a:t>
            </a:r>
            <a:r>
              <a:rPr lang="en-US" altLang="zh-CN" sz="3200" b="1" dirty="0" smtClean="0"/>
              <a:t>OK</a:t>
            </a:r>
            <a:r>
              <a:rPr lang="zh-CN" altLang="en-US" sz="3200" b="1" dirty="0" smtClean="0"/>
              <a:t>”后，将“电位器”元件</a:t>
            </a:r>
            <a:r>
              <a:rPr lang="en-US" altLang="zh-CN" sz="3200" b="1" dirty="0" err="1" smtClean="0"/>
              <a:t>Rw</a:t>
            </a:r>
            <a:r>
              <a:rPr lang="zh-CN" altLang="en-US" sz="3200" b="1" dirty="0" smtClean="0"/>
              <a:t>悬浮于原理图上，如下图所示操作“空格”快捷键：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433214" y="5754613"/>
            <a:ext cx="3991341" cy="912088"/>
          </a:xfrm>
          <a:prstGeom prst="wedgeRectCallout">
            <a:avLst>
              <a:gd name="adj1" fmla="val -273"/>
              <a:gd name="adj2" fmla="val -1532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”后原理图上处于悬浮状态的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电位器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79712" y="3429000"/>
            <a:ext cx="1152128" cy="136815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96" y="2687563"/>
            <a:ext cx="2714625" cy="283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椭圆 9"/>
          <p:cNvSpPr/>
          <p:nvPr/>
        </p:nvSpPr>
        <p:spPr>
          <a:xfrm>
            <a:off x="7253108" y="3068960"/>
            <a:ext cx="1357313" cy="158417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6401" y="321297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按下“空格”键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347864" y="3861048"/>
            <a:ext cx="3672408" cy="57606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4541099" y="5758205"/>
            <a:ext cx="4069323" cy="557410"/>
          </a:xfrm>
          <a:prstGeom prst="wedgeRectCallout">
            <a:avLst>
              <a:gd name="adj1" fmla="val 31560"/>
              <a:gd name="adj2" fmla="val -2189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>
                <a:solidFill>
                  <a:srgbClr val="FF0000"/>
                </a:solidFill>
              </a:rPr>
              <a:t>元件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逆时针旋转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90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8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0" grpId="0" animBg="1"/>
      <p:bldP spid="5" grpId="0"/>
      <p:bldP spid="7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983" y="2602897"/>
            <a:ext cx="2593503" cy="292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4" y="2687563"/>
            <a:ext cx="2698626" cy="283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接上</a:t>
            </a:r>
            <a:r>
              <a:rPr lang="zh-CN" altLang="en-US" sz="3200" b="1" dirty="0"/>
              <a:t>页操作“空格”</a:t>
            </a:r>
            <a:r>
              <a:rPr lang="zh-CN" altLang="en-US" sz="3200" b="1" dirty="0" smtClean="0"/>
              <a:t>快捷键后，也可在“电位器”元件</a:t>
            </a:r>
            <a:r>
              <a:rPr lang="en-US" altLang="zh-CN" sz="3200" b="1" dirty="0" err="1" smtClean="0"/>
              <a:t>Rw</a:t>
            </a:r>
            <a:r>
              <a:rPr lang="zh-CN" altLang="en-US" sz="3200" b="1" dirty="0" smtClean="0"/>
              <a:t>悬浮时操作“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”键，如下图：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433215" y="5754613"/>
            <a:ext cx="3418705" cy="912088"/>
          </a:xfrm>
          <a:prstGeom prst="wedgeRectCallout">
            <a:avLst>
              <a:gd name="adj1" fmla="val 11763"/>
              <a:gd name="adj2" fmla="val -1482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原理图上处于悬浮状态的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电位器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79712" y="3429000"/>
            <a:ext cx="1152128" cy="136815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253109" y="2687563"/>
            <a:ext cx="1212378" cy="117348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6401" y="3212976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按下“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347864" y="3861048"/>
            <a:ext cx="3672408" cy="57606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4541099" y="5758205"/>
            <a:ext cx="4069323" cy="557410"/>
          </a:xfrm>
          <a:prstGeom prst="wedgeRectCallout">
            <a:avLst>
              <a:gd name="adj1" fmla="val 32684"/>
              <a:gd name="adj2" fmla="val -38021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元件转向垂直镜像处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8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0" grpId="0" animBg="1"/>
      <p:bldP spid="5" grpId="0"/>
      <p:bldP spid="7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05" y="2687563"/>
            <a:ext cx="3054214" cy="2839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4" y="2687563"/>
            <a:ext cx="2698626" cy="2839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接上</a:t>
            </a:r>
            <a:r>
              <a:rPr lang="zh-CN" altLang="en-US" sz="3200" b="1" dirty="0"/>
              <a:t>页操作</a:t>
            </a:r>
            <a:r>
              <a:rPr lang="zh-CN" altLang="en-US" sz="3200" b="1" dirty="0" smtClean="0"/>
              <a:t>“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”快捷键后，也可在“电位器”元件</a:t>
            </a:r>
            <a:r>
              <a:rPr lang="en-US" altLang="zh-CN" sz="3200" b="1" dirty="0" err="1" smtClean="0"/>
              <a:t>Rw</a:t>
            </a:r>
            <a:r>
              <a:rPr lang="zh-CN" altLang="en-US" sz="3200" b="1" dirty="0" smtClean="0"/>
              <a:t>悬浮时操作“</a:t>
            </a:r>
            <a:r>
              <a:rPr lang="en-US" altLang="zh-CN" sz="3200" b="1" dirty="0"/>
              <a:t>X</a:t>
            </a:r>
            <a:r>
              <a:rPr lang="zh-CN" altLang="en-US" sz="3200" b="1" dirty="0" smtClean="0"/>
              <a:t>”键，如下图：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433215" y="5754613"/>
            <a:ext cx="3418705" cy="912088"/>
          </a:xfrm>
          <a:prstGeom prst="wedgeRectCallout">
            <a:avLst>
              <a:gd name="adj1" fmla="val 11763"/>
              <a:gd name="adj2" fmla="val -1482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原理图上处于悬浮状态的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电位器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79712" y="3429000"/>
            <a:ext cx="1152128" cy="136815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218005" y="3520685"/>
            <a:ext cx="1212378" cy="117348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186401" y="3212976"/>
            <a:ext cx="2175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按下“</a:t>
            </a:r>
            <a:r>
              <a:rPr lang="en-US" altLang="zh-CN" sz="2800" b="1" dirty="0">
                <a:solidFill>
                  <a:srgbClr val="FF0000"/>
                </a:solidFill>
              </a:rPr>
              <a:t>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347864" y="3861048"/>
            <a:ext cx="3672408" cy="57606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4541099" y="5758205"/>
            <a:ext cx="4069323" cy="557410"/>
          </a:xfrm>
          <a:prstGeom prst="wedgeRectCallout">
            <a:avLst>
              <a:gd name="adj1" fmla="val 30062"/>
              <a:gd name="adj2" fmla="val -1778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元件转向水平镜像处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1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0" grpId="0" animBg="1"/>
      <p:bldP spid="5" grpId="0"/>
      <p:bldP spid="7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2482"/>
            <a:ext cx="3960440" cy="40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请利用</a:t>
            </a:r>
            <a:r>
              <a:rPr lang="en-US" altLang="zh-CN" sz="3200" b="1" dirty="0" smtClean="0"/>
              <a:t>X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及空格快捷键，按实验教程图</a:t>
            </a:r>
            <a:r>
              <a:rPr lang="en-US" altLang="zh-CN" sz="3200" b="1" dirty="0" smtClean="0"/>
              <a:t>11.3</a:t>
            </a:r>
            <a:r>
              <a:rPr lang="zh-CN" altLang="en-US" sz="3200" b="1" dirty="0" smtClean="0"/>
              <a:t>放置好</a:t>
            </a:r>
            <a:r>
              <a:rPr lang="en-US" altLang="zh-CN" sz="3200" b="1" dirty="0" err="1" smtClean="0"/>
              <a:t>Rw</a:t>
            </a:r>
            <a:r>
              <a:rPr lang="zh-CN" altLang="en-US" sz="3200" b="1" dirty="0" smtClean="0"/>
              <a:t>电位器</a:t>
            </a:r>
            <a:r>
              <a:rPr lang="zh-CN" altLang="en-US" sz="3200" b="1" dirty="0"/>
              <a:t>元件</a:t>
            </a:r>
            <a:r>
              <a:rPr lang="zh-CN" altLang="en-US" sz="3200" b="1" dirty="0" smtClean="0"/>
              <a:t>，如下图所示：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2627784" y="2592482"/>
            <a:ext cx="3733160" cy="912088"/>
          </a:xfrm>
          <a:prstGeom prst="wedgeRectCallout">
            <a:avLst>
              <a:gd name="adj1" fmla="val -35830"/>
              <a:gd name="adj2" fmla="val 8231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虚线圈中是放置调整好的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电位器元件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79712" y="3900084"/>
            <a:ext cx="1922194" cy="140560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63218" y="3717032"/>
            <a:ext cx="4795452" cy="2664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为避免仿真时会出错，值得注意的地方有：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?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必须标识为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或其它。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）电位器的设定位置（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Set Position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0.001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）和标称值（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Value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10K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）是仿真时要用到的数据参数。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/>
              <a:t>内容概述（续）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</a:t>
            </a:r>
            <a:r>
              <a:rPr lang="zh-CN" altLang="en-US" b="1" dirty="0"/>
              <a:t>更多说明</a:t>
            </a:r>
            <a:endParaRPr lang="en-US" altLang="zh-CN" b="1" dirty="0" smtClean="0"/>
          </a:p>
          <a:p>
            <a:r>
              <a:rPr lang="zh-CN" altLang="en-US" b="1" dirty="0" smtClean="0"/>
              <a:t>本课件旨在帮助完成稳压二极管伏安特性曲线的测试电路，掌握与之相关的初步的仿真应用。</a:t>
            </a:r>
            <a:endParaRPr lang="en-US" altLang="zh-CN" b="1" dirty="0" smtClean="0"/>
          </a:p>
          <a:p>
            <a:r>
              <a:rPr lang="zh-CN" altLang="en-US" b="1" dirty="0" smtClean="0"/>
              <a:t>关于</a:t>
            </a:r>
            <a:r>
              <a:rPr lang="en-US" altLang="zh-CN" b="1" dirty="0" err="1" smtClean="0"/>
              <a:t>Altium</a:t>
            </a:r>
            <a:r>
              <a:rPr lang="en-US" altLang="zh-CN" b="1" dirty="0" smtClean="0"/>
              <a:t> Designer</a:t>
            </a:r>
            <a:r>
              <a:rPr lang="zh-CN" altLang="en-US" b="1" dirty="0" smtClean="0"/>
              <a:t>软件工具的深入应用，应查阅更专业的书籍，做更多的实践和练习。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80" y="2592482"/>
            <a:ext cx="6311552" cy="4098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按实验教程图</a:t>
            </a:r>
            <a:r>
              <a:rPr lang="en-US" altLang="zh-CN" sz="3200" b="1" dirty="0" smtClean="0"/>
              <a:t>11.3</a:t>
            </a:r>
            <a:r>
              <a:rPr lang="zh-CN" altLang="en-US" sz="3200" b="1" dirty="0" smtClean="0"/>
              <a:t>放置好电阻</a:t>
            </a:r>
            <a:r>
              <a:rPr lang="en-US" altLang="zh-CN" sz="3200" b="1" dirty="0" smtClean="0"/>
              <a:t>R</a:t>
            </a:r>
            <a:r>
              <a:rPr lang="zh-CN" altLang="en-US" sz="3200" b="1" dirty="0" smtClean="0"/>
              <a:t>，详细的过程请自行完成并体会，如下图：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1331640" y="2592482"/>
            <a:ext cx="7427030" cy="456044"/>
          </a:xfrm>
          <a:prstGeom prst="wedgeRectCallout">
            <a:avLst>
              <a:gd name="adj1" fmla="val 9313"/>
              <a:gd name="adj2" fmla="val 2360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请根据表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11.1</a:t>
            </a:r>
            <a:r>
              <a:rPr lang="zh-CN" altLang="en-US" sz="2800" b="1" dirty="0">
                <a:solidFill>
                  <a:srgbClr val="FF0000"/>
                </a:solidFill>
              </a:rPr>
              <a:t>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的信息放置和设置电阻元件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70835" y="3938719"/>
            <a:ext cx="1922194" cy="140560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2425090" y="5589240"/>
            <a:ext cx="3091397" cy="1101324"/>
          </a:xfrm>
          <a:prstGeom prst="wedgeRectCallout">
            <a:avLst>
              <a:gd name="adj1" fmla="val 45141"/>
              <a:gd name="adj2" fmla="val -1065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Res1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并显示出来，与仿真无关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56248" y="3412782"/>
            <a:ext cx="2160240" cy="456044"/>
          </a:xfrm>
          <a:prstGeom prst="wedgeRectCallout">
            <a:avLst>
              <a:gd name="adj1" fmla="val 48827"/>
              <a:gd name="adj2" fmla="val 1758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R?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设置为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6660232" y="5157192"/>
            <a:ext cx="2130139" cy="1224136"/>
          </a:xfrm>
          <a:prstGeom prst="wedgeRectCallout">
            <a:avLst>
              <a:gd name="adj1" fmla="val -88647"/>
              <a:gd name="adj2" fmla="val -4554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阻值（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Value)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不变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2002"/>
            <a:ext cx="7560840" cy="365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按实验教程图</a:t>
            </a:r>
            <a:r>
              <a:rPr lang="en-US" altLang="zh-CN" sz="3200" b="1" dirty="0" smtClean="0"/>
              <a:t>11.3</a:t>
            </a:r>
            <a:r>
              <a:rPr lang="zh-CN" altLang="en-US" sz="3200" b="1" dirty="0" smtClean="0"/>
              <a:t>放置好二极管</a:t>
            </a:r>
            <a:r>
              <a:rPr lang="en-US" altLang="zh-CN" sz="3200" b="1" dirty="0" smtClean="0"/>
              <a:t>D</a:t>
            </a:r>
            <a:r>
              <a:rPr lang="zh-CN" altLang="en-US" sz="3200" b="1" dirty="0" smtClean="0"/>
              <a:t>，详细的过程请自行完成并体会，如下图：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1331640" y="2592482"/>
            <a:ext cx="7427030" cy="456044"/>
          </a:xfrm>
          <a:prstGeom prst="wedgeRectCallout">
            <a:avLst>
              <a:gd name="adj1" fmla="val 26344"/>
              <a:gd name="adj2" fmla="val 3429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请根据表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11.1</a:t>
            </a:r>
            <a:r>
              <a:rPr lang="zh-CN" altLang="en-US" sz="2800" b="1" dirty="0">
                <a:solidFill>
                  <a:srgbClr val="FF0000"/>
                </a:solidFill>
              </a:rPr>
              <a:t>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的信息放置和设置二极管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40152" y="4509120"/>
            <a:ext cx="2066880" cy="154833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7452320" y="3868826"/>
            <a:ext cx="1306350" cy="456044"/>
          </a:xfrm>
          <a:prstGeom prst="wedgeRectCallout">
            <a:avLst>
              <a:gd name="adj1" fmla="val -73667"/>
              <a:gd name="adj2" fmla="val 22601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D?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altLang="zh-CN" sz="2800" b="1" dirty="0">
                <a:solidFill>
                  <a:srgbClr val="FF0000"/>
                </a:solidFill>
                <a:sym typeface="Wingdings" pitchFamily="2" charset="2"/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627784" y="5344249"/>
            <a:ext cx="2685249" cy="1037079"/>
          </a:xfrm>
          <a:prstGeom prst="wedgeRectCallout">
            <a:avLst>
              <a:gd name="adj1" fmla="val 88539"/>
              <a:gd name="adj2" fmla="val -656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调整使二极管正极在上方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38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2481"/>
            <a:ext cx="6408712" cy="411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现在按图</a:t>
            </a:r>
            <a:r>
              <a:rPr lang="en-US" altLang="zh-CN" sz="3200" b="1" dirty="0" smtClean="0"/>
              <a:t>11.3</a:t>
            </a:r>
            <a:r>
              <a:rPr lang="zh-CN" altLang="en-US" sz="3200" b="1" dirty="0" smtClean="0"/>
              <a:t>放置电路地（</a:t>
            </a:r>
            <a:r>
              <a:rPr lang="en-US" altLang="zh-CN" sz="3200" b="1" dirty="0" smtClean="0"/>
              <a:t>GND</a:t>
            </a:r>
            <a:r>
              <a:rPr lang="zh-CN" altLang="en-US" sz="3200" b="1" dirty="0" smtClean="0"/>
              <a:t>），选择菜单命令</a:t>
            </a:r>
            <a:r>
              <a:rPr lang="en-US" altLang="zh-CN" sz="3200" b="1" dirty="0" err="1" smtClean="0"/>
              <a:t>Place</a:t>
            </a:r>
            <a:r>
              <a:rPr lang="en-US" altLang="zh-CN" sz="3200" b="1" dirty="0" err="1" smtClean="0">
                <a:sym typeface="Wingdings" pitchFamily="2" charset="2"/>
              </a:rPr>
              <a:t>Power</a:t>
            </a:r>
            <a:r>
              <a:rPr lang="en-US" altLang="zh-CN" sz="3200" b="1" dirty="0" smtClean="0">
                <a:sym typeface="Wingdings" pitchFamily="2" charset="2"/>
              </a:rPr>
              <a:t> Port</a:t>
            </a:r>
            <a:r>
              <a:rPr lang="zh-CN" altLang="en-US" sz="3200" b="1" dirty="0" smtClean="0">
                <a:sym typeface="Wingdings" pitchFamily="2" charset="2"/>
              </a:rPr>
              <a:t>并设置属性</a:t>
            </a:r>
            <a:r>
              <a:rPr lang="zh-CN" altLang="en-US" sz="3200" b="1" dirty="0" smtClean="0"/>
              <a:t>，如下图：</a:t>
            </a:r>
            <a:endParaRPr lang="zh-CN" altLang="en-US" sz="2000" b="1" dirty="0"/>
          </a:p>
        </p:txBody>
      </p:sp>
      <p:sp>
        <p:nvSpPr>
          <p:cNvPr id="14" name="矩形标注 13"/>
          <p:cNvSpPr/>
          <p:nvPr/>
        </p:nvSpPr>
        <p:spPr>
          <a:xfrm>
            <a:off x="1331640" y="2592482"/>
            <a:ext cx="7427030" cy="456044"/>
          </a:xfrm>
          <a:prstGeom prst="wedgeRectCallout">
            <a:avLst>
              <a:gd name="adj1" fmla="val -47322"/>
              <a:gd name="adj2" fmla="val 6370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网络（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Net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）标识设为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GND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，注：不可省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940152" y="3212976"/>
            <a:ext cx="2818518" cy="1111894"/>
          </a:xfrm>
          <a:prstGeom prst="wedgeRectCallout">
            <a:avLst>
              <a:gd name="adj1" fmla="val -63934"/>
              <a:gd name="adj2" fmla="val 945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在下拉菜单中选择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Power Ground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940152" y="5671005"/>
            <a:ext cx="2818518" cy="566307"/>
          </a:xfrm>
          <a:prstGeom prst="wedgeRectCallout">
            <a:avLst>
              <a:gd name="adj1" fmla="val -92704"/>
              <a:gd name="adj2" fmla="val 6607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”结束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44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002"/>
            <a:ext cx="6120680" cy="401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放置电路地（</a:t>
            </a:r>
            <a:r>
              <a:rPr lang="en-US" altLang="zh-CN" sz="3200" b="1" dirty="0" smtClean="0"/>
              <a:t>GND</a:t>
            </a:r>
            <a:r>
              <a:rPr lang="zh-CN" altLang="en-US" sz="3200" b="1" dirty="0" smtClean="0"/>
              <a:t>）放置后的结果，可用鼠标点击拖动元件优化其位置，如下图：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44208" y="2562002"/>
            <a:ext cx="23144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元件放好设置完毕，下页开始是电气连线！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3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执行菜单命令</a:t>
            </a:r>
            <a:r>
              <a:rPr lang="en-US" altLang="zh-CN" sz="3200" b="1" dirty="0" err="1" smtClean="0"/>
              <a:t>Place</a:t>
            </a:r>
            <a:r>
              <a:rPr lang="en-US" altLang="zh-CN" sz="3200" b="1" dirty="0" err="1" smtClean="0">
                <a:sym typeface="Wingdings" pitchFamily="2" charset="2"/>
              </a:rPr>
              <a:t>Wire</a:t>
            </a:r>
            <a:r>
              <a:rPr lang="zh-CN" altLang="en-US" sz="3200" b="1" dirty="0" smtClean="0">
                <a:sym typeface="Wingdings" pitchFamily="2" charset="2"/>
              </a:rPr>
              <a:t>进行元件间的电气连线，</a:t>
            </a:r>
            <a:r>
              <a:rPr lang="zh-CN" altLang="en-US" sz="3200" b="1" dirty="0" smtClean="0"/>
              <a:t>如下图：</a:t>
            </a:r>
            <a:endParaRPr lang="zh-CN" alt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07" y="2562002"/>
            <a:ext cx="2914650" cy="4024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2771800" y="2059984"/>
            <a:ext cx="5904656" cy="864960"/>
          </a:xfrm>
          <a:prstGeom prst="wedgeRectCallout">
            <a:avLst>
              <a:gd name="adj1" fmla="val -75544"/>
              <a:gd name="adj2" fmla="val 413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rgbClr val="FF0000"/>
                </a:solidFill>
              </a:rPr>
              <a:t>Place</a:t>
            </a:r>
            <a:r>
              <a:rPr lang="en-US" altLang="zh-CN" sz="2800" b="1" dirty="0" err="1" smtClean="0">
                <a:solidFill>
                  <a:srgbClr val="FF0000"/>
                </a:solidFill>
                <a:sym typeface="Wingdings" pitchFamily="2" charset="2"/>
              </a:rPr>
              <a:t>Wire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后移动鼠标将“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×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”准确置于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V1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上方引脚顶端并点击左键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211960" y="3076208"/>
            <a:ext cx="4473976" cy="864960"/>
          </a:xfrm>
          <a:prstGeom prst="wedgeRectCallout">
            <a:avLst>
              <a:gd name="adj1" fmla="val -86870"/>
              <a:gd name="adj2" fmla="val -6258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松开鼠标左键向右拖动至此处拐点并在原理图上点击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13957" y="4141700"/>
            <a:ext cx="5362499" cy="864960"/>
          </a:xfrm>
          <a:prstGeom prst="wedgeRectCallout">
            <a:avLst>
              <a:gd name="adj1" fmla="val -65328"/>
              <a:gd name="adj2" fmla="val -8725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继续向下方拖动鼠标将“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×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”准确置于</a:t>
            </a:r>
            <a:r>
              <a:rPr lang="en-US" altLang="zh-CN" sz="2800" b="1" dirty="0" err="1" smtClean="0">
                <a:solidFill>
                  <a:srgbClr val="FF0000"/>
                </a:solidFill>
                <a:sym typeface="Wingdings" pitchFamily="2" charset="2"/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上方引脚顶端后点击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5157192"/>
            <a:ext cx="6912768" cy="1296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至此，两引脚顶端之间的电气连线完成！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注意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wire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才是与仿真有关的电气连线，要与菜单命令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Place</a:t>
            </a:r>
            <a:r>
              <a:rPr lang="en-US" altLang="zh-CN" sz="2400" b="1" dirty="0" err="1" smtClean="0">
                <a:solidFill>
                  <a:srgbClr val="FF0000"/>
                </a:solidFill>
                <a:sym typeface="Wingdings" pitchFamily="2" charset="2"/>
              </a:rPr>
              <a:t>Drawing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sym typeface="Wingdings" pitchFamily="2" charset="2"/>
              </a:rPr>
              <a:t>ToolsLine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itchFamily="2" charset="2"/>
              </a:rPr>
              <a:t>中的</a:t>
            </a:r>
            <a:r>
              <a:rPr lang="en-US" altLang="zh-CN" sz="2400" b="1" dirty="0" smtClean="0">
                <a:solidFill>
                  <a:srgbClr val="FF0000"/>
                </a:solidFill>
                <a:sym typeface="Wingdings" pitchFamily="2" charset="2"/>
              </a:rPr>
              <a:t>Line</a:t>
            </a:r>
            <a:r>
              <a:rPr lang="zh-CN" altLang="en-US" sz="2400" b="1" dirty="0" smtClean="0">
                <a:solidFill>
                  <a:srgbClr val="FF0000"/>
                </a:solidFill>
                <a:sym typeface="Wingdings" pitchFamily="2" charset="2"/>
              </a:rPr>
              <a:t>区分开！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按上页所示完成电路中所有元件之间的电气连线，如下图所示：</a:t>
            </a:r>
            <a:endParaRPr lang="zh-CN" altLang="en-US" sz="20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67" y="2555497"/>
            <a:ext cx="6264696" cy="410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323528" y="5445224"/>
            <a:ext cx="1296144" cy="432048"/>
          </a:xfrm>
          <a:prstGeom prst="wedgeRectCallout">
            <a:avLst>
              <a:gd name="adj1" fmla="val 63824"/>
              <a:gd name="adj2" fmla="val -115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连线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3528" y="3573016"/>
            <a:ext cx="1296144" cy="432048"/>
          </a:xfrm>
          <a:prstGeom prst="wedgeRectCallout">
            <a:avLst>
              <a:gd name="adj1" fmla="val 63824"/>
              <a:gd name="adj2" fmla="val -115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连线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707904" y="2339473"/>
            <a:ext cx="1296144" cy="432048"/>
          </a:xfrm>
          <a:prstGeom prst="wedgeRectCallout">
            <a:avLst>
              <a:gd name="adj1" fmla="val -86678"/>
              <a:gd name="adj2" fmla="val 519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连线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707904" y="3140968"/>
            <a:ext cx="1296144" cy="432048"/>
          </a:xfrm>
          <a:prstGeom prst="wedgeRectCallout">
            <a:avLst>
              <a:gd name="adj1" fmla="val 2683"/>
              <a:gd name="adj2" fmla="val 1471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连线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843808" y="5007808"/>
            <a:ext cx="1296144" cy="432048"/>
          </a:xfrm>
          <a:prstGeom prst="wedgeRectCallout">
            <a:avLst>
              <a:gd name="adj1" fmla="val -33767"/>
              <a:gd name="adj2" fmla="val -10328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连线</a:t>
            </a:r>
            <a:r>
              <a:rPr lang="en-US" altLang="zh-CN" sz="2800" b="1" dirty="0">
                <a:solidFill>
                  <a:srgbClr val="FF0000"/>
                </a:solidFill>
              </a:rPr>
              <a:t>5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084168" y="2924944"/>
            <a:ext cx="1296144" cy="432048"/>
          </a:xfrm>
          <a:prstGeom prst="wedgeRectCallout">
            <a:avLst>
              <a:gd name="adj1" fmla="val -24361"/>
              <a:gd name="adj2" fmla="val 1894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连线</a:t>
            </a:r>
            <a:r>
              <a:rPr lang="en-US" altLang="zh-CN" sz="2800" b="1" dirty="0">
                <a:solidFill>
                  <a:srgbClr val="FF0000"/>
                </a:solidFill>
              </a:rPr>
              <a:t>6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5004048" y="5229200"/>
            <a:ext cx="1296144" cy="432048"/>
          </a:xfrm>
          <a:prstGeom prst="wedgeRectCallout">
            <a:avLst>
              <a:gd name="adj1" fmla="val 63824"/>
              <a:gd name="adj2" fmla="val -115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连线</a:t>
            </a:r>
            <a:r>
              <a:rPr lang="en-US" altLang="zh-CN" sz="2800" b="1" dirty="0">
                <a:solidFill>
                  <a:srgbClr val="FF0000"/>
                </a:solidFill>
              </a:rPr>
              <a:t>7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62001"/>
            <a:ext cx="3672408" cy="410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348880"/>
            <a:ext cx="2674502" cy="3947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接下来利用菜单命令</a:t>
            </a:r>
            <a:r>
              <a:rPr lang="en-US" altLang="zh-CN" sz="3200" b="1" dirty="0" err="1" smtClean="0"/>
              <a:t>Place</a:t>
            </a:r>
            <a:r>
              <a:rPr lang="en-US" altLang="zh-CN" sz="3200" b="1" dirty="0" err="1" smtClean="0">
                <a:sym typeface="Wingdings" pitchFamily="2" charset="2"/>
              </a:rPr>
              <a:t>Net</a:t>
            </a:r>
            <a:r>
              <a:rPr lang="en-US" altLang="zh-CN" sz="3200" b="1" dirty="0" smtClean="0">
                <a:sym typeface="Wingdings" pitchFamily="2" charset="2"/>
              </a:rPr>
              <a:t> Label</a:t>
            </a:r>
            <a:r>
              <a:rPr lang="zh-CN" altLang="en-US" sz="3200" b="1" dirty="0" smtClean="0">
                <a:sym typeface="Wingdings" pitchFamily="2" charset="2"/>
              </a:rPr>
              <a:t>放置网络标签</a:t>
            </a:r>
            <a:r>
              <a:rPr lang="zh-CN" altLang="en-US" sz="3200" b="1" dirty="0" smtClean="0"/>
              <a:t>，如下图所示：</a:t>
            </a:r>
            <a:endParaRPr lang="zh-CN" altLang="en-US" sz="2000" b="1" dirty="0"/>
          </a:p>
        </p:txBody>
      </p:sp>
      <p:sp>
        <p:nvSpPr>
          <p:cNvPr id="3" name="矩形标注 2"/>
          <p:cNvSpPr/>
          <p:nvPr/>
        </p:nvSpPr>
        <p:spPr>
          <a:xfrm>
            <a:off x="4283968" y="4610770"/>
            <a:ext cx="1631817" cy="1973991"/>
          </a:xfrm>
          <a:prstGeom prst="wedgeRectCallout">
            <a:avLst>
              <a:gd name="adj1" fmla="val -228165"/>
              <a:gd name="adj2" fmla="val -8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执行放置命令后将属性设为“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4301873" y="2132856"/>
            <a:ext cx="1631817" cy="2190015"/>
          </a:xfrm>
          <a:prstGeom prst="wedgeRectCallout">
            <a:avLst>
              <a:gd name="adj1" fmla="val 96842"/>
              <a:gd name="adj2" fmla="val -180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移动鼠标将“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×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”压在线上点击左键完成放置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652107" y="6093296"/>
            <a:ext cx="1631817" cy="496754"/>
          </a:xfrm>
          <a:prstGeom prst="wedgeRectCallout">
            <a:avLst>
              <a:gd name="adj1" fmla="val 66022"/>
              <a:gd name="adj2" fmla="val 2058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OK</a:t>
            </a:r>
            <a:r>
              <a:rPr lang="zh-CN" altLang="en-US" sz="2800" b="1" dirty="0">
                <a:solidFill>
                  <a:srgbClr val="FF0000"/>
                </a:solidFill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407450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48010"/>
            <a:ext cx="58769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按上页所示完成电路中所有</a:t>
            </a:r>
            <a:r>
              <a:rPr lang="en-US" altLang="zh-CN" sz="3200" b="1" dirty="0" smtClean="0"/>
              <a:t>Net Label</a:t>
            </a:r>
            <a:r>
              <a:rPr lang="zh-CN" altLang="en-US" sz="3200" b="1" dirty="0" smtClean="0"/>
              <a:t>，即网络标签的放置，如下图所示：</a:t>
            </a:r>
            <a:endParaRPr lang="zh-CN" altLang="en-US" sz="2000" b="1" dirty="0"/>
          </a:p>
        </p:txBody>
      </p:sp>
      <p:sp>
        <p:nvSpPr>
          <p:cNvPr id="5" name="矩形标注 4"/>
          <p:cNvSpPr/>
          <p:nvPr/>
        </p:nvSpPr>
        <p:spPr>
          <a:xfrm>
            <a:off x="323528" y="4532847"/>
            <a:ext cx="1296144" cy="1814018"/>
          </a:xfrm>
          <a:prstGeom prst="wedgeRectCallout">
            <a:avLst>
              <a:gd name="adj1" fmla="val 123790"/>
              <a:gd name="adj2" fmla="val -426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网络标签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代表</a:t>
            </a:r>
            <a:r>
              <a:rPr lang="zh-CN" altLang="en-US" sz="2800" b="1" dirty="0">
                <a:solidFill>
                  <a:srgbClr val="FF0000"/>
                </a:solidFill>
              </a:rPr>
              <a:t>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-15V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3528" y="2574186"/>
            <a:ext cx="1296144" cy="1718910"/>
          </a:xfrm>
          <a:prstGeom prst="wedgeRectCallout">
            <a:avLst>
              <a:gd name="adj1" fmla="val 119086"/>
              <a:gd name="adj2" fmla="val -452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网络标签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代表“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15V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893026" y="4437112"/>
            <a:ext cx="1687085" cy="1909753"/>
          </a:xfrm>
          <a:prstGeom prst="wedgeRectCallout">
            <a:avLst>
              <a:gd name="adj1" fmla="val -4086"/>
              <a:gd name="adj2" fmla="val -6494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网络标签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Uin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代表电阻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左侧电位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7660005" y="4077071"/>
            <a:ext cx="1296144" cy="2269793"/>
          </a:xfrm>
          <a:prstGeom prst="wedgeRectCallout">
            <a:avLst>
              <a:gd name="adj1" fmla="val -100788"/>
              <a:gd name="adj2" fmla="val -540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网络标签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Ud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代表二极管两端电压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3026" y="2562002"/>
            <a:ext cx="5063123" cy="871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</a:rPr>
              <a:t>可知流过电阻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和二极管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的电流为：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Id=(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Uin-Ud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/1K=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Uin-Ud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)(mA)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8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4" grpId="0" animBg="1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553369"/>
            <a:ext cx="7704856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 smtClean="0"/>
              <a:t>稳压二极管电路设计（续）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继续完成实验教程中与仿真和电气特性无关的两个元件“</a:t>
            </a:r>
            <a:r>
              <a:rPr lang="en-US" altLang="zh-CN" sz="3200" b="1" dirty="0" smtClean="0"/>
              <a:t>Id</a:t>
            </a:r>
            <a:r>
              <a:rPr lang="zh-CN" altLang="en-US" sz="3200" b="1" dirty="0" smtClean="0"/>
              <a:t>”和右箭头线，如下图所示：</a:t>
            </a:r>
            <a:endParaRPr lang="zh-CN" altLang="en-US" sz="2000" b="1" dirty="0"/>
          </a:p>
        </p:txBody>
      </p:sp>
      <p:sp>
        <p:nvSpPr>
          <p:cNvPr id="12" name="矩形标注 11"/>
          <p:cNvSpPr/>
          <p:nvPr/>
        </p:nvSpPr>
        <p:spPr>
          <a:xfrm>
            <a:off x="3080358" y="2539655"/>
            <a:ext cx="4680520" cy="817335"/>
          </a:xfrm>
          <a:prstGeom prst="wedgeRectCallout">
            <a:avLst>
              <a:gd name="adj1" fmla="val -3974"/>
              <a:gd name="adj2" fmla="val 6814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菜单命令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Place</a:t>
            </a:r>
            <a:r>
              <a:rPr lang="en-US" altLang="zh-CN" sz="2800" b="1" dirty="0" err="1" smtClean="0">
                <a:solidFill>
                  <a:srgbClr val="FF0000"/>
                </a:solidFill>
                <a:sym typeface="Wingdings" pitchFamily="2" charset="2"/>
              </a:rPr>
              <a:t>Text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 String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可实现“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Id</a:t>
            </a:r>
            <a:r>
              <a:rPr lang="zh-CN" altLang="en-US" sz="2800" b="1" dirty="0" smtClean="0">
                <a:solidFill>
                  <a:srgbClr val="FF0000"/>
                </a:solidFill>
                <a:sym typeface="Wingdings" pitchFamily="2" charset="2"/>
              </a:rPr>
              <a:t>”字符</a:t>
            </a:r>
            <a:r>
              <a:rPr lang="zh-CN" altLang="en-US" sz="2800" b="1" dirty="0">
                <a:solidFill>
                  <a:srgbClr val="FF0000"/>
                </a:solidFill>
                <a:sym typeface="Wingdings" pitchFamily="2" charset="2"/>
              </a:rPr>
              <a:t>串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547664" y="5517232"/>
            <a:ext cx="5328592" cy="936104"/>
          </a:xfrm>
          <a:prstGeom prst="wedgeRectCallout">
            <a:avLst>
              <a:gd name="adj1" fmla="val 32134"/>
              <a:gd name="adj2" fmla="val -24025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下方箭头线的实现使用菜单命令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Place</a:t>
            </a:r>
            <a:r>
              <a:rPr lang="en-US" altLang="zh-CN" sz="2800" b="1" dirty="0" err="1" smtClean="0">
                <a:solidFill>
                  <a:srgbClr val="FF0000"/>
                </a:solidFill>
                <a:sym typeface="Wingdings" pitchFamily="2" charset="2"/>
              </a:rPr>
              <a:t>Drawing</a:t>
            </a:r>
            <a:r>
              <a:rPr lang="en-US" altLang="zh-CN" sz="28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altLang="zh-CN" sz="2800" b="1" dirty="0" err="1" smtClean="0">
                <a:solidFill>
                  <a:srgbClr val="FF0000"/>
                </a:solidFill>
                <a:sym typeface="Wingdings" pitchFamily="2" charset="2"/>
              </a:rPr>
              <a:t>ToolsLine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62" y="2562002"/>
            <a:ext cx="5183072" cy="4110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电路</a:t>
            </a:r>
            <a:r>
              <a:rPr lang="zh-CN" altLang="en-US" sz="6000" b="1" dirty="0"/>
              <a:t>仿真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可执行</a:t>
            </a:r>
            <a:r>
              <a:rPr lang="en-US" altLang="zh-CN" sz="3200" b="1" dirty="0" err="1" smtClean="0"/>
              <a:t>Design</a:t>
            </a:r>
            <a:r>
              <a:rPr lang="en-US" altLang="zh-CN" sz="3200" b="1" dirty="0" err="1" smtClean="0">
                <a:sym typeface="Wingdings" pitchFamily="2" charset="2"/>
              </a:rPr>
              <a:t>SimulateMixed</a:t>
            </a:r>
            <a:r>
              <a:rPr lang="en-US" altLang="zh-CN" sz="3200" b="1" dirty="0" smtClean="0">
                <a:sym typeface="Wingdings" pitchFamily="2" charset="2"/>
              </a:rPr>
              <a:t> </a:t>
            </a:r>
            <a:r>
              <a:rPr lang="en-US" altLang="zh-CN" sz="3200" b="1" dirty="0" err="1" smtClean="0">
                <a:sym typeface="Wingdings" pitchFamily="2" charset="2"/>
              </a:rPr>
              <a:t>Sim</a:t>
            </a:r>
            <a:r>
              <a:rPr lang="zh-CN" altLang="en-US" sz="3200" b="1" dirty="0" smtClean="0"/>
              <a:t>菜单命令进行仿真，电路无误时会进入下图分析界面：</a:t>
            </a:r>
            <a:endParaRPr lang="zh-CN" altLang="en-US" sz="2000" b="1" dirty="0"/>
          </a:p>
        </p:txBody>
      </p:sp>
      <p:sp>
        <p:nvSpPr>
          <p:cNvPr id="12" name="矩形标注 11"/>
          <p:cNvSpPr/>
          <p:nvPr/>
        </p:nvSpPr>
        <p:spPr>
          <a:xfrm>
            <a:off x="323528" y="2596672"/>
            <a:ext cx="1800200" cy="817335"/>
          </a:xfrm>
          <a:prstGeom prst="wedgeRectCallout">
            <a:avLst>
              <a:gd name="adj1" fmla="val 59811"/>
              <a:gd name="adj2" fmla="val -362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仿真分析设置界面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23528" y="3573017"/>
            <a:ext cx="1800200" cy="2232247"/>
          </a:xfrm>
          <a:prstGeom prst="wedgeRectCallout">
            <a:avLst>
              <a:gd name="adj1" fmla="val 125970"/>
              <a:gd name="adj2" fmla="val -664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本实验仅“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  <a:ea typeface="宋体"/>
              </a:rPr>
              <a:t>√”选</a:t>
            </a:r>
            <a:r>
              <a:rPr lang="en-US" altLang="zh-CN" sz="2800" b="1" dirty="0" smtClean="0">
                <a:solidFill>
                  <a:srgbClr val="FF0000"/>
                </a:solidFill>
                <a:latin typeface="宋体"/>
                <a:ea typeface="宋体"/>
              </a:rPr>
              <a:t>Operating Point Analysis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372200" y="3825045"/>
            <a:ext cx="2386470" cy="1044115"/>
          </a:xfrm>
          <a:prstGeom prst="wedgeRectCallout">
            <a:avLst>
              <a:gd name="adj1" fmla="val -59439"/>
              <a:gd name="adj2" fmla="val -2790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UD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即“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Ud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UIN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即“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Uin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80112" y="3573017"/>
            <a:ext cx="576064" cy="50405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2411760" y="5157192"/>
            <a:ext cx="3600400" cy="1044115"/>
          </a:xfrm>
          <a:prstGeom prst="wedgeRectCallout">
            <a:avLst>
              <a:gd name="adj1" fmla="val 35422"/>
              <a:gd name="adj2" fmla="val -687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思考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UD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UIN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是如何成为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Active Signals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?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6372200" y="5589240"/>
            <a:ext cx="2386470" cy="468051"/>
          </a:xfrm>
          <a:prstGeom prst="wedgeRectCallout">
            <a:avLst>
              <a:gd name="adj1" fmla="val -42197"/>
              <a:gd name="adj2" fmla="val 14141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点击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OK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完成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4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工程</a:t>
            </a:r>
            <a:r>
              <a:rPr lang="zh-CN" altLang="en-US" sz="6000" b="1" dirty="0" smtClean="0"/>
              <a:t>项目管理模式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648143610"/>
              </p:ext>
            </p:extLst>
          </p:nvPr>
        </p:nvGraphicFramePr>
        <p:xfrm>
          <a:off x="611560" y="1628800"/>
          <a:ext cx="439248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0" y="602128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从</a:t>
            </a:r>
            <a:r>
              <a:rPr lang="en-US" altLang="zh-CN" sz="3200" b="1" dirty="0" smtClean="0"/>
              <a:t>C++</a:t>
            </a:r>
            <a:r>
              <a:rPr lang="zh-CN" altLang="en-US" sz="3200" b="1" dirty="0" smtClean="0"/>
              <a:t>工程项目管理模式说起</a:t>
            </a:r>
            <a:endParaRPr lang="zh-CN" altLang="en-US" sz="2000" b="1" dirty="0"/>
          </a:p>
        </p:txBody>
      </p:sp>
      <p:sp>
        <p:nvSpPr>
          <p:cNvPr id="8" name="矩形标注 7"/>
          <p:cNvSpPr/>
          <p:nvPr/>
        </p:nvSpPr>
        <p:spPr>
          <a:xfrm>
            <a:off x="5004048" y="1556792"/>
            <a:ext cx="3600400" cy="1728192"/>
          </a:xfrm>
          <a:prstGeom prst="wedgeRectCallout">
            <a:avLst>
              <a:gd name="adj1" fmla="val -63247"/>
              <a:gd name="adj2" fmla="val -2727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在建立一个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C++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的工程项目时，通常要建立一个项目文件（*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prj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），将其保存在某个文件夹下。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059832" y="2420888"/>
            <a:ext cx="1800200" cy="3384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5004048" y="3461008"/>
            <a:ext cx="3600400" cy="1728192"/>
          </a:xfrm>
          <a:prstGeom prst="wedgeRectCallout">
            <a:avLst>
              <a:gd name="adj1" fmla="val -52665"/>
              <a:gd name="adj2" fmla="val -2550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而其它的各类文件，会在开发环境中被添加到项目文件（*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.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prj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）下，也会保存在同一文件夹下。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7" y="2596672"/>
            <a:ext cx="6007973" cy="403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接上页“</a:t>
            </a:r>
            <a:r>
              <a:rPr lang="en-US" altLang="zh-CN" sz="3200" b="1" dirty="0" smtClean="0"/>
              <a:t>OK</a:t>
            </a:r>
            <a:r>
              <a:rPr lang="zh-CN" altLang="en-US" sz="3200" b="1" dirty="0" smtClean="0"/>
              <a:t>”后，如果没有电路问题，则会得到如下图结果：</a:t>
            </a:r>
            <a:endParaRPr lang="zh-CN" altLang="en-US" sz="2000" b="1" dirty="0"/>
          </a:p>
        </p:txBody>
      </p:sp>
      <p:sp>
        <p:nvSpPr>
          <p:cNvPr id="12" name="矩形标注 11"/>
          <p:cNvSpPr/>
          <p:nvPr/>
        </p:nvSpPr>
        <p:spPr>
          <a:xfrm>
            <a:off x="6516216" y="2596671"/>
            <a:ext cx="2242453" cy="817335"/>
          </a:xfrm>
          <a:prstGeom prst="wedgeRectCallout">
            <a:avLst>
              <a:gd name="adj1" fmla="val -79742"/>
              <a:gd name="adj2" fmla="val -306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仿真生成的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sdf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文件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516215" y="3573017"/>
            <a:ext cx="2242453" cy="567679"/>
          </a:xfrm>
          <a:prstGeom prst="wedgeRectCallout">
            <a:avLst>
              <a:gd name="adj1" fmla="val -199889"/>
              <a:gd name="adj2" fmla="val -1030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仿真结果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39552" y="2852936"/>
            <a:ext cx="2520280" cy="72008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971600" y="5157192"/>
            <a:ext cx="7787070" cy="900100"/>
          </a:xfrm>
          <a:prstGeom prst="wedgeRectCallout">
            <a:avLst>
              <a:gd name="adj1" fmla="val -42302"/>
              <a:gd name="adj2" fmla="val -19376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Messages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对话框，如电路有问题，会在里面产生提示信息。目前是无错误提示的状态，可关闭。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69259"/>
            <a:ext cx="5984589" cy="137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" y="5321693"/>
            <a:ext cx="5912521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8" y="3856856"/>
            <a:ext cx="5984589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目前仿真结果对照实验教程第</a:t>
            </a:r>
            <a:r>
              <a:rPr lang="en-US" altLang="zh-CN" sz="3200" b="1" dirty="0" smtClean="0"/>
              <a:t>11</a:t>
            </a:r>
            <a:r>
              <a:rPr lang="zh-CN" altLang="en-US" sz="3200" b="1" dirty="0" smtClean="0"/>
              <a:t>章表</a:t>
            </a:r>
            <a:r>
              <a:rPr lang="en-US" altLang="zh-CN" sz="3200" b="1" dirty="0" smtClean="0"/>
              <a:t>11.2</a:t>
            </a:r>
            <a:r>
              <a:rPr lang="zh-CN" altLang="en-US" sz="3200" b="1" dirty="0" smtClean="0"/>
              <a:t>，会发现如下图所示的问题：</a:t>
            </a:r>
            <a:endParaRPr lang="zh-CN" altLang="en-US" sz="2000" b="1" dirty="0"/>
          </a:p>
        </p:txBody>
      </p:sp>
      <p:sp>
        <p:nvSpPr>
          <p:cNvPr id="12" name="矩形标注 11"/>
          <p:cNvSpPr/>
          <p:nvPr/>
        </p:nvSpPr>
        <p:spPr>
          <a:xfrm>
            <a:off x="3344866" y="3005338"/>
            <a:ext cx="2963251" cy="817335"/>
          </a:xfrm>
          <a:prstGeom prst="wedgeRectCallout">
            <a:avLst>
              <a:gd name="adj1" fmla="val -55919"/>
              <a:gd name="adj2" fmla="val -213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结果为何不同于第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个采样点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?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516218" y="5085186"/>
            <a:ext cx="1872206" cy="1296142"/>
          </a:xfrm>
          <a:prstGeom prst="wedgeRectCallout">
            <a:avLst>
              <a:gd name="adj1" fmla="val -66543"/>
              <a:gd name="adj2" fmla="val 1373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表中第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个采样点的数据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539552" y="2852936"/>
            <a:ext cx="2520280" cy="72008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9552" y="4547418"/>
            <a:ext cx="5040560" cy="53776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9396" y="5715815"/>
            <a:ext cx="5296780" cy="53776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标注 15"/>
          <p:cNvSpPr/>
          <p:nvPr/>
        </p:nvSpPr>
        <p:spPr>
          <a:xfrm>
            <a:off x="6516218" y="3683499"/>
            <a:ext cx="1872206" cy="1296142"/>
          </a:xfrm>
          <a:prstGeom prst="wedgeRectCallout">
            <a:avLst>
              <a:gd name="adj1" fmla="val -97475"/>
              <a:gd name="adj2" fmla="val 349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表中第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个采样点的数据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13514" y="2023393"/>
            <a:ext cx="2245156" cy="1390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调整电路中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电位器可解决此问题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22964"/>
            <a:ext cx="5251468" cy="404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本页给出了调整</a:t>
            </a:r>
            <a:r>
              <a:rPr lang="en-US" altLang="zh-CN" sz="3200" b="1" dirty="0" err="1" smtClean="0"/>
              <a:t>Rw</a:t>
            </a:r>
            <a:r>
              <a:rPr lang="zh-CN" altLang="en-US" sz="3200" b="1" dirty="0" smtClean="0"/>
              <a:t>的方法，鼠标点击</a:t>
            </a:r>
            <a:r>
              <a:rPr lang="en-US" altLang="zh-CN" sz="3200" b="1" dirty="0" err="1" smtClean="0"/>
              <a:t>Rw</a:t>
            </a:r>
            <a:r>
              <a:rPr lang="zh-CN" altLang="en-US" sz="3200" b="1" dirty="0" smtClean="0"/>
              <a:t>使之处于悬浮状态时按下“</a:t>
            </a:r>
            <a:r>
              <a:rPr lang="en-US" altLang="zh-CN" sz="3200" b="1" dirty="0" smtClean="0"/>
              <a:t>Y</a:t>
            </a:r>
            <a:r>
              <a:rPr lang="zh-CN" altLang="en-US" sz="3200" b="1" dirty="0" smtClean="0"/>
              <a:t>”键，如下图：</a:t>
            </a:r>
            <a:endParaRPr lang="zh-CN" altLang="en-US" sz="2000" b="1" dirty="0"/>
          </a:p>
        </p:txBody>
      </p:sp>
      <p:sp>
        <p:nvSpPr>
          <p:cNvPr id="13" name="矩形标注 12"/>
          <p:cNvSpPr/>
          <p:nvPr/>
        </p:nvSpPr>
        <p:spPr>
          <a:xfrm>
            <a:off x="1763688" y="5085186"/>
            <a:ext cx="1872206" cy="1296142"/>
          </a:xfrm>
          <a:prstGeom prst="wedgeRectCallout">
            <a:avLst>
              <a:gd name="adj1" fmla="val -32355"/>
              <a:gd name="adj2" fmla="val -1626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悬浮时按下“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”的镜像状态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59632" y="2708920"/>
            <a:ext cx="1872208" cy="86409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96136" y="2577486"/>
            <a:ext cx="2962534" cy="2867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完成针对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电位器的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轴镜像操作后将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Rw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拖动至电路中原来的位置，重新仿真，结果如下页所示。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0" y="2553619"/>
            <a:ext cx="5968957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6" y="5321693"/>
            <a:ext cx="5912521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48" y="3856856"/>
            <a:ext cx="5984589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调整后的仿真结果再次对照实验教程第</a:t>
            </a:r>
            <a:r>
              <a:rPr lang="en-US" altLang="zh-CN" sz="3200" b="1" dirty="0" smtClean="0"/>
              <a:t>11</a:t>
            </a:r>
            <a:r>
              <a:rPr lang="zh-CN" altLang="en-US" sz="3200" b="1" dirty="0" smtClean="0"/>
              <a:t>章表</a:t>
            </a:r>
            <a:r>
              <a:rPr lang="en-US" altLang="zh-CN" sz="3200" b="1" dirty="0" smtClean="0"/>
              <a:t>11.2</a:t>
            </a:r>
            <a:r>
              <a:rPr lang="zh-CN" altLang="en-US" sz="3200" b="1" dirty="0" smtClean="0"/>
              <a:t>，如下图所示：</a:t>
            </a:r>
            <a:endParaRPr lang="zh-CN" altLang="en-US" sz="2000" b="1" dirty="0"/>
          </a:p>
        </p:txBody>
      </p:sp>
      <p:sp>
        <p:nvSpPr>
          <p:cNvPr id="12" name="矩形标注 11"/>
          <p:cNvSpPr/>
          <p:nvPr/>
        </p:nvSpPr>
        <p:spPr>
          <a:xfrm>
            <a:off x="4098488" y="2303396"/>
            <a:ext cx="2057688" cy="1417440"/>
          </a:xfrm>
          <a:prstGeom prst="wedgeRectCallout">
            <a:avLst>
              <a:gd name="adj1" fmla="val -68068"/>
              <a:gd name="adj2" fmla="val 237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这次结果与第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个采样点相同</a:t>
            </a:r>
            <a:r>
              <a:rPr lang="zh-CN" altLang="en-US" sz="2800" b="1" dirty="0">
                <a:solidFill>
                  <a:srgbClr val="FF0000"/>
                </a:solidFill>
              </a:rPr>
              <a:t>了。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6516218" y="5085186"/>
            <a:ext cx="1872206" cy="1296142"/>
          </a:xfrm>
          <a:prstGeom prst="wedgeRectCallout">
            <a:avLst>
              <a:gd name="adj1" fmla="val -66543"/>
              <a:gd name="adj2" fmla="val 1373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表中第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48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个采样点的数据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423416" y="2852936"/>
            <a:ext cx="3212480" cy="720081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9552" y="4547418"/>
            <a:ext cx="5040560" cy="53776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9396" y="5715815"/>
            <a:ext cx="5296780" cy="537767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标注 15"/>
          <p:cNvSpPr/>
          <p:nvPr/>
        </p:nvSpPr>
        <p:spPr>
          <a:xfrm>
            <a:off x="6516218" y="3683499"/>
            <a:ext cx="1872206" cy="1296142"/>
          </a:xfrm>
          <a:prstGeom prst="wedgeRectCallout">
            <a:avLst>
              <a:gd name="adj1" fmla="val -97475"/>
              <a:gd name="adj2" fmla="val 3490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表中第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个采样点的数据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13514" y="2023393"/>
            <a:ext cx="2245156" cy="1390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这也</a:t>
            </a:r>
            <a:r>
              <a:rPr lang="zh-CN" altLang="en-US" sz="2800" b="1" dirty="0">
                <a:solidFill>
                  <a:srgbClr val="FF0000"/>
                </a:solidFill>
              </a:rPr>
              <a:t>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仿真的缺点：有正确的答案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3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562002"/>
            <a:ext cx="5328591" cy="410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还要介绍一</a:t>
            </a:r>
            <a:r>
              <a:rPr lang="zh-CN" altLang="en-US" sz="3200" b="1" dirty="0" smtClean="0"/>
              <a:t>个添加新仿真参数的功能，如下图所示：</a:t>
            </a:r>
            <a:endParaRPr lang="zh-CN" altLang="en-US" sz="2000" b="1" dirty="0"/>
          </a:p>
        </p:txBody>
      </p:sp>
      <p:sp>
        <p:nvSpPr>
          <p:cNvPr id="12" name="矩形标注 11"/>
          <p:cNvSpPr/>
          <p:nvPr/>
        </p:nvSpPr>
        <p:spPr>
          <a:xfrm>
            <a:off x="5796136" y="5589240"/>
            <a:ext cx="2935417" cy="576064"/>
          </a:xfrm>
          <a:prstGeom prst="wedgeRectCallout">
            <a:avLst>
              <a:gd name="adj1" fmla="val -120400"/>
              <a:gd name="adj2" fmla="val -538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表达式等</a:t>
            </a:r>
            <a:r>
              <a:rPr lang="zh-CN" altLang="en-US" sz="2800" b="1" dirty="0">
                <a:solidFill>
                  <a:srgbClr val="FF0000"/>
                </a:solidFill>
              </a:rPr>
              <a:t>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Id(mA)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796136" y="2204865"/>
            <a:ext cx="2935417" cy="1800200"/>
          </a:xfrm>
          <a:prstGeom prst="wedgeRectCallout">
            <a:avLst>
              <a:gd name="adj1" fmla="val -147384"/>
              <a:gd name="adj2" fmla="val 127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鼠标右键在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SDF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文件中单击，选择“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Add Wave…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”功能后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6050348" y="4149080"/>
            <a:ext cx="2194060" cy="1296142"/>
          </a:xfrm>
          <a:prstGeom prst="wedgeRectCallout">
            <a:avLst>
              <a:gd name="adj1" fmla="val -127766"/>
              <a:gd name="adj2" fmla="val 6429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设定表达式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Uin-Ud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81307" y="5590688"/>
            <a:ext cx="1412178" cy="804626"/>
          </a:xfrm>
          <a:prstGeom prst="wedgeRectCallout">
            <a:avLst>
              <a:gd name="adj1" fmla="val 205534"/>
              <a:gd name="adj2" fmla="val 539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点</a:t>
            </a:r>
            <a:r>
              <a:rPr lang="zh-CN" altLang="en-US" sz="2800" b="1" dirty="0">
                <a:solidFill>
                  <a:srgbClr val="FF0000"/>
                </a:solidFill>
              </a:rPr>
              <a:t>击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Create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8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7" y="2069559"/>
            <a:ext cx="5135838" cy="258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zh-CN" altLang="en-US" sz="6000" b="1" dirty="0" smtClean="0"/>
              <a:t>电路仿真（续）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1484784"/>
            <a:ext cx="843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添加新仿真参数</a:t>
            </a:r>
            <a:r>
              <a:rPr lang="en-US" altLang="zh-CN" sz="3200" b="1" dirty="0" smtClean="0"/>
              <a:t>Id(mA)</a:t>
            </a:r>
            <a:r>
              <a:rPr lang="zh-CN" altLang="en-US" sz="3200" b="1" dirty="0" smtClean="0"/>
              <a:t>的</a:t>
            </a:r>
            <a:r>
              <a:rPr lang="zh-CN" altLang="en-US" sz="3200" b="1" dirty="0"/>
              <a:t>结果</a:t>
            </a:r>
            <a:r>
              <a:rPr lang="zh-CN" altLang="en-US" sz="3200" b="1" dirty="0" smtClean="0"/>
              <a:t>，如下图所示：</a:t>
            </a:r>
            <a:endParaRPr lang="zh-CN" altLang="en-US" sz="2000" b="1" dirty="0"/>
          </a:p>
        </p:txBody>
      </p:sp>
      <p:sp>
        <p:nvSpPr>
          <p:cNvPr id="13" name="矩形标注 12"/>
          <p:cNvSpPr/>
          <p:nvPr/>
        </p:nvSpPr>
        <p:spPr>
          <a:xfrm>
            <a:off x="5940152" y="2204865"/>
            <a:ext cx="2791401" cy="1512167"/>
          </a:xfrm>
          <a:prstGeom prst="wedgeRectCallout">
            <a:avLst>
              <a:gd name="adj1" fmla="val -122453"/>
              <a:gd name="adj2" fmla="val 74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这个结果现在完全符合实验教程的表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11.2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323529" y="2348881"/>
            <a:ext cx="3456384" cy="151216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4586" y="4869160"/>
            <a:ext cx="8336967" cy="1390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可右键单击</a:t>
            </a:r>
            <a:r>
              <a:rPr lang="zh-CN" altLang="en-US" sz="2800" b="1" dirty="0">
                <a:solidFill>
                  <a:srgbClr val="FF0000"/>
                </a:solidFill>
              </a:rPr>
              <a:t>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中数据进行删除操作，不做详细介绍。至此还应继续仿真，直到填满实验教程中的表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11.2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，然后进行数据处理，这将在另外课件中继续讲解。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539552" y="4005064"/>
            <a:ext cx="6264696" cy="648072"/>
          </a:xfrm>
          <a:prstGeom prst="wedgeRectCallout">
            <a:avLst>
              <a:gd name="adj1" fmla="val -13082"/>
              <a:gd name="adj2" fmla="val -1118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当然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Id(mA)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的值用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EXCEL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计算会更方便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9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工程</a:t>
            </a:r>
            <a:r>
              <a:rPr lang="zh-CN" altLang="en-US" sz="6000" b="1" dirty="0" smtClean="0"/>
              <a:t>项目管理模式（续）</a:t>
            </a:r>
            <a:endParaRPr lang="zh-CN" altLang="en-US" sz="6000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788283614"/>
              </p:ext>
            </p:extLst>
          </p:nvPr>
        </p:nvGraphicFramePr>
        <p:xfrm>
          <a:off x="611560" y="1628800"/>
          <a:ext cx="46805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6021288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Altium</a:t>
            </a:r>
            <a:r>
              <a:rPr lang="en-US" altLang="zh-CN" sz="3200" b="1" dirty="0" smtClean="0"/>
              <a:t> Designer</a:t>
            </a:r>
            <a:r>
              <a:rPr lang="zh-CN" altLang="en-US" sz="3200" b="1" dirty="0" smtClean="0"/>
              <a:t>也采取同样的项目管理模式</a:t>
            </a:r>
            <a:endParaRPr lang="zh-CN" altLang="en-US" sz="2000" b="1" dirty="0"/>
          </a:p>
        </p:txBody>
      </p:sp>
      <p:sp>
        <p:nvSpPr>
          <p:cNvPr id="9" name="椭圆 8"/>
          <p:cNvSpPr/>
          <p:nvPr/>
        </p:nvSpPr>
        <p:spPr>
          <a:xfrm>
            <a:off x="2699792" y="1340768"/>
            <a:ext cx="2808312" cy="18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5661600" y="2273660"/>
            <a:ext cx="3096344" cy="3632408"/>
          </a:xfrm>
          <a:prstGeom prst="wedgeRectCallout">
            <a:avLst>
              <a:gd name="adj1" fmla="val -58079"/>
              <a:gd name="adj2" fmla="val -3767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本课程需要在</a:t>
            </a:r>
            <a:r>
              <a:rPr lang="en-US" altLang="zh-CN" sz="3200" b="1" dirty="0" err="1" smtClean="0">
                <a:solidFill>
                  <a:srgbClr val="FF0000"/>
                </a:solidFill>
              </a:rPr>
              <a:t>Altium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Designer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环境下，将这两种文件在同一文件夹下建立，采用与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C++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工程中同样的从属关系。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8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工程项目管理模式（续）</a:t>
            </a:r>
            <a:endParaRPr lang="zh-CN" altLang="en-US" sz="6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先把用于工程项目管理的文件夹建起来，如下图所示：</a:t>
            </a:r>
            <a:endParaRPr lang="zh-CN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0" y="2562002"/>
            <a:ext cx="8291126" cy="281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标注 5"/>
          <p:cNvSpPr/>
          <p:nvPr/>
        </p:nvSpPr>
        <p:spPr>
          <a:xfrm>
            <a:off x="1984814" y="2057946"/>
            <a:ext cx="6773856" cy="504056"/>
          </a:xfrm>
          <a:prstGeom prst="wedgeRectCallout">
            <a:avLst>
              <a:gd name="adj1" fmla="val -28661"/>
              <a:gd name="adj2" fmla="val 836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</a:rPr>
              <a:t>建一个总的文件夹“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AtiumDesign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99160" y="5517232"/>
            <a:ext cx="8259510" cy="936104"/>
          </a:xfrm>
          <a:prstGeom prst="wedgeRectCallout">
            <a:avLst>
              <a:gd name="adj1" fmla="val -7210"/>
              <a:gd name="adj2" fmla="val -32413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子文件夹中的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EXP</a:t>
            </a:r>
            <a:r>
              <a:rPr lang="zh-CN" altLang="en-US" sz="2800" b="1" dirty="0">
                <a:solidFill>
                  <a:srgbClr val="FF0000"/>
                </a:solidFill>
              </a:rPr>
              <a:t>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实验（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Experiment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）的缩写，表示“实验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的设计”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/>
              <a:t>工程项目管理模式（续）</a:t>
            </a:r>
            <a:endParaRPr lang="zh-CN" altLang="en-US" sz="6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制作者：于成，</a:t>
            </a:r>
            <a:r>
              <a:rPr lang="en-US" altLang="zh-CN" smtClean="0"/>
              <a:t>2021.03</a:t>
            </a:r>
            <a:r>
              <a:rPr lang="zh-CN" altLang="en-US" smtClean="0"/>
              <a:t>修订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1484784"/>
            <a:ext cx="8435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先把用于工程项目管理的文件夹建起来，如下图所示（续）：</a:t>
            </a:r>
            <a:endParaRPr lang="zh-CN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60" y="2562002"/>
            <a:ext cx="8291126" cy="2811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标注 7"/>
          <p:cNvSpPr/>
          <p:nvPr/>
        </p:nvSpPr>
        <p:spPr>
          <a:xfrm>
            <a:off x="1187624" y="3501008"/>
            <a:ext cx="7571046" cy="3168351"/>
          </a:xfrm>
          <a:prstGeom prst="wedgeRectCallout">
            <a:avLst>
              <a:gd name="adj1" fmla="val 12250"/>
              <a:gd name="adj2" fmla="val -6758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此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子文件夹中由下划线分开的各部分含义如下：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- OnlineEXP01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：线上实验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（即课堂作业）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- 0x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x=2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，表示课序号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02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07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- 19xx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：表示班级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- 201992xxx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：表示学号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课堂作业是要求根据线上视频等相关资料完成的作业！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2314</TotalTime>
  <Words>4247</Words>
  <Application>Microsoft Office PowerPoint</Application>
  <PresentationFormat>全屏显示(4:3)</PresentationFormat>
  <Paragraphs>433</Paragraphs>
  <Slides>65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66" baseType="lpstr">
      <vt:lpstr>暗香扑面</vt:lpstr>
      <vt:lpstr>基于Altium Designer的稳压二极管伏安特性测试电路的设计与仿真</vt:lpstr>
      <vt:lpstr>内容概述</vt:lpstr>
      <vt:lpstr>内容概述</vt:lpstr>
      <vt:lpstr>内容概述（续）</vt:lpstr>
      <vt:lpstr>内容概述（续）</vt:lpstr>
      <vt:lpstr>工程项目管理模式</vt:lpstr>
      <vt:lpstr>工程项目管理模式（续）</vt:lpstr>
      <vt:lpstr>工程项目管理模式（续）</vt:lpstr>
      <vt:lpstr>工程项目管理模式（续）</vt:lpstr>
      <vt:lpstr>工程项目管理模式（续）</vt:lpstr>
      <vt:lpstr>工程项目管理模式（续）</vt:lpstr>
      <vt:lpstr>工程项目管理模式（续）</vt:lpstr>
      <vt:lpstr>工程项目管理模式（续）</vt:lpstr>
      <vt:lpstr>工程项目管理模式（续）</vt:lpstr>
      <vt:lpstr>工程项目管理模式（续）</vt:lpstr>
      <vt:lpstr>工程项目管理模式（续）</vt:lpstr>
      <vt:lpstr>工程项目管理模式（续）</vt:lpstr>
      <vt:lpstr>工程项目管理模式（续）</vt:lpstr>
      <vt:lpstr>工程项目管理模式（续）</vt:lpstr>
      <vt:lpstr>原理图纸规划</vt:lpstr>
      <vt:lpstr>原理图纸规划（续）</vt:lpstr>
      <vt:lpstr>原理图纸规划（续）</vt:lpstr>
      <vt:lpstr>原理图纸规划（续）</vt:lpstr>
      <vt:lpstr>放置字符串</vt:lpstr>
      <vt:lpstr>放置字符串（续）</vt:lpstr>
      <vt:lpstr>放置字符串（续）</vt:lpstr>
      <vt:lpstr>放置字符串（续）</vt:lpstr>
      <vt:lpstr>放置字符串（续）</vt:lpstr>
      <vt:lpstr>放置字符串（续）</vt:lpstr>
      <vt:lpstr>放置字符串（续）</vt:lpstr>
      <vt:lpstr>放置字符串（续）</vt:lpstr>
      <vt:lpstr>放置字符串（续）</vt:lpstr>
      <vt:lpstr>放置字符串（续）</vt:lpstr>
      <vt:lpstr>稳压二极管电路设计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稳压二极管电路设计（续）</vt:lpstr>
      <vt:lpstr>电路仿真</vt:lpstr>
      <vt:lpstr>电路仿真（续）</vt:lpstr>
      <vt:lpstr>电路仿真（续）</vt:lpstr>
      <vt:lpstr>电路仿真（续）</vt:lpstr>
      <vt:lpstr>电路仿真（续）</vt:lpstr>
      <vt:lpstr>电路仿真（续）</vt:lpstr>
      <vt:lpstr>电路仿真（续）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基于Altium Designer的稳压二极管伏安特性测试电路的设计</dc:title>
  <dc:creator>think</dc:creator>
  <cp:lastModifiedBy>think</cp:lastModifiedBy>
  <cp:revision>132</cp:revision>
  <cp:lastPrinted>2021-03-02T03:17:43Z</cp:lastPrinted>
  <dcterms:created xsi:type="dcterms:W3CDTF">2020-04-15T07:34:37Z</dcterms:created>
  <dcterms:modified xsi:type="dcterms:W3CDTF">2021-03-02T03:21:18Z</dcterms:modified>
</cp:coreProperties>
</file>