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3" r:id="rId21"/>
    <p:sldId id="26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88eA6BSvmmhROhlqPVjTCQ==" hashData="trjrCoGIZRzrhB4fXzOGlpZNDXY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2DD78-F20C-47FA-89E4-BE84A83136C3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02DA-A420-4607-AF5C-BBE8F65FD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8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67BB-4330-4104-8666-038FBE4E0570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959-E8B1-4C12-97F3-C45B45BA6000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4E71-9BAC-4560-8D57-8153238A9F82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AA26D9C2-4F7A-4997-B6A6-33495FF77859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F0D9-4977-4C88-A3A8-3E3539A36DC6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F1DC-5688-4A0E-9E18-356D6FB7ED8F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BC85-9259-4D89-93F2-3B17F9AD25F5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081C-B80C-4697-8872-34EFDC070C63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99E6-CB7C-496F-A7DD-7AC092D14F80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44F1-8270-4AF5-9719-E20501D6FFD2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5FC5-05AC-4FD6-9D04-3E6D46564D1B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EBC8A8F-202F-40E7-A052-ADE80331C06E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6FDA487C-0826-4919-8766-DCAEB970D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2521991"/>
          </a:xfrm>
        </p:spPr>
        <p:txBody>
          <a:bodyPr>
            <a:noAutofit/>
          </a:bodyPr>
          <a:lstStyle/>
          <a:p>
            <a:r>
              <a:rPr lang="zh-CN" altLang="en-US" sz="5400" b="1" dirty="0" smtClean="0"/>
              <a:t>使用</a:t>
            </a:r>
            <a:r>
              <a:rPr lang="en-US" altLang="zh-CN" sz="5400" b="1" dirty="0" smtClean="0"/>
              <a:t>EXCEL</a:t>
            </a:r>
            <a:r>
              <a:rPr lang="zh-CN" altLang="en-US" sz="5400" b="1" dirty="0" smtClean="0"/>
              <a:t>和</a:t>
            </a:r>
            <a:r>
              <a:rPr lang="en-US" altLang="zh-CN" sz="5400" b="1" dirty="0" smtClean="0"/>
              <a:t>MATLAB</a:t>
            </a:r>
            <a:r>
              <a:rPr lang="zh-CN" altLang="en-US" sz="5400" b="1" dirty="0" smtClean="0"/>
              <a:t>对稳压二极管伏安特性的仿真数据进行处理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5301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大连理工大学开发区校区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8" y="2509897"/>
            <a:ext cx="70961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经过</a:t>
            </a:r>
            <a:r>
              <a:rPr lang="en-US" altLang="zh-CN" sz="2800" b="1" dirty="0" smtClean="0"/>
              <a:t>48</a:t>
            </a:r>
            <a:r>
              <a:rPr lang="zh-CN" altLang="en-US" sz="2800" b="1" dirty="0" smtClean="0"/>
              <a:t>次调节</a:t>
            </a:r>
            <a:r>
              <a:rPr lang="en-US" altLang="zh-CN" sz="2800" b="1" dirty="0" err="1" smtClean="0"/>
              <a:t>Rw</a:t>
            </a:r>
            <a:r>
              <a:rPr lang="zh-CN" altLang="en-US" sz="2800" b="1" dirty="0" smtClean="0"/>
              <a:t>电位器和运行仿真，填满表中数据，如下图所示：</a:t>
            </a:r>
            <a:endParaRPr lang="en-US" altLang="zh-CN" sz="2800" b="1" dirty="0" smtClean="0"/>
          </a:p>
        </p:txBody>
      </p:sp>
      <p:sp>
        <p:nvSpPr>
          <p:cNvPr id="6" name="椭圆 5"/>
          <p:cNvSpPr/>
          <p:nvPr/>
        </p:nvSpPr>
        <p:spPr>
          <a:xfrm>
            <a:off x="1979712" y="3220043"/>
            <a:ext cx="2023318" cy="346058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80112" y="2832719"/>
            <a:ext cx="1872208" cy="382769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3537929" y="2032843"/>
            <a:ext cx="1970982" cy="417913"/>
          </a:xfrm>
          <a:prstGeom prst="wedgeRectCallout">
            <a:avLst>
              <a:gd name="adj1" fmla="val -44809"/>
              <a:gd name="adj2" fmla="val 28130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仿真数据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796136" y="2015383"/>
            <a:ext cx="2016223" cy="435373"/>
          </a:xfrm>
          <a:prstGeom prst="wedgeRectCallout">
            <a:avLst>
              <a:gd name="adj1" fmla="val 19495"/>
              <a:gd name="adj2" fmla="val 2012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仿真数据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56210" y="2832719"/>
            <a:ext cx="13802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用黄色涂掉数据的原因是不希望有抄袭行为发生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2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535793"/>
            <a:ext cx="8048797" cy="377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启动</a:t>
            </a:r>
            <a:r>
              <a:rPr lang="en-US" altLang="zh-CN" sz="2800" b="1" dirty="0" smtClean="0"/>
              <a:t>EXCEL</a:t>
            </a:r>
            <a:r>
              <a:rPr lang="zh-CN" altLang="en-US" sz="2800" b="1" dirty="0" smtClean="0"/>
              <a:t>的“散点图”功能，菜单命令“插入</a:t>
            </a:r>
            <a:r>
              <a:rPr lang="en-US" altLang="zh-CN" sz="2800" b="1" dirty="0" smtClean="0">
                <a:sym typeface="Wingdings" pitchFamily="2" charset="2"/>
              </a:rPr>
              <a:t></a:t>
            </a:r>
            <a:r>
              <a:rPr lang="zh-CN" altLang="en-US" sz="2800" b="1" dirty="0" smtClean="0">
                <a:sym typeface="Wingdings" pitchFamily="2" charset="2"/>
              </a:rPr>
              <a:t>散点图</a:t>
            </a:r>
            <a:r>
              <a:rPr lang="en-US" altLang="zh-CN" sz="2800" b="1" dirty="0" smtClean="0">
                <a:sym typeface="Wingdings" pitchFamily="2" charset="2"/>
              </a:rPr>
              <a:t></a:t>
            </a:r>
            <a:r>
              <a:rPr lang="zh-CN" altLang="en-US" sz="2800" b="1" dirty="0" smtClean="0">
                <a:sym typeface="Wingdings" pitchFamily="2" charset="2"/>
              </a:rPr>
              <a:t>带平滑线和数据标记</a:t>
            </a:r>
            <a:r>
              <a:rPr lang="en-US" altLang="zh-CN" sz="2800" b="1" dirty="0" smtClean="0">
                <a:sym typeface="Wingdings" pitchFamily="2" charset="2"/>
              </a:rPr>
              <a:t>…</a:t>
            </a:r>
            <a:r>
              <a:rPr lang="zh-CN" altLang="en-US" sz="2800" b="1" dirty="0" smtClean="0"/>
              <a:t>”如下图所示：</a:t>
            </a:r>
            <a:endParaRPr lang="en-US" altLang="zh-CN" sz="2800" b="1" dirty="0" smtClean="0"/>
          </a:p>
        </p:txBody>
      </p:sp>
      <p:sp>
        <p:nvSpPr>
          <p:cNvPr id="8" name="椭圆 7"/>
          <p:cNvSpPr/>
          <p:nvPr/>
        </p:nvSpPr>
        <p:spPr>
          <a:xfrm>
            <a:off x="6156176" y="3550025"/>
            <a:ext cx="2504180" cy="251290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454968" y="3429000"/>
            <a:ext cx="1164704" cy="504056"/>
          </a:xfrm>
          <a:prstGeom prst="wedgeRectCallout">
            <a:avLst>
              <a:gd name="adj1" fmla="val 33700"/>
              <a:gd name="adj2" fmla="val -1752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插</a:t>
            </a:r>
            <a:r>
              <a:rPr lang="zh-CN" altLang="en-US" sz="2800" b="1" dirty="0">
                <a:solidFill>
                  <a:srgbClr val="FF0000"/>
                </a:solidFill>
              </a:rPr>
              <a:t>入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3491880" y="3497683"/>
            <a:ext cx="1368151" cy="579389"/>
          </a:xfrm>
          <a:prstGeom prst="wedgeRectCallout">
            <a:avLst>
              <a:gd name="adj1" fmla="val 113064"/>
              <a:gd name="adj2" fmla="val -538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散点图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29796" y="6070918"/>
            <a:ext cx="4878308" cy="579389"/>
          </a:xfrm>
          <a:prstGeom prst="wedgeRectCallout">
            <a:avLst>
              <a:gd name="adj1" fmla="val 73793"/>
              <a:gd name="adj2" fmla="val -3406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带平滑线和数据标记的散点图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42" y="2509897"/>
            <a:ext cx="4227178" cy="407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缩</a:t>
            </a:r>
            <a:r>
              <a:rPr lang="zh-CN" altLang="en-US" sz="2800" b="1" dirty="0"/>
              <a:t>小</a:t>
            </a:r>
            <a:r>
              <a:rPr lang="en-US" altLang="zh-CN" sz="2800" b="1" dirty="0" smtClean="0"/>
              <a:t>EXCEL</a:t>
            </a:r>
            <a:r>
              <a:rPr lang="zh-CN" altLang="en-US" sz="2800" b="1" dirty="0" smtClean="0"/>
              <a:t>视图后执行上页“散点图”的菜单命令，详细如下图所示：</a:t>
            </a:r>
            <a:endParaRPr lang="en-US" altLang="zh-CN" sz="2800" b="1" dirty="0" smtClean="0"/>
          </a:p>
        </p:txBody>
      </p:sp>
      <p:sp>
        <p:nvSpPr>
          <p:cNvPr id="7" name="矩形标注 6"/>
          <p:cNvSpPr/>
          <p:nvPr/>
        </p:nvSpPr>
        <p:spPr>
          <a:xfrm>
            <a:off x="454968" y="2525529"/>
            <a:ext cx="2028800" cy="1800200"/>
          </a:xfrm>
          <a:prstGeom prst="wedgeRectCallout">
            <a:avLst>
              <a:gd name="adj1" fmla="val 118802"/>
              <a:gd name="adj2" fmla="val 1117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执行“散点图”菜单命令后产生的图表区域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54968" y="4941168"/>
            <a:ext cx="2028800" cy="1008112"/>
          </a:xfrm>
          <a:prstGeom prst="wedgeRectCallout">
            <a:avLst>
              <a:gd name="adj1" fmla="val 160726"/>
              <a:gd name="adj2" fmla="val 279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鼠标右键单击图表区域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652120" y="4546207"/>
            <a:ext cx="2907704" cy="576064"/>
          </a:xfrm>
          <a:prstGeom prst="wedgeRectCallout">
            <a:avLst>
              <a:gd name="adj1" fmla="val -45373"/>
              <a:gd name="adj2" fmla="val -1119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点击“选择数据”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3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88" y="2636912"/>
            <a:ext cx="7176129" cy="400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继续前页“选择数据”操作后，在弹出的“选择数据源”对话框中进行操作，详细如下图所示：</a:t>
            </a:r>
            <a:endParaRPr lang="en-US" altLang="zh-CN" sz="2800" b="1" dirty="0" smtClean="0"/>
          </a:p>
        </p:txBody>
      </p:sp>
      <p:sp>
        <p:nvSpPr>
          <p:cNvPr id="7" name="矩形标注 6"/>
          <p:cNvSpPr/>
          <p:nvPr/>
        </p:nvSpPr>
        <p:spPr>
          <a:xfrm>
            <a:off x="3347864" y="2490346"/>
            <a:ext cx="4680520" cy="506606"/>
          </a:xfrm>
          <a:prstGeom prst="wedgeRectCallout">
            <a:avLst>
              <a:gd name="adj1" fmla="val -61460"/>
              <a:gd name="adj2" fmla="val 1823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弹出“选择数据源”对话框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305472" y="5373216"/>
            <a:ext cx="2217948" cy="576064"/>
          </a:xfrm>
          <a:prstGeom prst="wedgeRectCallout">
            <a:avLst>
              <a:gd name="adj1" fmla="val -31631"/>
              <a:gd name="adj2" fmla="val -1092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点击“添加”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7" y="2509896"/>
            <a:ext cx="7300813" cy="401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继续前页“添加”操作后，在弹出的“编辑数据系列”对话框中进行操作，详细如下图所示：</a:t>
            </a:r>
            <a:endParaRPr lang="en-US" altLang="zh-CN" sz="2800" b="1" dirty="0" smtClean="0"/>
          </a:p>
        </p:txBody>
      </p:sp>
      <p:sp>
        <p:nvSpPr>
          <p:cNvPr id="7" name="矩形标注 6"/>
          <p:cNvSpPr/>
          <p:nvPr/>
        </p:nvSpPr>
        <p:spPr>
          <a:xfrm>
            <a:off x="5940152" y="2780928"/>
            <a:ext cx="2808312" cy="1063120"/>
          </a:xfrm>
          <a:prstGeom prst="wedgeRectCallout">
            <a:avLst>
              <a:gd name="adj1" fmla="val -83339"/>
              <a:gd name="adj2" fmla="val 892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弹出“编辑数据系列”对话框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651688" y="4229587"/>
            <a:ext cx="3083768" cy="576064"/>
          </a:xfrm>
          <a:prstGeom prst="wedgeRectCallout">
            <a:avLst>
              <a:gd name="adj1" fmla="val -59712"/>
              <a:gd name="adj2" fmla="val 785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输入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1N4735A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526352" y="6093296"/>
            <a:ext cx="3010036" cy="576064"/>
          </a:xfrm>
          <a:prstGeom prst="wedgeRectCallout">
            <a:avLst>
              <a:gd name="adj1" fmla="val 114186"/>
              <a:gd name="adj2" fmla="val -1701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点击设定图表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轴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5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8" y="2509897"/>
            <a:ext cx="7270190" cy="372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继续前页“设定图表</a:t>
            </a:r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轴”操作后，“编辑数据系列”对话框发生变化，详细操作如下图所示：</a:t>
            </a:r>
            <a:endParaRPr lang="en-US" altLang="zh-CN" sz="2800" b="1" dirty="0" smtClean="0"/>
          </a:p>
        </p:txBody>
      </p:sp>
      <p:sp>
        <p:nvSpPr>
          <p:cNvPr id="7" name="矩形标注 6"/>
          <p:cNvSpPr/>
          <p:nvPr/>
        </p:nvSpPr>
        <p:spPr>
          <a:xfrm>
            <a:off x="5917624" y="3429000"/>
            <a:ext cx="2808312" cy="1063120"/>
          </a:xfrm>
          <a:prstGeom prst="wedgeRectCallout">
            <a:avLst>
              <a:gd name="adj1" fmla="val -41010"/>
              <a:gd name="adj2" fmla="val 634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“编辑数据系列”对话框发生变化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491880" y="2509897"/>
            <a:ext cx="5234056" cy="576064"/>
          </a:xfrm>
          <a:prstGeom prst="wedgeRectCallout">
            <a:avLst>
              <a:gd name="adj1" fmla="val -69029"/>
              <a:gd name="adj2" fmla="val 494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拖动鼠标选定二极管电压</a:t>
            </a:r>
            <a:r>
              <a:rPr lang="zh-CN" altLang="en-US" sz="2800" b="1" dirty="0">
                <a:solidFill>
                  <a:srgbClr val="FF0000"/>
                </a:solidFill>
              </a:rPr>
              <a:t>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54968" y="6093296"/>
            <a:ext cx="6866812" cy="576064"/>
          </a:xfrm>
          <a:prstGeom prst="wedgeRectCallout">
            <a:avLst>
              <a:gd name="adj1" fmla="val 13515"/>
              <a:gd name="adj2" fmla="val -7751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拖动鼠标完成两列二极管</a:t>
            </a:r>
            <a:r>
              <a:rPr lang="zh-CN" altLang="en-US" sz="2800" b="1" dirty="0">
                <a:solidFill>
                  <a:srgbClr val="FF0000"/>
                </a:solidFill>
              </a:rPr>
              <a:t>电压列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2800" b="1" dirty="0">
                <a:solidFill>
                  <a:srgbClr val="FF0000"/>
                </a:solidFill>
              </a:rPr>
              <a:t>选定</a:t>
            </a:r>
          </a:p>
        </p:txBody>
      </p:sp>
      <p:sp>
        <p:nvSpPr>
          <p:cNvPr id="10" name="椭圆 9"/>
          <p:cNvSpPr/>
          <p:nvPr/>
        </p:nvSpPr>
        <p:spPr>
          <a:xfrm>
            <a:off x="1686457" y="3284984"/>
            <a:ext cx="1252090" cy="261918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90063" y="3284984"/>
            <a:ext cx="1252090" cy="261918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标注 11"/>
          <p:cNvSpPr/>
          <p:nvPr/>
        </p:nvSpPr>
        <p:spPr>
          <a:xfrm>
            <a:off x="6315824" y="5384171"/>
            <a:ext cx="2410112" cy="531560"/>
          </a:xfrm>
          <a:prstGeom prst="wedgeRectCallout">
            <a:avLst>
              <a:gd name="adj1" fmla="val -6015"/>
              <a:gd name="adj2" fmla="val -1057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点击此处</a:t>
            </a:r>
            <a:r>
              <a:rPr lang="zh-CN" altLang="en-US" sz="2800" b="1" dirty="0">
                <a:solidFill>
                  <a:srgbClr val="FF0000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03620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8" y="2509896"/>
            <a:ext cx="7324652" cy="387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接</a:t>
            </a:r>
            <a:r>
              <a:rPr lang="zh-CN" altLang="en-US" sz="2800" b="1" dirty="0" smtClean="0"/>
              <a:t>前页返回“编辑数据系列”</a:t>
            </a:r>
            <a:r>
              <a:rPr lang="zh-CN" altLang="en-US" sz="2800" b="1" dirty="0"/>
              <a:t>对话框</a:t>
            </a:r>
            <a:r>
              <a:rPr lang="zh-CN" altLang="en-US" sz="2800" b="1" dirty="0" smtClean="0"/>
              <a:t>操作后，应为设定图表</a:t>
            </a:r>
            <a:r>
              <a:rPr lang="en-US" altLang="zh-CN" sz="2800" b="1" dirty="0" smtClean="0"/>
              <a:t>Y</a:t>
            </a:r>
            <a:r>
              <a:rPr lang="zh-CN" altLang="en-US" sz="2800" b="1" dirty="0" smtClean="0"/>
              <a:t>轴做准备，详细如下图所示：</a:t>
            </a:r>
            <a:endParaRPr lang="en-US" altLang="zh-CN" sz="2800" b="1" dirty="0" smtClean="0"/>
          </a:p>
        </p:txBody>
      </p:sp>
      <p:sp>
        <p:nvSpPr>
          <p:cNvPr id="7" name="矩形标注 6"/>
          <p:cNvSpPr/>
          <p:nvPr/>
        </p:nvSpPr>
        <p:spPr>
          <a:xfrm>
            <a:off x="5940152" y="2780928"/>
            <a:ext cx="2808312" cy="1063120"/>
          </a:xfrm>
          <a:prstGeom prst="wedgeRectCallout">
            <a:avLst>
              <a:gd name="adj1" fmla="val -77370"/>
              <a:gd name="adj2" fmla="val 935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返回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“编辑数据系列”对话框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940152" y="4229587"/>
            <a:ext cx="2795304" cy="576064"/>
          </a:xfrm>
          <a:prstGeom prst="wedgeRectCallout">
            <a:avLst>
              <a:gd name="adj1" fmla="val -95150"/>
              <a:gd name="adj2" fmla="val 20820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删除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={1}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526352" y="6093296"/>
            <a:ext cx="3010036" cy="576064"/>
          </a:xfrm>
          <a:prstGeom prst="wedgeRectCallout">
            <a:avLst>
              <a:gd name="adj1" fmla="val 116211"/>
              <a:gd name="adj2" fmla="val -1013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点击设定图表</a:t>
            </a:r>
            <a:r>
              <a:rPr lang="en-US" altLang="zh-CN" sz="2800" b="1" dirty="0">
                <a:solidFill>
                  <a:srgbClr val="FF0000"/>
                </a:solidFill>
              </a:rPr>
              <a:t>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轴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7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01" y="2506216"/>
            <a:ext cx="7159323" cy="35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继续前页“设定图表</a:t>
            </a:r>
            <a:r>
              <a:rPr lang="en-US" altLang="zh-CN" sz="2800" b="1" dirty="0"/>
              <a:t>Y</a:t>
            </a:r>
            <a:r>
              <a:rPr lang="zh-CN" altLang="en-US" sz="2800" b="1" dirty="0" smtClean="0"/>
              <a:t>轴”操作后，“编辑数据系列”对话框发生变化，详细操作如下图所示：</a:t>
            </a:r>
            <a:endParaRPr lang="en-US" altLang="zh-CN" sz="2800" b="1" dirty="0" smtClean="0"/>
          </a:p>
        </p:txBody>
      </p:sp>
      <p:sp>
        <p:nvSpPr>
          <p:cNvPr id="7" name="矩形标注 6"/>
          <p:cNvSpPr/>
          <p:nvPr/>
        </p:nvSpPr>
        <p:spPr>
          <a:xfrm>
            <a:off x="5917624" y="3234796"/>
            <a:ext cx="2808312" cy="1063120"/>
          </a:xfrm>
          <a:prstGeom prst="wedgeRectCallout">
            <a:avLst>
              <a:gd name="adj1" fmla="val -41010"/>
              <a:gd name="adj2" fmla="val 634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“编辑数据系列”对话框发生变化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971600" y="4389012"/>
            <a:ext cx="1296143" cy="1260940"/>
          </a:xfrm>
          <a:prstGeom prst="wedgeRectCallout">
            <a:avLst>
              <a:gd name="adj1" fmla="val 59727"/>
              <a:gd name="adj2" fmla="val -281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二极管电流列数据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54968" y="6093296"/>
            <a:ext cx="6866812" cy="576064"/>
          </a:xfrm>
          <a:prstGeom prst="wedgeRectCallout">
            <a:avLst>
              <a:gd name="adj1" fmla="val 20617"/>
              <a:gd name="adj2" fmla="val -7751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拖动鼠标完成两列二极管电流列数据</a:t>
            </a:r>
            <a:r>
              <a:rPr lang="zh-CN" altLang="en-US" sz="2800" b="1" dirty="0">
                <a:solidFill>
                  <a:srgbClr val="FF0000"/>
                </a:solidFill>
              </a:rPr>
              <a:t>选定</a:t>
            </a:r>
          </a:p>
        </p:txBody>
      </p:sp>
      <p:sp>
        <p:nvSpPr>
          <p:cNvPr id="10" name="椭圆 9"/>
          <p:cNvSpPr/>
          <p:nvPr/>
        </p:nvSpPr>
        <p:spPr>
          <a:xfrm>
            <a:off x="2483768" y="2797930"/>
            <a:ext cx="648072" cy="310624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840403" y="2797930"/>
            <a:ext cx="792089" cy="310624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标注 11"/>
          <p:cNvSpPr/>
          <p:nvPr/>
        </p:nvSpPr>
        <p:spPr>
          <a:xfrm>
            <a:off x="6315824" y="5384171"/>
            <a:ext cx="2410112" cy="531560"/>
          </a:xfrm>
          <a:prstGeom prst="wedgeRectCallout">
            <a:avLst>
              <a:gd name="adj1" fmla="val -2221"/>
              <a:gd name="adj2" fmla="val -14302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点击此处</a:t>
            </a:r>
            <a:r>
              <a:rPr lang="zh-CN" altLang="en-US" sz="2800" b="1" dirty="0">
                <a:solidFill>
                  <a:srgbClr val="FF0000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4691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8" y="2478125"/>
            <a:ext cx="7213376" cy="405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接上页操作后返回，可以看到稳压二极管的伏安特性曲线已生成，详细操作如下图：</a:t>
            </a:r>
            <a:endParaRPr lang="en-US" altLang="zh-CN" sz="2800" b="1" dirty="0" smtClean="0"/>
          </a:p>
        </p:txBody>
      </p:sp>
      <p:sp>
        <p:nvSpPr>
          <p:cNvPr id="13" name="矩形标注 12"/>
          <p:cNvSpPr/>
          <p:nvPr/>
        </p:nvSpPr>
        <p:spPr>
          <a:xfrm>
            <a:off x="4565712" y="6093295"/>
            <a:ext cx="3102632" cy="576065"/>
          </a:xfrm>
          <a:prstGeom prst="wedgeRectCallout">
            <a:avLst>
              <a:gd name="adj1" fmla="val -81294"/>
              <a:gd name="adj2" fmla="val -510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伏安特性曲线图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283952" y="2780928"/>
            <a:ext cx="2075656" cy="864096"/>
          </a:xfrm>
          <a:prstGeom prst="wedgeRectCallout">
            <a:avLst>
              <a:gd name="adj1" fmla="val -25716"/>
              <a:gd name="adj2" fmla="val 2996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以后连续点击“确定”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8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509898"/>
            <a:ext cx="6408712" cy="359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继续在</a:t>
            </a:r>
            <a:r>
              <a:rPr lang="en-US" altLang="zh-CN" sz="2800" b="1" dirty="0" smtClean="0"/>
              <a:t>EXCEL</a:t>
            </a:r>
            <a:r>
              <a:rPr lang="zh-CN" altLang="en-US" sz="2800" b="1" dirty="0" smtClean="0"/>
              <a:t>环境下优化图表，可点击选中图表后，执行菜单命令“布局”，操作结果如下图：</a:t>
            </a:r>
            <a:endParaRPr lang="en-US" altLang="zh-CN" sz="2800" b="1" dirty="0" smtClean="0"/>
          </a:p>
        </p:txBody>
      </p:sp>
      <p:sp>
        <p:nvSpPr>
          <p:cNvPr id="12" name="矩形标注 11"/>
          <p:cNvSpPr/>
          <p:nvPr/>
        </p:nvSpPr>
        <p:spPr>
          <a:xfrm>
            <a:off x="7144384" y="2509898"/>
            <a:ext cx="1676088" cy="1351150"/>
          </a:xfrm>
          <a:prstGeom prst="wedgeRectCallout">
            <a:avLst>
              <a:gd name="adj1" fmla="val -96933"/>
              <a:gd name="adj2" fmla="val -312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请自行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完成图中的各项设置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31376" y="4077072"/>
            <a:ext cx="1676088" cy="1351150"/>
          </a:xfrm>
          <a:prstGeom prst="wedgeRectCallout">
            <a:avLst>
              <a:gd name="adj1" fmla="val -128757"/>
              <a:gd name="adj2" fmla="val 70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估算一下正向导通压降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23528" y="5172392"/>
            <a:ext cx="1676088" cy="1351150"/>
          </a:xfrm>
          <a:prstGeom prst="wedgeRectCallout">
            <a:avLst>
              <a:gd name="adj1" fmla="val 65824"/>
              <a:gd name="adj2" fmla="val -752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估算一下反向击穿压降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内容概述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）参考资料</a:t>
            </a:r>
            <a:endParaRPr lang="en-US" altLang="zh-CN" b="1" dirty="0" smtClean="0"/>
          </a:p>
          <a:p>
            <a:r>
              <a:rPr lang="zh-CN" altLang="en-US" b="1" dirty="0"/>
              <a:t>实验教程“第</a:t>
            </a:r>
            <a:r>
              <a:rPr lang="en-US" altLang="zh-CN" b="1" dirty="0"/>
              <a:t>11</a:t>
            </a:r>
            <a:r>
              <a:rPr lang="zh-CN" altLang="en-US" b="1" dirty="0"/>
              <a:t>章 稳压二极管的电路设计、仿真与功能测试（模拟实验</a:t>
            </a:r>
            <a:r>
              <a:rPr lang="en-US" altLang="zh-CN" b="1" dirty="0"/>
              <a:t>1</a:t>
            </a:r>
            <a:r>
              <a:rPr lang="zh-CN" altLang="en-US" b="1" dirty="0"/>
              <a:t>）”部分，第</a:t>
            </a:r>
            <a:r>
              <a:rPr lang="en-US" altLang="zh-CN" b="1" dirty="0"/>
              <a:t>144-150</a:t>
            </a:r>
            <a:r>
              <a:rPr lang="zh-CN" altLang="en-US" b="1" dirty="0"/>
              <a:t>页。</a:t>
            </a:r>
          </a:p>
          <a:p>
            <a:r>
              <a:rPr lang="zh-CN" altLang="en-US" b="1" dirty="0" smtClean="0"/>
              <a:t>实验教程“第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章 数据处理软件工具的应用”部分，第</a:t>
            </a:r>
            <a:r>
              <a:rPr lang="en-US" altLang="zh-CN" b="1" dirty="0" smtClean="0"/>
              <a:t>91-104</a:t>
            </a:r>
            <a:r>
              <a:rPr lang="zh-CN" altLang="en-US" b="1" dirty="0" smtClean="0"/>
              <a:t>页。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MATLAB</a:t>
            </a:r>
            <a:r>
              <a:rPr lang="zh-CN" altLang="en-US" sz="6000" b="1" dirty="0" smtClean="0"/>
              <a:t>数据处理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启</a:t>
            </a:r>
            <a:r>
              <a:rPr lang="zh-CN" altLang="en-US" b="1" dirty="0"/>
              <a:t>动</a:t>
            </a:r>
            <a:r>
              <a:rPr lang="en-US" altLang="zh-CN" b="1" dirty="0" smtClean="0"/>
              <a:t>MATLAB</a:t>
            </a:r>
            <a:r>
              <a:rPr lang="zh-CN" altLang="en-US" b="1" dirty="0" smtClean="0"/>
              <a:t>，</a:t>
            </a:r>
            <a:r>
              <a:rPr lang="zh-CN" altLang="en-US" b="1" dirty="0" smtClean="0"/>
              <a:t>在实验</a:t>
            </a:r>
            <a:r>
              <a:rPr lang="en-US" altLang="zh-CN" b="1" dirty="0" smtClean="0"/>
              <a:t>02</a:t>
            </a:r>
            <a:r>
              <a:rPr lang="zh-CN" altLang="en-US" b="1" dirty="0" smtClean="0"/>
              <a:t>第</a:t>
            </a:r>
            <a:r>
              <a:rPr lang="en-US" altLang="zh-CN" b="1" dirty="0" smtClean="0"/>
              <a:t>01</a:t>
            </a:r>
            <a:r>
              <a:rPr lang="zh-CN" altLang="en-US" b="1" dirty="0" smtClean="0"/>
              <a:t>讲</a:t>
            </a:r>
            <a:r>
              <a:rPr lang="zh-CN" altLang="en-US" b="1" dirty="0"/>
              <a:t>课件中所</a:t>
            </a:r>
            <a:r>
              <a:rPr lang="zh-CN" altLang="en-US" b="1" dirty="0" smtClean="0"/>
              <a:t>述的</a:t>
            </a:r>
            <a:r>
              <a:rPr lang="zh-CN" altLang="en-US" b="1" dirty="0"/>
              <a:t>文件夹</a:t>
            </a:r>
            <a:r>
              <a:rPr lang="en-US" altLang="zh-CN" b="1" u="sng" dirty="0" smtClean="0">
                <a:solidFill>
                  <a:srgbClr val="FF0000"/>
                </a:solidFill>
              </a:rPr>
              <a:t>\EXP02_0x_20xx_20202241xxx</a:t>
            </a:r>
            <a:r>
              <a:rPr lang="zh-CN" altLang="en-US" b="1" dirty="0" smtClean="0"/>
              <a:t>下新建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文件</a:t>
            </a:r>
            <a:r>
              <a:rPr lang="zh-CN" altLang="en-US" b="1" dirty="0" smtClean="0"/>
              <a:t>，可将</a:t>
            </a:r>
            <a:r>
              <a:rPr lang="zh-CN" altLang="en-US" b="1" dirty="0" smtClean="0"/>
              <a:t>其命名为：</a:t>
            </a:r>
            <a:endParaRPr lang="en-US" altLang="zh-CN" b="1" dirty="0" smtClean="0"/>
          </a:p>
          <a:p>
            <a:pPr marL="0" indent="0" algn="ctr">
              <a:buNone/>
            </a:pPr>
            <a:r>
              <a:rPr lang="en-US" altLang="zh-CN" b="1" u="sng" dirty="0" smtClean="0">
                <a:solidFill>
                  <a:srgbClr val="FF0000"/>
                </a:solidFill>
              </a:rPr>
              <a:t>EXP02_0x_20xx_20202241xxx.m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编写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代码，在</a:t>
            </a:r>
            <a:r>
              <a:rPr lang="en-US" altLang="zh-CN" b="1" dirty="0" smtClean="0"/>
              <a:t>MATLAB</a:t>
            </a:r>
            <a:r>
              <a:rPr lang="zh-CN" altLang="en-US" b="1" dirty="0" smtClean="0"/>
              <a:t>环境下运行读取（用函数命令</a:t>
            </a:r>
            <a:r>
              <a:rPr lang="en-US" altLang="zh-CN" b="1" dirty="0" err="1" smtClean="0"/>
              <a:t>xlsread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文件中保存的稳压二极管的伏安（</a:t>
            </a:r>
            <a:r>
              <a:rPr lang="en-US" altLang="zh-CN" b="1" dirty="0" smtClean="0"/>
              <a:t>I-V</a:t>
            </a:r>
            <a:r>
              <a:rPr lang="zh-CN" altLang="en-US" b="1" dirty="0" smtClean="0"/>
              <a:t>）特性数据，生成下页所示的伏安特性曲线。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26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MATLAB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091194"/>
            <a:ext cx="5616624" cy="446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4968" y="155579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MATLAB</a:t>
            </a:r>
            <a:r>
              <a:rPr lang="zh-CN" altLang="en-US" sz="2800" b="1" dirty="0" smtClean="0"/>
              <a:t>仿真结果如下图，请自行编写程序实现：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42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内容概述（续）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数据处理方法</a:t>
            </a:r>
            <a:endParaRPr lang="en-US" altLang="zh-CN" b="1" dirty="0" smtClean="0"/>
          </a:p>
          <a:p>
            <a:r>
              <a:rPr lang="zh-CN" altLang="en-US" b="1" dirty="0" smtClean="0"/>
              <a:t>根据仿真数据建立稳压二极管伏安（</a:t>
            </a:r>
            <a:r>
              <a:rPr lang="en-US" altLang="zh-CN" b="1" dirty="0" smtClean="0"/>
              <a:t>I-V</a:t>
            </a:r>
            <a:r>
              <a:rPr lang="zh-CN" altLang="en-US" b="1" dirty="0" smtClean="0"/>
              <a:t>）特性的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表格。</a:t>
            </a:r>
            <a:endParaRPr lang="en-US" altLang="zh-CN" b="1" dirty="0" smtClean="0"/>
          </a:p>
          <a:p>
            <a:r>
              <a:rPr lang="en-US" altLang="zh-CN" b="1" dirty="0" smtClean="0"/>
              <a:t>EXCEL</a:t>
            </a:r>
            <a:r>
              <a:rPr lang="zh-CN" altLang="en-US" b="1" dirty="0" smtClean="0"/>
              <a:t>的公式计算功能。</a:t>
            </a:r>
            <a:endParaRPr lang="en-US" altLang="zh-CN" b="1" dirty="0" smtClean="0"/>
          </a:p>
          <a:p>
            <a:r>
              <a:rPr lang="en-US" altLang="zh-CN" b="1" dirty="0" smtClean="0"/>
              <a:t>EXCEL</a:t>
            </a:r>
            <a:r>
              <a:rPr lang="zh-CN" altLang="en-US" b="1" dirty="0" smtClean="0"/>
              <a:t>的散点图功能。</a:t>
            </a:r>
            <a:endParaRPr lang="en-US" altLang="zh-CN" b="1" dirty="0" smtClean="0"/>
          </a:p>
          <a:p>
            <a:r>
              <a:rPr lang="en-US" altLang="zh-CN" b="1" dirty="0" smtClean="0"/>
              <a:t>EXCEL</a:t>
            </a:r>
            <a:r>
              <a:rPr lang="zh-CN" altLang="en-US" b="1" dirty="0" smtClean="0"/>
              <a:t>的图表设置功能。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内容概述（续）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MATLAB</a:t>
            </a:r>
            <a:r>
              <a:rPr lang="zh-CN" altLang="en-US" b="1" dirty="0" smtClean="0"/>
              <a:t>数据处理方法</a:t>
            </a:r>
            <a:endParaRPr lang="en-US" altLang="zh-CN" b="1" dirty="0" smtClean="0"/>
          </a:p>
          <a:p>
            <a:r>
              <a:rPr lang="en-US" altLang="zh-CN" b="1" dirty="0" smtClean="0"/>
              <a:t>MATLAB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文件编程和常用图形绘制功能。</a:t>
            </a:r>
            <a:endParaRPr lang="en-US" altLang="zh-CN" b="1" dirty="0" smtClean="0"/>
          </a:p>
          <a:p>
            <a:r>
              <a:rPr lang="zh-CN" altLang="en-US" b="1" dirty="0" smtClean="0"/>
              <a:t>一个重要的</a:t>
            </a:r>
            <a:r>
              <a:rPr lang="en-US" altLang="zh-CN" b="1" dirty="0"/>
              <a:t>MATLAB</a:t>
            </a:r>
            <a:r>
              <a:rPr lang="zh-CN" altLang="en-US" b="1" dirty="0" smtClean="0"/>
              <a:t>函数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“</a:t>
            </a:r>
            <a:r>
              <a:rPr lang="en-US" altLang="zh-CN" b="1" dirty="0" err="1" smtClean="0"/>
              <a:t>xlsread</a:t>
            </a:r>
            <a:r>
              <a:rPr lang="zh-CN" altLang="en-US" b="1" dirty="0" smtClean="0"/>
              <a:t>”的应用。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内容概述（续）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zh-CN" altLang="en-US" b="1" dirty="0"/>
              <a:t>更多说明</a:t>
            </a:r>
            <a:endParaRPr lang="en-US" altLang="zh-CN" b="1" dirty="0" smtClean="0"/>
          </a:p>
          <a:p>
            <a:r>
              <a:rPr lang="zh-CN" altLang="en-US" b="1" dirty="0" smtClean="0"/>
              <a:t>本</a:t>
            </a:r>
            <a:r>
              <a:rPr lang="zh-CN" altLang="en-US" b="1" dirty="0" smtClean="0"/>
              <a:t>课件仅涉及最基础的数据处理方法，关于更多、更深入地使用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MATLAB</a:t>
            </a:r>
            <a:r>
              <a:rPr lang="zh-CN" altLang="en-US" b="1" dirty="0" smtClean="0"/>
              <a:t>进行数据处理的方法，应参考更多相关的书籍。</a:t>
            </a:r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在形式为“</a:t>
            </a:r>
            <a:r>
              <a:rPr lang="en-US" altLang="zh-CN" b="1" dirty="0" smtClean="0"/>
              <a:t>EXP02_0x_20xx_20202241xxx</a:t>
            </a:r>
            <a:r>
              <a:rPr lang="zh-CN" altLang="en-US" b="1" dirty="0" smtClean="0"/>
              <a:t>”</a:t>
            </a:r>
            <a:r>
              <a:rPr lang="zh-CN" altLang="en-US" b="1" dirty="0"/>
              <a:t>的</a:t>
            </a:r>
            <a:r>
              <a:rPr lang="zh-CN" altLang="en-US" b="1" dirty="0" smtClean="0"/>
              <a:t>文件夹（如实验</a:t>
            </a:r>
            <a:r>
              <a:rPr lang="en-US" altLang="zh-CN" b="1" dirty="0" smtClean="0"/>
              <a:t>02</a:t>
            </a:r>
            <a:r>
              <a:rPr lang="zh-CN" altLang="en-US" b="1" dirty="0" smtClean="0"/>
              <a:t>第</a:t>
            </a:r>
            <a:r>
              <a:rPr lang="en-US" altLang="zh-CN" b="1" dirty="0" smtClean="0"/>
              <a:t>01</a:t>
            </a:r>
            <a:r>
              <a:rPr lang="zh-CN" altLang="en-US" b="1" dirty="0" smtClean="0"/>
              <a:t>讲</a:t>
            </a:r>
            <a:r>
              <a:rPr lang="en-US" altLang="zh-CN" b="1" dirty="0" smtClean="0"/>
              <a:t>PPT</a:t>
            </a:r>
            <a:r>
              <a:rPr lang="zh-CN" altLang="en-US" b="1" dirty="0" smtClean="0"/>
              <a:t>课件</a:t>
            </a:r>
            <a:r>
              <a:rPr lang="zh-CN" altLang="en-US" b="1" dirty="0"/>
              <a:t>中所</a:t>
            </a:r>
            <a:r>
              <a:rPr lang="zh-CN" altLang="en-US" b="1" dirty="0" smtClean="0"/>
              <a:t>述）下新建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文件</a:t>
            </a:r>
            <a:r>
              <a:rPr lang="zh-CN" altLang="en-US" b="1" dirty="0" smtClean="0"/>
              <a:t>，可将</a:t>
            </a:r>
            <a:r>
              <a:rPr lang="zh-CN" altLang="en-US" b="1" dirty="0" smtClean="0"/>
              <a:t>其命名为：</a:t>
            </a:r>
            <a:endParaRPr lang="en-US" altLang="zh-CN" b="1" dirty="0" smtClean="0"/>
          </a:p>
          <a:p>
            <a:pPr marL="0" indent="0" algn="ctr">
              <a:buNone/>
            </a:pPr>
            <a:r>
              <a:rPr lang="en-US" altLang="zh-CN" b="1" u="sng" dirty="0" smtClean="0">
                <a:solidFill>
                  <a:srgbClr val="FF0000"/>
                </a:solidFill>
              </a:rPr>
              <a:t>EXP02_0x_20xx_20202241xxx.xlsx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仿照实验教程第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章表</a:t>
            </a:r>
            <a:r>
              <a:rPr lang="en-US" altLang="zh-CN" b="1" dirty="0" smtClean="0"/>
              <a:t>11.2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文件中的“</a:t>
            </a:r>
            <a:r>
              <a:rPr lang="en-US" altLang="zh-CN" b="1" dirty="0" smtClean="0"/>
              <a:t>Sheet1</a:t>
            </a:r>
            <a:r>
              <a:rPr lang="zh-CN" altLang="en-US" b="1" dirty="0" smtClean="0"/>
              <a:t>”页面中建立数据表格，记录稳压二极管的伏安（</a:t>
            </a:r>
            <a:r>
              <a:rPr lang="en-US" altLang="zh-CN" b="1" dirty="0" smtClean="0"/>
              <a:t>I-V</a:t>
            </a:r>
            <a:r>
              <a:rPr lang="zh-CN" altLang="en-US" b="1" dirty="0" smtClean="0"/>
              <a:t>）特性数据。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“</a:t>
            </a:r>
            <a:r>
              <a:rPr lang="en-US" altLang="zh-CN" sz="2800" b="1" dirty="0" smtClean="0"/>
              <a:t>Sheet1</a:t>
            </a:r>
            <a:r>
              <a:rPr lang="zh-CN" altLang="en-US" sz="2800" b="1" dirty="0" smtClean="0"/>
              <a:t>”下的数据表（注意此表与实验教程上的表</a:t>
            </a:r>
            <a:r>
              <a:rPr lang="en-US" altLang="zh-CN" sz="2800" b="1" dirty="0" smtClean="0"/>
              <a:t>11.2</a:t>
            </a:r>
            <a:r>
              <a:rPr lang="zh-CN" altLang="en-US" sz="2800" b="1" dirty="0" smtClean="0"/>
              <a:t>有所区别）如下图所示：</a:t>
            </a:r>
            <a:endParaRPr lang="en-US" altLang="zh-CN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2" y="2509897"/>
            <a:ext cx="7132199" cy="417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椭圆 5"/>
          <p:cNvSpPr/>
          <p:nvPr/>
        </p:nvSpPr>
        <p:spPr>
          <a:xfrm>
            <a:off x="608152" y="2852935"/>
            <a:ext cx="867504" cy="382769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089668" y="2860959"/>
            <a:ext cx="867504" cy="382769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31640" y="2509897"/>
            <a:ext cx="3024336" cy="55906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87455" y="2509897"/>
            <a:ext cx="3024336" cy="55906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1451680" y="6021288"/>
            <a:ext cx="1296144" cy="417913"/>
          </a:xfrm>
          <a:prstGeom prst="wedgeRectCallout">
            <a:avLst>
              <a:gd name="adj1" fmla="val -50228"/>
              <a:gd name="adj2" fmla="val -1125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区别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820576" y="6021288"/>
            <a:ext cx="1296144" cy="417913"/>
          </a:xfrm>
          <a:prstGeom prst="wedgeRectCallout">
            <a:avLst>
              <a:gd name="adj1" fmla="val 43836"/>
              <a:gd name="adj2" fmla="val -1125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区别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339752" y="3429000"/>
            <a:ext cx="1296144" cy="417913"/>
          </a:xfrm>
          <a:prstGeom prst="wedgeRectCallout">
            <a:avLst>
              <a:gd name="adj1" fmla="val -9075"/>
              <a:gd name="adj2" fmla="val -1161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区别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724128" y="3435433"/>
            <a:ext cx="1296144" cy="417913"/>
          </a:xfrm>
          <a:prstGeom prst="wedgeRectCallout">
            <a:avLst>
              <a:gd name="adj1" fmla="val -9075"/>
              <a:gd name="adj2" fmla="val -1161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区别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4166616"/>
            <a:ext cx="2867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注意图中的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列记录测量所得的仿真数据；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列可利用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EXCEL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公式计算得到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7" grpId="0" animBg="1"/>
      <p:bldP spid="12" grpId="0" animBg="1"/>
      <p:bldP spid="13" grpId="0" animBg="1"/>
      <p:bldP spid="14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8" y="5261595"/>
            <a:ext cx="44100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2524608"/>
            <a:ext cx="3875856" cy="270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8" y="2524609"/>
            <a:ext cx="3901008" cy="270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复习实验</a:t>
            </a:r>
            <a:r>
              <a:rPr lang="en-US" altLang="zh-CN" sz="2800" b="1" dirty="0" smtClean="0"/>
              <a:t>02</a:t>
            </a: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01</a:t>
            </a:r>
            <a:r>
              <a:rPr lang="zh-CN" altLang="en-US" sz="2800" b="1" dirty="0" smtClean="0"/>
              <a:t>讲</a:t>
            </a:r>
            <a:r>
              <a:rPr lang="en-US" altLang="zh-CN" sz="2800" b="1" dirty="0" smtClean="0"/>
              <a:t>PPT</a:t>
            </a:r>
            <a:r>
              <a:rPr lang="zh-CN" altLang="en-US" sz="2800" b="1" dirty="0" smtClean="0"/>
              <a:t>课件中完成的原理图中，</a:t>
            </a:r>
            <a:r>
              <a:rPr lang="en-US" altLang="zh-CN" sz="2800" b="1" dirty="0" err="1" smtClean="0"/>
              <a:t>Rw</a:t>
            </a:r>
            <a:r>
              <a:rPr lang="zh-CN" altLang="en-US" sz="2800" b="1" dirty="0" smtClean="0"/>
              <a:t>设定</a:t>
            </a:r>
            <a:r>
              <a:rPr lang="zh-CN" altLang="en-US" sz="2800" b="1" dirty="0"/>
              <a:t>为</a:t>
            </a:r>
            <a:r>
              <a:rPr lang="zh-CN" altLang="en-US" sz="2800" b="1" dirty="0" smtClean="0"/>
              <a:t>“</a:t>
            </a:r>
            <a:r>
              <a:rPr lang="en-US" altLang="zh-CN" sz="2800" b="1" dirty="0" smtClean="0"/>
              <a:t>Set Position = 0.001</a:t>
            </a:r>
            <a:r>
              <a:rPr lang="zh-CN" altLang="en-US" sz="2800" b="1" dirty="0" smtClean="0"/>
              <a:t>”，更多如下图：</a:t>
            </a:r>
            <a:endParaRPr lang="en-US" altLang="zh-CN" sz="2800" b="1" dirty="0" smtClean="0"/>
          </a:p>
        </p:txBody>
      </p:sp>
      <p:sp>
        <p:nvSpPr>
          <p:cNvPr id="6" name="椭圆 5"/>
          <p:cNvSpPr/>
          <p:nvPr/>
        </p:nvSpPr>
        <p:spPr>
          <a:xfrm>
            <a:off x="1545449" y="3353363"/>
            <a:ext cx="651480" cy="22328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55976" y="2780929"/>
            <a:ext cx="4392487" cy="93610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05471" y="5937870"/>
            <a:ext cx="1518457" cy="67627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1572032" y="4149203"/>
            <a:ext cx="1666880" cy="935981"/>
          </a:xfrm>
          <a:prstGeom prst="wedgeRectCallout">
            <a:avLst>
              <a:gd name="adj1" fmla="val -18890"/>
              <a:gd name="adj2" fmla="val -1066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电位器设定位置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957172" y="4021833"/>
            <a:ext cx="3503260" cy="1040507"/>
          </a:xfrm>
          <a:prstGeom prst="wedgeRectCallout">
            <a:avLst>
              <a:gd name="adj1" fmla="val 5529"/>
              <a:gd name="adj2" fmla="val -6629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仿真产生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设定位置为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0.001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时的数据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076056" y="6276007"/>
            <a:ext cx="2520280" cy="417913"/>
          </a:xfrm>
          <a:prstGeom prst="wedgeRectCallout">
            <a:avLst>
              <a:gd name="adj1" fmla="val -96651"/>
              <a:gd name="adj2" fmla="val 45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填入仿真数据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5076056" y="5728913"/>
            <a:ext cx="2520280" cy="417913"/>
          </a:xfrm>
          <a:prstGeom prst="wedgeRectCallout">
            <a:avLst>
              <a:gd name="adj1" fmla="val -86642"/>
              <a:gd name="adj2" fmla="val 799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公式计算结果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5076056" y="5232026"/>
            <a:ext cx="2520280" cy="417913"/>
          </a:xfrm>
          <a:prstGeom prst="wedgeRectCallout">
            <a:avLst>
              <a:gd name="adj1" fmla="val -116043"/>
              <a:gd name="adj2" fmla="val -143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计算用的公式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7" grpId="0" animBg="1"/>
      <p:bldP spid="12" grpId="0" animBg="1"/>
      <p:bldP spid="14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5232026"/>
            <a:ext cx="4283199" cy="146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85247"/>
            <a:ext cx="4019872" cy="266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9" y="2486774"/>
            <a:ext cx="3756992" cy="274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EXCEL</a:t>
            </a:r>
            <a:r>
              <a:rPr lang="zh-CN" altLang="en-US" sz="6000" b="1" dirty="0" smtClean="0"/>
              <a:t>数据处理（续）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68" y="155579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接上页将电路原理图中的</a:t>
            </a:r>
            <a:r>
              <a:rPr lang="en-US" altLang="zh-CN" sz="2800" b="1" dirty="0" err="1" smtClean="0"/>
              <a:t>Rw</a:t>
            </a:r>
            <a:r>
              <a:rPr lang="zh-CN" altLang="en-US" sz="2800" b="1" dirty="0" smtClean="0"/>
              <a:t>设定位置</a:t>
            </a:r>
            <a:r>
              <a:rPr lang="en-US" altLang="zh-CN" sz="2800" b="1" dirty="0" smtClean="0"/>
              <a:t>Set Position</a:t>
            </a:r>
            <a:r>
              <a:rPr lang="zh-CN" altLang="en-US" sz="2800" b="1" dirty="0" smtClean="0"/>
              <a:t>更改为</a:t>
            </a:r>
            <a:r>
              <a:rPr lang="en-US" altLang="zh-CN" sz="2800" b="1" dirty="0" smtClean="0"/>
              <a:t> 0.005</a:t>
            </a:r>
            <a:r>
              <a:rPr lang="zh-CN" altLang="en-US" sz="2800" b="1" dirty="0" smtClean="0"/>
              <a:t>”再次执行仿真，更多如下图：</a:t>
            </a:r>
            <a:endParaRPr lang="en-US" altLang="zh-CN" sz="2800" b="1" dirty="0" smtClean="0"/>
          </a:p>
        </p:txBody>
      </p:sp>
      <p:sp>
        <p:nvSpPr>
          <p:cNvPr id="6" name="椭圆 5"/>
          <p:cNvSpPr/>
          <p:nvPr/>
        </p:nvSpPr>
        <p:spPr>
          <a:xfrm>
            <a:off x="1545449" y="3353363"/>
            <a:ext cx="651480" cy="22328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55976" y="2924943"/>
            <a:ext cx="4392487" cy="79208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96929" y="6276007"/>
            <a:ext cx="1582983" cy="3381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1572032" y="4149203"/>
            <a:ext cx="1666880" cy="935981"/>
          </a:xfrm>
          <a:prstGeom prst="wedgeRectCallout">
            <a:avLst>
              <a:gd name="adj1" fmla="val -20719"/>
              <a:gd name="adj2" fmla="val -11971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电位器设定位置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957172" y="4021833"/>
            <a:ext cx="3503260" cy="1040507"/>
          </a:xfrm>
          <a:prstGeom prst="wedgeRectCallout">
            <a:avLst>
              <a:gd name="adj1" fmla="val 11184"/>
              <a:gd name="adj2" fmla="val -721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仿真产生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设定位置为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0.005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时的数据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292079" y="6276007"/>
            <a:ext cx="2520280" cy="417913"/>
          </a:xfrm>
          <a:prstGeom prst="wedgeRectCallout">
            <a:avLst>
              <a:gd name="adj1" fmla="val -112978"/>
              <a:gd name="adj2" fmla="val 2641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填入仿真数据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948748" y="5728913"/>
            <a:ext cx="2520280" cy="417913"/>
          </a:xfrm>
          <a:prstGeom prst="wedgeRectCallout">
            <a:avLst>
              <a:gd name="adj1" fmla="val -79386"/>
              <a:gd name="adj2" fmla="val 10915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公式计算结果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4948748" y="5232026"/>
            <a:ext cx="2520280" cy="417913"/>
          </a:xfrm>
          <a:prstGeom prst="wedgeRectCallout">
            <a:avLst>
              <a:gd name="adj1" fmla="val -119671"/>
              <a:gd name="adj2" fmla="val -179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计算用的公式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7" grpId="0" animBg="1"/>
      <p:bldP spid="12" grpId="0" animBg="1"/>
      <p:bldP spid="14" grpId="0" animBg="1"/>
      <p:bldP spid="20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838</TotalTime>
  <Words>1088</Words>
  <Application>Microsoft Office PowerPoint</Application>
  <PresentationFormat>全屏显示(4:3)</PresentationFormat>
  <Paragraphs>121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暗香扑面</vt:lpstr>
      <vt:lpstr>使用EXCEL和MATLAB对稳压二极管伏安特性的仿真数据进行处理</vt:lpstr>
      <vt:lpstr>内容概述</vt:lpstr>
      <vt:lpstr>内容概述（续）</vt:lpstr>
      <vt:lpstr>内容概述（续）</vt:lpstr>
      <vt:lpstr>内容概述（续）</vt:lpstr>
      <vt:lpstr>EXCEL数据处理</vt:lpstr>
      <vt:lpstr>EXCEL数据处理（续）</vt:lpstr>
      <vt:lpstr>EXCEL数据处理（续）</vt:lpstr>
      <vt:lpstr>EXCEL数据处理（续）</vt:lpstr>
      <vt:lpstr>EXCEL数据处理（续）</vt:lpstr>
      <vt:lpstr>EXCEL数据处理（续）</vt:lpstr>
      <vt:lpstr>EXCEL数据处理（续）</vt:lpstr>
      <vt:lpstr>EXCEL数据处理（续）</vt:lpstr>
      <vt:lpstr>EXCEL数据处理（续）</vt:lpstr>
      <vt:lpstr>EXCEL数据处理（续）</vt:lpstr>
      <vt:lpstr>EXCEL数据处理（续）</vt:lpstr>
      <vt:lpstr>EXCEL数据处理（续）</vt:lpstr>
      <vt:lpstr>EXCEL数据处理（续）</vt:lpstr>
      <vt:lpstr>EXCEL数据处理（续）</vt:lpstr>
      <vt:lpstr>MATLAB数据处理</vt:lpstr>
      <vt:lpstr>MATLAB数据处理（续）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使用EXCEL和MATLAB对稳压二极管伏安特性的仿真数据进行处理</dc:title>
  <dc:creator>think</dc:creator>
  <cp:lastModifiedBy>think</cp:lastModifiedBy>
  <cp:revision>43</cp:revision>
  <dcterms:created xsi:type="dcterms:W3CDTF">2020-04-18T07:00:53Z</dcterms:created>
  <dcterms:modified xsi:type="dcterms:W3CDTF">2021-03-02T05:33:45Z</dcterms:modified>
</cp:coreProperties>
</file>