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SAtbsusctl4114+W8cl1HQ==" hashData="Kk3WqXx8WvDJZUi6Abf9HTwiCsI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AA2709-B3AA-4A8E-A42D-1BCE7760D2D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2BE8365-0637-406E-8A83-68A54A1EAB90}">
      <dgm:prSet phldrT="[文本]"/>
      <dgm:spPr/>
      <dgm:t>
        <a:bodyPr/>
        <a:lstStyle/>
        <a:p>
          <a:r>
            <a:rPr lang="zh-CN" altLang="en-US" dirty="0" smtClean="0"/>
            <a:t>必做实验作业</a:t>
          </a:r>
          <a:r>
            <a:rPr lang="zh-CN" altLang="en-US" dirty="0" smtClean="0"/>
            <a:t>要求</a:t>
          </a:r>
          <a:endParaRPr lang="zh-CN" altLang="en-US" dirty="0"/>
        </a:p>
      </dgm:t>
    </dgm:pt>
    <dgm:pt modelId="{AC69B88A-110E-41DA-9817-28F20ED17D2F}" type="parTrans" cxnId="{2014A048-C9E2-4D5C-9E3F-32ACFE739220}">
      <dgm:prSet/>
      <dgm:spPr/>
      <dgm:t>
        <a:bodyPr/>
        <a:lstStyle/>
        <a:p>
          <a:endParaRPr lang="zh-CN" altLang="en-US"/>
        </a:p>
      </dgm:t>
    </dgm:pt>
    <dgm:pt modelId="{2DB0D3F3-1CB7-4E1D-9D19-B3D65D4B90B8}" type="sibTrans" cxnId="{2014A048-C9E2-4D5C-9E3F-32ACFE739220}">
      <dgm:prSet/>
      <dgm:spPr/>
      <dgm:t>
        <a:bodyPr/>
        <a:lstStyle/>
        <a:p>
          <a:endParaRPr lang="zh-CN" altLang="en-US"/>
        </a:p>
      </dgm:t>
    </dgm:pt>
    <dgm:pt modelId="{9FDBF290-A11A-4C5A-9477-43DAB9032E2B}">
      <dgm:prSet phldrT="[文本]"/>
      <dgm:spPr/>
      <dgm:t>
        <a:bodyPr/>
        <a:lstStyle/>
        <a:p>
          <a:r>
            <a:rPr lang="zh-CN" altLang="en-US" dirty="0" smtClean="0"/>
            <a:t>选做实验作业</a:t>
          </a:r>
          <a:r>
            <a:rPr lang="zh-CN" altLang="en-US" dirty="0" smtClean="0"/>
            <a:t>要求</a:t>
          </a:r>
          <a:endParaRPr lang="zh-CN" altLang="en-US" dirty="0"/>
        </a:p>
      </dgm:t>
    </dgm:pt>
    <dgm:pt modelId="{0A08631F-4F5A-4F60-B84C-FDBA1CFE94BC}" type="parTrans" cxnId="{5A96184C-BDC5-42B7-A888-EE5392A74743}">
      <dgm:prSet/>
      <dgm:spPr/>
      <dgm:t>
        <a:bodyPr/>
        <a:lstStyle/>
        <a:p>
          <a:endParaRPr lang="zh-CN" altLang="en-US"/>
        </a:p>
      </dgm:t>
    </dgm:pt>
    <dgm:pt modelId="{B2EA554E-AC26-4E97-8E4C-A9BD475AEC64}" type="sibTrans" cxnId="{5A96184C-BDC5-42B7-A888-EE5392A74743}">
      <dgm:prSet/>
      <dgm:spPr/>
      <dgm:t>
        <a:bodyPr/>
        <a:lstStyle/>
        <a:p>
          <a:endParaRPr lang="zh-CN" altLang="en-US"/>
        </a:p>
      </dgm:t>
    </dgm:pt>
    <dgm:pt modelId="{9311094A-8B1E-4A7F-B25B-1AF9B596D4B3}" type="pres">
      <dgm:prSet presAssocID="{27AA2709-B3AA-4A8E-A42D-1BCE7760D2DF}" presName="CompostProcess" presStyleCnt="0">
        <dgm:presLayoutVars>
          <dgm:dir/>
          <dgm:resizeHandles val="exact"/>
        </dgm:presLayoutVars>
      </dgm:prSet>
      <dgm:spPr/>
    </dgm:pt>
    <dgm:pt modelId="{06310F16-EF72-402F-897E-AA6A3B007969}" type="pres">
      <dgm:prSet presAssocID="{27AA2709-B3AA-4A8E-A42D-1BCE7760D2DF}" presName="arrow" presStyleLbl="bgShp" presStyleIdx="0" presStyleCnt="1"/>
      <dgm:spPr/>
    </dgm:pt>
    <dgm:pt modelId="{B1CA1C4C-B0C6-4D0B-B04E-8D65BDED5F57}" type="pres">
      <dgm:prSet presAssocID="{27AA2709-B3AA-4A8E-A42D-1BCE7760D2DF}" presName="linearProcess" presStyleCnt="0"/>
      <dgm:spPr/>
    </dgm:pt>
    <dgm:pt modelId="{BEC5F4C7-31BE-4C51-959B-F281E1D7AAA7}" type="pres">
      <dgm:prSet presAssocID="{F2BE8365-0637-406E-8A83-68A54A1EAB90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D9C43E-0652-473E-BE6E-F9A938CAE1FD}" type="pres">
      <dgm:prSet presAssocID="{2DB0D3F3-1CB7-4E1D-9D19-B3D65D4B90B8}" presName="sibTrans" presStyleCnt="0"/>
      <dgm:spPr/>
    </dgm:pt>
    <dgm:pt modelId="{E15972E5-2849-40E3-BB26-46580A04E7B8}" type="pres">
      <dgm:prSet presAssocID="{9FDBF290-A11A-4C5A-9477-43DAB9032E2B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14A048-C9E2-4D5C-9E3F-32ACFE739220}" srcId="{27AA2709-B3AA-4A8E-A42D-1BCE7760D2DF}" destId="{F2BE8365-0637-406E-8A83-68A54A1EAB90}" srcOrd="0" destOrd="0" parTransId="{AC69B88A-110E-41DA-9817-28F20ED17D2F}" sibTransId="{2DB0D3F3-1CB7-4E1D-9D19-B3D65D4B90B8}"/>
    <dgm:cxn modelId="{5A96184C-BDC5-42B7-A888-EE5392A74743}" srcId="{27AA2709-B3AA-4A8E-A42D-1BCE7760D2DF}" destId="{9FDBF290-A11A-4C5A-9477-43DAB9032E2B}" srcOrd="1" destOrd="0" parTransId="{0A08631F-4F5A-4F60-B84C-FDBA1CFE94BC}" sibTransId="{B2EA554E-AC26-4E97-8E4C-A9BD475AEC64}"/>
    <dgm:cxn modelId="{D286D2CB-036A-4626-8314-04C0E815EC3D}" type="presOf" srcId="{27AA2709-B3AA-4A8E-A42D-1BCE7760D2DF}" destId="{9311094A-8B1E-4A7F-B25B-1AF9B596D4B3}" srcOrd="0" destOrd="0" presId="urn:microsoft.com/office/officeart/2005/8/layout/hProcess9"/>
    <dgm:cxn modelId="{063028FC-AFB9-442A-8442-A504C7E55301}" type="presOf" srcId="{F2BE8365-0637-406E-8A83-68A54A1EAB90}" destId="{BEC5F4C7-31BE-4C51-959B-F281E1D7AAA7}" srcOrd="0" destOrd="0" presId="urn:microsoft.com/office/officeart/2005/8/layout/hProcess9"/>
    <dgm:cxn modelId="{DC5FCDDA-7335-42FC-9010-5B7AB0DEB871}" type="presOf" srcId="{9FDBF290-A11A-4C5A-9477-43DAB9032E2B}" destId="{E15972E5-2849-40E3-BB26-46580A04E7B8}" srcOrd="0" destOrd="0" presId="urn:microsoft.com/office/officeart/2005/8/layout/hProcess9"/>
    <dgm:cxn modelId="{3E49DD8A-864C-4D2F-87BF-C5B56EA3CDCF}" type="presParOf" srcId="{9311094A-8B1E-4A7F-B25B-1AF9B596D4B3}" destId="{06310F16-EF72-402F-897E-AA6A3B007969}" srcOrd="0" destOrd="0" presId="urn:microsoft.com/office/officeart/2005/8/layout/hProcess9"/>
    <dgm:cxn modelId="{5CB6110F-431B-442B-AF11-7A4B7006EC6D}" type="presParOf" srcId="{9311094A-8B1E-4A7F-B25B-1AF9B596D4B3}" destId="{B1CA1C4C-B0C6-4D0B-B04E-8D65BDED5F57}" srcOrd="1" destOrd="0" presId="urn:microsoft.com/office/officeart/2005/8/layout/hProcess9"/>
    <dgm:cxn modelId="{E6D005DF-8FD8-44B7-8D7F-E6B93C038AE8}" type="presParOf" srcId="{B1CA1C4C-B0C6-4D0B-B04E-8D65BDED5F57}" destId="{BEC5F4C7-31BE-4C51-959B-F281E1D7AAA7}" srcOrd="0" destOrd="0" presId="urn:microsoft.com/office/officeart/2005/8/layout/hProcess9"/>
    <dgm:cxn modelId="{B99A95AF-D8F5-4FE1-A223-A492C3B35804}" type="presParOf" srcId="{B1CA1C4C-B0C6-4D0B-B04E-8D65BDED5F57}" destId="{3CD9C43E-0652-473E-BE6E-F9A938CAE1FD}" srcOrd="1" destOrd="0" presId="urn:microsoft.com/office/officeart/2005/8/layout/hProcess9"/>
    <dgm:cxn modelId="{65A2776B-F16A-4964-A209-E3A3D99C5812}" type="presParOf" srcId="{B1CA1C4C-B0C6-4D0B-B04E-8D65BDED5F57}" destId="{E15972E5-2849-40E3-BB26-46580A04E7B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10F16-EF72-402F-897E-AA6A3B007969}">
      <dsp:nvSpPr>
        <dsp:cNvPr id="0" name=""/>
        <dsp:cNvSpPr/>
      </dsp:nvSpPr>
      <dsp:spPr>
        <a:xfrm>
          <a:off x="617219" y="0"/>
          <a:ext cx="6995160" cy="4686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5F4C7-31BE-4C51-959B-F281E1D7AAA7}">
      <dsp:nvSpPr>
        <dsp:cNvPr id="0" name=""/>
        <dsp:cNvSpPr/>
      </dsp:nvSpPr>
      <dsp:spPr>
        <a:xfrm>
          <a:off x="1173561" y="1405890"/>
          <a:ext cx="2828925" cy="187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必做实验作业</a:t>
          </a:r>
          <a:r>
            <a:rPr lang="zh-CN" altLang="en-US" sz="4500" kern="1200" dirty="0" smtClean="0"/>
            <a:t>要求</a:t>
          </a:r>
          <a:endParaRPr lang="zh-CN" altLang="en-US" sz="4500" kern="1200" dirty="0"/>
        </a:p>
      </dsp:txBody>
      <dsp:txXfrm>
        <a:off x="1265068" y="1497397"/>
        <a:ext cx="2645911" cy="1691506"/>
      </dsp:txXfrm>
    </dsp:sp>
    <dsp:sp modelId="{E15972E5-2849-40E3-BB26-46580A04E7B8}">
      <dsp:nvSpPr>
        <dsp:cNvPr id="0" name=""/>
        <dsp:cNvSpPr/>
      </dsp:nvSpPr>
      <dsp:spPr>
        <a:xfrm>
          <a:off x="4227113" y="1405890"/>
          <a:ext cx="2828925" cy="187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选做实验作业</a:t>
          </a:r>
          <a:r>
            <a:rPr lang="zh-CN" altLang="en-US" sz="4500" kern="1200" dirty="0" smtClean="0"/>
            <a:t>要求</a:t>
          </a:r>
          <a:endParaRPr lang="zh-CN" altLang="en-US" sz="4500" kern="1200" dirty="0"/>
        </a:p>
      </dsp:txBody>
      <dsp:txXfrm>
        <a:off x="4318620" y="1497397"/>
        <a:ext cx="2645911" cy="169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F2015-CCD1-44A5-AA20-73A2CD628791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367E9-E40C-4F04-AD95-B1B9930B8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9F31-5C9E-4161-8643-800A585E74AC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2631-6516-4427-B9E4-F1D6756693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F73-F53B-4974-B853-61154E7CDE2F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2631-6516-4427-B9E4-F1D6756693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D13-075B-45D3-87CE-6337AEED3ECD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2631-6516-4427-B9E4-F1D6756693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663964B7-CDAD-4922-8805-8D27EEC4E7E2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2631-6516-4427-B9E4-F1D6756693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3222-5362-4CD6-8A06-06E57195F796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2631-6516-4427-B9E4-F1D6756693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47CD-7431-44B4-870C-0B49F7E6D068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2631-6516-4427-B9E4-F1D6756693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CECE-7BB0-4184-B3EF-8E28615AED7F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2631-6516-4427-B9E4-F1D6756693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CB43-402D-4845-9BD6-463E75057B33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2631-6516-4427-B9E4-F1D6756693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7AB3-C3F2-4097-B30E-2AB7F0B70341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2631-6516-4427-B9E4-F1D6756693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27A6-DA2D-45EB-867F-FC9D723BDE29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2631-6516-4427-B9E4-F1D6756693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553D-8D87-4ED0-B069-F7650CFCED5D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2631-6516-4427-B9E4-F1D6756693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81B96BA-299E-429F-800D-3D74D0DCCB90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2872631-6516-4427-B9E4-F1D6756693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873919"/>
          </a:xfrm>
        </p:spPr>
        <p:txBody>
          <a:bodyPr>
            <a:noAutofit/>
          </a:bodyPr>
          <a:lstStyle/>
          <a:p>
            <a:r>
              <a:rPr lang="zh-CN" altLang="en-US" sz="6000" b="1" dirty="0" smtClean="0"/>
              <a:t>稳压二极管伏安特性测试实验作业要求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53017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大连理工大学开发区校区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主要内容</a:t>
            </a:r>
            <a:endParaRPr lang="zh-CN" altLang="en-US" sz="6000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947059"/>
              </p:ext>
            </p:extLst>
          </p:nvPr>
        </p:nvGraphicFramePr>
        <p:xfrm>
          <a:off x="457200" y="1600200"/>
          <a:ext cx="82296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9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选做</a:t>
            </a:r>
            <a:r>
              <a:rPr lang="zh-CN" altLang="en-US" sz="6000" b="1" dirty="0"/>
              <a:t>实验</a:t>
            </a:r>
            <a:r>
              <a:rPr lang="zh-CN" altLang="en-US" sz="6000" b="1" dirty="0" smtClean="0"/>
              <a:t>作业</a:t>
            </a:r>
            <a:r>
              <a:rPr lang="zh-CN" altLang="en-US" sz="6000" b="1" dirty="0" smtClean="0"/>
              <a:t>要求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6760" y="1556792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选做实验属于提高性的实验，以必做实验为基础。因此，选做实验要基于以下基本原则：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）可</a:t>
            </a:r>
            <a:r>
              <a:rPr lang="zh-CN" altLang="en-US" sz="2800" b="1" dirty="0" smtClean="0"/>
              <a:t>由主讲教师根据学生实验的情况设定。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zh-CN" altLang="en-US" sz="2800" b="1" dirty="0" smtClean="0"/>
              <a:t>学生本人有提高的意愿和能力，不建议对必做实验都感非常吃力的同学来做选做实验。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）可充分利用正常的实验教学时间，也可有效利用实验室开放时间。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）可在主讲教师的指导下进行选题，按主讲教师要求完成。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）也可由学生本人自已确定实验题目并自行构思实验方案。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        </a:t>
            </a:r>
            <a:endParaRPr lang="en-US" altLang="zh-CN" sz="2000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选做</a:t>
            </a:r>
            <a:r>
              <a:rPr lang="zh-CN" altLang="en-US" sz="6000" b="1" dirty="0"/>
              <a:t>实验</a:t>
            </a:r>
            <a:r>
              <a:rPr lang="zh-CN" altLang="en-US" sz="6000" b="1" dirty="0" smtClean="0"/>
              <a:t>作业要求（续）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6760" y="1556792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选做实验一：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        </a:t>
            </a:r>
            <a:r>
              <a:rPr lang="zh-CN" altLang="en-US" sz="2800" b="1" i="1" u="sng" dirty="0">
                <a:solidFill>
                  <a:srgbClr val="FF0000"/>
                </a:solidFill>
              </a:rPr>
              <a:t>在完成必做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实验部分“稳压二极管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伏安特性测试电路设计与仿真实验”的基础上，到电子技术实验室真实环境下用真实的器件进行实际操作的测量后，也通过数据处理方法绘制真实的稳压二极管的实际伏安特性曲线，并与仿真曲线相对照比较。</a:t>
            </a:r>
            <a:endParaRPr lang="en-US" altLang="zh-CN" sz="2800" b="1" i="1" u="sng" dirty="0" smtClean="0">
              <a:solidFill>
                <a:srgbClr val="FF0000"/>
              </a:solidFill>
            </a:endParaRPr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2673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选做</a:t>
            </a:r>
            <a:r>
              <a:rPr lang="zh-CN" altLang="en-US" sz="6000" b="1" dirty="0"/>
              <a:t>实验</a:t>
            </a:r>
            <a:r>
              <a:rPr lang="zh-CN" altLang="en-US" sz="6000" b="1" dirty="0" smtClean="0"/>
              <a:t>作业要求（续）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6760" y="1556792"/>
            <a:ext cx="81369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选做实验二：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        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完成必做实验后，可在</a:t>
            </a:r>
            <a:r>
              <a:rPr lang="en-US" altLang="zh-CN" sz="2800" b="1" i="1" u="sng" dirty="0" err="1" smtClean="0">
                <a:solidFill>
                  <a:srgbClr val="FF0000"/>
                </a:solidFill>
              </a:rPr>
              <a:t>Altium</a:t>
            </a:r>
            <a:r>
              <a:rPr lang="en-US" altLang="zh-CN" sz="2800" b="1" i="1" u="sng" dirty="0" smtClean="0">
                <a:solidFill>
                  <a:srgbClr val="FF0000"/>
                </a:solidFill>
              </a:rPr>
              <a:t> Designer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元件库中搜寻并选择另外一种型号的稳压二极管，或选择其它类型的二极管元件如整流二极管、发光二极管</a:t>
            </a:r>
            <a:r>
              <a:rPr lang="en-US" altLang="zh-CN" sz="2800" b="1" i="1" u="sng" dirty="0" smtClean="0">
                <a:solidFill>
                  <a:srgbClr val="FF0000"/>
                </a:solidFill>
              </a:rPr>
              <a:t>LED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等，在仿真（或实际）的环境下进行测试获取伏安特性的数据，并通过数据处理软件工具生成两种伏安特性曲线进行比较对照。</a:t>
            </a:r>
            <a:endParaRPr lang="en-US" altLang="zh-CN" sz="2800" b="1" i="1" u="sng" dirty="0" smtClean="0">
              <a:solidFill>
                <a:srgbClr val="FF0000"/>
              </a:solidFill>
            </a:endParaRPr>
          </a:p>
          <a:p>
            <a:r>
              <a:rPr lang="zh-CN" altLang="en-US" sz="2400" b="1" u="sng" dirty="0" smtClean="0">
                <a:solidFill>
                  <a:srgbClr val="FF0000"/>
                </a:solidFill>
              </a:rPr>
              <a:t> </a:t>
            </a:r>
            <a:endParaRPr lang="en-US" altLang="zh-CN" sz="2800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选做</a:t>
            </a:r>
            <a:r>
              <a:rPr lang="zh-CN" altLang="en-US" sz="6000" b="1" dirty="0"/>
              <a:t>实验</a:t>
            </a:r>
            <a:r>
              <a:rPr lang="zh-CN" altLang="en-US" sz="6000" b="1" dirty="0" smtClean="0"/>
              <a:t>作业要求（续）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6760" y="1556792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选做实验三：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        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必做实验中采用了</a:t>
            </a:r>
            <a:r>
              <a:rPr lang="en-US" altLang="zh-CN" sz="2800" b="1" i="1" u="sng" dirty="0" smtClean="0">
                <a:solidFill>
                  <a:srgbClr val="FF0000"/>
                </a:solidFill>
              </a:rPr>
              <a:t>48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组伏安数据点来绘制特性曲线。请思考下，如果尽可能多的减少数据的数量，绘制生成的特性曲线会出现怎样的问题</a:t>
            </a:r>
            <a:r>
              <a:rPr lang="en-US" altLang="zh-CN" sz="2800" b="1" i="1" u="sng" dirty="0" smtClean="0">
                <a:solidFill>
                  <a:srgbClr val="FF0000"/>
                </a:solidFill>
              </a:rPr>
              <a:t>?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是否能够在不增加测量数据点数量的基础上解决这个问题</a:t>
            </a:r>
            <a:r>
              <a:rPr lang="en-US" altLang="zh-CN" sz="2800" b="1" i="1" u="sng" dirty="0" smtClean="0">
                <a:solidFill>
                  <a:srgbClr val="FF0000"/>
                </a:solidFill>
              </a:rPr>
              <a:t>?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请使用实验的方法予以证实。</a:t>
            </a:r>
            <a:endParaRPr lang="en-US" altLang="zh-CN" sz="2800" b="1" i="1" u="sng" dirty="0" smtClean="0">
              <a:solidFill>
                <a:srgbClr val="FF0000"/>
              </a:solidFill>
            </a:endParaRPr>
          </a:p>
          <a:p>
            <a:r>
              <a:rPr lang="zh-CN" altLang="en-US" sz="2400" b="1" u="sng" dirty="0" smtClean="0">
                <a:solidFill>
                  <a:srgbClr val="FF0000"/>
                </a:solidFill>
              </a:rPr>
              <a:t> </a:t>
            </a:r>
            <a:endParaRPr lang="en-US" altLang="zh-CN" sz="2800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687</TotalTime>
  <Words>427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暗香扑面</vt:lpstr>
      <vt:lpstr>稳压二极管伏安特性测试实验作业要求</vt:lpstr>
      <vt:lpstr>主要内容</vt:lpstr>
      <vt:lpstr>选做实验作业要求</vt:lpstr>
      <vt:lpstr>选做实验作业要求（续）</vt:lpstr>
      <vt:lpstr>选做实验作业要求（续）</vt:lpstr>
      <vt:lpstr>选做实验作业要求（续）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模拟与数字电路线上实验第一次课课堂和课后作业</dc:title>
  <dc:creator>think</dc:creator>
  <cp:lastModifiedBy>think</cp:lastModifiedBy>
  <cp:revision>23</cp:revision>
  <dcterms:created xsi:type="dcterms:W3CDTF">2020-04-20T03:05:50Z</dcterms:created>
  <dcterms:modified xsi:type="dcterms:W3CDTF">2021-03-02T08:28:39Z</dcterms:modified>
</cp:coreProperties>
</file>