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65" r:id="rId3"/>
    <p:sldId id="266" r:id="rId4"/>
    <p:sldId id="267" r:id="rId5"/>
    <p:sldId id="268" r:id="rId6"/>
    <p:sldId id="269" r:id="rId7"/>
    <p:sldId id="270" r:id="rId8"/>
    <p:sldId id="271" r:id="rId9"/>
    <p:sldId id="272" r:id="rId10"/>
    <p:sldId id="278" r:id="rId11"/>
    <p:sldId id="279" r:id="rId12"/>
    <p:sldId id="273" r:id="rId13"/>
    <p:sldId id="274" r:id="rId14"/>
    <p:sldId id="275" r:id="rId15"/>
    <p:sldId id="276" r:id="rId16"/>
    <p:sldId id="277" r:id="rId17"/>
    <p:sldId id="280" r:id="rId18"/>
    <p:sldId id="281" r:id="rId19"/>
    <p:sldId id="282" r:id="rId20"/>
    <p:sldId id="283" r:id="rId21"/>
    <p:sldId id="284"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5l+yCNQCpZEwXWZ6daE8xA==" hashData="mNs+ZJmdam5xWMbmTJPj2j6pqgU="/>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59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F2015-CCD1-44A5-AA20-73A2CD628791}" type="datetimeFigureOut">
              <a:rPr lang="zh-CN" altLang="en-US" smtClean="0"/>
              <a:t>2021-03-09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B367E9-E40C-4F04-AD95-B1B9930B801C}" type="slidenum">
              <a:rPr lang="zh-CN" altLang="en-US" smtClean="0"/>
              <a:t>‹#›</a:t>
            </a:fld>
            <a:endParaRPr lang="zh-CN" altLang="en-US"/>
          </a:p>
        </p:txBody>
      </p:sp>
    </p:spTree>
    <p:extLst>
      <p:ext uri="{BB962C8B-B14F-4D97-AF65-F5344CB8AC3E}">
        <p14:creationId xmlns:p14="http://schemas.microsoft.com/office/powerpoint/2010/main" val="220967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486B9F31-5C9E-4161-8643-800A585E74AC}" type="datetime1">
              <a:rPr lang="zh-CN" altLang="en-US" smtClean="0"/>
              <a:t>2021-03-09</a:t>
            </a:fld>
            <a:endParaRPr lang="zh-CN" altLang="en-US"/>
          </a:p>
        </p:txBody>
      </p:sp>
      <p:sp>
        <p:nvSpPr>
          <p:cNvPr id="5" name="页脚占位符 4"/>
          <p:cNvSpPr>
            <a:spLocks noGrp="1"/>
          </p:cNvSpPr>
          <p:nvPr>
            <p:ph type="ftr" sz="quarter" idx="11"/>
          </p:nvPr>
        </p:nvSpPr>
        <p:spPr/>
        <p:txBody>
          <a:bodyPr/>
          <a:lstStyle/>
          <a:p>
            <a:r>
              <a:rPr lang="en-US" altLang="zh-CN" smtClean="0"/>
              <a:t>PPT</a:t>
            </a:r>
            <a:r>
              <a:rPr lang="zh-CN" altLang="en-US" smtClean="0"/>
              <a:t>制作者：于成，</a:t>
            </a:r>
            <a:r>
              <a:rPr lang="en-US" altLang="zh-CN" smtClean="0"/>
              <a:t>2021.03</a:t>
            </a:r>
            <a:r>
              <a:rPr lang="zh-CN" altLang="en-US" smtClean="0"/>
              <a:t>修订</a:t>
            </a:r>
            <a:endParaRPr lang="zh-CN" altLang="en-US"/>
          </a:p>
        </p:txBody>
      </p:sp>
      <p:sp>
        <p:nvSpPr>
          <p:cNvPr id="6" name="灯片编号占位符 5"/>
          <p:cNvSpPr>
            <a:spLocks noGrp="1"/>
          </p:cNvSpPr>
          <p:nvPr>
            <p:ph type="sldNum" sz="quarter" idx="12"/>
          </p:nvPr>
        </p:nvSpPr>
        <p:spPr/>
        <p:txBody>
          <a:bodyPr/>
          <a:lstStyle/>
          <a:p>
            <a:fld id="{12872631-6516-4427-B9E4-F1D6756693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5300F73-F53B-4974-B853-61154E7CDE2F}" type="datetime1">
              <a:rPr lang="zh-CN" altLang="en-US" smtClean="0"/>
              <a:t>2021-03-09</a:t>
            </a:fld>
            <a:endParaRPr lang="zh-CN" altLang="en-US"/>
          </a:p>
        </p:txBody>
      </p:sp>
      <p:sp>
        <p:nvSpPr>
          <p:cNvPr id="5" name="页脚占位符 4"/>
          <p:cNvSpPr>
            <a:spLocks noGrp="1"/>
          </p:cNvSpPr>
          <p:nvPr>
            <p:ph type="ftr" sz="quarter" idx="11"/>
          </p:nvPr>
        </p:nvSpPr>
        <p:spPr/>
        <p:txBody>
          <a:bodyPr/>
          <a:lstStyle/>
          <a:p>
            <a:r>
              <a:rPr lang="en-US" altLang="zh-CN" smtClean="0"/>
              <a:t>PPT</a:t>
            </a:r>
            <a:r>
              <a:rPr lang="zh-CN" altLang="en-US" smtClean="0"/>
              <a:t>制作者：于成，</a:t>
            </a:r>
            <a:r>
              <a:rPr lang="en-US" altLang="zh-CN" smtClean="0"/>
              <a:t>2021.03</a:t>
            </a:r>
            <a:r>
              <a:rPr lang="zh-CN" altLang="en-US" smtClean="0"/>
              <a:t>修订</a:t>
            </a:r>
            <a:endParaRPr lang="zh-CN" altLang="en-US"/>
          </a:p>
        </p:txBody>
      </p:sp>
      <p:sp>
        <p:nvSpPr>
          <p:cNvPr id="6" name="灯片编号占位符 5"/>
          <p:cNvSpPr>
            <a:spLocks noGrp="1"/>
          </p:cNvSpPr>
          <p:nvPr>
            <p:ph type="sldNum" sz="quarter" idx="12"/>
          </p:nvPr>
        </p:nvSpPr>
        <p:spPr/>
        <p:txBody>
          <a:bodyPr/>
          <a:lstStyle/>
          <a:p>
            <a:fld id="{12872631-6516-4427-B9E4-F1D675669319}" type="slidenum">
              <a:rPr lang="zh-CN" altLang="en-US" smtClean="0"/>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F7DD1D13-075B-45D3-87CE-6337AEED3ECD}" type="datetime1">
              <a:rPr lang="zh-CN" altLang="en-US" smtClean="0"/>
              <a:t>2021-03-09</a:t>
            </a:fld>
            <a:endParaRPr lang="zh-CN" altLang="en-US"/>
          </a:p>
        </p:txBody>
      </p:sp>
      <p:sp>
        <p:nvSpPr>
          <p:cNvPr id="5" name="页脚占位符 4"/>
          <p:cNvSpPr>
            <a:spLocks noGrp="1"/>
          </p:cNvSpPr>
          <p:nvPr>
            <p:ph type="ftr" sz="quarter" idx="11"/>
          </p:nvPr>
        </p:nvSpPr>
        <p:spPr/>
        <p:txBody>
          <a:bodyPr/>
          <a:lstStyle/>
          <a:p>
            <a:r>
              <a:rPr lang="en-US" altLang="zh-CN" smtClean="0"/>
              <a:t>PPT</a:t>
            </a:r>
            <a:r>
              <a:rPr lang="zh-CN" altLang="en-US" smtClean="0"/>
              <a:t>制作者：于成，</a:t>
            </a:r>
            <a:r>
              <a:rPr lang="en-US" altLang="zh-CN" smtClean="0"/>
              <a:t>2021.03</a:t>
            </a:r>
            <a:r>
              <a:rPr lang="zh-CN" altLang="en-US" smtClean="0"/>
              <a:t>修订</a:t>
            </a:r>
            <a:endParaRPr lang="zh-CN" altLang="en-US"/>
          </a:p>
        </p:txBody>
      </p:sp>
      <p:sp>
        <p:nvSpPr>
          <p:cNvPr id="6" name="灯片编号占位符 5"/>
          <p:cNvSpPr>
            <a:spLocks noGrp="1"/>
          </p:cNvSpPr>
          <p:nvPr>
            <p:ph type="sldNum" sz="quarter" idx="12"/>
          </p:nvPr>
        </p:nvSpPr>
        <p:spPr/>
        <p:txBody>
          <a:bodyPr/>
          <a:lstStyle/>
          <a:p>
            <a:fld id="{12872631-6516-4427-B9E4-F1D6756693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663964B7-CDAD-4922-8805-8D27EEC4E7E2}" type="datetime1">
              <a:rPr lang="zh-CN" altLang="en-US" smtClean="0"/>
              <a:t>2021-03-09</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r>
              <a:rPr lang="en-US" altLang="zh-CN" smtClean="0"/>
              <a:t>PPT</a:t>
            </a:r>
            <a:r>
              <a:rPr lang="zh-CN" altLang="en-US" smtClean="0"/>
              <a:t>制作者：于成，</a:t>
            </a:r>
            <a:r>
              <a:rPr lang="en-US" altLang="zh-CN" smtClean="0"/>
              <a:t>2021.03</a:t>
            </a:r>
            <a:r>
              <a:rPr lang="zh-CN" altLang="en-US" smtClean="0"/>
              <a:t>修订</a:t>
            </a:r>
            <a:endParaRPr lang="zh-CN" altLang="en-US"/>
          </a:p>
        </p:txBody>
      </p:sp>
      <p:sp>
        <p:nvSpPr>
          <p:cNvPr id="6" name="灯片编号占位符 5"/>
          <p:cNvSpPr>
            <a:spLocks noGrp="1"/>
          </p:cNvSpPr>
          <p:nvPr>
            <p:ph type="sldNum" sz="quarter" idx="12"/>
          </p:nvPr>
        </p:nvSpPr>
        <p:spPr/>
        <p:txBody>
          <a:bodyPr/>
          <a:lstStyle/>
          <a:p>
            <a:fld id="{12872631-6516-4427-B9E4-F1D6756693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8B43222-5362-4CD6-8A06-06E57195F796}" type="datetime1">
              <a:rPr lang="zh-CN" altLang="en-US" smtClean="0"/>
              <a:t>2021-03-09</a:t>
            </a:fld>
            <a:endParaRPr lang="zh-CN" altLang="en-US"/>
          </a:p>
        </p:txBody>
      </p:sp>
      <p:sp>
        <p:nvSpPr>
          <p:cNvPr id="5" name="页脚占位符 4"/>
          <p:cNvSpPr>
            <a:spLocks noGrp="1"/>
          </p:cNvSpPr>
          <p:nvPr>
            <p:ph type="ftr" sz="quarter" idx="11"/>
          </p:nvPr>
        </p:nvSpPr>
        <p:spPr/>
        <p:txBody>
          <a:bodyPr/>
          <a:lstStyle/>
          <a:p>
            <a:r>
              <a:rPr lang="en-US" altLang="zh-CN" smtClean="0"/>
              <a:t>PPT</a:t>
            </a:r>
            <a:r>
              <a:rPr lang="zh-CN" altLang="en-US" smtClean="0"/>
              <a:t>制作者：于成，</a:t>
            </a:r>
            <a:r>
              <a:rPr lang="en-US" altLang="zh-CN" smtClean="0"/>
              <a:t>2021.03</a:t>
            </a:r>
            <a:r>
              <a:rPr lang="zh-CN" altLang="en-US" smtClean="0"/>
              <a:t>修订</a:t>
            </a:r>
            <a:endParaRPr lang="zh-CN" altLang="en-US"/>
          </a:p>
        </p:txBody>
      </p:sp>
      <p:sp>
        <p:nvSpPr>
          <p:cNvPr id="6" name="灯片编号占位符 5"/>
          <p:cNvSpPr>
            <a:spLocks noGrp="1"/>
          </p:cNvSpPr>
          <p:nvPr>
            <p:ph type="sldNum" sz="quarter" idx="12"/>
          </p:nvPr>
        </p:nvSpPr>
        <p:spPr/>
        <p:txBody>
          <a:bodyPr/>
          <a:lstStyle/>
          <a:p>
            <a:fld id="{12872631-6516-4427-B9E4-F1D6756693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EB6A47CD-7431-44B4-870C-0B49F7E6D068}" type="datetime1">
              <a:rPr lang="zh-CN" altLang="en-US" smtClean="0"/>
              <a:t>2021-03-09</a:t>
            </a:fld>
            <a:endParaRPr lang="zh-CN" altLang="en-US"/>
          </a:p>
        </p:txBody>
      </p:sp>
      <p:sp>
        <p:nvSpPr>
          <p:cNvPr id="6" name="页脚占位符 5"/>
          <p:cNvSpPr>
            <a:spLocks noGrp="1"/>
          </p:cNvSpPr>
          <p:nvPr>
            <p:ph type="ftr" sz="quarter" idx="11"/>
          </p:nvPr>
        </p:nvSpPr>
        <p:spPr/>
        <p:txBody>
          <a:bodyPr/>
          <a:lstStyle/>
          <a:p>
            <a:r>
              <a:rPr lang="en-US" altLang="zh-CN" smtClean="0"/>
              <a:t>PPT</a:t>
            </a:r>
            <a:r>
              <a:rPr lang="zh-CN" altLang="en-US" smtClean="0"/>
              <a:t>制作者：于成，</a:t>
            </a:r>
            <a:r>
              <a:rPr lang="en-US" altLang="zh-CN" smtClean="0"/>
              <a:t>2021.03</a:t>
            </a:r>
            <a:r>
              <a:rPr lang="zh-CN" altLang="en-US" smtClean="0"/>
              <a:t>修订</a:t>
            </a:r>
            <a:endParaRPr lang="zh-CN" altLang="en-US"/>
          </a:p>
        </p:txBody>
      </p:sp>
      <p:sp>
        <p:nvSpPr>
          <p:cNvPr id="7" name="灯片编号占位符 6"/>
          <p:cNvSpPr>
            <a:spLocks noGrp="1"/>
          </p:cNvSpPr>
          <p:nvPr>
            <p:ph type="sldNum" sz="quarter" idx="12"/>
          </p:nvPr>
        </p:nvSpPr>
        <p:spPr/>
        <p:txBody>
          <a:bodyPr/>
          <a:lstStyle/>
          <a:p>
            <a:fld id="{12872631-6516-4427-B9E4-F1D6756693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7582CECE-7BB0-4184-B3EF-8E28615AED7F}" type="datetime1">
              <a:rPr lang="zh-CN" altLang="en-US" smtClean="0"/>
              <a:t>2021-03-09</a:t>
            </a:fld>
            <a:endParaRPr lang="zh-CN" altLang="en-US"/>
          </a:p>
        </p:txBody>
      </p:sp>
      <p:sp>
        <p:nvSpPr>
          <p:cNvPr id="8" name="页脚占位符 7"/>
          <p:cNvSpPr>
            <a:spLocks noGrp="1"/>
          </p:cNvSpPr>
          <p:nvPr>
            <p:ph type="ftr" sz="quarter" idx="11"/>
          </p:nvPr>
        </p:nvSpPr>
        <p:spPr/>
        <p:txBody>
          <a:bodyPr/>
          <a:lstStyle/>
          <a:p>
            <a:r>
              <a:rPr lang="en-US" altLang="zh-CN" smtClean="0"/>
              <a:t>PPT</a:t>
            </a:r>
            <a:r>
              <a:rPr lang="zh-CN" altLang="en-US" smtClean="0"/>
              <a:t>制作者：于成，</a:t>
            </a:r>
            <a:r>
              <a:rPr lang="en-US" altLang="zh-CN" smtClean="0"/>
              <a:t>2021.03</a:t>
            </a:r>
            <a:r>
              <a:rPr lang="zh-CN" altLang="en-US" smtClean="0"/>
              <a:t>修订</a:t>
            </a:r>
            <a:endParaRPr lang="zh-CN" altLang="en-US"/>
          </a:p>
        </p:txBody>
      </p:sp>
      <p:sp>
        <p:nvSpPr>
          <p:cNvPr id="9" name="灯片编号占位符 8"/>
          <p:cNvSpPr>
            <a:spLocks noGrp="1"/>
          </p:cNvSpPr>
          <p:nvPr>
            <p:ph type="sldNum" sz="quarter" idx="12"/>
          </p:nvPr>
        </p:nvSpPr>
        <p:spPr/>
        <p:txBody>
          <a:bodyPr/>
          <a:lstStyle/>
          <a:p>
            <a:fld id="{12872631-6516-4427-B9E4-F1D6756693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0E27CB43-402D-4845-9BD6-463E75057B33}" type="datetime1">
              <a:rPr lang="zh-CN" altLang="en-US" smtClean="0"/>
              <a:t>2021-03-09</a:t>
            </a:fld>
            <a:endParaRPr lang="zh-CN" altLang="en-US"/>
          </a:p>
        </p:txBody>
      </p:sp>
      <p:sp>
        <p:nvSpPr>
          <p:cNvPr id="4" name="页脚占位符 3"/>
          <p:cNvSpPr>
            <a:spLocks noGrp="1"/>
          </p:cNvSpPr>
          <p:nvPr>
            <p:ph type="ftr" sz="quarter" idx="11"/>
          </p:nvPr>
        </p:nvSpPr>
        <p:spPr/>
        <p:txBody>
          <a:bodyPr/>
          <a:lstStyle/>
          <a:p>
            <a:r>
              <a:rPr lang="en-US" altLang="zh-CN" smtClean="0"/>
              <a:t>PPT</a:t>
            </a:r>
            <a:r>
              <a:rPr lang="zh-CN" altLang="en-US" smtClean="0"/>
              <a:t>制作者：于成，</a:t>
            </a:r>
            <a:r>
              <a:rPr lang="en-US" altLang="zh-CN" smtClean="0"/>
              <a:t>2021.03</a:t>
            </a:r>
            <a:r>
              <a:rPr lang="zh-CN" altLang="en-US" smtClean="0"/>
              <a:t>修订</a:t>
            </a:r>
            <a:endParaRPr lang="zh-CN" altLang="en-US"/>
          </a:p>
        </p:txBody>
      </p:sp>
      <p:sp>
        <p:nvSpPr>
          <p:cNvPr id="5" name="灯片编号占位符 4"/>
          <p:cNvSpPr>
            <a:spLocks noGrp="1"/>
          </p:cNvSpPr>
          <p:nvPr>
            <p:ph type="sldNum" sz="quarter" idx="12"/>
          </p:nvPr>
        </p:nvSpPr>
        <p:spPr/>
        <p:txBody>
          <a:bodyPr/>
          <a:lstStyle/>
          <a:p>
            <a:fld id="{12872631-6516-4427-B9E4-F1D6756693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B17AB3-C3F2-4097-B30E-2AB7F0B70341}" type="datetime1">
              <a:rPr lang="zh-CN" altLang="en-US" smtClean="0"/>
              <a:t>2021-03-09</a:t>
            </a:fld>
            <a:endParaRPr lang="zh-CN" altLang="en-US"/>
          </a:p>
        </p:txBody>
      </p:sp>
      <p:sp>
        <p:nvSpPr>
          <p:cNvPr id="3" name="页脚占位符 2"/>
          <p:cNvSpPr>
            <a:spLocks noGrp="1"/>
          </p:cNvSpPr>
          <p:nvPr>
            <p:ph type="ftr" sz="quarter" idx="11"/>
          </p:nvPr>
        </p:nvSpPr>
        <p:spPr/>
        <p:txBody>
          <a:bodyPr/>
          <a:lstStyle/>
          <a:p>
            <a:r>
              <a:rPr lang="en-US" altLang="zh-CN" smtClean="0"/>
              <a:t>PPT</a:t>
            </a:r>
            <a:r>
              <a:rPr lang="zh-CN" altLang="en-US" smtClean="0"/>
              <a:t>制作者：于成，</a:t>
            </a:r>
            <a:r>
              <a:rPr lang="en-US" altLang="zh-CN" smtClean="0"/>
              <a:t>2021.03</a:t>
            </a:r>
            <a:r>
              <a:rPr lang="zh-CN" altLang="en-US" smtClean="0"/>
              <a:t>修订</a:t>
            </a:r>
            <a:endParaRPr lang="zh-CN" altLang="en-US"/>
          </a:p>
        </p:txBody>
      </p:sp>
      <p:sp>
        <p:nvSpPr>
          <p:cNvPr id="4" name="灯片编号占位符 3"/>
          <p:cNvSpPr>
            <a:spLocks noGrp="1"/>
          </p:cNvSpPr>
          <p:nvPr>
            <p:ph type="sldNum" sz="quarter" idx="12"/>
          </p:nvPr>
        </p:nvSpPr>
        <p:spPr/>
        <p:txBody>
          <a:bodyPr/>
          <a:lstStyle/>
          <a:p>
            <a:fld id="{12872631-6516-4427-B9E4-F1D675669319}"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760427A6-DA2D-45EB-867F-FC9D723BDE29}" type="datetime1">
              <a:rPr lang="zh-CN" altLang="en-US" smtClean="0"/>
              <a:t>2021-03-09</a:t>
            </a:fld>
            <a:endParaRPr lang="zh-CN" altLang="en-US"/>
          </a:p>
        </p:txBody>
      </p:sp>
      <p:sp>
        <p:nvSpPr>
          <p:cNvPr id="6" name="页脚占位符 5"/>
          <p:cNvSpPr>
            <a:spLocks noGrp="1"/>
          </p:cNvSpPr>
          <p:nvPr>
            <p:ph type="ftr" sz="quarter" idx="11"/>
          </p:nvPr>
        </p:nvSpPr>
        <p:spPr/>
        <p:txBody>
          <a:bodyPr/>
          <a:lstStyle/>
          <a:p>
            <a:r>
              <a:rPr lang="en-US" altLang="zh-CN" smtClean="0"/>
              <a:t>PPT</a:t>
            </a:r>
            <a:r>
              <a:rPr lang="zh-CN" altLang="en-US" smtClean="0"/>
              <a:t>制作者：于成，</a:t>
            </a:r>
            <a:r>
              <a:rPr lang="en-US" altLang="zh-CN" smtClean="0"/>
              <a:t>2021.03</a:t>
            </a:r>
            <a:r>
              <a:rPr lang="zh-CN" altLang="en-US" smtClean="0"/>
              <a:t>修订</a:t>
            </a:r>
            <a:endParaRPr lang="zh-CN" altLang="en-US"/>
          </a:p>
        </p:txBody>
      </p:sp>
      <p:sp>
        <p:nvSpPr>
          <p:cNvPr id="7" name="灯片编号占位符 6"/>
          <p:cNvSpPr>
            <a:spLocks noGrp="1"/>
          </p:cNvSpPr>
          <p:nvPr>
            <p:ph type="sldNum" sz="quarter" idx="12"/>
          </p:nvPr>
        </p:nvSpPr>
        <p:spPr/>
        <p:txBody>
          <a:bodyPr/>
          <a:lstStyle/>
          <a:p>
            <a:fld id="{12872631-6516-4427-B9E4-F1D6756693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A0B9553D-8D87-4ED0-B069-F7650CFCED5D}" type="datetime1">
              <a:rPr lang="zh-CN" altLang="en-US" smtClean="0"/>
              <a:t>2021-03-09</a:t>
            </a:fld>
            <a:endParaRPr lang="zh-CN" altLang="en-US"/>
          </a:p>
        </p:txBody>
      </p:sp>
      <p:sp>
        <p:nvSpPr>
          <p:cNvPr id="6" name="页脚占位符 5"/>
          <p:cNvSpPr>
            <a:spLocks noGrp="1"/>
          </p:cNvSpPr>
          <p:nvPr>
            <p:ph type="ftr" sz="quarter" idx="11"/>
          </p:nvPr>
        </p:nvSpPr>
        <p:spPr/>
        <p:txBody>
          <a:bodyPr/>
          <a:lstStyle/>
          <a:p>
            <a:r>
              <a:rPr lang="en-US" altLang="zh-CN" smtClean="0"/>
              <a:t>PPT</a:t>
            </a:r>
            <a:r>
              <a:rPr lang="zh-CN" altLang="en-US" smtClean="0"/>
              <a:t>制作者：于成，</a:t>
            </a:r>
            <a:r>
              <a:rPr lang="en-US" altLang="zh-CN" smtClean="0"/>
              <a:t>2021.03</a:t>
            </a:r>
            <a:r>
              <a:rPr lang="zh-CN" altLang="en-US" smtClean="0"/>
              <a:t>修订</a:t>
            </a:r>
            <a:endParaRPr lang="zh-CN" altLang="en-US"/>
          </a:p>
        </p:txBody>
      </p:sp>
      <p:sp>
        <p:nvSpPr>
          <p:cNvPr id="7" name="灯片编号占位符 6"/>
          <p:cNvSpPr>
            <a:spLocks noGrp="1"/>
          </p:cNvSpPr>
          <p:nvPr>
            <p:ph type="sldNum" sz="quarter" idx="12"/>
          </p:nvPr>
        </p:nvSpPr>
        <p:spPr/>
        <p:txBody>
          <a:bodyPr/>
          <a:lstStyle/>
          <a:p>
            <a:fld id="{12872631-6516-4427-B9E4-F1D675669319}"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281B96BA-299E-429F-800D-3D74D0DCCB90}" type="datetime1">
              <a:rPr lang="zh-CN" altLang="en-US" smtClean="0"/>
              <a:t>2021-03-09</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r>
              <a:rPr lang="en-US" altLang="zh-CN" smtClean="0"/>
              <a:t>PPT</a:t>
            </a:r>
            <a:r>
              <a:rPr lang="zh-CN" altLang="en-US" smtClean="0"/>
              <a:t>制作者：于成，</a:t>
            </a:r>
            <a:r>
              <a:rPr lang="en-US" altLang="zh-CN" smtClean="0"/>
              <a:t>2021.03</a:t>
            </a:r>
            <a:r>
              <a:rPr lang="zh-CN" altLang="en-US" smtClean="0"/>
              <a:t>修订</a:t>
            </a:r>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12872631-6516-4427-B9E4-F1D675669319}" type="slidenum">
              <a:rPr lang="zh-CN" altLang="en-US" smtClean="0"/>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99592" y="404664"/>
            <a:ext cx="7344816" cy="2810023"/>
          </a:xfrm>
        </p:spPr>
        <p:txBody>
          <a:bodyPr>
            <a:noAutofit/>
          </a:bodyPr>
          <a:lstStyle/>
          <a:p>
            <a:r>
              <a:rPr lang="zh-CN" altLang="en-US" sz="6000" b="1" dirty="0" smtClean="0"/>
              <a:t>稳压二极管伏安特性测试</a:t>
            </a:r>
            <a:r>
              <a:rPr lang="zh-CN" altLang="en-US" sz="6000" b="1" dirty="0" smtClean="0"/>
              <a:t>实际操作环境下的电路连接</a:t>
            </a:r>
            <a:endParaRPr lang="zh-CN" altLang="en-US" sz="6000" b="1" dirty="0"/>
          </a:p>
        </p:txBody>
      </p:sp>
      <p:sp>
        <p:nvSpPr>
          <p:cNvPr id="3" name="副标题 2"/>
          <p:cNvSpPr>
            <a:spLocks noGrp="1"/>
          </p:cNvSpPr>
          <p:nvPr>
            <p:ph type="subTitle" idx="1"/>
          </p:nvPr>
        </p:nvSpPr>
        <p:spPr>
          <a:xfrm>
            <a:off x="1371600" y="4437112"/>
            <a:ext cx="6400800" cy="530174"/>
          </a:xfrm>
        </p:spPr>
        <p:txBody>
          <a:bodyPr>
            <a:normAutofit fontScale="92500" lnSpcReduction="10000"/>
          </a:bodyPr>
          <a:lstStyle/>
          <a:p>
            <a:r>
              <a:rPr lang="zh-CN" altLang="en-US" dirty="0" smtClean="0"/>
              <a:t>大连理工大学开发区校区</a:t>
            </a:r>
            <a:endParaRPr lang="zh-CN" altLang="en-US" dirty="0"/>
          </a:p>
        </p:txBody>
      </p:sp>
      <p:sp>
        <p:nvSpPr>
          <p:cNvPr id="4" name="页脚占位符 3"/>
          <p:cNvSpPr>
            <a:spLocks noGrp="1"/>
          </p:cNvSpPr>
          <p:nvPr>
            <p:ph type="ftr" sz="quarter" idx="11"/>
          </p:nvPr>
        </p:nvSpPr>
        <p:spPr/>
        <p:txBody>
          <a:bodyPr/>
          <a:lstStyle/>
          <a:p>
            <a:r>
              <a:rPr lang="en-US" altLang="zh-CN" smtClean="0"/>
              <a:t>PPT</a:t>
            </a:r>
            <a:r>
              <a:rPr lang="zh-CN" altLang="en-US" smtClean="0"/>
              <a:t>制作者：于成，</a:t>
            </a:r>
            <a:r>
              <a:rPr lang="en-US" altLang="zh-CN" smtClean="0"/>
              <a:t>2021.03</a:t>
            </a:r>
            <a:r>
              <a:rPr lang="zh-CN" altLang="en-US" smtClean="0"/>
              <a:t>修订</a:t>
            </a:r>
            <a:endParaRPr lang="zh-CN" altLang="en-US"/>
          </a:p>
        </p:txBody>
      </p:sp>
    </p:spTree>
    <p:extLst>
      <p:ext uri="{BB962C8B-B14F-4D97-AF65-F5344CB8AC3E}">
        <p14:creationId xmlns:p14="http://schemas.microsoft.com/office/powerpoint/2010/main" val="21652309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C:\Users\think\AppData\Roaming\Tencent\Users\1251407249\QQ\WinTemp\RichOle\EO()``Y[~}F`JO$FFO244W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484784"/>
            <a:ext cx="3981200" cy="23307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07504" y="274638"/>
            <a:ext cx="8928992" cy="1143000"/>
          </a:xfrm>
        </p:spPr>
        <p:txBody>
          <a:bodyPr>
            <a:noAutofit/>
          </a:bodyPr>
          <a:lstStyle/>
          <a:p>
            <a:r>
              <a:rPr lang="zh-CN" altLang="en-US" sz="5400" b="1" dirty="0" smtClean="0"/>
              <a:t>仿真与实际电路的对照</a:t>
            </a:r>
            <a:r>
              <a:rPr lang="zh-CN" altLang="en-US" sz="5400" b="1" dirty="0"/>
              <a:t>（续）</a:t>
            </a:r>
          </a:p>
        </p:txBody>
      </p:sp>
      <p:sp>
        <p:nvSpPr>
          <p:cNvPr id="4" name="页脚占位符 3"/>
          <p:cNvSpPr>
            <a:spLocks noGrp="1"/>
          </p:cNvSpPr>
          <p:nvPr>
            <p:ph type="ftr" sz="quarter" idx="11"/>
          </p:nvPr>
        </p:nvSpPr>
        <p:spPr/>
        <p:txBody>
          <a:bodyPr/>
          <a:lstStyle/>
          <a:p>
            <a:r>
              <a:rPr lang="en-US" altLang="zh-CN" smtClean="0"/>
              <a:t>PPT</a:t>
            </a:r>
            <a:r>
              <a:rPr lang="zh-CN" altLang="en-US" smtClean="0"/>
              <a:t>制作者：于成，</a:t>
            </a:r>
            <a:r>
              <a:rPr lang="en-US" altLang="zh-CN" smtClean="0"/>
              <a:t>2021.03</a:t>
            </a:r>
            <a:r>
              <a:rPr lang="zh-CN" altLang="en-US" smtClean="0"/>
              <a:t>修订</a:t>
            </a:r>
            <a:endParaRPr lang="zh-CN" alt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84784"/>
            <a:ext cx="4326203"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标注 6"/>
          <p:cNvSpPr/>
          <p:nvPr/>
        </p:nvSpPr>
        <p:spPr>
          <a:xfrm>
            <a:off x="4860032" y="4077072"/>
            <a:ext cx="3981200" cy="1872208"/>
          </a:xfrm>
          <a:prstGeom prst="wedgeRectCallout">
            <a:avLst>
              <a:gd name="adj1" fmla="val 25025"/>
              <a:gd name="adj2" fmla="val -1407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rPr>
              <a:t>仿真过程中标签</a:t>
            </a:r>
            <a:r>
              <a:rPr lang="en-US" altLang="zh-CN" sz="2800" b="1" dirty="0" err="1" smtClean="0">
                <a:solidFill>
                  <a:srgbClr val="FF0000"/>
                </a:solidFill>
              </a:rPr>
              <a:t>Ud</a:t>
            </a:r>
            <a:r>
              <a:rPr lang="zh-CN" altLang="en-US" sz="2800" b="1" dirty="0" smtClean="0">
                <a:solidFill>
                  <a:srgbClr val="FF0000"/>
                </a:solidFill>
              </a:rPr>
              <a:t>代表二极管两端的电压值，调节</a:t>
            </a:r>
            <a:r>
              <a:rPr lang="en-US" altLang="zh-CN" sz="2800" b="1" dirty="0" err="1" smtClean="0">
                <a:solidFill>
                  <a:srgbClr val="FF0000"/>
                </a:solidFill>
              </a:rPr>
              <a:t>Rw</a:t>
            </a:r>
            <a:r>
              <a:rPr lang="zh-CN" altLang="en-US" sz="2800" b="1" dirty="0" smtClean="0">
                <a:solidFill>
                  <a:srgbClr val="FF0000"/>
                </a:solidFill>
              </a:rPr>
              <a:t>电位器可以获取不同的仿真电压值</a:t>
            </a:r>
            <a:endParaRPr lang="zh-CN" altLang="en-US" b="1" dirty="0">
              <a:solidFill>
                <a:srgbClr val="FF0000"/>
              </a:solidFill>
            </a:endParaRPr>
          </a:p>
        </p:txBody>
      </p:sp>
    </p:spTree>
    <p:extLst>
      <p:ext uri="{BB962C8B-B14F-4D97-AF65-F5344CB8AC3E}">
        <p14:creationId xmlns:p14="http://schemas.microsoft.com/office/powerpoint/2010/main" val="78342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C:\Users\think\AppData\Roaming\Tencent\Users\1251407249\QQ\WinTemp\RichOle\EO()``Y[~}F`JO$FFO244W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484784"/>
            <a:ext cx="3981200" cy="23307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07504" y="274638"/>
            <a:ext cx="8928992" cy="1143000"/>
          </a:xfrm>
        </p:spPr>
        <p:txBody>
          <a:bodyPr>
            <a:noAutofit/>
          </a:bodyPr>
          <a:lstStyle/>
          <a:p>
            <a:r>
              <a:rPr lang="zh-CN" altLang="en-US" sz="5400" b="1" dirty="0" smtClean="0"/>
              <a:t>仿真与实际电路的对照</a:t>
            </a:r>
            <a:r>
              <a:rPr lang="zh-CN" altLang="en-US" sz="5400" b="1" dirty="0"/>
              <a:t>（续）</a:t>
            </a:r>
          </a:p>
        </p:txBody>
      </p:sp>
      <p:sp>
        <p:nvSpPr>
          <p:cNvPr id="4" name="页脚占位符 3"/>
          <p:cNvSpPr>
            <a:spLocks noGrp="1"/>
          </p:cNvSpPr>
          <p:nvPr>
            <p:ph type="ftr" sz="quarter" idx="11"/>
          </p:nvPr>
        </p:nvSpPr>
        <p:spPr/>
        <p:txBody>
          <a:bodyPr/>
          <a:lstStyle/>
          <a:p>
            <a:r>
              <a:rPr lang="en-US" altLang="zh-CN" smtClean="0"/>
              <a:t>PPT</a:t>
            </a:r>
            <a:r>
              <a:rPr lang="zh-CN" altLang="en-US" smtClean="0"/>
              <a:t>制作者：于成，</a:t>
            </a:r>
            <a:r>
              <a:rPr lang="en-US" altLang="zh-CN" smtClean="0"/>
              <a:t>2021.03</a:t>
            </a:r>
            <a:r>
              <a:rPr lang="zh-CN" altLang="en-US" smtClean="0"/>
              <a:t>修订</a:t>
            </a:r>
            <a:endParaRPr lang="zh-CN" alt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84784"/>
            <a:ext cx="4326203"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标注 6"/>
          <p:cNvSpPr/>
          <p:nvPr/>
        </p:nvSpPr>
        <p:spPr>
          <a:xfrm>
            <a:off x="4860032" y="3815485"/>
            <a:ext cx="3981200" cy="2565843"/>
          </a:xfrm>
          <a:prstGeom prst="wedgeRectCallout">
            <a:avLst>
              <a:gd name="adj1" fmla="val -102447"/>
              <a:gd name="adj2" fmla="val -6633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rPr>
              <a:t>对应于实际操作，也可调节蓝色电位器来获取此黄色连线上不同的实测电压值，可使用数字万用表测量，方法将在后续课程中说明</a:t>
            </a:r>
            <a:endParaRPr lang="zh-CN" altLang="en-US" b="1" dirty="0">
              <a:solidFill>
                <a:srgbClr val="FF0000"/>
              </a:solidFill>
            </a:endParaRPr>
          </a:p>
        </p:txBody>
      </p:sp>
    </p:spTree>
    <p:extLst>
      <p:ext uri="{BB962C8B-B14F-4D97-AF65-F5344CB8AC3E}">
        <p14:creationId xmlns:p14="http://schemas.microsoft.com/office/powerpoint/2010/main" val="114152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C:\Users\think\AppData\Roaming\Tencent\Users\1251407249\QQ\WinTemp\RichOle\EO()``Y[~}F`JO$FFO244W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484784"/>
            <a:ext cx="3981200" cy="23307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07504" y="274638"/>
            <a:ext cx="8928992" cy="1143000"/>
          </a:xfrm>
        </p:spPr>
        <p:txBody>
          <a:bodyPr>
            <a:noAutofit/>
          </a:bodyPr>
          <a:lstStyle/>
          <a:p>
            <a:r>
              <a:rPr lang="zh-CN" altLang="en-US" sz="5400" b="1" dirty="0" smtClean="0"/>
              <a:t>仿真与实际电路的对照</a:t>
            </a:r>
            <a:r>
              <a:rPr lang="zh-CN" altLang="en-US" sz="5400" b="1" dirty="0"/>
              <a:t>（续）</a:t>
            </a:r>
          </a:p>
        </p:txBody>
      </p:sp>
      <p:sp>
        <p:nvSpPr>
          <p:cNvPr id="4" name="页脚占位符 3"/>
          <p:cNvSpPr>
            <a:spLocks noGrp="1"/>
          </p:cNvSpPr>
          <p:nvPr>
            <p:ph type="ftr" sz="quarter" idx="11"/>
          </p:nvPr>
        </p:nvSpPr>
        <p:spPr/>
        <p:txBody>
          <a:bodyPr/>
          <a:lstStyle/>
          <a:p>
            <a:r>
              <a:rPr lang="en-US" altLang="zh-CN" smtClean="0"/>
              <a:t>PPT</a:t>
            </a:r>
            <a:r>
              <a:rPr lang="zh-CN" altLang="en-US" smtClean="0"/>
              <a:t>制作者：于成，</a:t>
            </a:r>
            <a:r>
              <a:rPr lang="en-US" altLang="zh-CN" smtClean="0"/>
              <a:t>2021.03</a:t>
            </a:r>
            <a:r>
              <a:rPr lang="zh-CN" altLang="en-US" smtClean="0"/>
              <a:t>修订</a:t>
            </a:r>
            <a:endParaRPr lang="zh-CN" alt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84784"/>
            <a:ext cx="4326203"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标注 6"/>
          <p:cNvSpPr/>
          <p:nvPr/>
        </p:nvSpPr>
        <p:spPr>
          <a:xfrm>
            <a:off x="4860032" y="4077072"/>
            <a:ext cx="3981200" cy="1728192"/>
          </a:xfrm>
          <a:prstGeom prst="wedgeRectCallout">
            <a:avLst>
              <a:gd name="adj1" fmla="val 32937"/>
              <a:gd name="adj2" fmla="val -10175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rPr>
              <a:t>仿真电路中二极管下方引脚为负极通过电气连线连接网络标签为“</a:t>
            </a:r>
            <a:r>
              <a:rPr lang="en-US" altLang="zh-CN" sz="2800" b="1" dirty="0" smtClean="0">
                <a:solidFill>
                  <a:srgbClr val="FF0000"/>
                </a:solidFill>
              </a:rPr>
              <a:t>GND</a:t>
            </a:r>
            <a:r>
              <a:rPr lang="zh-CN" altLang="en-US" sz="2800" b="1" dirty="0" smtClean="0">
                <a:solidFill>
                  <a:srgbClr val="FF0000"/>
                </a:solidFill>
              </a:rPr>
              <a:t>”的电路“地”</a:t>
            </a:r>
            <a:endParaRPr lang="zh-CN" altLang="en-US" b="1" dirty="0">
              <a:solidFill>
                <a:srgbClr val="FF0000"/>
              </a:solidFill>
            </a:endParaRPr>
          </a:p>
        </p:txBody>
      </p:sp>
    </p:spTree>
    <p:extLst>
      <p:ext uri="{BB962C8B-B14F-4D97-AF65-F5344CB8AC3E}">
        <p14:creationId xmlns:p14="http://schemas.microsoft.com/office/powerpoint/2010/main" val="147793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C:\Users\think\AppData\Roaming\Tencent\Users\1251407249\QQ\WinTemp\RichOle\EO()``Y[~}F`JO$FFO244W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484784"/>
            <a:ext cx="3981200" cy="23307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07504" y="274638"/>
            <a:ext cx="8928992" cy="1143000"/>
          </a:xfrm>
        </p:spPr>
        <p:txBody>
          <a:bodyPr>
            <a:noAutofit/>
          </a:bodyPr>
          <a:lstStyle/>
          <a:p>
            <a:r>
              <a:rPr lang="zh-CN" altLang="en-US" sz="5400" b="1" dirty="0" smtClean="0"/>
              <a:t>仿真与实际电路的对照</a:t>
            </a:r>
            <a:r>
              <a:rPr lang="zh-CN" altLang="en-US" sz="5400" b="1" dirty="0"/>
              <a:t>（续）</a:t>
            </a:r>
          </a:p>
        </p:txBody>
      </p:sp>
      <p:sp>
        <p:nvSpPr>
          <p:cNvPr id="4" name="页脚占位符 3"/>
          <p:cNvSpPr>
            <a:spLocks noGrp="1"/>
          </p:cNvSpPr>
          <p:nvPr>
            <p:ph type="ftr" sz="quarter" idx="11"/>
          </p:nvPr>
        </p:nvSpPr>
        <p:spPr/>
        <p:txBody>
          <a:bodyPr/>
          <a:lstStyle/>
          <a:p>
            <a:r>
              <a:rPr lang="en-US" altLang="zh-CN" smtClean="0"/>
              <a:t>PPT</a:t>
            </a:r>
            <a:r>
              <a:rPr lang="zh-CN" altLang="en-US" smtClean="0"/>
              <a:t>制作者：于成，</a:t>
            </a:r>
            <a:r>
              <a:rPr lang="en-US" altLang="zh-CN" smtClean="0"/>
              <a:t>2021.03</a:t>
            </a:r>
            <a:r>
              <a:rPr lang="zh-CN" altLang="en-US" smtClean="0"/>
              <a:t>修订</a:t>
            </a:r>
            <a:endParaRPr lang="zh-CN" alt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84784"/>
            <a:ext cx="4326203"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标注 6"/>
          <p:cNvSpPr/>
          <p:nvPr/>
        </p:nvSpPr>
        <p:spPr>
          <a:xfrm>
            <a:off x="4860032" y="4077072"/>
            <a:ext cx="3981200" cy="1872208"/>
          </a:xfrm>
          <a:prstGeom prst="wedgeRectCallout">
            <a:avLst>
              <a:gd name="adj1" fmla="val -93387"/>
              <a:gd name="adj2" fmla="val -7408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rPr>
              <a:t>实际</a:t>
            </a:r>
            <a:r>
              <a:rPr lang="zh-CN" altLang="en-US" sz="2800" b="1" dirty="0" smtClean="0">
                <a:solidFill>
                  <a:srgbClr val="FF0000"/>
                </a:solidFill>
              </a:rPr>
              <a:t>电路中二极管右端有色环的引脚为负极通过黑色连接线接直流稳压电源的“地”插孔</a:t>
            </a:r>
            <a:endParaRPr lang="zh-CN" altLang="en-US" b="1" dirty="0">
              <a:solidFill>
                <a:srgbClr val="FF0000"/>
              </a:solidFill>
            </a:endParaRPr>
          </a:p>
        </p:txBody>
      </p:sp>
    </p:spTree>
    <p:extLst>
      <p:ext uri="{BB962C8B-B14F-4D97-AF65-F5344CB8AC3E}">
        <p14:creationId xmlns:p14="http://schemas.microsoft.com/office/powerpoint/2010/main" val="230056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C:\Users\think\AppData\Roaming\Tencent\Users\1251407249\QQ\WinTemp\RichOle\EO()``Y[~}F`JO$FFO244W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484784"/>
            <a:ext cx="3981200" cy="23307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07504" y="274638"/>
            <a:ext cx="8928992" cy="1143000"/>
          </a:xfrm>
        </p:spPr>
        <p:txBody>
          <a:bodyPr>
            <a:noAutofit/>
          </a:bodyPr>
          <a:lstStyle/>
          <a:p>
            <a:r>
              <a:rPr lang="zh-CN" altLang="en-US" sz="5400" b="1" dirty="0" smtClean="0"/>
              <a:t>仿真与实际电路的对照</a:t>
            </a:r>
            <a:r>
              <a:rPr lang="zh-CN" altLang="en-US" sz="5400" b="1" dirty="0"/>
              <a:t>（续）</a:t>
            </a:r>
          </a:p>
        </p:txBody>
      </p:sp>
      <p:sp>
        <p:nvSpPr>
          <p:cNvPr id="4" name="页脚占位符 3"/>
          <p:cNvSpPr>
            <a:spLocks noGrp="1"/>
          </p:cNvSpPr>
          <p:nvPr>
            <p:ph type="ftr" sz="quarter" idx="11"/>
          </p:nvPr>
        </p:nvSpPr>
        <p:spPr/>
        <p:txBody>
          <a:bodyPr/>
          <a:lstStyle/>
          <a:p>
            <a:r>
              <a:rPr lang="en-US" altLang="zh-CN" smtClean="0"/>
              <a:t>PPT</a:t>
            </a:r>
            <a:r>
              <a:rPr lang="zh-CN" altLang="en-US" smtClean="0"/>
              <a:t>制作者：于成，</a:t>
            </a:r>
            <a:r>
              <a:rPr lang="en-US" altLang="zh-CN" smtClean="0"/>
              <a:t>2021.03</a:t>
            </a:r>
            <a:r>
              <a:rPr lang="zh-CN" altLang="en-US" smtClean="0"/>
              <a:t>修订</a:t>
            </a:r>
            <a:endParaRPr lang="zh-CN" alt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84784"/>
            <a:ext cx="4326203"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标注 6"/>
          <p:cNvSpPr/>
          <p:nvPr/>
        </p:nvSpPr>
        <p:spPr>
          <a:xfrm>
            <a:off x="4860032" y="4077072"/>
            <a:ext cx="3981200" cy="2232248"/>
          </a:xfrm>
          <a:prstGeom prst="wedgeRectCallout">
            <a:avLst>
              <a:gd name="adj1" fmla="val 32554"/>
              <a:gd name="adj2" fmla="val -6588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rPr>
              <a:t>仿真电路中三个电路元件“地”的“</a:t>
            </a:r>
            <a:r>
              <a:rPr lang="en-US" altLang="zh-CN" sz="2800" b="1" dirty="0" smtClean="0">
                <a:solidFill>
                  <a:srgbClr val="FF0000"/>
                </a:solidFill>
              </a:rPr>
              <a:t>GND</a:t>
            </a:r>
            <a:r>
              <a:rPr lang="zh-CN" altLang="en-US" sz="2800" b="1" dirty="0" smtClean="0">
                <a:solidFill>
                  <a:srgbClr val="FF0000"/>
                </a:solidFill>
              </a:rPr>
              <a:t>”标签表明二极管负极与直流电源负极均连接在电路的基准“地”上</a:t>
            </a:r>
            <a:endParaRPr lang="zh-CN" altLang="en-US" b="1" dirty="0">
              <a:solidFill>
                <a:srgbClr val="FF0000"/>
              </a:solidFill>
            </a:endParaRPr>
          </a:p>
        </p:txBody>
      </p:sp>
      <p:sp>
        <p:nvSpPr>
          <p:cNvPr id="8" name="椭圆 7"/>
          <p:cNvSpPr/>
          <p:nvPr/>
        </p:nvSpPr>
        <p:spPr>
          <a:xfrm>
            <a:off x="4860032" y="2189232"/>
            <a:ext cx="576064" cy="591696"/>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860032" y="3223789"/>
            <a:ext cx="576064" cy="591696"/>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884368" y="3223789"/>
            <a:ext cx="576064" cy="591696"/>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731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C:\Users\think\AppData\Roaming\Tencent\Users\1251407249\QQ\WinTemp\RichOle\EO()``Y[~}F`JO$FFO244W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484784"/>
            <a:ext cx="3981200" cy="23307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07504" y="274638"/>
            <a:ext cx="8928992" cy="1143000"/>
          </a:xfrm>
        </p:spPr>
        <p:txBody>
          <a:bodyPr>
            <a:noAutofit/>
          </a:bodyPr>
          <a:lstStyle/>
          <a:p>
            <a:r>
              <a:rPr lang="zh-CN" altLang="en-US" sz="5400" b="1" dirty="0" smtClean="0"/>
              <a:t>仿真与实际电路的对照</a:t>
            </a:r>
            <a:r>
              <a:rPr lang="zh-CN" altLang="en-US" sz="5400" b="1" dirty="0"/>
              <a:t>（续）</a:t>
            </a:r>
          </a:p>
        </p:txBody>
      </p:sp>
      <p:sp>
        <p:nvSpPr>
          <p:cNvPr id="4" name="页脚占位符 3"/>
          <p:cNvSpPr>
            <a:spLocks noGrp="1"/>
          </p:cNvSpPr>
          <p:nvPr>
            <p:ph type="ftr" sz="quarter" idx="11"/>
          </p:nvPr>
        </p:nvSpPr>
        <p:spPr/>
        <p:txBody>
          <a:bodyPr/>
          <a:lstStyle/>
          <a:p>
            <a:r>
              <a:rPr lang="en-US" altLang="zh-CN" smtClean="0"/>
              <a:t>PPT</a:t>
            </a:r>
            <a:r>
              <a:rPr lang="zh-CN" altLang="en-US" smtClean="0"/>
              <a:t>制作者：于成，</a:t>
            </a:r>
            <a:r>
              <a:rPr lang="en-US" altLang="zh-CN" smtClean="0"/>
              <a:t>2021.03</a:t>
            </a:r>
            <a:r>
              <a:rPr lang="zh-CN" altLang="en-US" smtClean="0"/>
              <a:t>修订</a:t>
            </a:r>
            <a:endParaRPr lang="zh-CN" alt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84784"/>
            <a:ext cx="4326203"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标注 6"/>
          <p:cNvSpPr/>
          <p:nvPr/>
        </p:nvSpPr>
        <p:spPr>
          <a:xfrm>
            <a:off x="4860032" y="4077072"/>
            <a:ext cx="3981200" cy="2232248"/>
          </a:xfrm>
          <a:prstGeom prst="wedgeRectCallout">
            <a:avLst>
              <a:gd name="adj1" fmla="val -139706"/>
              <a:gd name="adj2" fmla="val 2013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rPr>
              <a:t>实际</a:t>
            </a:r>
            <a:r>
              <a:rPr lang="zh-CN" altLang="en-US" sz="2800" b="1" dirty="0" smtClean="0">
                <a:solidFill>
                  <a:srgbClr val="FF0000"/>
                </a:solidFill>
              </a:rPr>
              <a:t>电路中正负直流电源的负极则已集成一起并作为基准从插孔“地”上引出，因此仅需补充连接一根黑色连接线</a:t>
            </a:r>
            <a:endParaRPr lang="en-US" altLang="zh-CN" sz="2800" b="1" dirty="0" smtClean="0">
              <a:solidFill>
                <a:srgbClr val="FF0000"/>
              </a:solidFill>
            </a:endParaRPr>
          </a:p>
        </p:txBody>
      </p:sp>
    </p:spTree>
    <p:extLst>
      <p:ext uri="{BB962C8B-B14F-4D97-AF65-F5344CB8AC3E}">
        <p14:creationId xmlns:p14="http://schemas.microsoft.com/office/powerpoint/2010/main" val="194802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C:\Users\think\AppData\Roaming\Tencent\Users\1251407249\QQ\WinTemp\RichOle\EO()``Y[~}F`JO$FFO244W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484784"/>
            <a:ext cx="3981200" cy="23307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07504" y="274638"/>
            <a:ext cx="8928992" cy="1143000"/>
          </a:xfrm>
        </p:spPr>
        <p:txBody>
          <a:bodyPr>
            <a:noAutofit/>
          </a:bodyPr>
          <a:lstStyle/>
          <a:p>
            <a:r>
              <a:rPr lang="zh-CN" altLang="en-US" sz="5400" b="1" dirty="0" smtClean="0"/>
              <a:t>仿真与实际电路的对照</a:t>
            </a:r>
            <a:r>
              <a:rPr lang="zh-CN" altLang="en-US" sz="5400" b="1" dirty="0"/>
              <a:t>（续）</a:t>
            </a:r>
          </a:p>
        </p:txBody>
      </p:sp>
      <p:sp>
        <p:nvSpPr>
          <p:cNvPr id="4" name="页脚占位符 3"/>
          <p:cNvSpPr>
            <a:spLocks noGrp="1"/>
          </p:cNvSpPr>
          <p:nvPr>
            <p:ph type="ftr" sz="quarter" idx="11"/>
          </p:nvPr>
        </p:nvSpPr>
        <p:spPr/>
        <p:txBody>
          <a:bodyPr/>
          <a:lstStyle/>
          <a:p>
            <a:r>
              <a:rPr lang="en-US" altLang="zh-CN" smtClean="0"/>
              <a:t>PPT</a:t>
            </a:r>
            <a:r>
              <a:rPr lang="zh-CN" altLang="en-US" smtClean="0"/>
              <a:t>制作者：于成，</a:t>
            </a:r>
            <a:r>
              <a:rPr lang="en-US" altLang="zh-CN" smtClean="0"/>
              <a:t>2021.03</a:t>
            </a:r>
            <a:r>
              <a:rPr lang="zh-CN" altLang="en-US" smtClean="0"/>
              <a:t>修订</a:t>
            </a:r>
            <a:endParaRPr lang="zh-CN" alt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84784"/>
            <a:ext cx="4326203"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标注 6"/>
          <p:cNvSpPr/>
          <p:nvPr/>
        </p:nvSpPr>
        <p:spPr>
          <a:xfrm>
            <a:off x="4860032" y="4077072"/>
            <a:ext cx="3672408" cy="1800200"/>
          </a:xfrm>
          <a:prstGeom prst="wedgeRectCallout">
            <a:avLst>
              <a:gd name="adj1" fmla="val -2720"/>
              <a:gd name="adj2" fmla="val -14038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rPr>
              <a:t>仿真电路中通过标签为</a:t>
            </a:r>
            <a:r>
              <a:rPr lang="en-US" altLang="zh-CN" sz="2800" b="1" dirty="0" err="1" smtClean="0">
                <a:solidFill>
                  <a:srgbClr val="FF0000"/>
                </a:solidFill>
              </a:rPr>
              <a:t>Uin</a:t>
            </a:r>
            <a:r>
              <a:rPr lang="zh-CN" altLang="en-US" sz="2800" b="1" dirty="0" smtClean="0">
                <a:solidFill>
                  <a:srgbClr val="FF0000"/>
                </a:solidFill>
              </a:rPr>
              <a:t>的电气连线建立</a:t>
            </a:r>
            <a:r>
              <a:rPr lang="en-US" altLang="zh-CN" sz="2800" b="1" dirty="0" smtClean="0">
                <a:solidFill>
                  <a:srgbClr val="FF0000"/>
                </a:solidFill>
              </a:rPr>
              <a:t>1K</a:t>
            </a:r>
            <a:r>
              <a:rPr lang="zh-CN" altLang="en-US" sz="2800" b="1" dirty="0" smtClean="0">
                <a:solidFill>
                  <a:srgbClr val="FF0000"/>
                </a:solidFill>
              </a:rPr>
              <a:t>电阻与</a:t>
            </a:r>
            <a:r>
              <a:rPr lang="en-US" altLang="zh-CN" sz="2800" b="1" dirty="0" err="1" smtClean="0">
                <a:solidFill>
                  <a:srgbClr val="FF0000"/>
                </a:solidFill>
              </a:rPr>
              <a:t>Rw</a:t>
            </a:r>
            <a:r>
              <a:rPr lang="zh-CN" altLang="en-US" sz="2800" b="1" dirty="0" smtClean="0">
                <a:solidFill>
                  <a:srgbClr val="FF0000"/>
                </a:solidFill>
              </a:rPr>
              <a:t>电位器可调端之间的连接</a:t>
            </a:r>
            <a:endParaRPr lang="zh-CN" altLang="en-US" b="1" dirty="0">
              <a:solidFill>
                <a:srgbClr val="FF0000"/>
              </a:solidFill>
            </a:endParaRPr>
          </a:p>
        </p:txBody>
      </p:sp>
    </p:spTree>
    <p:extLst>
      <p:ext uri="{BB962C8B-B14F-4D97-AF65-F5344CB8AC3E}">
        <p14:creationId xmlns:p14="http://schemas.microsoft.com/office/powerpoint/2010/main" val="820514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C:\Users\think\AppData\Roaming\Tencent\Users\1251407249\QQ\WinTemp\RichOle\EO()``Y[~}F`JO$FFO244W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484784"/>
            <a:ext cx="3981200" cy="23307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07504" y="274638"/>
            <a:ext cx="8928992" cy="1143000"/>
          </a:xfrm>
        </p:spPr>
        <p:txBody>
          <a:bodyPr>
            <a:noAutofit/>
          </a:bodyPr>
          <a:lstStyle/>
          <a:p>
            <a:r>
              <a:rPr lang="zh-CN" altLang="en-US" sz="5400" b="1" dirty="0" smtClean="0"/>
              <a:t>仿真与实际电路的对照</a:t>
            </a:r>
            <a:r>
              <a:rPr lang="zh-CN" altLang="en-US" sz="5400" b="1" dirty="0"/>
              <a:t>（续）</a:t>
            </a:r>
          </a:p>
        </p:txBody>
      </p:sp>
      <p:sp>
        <p:nvSpPr>
          <p:cNvPr id="4" name="页脚占位符 3"/>
          <p:cNvSpPr>
            <a:spLocks noGrp="1"/>
          </p:cNvSpPr>
          <p:nvPr>
            <p:ph type="ftr" sz="quarter" idx="11"/>
          </p:nvPr>
        </p:nvSpPr>
        <p:spPr/>
        <p:txBody>
          <a:bodyPr/>
          <a:lstStyle/>
          <a:p>
            <a:r>
              <a:rPr lang="en-US" altLang="zh-CN" smtClean="0"/>
              <a:t>PPT</a:t>
            </a:r>
            <a:r>
              <a:rPr lang="zh-CN" altLang="en-US" smtClean="0"/>
              <a:t>制作者：于成，</a:t>
            </a:r>
            <a:r>
              <a:rPr lang="en-US" altLang="zh-CN" smtClean="0"/>
              <a:t>2021.03</a:t>
            </a:r>
            <a:r>
              <a:rPr lang="zh-CN" altLang="en-US" smtClean="0"/>
              <a:t>修订</a:t>
            </a:r>
            <a:endParaRPr lang="zh-CN" alt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84784"/>
            <a:ext cx="4326203"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标注 6"/>
          <p:cNvSpPr/>
          <p:nvPr/>
        </p:nvSpPr>
        <p:spPr>
          <a:xfrm>
            <a:off x="4860032" y="4077072"/>
            <a:ext cx="3981200" cy="1800200"/>
          </a:xfrm>
          <a:prstGeom prst="wedgeRectCallout">
            <a:avLst>
              <a:gd name="adj1" fmla="val -112583"/>
              <a:gd name="adj2" fmla="val -83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rPr>
              <a:t>实际</a:t>
            </a:r>
            <a:r>
              <a:rPr lang="zh-CN" altLang="en-US" sz="2800" b="1" dirty="0" smtClean="0">
                <a:solidFill>
                  <a:srgbClr val="FF0000"/>
                </a:solidFill>
              </a:rPr>
              <a:t>电路中的</a:t>
            </a:r>
            <a:r>
              <a:rPr lang="en-US" altLang="zh-CN" sz="2800" b="1" dirty="0" smtClean="0">
                <a:solidFill>
                  <a:srgbClr val="FF0000"/>
                </a:solidFill>
              </a:rPr>
              <a:t>1K</a:t>
            </a:r>
            <a:r>
              <a:rPr lang="zh-CN" altLang="en-US" sz="2800" b="1" dirty="0" smtClean="0">
                <a:solidFill>
                  <a:srgbClr val="FF0000"/>
                </a:solidFill>
              </a:rPr>
              <a:t>电阻，请注意</a:t>
            </a:r>
            <a:r>
              <a:rPr lang="zh-CN" altLang="en-US" sz="2800" b="1" dirty="0">
                <a:solidFill>
                  <a:srgbClr val="FF0000"/>
                </a:solidFill>
              </a:rPr>
              <a:t>识别</a:t>
            </a:r>
            <a:r>
              <a:rPr lang="zh-CN" altLang="en-US" sz="2800" b="1" dirty="0" smtClean="0">
                <a:solidFill>
                  <a:srgbClr val="FF0000"/>
                </a:solidFill>
              </a:rPr>
              <a:t>其标称值的前三个色环“棕 黑 红”（棕</a:t>
            </a:r>
            <a:r>
              <a:rPr lang="en-US" altLang="zh-CN" sz="2800" b="1" dirty="0" smtClean="0">
                <a:solidFill>
                  <a:srgbClr val="FF0000"/>
                </a:solidFill>
              </a:rPr>
              <a:t>1</a:t>
            </a:r>
            <a:r>
              <a:rPr lang="zh-CN" altLang="en-US" sz="2800" b="1" dirty="0" smtClean="0">
                <a:solidFill>
                  <a:srgbClr val="FF0000"/>
                </a:solidFill>
              </a:rPr>
              <a:t>、红</a:t>
            </a:r>
            <a:r>
              <a:rPr lang="en-US" altLang="zh-CN" sz="2800" b="1" dirty="0" smtClean="0">
                <a:solidFill>
                  <a:srgbClr val="FF0000"/>
                </a:solidFill>
              </a:rPr>
              <a:t>2</a:t>
            </a:r>
            <a:r>
              <a:rPr lang="zh-CN" altLang="en-US" sz="2800" b="1" dirty="0" smtClean="0">
                <a:solidFill>
                  <a:srgbClr val="FF0000"/>
                </a:solidFill>
              </a:rPr>
              <a:t>、黑</a:t>
            </a:r>
            <a:r>
              <a:rPr lang="en-US" altLang="zh-CN" sz="2800" b="1" dirty="0" smtClean="0">
                <a:solidFill>
                  <a:srgbClr val="FF0000"/>
                </a:solidFill>
              </a:rPr>
              <a:t>0</a:t>
            </a:r>
            <a:r>
              <a:rPr lang="zh-CN" altLang="en-US" sz="2800" b="1" dirty="0" smtClean="0">
                <a:solidFill>
                  <a:srgbClr val="FF0000"/>
                </a:solidFill>
              </a:rPr>
              <a:t>）</a:t>
            </a:r>
            <a:endParaRPr lang="zh-CN" altLang="en-US" b="1" dirty="0">
              <a:solidFill>
                <a:srgbClr val="FF0000"/>
              </a:solidFill>
            </a:endParaRPr>
          </a:p>
        </p:txBody>
      </p:sp>
    </p:spTree>
    <p:extLst>
      <p:ext uri="{BB962C8B-B14F-4D97-AF65-F5344CB8AC3E}">
        <p14:creationId xmlns:p14="http://schemas.microsoft.com/office/powerpoint/2010/main" val="235933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C:\Users\think\AppData\Roaming\Tencent\Users\1251407249\QQ\WinTemp\RichOle\EO()``Y[~}F`JO$FFO244W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484784"/>
            <a:ext cx="3981200" cy="23307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07504" y="274638"/>
            <a:ext cx="8928992" cy="1143000"/>
          </a:xfrm>
        </p:spPr>
        <p:txBody>
          <a:bodyPr>
            <a:noAutofit/>
          </a:bodyPr>
          <a:lstStyle/>
          <a:p>
            <a:r>
              <a:rPr lang="zh-CN" altLang="en-US" sz="5400" b="1" dirty="0" smtClean="0"/>
              <a:t>仿真与实际电路的对照</a:t>
            </a:r>
            <a:r>
              <a:rPr lang="zh-CN" altLang="en-US" sz="5400" b="1" dirty="0"/>
              <a:t>（续）</a:t>
            </a:r>
          </a:p>
        </p:txBody>
      </p:sp>
      <p:sp>
        <p:nvSpPr>
          <p:cNvPr id="4" name="页脚占位符 3"/>
          <p:cNvSpPr>
            <a:spLocks noGrp="1"/>
          </p:cNvSpPr>
          <p:nvPr>
            <p:ph type="ftr" sz="quarter" idx="11"/>
          </p:nvPr>
        </p:nvSpPr>
        <p:spPr/>
        <p:txBody>
          <a:bodyPr/>
          <a:lstStyle/>
          <a:p>
            <a:r>
              <a:rPr lang="en-US" altLang="zh-CN" smtClean="0"/>
              <a:t>PPT</a:t>
            </a:r>
            <a:r>
              <a:rPr lang="zh-CN" altLang="en-US" smtClean="0"/>
              <a:t>制作者：于成，</a:t>
            </a:r>
            <a:r>
              <a:rPr lang="en-US" altLang="zh-CN" smtClean="0"/>
              <a:t>2021.03</a:t>
            </a:r>
            <a:r>
              <a:rPr lang="zh-CN" altLang="en-US" smtClean="0"/>
              <a:t>修订</a:t>
            </a:r>
            <a:endParaRPr lang="zh-CN" alt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84784"/>
            <a:ext cx="4326203"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标注 6"/>
          <p:cNvSpPr/>
          <p:nvPr/>
        </p:nvSpPr>
        <p:spPr>
          <a:xfrm>
            <a:off x="4860032" y="4077072"/>
            <a:ext cx="3981200" cy="1800200"/>
          </a:xfrm>
          <a:prstGeom prst="wedgeRectCallout">
            <a:avLst>
              <a:gd name="adj1" fmla="val -78514"/>
              <a:gd name="adj2" fmla="val -5149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rPr>
              <a:t>实际</a:t>
            </a:r>
            <a:r>
              <a:rPr lang="zh-CN" altLang="en-US" sz="2800" b="1" dirty="0" smtClean="0">
                <a:solidFill>
                  <a:srgbClr val="FF0000"/>
                </a:solidFill>
              </a:rPr>
              <a:t>电路中蓝色电位器的可调端，以及与之相连的黄色连接线，另一端接</a:t>
            </a:r>
            <a:r>
              <a:rPr lang="en-US" altLang="zh-CN" sz="2800" b="1" dirty="0" smtClean="0">
                <a:solidFill>
                  <a:srgbClr val="FF0000"/>
                </a:solidFill>
              </a:rPr>
              <a:t>1K</a:t>
            </a:r>
            <a:r>
              <a:rPr lang="zh-CN" altLang="en-US" sz="2800" b="1" dirty="0" smtClean="0">
                <a:solidFill>
                  <a:srgbClr val="FF0000"/>
                </a:solidFill>
              </a:rPr>
              <a:t>电阻的左端引脚</a:t>
            </a:r>
            <a:endParaRPr lang="zh-CN" altLang="en-US" b="1" dirty="0">
              <a:solidFill>
                <a:srgbClr val="FF0000"/>
              </a:solidFill>
            </a:endParaRPr>
          </a:p>
        </p:txBody>
      </p:sp>
    </p:spTree>
    <p:extLst>
      <p:ext uri="{BB962C8B-B14F-4D97-AF65-F5344CB8AC3E}">
        <p14:creationId xmlns:p14="http://schemas.microsoft.com/office/powerpoint/2010/main" val="42794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C:\Users\think\AppData\Roaming\Tencent\Users\1251407249\QQ\WinTemp\RichOle\EO()``Y[~}F`JO$FFO244W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484784"/>
            <a:ext cx="3981200" cy="23307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07504" y="274638"/>
            <a:ext cx="8928992" cy="1143000"/>
          </a:xfrm>
        </p:spPr>
        <p:txBody>
          <a:bodyPr>
            <a:noAutofit/>
          </a:bodyPr>
          <a:lstStyle/>
          <a:p>
            <a:r>
              <a:rPr lang="zh-CN" altLang="en-US" sz="5400" b="1" dirty="0" smtClean="0"/>
              <a:t>仿真与实际电路的对照</a:t>
            </a:r>
            <a:r>
              <a:rPr lang="zh-CN" altLang="en-US" sz="5400" b="1" dirty="0"/>
              <a:t>（续）</a:t>
            </a:r>
          </a:p>
        </p:txBody>
      </p:sp>
      <p:sp>
        <p:nvSpPr>
          <p:cNvPr id="4" name="页脚占位符 3"/>
          <p:cNvSpPr>
            <a:spLocks noGrp="1"/>
          </p:cNvSpPr>
          <p:nvPr>
            <p:ph type="ftr" sz="quarter" idx="11"/>
          </p:nvPr>
        </p:nvSpPr>
        <p:spPr/>
        <p:txBody>
          <a:bodyPr/>
          <a:lstStyle/>
          <a:p>
            <a:r>
              <a:rPr lang="en-US" altLang="zh-CN" smtClean="0"/>
              <a:t>PPT</a:t>
            </a:r>
            <a:r>
              <a:rPr lang="zh-CN" altLang="en-US" smtClean="0"/>
              <a:t>制作者：于成，</a:t>
            </a:r>
            <a:r>
              <a:rPr lang="en-US" altLang="zh-CN" smtClean="0"/>
              <a:t>2021.03</a:t>
            </a:r>
            <a:r>
              <a:rPr lang="zh-CN" altLang="en-US" smtClean="0"/>
              <a:t>修订</a:t>
            </a:r>
            <a:endParaRPr lang="zh-CN" alt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84784"/>
            <a:ext cx="4326203"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标注 6"/>
          <p:cNvSpPr/>
          <p:nvPr/>
        </p:nvSpPr>
        <p:spPr>
          <a:xfrm>
            <a:off x="4860032" y="4077072"/>
            <a:ext cx="3981200" cy="1512168"/>
          </a:xfrm>
          <a:prstGeom prst="wedgeRectCallout">
            <a:avLst>
              <a:gd name="adj1" fmla="val -5599"/>
              <a:gd name="adj2" fmla="val -15688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rPr>
              <a:t>仿真过程中</a:t>
            </a:r>
            <a:r>
              <a:rPr lang="zh-CN" altLang="en-US" sz="2800" b="1" dirty="0">
                <a:solidFill>
                  <a:srgbClr val="FF0000"/>
                </a:solidFill>
              </a:rPr>
              <a:t>调节</a:t>
            </a:r>
            <a:r>
              <a:rPr lang="en-US" altLang="zh-CN" sz="2800" b="1" dirty="0" err="1">
                <a:solidFill>
                  <a:srgbClr val="FF0000"/>
                </a:solidFill>
              </a:rPr>
              <a:t>Rw</a:t>
            </a:r>
            <a:r>
              <a:rPr lang="zh-CN" altLang="en-US" sz="2800" b="1" dirty="0">
                <a:solidFill>
                  <a:srgbClr val="FF0000"/>
                </a:solidFill>
              </a:rPr>
              <a:t>电位器可以获取不同</a:t>
            </a:r>
            <a:r>
              <a:rPr lang="zh-CN" altLang="en-US" sz="2800" b="1" dirty="0" smtClean="0">
                <a:solidFill>
                  <a:srgbClr val="FF0000"/>
                </a:solidFill>
              </a:rPr>
              <a:t>的标签</a:t>
            </a:r>
            <a:r>
              <a:rPr lang="en-US" altLang="zh-CN" sz="2800" b="1" dirty="0" err="1" smtClean="0">
                <a:solidFill>
                  <a:srgbClr val="FF0000"/>
                </a:solidFill>
              </a:rPr>
              <a:t>Uin</a:t>
            </a:r>
            <a:r>
              <a:rPr lang="zh-CN" altLang="en-US" sz="2800" b="1" dirty="0" smtClean="0">
                <a:solidFill>
                  <a:srgbClr val="FF0000"/>
                </a:solidFill>
              </a:rPr>
              <a:t>所代表的仿真电压值</a:t>
            </a:r>
            <a:endParaRPr lang="zh-CN" altLang="en-US" b="1" dirty="0">
              <a:solidFill>
                <a:srgbClr val="FF0000"/>
              </a:solidFill>
            </a:endParaRPr>
          </a:p>
        </p:txBody>
      </p:sp>
    </p:spTree>
    <p:extLst>
      <p:ext uri="{BB962C8B-B14F-4D97-AF65-F5344CB8AC3E}">
        <p14:creationId xmlns:p14="http://schemas.microsoft.com/office/powerpoint/2010/main" val="101455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think\AppData\Roaming\Tencent\Users\1251407249\QQ\WinTemp\RichOle\EO()``Y[~}F`JO$FFO244W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9606" y="1484784"/>
            <a:ext cx="3871625" cy="23307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07504" y="274638"/>
            <a:ext cx="8928992" cy="1143000"/>
          </a:xfrm>
        </p:spPr>
        <p:txBody>
          <a:bodyPr>
            <a:noAutofit/>
          </a:bodyPr>
          <a:lstStyle/>
          <a:p>
            <a:r>
              <a:rPr lang="zh-CN" altLang="en-US" sz="5400" b="1" dirty="0" smtClean="0"/>
              <a:t>仿真与实际电路的对照</a:t>
            </a:r>
            <a:endParaRPr lang="zh-CN" altLang="en-US" sz="5400" b="1" dirty="0"/>
          </a:p>
        </p:txBody>
      </p:sp>
      <p:sp>
        <p:nvSpPr>
          <p:cNvPr id="4" name="页脚占位符 3"/>
          <p:cNvSpPr>
            <a:spLocks noGrp="1"/>
          </p:cNvSpPr>
          <p:nvPr>
            <p:ph type="ftr" sz="quarter" idx="11"/>
          </p:nvPr>
        </p:nvSpPr>
        <p:spPr/>
        <p:txBody>
          <a:bodyPr/>
          <a:lstStyle/>
          <a:p>
            <a:r>
              <a:rPr lang="en-US" altLang="zh-CN" smtClean="0"/>
              <a:t>PPT</a:t>
            </a:r>
            <a:r>
              <a:rPr lang="zh-CN" altLang="en-US" smtClean="0"/>
              <a:t>制作者：于成，</a:t>
            </a:r>
            <a:r>
              <a:rPr lang="en-US" altLang="zh-CN" smtClean="0"/>
              <a:t>2021.03</a:t>
            </a:r>
            <a:r>
              <a:rPr lang="zh-CN" altLang="en-US" smtClean="0"/>
              <a:t>修订</a:t>
            </a:r>
            <a:endParaRPr lang="zh-CN"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84784"/>
            <a:ext cx="4326203"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标注 4"/>
          <p:cNvSpPr/>
          <p:nvPr/>
        </p:nvSpPr>
        <p:spPr>
          <a:xfrm>
            <a:off x="6969023" y="3942968"/>
            <a:ext cx="1872208" cy="511696"/>
          </a:xfrm>
          <a:prstGeom prst="wedgeRectCallout">
            <a:avLst>
              <a:gd name="adj1" fmla="val -37113"/>
              <a:gd name="adj2" fmla="val -9505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rPr>
              <a:t>仿真电路</a:t>
            </a:r>
            <a:endParaRPr lang="zh-CN" altLang="en-US" b="1" dirty="0">
              <a:solidFill>
                <a:srgbClr val="FF0000"/>
              </a:solidFill>
            </a:endParaRPr>
          </a:p>
        </p:txBody>
      </p:sp>
      <p:sp>
        <p:nvSpPr>
          <p:cNvPr id="8" name="矩形标注 7"/>
          <p:cNvSpPr/>
          <p:nvPr/>
        </p:nvSpPr>
        <p:spPr>
          <a:xfrm>
            <a:off x="4978423" y="3947552"/>
            <a:ext cx="1872208" cy="511696"/>
          </a:xfrm>
          <a:prstGeom prst="wedgeRectCallout">
            <a:avLst>
              <a:gd name="adj1" fmla="val -70487"/>
              <a:gd name="adj2" fmla="val 25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rPr>
              <a:t>实际</a:t>
            </a:r>
            <a:r>
              <a:rPr lang="zh-CN" altLang="en-US" sz="2800" b="1" dirty="0" smtClean="0">
                <a:solidFill>
                  <a:srgbClr val="FF0000"/>
                </a:solidFill>
              </a:rPr>
              <a:t>电路</a:t>
            </a:r>
            <a:endParaRPr lang="zh-CN" altLang="en-US" b="1" dirty="0">
              <a:solidFill>
                <a:srgbClr val="FF0000"/>
              </a:solidFill>
            </a:endParaRPr>
          </a:p>
        </p:txBody>
      </p:sp>
      <p:sp>
        <p:nvSpPr>
          <p:cNvPr id="7" name="矩形 6"/>
          <p:cNvSpPr/>
          <p:nvPr/>
        </p:nvSpPr>
        <p:spPr>
          <a:xfrm>
            <a:off x="4969607" y="4581128"/>
            <a:ext cx="3871624" cy="1800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rPr>
              <a:t>接下来将详细地说明两者之间的联系以便可以掌握根据电路原理图建立实际电路的方法！</a:t>
            </a:r>
            <a:endParaRPr lang="zh-CN" altLang="en-US" sz="2800" b="1" dirty="0">
              <a:solidFill>
                <a:srgbClr val="FF0000"/>
              </a:solidFill>
            </a:endParaRPr>
          </a:p>
        </p:txBody>
      </p:sp>
    </p:spTree>
    <p:extLst>
      <p:ext uri="{BB962C8B-B14F-4D97-AF65-F5344CB8AC3E}">
        <p14:creationId xmlns:p14="http://schemas.microsoft.com/office/powerpoint/2010/main" val="358585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C:\Users\think\AppData\Roaming\Tencent\Users\1251407249\QQ\WinTemp\RichOle\EO()``Y[~}F`JO$FFO244W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484784"/>
            <a:ext cx="3981200" cy="23307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07504" y="274638"/>
            <a:ext cx="8928992" cy="1143000"/>
          </a:xfrm>
        </p:spPr>
        <p:txBody>
          <a:bodyPr>
            <a:noAutofit/>
          </a:bodyPr>
          <a:lstStyle/>
          <a:p>
            <a:r>
              <a:rPr lang="zh-CN" altLang="en-US" sz="5400" b="1" dirty="0" smtClean="0"/>
              <a:t>仿真与实际电路的对照</a:t>
            </a:r>
            <a:r>
              <a:rPr lang="zh-CN" altLang="en-US" sz="5400" b="1" dirty="0"/>
              <a:t>（续）</a:t>
            </a:r>
          </a:p>
        </p:txBody>
      </p:sp>
      <p:sp>
        <p:nvSpPr>
          <p:cNvPr id="4" name="页脚占位符 3"/>
          <p:cNvSpPr>
            <a:spLocks noGrp="1"/>
          </p:cNvSpPr>
          <p:nvPr>
            <p:ph type="ftr" sz="quarter" idx="11"/>
          </p:nvPr>
        </p:nvSpPr>
        <p:spPr/>
        <p:txBody>
          <a:bodyPr/>
          <a:lstStyle/>
          <a:p>
            <a:r>
              <a:rPr lang="en-US" altLang="zh-CN" smtClean="0"/>
              <a:t>PPT</a:t>
            </a:r>
            <a:r>
              <a:rPr lang="zh-CN" altLang="en-US" smtClean="0"/>
              <a:t>制作者：于成，</a:t>
            </a:r>
            <a:r>
              <a:rPr lang="en-US" altLang="zh-CN" smtClean="0"/>
              <a:t>2021.03</a:t>
            </a:r>
            <a:r>
              <a:rPr lang="zh-CN" altLang="en-US" smtClean="0"/>
              <a:t>修订</a:t>
            </a:r>
            <a:endParaRPr lang="zh-CN" alt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84784"/>
            <a:ext cx="4326203"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标注 6"/>
          <p:cNvSpPr/>
          <p:nvPr/>
        </p:nvSpPr>
        <p:spPr>
          <a:xfrm>
            <a:off x="4860032" y="3815485"/>
            <a:ext cx="3981200" cy="2565843"/>
          </a:xfrm>
          <a:prstGeom prst="wedgeRectCallout">
            <a:avLst>
              <a:gd name="adj1" fmla="val -77565"/>
              <a:gd name="adj2" fmla="val -407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rPr>
              <a:t>对应于实际操作，也可调节蓝色电位器使电位器可调端产生的不同的实测电压值，可使用数字万用表测量，方法将在后续课程中说明</a:t>
            </a:r>
            <a:endParaRPr lang="zh-CN" altLang="en-US" b="1" dirty="0">
              <a:solidFill>
                <a:srgbClr val="FF0000"/>
              </a:solidFill>
            </a:endParaRPr>
          </a:p>
        </p:txBody>
      </p:sp>
    </p:spTree>
    <p:extLst>
      <p:ext uri="{BB962C8B-B14F-4D97-AF65-F5344CB8AC3E}">
        <p14:creationId xmlns:p14="http://schemas.microsoft.com/office/powerpoint/2010/main" val="382239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6000" b="1" dirty="0" smtClean="0"/>
              <a:t>最后总结</a:t>
            </a:r>
            <a:endParaRPr lang="zh-CN" altLang="en-US" sz="6000" b="1" dirty="0"/>
          </a:p>
        </p:txBody>
      </p:sp>
      <p:sp>
        <p:nvSpPr>
          <p:cNvPr id="3" name="内容占位符 2"/>
          <p:cNvSpPr>
            <a:spLocks noGrp="1"/>
          </p:cNvSpPr>
          <p:nvPr>
            <p:ph idx="1"/>
          </p:nvPr>
        </p:nvSpPr>
        <p:spPr/>
        <p:txBody>
          <a:bodyPr/>
          <a:lstStyle/>
          <a:p>
            <a:r>
              <a:rPr lang="zh-CN" altLang="en-US" dirty="0" smtClean="0"/>
              <a:t>通过对照仿真原理图与实际电路，可以获知利用设计好的原理图建立实际电路的方法。</a:t>
            </a:r>
            <a:endParaRPr lang="en-US" altLang="zh-CN" dirty="0" smtClean="0"/>
          </a:p>
          <a:p>
            <a:r>
              <a:rPr lang="zh-CN" altLang="en-US" dirty="0" smtClean="0"/>
              <a:t>原理图中设定的网络标签</a:t>
            </a:r>
            <a:r>
              <a:rPr lang="en-US" altLang="zh-CN" dirty="0" err="1" smtClean="0"/>
              <a:t>Uin</a:t>
            </a:r>
            <a:r>
              <a:rPr lang="zh-CN" altLang="en-US" dirty="0" smtClean="0"/>
              <a:t>和</a:t>
            </a:r>
            <a:r>
              <a:rPr lang="en-US" altLang="zh-CN" dirty="0" err="1" smtClean="0"/>
              <a:t>Ud</a:t>
            </a:r>
            <a:r>
              <a:rPr lang="zh-CN" altLang="en-US" dirty="0" smtClean="0"/>
              <a:t>的仿真测量值与实际电路中测量点的实际电压值的一一对应关系。</a:t>
            </a:r>
            <a:endParaRPr lang="en-US" altLang="zh-CN" dirty="0" smtClean="0"/>
          </a:p>
          <a:p>
            <a:r>
              <a:rPr lang="zh-CN" altLang="en-US" dirty="0" smtClean="0"/>
              <a:t>利用数字万用表直流电压挡测量实际电压值，以及调节蓝色电位器的方法将在后续课程中学习。</a:t>
            </a:r>
            <a:endParaRPr lang="zh-CN" altLang="en-US" dirty="0"/>
          </a:p>
        </p:txBody>
      </p:sp>
      <p:sp>
        <p:nvSpPr>
          <p:cNvPr id="4" name="页脚占位符 3"/>
          <p:cNvSpPr>
            <a:spLocks noGrp="1"/>
          </p:cNvSpPr>
          <p:nvPr>
            <p:ph type="ftr" sz="quarter" idx="11"/>
          </p:nvPr>
        </p:nvSpPr>
        <p:spPr/>
        <p:txBody>
          <a:bodyPr/>
          <a:lstStyle/>
          <a:p>
            <a:r>
              <a:rPr lang="en-US" altLang="zh-CN" smtClean="0"/>
              <a:t>PPT</a:t>
            </a:r>
            <a:r>
              <a:rPr lang="zh-CN" altLang="en-US" smtClean="0"/>
              <a:t>制作者：于成，</a:t>
            </a:r>
            <a:r>
              <a:rPr lang="en-US" altLang="zh-CN" smtClean="0"/>
              <a:t>2021.03</a:t>
            </a:r>
            <a:r>
              <a:rPr lang="zh-CN" altLang="en-US" smtClean="0"/>
              <a:t>修订</a:t>
            </a:r>
            <a:endParaRPr lang="zh-CN" altLang="en-US"/>
          </a:p>
        </p:txBody>
      </p:sp>
    </p:spTree>
    <p:extLst>
      <p:ext uri="{BB962C8B-B14F-4D97-AF65-F5344CB8AC3E}">
        <p14:creationId xmlns:p14="http://schemas.microsoft.com/office/powerpoint/2010/main" val="1865440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C:\Users\think\AppData\Roaming\Tencent\Users\1251407249\QQ\WinTemp\RichOle\EO()``Y[~}F`JO$FFO244W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484784"/>
            <a:ext cx="3981200" cy="23307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07504" y="274638"/>
            <a:ext cx="8928992" cy="1143000"/>
          </a:xfrm>
        </p:spPr>
        <p:txBody>
          <a:bodyPr>
            <a:noAutofit/>
          </a:bodyPr>
          <a:lstStyle/>
          <a:p>
            <a:r>
              <a:rPr lang="zh-CN" altLang="en-US" sz="5400" b="1" dirty="0" smtClean="0"/>
              <a:t>仿真与实际电路的对照</a:t>
            </a:r>
            <a:r>
              <a:rPr lang="zh-CN" altLang="en-US" sz="5400" b="1" dirty="0"/>
              <a:t>（续）</a:t>
            </a:r>
          </a:p>
        </p:txBody>
      </p:sp>
      <p:sp>
        <p:nvSpPr>
          <p:cNvPr id="4" name="页脚占位符 3"/>
          <p:cNvSpPr>
            <a:spLocks noGrp="1"/>
          </p:cNvSpPr>
          <p:nvPr>
            <p:ph type="ftr" sz="quarter" idx="11"/>
          </p:nvPr>
        </p:nvSpPr>
        <p:spPr/>
        <p:txBody>
          <a:bodyPr/>
          <a:lstStyle/>
          <a:p>
            <a:r>
              <a:rPr lang="en-US" altLang="zh-CN" smtClean="0"/>
              <a:t>PPT</a:t>
            </a:r>
            <a:r>
              <a:rPr lang="zh-CN" altLang="en-US" smtClean="0"/>
              <a:t>制作者：于成，</a:t>
            </a:r>
            <a:r>
              <a:rPr lang="en-US" altLang="zh-CN" smtClean="0"/>
              <a:t>2021.03</a:t>
            </a:r>
            <a:r>
              <a:rPr lang="zh-CN" altLang="en-US" smtClean="0"/>
              <a:t>修订</a:t>
            </a:r>
            <a:endParaRPr lang="zh-CN" alt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84784"/>
            <a:ext cx="4326203"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标注 6"/>
          <p:cNvSpPr/>
          <p:nvPr/>
        </p:nvSpPr>
        <p:spPr>
          <a:xfrm>
            <a:off x="6084168" y="3942968"/>
            <a:ext cx="2757063" cy="926192"/>
          </a:xfrm>
          <a:prstGeom prst="wedgeRectCallout">
            <a:avLst>
              <a:gd name="adj1" fmla="val -68318"/>
              <a:gd name="adj2" fmla="val -28639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rPr>
              <a:t>仿真电路中网络标签</a:t>
            </a:r>
            <a:r>
              <a:rPr lang="en-US" altLang="zh-CN" sz="2800" b="1" dirty="0" smtClean="0">
                <a:solidFill>
                  <a:srgbClr val="FF0000"/>
                </a:solidFill>
              </a:rPr>
              <a:t>U1</a:t>
            </a:r>
            <a:r>
              <a:rPr lang="zh-CN" altLang="en-US" sz="2800" b="1" dirty="0" smtClean="0">
                <a:solidFill>
                  <a:srgbClr val="FF0000"/>
                </a:solidFill>
              </a:rPr>
              <a:t>的位置</a:t>
            </a:r>
            <a:endParaRPr lang="zh-CN" altLang="en-US" b="1" dirty="0">
              <a:solidFill>
                <a:srgbClr val="FF0000"/>
              </a:solidFill>
            </a:endParaRPr>
          </a:p>
        </p:txBody>
      </p:sp>
      <p:sp>
        <p:nvSpPr>
          <p:cNvPr id="8" name="矩形标注 7"/>
          <p:cNvSpPr/>
          <p:nvPr/>
        </p:nvSpPr>
        <p:spPr>
          <a:xfrm>
            <a:off x="4860031" y="5021560"/>
            <a:ext cx="3981199" cy="926192"/>
          </a:xfrm>
          <a:prstGeom prst="wedgeRectCallout">
            <a:avLst>
              <a:gd name="adj1" fmla="val -127012"/>
              <a:gd name="adj2" fmla="val 5256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rPr>
              <a:t>对应实际电路直流稳压电源</a:t>
            </a:r>
            <a:r>
              <a:rPr lang="en-US" altLang="zh-CN" sz="2800" b="1" dirty="0" smtClean="0">
                <a:solidFill>
                  <a:srgbClr val="FF0000"/>
                </a:solidFill>
              </a:rPr>
              <a:t>+15V</a:t>
            </a:r>
            <a:r>
              <a:rPr lang="zh-CN" altLang="en-US" sz="2800" b="1" dirty="0" smtClean="0">
                <a:solidFill>
                  <a:srgbClr val="FF0000"/>
                </a:solidFill>
              </a:rPr>
              <a:t>的插线孔</a:t>
            </a:r>
            <a:endParaRPr lang="zh-CN" altLang="en-US" b="1" dirty="0">
              <a:solidFill>
                <a:srgbClr val="FF0000"/>
              </a:solidFill>
            </a:endParaRPr>
          </a:p>
        </p:txBody>
      </p:sp>
    </p:spTree>
    <p:extLst>
      <p:ext uri="{BB962C8B-B14F-4D97-AF65-F5344CB8AC3E}">
        <p14:creationId xmlns:p14="http://schemas.microsoft.com/office/powerpoint/2010/main" val="214999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C:\Users\think\AppData\Roaming\Tencent\Users\1251407249\QQ\WinTemp\RichOle\EO()``Y[~}F`JO$FFO244W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484784"/>
            <a:ext cx="3981200" cy="23307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07504" y="274638"/>
            <a:ext cx="8928992" cy="1143000"/>
          </a:xfrm>
        </p:spPr>
        <p:txBody>
          <a:bodyPr>
            <a:noAutofit/>
          </a:bodyPr>
          <a:lstStyle/>
          <a:p>
            <a:r>
              <a:rPr lang="zh-CN" altLang="en-US" sz="5400" b="1" dirty="0" smtClean="0"/>
              <a:t>仿真与实际电路的对照</a:t>
            </a:r>
            <a:r>
              <a:rPr lang="zh-CN" altLang="en-US" sz="5400" b="1" dirty="0"/>
              <a:t>（续）</a:t>
            </a:r>
          </a:p>
        </p:txBody>
      </p:sp>
      <p:sp>
        <p:nvSpPr>
          <p:cNvPr id="4" name="页脚占位符 3"/>
          <p:cNvSpPr>
            <a:spLocks noGrp="1"/>
          </p:cNvSpPr>
          <p:nvPr>
            <p:ph type="ftr" sz="quarter" idx="11"/>
          </p:nvPr>
        </p:nvSpPr>
        <p:spPr/>
        <p:txBody>
          <a:bodyPr/>
          <a:lstStyle/>
          <a:p>
            <a:r>
              <a:rPr lang="en-US" altLang="zh-CN" smtClean="0"/>
              <a:t>PPT</a:t>
            </a:r>
            <a:r>
              <a:rPr lang="zh-CN" altLang="en-US" smtClean="0"/>
              <a:t>制作者：于成，</a:t>
            </a:r>
            <a:r>
              <a:rPr lang="en-US" altLang="zh-CN" smtClean="0"/>
              <a:t>2021.03</a:t>
            </a:r>
            <a:r>
              <a:rPr lang="zh-CN" altLang="en-US" smtClean="0"/>
              <a:t>修订</a:t>
            </a:r>
            <a:endParaRPr lang="zh-CN" alt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84784"/>
            <a:ext cx="4326203"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标注 6"/>
          <p:cNvSpPr/>
          <p:nvPr/>
        </p:nvSpPr>
        <p:spPr>
          <a:xfrm>
            <a:off x="6084168" y="3942968"/>
            <a:ext cx="2757063" cy="926192"/>
          </a:xfrm>
          <a:prstGeom prst="wedgeRectCallout">
            <a:avLst>
              <a:gd name="adj1" fmla="val -44549"/>
              <a:gd name="adj2" fmla="val -19918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rPr>
              <a:t>仿真电路中</a:t>
            </a:r>
            <a:r>
              <a:rPr lang="en-US" altLang="zh-CN" sz="2800" b="1" dirty="0" smtClean="0">
                <a:solidFill>
                  <a:srgbClr val="FF0000"/>
                </a:solidFill>
              </a:rPr>
              <a:t>10K</a:t>
            </a:r>
            <a:r>
              <a:rPr lang="zh-CN" altLang="en-US" sz="2800" b="1" dirty="0" smtClean="0">
                <a:solidFill>
                  <a:srgbClr val="FF0000"/>
                </a:solidFill>
              </a:rPr>
              <a:t>电位器</a:t>
            </a:r>
            <a:r>
              <a:rPr lang="en-US" altLang="zh-CN" sz="2800" b="1" dirty="0" err="1" smtClean="0">
                <a:solidFill>
                  <a:srgbClr val="FF0000"/>
                </a:solidFill>
              </a:rPr>
              <a:t>Rw</a:t>
            </a:r>
            <a:endParaRPr lang="zh-CN" altLang="en-US" b="1" dirty="0">
              <a:solidFill>
                <a:srgbClr val="FF0000"/>
              </a:solidFill>
            </a:endParaRPr>
          </a:p>
        </p:txBody>
      </p:sp>
      <p:sp>
        <p:nvSpPr>
          <p:cNvPr id="8" name="矩形标注 7"/>
          <p:cNvSpPr/>
          <p:nvPr/>
        </p:nvSpPr>
        <p:spPr>
          <a:xfrm>
            <a:off x="4860031" y="5021560"/>
            <a:ext cx="3384377" cy="1359768"/>
          </a:xfrm>
          <a:prstGeom prst="wedgeRectCallout">
            <a:avLst>
              <a:gd name="adj1" fmla="val -63017"/>
              <a:gd name="adj2" fmla="val -10692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rPr>
              <a:t>对应实际电路中型号为</a:t>
            </a:r>
            <a:r>
              <a:rPr lang="en-US" altLang="zh-CN" sz="2800" b="1" dirty="0" smtClean="0">
                <a:solidFill>
                  <a:srgbClr val="FF0000"/>
                </a:solidFill>
              </a:rPr>
              <a:t>3386P</a:t>
            </a:r>
            <a:r>
              <a:rPr lang="zh-CN" altLang="en-US" sz="2800" b="1" dirty="0" smtClean="0">
                <a:solidFill>
                  <a:srgbClr val="FF0000"/>
                </a:solidFill>
              </a:rPr>
              <a:t>焊在实验板上的蓝色电位器</a:t>
            </a:r>
            <a:endParaRPr lang="zh-CN" altLang="en-US" b="1" dirty="0">
              <a:solidFill>
                <a:srgbClr val="FF0000"/>
              </a:solidFill>
            </a:endParaRPr>
          </a:p>
        </p:txBody>
      </p:sp>
      <p:sp>
        <p:nvSpPr>
          <p:cNvPr id="3" name="椭圆 2"/>
          <p:cNvSpPr/>
          <p:nvPr/>
        </p:nvSpPr>
        <p:spPr>
          <a:xfrm>
            <a:off x="5760132" y="2060848"/>
            <a:ext cx="648072" cy="576064"/>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6566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C:\Users\think\AppData\Roaming\Tencent\Users\1251407249\QQ\WinTemp\RichOle\EO()``Y[~}F`JO$FFO244W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484784"/>
            <a:ext cx="3981200" cy="23307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07504" y="274638"/>
            <a:ext cx="8928992" cy="1143000"/>
          </a:xfrm>
        </p:spPr>
        <p:txBody>
          <a:bodyPr>
            <a:noAutofit/>
          </a:bodyPr>
          <a:lstStyle/>
          <a:p>
            <a:r>
              <a:rPr lang="zh-CN" altLang="en-US" sz="5400" b="1" dirty="0" smtClean="0"/>
              <a:t>仿真与实际电路的对照</a:t>
            </a:r>
            <a:r>
              <a:rPr lang="zh-CN" altLang="en-US" sz="5400" b="1" dirty="0"/>
              <a:t>（续）</a:t>
            </a:r>
          </a:p>
        </p:txBody>
      </p:sp>
      <p:sp>
        <p:nvSpPr>
          <p:cNvPr id="4" name="页脚占位符 3"/>
          <p:cNvSpPr>
            <a:spLocks noGrp="1"/>
          </p:cNvSpPr>
          <p:nvPr>
            <p:ph type="ftr" sz="quarter" idx="11"/>
          </p:nvPr>
        </p:nvSpPr>
        <p:spPr/>
        <p:txBody>
          <a:bodyPr/>
          <a:lstStyle/>
          <a:p>
            <a:r>
              <a:rPr lang="en-US" altLang="zh-CN" smtClean="0"/>
              <a:t>PPT</a:t>
            </a:r>
            <a:r>
              <a:rPr lang="zh-CN" altLang="en-US" smtClean="0"/>
              <a:t>制作者：于成，</a:t>
            </a:r>
            <a:r>
              <a:rPr lang="en-US" altLang="zh-CN" smtClean="0"/>
              <a:t>2021.03</a:t>
            </a:r>
            <a:r>
              <a:rPr lang="zh-CN" altLang="en-US" smtClean="0"/>
              <a:t>修订</a:t>
            </a:r>
            <a:endParaRPr lang="zh-CN" alt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84784"/>
            <a:ext cx="4326203"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标注 6"/>
          <p:cNvSpPr/>
          <p:nvPr/>
        </p:nvSpPr>
        <p:spPr>
          <a:xfrm>
            <a:off x="4860032" y="3942968"/>
            <a:ext cx="3981199" cy="1286232"/>
          </a:xfrm>
          <a:prstGeom prst="wedgeRectCallout">
            <a:avLst>
              <a:gd name="adj1" fmla="val -27789"/>
              <a:gd name="adj2" fmla="val -22281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rPr>
              <a:t>仿真电路中</a:t>
            </a:r>
            <a:r>
              <a:rPr lang="en-US" altLang="zh-CN" sz="2800" b="1" dirty="0" err="1" smtClean="0">
                <a:solidFill>
                  <a:srgbClr val="FF0000"/>
                </a:solidFill>
              </a:rPr>
              <a:t>Rw</a:t>
            </a:r>
            <a:r>
              <a:rPr lang="zh-CN" altLang="en-US" sz="2800" b="1" dirty="0" smtClean="0">
                <a:solidFill>
                  <a:srgbClr val="FF0000"/>
                </a:solidFill>
              </a:rPr>
              <a:t>的固定端通过标签为</a:t>
            </a:r>
            <a:r>
              <a:rPr lang="en-US" altLang="zh-CN" sz="2800" b="1" dirty="0" smtClean="0">
                <a:solidFill>
                  <a:srgbClr val="FF0000"/>
                </a:solidFill>
              </a:rPr>
              <a:t>U1</a:t>
            </a:r>
            <a:r>
              <a:rPr lang="zh-CN" altLang="en-US" sz="2800" b="1" dirty="0" smtClean="0">
                <a:solidFill>
                  <a:srgbClr val="FF0000"/>
                </a:solidFill>
              </a:rPr>
              <a:t>的电气连线与</a:t>
            </a:r>
            <a:r>
              <a:rPr lang="en-US" altLang="zh-CN" sz="2800" b="1" dirty="0" smtClean="0">
                <a:solidFill>
                  <a:srgbClr val="FF0000"/>
                </a:solidFill>
              </a:rPr>
              <a:t>+15V</a:t>
            </a:r>
            <a:r>
              <a:rPr lang="zh-CN" altLang="en-US" sz="2800" b="1" dirty="0" smtClean="0">
                <a:solidFill>
                  <a:srgbClr val="FF0000"/>
                </a:solidFill>
              </a:rPr>
              <a:t>直流电源相连</a:t>
            </a:r>
            <a:endParaRPr lang="zh-CN" altLang="en-US" b="1" dirty="0">
              <a:solidFill>
                <a:srgbClr val="FF0000"/>
              </a:solidFill>
            </a:endParaRPr>
          </a:p>
        </p:txBody>
      </p:sp>
      <p:sp>
        <p:nvSpPr>
          <p:cNvPr id="8" name="矩形标注 7"/>
          <p:cNvSpPr/>
          <p:nvPr/>
        </p:nvSpPr>
        <p:spPr>
          <a:xfrm>
            <a:off x="4860031" y="5373216"/>
            <a:ext cx="3981200" cy="1296144"/>
          </a:xfrm>
          <a:prstGeom prst="wedgeRectCallout">
            <a:avLst>
              <a:gd name="adj1" fmla="val -93366"/>
              <a:gd name="adj2" fmla="val -5009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smtClean="0">
                <a:solidFill>
                  <a:srgbClr val="FF0000"/>
                </a:solidFill>
              </a:rPr>
              <a:t>对应实际电路中</a:t>
            </a:r>
            <a:r>
              <a:rPr lang="en-US" altLang="zh-CN" sz="2800" b="1" dirty="0">
                <a:solidFill>
                  <a:srgbClr val="FF0000"/>
                </a:solidFill>
              </a:rPr>
              <a:t>+15V</a:t>
            </a:r>
            <a:r>
              <a:rPr lang="zh-CN" altLang="en-US" sz="2800" b="1" dirty="0">
                <a:solidFill>
                  <a:srgbClr val="FF0000"/>
                </a:solidFill>
              </a:rPr>
              <a:t>与蓝色电位器</a:t>
            </a:r>
            <a:r>
              <a:rPr lang="zh-CN" altLang="en-US" sz="2800" b="1" dirty="0" smtClean="0">
                <a:solidFill>
                  <a:srgbClr val="FF0000"/>
                </a:solidFill>
              </a:rPr>
              <a:t>的</a:t>
            </a:r>
            <a:r>
              <a:rPr lang="zh-CN" altLang="en-US" sz="2800" b="1" dirty="0">
                <a:solidFill>
                  <a:srgbClr val="FF0000"/>
                </a:solidFill>
              </a:rPr>
              <a:t>固定</a:t>
            </a:r>
            <a:r>
              <a:rPr lang="zh-CN" altLang="en-US" sz="2800" b="1" dirty="0" smtClean="0">
                <a:solidFill>
                  <a:srgbClr val="FF0000"/>
                </a:solidFill>
              </a:rPr>
              <a:t>端间的红色连线</a:t>
            </a:r>
            <a:endParaRPr lang="zh-CN" altLang="en-US" b="1" dirty="0">
              <a:solidFill>
                <a:srgbClr val="FF0000"/>
              </a:solidFill>
            </a:endParaRPr>
          </a:p>
        </p:txBody>
      </p:sp>
    </p:spTree>
    <p:extLst>
      <p:ext uri="{BB962C8B-B14F-4D97-AF65-F5344CB8AC3E}">
        <p14:creationId xmlns:p14="http://schemas.microsoft.com/office/powerpoint/2010/main" val="85068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C:\Users\think\AppData\Roaming\Tencent\Users\1251407249\QQ\WinTemp\RichOle\EO()``Y[~}F`JO$FFO244W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484784"/>
            <a:ext cx="3981200" cy="23307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07504" y="274638"/>
            <a:ext cx="8928992" cy="1143000"/>
          </a:xfrm>
        </p:spPr>
        <p:txBody>
          <a:bodyPr>
            <a:noAutofit/>
          </a:bodyPr>
          <a:lstStyle/>
          <a:p>
            <a:r>
              <a:rPr lang="zh-CN" altLang="en-US" sz="5400" b="1" dirty="0" smtClean="0"/>
              <a:t>仿真与实际电路的对照</a:t>
            </a:r>
            <a:r>
              <a:rPr lang="zh-CN" altLang="en-US" sz="5400" b="1" dirty="0"/>
              <a:t>（续）</a:t>
            </a:r>
          </a:p>
        </p:txBody>
      </p:sp>
      <p:sp>
        <p:nvSpPr>
          <p:cNvPr id="4" name="页脚占位符 3"/>
          <p:cNvSpPr>
            <a:spLocks noGrp="1"/>
          </p:cNvSpPr>
          <p:nvPr>
            <p:ph type="ftr" sz="quarter" idx="11"/>
          </p:nvPr>
        </p:nvSpPr>
        <p:spPr/>
        <p:txBody>
          <a:bodyPr/>
          <a:lstStyle/>
          <a:p>
            <a:r>
              <a:rPr lang="en-US" altLang="zh-CN" smtClean="0"/>
              <a:t>PPT</a:t>
            </a:r>
            <a:r>
              <a:rPr lang="zh-CN" altLang="en-US" smtClean="0"/>
              <a:t>制作者：于成，</a:t>
            </a:r>
            <a:r>
              <a:rPr lang="en-US" altLang="zh-CN" smtClean="0"/>
              <a:t>2021.03</a:t>
            </a:r>
            <a:r>
              <a:rPr lang="zh-CN" altLang="en-US" smtClean="0"/>
              <a:t>修订</a:t>
            </a:r>
            <a:endParaRPr lang="zh-CN" alt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84784"/>
            <a:ext cx="4326203"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标注 6"/>
          <p:cNvSpPr/>
          <p:nvPr/>
        </p:nvSpPr>
        <p:spPr>
          <a:xfrm>
            <a:off x="4860032" y="3942968"/>
            <a:ext cx="3981199" cy="1286232"/>
          </a:xfrm>
          <a:prstGeom prst="wedgeRectCallout">
            <a:avLst>
              <a:gd name="adj1" fmla="val -23196"/>
              <a:gd name="adj2" fmla="val -13631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rPr>
              <a:t>仿真电路中</a:t>
            </a:r>
            <a:r>
              <a:rPr lang="en-US" altLang="zh-CN" sz="2800" b="1" dirty="0" err="1" smtClean="0">
                <a:solidFill>
                  <a:srgbClr val="FF0000"/>
                </a:solidFill>
              </a:rPr>
              <a:t>Rw</a:t>
            </a:r>
            <a:r>
              <a:rPr lang="zh-CN" altLang="en-US" sz="2800" b="1" dirty="0" smtClean="0">
                <a:solidFill>
                  <a:srgbClr val="FF0000"/>
                </a:solidFill>
              </a:rPr>
              <a:t>的另一固定端通过标签为</a:t>
            </a:r>
            <a:r>
              <a:rPr lang="en-US" altLang="zh-CN" sz="2800" b="1" dirty="0" smtClean="0">
                <a:solidFill>
                  <a:srgbClr val="FF0000"/>
                </a:solidFill>
              </a:rPr>
              <a:t>U1</a:t>
            </a:r>
            <a:r>
              <a:rPr lang="zh-CN" altLang="en-US" sz="2800" b="1" dirty="0" smtClean="0">
                <a:solidFill>
                  <a:srgbClr val="FF0000"/>
                </a:solidFill>
              </a:rPr>
              <a:t>的连线与</a:t>
            </a:r>
            <a:r>
              <a:rPr lang="en-US" altLang="zh-CN" sz="2800" b="1" dirty="0">
                <a:solidFill>
                  <a:srgbClr val="FF0000"/>
                </a:solidFill>
              </a:rPr>
              <a:t>-</a:t>
            </a:r>
            <a:r>
              <a:rPr lang="en-US" altLang="zh-CN" sz="2800" b="1" dirty="0" smtClean="0">
                <a:solidFill>
                  <a:srgbClr val="FF0000"/>
                </a:solidFill>
              </a:rPr>
              <a:t>15V</a:t>
            </a:r>
            <a:r>
              <a:rPr lang="zh-CN" altLang="en-US" sz="2800" b="1" dirty="0" smtClean="0">
                <a:solidFill>
                  <a:srgbClr val="FF0000"/>
                </a:solidFill>
              </a:rPr>
              <a:t>直流电源相连</a:t>
            </a:r>
            <a:endParaRPr lang="zh-CN" altLang="en-US" b="1" dirty="0">
              <a:solidFill>
                <a:srgbClr val="FF0000"/>
              </a:solidFill>
            </a:endParaRPr>
          </a:p>
        </p:txBody>
      </p:sp>
      <p:sp>
        <p:nvSpPr>
          <p:cNvPr id="8" name="矩形标注 7"/>
          <p:cNvSpPr/>
          <p:nvPr/>
        </p:nvSpPr>
        <p:spPr>
          <a:xfrm>
            <a:off x="4860031" y="5373216"/>
            <a:ext cx="3981200" cy="1296144"/>
          </a:xfrm>
          <a:prstGeom prst="wedgeRectCallout">
            <a:avLst>
              <a:gd name="adj1" fmla="val -83413"/>
              <a:gd name="adj2" fmla="val -1599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smtClean="0">
                <a:solidFill>
                  <a:srgbClr val="FF0000"/>
                </a:solidFill>
              </a:rPr>
              <a:t>对应实际电路中</a:t>
            </a:r>
            <a:r>
              <a:rPr lang="en-US" altLang="zh-CN" sz="2800" b="1" dirty="0" smtClean="0">
                <a:solidFill>
                  <a:srgbClr val="FF0000"/>
                </a:solidFill>
              </a:rPr>
              <a:t>-15V</a:t>
            </a:r>
            <a:r>
              <a:rPr lang="zh-CN" altLang="en-US" sz="2800" b="1" dirty="0" smtClean="0">
                <a:solidFill>
                  <a:srgbClr val="FF0000"/>
                </a:solidFill>
              </a:rPr>
              <a:t>与电位器另一固定端间的绿色连线</a:t>
            </a:r>
            <a:endParaRPr lang="zh-CN" altLang="en-US" b="1" dirty="0">
              <a:solidFill>
                <a:srgbClr val="FF0000"/>
              </a:solidFill>
            </a:endParaRPr>
          </a:p>
        </p:txBody>
      </p:sp>
    </p:spTree>
    <p:extLst>
      <p:ext uri="{BB962C8B-B14F-4D97-AF65-F5344CB8AC3E}">
        <p14:creationId xmlns:p14="http://schemas.microsoft.com/office/powerpoint/2010/main" val="77736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C:\Users\think\AppData\Roaming\Tencent\Users\1251407249\QQ\WinTemp\RichOle\EO()``Y[~}F`JO$FFO244W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484784"/>
            <a:ext cx="3981200" cy="23307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07504" y="274638"/>
            <a:ext cx="8928992" cy="1143000"/>
          </a:xfrm>
        </p:spPr>
        <p:txBody>
          <a:bodyPr>
            <a:noAutofit/>
          </a:bodyPr>
          <a:lstStyle/>
          <a:p>
            <a:r>
              <a:rPr lang="zh-CN" altLang="en-US" sz="5400" b="1" dirty="0" smtClean="0"/>
              <a:t>仿真与实际电路的对照</a:t>
            </a:r>
            <a:r>
              <a:rPr lang="zh-CN" altLang="en-US" sz="5400" b="1" dirty="0"/>
              <a:t>（续）</a:t>
            </a:r>
          </a:p>
        </p:txBody>
      </p:sp>
      <p:sp>
        <p:nvSpPr>
          <p:cNvPr id="4" name="页脚占位符 3"/>
          <p:cNvSpPr>
            <a:spLocks noGrp="1"/>
          </p:cNvSpPr>
          <p:nvPr>
            <p:ph type="ftr" sz="quarter" idx="11"/>
          </p:nvPr>
        </p:nvSpPr>
        <p:spPr/>
        <p:txBody>
          <a:bodyPr/>
          <a:lstStyle/>
          <a:p>
            <a:r>
              <a:rPr lang="en-US" altLang="zh-CN" smtClean="0"/>
              <a:t>PPT</a:t>
            </a:r>
            <a:r>
              <a:rPr lang="zh-CN" altLang="en-US" smtClean="0"/>
              <a:t>制作者：于成，</a:t>
            </a:r>
            <a:r>
              <a:rPr lang="en-US" altLang="zh-CN" smtClean="0"/>
              <a:t>2021.03</a:t>
            </a:r>
            <a:r>
              <a:rPr lang="zh-CN" altLang="en-US" smtClean="0"/>
              <a:t>修订</a:t>
            </a:r>
            <a:endParaRPr lang="zh-CN" alt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84784"/>
            <a:ext cx="4326203"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标注 6"/>
          <p:cNvSpPr/>
          <p:nvPr/>
        </p:nvSpPr>
        <p:spPr>
          <a:xfrm>
            <a:off x="5580112" y="5475664"/>
            <a:ext cx="3296004" cy="864096"/>
          </a:xfrm>
          <a:prstGeom prst="wedgeRectCallout">
            <a:avLst>
              <a:gd name="adj1" fmla="val 26622"/>
              <a:gd name="adj2" fmla="val -32918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rPr>
              <a:t>仿真电路中的稳压二极管</a:t>
            </a:r>
            <a:r>
              <a:rPr lang="en-US" altLang="zh-CN" sz="2800" b="1" dirty="0" smtClean="0">
                <a:solidFill>
                  <a:srgbClr val="FF0000"/>
                </a:solidFill>
              </a:rPr>
              <a:t>1N4735A</a:t>
            </a:r>
            <a:endParaRPr lang="zh-CN" altLang="en-US" b="1" dirty="0">
              <a:solidFill>
                <a:srgbClr val="FF0000"/>
              </a:solidFill>
            </a:endParaRPr>
          </a:p>
        </p:txBody>
      </p:sp>
      <p:sp>
        <p:nvSpPr>
          <p:cNvPr id="8" name="矩形标注 7"/>
          <p:cNvSpPr/>
          <p:nvPr/>
        </p:nvSpPr>
        <p:spPr>
          <a:xfrm>
            <a:off x="4860032" y="3933055"/>
            <a:ext cx="2592288" cy="1008113"/>
          </a:xfrm>
          <a:prstGeom prst="wedgeRectCallout">
            <a:avLst>
              <a:gd name="adj1" fmla="val -122367"/>
              <a:gd name="adj2" fmla="val -9074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rPr>
              <a:t>对应实际电路中</a:t>
            </a:r>
            <a:r>
              <a:rPr lang="en-US" altLang="zh-CN" sz="2800" b="1" dirty="0" smtClean="0">
                <a:solidFill>
                  <a:srgbClr val="FF0000"/>
                </a:solidFill>
              </a:rPr>
              <a:t>1N4735A</a:t>
            </a:r>
            <a:endParaRPr lang="zh-CN" altLang="en-US" b="1" dirty="0">
              <a:solidFill>
                <a:srgbClr val="FF0000"/>
              </a:solidFill>
            </a:endParaRPr>
          </a:p>
        </p:txBody>
      </p:sp>
    </p:spTree>
    <p:extLst>
      <p:ext uri="{BB962C8B-B14F-4D97-AF65-F5344CB8AC3E}">
        <p14:creationId xmlns:p14="http://schemas.microsoft.com/office/powerpoint/2010/main" val="30061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C:\Users\think\AppData\Roaming\Tencent\Users\1251407249\QQ\WinTemp\RichOle\EO()``Y[~}F`JO$FFO244W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484784"/>
            <a:ext cx="3981200" cy="23307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07504" y="274638"/>
            <a:ext cx="8928992" cy="1143000"/>
          </a:xfrm>
        </p:spPr>
        <p:txBody>
          <a:bodyPr>
            <a:noAutofit/>
          </a:bodyPr>
          <a:lstStyle/>
          <a:p>
            <a:r>
              <a:rPr lang="zh-CN" altLang="en-US" sz="5400" b="1" dirty="0" smtClean="0"/>
              <a:t>仿真与实际电路的对照</a:t>
            </a:r>
            <a:r>
              <a:rPr lang="zh-CN" altLang="en-US" sz="5400" b="1" dirty="0"/>
              <a:t>（续）</a:t>
            </a:r>
          </a:p>
        </p:txBody>
      </p:sp>
      <p:sp>
        <p:nvSpPr>
          <p:cNvPr id="4" name="页脚占位符 3"/>
          <p:cNvSpPr>
            <a:spLocks noGrp="1"/>
          </p:cNvSpPr>
          <p:nvPr>
            <p:ph type="ftr" sz="quarter" idx="11"/>
          </p:nvPr>
        </p:nvSpPr>
        <p:spPr/>
        <p:txBody>
          <a:bodyPr/>
          <a:lstStyle/>
          <a:p>
            <a:r>
              <a:rPr lang="en-US" altLang="zh-CN" smtClean="0"/>
              <a:t>PPT</a:t>
            </a:r>
            <a:r>
              <a:rPr lang="zh-CN" altLang="en-US" smtClean="0"/>
              <a:t>制作者：于成，</a:t>
            </a:r>
            <a:r>
              <a:rPr lang="en-US" altLang="zh-CN" smtClean="0"/>
              <a:t>2021.03</a:t>
            </a:r>
            <a:r>
              <a:rPr lang="zh-CN" altLang="en-US" smtClean="0"/>
              <a:t>修订</a:t>
            </a:r>
            <a:endParaRPr lang="zh-CN" alt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84784"/>
            <a:ext cx="4326203"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标注 6"/>
          <p:cNvSpPr/>
          <p:nvPr/>
        </p:nvSpPr>
        <p:spPr>
          <a:xfrm>
            <a:off x="4860032" y="4077072"/>
            <a:ext cx="3456384" cy="1800200"/>
          </a:xfrm>
          <a:prstGeom prst="wedgeRectCallout">
            <a:avLst>
              <a:gd name="adj1" fmla="val 39188"/>
              <a:gd name="adj2" fmla="val -13916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rPr>
              <a:t>仿真电路中二极管上方引脚为正极通过标签为</a:t>
            </a:r>
            <a:r>
              <a:rPr lang="en-US" altLang="zh-CN" sz="2800" b="1" dirty="0" err="1" smtClean="0">
                <a:solidFill>
                  <a:srgbClr val="FF0000"/>
                </a:solidFill>
              </a:rPr>
              <a:t>Ud</a:t>
            </a:r>
            <a:r>
              <a:rPr lang="zh-CN" altLang="en-US" sz="2800" b="1" dirty="0" smtClean="0">
                <a:solidFill>
                  <a:srgbClr val="FF0000"/>
                </a:solidFill>
              </a:rPr>
              <a:t>的电气连线接</a:t>
            </a:r>
            <a:r>
              <a:rPr lang="en-US" altLang="zh-CN" sz="2800" b="1" dirty="0" smtClean="0">
                <a:solidFill>
                  <a:srgbClr val="FF0000"/>
                </a:solidFill>
              </a:rPr>
              <a:t>1K</a:t>
            </a:r>
            <a:r>
              <a:rPr lang="zh-CN" altLang="en-US" sz="2800" b="1" dirty="0" smtClean="0">
                <a:solidFill>
                  <a:srgbClr val="FF0000"/>
                </a:solidFill>
              </a:rPr>
              <a:t>电阻右侧引脚</a:t>
            </a:r>
            <a:endParaRPr lang="zh-CN" altLang="en-US" b="1" dirty="0">
              <a:solidFill>
                <a:srgbClr val="FF0000"/>
              </a:solidFill>
            </a:endParaRPr>
          </a:p>
        </p:txBody>
      </p:sp>
    </p:spTree>
    <p:extLst>
      <p:ext uri="{BB962C8B-B14F-4D97-AF65-F5344CB8AC3E}">
        <p14:creationId xmlns:p14="http://schemas.microsoft.com/office/powerpoint/2010/main" val="152377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C:\Users\think\AppData\Roaming\Tencent\Users\1251407249\QQ\WinTemp\RichOle\EO()``Y[~}F`JO$FFO244W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484784"/>
            <a:ext cx="3981200" cy="23307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07504" y="274638"/>
            <a:ext cx="8928992" cy="1143000"/>
          </a:xfrm>
        </p:spPr>
        <p:txBody>
          <a:bodyPr>
            <a:noAutofit/>
          </a:bodyPr>
          <a:lstStyle/>
          <a:p>
            <a:r>
              <a:rPr lang="zh-CN" altLang="en-US" sz="5400" b="1" dirty="0" smtClean="0"/>
              <a:t>仿真与实际电路的对照</a:t>
            </a:r>
            <a:r>
              <a:rPr lang="zh-CN" altLang="en-US" sz="5400" b="1" dirty="0"/>
              <a:t>（续）</a:t>
            </a:r>
          </a:p>
        </p:txBody>
      </p:sp>
      <p:sp>
        <p:nvSpPr>
          <p:cNvPr id="4" name="页脚占位符 3"/>
          <p:cNvSpPr>
            <a:spLocks noGrp="1"/>
          </p:cNvSpPr>
          <p:nvPr>
            <p:ph type="ftr" sz="quarter" idx="11"/>
          </p:nvPr>
        </p:nvSpPr>
        <p:spPr/>
        <p:txBody>
          <a:bodyPr/>
          <a:lstStyle/>
          <a:p>
            <a:r>
              <a:rPr lang="en-US" altLang="zh-CN" smtClean="0"/>
              <a:t>PPT</a:t>
            </a:r>
            <a:r>
              <a:rPr lang="zh-CN" altLang="en-US" smtClean="0"/>
              <a:t>制作者：于成，</a:t>
            </a:r>
            <a:r>
              <a:rPr lang="en-US" altLang="zh-CN" smtClean="0"/>
              <a:t>2021.03</a:t>
            </a:r>
            <a:r>
              <a:rPr lang="zh-CN" altLang="en-US" smtClean="0"/>
              <a:t>修订</a:t>
            </a:r>
            <a:endParaRPr lang="zh-CN" alt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84784"/>
            <a:ext cx="4326203"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标注 6"/>
          <p:cNvSpPr/>
          <p:nvPr/>
        </p:nvSpPr>
        <p:spPr>
          <a:xfrm>
            <a:off x="4860032" y="3933056"/>
            <a:ext cx="3981200" cy="1872208"/>
          </a:xfrm>
          <a:prstGeom prst="wedgeRectCallout">
            <a:avLst>
              <a:gd name="adj1" fmla="val -99129"/>
              <a:gd name="adj2" fmla="val -9388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rPr>
              <a:t>实际</a:t>
            </a:r>
            <a:r>
              <a:rPr lang="zh-CN" altLang="en-US" sz="2800" b="1" dirty="0" smtClean="0">
                <a:solidFill>
                  <a:srgbClr val="FF0000"/>
                </a:solidFill>
              </a:rPr>
              <a:t>电路中二极管左端无色环引脚为正极通过黄色的连线与</a:t>
            </a:r>
            <a:r>
              <a:rPr lang="en-US" altLang="zh-CN" sz="2800" b="1" dirty="0" smtClean="0">
                <a:solidFill>
                  <a:srgbClr val="FF0000"/>
                </a:solidFill>
              </a:rPr>
              <a:t>1K</a:t>
            </a:r>
            <a:r>
              <a:rPr lang="zh-CN" altLang="en-US" sz="2800" b="1" dirty="0" smtClean="0">
                <a:solidFill>
                  <a:srgbClr val="FF0000"/>
                </a:solidFill>
              </a:rPr>
              <a:t>电阻的右端引脚相连接</a:t>
            </a:r>
            <a:endParaRPr lang="zh-CN" altLang="en-US" b="1" dirty="0">
              <a:solidFill>
                <a:srgbClr val="FF0000"/>
              </a:solidFill>
            </a:endParaRPr>
          </a:p>
        </p:txBody>
      </p:sp>
    </p:spTree>
    <p:extLst>
      <p:ext uri="{BB962C8B-B14F-4D97-AF65-F5344CB8AC3E}">
        <p14:creationId xmlns:p14="http://schemas.microsoft.com/office/powerpoint/2010/main" val="143354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944</TotalTime>
  <Words>908</Words>
  <Application>Microsoft Office PowerPoint</Application>
  <PresentationFormat>全屏显示(4:3)</PresentationFormat>
  <Paragraphs>72</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暗香扑面</vt:lpstr>
      <vt:lpstr>稳压二极管伏安特性测试实际操作环境下的电路连接</vt:lpstr>
      <vt:lpstr>仿真与实际电路的对照</vt:lpstr>
      <vt:lpstr>仿真与实际电路的对照（续）</vt:lpstr>
      <vt:lpstr>仿真与实际电路的对照（续）</vt:lpstr>
      <vt:lpstr>仿真与实际电路的对照（续）</vt:lpstr>
      <vt:lpstr>仿真与实际电路的对照（续）</vt:lpstr>
      <vt:lpstr>仿真与实际电路的对照（续）</vt:lpstr>
      <vt:lpstr>仿真与实际电路的对照（续）</vt:lpstr>
      <vt:lpstr>仿真与实际电路的对照（续）</vt:lpstr>
      <vt:lpstr>仿真与实际电路的对照（续）</vt:lpstr>
      <vt:lpstr>仿真与实际电路的对照（续）</vt:lpstr>
      <vt:lpstr>仿真与实际电路的对照（续）</vt:lpstr>
      <vt:lpstr>仿真与实际电路的对照（续）</vt:lpstr>
      <vt:lpstr>仿真与实际电路的对照（续）</vt:lpstr>
      <vt:lpstr>仿真与实际电路的对照（续）</vt:lpstr>
      <vt:lpstr>仿真与实际电路的对照（续）</vt:lpstr>
      <vt:lpstr>仿真与实际电路的对照（续）</vt:lpstr>
      <vt:lpstr>仿真与实际电路的对照（续）</vt:lpstr>
      <vt:lpstr>仿真与实际电路的对照（续）</vt:lpstr>
      <vt:lpstr>仿真与实际电路的对照（续）</vt:lpstr>
      <vt:lpstr>最后总结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模拟与数字电路线上实验第一次课课堂和课后作业</dc:title>
  <dc:creator>think</dc:creator>
  <cp:lastModifiedBy>think</cp:lastModifiedBy>
  <cp:revision>41</cp:revision>
  <cp:lastPrinted>2021-03-09T05:39:09Z</cp:lastPrinted>
  <dcterms:created xsi:type="dcterms:W3CDTF">2020-04-20T03:05:50Z</dcterms:created>
  <dcterms:modified xsi:type="dcterms:W3CDTF">2021-03-09T05:42:15Z</dcterms:modified>
</cp:coreProperties>
</file>