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5" r:id="rId4"/>
    <p:sldId id="286" r:id="rId5"/>
    <p:sldId id="276" r:id="rId6"/>
    <p:sldId id="277" r:id="rId7"/>
    <p:sldId id="287" r:id="rId8"/>
    <p:sldId id="288" r:id="rId9"/>
    <p:sldId id="290" r:id="rId10"/>
    <p:sldId id="289" r:id="rId11"/>
    <p:sldId id="291" r:id="rId12"/>
    <p:sldId id="280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nuxt+bN39tzlJTnlNhjkpg==" hashData="VWe+sQtaAJTxZIDi9ESiYPwaBs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7CB26-2665-45F3-A73F-C82383BBA7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DE94728-CD82-4A98-AD34-68A296AB827C}">
      <dgm:prSet phldrT="[文本]"/>
      <dgm:spPr/>
      <dgm:t>
        <a:bodyPr/>
        <a:lstStyle/>
        <a:p>
          <a:r>
            <a:rPr lang="zh-CN" altLang="en-US" dirty="0" smtClean="0"/>
            <a:t>实际电路的建立</a:t>
          </a:r>
          <a:endParaRPr lang="zh-CN" altLang="en-US" dirty="0"/>
        </a:p>
      </dgm:t>
    </dgm:pt>
    <dgm:pt modelId="{098FD20D-27FE-416E-85A4-8F04C3A10C1D}" type="parTrans" cxnId="{A55C846B-4C39-41AB-B331-F9EE7B34C0CF}">
      <dgm:prSet/>
      <dgm:spPr/>
      <dgm:t>
        <a:bodyPr/>
        <a:lstStyle/>
        <a:p>
          <a:endParaRPr lang="zh-CN" altLang="en-US"/>
        </a:p>
      </dgm:t>
    </dgm:pt>
    <dgm:pt modelId="{E743B2C1-132F-49AA-BF23-642359AECD53}" type="sibTrans" cxnId="{A55C846B-4C39-41AB-B331-F9EE7B34C0CF}">
      <dgm:prSet/>
      <dgm:spPr/>
      <dgm:t>
        <a:bodyPr/>
        <a:lstStyle/>
        <a:p>
          <a:endParaRPr lang="zh-CN" altLang="en-US"/>
        </a:p>
      </dgm:t>
    </dgm:pt>
    <dgm:pt modelId="{3D749C4A-3802-4BBB-833B-2B6E3EA6CC8E}">
      <dgm:prSet phldrT="[文本]"/>
      <dgm:spPr/>
      <dgm:t>
        <a:bodyPr/>
        <a:lstStyle/>
        <a:p>
          <a:r>
            <a:rPr lang="zh-CN" altLang="en-US" dirty="0" smtClean="0"/>
            <a:t>静态工作点的调试</a:t>
          </a:r>
          <a:endParaRPr lang="zh-CN" altLang="en-US" dirty="0"/>
        </a:p>
      </dgm:t>
    </dgm:pt>
    <dgm:pt modelId="{36DAD2C5-0935-4FD8-B932-A8CD3F0EA98E}" type="parTrans" cxnId="{0BC6244B-9340-4185-AD7B-6B4FFE21B7A2}">
      <dgm:prSet/>
      <dgm:spPr/>
      <dgm:t>
        <a:bodyPr/>
        <a:lstStyle/>
        <a:p>
          <a:endParaRPr lang="zh-CN" altLang="en-US"/>
        </a:p>
      </dgm:t>
    </dgm:pt>
    <dgm:pt modelId="{447B954E-540B-4CB7-924B-09EFFEF280C7}" type="sibTrans" cxnId="{0BC6244B-9340-4185-AD7B-6B4FFE21B7A2}">
      <dgm:prSet/>
      <dgm:spPr/>
      <dgm:t>
        <a:bodyPr/>
        <a:lstStyle/>
        <a:p>
          <a:endParaRPr lang="zh-CN" altLang="en-US"/>
        </a:p>
      </dgm:t>
    </dgm:pt>
    <dgm:pt modelId="{E06320FB-4C3C-4C3A-AA71-E749092B8489}" type="pres">
      <dgm:prSet presAssocID="{45E7CB26-2665-45F3-A73F-C82383BBA7FE}" presName="CompostProcess" presStyleCnt="0">
        <dgm:presLayoutVars>
          <dgm:dir/>
          <dgm:resizeHandles val="exact"/>
        </dgm:presLayoutVars>
      </dgm:prSet>
      <dgm:spPr/>
    </dgm:pt>
    <dgm:pt modelId="{3C5778C6-48E0-458C-985C-C6626D379F4C}" type="pres">
      <dgm:prSet presAssocID="{45E7CB26-2665-45F3-A73F-C82383BBA7FE}" presName="arrow" presStyleLbl="bgShp" presStyleIdx="0" presStyleCnt="1"/>
      <dgm:spPr/>
    </dgm:pt>
    <dgm:pt modelId="{0DAF26EC-20F7-4FA8-B75A-D9F102E9C41D}" type="pres">
      <dgm:prSet presAssocID="{45E7CB26-2665-45F3-A73F-C82383BBA7FE}" presName="linearProcess" presStyleCnt="0"/>
      <dgm:spPr/>
    </dgm:pt>
    <dgm:pt modelId="{BD43C073-3FC4-4909-BCAC-5D3D5E4857DB}" type="pres">
      <dgm:prSet presAssocID="{ADE94728-CD82-4A98-AD34-68A296AB827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4D7110-EACD-440C-8327-CD8535BBF90B}" type="pres">
      <dgm:prSet presAssocID="{E743B2C1-132F-49AA-BF23-642359AECD53}" presName="sibTrans" presStyleCnt="0"/>
      <dgm:spPr/>
    </dgm:pt>
    <dgm:pt modelId="{646CD9FD-827A-4249-905A-461BE332134A}" type="pres">
      <dgm:prSet presAssocID="{3D749C4A-3802-4BBB-833B-2B6E3EA6CC8E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CE4327-B87C-4243-BC04-A9323B766AF5}" type="presOf" srcId="{ADE94728-CD82-4A98-AD34-68A296AB827C}" destId="{BD43C073-3FC4-4909-BCAC-5D3D5E4857DB}" srcOrd="0" destOrd="0" presId="urn:microsoft.com/office/officeart/2005/8/layout/hProcess9"/>
    <dgm:cxn modelId="{D367300E-473E-4214-B20E-C9F974F30B21}" type="presOf" srcId="{3D749C4A-3802-4BBB-833B-2B6E3EA6CC8E}" destId="{646CD9FD-827A-4249-905A-461BE332134A}" srcOrd="0" destOrd="0" presId="urn:microsoft.com/office/officeart/2005/8/layout/hProcess9"/>
    <dgm:cxn modelId="{61468B70-97D6-4416-8901-194152F95720}" type="presOf" srcId="{45E7CB26-2665-45F3-A73F-C82383BBA7FE}" destId="{E06320FB-4C3C-4C3A-AA71-E749092B8489}" srcOrd="0" destOrd="0" presId="urn:microsoft.com/office/officeart/2005/8/layout/hProcess9"/>
    <dgm:cxn modelId="{0BC6244B-9340-4185-AD7B-6B4FFE21B7A2}" srcId="{45E7CB26-2665-45F3-A73F-C82383BBA7FE}" destId="{3D749C4A-3802-4BBB-833B-2B6E3EA6CC8E}" srcOrd="1" destOrd="0" parTransId="{36DAD2C5-0935-4FD8-B932-A8CD3F0EA98E}" sibTransId="{447B954E-540B-4CB7-924B-09EFFEF280C7}"/>
    <dgm:cxn modelId="{A55C846B-4C39-41AB-B331-F9EE7B34C0CF}" srcId="{45E7CB26-2665-45F3-A73F-C82383BBA7FE}" destId="{ADE94728-CD82-4A98-AD34-68A296AB827C}" srcOrd="0" destOrd="0" parTransId="{098FD20D-27FE-416E-85A4-8F04C3A10C1D}" sibTransId="{E743B2C1-132F-49AA-BF23-642359AECD53}"/>
    <dgm:cxn modelId="{94546F72-0306-40C4-AB51-F4BE84B453D9}" type="presParOf" srcId="{E06320FB-4C3C-4C3A-AA71-E749092B8489}" destId="{3C5778C6-48E0-458C-985C-C6626D379F4C}" srcOrd="0" destOrd="0" presId="urn:microsoft.com/office/officeart/2005/8/layout/hProcess9"/>
    <dgm:cxn modelId="{4053A25A-B79B-4572-9699-AF3B8C127F7E}" type="presParOf" srcId="{E06320FB-4C3C-4C3A-AA71-E749092B8489}" destId="{0DAF26EC-20F7-4FA8-B75A-D9F102E9C41D}" srcOrd="1" destOrd="0" presId="urn:microsoft.com/office/officeart/2005/8/layout/hProcess9"/>
    <dgm:cxn modelId="{44588813-128B-4569-A089-4B94F1025AED}" type="presParOf" srcId="{0DAF26EC-20F7-4FA8-B75A-D9F102E9C41D}" destId="{BD43C073-3FC4-4909-BCAC-5D3D5E4857DB}" srcOrd="0" destOrd="0" presId="urn:microsoft.com/office/officeart/2005/8/layout/hProcess9"/>
    <dgm:cxn modelId="{2E42FAB8-7B84-4E26-9D6E-14A0A33092BC}" type="presParOf" srcId="{0DAF26EC-20F7-4FA8-B75A-D9F102E9C41D}" destId="{864D7110-EACD-440C-8327-CD8535BBF90B}" srcOrd="1" destOrd="0" presId="urn:microsoft.com/office/officeart/2005/8/layout/hProcess9"/>
    <dgm:cxn modelId="{A6A45929-03D8-4657-8C40-9AD55D29E2E6}" type="presParOf" srcId="{0DAF26EC-20F7-4FA8-B75A-D9F102E9C41D}" destId="{646CD9FD-827A-4249-905A-461BE332134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778C6-48E0-458C-985C-C6626D379F4C}">
      <dsp:nvSpPr>
        <dsp:cNvPr id="0" name=""/>
        <dsp:cNvSpPr/>
      </dsp:nvSpPr>
      <dsp:spPr>
        <a:xfrm>
          <a:off x="617219" y="0"/>
          <a:ext cx="6995160" cy="468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3C073-3FC4-4909-BCAC-5D3D5E4857DB}">
      <dsp:nvSpPr>
        <dsp:cNvPr id="0" name=""/>
        <dsp:cNvSpPr/>
      </dsp:nvSpPr>
      <dsp:spPr>
        <a:xfrm>
          <a:off x="1173360" y="1405890"/>
          <a:ext cx="2828925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实际电路的建立</a:t>
          </a:r>
          <a:endParaRPr lang="zh-CN" altLang="en-US" sz="4500" kern="1200" dirty="0"/>
        </a:p>
      </dsp:txBody>
      <dsp:txXfrm>
        <a:off x="1264867" y="1497397"/>
        <a:ext cx="2645911" cy="1691506"/>
      </dsp:txXfrm>
    </dsp:sp>
    <dsp:sp modelId="{646CD9FD-827A-4249-905A-461BE332134A}">
      <dsp:nvSpPr>
        <dsp:cNvPr id="0" name=""/>
        <dsp:cNvSpPr/>
      </dsp:nvSpPr>
      <dsp:spPr>
        <a:xfrm>
          <a:off x="4227314" y="1405890"/>
          <a:ext cx="2828925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静态工作点的调试</a:t>
          </a:r>
          <a:endParaRPr lang="zh-CN" altLang="en-US" sz="4500" kern="1200" dirty="0"/>
        </a:p>
      </dsp:txBody>
      <dsp:txXfrm>
        <a:off x="4318821" y="1497397"/>
        <a:ext cx="2645911" cy="1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43260-1009-496E-9BB5-9588971F9A74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250E-BD63-4452-8224-AC88AFD6B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6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20A7-BC99-457F-9ACC-1F398B977503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0F25-D274-403F-9E5B-0EB1794A3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6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3CB0-BF1D-4D47-9EB5-A56A2DDA87DA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A34DB-6C88-4E02-8486-23DFACFB4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6789C-6A08-4B5D-B693-6D9364552CED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54E4-B4AA-4130-BAD0-06302746F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2AFD0-0D92-4094-8EE3-D4F9B07E934D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C5D5-3733-4538-B5A6-C057514A9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0ECB-3DE3-45EC-8E15-B0DCBE353250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C7CC9-595D-494F-AB39-38024DF8A2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09B7F-7552-454D-A1DD-E2470AD01C22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71AD-95BB-4DE4-8080-6E7956860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8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9185-FFC4-467C-B9C9-EC33E7D47301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18023-91BC-4116-A35B-542BB604F9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CA0EE-C96F-4116-9B9C-1EFD5B648969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64E85-AC93-4195-8361-AD0547638E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A2F2F-93FC-4B66-92FF-4423AA304AAA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AD657-AAA5-4D34-963A-035A8B6E0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44117-CF95-4BA1-ABB5-4529E9F623BB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35DAC-18EB-4553-B7B8-9036DA1A2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583B0-4C4F-4BD4-B530-EFD17820C735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A1D70-F1F3-4E77-BCE7-3309832D0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B7896A-9B06-40CF-BC04-5BB865AA09BE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97F43D-DC2D-45B6-80D0-FE54B51DD6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0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8712968" cy="1944216"/>
          </a:xfrm>
        </p:spPr>
        <p:txBody>
          <a:bodyPr/>
          <a:lstStyle/>
          <a:p>
            <a:pPr eaLnBrk="1" hangingPunct="1"/>
            <a:r>
              <a:rPr lang="zh-CN" altLang="en-US" sz="5400" b="1" dirty="0" smtClean="0"/>
              <a:t>晶体管共射极单管放大器静态工作点调试的实际操作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57571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800" dirty="0" smtClean="0"/>
              <a:t>大连理工大学开发区校区</a:t>
            </a:r>
            <a:endParaRPr lang="en-US" altLang="zh-CN" sz="2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4132110"/>
          </a:xfrm>
          <a:prstGeom prst="wedgeRoundRectCallout">
            <a:avLst>
              <a:gd name="adj1" fmla="val -144898"/>
              <a:gd name="adj2" fmla="val -1714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电解电容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C2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也起“隔直通交”的作用，请思考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C2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所隔的“直”和所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通的“交”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具体所指。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5. </a:t>
            </a:r>
            <a:r>
              <a:rPr lang="zh-CN" altLang="en-US" sz="3200" b="1" dirty="0">
                <a:solidFill>
                  <a:srgbClr val="0070C0"/>
                </a:solidFill>
              </a:rPr>
              <a:t>实际电路中电解电容</a:t>
            </a:r>
            <a:r>
              <a:rPr lang="en-US" altLang="zh-CN" sz="3200" b="1" dirty="0">
                <a:solidFill>
                  <a:srgbClr val="0070C0"/>
                </a:solidFill>
              </a:rPr>
              <a:t>C2</a:t>
            </a:r>
            <a:r>
              <a:rPr lang="zh-CN" altLang="en-US" sz="3200" b="1" dirty="0">
                <a:solidFill>
                  <a:srgbClr val="0070C0"/>
                </a:solidFill>
              </a:rPr>
              <a:t>的作用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分析（续）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4132110"/>
          </a:xfrm>
          <a:prstGeom prst="wedgeRoundRectCallout">
            <a:avLst>
              <a:gd name="adj1" fmla="val -63056"/>
              <a:gd name="adj2" fmla="val -2100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目前情况下，单管放大器电路的直流部分已建立，可与理论分析中的“直流通路”相对照。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6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与理论分析的“直流通路”相对照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666793" cy="438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静态工作点</a:t>
            </a:r>
            <a:r>
              <a:rPr lang="zh-CN" altLang="en-US" sz="6000" b="1" dirty="0"/>
              <a:t>调试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300192" y="5661248"/>
            <a:ext cx="2426433" cy="648072"/>
          </a:xfrm>
          <a:prstGeom prst="wedgeRoundRectCallout">
            <a:avLst>
              <a:gd name="adj1" fmla="val -244088"/>
              <a:gd name="adj2" fmla="val 3167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接通电源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静态电流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调试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0192" y="2101089"/>
            <a:ext cx="2393687" cy="1323798"/>
          </a:xfrm>
          <a:prstGeom prst="wedgeRoundRectCallout">
            <a:avLst>
              <a:gd name="adj1" fmla="val -148810"/>
              <a:gd name="adj2" fmla="val 7182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开关置于“通”状态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300192" y="3573016"/>
            <a:ext cx="2393685" cy="1988570"/>
          </a:xfrm>
          <a:prstGeom prst="wedgeRoundRectCallout">
            <a:avLst>
              <a:gd name="adj1" fmla="val -142746"/>
              <a:gd name="adj2" fmla="val -1982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用万用表测量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电阻两端直流电压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46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666793" cy="438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静态工作点调试（续）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1. </a:t>
            </a:r>
            <a:r>
              <a:rPr lang="zh-CN" altLang="en-US" sz="3200" b="1" dirty="0">
                <a:solidFill>
                  <a:srgbClr val="0070C0"/>
                </a:solidFill>
              </a:rPr>
              <a:t>静态电流</a:t>
            </a:r>
            <a:r>
              <a:rPr lang="en-US" altLang="zh-CN" sz="3200" b="1" dirty="0">
                <a:solidFill>
                  <a:srgbClr val="0070C0"/>
                </a:solidFill>
              </a:rPr>
              <a:t>I</a:t>
            </a:r>
            <a:r>
              <a:rPr lang="en-US" altLang="zh-CN" sz="3200" b="1" baseline="-25000" dirty="0">
                <a:solidFill>
                  <a:srgbClr val="0070C0"/>
                </a:solidFill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调试（续）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43557" y="5013176"/>
            <a:ext cx="2393687" cy="1368152"/>
          </a:xfrm>
          <a:prstGeom prst="wedgeRoundRectCallout">
            <a:avLst>
              <a:gd name="adj1" fmla="val -165181"/>
              <a:gd name="adj2" fmla="val -14061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调节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100K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电位器旋钮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343557" y="2249218"/>
            <a:ext cx="2393685" cy="2619942"/>
          </a:xfrm>
          <a:prstGeom prst="wedgeRoundRectCallout">
            <a:avLst>
              <a:gd name="adj1" fmla="val -198531"/>
              <a:gd name="adj2" fmla="val -2030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当万用表显示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6V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左右时，估算电流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为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2.5mA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。</a:t>
            </a:r>
            <a:endParaRPr lang="en-US" altLang="zh-CN" sz="3200" b="1" baseline="-250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2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666793" cy="438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静态工作点调试（续）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1. </a:t>
            </a:r>
            <a:r>
              <a:rPr lang="zh-CN" altLang="en-US" sz="3200" b="1" dirty="0">
                <a:solidFill>
                  <a:srgbClr val="0070C0"/>
                </a:solidFill>
              </a:rPr>
              <a:t>静态电流</a:t>
            </a:r>
            <a:r>
              <a:rPr lang="en-US" altLang="zh-CN" sz="3200" b="1" dirty="0">
                <a:solidFill>
                  <a:srgbClr val="0070C0"/>
                </a:solidFill>
              </a:rPr>
              <a:t>I</a:t>
            </a:r>
            <a:r>
              <a:rPr lang="en-US" altLang="zh-CN" sz="3200" b="1" baseline="-25000" dirty="0">
                <a:solidFill>
                  <a:srgbClr val="0070C0"/>
                </a:solidFill>
              </a:rPr>
              <a:t>C</a:t>
            </a:r>
            <a:r>
              <a:rPr lang="zh-CN" altLang="en-US" sz="3200" b="1" dirty="0">
                <a:solidFill>
                  <a:srgbClr val="0070C0"/>
                </a:solidFill>
              </a:rPr>
              <a:t>调试（续）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343557" y="2249218"/>
            <a:ext cx="2393685" cy="3051990"/>
          </a:xfrm>
          <a:prstGeom prst="wedgeRoundRectCallout">
            <a:avLst>
              <a:gd name="adj1" fmla="val -198531"/>
              <a:gd name="adj2" fmla="val -2030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当万用表显示其它电压时，可得到更多的估算电流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。</a:t>
            </a:r>
            <a:endParaRPr lang="en-US" altLang="zh-CN" sz="3200" b="1" baseline="-25000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562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静态工作点</a:t>
            </a:r>
            <a:r>
              <a:rPr lang="zh-CN" altLang="en-US" sz="6000" b="1" dirty="0"/>
              <a:t>调试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4" y="2249218"/>
            <a:ext cx="566679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228184" y="2249218"/>
            <a:ext cx="2498441" cy="1971870"/>
          </a:xfrm>
          <a:prstGeom prst="wedgeRoundRectCallout">
            <a:avLst>
              <a:gd name="adj1" fmla="val -159561"/>
              <a:gd name="adj2" fmla="val 2022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静态电压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：三极管集电极对地的电位。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实际电路的静态电压</a:t>
            </a:r>
            <a:r>
              <a:rPr lang="zh-CN" altLang="en-US" sz="3200" b="1" dirty="0">
                <a:solidFill>
                  <a:srgbClr val="0070C0"/>
                </a:solidFill>
              </a:rPr>
              <a:t>值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228184" y="4421087"/>
            <a:ext cx="2498441" cy="1971870"/>
          </a:xfrm>
          <a:prstGeom prst="wedgeRoundRectCallout">
            <a:avLst>
              <a:gd name="adj1" fmla="val -156075"/>
              <a:gd name="adj2" fmla="val -76197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静态电压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E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：三极管发射极对地的电位。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88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静态工作点</a:t>
            </a:r>
            <a:r>
              <a:rPr lang="zh-CN" altLang="en-US" sz="6000" b="1" dirty="0"/>
              <a:t>调试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4" y="2249218"/>
            <a:ext cx="566679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228184" y="2249218"/>
            <a:ext cx="2498441" cy="1971870"/>
          </a:xfrm>
          <a:prstGeom prst="wedgeRoundRectCallout">
            <a:avLst>
              <a:gd name="adj1" fmla="val -174084"/>
              <a:gd name="adj2" fmla="val 2758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静态电压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：三极管基极对地的电位。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实际电路的静态电压值（续）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4" y="2249218"/>
            <a:ext cx="6287593" cy="427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静态工作点</a:t>
            </a:r>
            <a:r>
              <a:rPr lang="zh-CN" altLang="en-US" sz="6000" b="1" dirty="0"/>
              <a:t>调试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804248" y="2249218"/>
            <a:ext cx="1922377" cy="3628054"/>
          </a:xfrm>
          <a:prstGeom prst="wedgeRoundRectCallout">
            <a:avLst>
              <a:gd name="adj1" fmla="val -257891"/>
              <a:gd name="adj2" fmla="val -2361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断电测量电阻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B2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时，此开关应置于“断”状态。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</a:t>
            </a:r>
            <a:r>
              <a:rPr lang="zh-CN" altLang="en-US" sz="3200" b="1" dirty="0">
                <a:solidFill>
                  <a:srgbClr val="0070C0"/>
                </a:solidFill>
              </a:rPr>
              <a:t>阻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rgbClr val="0070C0"/>
                </a:solidFill>
              </a:rPr>
              <a:t>B2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的测量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7200" b="1" smtClean="0"/>
              <a:t>内容概述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392158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9"/>
            <a:ext cx="4154625" cy="297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实际电路板与仿真原理图的对照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9" name="Picture 1" descr="C:\Users\think\AppData\Roaming\Tencent\Users\1251407249\QQ\WinTemp\RichOle\HIHS@4GZZ}2[M7I0ME70G6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00" y="2249218"/>
            <a:ext cx="4053925" cy="297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417375" y="5373216"/>
            <a:ext cx="8309250" cy="1080120"/>
          </a:xfrm>
          <a:prstGeom prst="wedgeRoundRectCallout">
            <a:avLst>
              <a:gd name="adj1" fmla="val 5085"/>
              <a:gd name="adj2" fmla="val -65933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仔细对照电路原理图与实验板可知，只需外接几根连线即可建立实际电路。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90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3123998"/>
          </a:xfrm>
          <a:prstGeom prst="wedgeRoundRectCallout">
            <a:avLst>
              <a:gd name="adj1" fmla="val -90520"/>
              <a:gd name="adj2" fmla="val 35522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供电时通过一根黑线将直流稳压电源的“地”与实验板的地相连。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实际电路的直流供电电源的接法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3123998"/>
          </a:xfrm>
          <a:prstGeom prst="wedgeRoundRectCallout">
            <a:avLst>
              <a:gd name="adj1" fmla="val -62507"/>
              <a:gd name="adj2" fmla="val 2535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供电时通过一根红线将直流稳压电源“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+15V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”与实验板的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lang="en-US" altLang="zh-CN" sz="3200" b="1" dirty="0" err="1" smtClean="0">
                <a:solidFill>
                  <a:srgbClr val="0070C0"/>
                </a:solidFill>
                <a:sym typeface="Wingdings" pitchFamily="2" charset="2"/>
              </a:rPr>
              <a:t>Vcc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相连。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2.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</a:t>
            </a:r>
            <a:r>
              <a:rPr lang="zh-CN" altLang="en-US" sz="3200" b="1" dirty="0">
                <a:solidFill>
                  <a:srgbClr val="0070C0"/>
                </a:solidFill>
              </a:rPr>
              <a:t>电路的直流供电电源的接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法（续）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4060102"/>
          </a:xfrm>
          <a:prstGeom prst="wedgeRoundRectCallout">
            <a:avLst>
              <a:gd name="adj1" fmla="val -134462"/>
              <a:gd name="adj2" fmla="val -3071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由于本实验中不使用毫安电流表测量电流，因此电路中“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mA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”的部分应用黄线短接。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实际电路中“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mA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”部分的接法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3484038"/>
          </a:xfrm>
          <a:prstGeom prst="wedgeRoundRectCallout">
            <a:avLst>
              <a:gd name="adj1" fmla="val -174009"/>
              <a:gd name="adj2" fmla="val -7660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电解电容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C1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向左看去的部分是交流输入部分，交流正弦信号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从此接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入。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实际电路中电解电容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C1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的作用分析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4132110"/>
          </a:xfrm>
          <a:prstGeom prst="wedgeRoundRectCallout">
            <a:avLst>
              <a:gd name="adj1" fmla="val -173460"/>
              <a:gd name="adj2" fmla="val -1433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电解电容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C1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起“隔直通交”的作用，请思考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C1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所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隔的“直”和所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通的“交”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具体所指。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4. </a:t>
            </a:r>
            <a:r>
              <a:rPr lang="zh-CN" altLang="en-US" sz="3200" b="1" dirty="0">
                <a:solidFill>
                  <a:srgbClr val="0070C0"/>
                </a:solidFill>
              </a:rPr>
              <a:t>实际电路中电解电容</a:t>
            </a:r>
            <a:r>
              <a:rPr lang="en-US" altLang="zh-CN" sz="3200" b="1" dirty="0">
                <a:solidFill>
                  <a:srgbClr val="0070C0"/>
                </a:solidFill>
              </a:rPr>
              <a:t>C1</a:t>
            </a:r>
            <a:r>
              <a:rPr lang="zh-CN" altLang="en-US" sz="3200" b="1" dirty="0">
                <a:solidFill>
                  <a:srgbClr val="0070C0"/>
                </a:solidFill>
              </a:rPr>
              <a:t>的作用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分析（续）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8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实际电路的建立（续）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3484038"/>
          </a:xfrm>
          <a:prstGeom prst="wedgeRoundRectCallout">
            <a:avLst>
              <a:gd name="adj1" fmla="val -144348"/>
              <a:gd name="adj2" fmla="val -10993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电解电容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C2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向右看去的部分是交流输出部分，即输出交流正弦信号</a:t>
            </a:r>
            <a:r>
              <a:rPr lang="en-US" altLang="zh-CN" sz="3200" b="1" dirty="0" err="1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err="1" smtClean="0">
                <a:solidFill>
                  <a:srgbClr val="0070C0"/>
                </a:solidFill>
                <a:sym typeface="Wingdings" pitchFamily="2" charset="2"/>
              </a:rPr>
              <a:t>o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从此产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生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5.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</a:t>
            </a:r>
            <a:r>
              <a:rPr lang="zh-CN" altLang="en-US" sz="3200" b="1" dirty="0">
                <a:solidFill>
                  <a:srgbClr val="0070C0"/>
                </a:solidFill>
              </a:rPr>
              <a:t>电路中电解电容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C2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的</a:t>
            </a:r>
            <a:r>
              <a:rPr lang="zh-CN" altLang="en-US" sz="3200" b="1" dirty="0">
                <a:solidFill>
                  <a:srgbClr val="0070C0"/>
                </a:solidFill>
              </a:rPr>
              <a:t>作用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702</TotalTime>
  <Words>689</Words>
  <Application>Microsoft Office PowerPoint</Application>
  <PresentationFormat>全屏显示(4:3)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暗香扑面</vt:lpstr>
      <vt:lpstr>晶体管共射极单管放大器静态工作点调试的实际操作</vt:lpstr>
      <vt:lpstr>内容概述</vt:lpstr>
      <vt:lpstr>实际电路的建立</vt:lpstr>
      <vt:lpstr>实际电路的建立（续）</vt:lpstr>
      <vt:lpstr>实际电路的建立（续）</vt:lpstr>
      <vt:lpstr>实际电路的建立（续）</vt:lpstr>
      <vt:lpstr>实际电路的建立（续）</vt:lpstr>
      <vt:lpstr>实际电路的建立（续）</vt:lpstr>
      <vt:lpstr>实际电路的建立（续）</vt:lpstr>
      <vt:lpstr>实际电路的建立（续）</vt:lpstr>
      <vt:lpstr>实际电路的建立（续）</vt:lpstr>
      <vt:lpstr>静态工作点调试</vt:lpstr>
      <vt:lpstr>静态工作点调试（续）</vt:lpstr>
      <vt:lpstr>静态工作点调试（续）</vt:lpstr>
      <vt:lpstr>静态工作点调试</vt:lpstr>
      <vt:lpstr>静态工作点调试</vt:lpstr>
      <vt:lpstr>静态工作点调试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晶体管共射极单管放大器</dc:title>
  <dc:creator>Yu Cheng</dc:creator>
  <cp:lastModifiedBy>think</cp:lastModifiedBy>
  <cp:revision>61</cp:revision>
  <dcterms:created xsi:type="dcterms:W3CDTF">2015-04-24T13:41:50Z</dcterms:created>
  <dcterms:modified xsi:type="dcterms:W3CDTF">2021-03-28T00:02:32Z</dcterms:modified>
</cp:coreProperties>
</file>