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4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p/Rh64arRH4jrRgvbtrS/w==" hashData="jVi8AogRLtrbuGYVl/CeFGOW1q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33A9D-44E5-452E-B1E9-68FA06EA8D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7D7124-E9BE-4EE1-89C7-4490C7E7D6A6}">
      <dgm:prSet phldrT="[文本]"/>
      <dgm:spPr/>
      <dgm:t>
        <a:bodyPr/>
        <a:lstStyle/>
        <a:p>
          <a:r>
            <a:rPr lang="zh-CN" altLang="en-US" dirty="0" smtClean="0"/>
            <a:t>曲线拟合问题的引出</a:t>
          </a:r>
          <a:endParaRPr lang="zh-CN" altLang="en-US" dirty="0"/>
        </a:p>
      </dgm:t>
    </dgm:pt>
    <dgm:pt modelId="{88608525-4107-4BAE-8451-BFE5EE56D577}" type="parTrans" cxnId="{1F72D5F6-288B-4AD3-8D3F-93B5A2752C25}">
      <dgm:prSet/>
      <dgm:spPr/>
      <dgm:t>
        <a:bodyPr/>
        <a:lstStyle/>
        <a:p>
          <a:endParaRPr lang="zh-CN" altLang="en-US"/>
        </a:p>
      </dgm:t>
    </dgm:pt>
    <dgm:pt modelId="{B965BC84-8780-4742-966B-E21F19E3E054}" type="sibTrans" cxnId="{1F72D5F6-288B-4AD3-8D3F-93B5A2752C25}">
      <dgm:prSet/>
      <dgm:spPr/>
      <dgm:t>
        <a:bodyPr/>
        <a:lstStyle/>
        <a:p>
          <a:endParaRPr lang="zh-CN" altLang="en-US"/>
        </a:p>
      </dgm:t>
    </dgm:pt>
    <dgm:pt modelId="{79809FEE-FB77-4CED-A04E-A4F3AB883BB5}">
      <dgm:prSet phldrT="[文本]"/>
      <dgm:spPr/>
      <dgm:t>
        <a:bodyPr/>
        <a:lstStyle/>
        <a:p>
          <a:r>
            <a:rPr lang="zh-CN" altLang="en-US" dirty="0" smtClean="0"/>
            <a:t>最小二乘法</a:t>
          </a:r>
          <a:endParaRPr lang="zh-CN" altLang="en-US" dirty="0"/>
        </a:p>
      </dgm:t>
    </dgm:pt>
    <dgm:pt modelId="{58AA168A-4410-49ED-A874-7FA3166B31F3}" type="parTrans" cxnId="{EB26A889-3FB9-4072-87F2-F4AB96FFCDAB}">
      <dgm:prSet/>
      <dgm:spPr/>
      <dgm:t>
        <a:bodyPr/>
        <a:lstStyle/>
        <a:p>
          <a:endParaRPr lang="zh-CN" altLang="en-US"/>
        </a:p>
      </dgm:t>
    </dgm:pt>
    <dgm:pt modelId="{BADB9345-6FD4-4409-9E83-03086947120E}" type="sibTrans" cxnId="{EB26A889-3FB9-4072-87F2-F4AB96FFCDAB}">
      <dgm:prSet/>
      <dgm:spPr/>
      <dgm:t>
        <a:bodyPr/>
        <a:lstStyle/>
        <a:p>
          <a:endParaRPr lang="zh-CN" altLang="en-US"/>
        </a:p>
      </dgm:t>
    </dgm:pt>
    <dgm:pt modelId="{481E15CD-2F48-40DD-AFAA-CD6F74D1D3B1}">
      <dgm:prSet phldrT="[文本]"/>
      <dgm:spPr/>
      <dgm:t>
        <a:bodyPr/>
        <a:lstStyle/>
        <a:p>
          <a:r>
            <a:rPr lang="zh-CN" altLang="en-US" dirty="0" smtClean="0"/>
            <a:t>更多综合实例说明</a:t>
          </a:r>
          <a:endParaRPr lang="zh-CN" altLang="en-US" dirty="0"/>
        </a:p>
      </dgm:t>
    </dgm:pt>
    <dgm:pt modelId="{8D52033A-00A6-4CE1-AFF7-18F6C0E6E614}" type="parTrans" cxnId="{31E0A6D1-4AF4-4670-98B3-AFEFFD88FE83}">
      <dgm:prSet/>
      <dgm:spPr/>
      <dgm:t>
        <a:bodyPr/>
        <a:lstStyle/>
        <a:p>
          <a:endParaRPr lang="zh-CN" altLang="en-US"/>
        </a:p>
      </dgm:t>
    </dgm:pt>
    <dgm:pt modelId="{10AA8368-318A-4FAB-BD59-F224A08740B9}" type="sibTrans" cxnId="{31E0A6D1-4AF4-4670-98B3-AFEFFD88FE83}">
      <dgm:prSet/>
      <dgm:spPr/>
      <dgm:t>
        <a:bodyPr/>
        <a:lstStyle/>
        <a:p>
          <a:endParaRPr lang="zh-CN" altLang="en-US"/>
        </a:p>
      </dgm:t>
    </dgm:pt>
    <dgm:pt modelId="{C9E717C5-FC0C-47B4-997E-98EE4594E4D2}" type="pres">
      <dgm:prSet presAssocID="{A9D33A9D-44E5-452E-B1E9-68FA06EA8D06}" presName="CompostProcess" presStyleCnt="0">
        <dgm:presLayoutVars>
          <dgm:dir/>
          <dgm:resizeHandles val="exact"/>
        </dgm:presLayoutVars>
      </dgm:prSet>
      <dgm:spPr/>
    </dgm:pt>
    <dgm:pt modelId="{D5FE2585-18A9-468E-9D7D-47F3B42505E3}" type="pres">
      <dgm:prSet presAssocID="{A9D33A9D-44E5-452E-B1E9-68FA06EA8D06}" presName="arrow" presStyleLbl="bgShp" presStyleIdx="0" presStyleCnt="1"/>
      <dgm:spPr/>
    </dgm:pt>
    <dgm:pt modelId="{86335848-C9B9-49E1-9A35-271BBF293E82}" type="pres">
      <dgm:prSet presAssocID="{A9D33A9D-44E5-452E-B1E9-68FA06EA8D06}" presName="linearProcess" presStyleCnt="0"/>
      <dgm:spPr/>
    </dgm:pt>
    <dgm:pt modelId="{AECEA932-CE6B-4B8A-8005-B983F2168026}" type="pres">
      <dgm:prSet presAssocID="{497D7124-E9BE-4EE1-89C7-4490C7E7D6A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3981F-FB12-45D6-940F-1418F7FEDD2B}" type="pres">
      <dgm:prSet presAssocID="{B965BC84-8780-4742-966B-E21F19E3E054}" presName="sibTrans" presStyleCnt="0"/>
      <dgm:spPr/>
    </dgm:pt>
    <dgm:pt modelId="{1AE6617C-619F-489C-B471-A4D6CC66E067}" type="pres">
      <dgm:prSet presAssocID="{79809FEE-FB77-4CED-A04E-A4F3AB883BB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88CBE5-D3ED-4EC4-B141-B97C9A422E5C}" type="pres">
      <dgm:prSet presAssocID="{BADB9345-6FD4-4409-9E83-03086947120E}" presName="sibTrans" presStyleCnt="0"/>
      <dgm:spPr/>
    </dgm:pt>
    <dgm:pt modelId="{ADF97BBE-1BDA-44E6-9FB2-45CE00B282C1}" type="pres">
      <dgm:prSet presAssocID="{481E15CD-2F48-40DD-AFAA-CD6F74D1D3B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939068-F2C5-4E55-AA73-973AA3746509}" type="presOf" srcId="{497D7124-E9BE-4EE1-89C7-4490C7E7D6A6}" destId="{AECEA932-CE6B-4B8A-8005-B983F2168026}" srcOrd="0" destOrd="0" presId="urn:microsoft.com/office/officeart/2005/8/layout/hProcess9"/>
    <dgm:cxn modelId="{94232685-7C7C-4FA5-BE5A-203704F0EF6C}" type="presOf" srcId="{79809FEE-FB77-4CED-A04E-A4F3AB883BB5}" destId="{1AE6617C-619F-489C-B471-A4D6CC66E067}" srcOrd="0" destOrd="0" presId="urn:microsoft.com/office/officeart/2005/8/layout/hProcess9"/>
    <dgm:cxn modelId="{1F72D5F6-288B-4AD3-8D3F-93B5A2752C25}" srcId="{A9D33A9D-44E5-452E-B1E9-68FA06EA8D06}" destId="{497D7124-E9BE-4EE1-89C7-4490C7E7D6A6}" srcOrd="0" destOrd="0" parTransId="{88608525-4107-4BAE-8451-BFE5EE56D577}" sibTransId="{B965BC84-8780-4742-966B-E21F19E3E054}"/>
    <dgm:cxn modelId="{31E0A6D1-4AF4-4670-98B3-AFEFFD88FE83}" srcId="{A9D33A9D-44E5-452E-B1E9-68FA06EA8D06}" destId="{481E15CD-2F48-40DD-AFAA-CD6F74D1D3B1}" srcOrd="2" destOrd="0" parTransId="{8D52033A-00A6-4CE1-AFF7-18F6C0E6E614}" sibTransId="{10AA8368-318A-4FAB-BD59-F224A08740B9}"/>
    <dgm:cxn modelId="{EB26A889-3FB9-4072-87F2-F4AB96FFCDAB}" srcId="{A9D33A9D-44E5-452E-B1E9-68FA06EA8D06}" destId="{79809FEE-FB77-4CED-A04E-A4F3AB883BB5}" srcOrd="1" destOrd="0" parTransId="{58AA168A-4410-49ED-A874-7FA3166B31F3}" sibTransId="{BADB9345-6FD4-4409-9E83-03086947120E}"/>
    <dgm:cxn modelId="{974C987B-3232-4160-9E59-12C4C61F4904}" type="presOf" srcId="{A9D33A9D-44E5-452E-B1E9-68FA06EA8D06}" destId="{C9E717C5-FC0C-47B4-997E-98EE4594E4D2}" srcOrd="0" destOrd="0" presId="urn:microsoft.com/office/officeart/2005/8/layout/hProcess9"/>
    <dgm:cxn modelId="{F100A70B-74EE-497F-8B47-C974A8905DE0}" type="presOf" srcId="{481E15CD-2F48-40DD-AFAA-CD6F74D1D3B1}" destId="{ADF97BBE-1BDA-44E6-9FB2-45CE00B282C1}" srcOrd="0" destOrd="0" presId="urn:microsoft.com/office/officeart/2005/8/layout/hProcess9"/>
    <dgm:cxn modelId="{DF1B6D0E-B311-4763-97AC-30500A24C1AB}" type="presParOf" srcId="{C9E717C5-FC0C-47B4-997E-98EE4594E4D2}" destId="{D5FE2585-18A9-468E-9D7D-47F3B42505E3}" srcOrd="0" destOrd="0" presId="urn:microsoft.com/office/officeart/2005/8/layout/hProcess9"/>
    <dgm:cxn modelId="{771FA7B1-0BD8-42DF-8270-5C67E1D862CB}" type="presParOf" srcId="{C9E717C5-FC0C-47B4-997E-98EE4594E4D2}" destId="{86335848-C9B9-49E1-9A35-271BBF293E82}" srcOrd="1" destOrd="0" presId="urn:microsoft.com/office/officeart/2005/8/layout/hProcess9"/>
    <dgm:cxn modelId="{7F86ABA6-DE70-4E5F-8A82-5976105BB227}" type="presParOf" srcId="{86335848-C9B9-49E1-9A35-271BBF293E82}" destId="{AECEA932-CE6B-4B8A-8005-B983F2168026}" srcOrd="0" destOrd="0" presId="urn:microsoft.com/office/officeart/2005/8/layout/hProcess9"/>
    <dgm:cxn modelId="{28056C0C-E2D1-4E0F-99C4-2B9AF9418D92}" type="presParOf" srcId="{86335848-C9B9-49E1-9A35-271BBF293E82}" destId="{4FC3981F-FB12-45D6-940F-1418F7FEDD2B}" srcOrd="1" destOrd="0" presId="urn:microsoft.com/office/officeart/2005/8/layout/hProcess9"/>
    <dgm:cxn modelId="{46594C6A-620F-40AE-BFB6-041A355D98CD}" type="presParOf" srcId="{86335848-C9B9-49E1-9A35-271BBF293E82}" destId="{1AE6617C-619F-489C-B471-A4D6CC66E067}" srcOrd="2" destOrd="0" presId="urn:microsoft.com/office/officeart/2005/8/layout/hProcess9"/>
    <dgm:cxn modelId="{0E624F45-945B-4DAD-86D7-4D82F4512316}" type="presParOf" srcId="{86335848-C9B9-49E1-9A35-271BBF293E82}" destId="{6D88CBE5-D3ED-4EC4-B141-B97C9A422E5C}" srcOrd="3" destOrd="0" presId="urn:microsoft.com/office/officeart/2005/8/layout/hProcess9"/>
    <dgm:cxn modelId="{009DC83F-7EB5-43A9-933A-CA0AC1E2BB7F}" type="presParOf" srcId="{86335848-C9B9-49E1-9A35-271BBF293E82}" destId="{ADF97BBE-1BDA-44E6-9FB2-45CE00B282C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E2585-18A9-468E-9D7D-47F3B42505E3}">
      <dsp:nvSpPr>
        <dsp:cNvPr id="0" name=""/>
        <dsp:cNvSpPr/>
      </dsp:nvSpPr>
      <dsp:spPr>
        <a:xfrm>
          <a:off x="617219" y="0"/>
          <a:ext cx="6995160" cy="468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EA932-CE6B-4B8A-8005-B983F2168026}">
      <dsp:nvSpPr>
        <dsp:cNvPr id="0" name=""/>
        <dsp:cNvSpPr/>
      </dsp:nvSpPr>
      <dsp:spPr>
        <a:xfrm>
          <a:off x="8840" y="1405890"/>
          <a:ext cx="2648902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曲线拟合问题的引出</a:t>
          </a:r>
          <a:endParaRPr lang="zh-CN" altLang="en-US" sz="3400" kern="1200" dirty="0"/>
        </a:p>
      </dsp:txBody>
      <dsp:txXfrm>
        <a:off x="100347" y="1497397"/>
        <a:ext cx="2465888" cy="1691506"/>
      </dsp:txXfrm>
    </dsp:sp>
    <dsp:sp modelId="{1AE6617C-619F-489C-B471-A4D6CC66E067}">
      <dsp:nvSpPr>
        <dsp:cNvPr id="0" name=""/>
        <dsp:cNvSpPr/>
      </dsp:nvSpPr>
      <dsp:spPr>
        <a:xfrm>
          <a:off x="2790348" y="1405890"/>
          <a:ext cx="2648902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最小二乘法</a:t>
          </a:r>
          <a:endParaRPr lang="zh-CN" altLang="en-US" sz="3400" kern="1200" dirty="0"/>
        </a:p>
      </dsp:txBody>
      <dsp:txXfrm>
        <a:off x="2881855" y="1497397"/>
        <a:ext cx="2465888" cy="1691506"/>
      </dsp:txXfrm>
    </dsp:sp>
    <dsp:sp modelId="{ADF97BBE-1BDA-44E6-9FB2-45CE00B282C1}">
      <dsp:nvSpPr>
        <dsp:cNvPr id="0" name=""/>
        <dsp:cNvSpPr/>
      </dsp:nvSpPr>
      <dsp:spPr>
        <a:xfrm>
          <a:off x="5571857" y="1405890"/>
          <a:ext cx="2648902" cy="187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更多综合实例说明</a:t>
          </a:r>
          <a:endParaRPr lang="zh-CN" altLang="en-US" sz="3400" kern="1200" dirty="0"/>
        </a:p>
      </dsp:txBody>
      <dsp:txXfrm>
        <a:off x="5663364" y="1497397"/>
        <a:ext cx="2465888" cy="1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05D5D-75BD-4098-85CC-B9019CA5B7AD}" type="datetimeFigureOut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90FB-3A01-4C78-B3BE-C1DBA944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79A9-31AC-4DE0-827E-CDEEE177D754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8877-0FAB-4B64-B497-E9237C114F91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CDFF-D5AC-4455-9EB6-BC8D9B1EEC33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D4B7C408-655A-4FEE-A536-45F6AEF88783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14F9-246F-46AD-A1C0-4CDF9B6F1E45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16A6-4FFB-4179-8509-D8329C584CD6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8E16-4E73-4513-9784-D90A03BA27CD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9D3A-D8F7-4CED-9B7D-C186D484FDD7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631B-C0C1-452A-A719-27F2F84A0890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D4424-77F8-4F97-B78F-5962225B5E4A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1B8F-D949-4EE9-BF89-4B70DE015587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1AE701F-311C-4C37-A930-289E6EB830E5}" type="datetime1">
              <a:rPr lang="zh-CN" altLang="en-US" smtClean="0"/>
              <a:t>2021-03-28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01670CA-E8CD-4535-978F-2C7078F588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060848"/>
            <a:ext cx="8352928" cy="1152128"/>
          </a:xfrm>
        </p:spPr>
        <p:txBody>
          <a:bodyPr>
            <a:noAutofit/>
          </a:bodyPr>
          <a:lstStyle/>
          <a:p>
            <a:r>
              <a:rPr lang="zh-CN" altLang="en-US" sz="6000" b="1" dirty="0" smtClean="0"/>
              <a:t>曲线拟合的最小二乘法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674190"/>
          </a:xfrm>
        </p:spPr>
        <p:txBody>
          <a:bodyPr/>
          <a:lstStyle/>
          <a:p>
            <a:r>
              <a:rPr lang="zh-CN" altLang="en-US" dirty="0" smtClean="0"/>
              <a:t>大连理工大学开发区校区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002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2" y="2239372"/>
            <a:ext cx="7003677" cy="334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实验过程中误差特征分析（续）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740768" y="4293096"/>
            <a:ext cx="2247056" cy="1296143"/>
          </a:xfrm>
          <a:prstGeom prst="wedgeRoundRectCallout">
            <a:avLst>
              <a:gd name="adj1" fmla="val 41739"/>
              <a:gd name="adj2" fmla="val -707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EXCEL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中计算获取电流的理论值。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40768" y="5733256"/>
            <a:ext cx="5559424" cy="864097"/>
          </a:xfrm>
          <a:prstGeom prst="wedgeRoundRectCallout">
            <a:avLst>
              <a:gd name="adj1" fmla="val 18002"/>
              <a:gd name="adj2" fmla="val -96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利用</a:t>
            </a:r>
            <a:r>
              <a:rPr lang="en-US" altLang="zh-CN" sz="2800" b="1" dirty="0">
                <a:solidFill>
                  <a:srgbClr val="C0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散点图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方法同时画出测量曲线和理论曲线图。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779912" y="2239371"/>
            <a:ext cx="4608512" cy="922421"/>
          </a:xfrm>
          <a:prstGeom prst="wedgeRoundRectCallout">
            <a:avLst>
              <a:gd name="adj1" fmla="val -46861"/>
              <a:gd name="adj2" fmla="val 23221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位于红色理论曲线</a:t>
            </a:r>
            <a:r>
              <a:rPr lang="zh-CN" altLang="en-US" sz="2800" b="1" smtClean="0">
                <a:solidFill>
                  <a:srgbClr val="C00000"/>
                </a:solidFill>
              </a:rPr>
              <a:t>上方的误差为</a:t>
            </a:r>
            <a:r>
              <a:rPr lang="zh-CN" altLang="zh-CN" sz="2800" b="1" smtClean="0">
                <a:solidFill>
                  <a:srgbClr val="C00000"/>
                </a:solidFill>
              </a:rPr>
              <a:t>正</a:t>
            </a:r>
            <a:r>
              <a:rPr lang="zh-CN" altLang="en-US" sz="2800" b="1" smtClean="0">
                <a:solidFill>
                  <a:srgbClr val="C00000"/>
                </a:solidFill>
              </a:rPr>
              <a:t>的测量点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7236296" y="3284984"/>
            <a:ext cx="1512168" cy="3096344"/>
          </a:xfrm>
          <a:prstGeom prst="wedgeRoundRectCallout">
            <a:avLst>
              <a:gd name="adj1" fmla="val -227319"/>
              <a:gd name="adj2" fmla="val -1040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位于红色理论曲线下方的误差为负的测量点。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1" y="2239372"/>
            <a:ext cx="7003677" cy="3349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实验过程中误差特征分析（续）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39214" y="5301208"/>
            <a:ext cx="8309250" cy="1261635"/>
          </a:xfrm>
          <a:prstGeom prst="wedgeRoundRectCallout">
            <a:avLst>
              <a:gd name="adj1" fmla="val 4564"/>
              <a:gd name="adj2" fmla="val -14120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根据误差随机性理论，如果测试点足够多，位于理论曲线上下两侧的</a:t>
            </a:r>
            <a:r>
              <a:rPr lang="zh-CN" altLang="en-US" sz="2800" b="1" dirty="0">
                <a:solidFill>
                  <a:srgbClr val="C00000"/>
                </a:solidFill>
              </a:rPr>
              <a:t>测量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点应呈现对称和均匀分布的状态。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实验过程中误差特征分析（续）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结论</a:t>
            </a:r>
            <a:r>
              <a:rPr lang="en-US" altLang="zh-CN" sz="3200" b="1" dirty="0"/>
              <a:t>2</a:t>
            </a:r>
            <a:r>
              <a:rPr lang="zh-CN" altLang="en-US" sz="3200" b="1" dirty="0" smtClean="0"/>
              <a:t>：        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      因此，拟合的目标就是要画出一条这样的曲线，使所有测量点落在曲线的两侧，并尽量使测量点在直线两侧均匀分布。只要采样点的数量足够多，拟合后的曲线就会无限接近理论曲线。</a:t>
            </a:r>
            <a:endParaRPr lang="en-US" altLang="zh-CN" sz="3200" b="1" dirty="0" smtClean="0"/>
          </a:p>
          <a:p>
            <a:r>
              <a:rPr lang="en-US" altLang="zh-CN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r>
              <a:rPr lang="zh-CN" altLang="en-US" sz="3200" b="1" dirty="0" smtClean="0"/>
              <a:t>所以，我们需要：</a:t>
            </a:r>
            <a:r>
              <a:rPr lang="zh-CN" altLang="en-US" sz="5400" b="1" u="sng" dirty="0" smtClean="0">
                <a:solidFill>
                  <a:srgbClr val="002060"/>
                </a:solidFill>
              </a:rPr>
              <a:t>最小二乘法</a:t>
            </a:r>
            <a:r>
              <a:rPr lang="zh-CN" altLang="en-US" sz="5400" b="1" dirty="0" smtClean="0">
                <a:solidFill>
                  <a:srgbClr val="002060"/>
                </a:solidFill>
              </a:rPr>
              <a:t>！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6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最小二乘法基本概念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最小二乘法（</a:t>
            </a:r>
            <a:r>
              <a:rPr lang="en-US" altLang="zh-CN" sz="3200" b="1" dirty="0" smtClean="0"/>
              <a:t>Least Squares Method</a:t>
            </a:r>
            <a:r>
              <a:rPr lang="zh-CN" altLang="en-US" sz="3200" b="1" dirty="0" smtClean="0"/>
              <a:t>）：        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      对于给定数据组（</a:t>
            </a:r>
            <a:r>
              <a:rPr lang="en-US" altLang="zh-CN" sz="3200" b="1" dirty="0" smtClean="0"/>
              <a:t>x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，</a:t>
            </a:r>
            <a:r>
              <a:rPr lang="en-US" altLang="zh-CN" sz="3200" b="1" dirty="0" err="1" smtClean="0"/>
              <a:t>y</a:t>
            </a:r>
            <a:r>
              <a:rPr lang="en-US" altLang="zh-CN" sz="3200" b="1" baseline="-25000" dirty="0" err="1" smtClean="0"/>
              <a:t>i</a:t>
            </a:r>
            <a:r>
              <a:rPr lang="zh-CN" altLang="en-US" sz="3200" b="1" dirty="0" smtClean="0"/>
              <a:t>）（</a:t>
            </a:r>
            <a:r>
              <a:rPr lang="en-US" altLang="zh-CN" sz="3200" b="1" dirty="0" smtClean="0"/>
              <a:t>i=1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m</a:t>
            </a:r>
            <a:r>
              <a:rPr lang="zh-CN" altLang="en-US" sz="3200" b="1" dirty="0" smtClean="0"/>
              <a:t>）和确定的拟合曲线类型</a:t>
            </a:r>
            <a:r>
              <a:rPr lang="en-US" altLang="zh-CN" sz="3200" b="1" dirty="0" smtClean="0"/>
              <a:t>y=P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</a:t>
            </a:r>
            <a:r>
              <a:rPr lang="en-US" altLang="zh-CN" sz="3200" b="1" baseline="-25000" dirty="0" smtClean="0"/>
              <a:t>0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a</a:t>
            </a:r>
            <a:r>
              <a:rPr lang="en-US" altLang="zh-CN" sz="3200" b="1" baseline="-25000" dirty="0" smtClean="0"/>
              <a:t>n</a:t>
            </a:r>
            <a:r>
              <a:rPr lang="zh-CN" altLang="en-US" sz="3200" b="1" dirty="0" smtClean="0"/>
              <a:t>），若存在一组参数</a:t>
            </a:r>
            <a:r>
              <a:rPr lang="en-US" altLang="zh-CN" sz="3200" b="1" dirty="0" smtClean="0"/>
              <a:t>a</a:t>
            </a:r>
            <a:r>
              <a:rPr lang="en-US" altLang="zh-CN" sz="3200" b="1" baseline="-25000" dirty="0" smtClean="0"/>
              <a:t>k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k=0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1，…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n</a:t>
            </a:r>
            <a:r>
              <a:rPr lang="zh-CN" altLang="en-US" sz="3200" b="1" dirty="0" smtClean="0"/>
              <a:t>）使得在给定数据点的误差平方和：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5387"/>
              </p:ext>
            </p:extLst>
          </p:nvPr>
        </p:nvGraphicFramePr>
        <p:xfrm>
          <a:off x="1979712" y="5013176"/>
          <a:ext cx="504056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3" imgW="1790640" imgH="444240" progId="Equation.3">
                  <p:embed/>
                </p:oleObj>
              </mc:Choice>
              <mc:Fallback>
                <p:oleObj name="公式" r:id="rId3" imgW="17906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9712" y="5013176"/>
                        <a:ext cx="504056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3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最小二乘法基本概念（续）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取最小值，从而得到拟合曲线的方程为</a:t>
            </a:r>
            <a:endParaRPr lang="en-US" altLang="zh-CN" sz="3200" b="1" dirty="0" smtClean="0"/>
          </a:p>
          <a:p>
            <a:pPr algn="ctr"/>
            <a:r>
              <a:rPr lang="en-US" altLang="zh-CN" sz="3200" b="1" dirty="0" smtClean="0"/>
              <a:t>y=P</a:t>
            </a:r>
            <a:r>
              <a:rPr lang="en-US" altLang="zh-CN" sz="3200" b="1" baseline="30000" dirty="0" smtClean="0"/>
              <a:t>*</a:t>
            </a:r>
            <a:r>
              <a:rPr lang="en-US" altLang="zh-CN" sz="3200" b="1" dirty="0"/>
              <a:t>(</a:t>
            </a:r>
            <a:r>
              <a:rPr lang="en-US" altLang="zh-CN" sz="3200" b="1" dirty="0" smtClean="0"/>
              <a:t>x)</a:t>
            </a:r>
            <a:endParaRPr lang="en-US" altLang="zh-CN" sz="3200" b="1" dirty="0"/>
          </a:p>
          <a:p>
            <a:r>
              <a:rPr lang="zh-CN" altLang="en-US" sz="3200" b="1" dirty="0" smtClean="0"/>
              <a:t>这种方法称为曲线拟合的最小二乘法。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740" y="4077072"/>
            <a:ext cx="830925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提示：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最小二乘法的误差平方和很类似于正弦信号的均方根值（或称有效值），衡量一个关于时间轴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均匀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分布的正弦波时，不能使用其永远为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的平均值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只能使用其均方根值。均方根中的方即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平方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”。       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最小二乘法关键点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关键点</a:t>
            </a:r>
            <a:r>
              <a:rPr lang="en-US" altLang="zh-CN" sz="3200" b="1" dirty="0" smtClean="0"/>
              <a:t>1：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拟合曲线</a:t>
            </a:r>
            <a:r>
              <a:rPr lang="en-US" altLang="zh-CN" sz="3200" b="1" dirty="0" smtClean="0"/>
              <a:t>y=P(x)</a:t>
            </a:r>
            <a:r>
              <a:rPr lang="zh-CN" altLang="en-US" sz="3200" b="1" dirty="0" smtClean="0"/>
              <a:t>的类型确定，如：电阻的伏安关系曲线</a:t>
            </a:r>
            <a:r>
              <a:rPr lang="zh-CN" altLang="en-US" sz="3200" b="1" dirty="0"/>
              <a:t>是</a:t>
            </a:r>
            <a:r>
              <a:rPr lang="zh-CN" altLang="en-US" sz="3200" b="1" dirty="0" smtClean="0"/>
              <a:t>类型为</a:t>
            </a:r>
            <a:r>
              <a:rPr lang="en-US" altLang="zh-CN" sz="3200" b="1" dirty="0" smtClean="0"/>
              <a:t>“y=ax”</a:t>
            </a:r>
            <a:r>
              <a:rPr lang="zh-CN" altLang="en-US" sz="3200" b="1" dirty="0" smtClean="0"/>
              <a:t>的直线。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740" y="4077072"/>
            <a:ext cx="830925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提示：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实际上，拟合曲线的形式可以有很多，如：二次型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“y=a+bx+cx</a:t>
            </a:r>
            <a:r>
              <a:rPr lang="en-US" altLang="zh-CN" sz="2800" b="1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”、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指数型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“y=a*</a:t>
            </a:r>
            <a:r>
              <a:rPr lang="en-US" altLang="zh-CN" sz="2800" b="1" dirty="0" err="1" smtClean="0">
                <a:solidFill>
                  <a:srgbClr val="C00000"/>
                </a:solidFill>
              </a:rPr>
              <a:t>exp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(b)”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等，应根据需要正确地选取。本文中研究的是拟合成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线性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的形式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。       </a:t>
            </a:r>
            <a:endParaRPr lang="zh-CN" altLang="en-US" sz="4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214" y="2276872"/>
            <a:ext cx="83092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关键点</a:t>
            </a:r>
            <a:r>
              <a:rPr lang="en-US" altLang="zh-CN" sz="3200" b="1" dirty="0"/>
              <a:t>2</a:t>
            </a:r>
            <a:r>
              <a:rPr lang="en-US" altLang="zh-CN" sz="3200" b="1" dirty="0" smtClean="0"/>
              <a:t>：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误差平方和函数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的建立，即：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最小二乘法关键点（续）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00913"/>
              </p:ext>
            </p:extLst>
          </p:nvPr>
        </p:nvGraphicFramePr>
        <p:xfrm>
          <a:off x="1376363" y="3500438"/>
          <a:ext cx="64341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公式" r:id="rId3" imgW="2286000" imgH="444240" progId="Equation.3">
                  <p:embed/>
                </p:oleObj>
              </mc:Choice>
              <mc:Fallback>
                <p:oleObj name="公式" r:id="rId3" imgW="2286000" imgH="44424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500438"/>
                        <a:ext cx="64341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214" y="4653136"/>
            <a:ext cx="83092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对于电阻的伏安特性测试，为：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24463"/>
              </p:ext>
            </p:extLst>
          </p:nvPr>
        </p:nvGraphicFramePr>
        <p:xfrm>
          <a:off x="2673350" y="5237163"/>
          <a:ext cx="4038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5" imgW="1434960" imgH="444240" progId="Equation.3">
                  <p:embed/>
                </p:oleObj>
              </mc:Choice>
              <mc:Fallback>
                <p:oleObj name="公式" r:id="rId5" imgW="1434960" imgH="44424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5237163"/>
                        <a:ext cx="4038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26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214" y="2276872"/>
            <a:ext cx="83092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关键点</a:t>
            </a:r>
            <a:r>
              <a:rPr lang="en-US" altLang="zh-CN" sz="3200" b="1" dirty="0" smtClean="0"/>
              <a:t>3：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误差平方和函数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取最小值的条件：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最小二乘法关键点（续）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07318"/>
              </p:ext>
            </p:extLst>
          </p:nvPr>
        </p:nvGraphicFramePr>
        <p:xfrm>
          <a:off x="2001838" y="3500438"/>
          <a:ext cx="51831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公式" r:id="rId3" imgW="1841400" imgH="444240" progId="Equation.3">
                  <p:embed/>
                </p:oleObj>
              </mc:Choice>
              <mc:Fallback>
                <p:oleObj name="公式" r:id="rId3" imgW="184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500438"/>
                        <a:ext cx="51831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214" y="4653136"/>
            <a:ext cx="83092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对于电阻的伏安特性测试，得到：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98164"/>
              </p:ext>
            </p:extLst>
          </p:nvPr>
        </p:nvGraphicFramePr>
        <p:xfrm>
          <a:off x="1906588" y="5237163"/>
          <a:ext cx="55737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公式" r:id="rId5" imgW="1981080" imgH="444240" progId="Equation.3">
                  <p:embed/>
                </p:oleObj>
              </mc:Choice>
              <mc:Fallback>
                <p:oleObj name="公式" r:id="rId5" imgW="1981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237163"/>
                        <a:ext cx="55737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0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9214" y="2276872"/>
            <a:ext cx="830925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关键点</a:t>
            </a:r>
            <a:r>
              <a:rPr lang="en-US" altLang="zh-CN" sz="3200" b="1" dirty="0"/>
              <a:t>4</a:t>
            </a:r>
            <a:r>
              <a:rPr lang="en-US" altLang="zh-CN" sz="3200" b="1" dirty="0" smtClean="0"/>
              <a:t>：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根据平方和函数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取最小值的条件求取各参数</a:t>
            </a:r>
            <a:r>
              <a:rPr lang="en-US" altLang="zh-CN" sz="3200" b="1" dirty="0" smtClean="0"/>
              <a:t>a</a:t>
            </a:r>
            <a:r>
              <a:rPr lang="en-US" altLang="zh-CN" sz="3200" b="1" baseline="-25000" dirty="0" smtClean="0"/>
              <a:t>k</a:t>
            </a:r>
            <a:r>
              <a:rPr lang="zh-CN" altLang="en-US" sz="3200" b="1" dirty="0" smtClean="0"/>
              <a:t>，其中</a:t>
            </a:r>
            <a:r>
              <a:rPr lang="en-US" altLang="zh-CN" sz="3200" b="1" dirty="0" smtClean="0"/>
              <a:t>k=0, 1 … n</a:t>
            </a:r>
            <a:r>
              <a:rPr lang="zh-CN" altLang="en-US" sz="3200" b="1" dirty="0" smtClean="0"/>
              <a:t>，这样得到拟合曲线函数</a:t>
            </a:r>
            <a:r>
              <a:rPr lang="en-US" altLang="zh-CN" sz="3200" b="1" dirty="0" smtClean="0"/>
              <a:t>“y=P</a:t>
            </a:r>
            <a:r>
              <a:rPr lang="en-US" altLang="zh-CN" sz="3200" b="1" baseline="30000" dirty="0" smtClean="0"/>
              <a:t>*</a:t>
            </a:r>
            <a:r>
              <a:rPr lang="en-US" altLang="zh-CN" sz="3200" b="1" dirty="0" smtClean="0"/>
              <a:t>(x)”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对于电阻伏安特性测试，就是解关于参数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的一元方程，得到：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最小二乘法关键点（续）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508593"/>
              </p:ext>
            </p:extLst>
          </p:nvPr>
        </p:nvGraphicFramePr>
        <p:xfrm>
          <a:off x="539552" y="5323860"/>
          <a:ext cx="42148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公式" r:id="rId3" imgW="1498320" imgH="444240" progId="Equation.3">
                  <p:embed/>
                </p:oleObj>
              </mc:Choice>
              <mc:Fallback>
                <p:oleObj name="公式" r:id="rId3" imgW="14983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23860"/>
                        <a:ext cx="42148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5004048" y="5661248"/>
            <a:ext cx="57606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5157192"/>
            <a:ext cx="3024336" cy="1170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拟合曲线：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3200" b="1" dirty="0" smtClean="0">
                <a:solidFill>
                  <a:srgbClr val="C00000"/>
                </a:solidFill>
              </a:rPr>
              <a:t>y=ax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拟合曲线求解方法与工具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77" y="2177774"/>
            <a:ext cx="7265987" cy="405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标注 7"/>
          <p:cNvSpPr/>
          <p:nvPr/>
        </p:nvSpPr>
        <p:spPr>
          <a:xfrm>
            <a:off x="412144" y="2177774"/>
            <a:ext cx="1495560" cy="4059538"/>
          </a:xfrm>
          <a:prstGeom prst="wedgeRoundRectCallout">
            <a:avLst>
              <a:gd name="adj1" fmla="val 452061"/>
              <a:gd name="adj2" fmla="val -18781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利用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EXCEL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的计算功能求取最小二乘法拟合后的电流数据。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b="1" dirty="0" smtClean="0"/>
              <a:t>主要内容概述</a:t>
            </a:r>
            <a:endParaRPr lang="zh-CN" altLang="en-US" b="1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073260"/>
              </p:ext>
            </p:extLst>
          </p:nvPr>
        </p:nvGraphicFramePr>
        <p:xfrm>
          <a:off x="457200" y="1600200"/>
          <a:ext cx="82296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55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77" y="2177775"/>
            <a:ext cx="6185867" cy="411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拟合曲线求解方法与工具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64592" y="2177775"/>
            <a:ext cx="1017885" cy="1899297"/>
          </a:xfrm>
          <a:prstGeom prst="wedgeRoundRectCallout">
            <a:avLst>
              <a:gd name="adj1" fmla="val 126109"/>
              <a:gd name="adj2" fmla="val 5400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选中采样点处数据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64592" y="4233424"/>
            <a:ext cx="1017885" cy="2291920"/>
          </a:xfrm>
          <a:prstGeom prst="wedgeRoundRectCallout">
            <a:avLst>
              <a:gd name="adj1" fmla="val 582282"/>
              <a:gd name="adj2" fmla="val 45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同时选中拟合后的数据。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744665" y="2177775"/>
            <a:ext cx="1017885" cy="2691385"/>
          </a:xfrm>
          <a:prstGeom prst="wedgeRoundRectCallout">
            <a:avLst>
              <a:gd name="adj1" fmla="val -193422"/>
              <a:gd name="adj2" fmla="val -20680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利用散点图功能绘制曲线。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804248" y="5589240"/>
            <a:ext cx="1944216" cy="792088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</a:rPr>
              <a:t>转</a:t>
            </a:r>
            <a:r>
              <a:rPr lang="zh-CN" altLang="en-US" sz="3200" b="1" dirty="0">
                <a:solidFill>
                  <a:srgbClr val="C00000"/>
                </a:solidFill>
              </a:rPr>
              <a:t>下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页</a:t>
            </a:r>
            <a:r>
              <a:rPr lang="en-US" altLang="zh-CN" sz="32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88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76872"/>
            <a:ext cx="6221018" cy="4090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拟合曲线求解方法与工具（续）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48264" y="2282754"/>
            <a:ext cx="1800200" cy="2658414"/>
          </a:xfrm>
          <a:prstGeom prst="wedgeRoundRectCallout">
            <a:avLst>
              <a:gd name="adj1" fmla="val -185655"/>
              <a:gd name="adj2" fmla="val -8335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利用散点图功能绘制的采样数据点和拟合曲线图。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6948264" y="5085184"/>
            <a:ext cx="1800200" cy="1296144"/>
          </a:xfrm>
          <a:prstGeom prst="flowChart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  <a:sym typeface="Wingdings" pitchFamily="2" charset="2"/>
              </a:rPr>
              <a:t>        看起来真得不是很方便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1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82754"/>
            <a:ext cx="6017454" cy="43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最小二乘法（续）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3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拟合曲线求解方法与工具（续）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56668" y="2282754"/>
            <a:ext cx="2291796" cy="4170582"/>
          </a:xfrm>
          <a:prstGeom prst="wedgeRoundRectCallout">
            <a:avLst>
              <a:gd name="adj1" fmla="val -141508"/>
              <a:gd name="adj2" fmla="val 797"/>
              <a:gd name="adj3" fmla="val 166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“MATLAB”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中编写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文件可将采样点和拟合曲线的关系更好</a:t>
            </a:r>
            <a:r>
              <a:rPr lang="zh-CN" altLang="en-US" sz="2800" b="1" dirty="0">
                <a:solidFill>
                  <a:srgbClr val="C00000"/>
                </a:solidFill>
              </a:rPr>
              <a:t>地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图示出来，绘制数据点</a:t>
            </a:r>
            <a:r>
              <a:rPr lang="zh-CN" altLang="en-US" sz="2800" b="1" dirty="0">
                <a:solidFill>
                  <a:srgbClr val="C00000"/>
                </a:solidFill>
              </a:rPr>
              <a:t>时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请使用</a:t>
            </a:r>
            <a:r>
              <a:rPr lang="en-US" altLang="zh-CN" sz="2800" b="1" dirty="0">
                <a:solidFill>
                  <a:srgbClr val="C0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stem”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函数命令。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22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417375" y="2151728"/>
            <a:ext cx="8309250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    某测温电阻阻值（</a:t>
            </a:r>
            <a:r>
              <a:rPr lang="el-GR" altLang="zh-CN" sz="3200" b="1" dirty="0" smtClean="0">
                <a:latin typeface="Calibri"/>
                <a:cs typeface="Calibri"/>
              </a:rPr>
              <a:t>Ω</a:t>
            </a:r>
            <a:r>
              <a:rPr lang="zh-CN" altLang="en-US" sz="3200" b="1" dirty="0" smtClean="0"/>
              <a:t>），在方程中用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表示，随着摄氏温度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的增大而增加，用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表示温度。温度增量与观测阻值如下表所示，测量数据可拟合成线性的</a:t>
            </a:r>
            <a:r>
              <a:rPr lang="en-US" altLang="zh-CN" sz="3200" b="1" dirty="0" smtClean="0"/>
              <a:t>“y=</a:t>
            </a:r>
            <a:r>
              <a:rPr lang="en-US" altLang="zh-CN" sz="3200" b="1" dirty="0" err="1" smtClean="0"/>
              <a:t>a+bx</a:t>
            </a:r>
            <a:r>
              <a:rPr lang="en-US" altLang="zh-CN" sz="3200" b="1" dirty="0" smtClean="0"/>
              <a:t>”</a:t>
            </a:r>
            <a:r>
              <a:rPr lang="zh-CN" altLang="en-US" sz="3200" b="1" dirty="0" smtClean="0"/>
              <a:t>的函数关系。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更多综合实例说明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测温电阻阻值与温度之间的线性关系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71703"/>
              </p:ext>
            </p:extLst>
          </p:nvPr>
        </p:nvGraphicFramePr>
        <p:xfrm>
          <a:off x="466688" y="4222396"/>
          <a:ext cx="8281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08"/>
                <a:gridCol w="567864"/>
                <a:gridCol w="1041084"/>
                <a:gridCol w="1041084"/>
                <a:gridCol w="1041084"/>
                <a:gridCol w="1041084"/>
                <a:gridCol w="1041084"/>
                <a:gridCol w="10410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T（℃）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R（</a:t>
                      </a:r>
                      <a:r>
                        <a:rPr lang="el-GR" altLang="zh-CN" dirty="0" smtClean="0">
                          <a:latin typeface="Calibri"/>
                          <a:cs typeface="Calibri"/>
                        </a:rPr>
                        <a:t>Ω</a:t>
                      </a:r>
                      <a:r>
                        <a:rPr lang="zh-CN" altLang="en-US" dirty="0" smtClean="0">
                          <a:latin typeface="Calibri"/>
                          <a:cs typeface="Calibri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T（℃）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R（</a:t>
                      </a:r>
                      <a:r>
                        <a:rPr lang="el-GR" altLang="zh-CN" dirty="0" smtClean="0">
                          <a:latin typeface="Calibri"/>
                          <a:cs typeface="Calibri"/>
                        </a:rPr>
                        <a:t>Ω</a:t>
                      </a:r>
                      <a:r>
                        <a:rPr lang="zh-CN" altLang="en-US" dirty="0" smtClean="0">
                          <a:latin typeface="Calibri"/>
                          <a:cs typeface="Calibri"/>
                        </a:rPr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439214" y="4221088"/>
            <a:ext cx="83092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    利用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取极小值时的条件，解二元方程组求拟合参数</a:t>
            </a:r>
            <a:r>
              <a:rPr lang="en-US" altLang="zh-CN" sz="3200" b="1" dirty="0" smtClean="0"/>
              <a:t>a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b ，</a:t>
            </a:r>
            <a:r>
              <a:rPr lang="zh-CN" altLang="en-US" sz="3200" b="1" dirty="0" smtClean="0"/>
              <a:t>即：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更多综合实例说明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测温电阻阻值与温度之间的线性关系（续）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375" y="2200508"/>
            <a:ext cx="83092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    误差平方和函数</a:t>
            </a:r>
            <a:r>
              <a:rPr lang="en-US" altLang="zh-CN" sz="3200" b="1" dirty="0" smtClean="0"/>
              <a:t>F(x)</a:t>
            </a:r>
            <a:r>
              <a:rPr lang="zh-CN" altLang="en-US" sz="3200" b="1" dirty="0" smtClean="0"/>
              <a:t>的建立，即：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35067"/>
              </p:ext>
            </p:extLst>
          </p:nvPr>
        </p:nvGraphicFramePr>
        <p:xfrm>
          <a:off x="1857375" y="2786063"/>
          <a:ext cx="48609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公式" r:id="rId3" imgW="1726920" imgH="444240" progId="Equation.3">
                  <p:embed/>
                </p:oleObj>
              </mc:Choice>
              <mc:Fallback>
                <p:oleObj name="公式" r:id="rId3" imgW="1726920" imgH="444240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86063"/>
                        <a:ext cx="486092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43427"/>
              </p:ext>
            </p:extLst>
          </p:nvPr>
        </p:nvGraphicFramePr>
        <p:xfrm>
          <a:off x="1835696" y="5298306"/>
          <a:ext cx="3672408" cy="93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公式" r:id="rId5" imgW="1295280" imgH="406080" progId="Equation.3">
                  <p:embed/>
                </p:oleObj>
              </mc:Choice>
              <mc:Fallback>
                <p:oleObj name="公式" r:id="rId5" imgW="129528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696" y="5298306"/>
                        <a:ext cx="3672408" cy="939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0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 txBox="1"/>
          <p:nvPr/>
        </p:nvSpPr>
        <p:spPr>
          <a:xfrm>
            <a:off x="439214" y="4221088"/>
            <a:ext cx="83092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    请按以上思路自行验证。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更多综合实例说明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测温电阻阻值与温度之间的线性关系（续）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375" y="2200508"/>
            <a:ext cx="83092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/>
              <a:t>        可利用</a:t>
            </a:r>
            <a:r>
              <a:rPr lang="en-US" altLang="zh-CN" sz="3200" b="1" dirty="0" smtClean="0"/>
              <a:t>EXCEL、MATLAB</a:t>
            </a:r>
            <a:r>
              <a:rPr lang="zh-CN" altLang="en-US" sz="3200" b="1" dirty="0" smtClean="0"/>
              <a:t>工具求得拟合直线的表达式为：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778299"/>
              </p:ext>
            </p:extLst>
          </p:nvPr>
        </p:nvGraphicFramePr>
        <p:xfrm>
          <a:off x="1403648" y="3501008"/>
          <a:ext cx="5003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公式" r:id="rId3" imgW="1777680" imgH="203040" progId="Equation.3">
                  <p:embed/>
                </p:oleObj>
              </mc:Choice>
              <mc:Fallback>
                <p:oleObj name="公式" r:id="rId3" imgW="1777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01008"/>
                        <a:ext cx="5003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更多综合实例说明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测温电阻阻值与温度之间的线性关系（续）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04864"/>
            <a:ext cx="6221018" cy="4222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6948264" y="2232665"/>
            <a:ext cx="1796819" cy="4004647"/>
          </a:xfrm>
          <a:prstGeom prst="wedgeRoundRectCallout">
            <a:avLst>
              <a:gd name="adj1" fmla="val -225922"/>
              <a:gd name="adj2" fmla="val 69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利用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工具描出测量数据点，并画出拟合曲线进行比较。（请自行完成）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4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Yu Cheng\Desktop\模拟与数字电路实验\2016电路实验\2016Version\EvaluationStandard\EXP03\Bildder\DCLoadLinesP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11209"/>
            <a:ext cx="6004994" cy="445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更多综合实例说明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静态工作点与直流负载线的线性关系（续）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44208" y="2242345"/>
            <a:ext cx="2300875" cy="4220671"/>
          </a:xfrm>
          <a:prstGeom prst="wedgeRoundRectCallout">
            <a:avLst>
              <a:gd name="adj1" fmla="val -146439"/>
              <a:gd name="adj2" fmla="val 1952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利用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MATLAB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工具可描出数据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Q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点，并画出拟合曲线及理论分析曲线一起比较。（请自行完成）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曲线拟合问题的引出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</a:t>
            </a:r>
            <a:r>
              <a:rPr lang="zh-CN" altLang="en-US" sz="3200" b="1" dirty="0">
                <a:solidFill>
                  <a:srgbClr val="0070C0"/>
                </a:solidFill>
              </a:rPr>
              <a:t>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科学实验中往往要从实验数据组（</a:t>
            </a:r>
            <a:r>
              <a:rPr lang="en-US" altLang="zh-CN" sz="3200" b="1" dirty="0" smtClean="0"/>
              <a:t>x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y</a:t>
            </a:r>
            <a:r>
              <a:rPr lang="en-US" altLang="zh-CN" sz="3200" b="1" baseline="-25000" dirty="0" smtClean="0"/>
              <a:t>i</a:t>
            </a:r>
            <a:r>
              <a:rPr lang="zh-CN" altLang="en-US" sz="3200" b="1" dirty="0" smtClean="0"/>
              <a:t>）（</a:t>
            </a:r>
            <a:r>
              <a:rPr lang="en-US" altLang="zh-CN" sz="3200" b="1" dirty="0" smtClean="0"/>
              <a:t>i=1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2，…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m</a:t>
            </a:r>
            <a:r>
              <a:rPr lang="zh-CN" altLang="en-US" sz="3200" b="1" dirty="0" smtClean="0"/>
              <a:t>）中确定自变量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和因变量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之间的一个函数关系，记为：</a:t>
            </a:r>
            <a:r>
              <a:rPr lang="en-US" altLang="zh-CN" sz="3200" b="1" dirty="0" smtClean="0"/>
              <a:t>y=f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）。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例如：用实验的方法测定</a:t>
            </a:r>
            <a:r>
              <a:rPr lang="en-US" altLang="zh-CN" sz="3200" b="1" dirty="0" smtClean="0"/>
              <a:t>1K</a:t>
            </a:r>
            <a:r>
              <a:rPr lang="zh-CN" altLang="en-US" sz="3200" b="1" dirty="0" smtClean="0"/>
              <a:t>电阻的伏安关系。</a:t>
            </a:r>
            <a:endParaRPr lang="zh-CN" altLang="en-US" sz="3200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195736" y="4788440"/>
            <a:ext cx="4248472" cy="1324020"/>
            <a:chOff x="2195736" y="4788440"/>
            <a:chExt cx="4248472" cy="1324020"/>
          </a:xfrm>
        </p:grpSpPr>
        <p:sp>
          <p:nvSpPr>
            <p:cNvPr id="8" name="流程图: 过程 7"/>
            <p:cNvSpPr/>
            <p:nvPr/>
          </p:nvSpPr>
          <p:spPr>
            <a:xfrm>
              <a:off x="3563888" y="5373216"/>
              <a:ext cx="1584176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2060"/>
                  </a:solidFill>
                </a:rPr>
                <a:t>电阻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R=1K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95736" y="558924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1"/>
            </p:cNvCxnSpPr>
            <p:nvPr/>
          </p:nvCxnSpPr>
          <p:spPr>
            <a:xfrm>
              <a:off x="2987824" y="5589240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</p:cNvCxnSpPr>
            <p:nvPr/>
          </p:nvCxnSpPr>
          <p:spPr>
            <a:xfrm>
              <a:off x="5148064" y="5589240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7864" y="478844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U（V） -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558924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</a:rPr>
                <a:t>I（mA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）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根据欧姆定律可知，电阻的伏安关系是一条形如</a:t>
            </a:r>
            <a:r>
              <a:rPr lang="en-US" altLang="zh-CN" sz="3200" b="1" dirty="0" smtClean="0"/>
              <a:t>“U=IR”</a:t>
            </a:r>
            <a:r>
              <a:rPr lang="zh-CN" altLang="en-US" sz="3200" b="1" dirty="0" smtClean="0"/>
              <a:t>或</a:t>
            </a:r>
            <a:r>
              <a:rPr lang="en-US" altLang="zh-CN" sz="3200" b="1" dirty="0" smtClean="0"/>
              <a:t>“I=U/R”</a:t>
            </a:r>
            <a:r>
              <a:rPr lang="zh-CN" altLang="en-US" sz="3200" b="1" dirty="0" smtClean="0"/>
              <a:t>的直线。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所以，理论推算可知，电阻</a:t>
            </a:r>
            <a:r>
              <a:rPr lang="en-US" altLang="zh-CN" sz="3200" b="1" dirty="0" smtClean="0"/>
              <a:t>1K</a:t>
            </a:r>
            <a:r>
              <a:rPr lang="zh-CN" altLang="en-US" sz="3200" b="1" dirty="0" smtClean="0"/>
              <a:t>的伏安关系函数可记为：</a:t>
            </a:r>
            <a:endParaRPr lang="en-US" altLang="zh-CN" sz="3200" b="1" dirty="0"/>
          </a:p>
          <a:p>
            <a:pPr algn="ctr"/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I=U，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U=I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736" y="4788440"/>
            <a:ext cx="4248472" cy="1324020"/>
            <a:chOff x="2195736" y="4788440"/>
            <a:chExt cx="4248472" cy="1324020"/>
          </a:xfrm>
        </p:grpSpPr>
        <p:sp>
          <p:nvSpPr>
            <p:cNvPr id="8" name="流程图: 过程 7"/>
            <p:cNvSpPr/>
            <p:nvPr/>
          </p:nvSpPr>
          <p:spPr>
            <a:xfrm>
              <a:off x="3563888" y="5373216"/>
              <a:ext cx="1584176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2060"/>
                  </a:solidFill>
                </a:rPr>
                <a:t>电阻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R=1K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95736" y="558924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1"/>
            </p:cNvCxnSpPr>
            <p:nvPr/>
          </p:nvCxnSpPr>
          <p:spPr>
            <a:xfrm>
              <a:off x="2987824" y="5589240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</p:cNvCxnSpPr>
            <p:nvPr/>
          </p:nvCxnSpPr>
          <p:spPr>
            <a:xfrm>
              <a:off x="5148064" y="5589240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7864" y="478844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U（V） -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558924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</a:rPr>
                <a:t>I（mA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）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    根据欧姆定律可知，电阻的伏安关系是一条形如</a:t>
            </a:r>
            <a:r>
              <a:rPr lang="en-US" altLang="zh-CN" sz="3200" b="1" dirty="0" smtClean="0"/>
              <a:t>“U=IR”</a:t>
            </a:r>
            <a:r>
              <a:rPr lang="zh-CN" altLang="en-US" sz="3200" b="1" dirty="0" smtClean="0"/>
              <a:t>或</a:t>
            </a:r>
            <a:r>
              <a:rPr lang="en-US" altLang="zh-CN" sz="3200" b="1" dirty="0" smtClean="0"/>
              <a:t>“I=U/R”</a:t>
            </a:r>
            <a:r>
              <a:rPr lang="zh-CN" altLang="en-US" sz="3200" b="1" dirty="0" smtClean="0"/>
              <a:t>的直线。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所以，理论推算可知，电阻</a:t>
            </a:r>
            <a:r>
              <a:rPr lang="en-US" altLang="zh-CN" sz="3200" b="1" dirty="0" smtClean="0"/>
              <a:t>1K</a:t>
            </a:r>
            <a:r>
              <a:rPr lang="zh-CN" altLang="en-US" sz="3200" b="1" dirty="0" smtClean="0"/>
              <a:t>的伏安关系函数可记为：</a:t>
            </a:r>
            <a:endParaRPr lang="en-US" altLang="zh-CN" sz="3200" b="1" dirty="0"/>
          </a:p>
          <a:p>
            <a:pPr algn="ctr"/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I=U，</a:t>
            </a:r>
            <a:r>
              <a:rPr lang="zh-CN" altLang="en-US" sz="3200" b="1" dirty="0" smtClean="0">
                <a:solidFill>
                  <a:srgbClr val="002060"/>
                </a:solidFill>
              </a:rPr>
              <a:t>或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U=I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736" y="4788440"/>
            <a:ext cx="4248472" cy="1324020"/>
            <a:chOff x="2195736" y="4788440"/>
            <a:chExt cx="4248472" cy="1324020"/>
          </a:xfrm>
        </p:grpSpPr>
        <p:sp>
          <p:nvSpPr>
            <p:cNvPr id="8" name="流程图: 过程 7"/>
            <p:cNvSpPr/>
            <p:nvPr/>
          </p:nvSpPr>
          <p:spPr>
            <a:xfrm>
              <a:off x="3563888" y="5373216"/>
              <a:ext cx="1584176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2060"/>
                  </a:solidFill>
                </a:rPr>
                <a:t>电阻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R=1K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95736" y="558924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1"/>
            </p:cNvCxnSpPr>
            <p:nvPr/>
          </p:nvCxnSpPr>
          <p:spPr>
            <a:xfrm>
              <a:off x="2987824" y="5589240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</p:cNvCxnSpPr>
            <p:nvPr/>
          </p:nvCxnSpPr>
          <p:spPr>
            <a:xfrm>
              <a:off x="5148064" y="5589240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7864" y="478844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U（V） -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558924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</a:rPr>
                <a:t>I（mA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）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6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95736" y="4788440"/>
            <a:ext cx="4248472" cy="1324020"/>
            <a:chOff x="2195736" y="4788440"/>
            <a:chExt cx="4248472" cy="1324020"/>
          </a:xfrm>
        </p:grpSpPr>
        <p:sp>
          <p:nvSpPr>
            <p:cNvPr id="8" name="流程图: 过程 7"/>
            <p:cNvSpPr/>
            <p:nvPr/>
          </p:nvSpPr>
          <p:spPr>
            <a:xfrm>
              <a:off x="3563888" y="5373216"/>
              <a:ext cx="1584176" cy="43204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002060"/>
                  </a:solidFill>
                </a:rPr>
                <a:t>电阻</a:t>
              </a:r>
              <a:r>
                <a:rPr lang="en-US" altLang="zh-CN" sz="2000" b="1" dirty="0" smtClean="0">
                  <a:solidFill>
                    <a:srgbClr val="002060"/>
                  </a:solidFill>
                </a:rPr>
                <a:t>R=1K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2195736" y="558924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8" idx="1"/>
            </p:cNvCxnSpPr>
            <p:nvPr/>
          </p:nvCxnSpPr>
          <p:spPr>
            <a:xfrm>
              <a:off x="2987824" y="5589240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8" idx="3"/>
            </p:cNvCxnSpPr>
            <p:nvPr/>
          </p:nvCxnSpPr>
          <p:spPr>
            <a:xfrm>
              <a:off x="5148064" y="5589240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347864" y="478844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 </a:t>
              </a:r>
              <a:r>
                <a:rPr lang="zh-CN" altLang="en-US" sz="28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U（V） -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95736" y="5589240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002060"/>
                  </a:solidFill>
                </a:rPr>
                <a:t>I（mA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）</a:t>
              </a:r>
              <a:endParaRPr lang="zh-CN" altLang="en-US" sz="2800" b="1" dirty="0">
                <a:solidFill>
                  <a:srgbClr val="002060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07165"/>
            <a:ext cx="439102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圆角矩形标注 13"/>
          <p:cNvSpPr/>
          <p:nvPr/>
        </p:nvSpPr>
        <p:spPr>
          <a:xfrm>
            <a:off x="439214" y="4770095"/>
            <a:ext cx="1612506" cy="1944216"/>
          </a:xfrm>
          <a:prstGeom prst="wedgeRoundRectCallout">
            <a:avLst>
              <a:gd name="adj1" fmla="val 11504"/>
              <a:gd name="adj2" fmla="val -7649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    实验时将电压设为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0~8V</a:t>
            </a:r>
            <a:r>
              <a:rPr lang="zh-CN" altLang="en-US" sz="3200" b="1" dirty="0" smtClean="0">
                <a:solidFill>
                  <a:srgbClr val="00B0F0"/>
                </a:solidFill>
              </a:rPr>
              <a:t>。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4932040" y="2207165"/>
            <a:ext cx="3816424" cy="1581875"/>
          </a:xfrm>
          <a:prstGeom prst="wedgeRoundRectCallout">
            <a:avLst>
              <a:gd name="adj1" fmla="val -109286"/>
              <a:gd name="adj2" fmla="val 222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        实验测定的电流数据中，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“1.20”</a:t>
            </a:r>
            <a:r>
              <a:rPr lang="zh-CN" altLang="en-US" sz="3200" b="1" dirty="0" smtClean="0">
                <a:solidFill>
                  <a:srgbClr val="00B0F0"/>
                </a:solidFill>
              </a:rPr>
              <a:t>测量误差十分明显。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6660232" y="3958505"/>
            <a:ext cx="2088232" cy="2494831"/>
          </a:xfrm>
          <a:prstGeom prst="wedgeRoundRectCallout">
            <a:avLst>
              <a:gd name="adj1" fmla="val -243431"/>
              <a:gd name="adj2" fmla="val -6033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       </a:t>
            </a:r>
            <a:r>
              <a:rPr lang="en-US" altLang="zh-CN" sz="3200" b="1" dirty="0" smtClean="0">
                <a:solidFill>
                  <a:srgbClr val="00B0F0"/>
                </a:solidFill>
              </a:rPr>
              <a:t>2.85”</a:t>
            </a:r>
            <a:r>
              <a:rPr lang="zh-CN" altLang="en-US" sz="3200" b="1" dirty="0" smtClean="0">
                <a:solidFill>
                  <a:srgbClr val="00B0F0"/>
                </a:solidFill>
              </a:rPr>
              <a:t>也是一个测量误差十分明显的数据。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6" y="2191483"/>
            <a:ext cx="6725072" cy="3757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</a:t>
            </a:r>
            <a:r>
              <a:rPr lang="zh-CN" altLang="en-US" sz="6000" b="1" smtClean="0"/>
              <a:t>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71713" y="5984142"/>
            <a:ext cx="1684514" cy="545022"/>
          </a:xfrm>
          <a:prstGeom prst="wedgeRoundRectCallout">
            <a:avLst>
              <a:gd name="adj1" fmla="val 34768"/>
              <a:gd name="adj2" fmla="val -1111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选中数据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7338340" y="2226435"/>
            <a:ext cx="1410124" cy="554493"/>
          </a:xfrm>
          <a:prstGeom prst="wedgeRoundRectCallout">
            <a:avLst>
              <a:gd name="adj1" fmla="val -180008"/>
              <a:gd name="adj2" fmla="val 810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散点图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740352" y="2924945"/>
            <a:ext cx="1008112" cy="2592287"/>
          </a:xfrm>
          <a:prstGeom prst="wedgeRoundRectCallout">
            <a:avLst>
              <a:gd name="adj1" fmla="val -132570"/>
              <a:gd name="adj2" fmla="val 51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带直线和数据标记的散点图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371713" y="3260511"/>
            <a:ext cx="576064" cy="1049078"/>
          </a:xfrm>
          <a:prstGeom prst="wedgeRoundRectCallout">
            <a:avLst>
              <a:gd name="adj1" fmla="val 147324"/>
              <a:gd name="adj2" fmla="val -11543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插入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3419872" y="5805264"/>
            <a:ext cx="5299856" cy="54502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执行以上操作后进入下一页</a:t>
            </a:r>
            <a:r>
              <a:rPr lang="en-US" altLang="zh-CN" sz="2800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14" y="2211042"/>
            <a:ext cx="7065963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39214" y="5661248"/>
            <a:ext cx="5572946" cy="936103"/>
          </a:xfrm>
          <a:prstGeom prst="wedgeRoundRectCallout">
            <a:avLst>
              <a:gd name="adj1" fmla="val 18881"/>
              <a:gd name="adj2" fmla="val -1173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由于误差的原因，简单的将数据点连接后得到的是一条折线。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6228184" y="2399415"/>
            <a:ext cx="2517756" cy="554493"/>
          </a:xfrm>
          <a:prstGeom prst="wedgeRoundRectCallout">
            <a:avLst>
              <a:gd name="adj1" fmla="val -58455"/>
              <a:gd name="adj2" fmla="val 13599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</a:rPr>
              <a:t>数据点加标签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7737829" y="3068960"/>
            <a:ext cx="1008112" cy="3264729"/>
          </a:xfrm>
          <a:prstGeom prst="wedgeRoundRectCallout">
            <a:avLst>
              <a:gd name="adj1" fmla="val -241991"/>
              <a:gd name="adj2" fmla="val -1927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执行上页操作生成伏安特性曲线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07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b="1" dirty="0" smtClean="0"/>
              <a:t>曲线拟合问题的引出（续）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600" b="1" smtClean="0"/>
              <a:t>制作者：于成，</a:t>
            </a:r>
            <a:r>
              <a:rPr lang="en-US" altLang="zh-CN" sz="1600" b="1" smtClean="0"/>
              <a:t>2021.03</a:t>
            </a:r>
            <a:r>
              <a:rPr lang="zh-CN" altLang="en-US" sz="1600" b="1" smtClean="0"/>
              <a:t>修订</a:t>
            </a:r>
            <a:endParaRPr lang="zh-CN" alt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214" y="1504600"/>
            <a:ext cx="830925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1. </a:t>
            </a:r>
            <a:r>
              <a:rPr lang="zh-CN" altLang="en-US" sz="3200" b="1" dirty="0" smtClean="0">
                <a:solidFill>
                  <a:srgbClr val="0070C0"/>
                </a:solidFill>
              </a:rPr>
              <a:t>实验求解函数关系的问题（续）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214" y="2276872"/>
            <a:ext cx="8309250" cy="33855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结论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        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        由于实验得到的数据往往有观测误差，如果绘制曲线时要求必须通过所有测量点，不但会把观测误差保留下来，而且曲线也不一定能够反映实验数据的客观规律。</a:t>
            </a:r>
            <a:endParaRPr lang="en-US" altLang="zh-CN" sz="3200" b="1" dirty="0" smtClean="0"/>
          </a:p>
          <a:p>
            <a:r>
              <a:rPr lang="en-US" altLang="zh-CN" sz="3200" b="1" dirty="0">
                <a:solidFill>
                  <a:srgbClr val="002060"/>
                </a:solidFill>
              </a:rPr>
              <a:t> </a:t>
            </a:r>
            <a:r>
              <a:rPr lang="en-US" altLang="zh-CN" sz="3200" b="1" dirty="0" smtClean="0">
                <a:solidFill>
                  <a:srgbClr val="002060"/>
                </a:solidFill>
              </a:rPr>
              <a:t>       </a:t>
            </a:r>
            <a:r>
              <a:rPr lang="zh-CN" altLang="en-US" sz="3200" b="1" dirty="0" smtClean="0"/>
              <a:t>所以，我们</a:t>
            </a:r>
            <a:r>
              <a:rPr lang="zh-CN" altLang="en-US" sz="3200" b="1" smtClean="0"/>
              <a:t>需要：</a:t>
            </a:r>
            <a:r>
              <a:rPr lang="zh-CN" altLang="en-US" sz="5400" b="1" u="sng" smtClean="0">
                <a:solidFill>
                  <a:srgbClr val="002060"/>
                </a:solidFill>
              </a:rPr>
              <a:t>曲线拟合</a:t>
            </a:r>
            <a:r>
              <a:rPr lang="zh-CN" altLang="en-US" sz="5400" b="1" dirty="0" smtClean="0">
                <a:solidFill>
                  <a:srgbClr val="002060"/>
                </a:solidFill>
              </a:rPr>
              <a:t>！</a:t>
            </a:r>
            <a:endParaRPr lang="zh-CN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2823</TotalTime>
  <Words>1644</Words>
  <Application>Microsoft Office PowerPoint</Application>
  <PresentationFormat>全屏显示(4:3)</PresentationFormat>
  <Paragraphs>192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暗香扑面</vt:lpstr>
      <vt:lpstr>公式</vt:lpstr>
      <vt:lpstr>曲线拟合的最小二乘法</vt:lpstr>
      <vt:lpstr>主要内容概述</vt:lpstr>
      <vt:lpstr>曲线拟合问题的引出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曲线拟合问题的引出（续）</vt:lpstr>
      <vt:lpstr>最小二乘法</vt:lpstr>
      <vt:lpstr>最小二乘法（续）</vt:lpstr>
      <vt:lpstr>最小二乘法（续）</vt:lpstr>
      <vt:lpstr>最小二乘法（续）</vt:lpstr>
      <vt:lpstr>最小二乘法（续）</vt:lpstr>
      <vt:lpstr>最小二乘法（续）</vt:lpstr>
      <vt:lpstr>最小二乘法（续）</vt:lpstr>
      <vt:lpstr>最小二乘法（续）</vt:lpstr>
      <vt:lpstr>最小二乘法（续）</vt:lpstr>
      <vt:lpstr>最小二乘法（续）</vt:lpstr>
      <vt:lpstr>更多综合实例说明</vt:lpstr>
      <vt:lpstr>更多综合实例说明</vt:lpstr>
      <vt:lpstr>更多综合实例说明</vt:lpstr>
      <vt:lpstr>更多综合实例说明</vt:lpstr>
      <vt:lpstr>更多综合实例说明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曲线拟合的最小二乘法</dc:title>
  <dc:creator>Yu Cheng</dc:creator>
  <cp:lastModifiedBy>think</cp:lastModifiedBy>
  <cp:revision>71</cp:revision>
  <dcterms:created xsi:type="dcterms:W3CDTF">2016-03-09T14:35:57Z</dcterms:created>
  <dcterms:modified xsi:type="dcterms:W3CDTF">2021-03-28T00:15:07Z</dcterms:modified>
</cp:coreProperties>
</file>