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329" r:id="rId4"/>
    <p:sldId id="340" r:id="rId5"/>
    <p:sldId id="355" r:id="rId6"/>
    <p:sldId id="358" r:id="rId7"/>
    <p:sldId id="359" r:id="rId8"/>
    <p:sldId id="360" r:id="rId9"/>
    <p:sldId id="361" r:id="rId10"/>
    <p:sldId id="362" r:id="rId11"/>
    <p:sldId id="363" r:id="rId12"/>
    <p:sldId id="364" r:id="rId13"/>
    <p:sldId id="365" r:id="rId14"/>
    <p:sldId id="366" r:id="rId15"/>
    <p:sldId id="367" r:id="rId16"/>
    <p:sldId id="356" r:id="rId17"/>
    <p:sldId id="388" r:id="rId18"/>
    <p:sldId id="389" r:id="rId19"/>
    <p:sldId id="390" r:id="rId20"/>
    <p:sldId id="391" r:id="rId21"/>
    <p:sldId id="392" r:id="rId22"/>
    <p:sldId id="393" r:id="rId23"/>
    <p:sldId id="394" r:id="rId24"/>
    <p:sldId id="395" r:id="rId25"/>
    <p:sldId id="396" r:id="rId26"/>
    <p:sldId id="397" r:id="rId27"/>
    <p:sldId id="398" r:id="rId28"/>
    <p:sldId id="399" r:id="rId29"/>
    <p:sldId id="400" r:id="rId30"/>
    <p:sldId id="401" r:id="rId31"/>
    <p:sldId id="402" r:id="rId32"/>
    <p:sldId id="403" r:id="rId33"/>
    <p:sldId id="385" r:id="rId34"/>
    <p:sldId id="386" r:id="rId35"/>
    <p:sldId id="387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3A7nmjTBFMhae1Fek8BhGQ==" hashData="dKyv1veS0BvhnohI9pbNPg6sG2s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 varScale="1">
        <p:scale>
          <a:sx n="62" d="100"/>
          <a:sy n="62" d="100"/>
        </p:scale>
        <p:origin x="-159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F4EE51-9C26-4A7F-B065-D710D9A5D48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0A259CC-4157-4B22-95B0-4CACAEA20A07}">
      <dgm:prSet phldrT="[文本]"/>
      <dgm:spPr/>
      <dgm:t>
        <a:bodyPr/>
        <a:lstStyle/>
        <a:p>
          <a:r>
            <a:rPr lang="zh-CN" altLang="en-US" dirty="0" smtClean="0"/>
            <a:t>实际操作</a:t>
          </a:r>
          <a:endParaRPr lang="zh-CN" altLang="en-US" dirty="0"/>
        </a:p>
      </dgm:t>
    </dgm:pt>
    <dgm:pt modelId="{6EC5C17D-CE83-40B0-BCFB-D84719EFF0AB}" type="parTrans" cxnId="{A25A215B-8A98-434B-823D-9129A775F26F}">
      <dgm:prSet/>
      <dgm:spPr/>
      <dgm:t>
        <a:bodyPr/>
        <a:lstStyle/>
        <a:p>
          <a:endParaRPr lang="zh-CN" altLang="en-US"/>
        </a:p>
      </dgm:t>
    </dgm:pt>
    <dgm:pt modelId="{3D87CC3D-6D03-421B-BE98-B16DCF345E86}" type="sibTrans" cxnId="{A25A215B-8A98-434B-823D-9129A775F26F}">
      <dgm:prSet/>
      <dgm:spPr/>
      <dgm:t>
        <a:bodyPr/>
        <a:lstStyle/>
        <a:p>
          <a:endParaRPr lang="zh-CN" altLang="en-US"/>
        </a:p>
      </dgm:t>
    </dgm:pt>
    <dgm:pt modelId="{4E2E70CB-1ECE-4266-A2E4-1686846629E7}">
      <dgm:prSet phldrT="[文本]"/>
      <dgm:spPr/>
      <dgm:t>
        <a:bodyPr/>
        <a:lstStyle/>
        <a:p>
          <a:r>
            <a:rPr lang="zh-CN" altLang="en-US" dirty="0" smtClean="0"/>
            <a:t>电路仿真</a:t>
          </a:r>
          <a:endParaRPr lang="zh-CN" altLang="en-US" dirty="0"/>
        </a:p>
      </dgm:t>
    </dgm:pt>
    <dgm:pt modelId="{D6D3804E-B82E-4FF2-836F-AF49A57CC05B}" type="parTrans" cxnId="{B836D714-58A2-4A72-8AD5-CBF9D25740BB}">
      <dgm:prSet/>
      <dgm:spPr/>
      <dgm:t>
        <a:bodyPr/>
        <a:lstStyle/>
        <a:p>
          <a:endParaRPr lang="zh-CN" altLang="en-US"/>
        </a:p>
      </dgm:t>
    </dgm:pt>
    <dgm:pt modelId="{394A3720-A856-47CF-A089-63B9F6752BC6}" type="sibTrans" cxnId="{B836D714-58A2-4A72-8AD5-CBF9D25740BB}">
      <dgm:prSet/>
      <dgm:spPr/>
      <dgm:t>
        <a:bodyPr/>
        <a:lstStyle/>
        <a:p>
          <a:endParaRPr lang="zh-CN" altLang="en-US"/>
        </a:p>
      </dgm:t>
    </dgm:pt>
    <dgm:pt modelId="{08F285F0-A1C2-48E5-B5A5-98B0857443B0}" type="pres">
      <dgm:prSet presAssocID="{5CF4EE51-9C26-4A7F-B065-D710D9A5D480}" presName="CompostProcess" presStyleCnt="0">
        <dgm:presLayoutVars>
          <dgm:dir/>
          <dgm:resizeHandles val="exact"/>
        </dgm:presLayoutVars>
      </dgm:prSet>
      <dgm:spPr/>
    </dgm:pt>
    <dgm:pt modelId="{95296365-CB71-4F2F-A4F7-5BC1BF565C22}" type="pres">
      <dgm:prSet presAssocID="{5CF4EE51-9C26-4A7F-B065-D710D9A5D480}" presName="arrow" presStyleLbl="bgShp" presStyleIdx="0" presStyleCnt="1"/>
      <dgm:spPr/>
    </dgm:pt>
    <dgm:pt modelId="{79DD7D86-37EA-4A19-9A35-2728D2B56D64}" type="pres">
      <dgm:prSet presAssocID="{5CF4EE51-9C26-4A7F-B065-D710D9A5D480}" presName="linearProcess" presStyleCnt="0"/>
      <dgm:spPr/>
    </dgm:pt>
    <dgm:pt modelId="{104CF88D-3821-4DE4-A162-6073E37ECE0D}" type="pres">
      <dgm:prSet presAssocID="{4E2E70CB-1ECE-4266-A2E4-1686846629E7}" presName="text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A60885-4B63-4019-B604-F6DCE0A4FF03}" type="pres">
      <dgm:prSet presAssocID="{394A3720-A856-47CF-A089-63B9F6752BC6}" presName="sibTrans" presStyleCnt="0"/>
      <dgm:spPr/>
    </dgm:pt>
    <dgm:pt modelId="{65ED9775-251E-4060-B369-088F7506AA20}" type="pres">
      <dgm:prSet presAssocID="{30A259CC-4157-4B22-95B0-4CACAEA20A07}" presName="text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7A7515B-A656-4E24-A238-05F5D64B38EB}" type="presOf" srcId="{30A259CC-4157-4B22-95B0-4CACAEA20A07}" destId="{65ED9775-251E-4060-B369-088F7506AA20}" srcOrd="0" destOrd="0" presId="urn:microsoft.com/office/officeart/2005/8/layout/hProcess9"/>
    <dgm:cxn modelId="{2D3BB797-2594-4F76-B0C4-DB89B9555BA9}" type="presOf" srcId="{5CF4EE51-9C26-4A7F-B065-D710D9A5D480}" destId="{08F285F0-A1C2-48E5-B5A5-98B0857443B0}" srcOrd="0" destOrd="0" presId="urn:microsoft.com/office/officeart/2005/8/layout/hProcess9"/>
    <dgm:cxn modelId="{B586F016-5D7C-4842-B082-2E4688BD235E}" type="presOf" srcId="{4E2E70CB-1ECE-4266-A2E4-1686846629E7}" destId="{104CF88D-3821-4DE4-A162-6073E37ECE0D}" srcOrd="0" destOrd="0" presId="urn:microsoft.com/office/officeart/2005/8/layout/hProcess9"/>
    <dgm:cxn modelId="{B836D714-58A2-4A72-8AD5-CBF9D25740BB}" srcId="{5CF4EE51-9C26-4A7F-B065-D710D9A5D480}" destId="{4E2E70CB-1ECE-4266-A2E4-1686846629E7}" srcOrd="0" destOrd="0" parTransId="{D6D3804E-B82E-4FF2-836F-AF49A57CC05B}" sibTransId="{394A3720-A856-47CF-A089-63B9F6752BC6}"/>
    <dgm:cxn modelId="{A25A215B-8A98-434B-823D-9129A775F26F}" srcId="{5CF4EE51-9C26-4A7F-B065-D710D9A5D480}" destId="{30A259CC-4157-4B22-95B0-4CACAEA20A07}" srcOrd="1" destOrd="0" parTransId="{6EC5C17D-CE83-40B0-BCFB-D84719EFF0AB}" sibTransId="{3D87CC3D-6D03-421B-BE98-B16DCF345E86}"/>
    <dgm:cxn modelId="{65F1F535-0731-4176-BEBF-7085AF8793D2}" type="presParOf" srcId="{08F285F0-A1C2-48E5-B5A5-98B0857443B0}" destId="{95296365-CB71-4F2F-A4F7-5BC1BF565C22}" srcOrd="0" destOrd="0" presId="urn:microsoft.com/office/officeart/2005/8/layout/hProcess9"/>
    <dgm:cxn modelId="{D55161DD-3A23-416D-9318-4E49B3732609}" type="presParOf" srcId="{08F285F0-A1C2-48E5-B5A5-98B0857443B0}" destId="{79DD7D86-37EA-4A19-9A35-2728D2B56D64}" srcOrd="1" destOrd="0" presId="urn:microsoft.com/office/officeart/2005/8/layout/hProcess9"/>
    <dgm:cxn modelId="{75B2478E-CF0A-407C-9638-508F1D755DC9}" type="presParOf" srcId="{79DD7D86-37EA-4A19-9A35-2728D2B56D64}" destId="{104CF88D-3821-4DE4-A162-6073E37ECE0D}" srcOrd="0" destOrd="0" presId="urn:microsoft.com/office/officeart/2005/8/layout/hProcess9"/>
    <dgm:cxn modelId="{399E4E6A-5332-49DA-8A85-B5E47E194B8D}" type="presParOf" srcId="{79DD7D86-37EA-4A19-9A35-2728D2B56D64}" destId="{53A60885-4B63-4019-B604-F6DCE0A4FF03}" srcOrd="1" destOrd="0" presId="urn:microsoft.com/office/officeart/2005/8/layout/hProcess9"/>
    <dgm:cxn modelId="{DD84F3BC-1CF2-40FC-A410-402BD7D8DAC1}" type="presParOf" srcId="{79DD7D86-37EA-4A19-9A35-2728D2B56D64}" destId="{65ED9775-251E-4060-B369-088F7506AA20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96365-CB71-4F2F-A4F7-5BC1BF565C22}">
      <dsp:nvSpPr>
        <dsp:cNvPr id="0" name=""/>
        <dsp:cNvSpPr/>
      </dsp:nvSpPr>
      <dsp:spPr>
        <a:xfrm>
          <a:off x="617219" y="0"/>
          <a:ext cx="6995160" cy="46863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4CF88D-3821-4DE4-A162-6073E37ECE0D}">
      <dsp:nvSpPr>
        <dsp:cNvPr id="0" name=""/>
        <dsp:cNvSpPr/>
      </dsp:nvSpPr>
      <dsp:spPr>
        <a:xfrm>
          <a:off x="8639" y="1405890"/>
          <a:ext cx="3909060" cy="1874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300" kern="1200" dirty="0" smtClean="0"/>
            <a:t>电路仿真</a:t>
          </a:r>
          <a:endParaRPr lang="zh-CN" altLang="en-US" sz="6300" kern="1200" dirty="0"/>
        </a:p>
      </dsp:txBody>
      <dsp:txXfrm>
        <a:off x="100146" y="1497397"/>
        <a:ext cx="3726046" cy="1691506"/>
      </dsp:txXfrm>
    </dsp:sp>
    <dsp:sp modelId="{65ED9775-251E-4060-B369-088F7506AA20}">
      <dsp:nvSpPr>
        <dsp:cNvPr id="0" name=""/>
        <dsp:cNvSpPr/>
      </dsp:nvSpPr>
      <dsp:spPr>
        <a:xfrm>
          <a:off x="4311900" y="1405890"/>
          <a:ext cx="3909060" cy="1874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300" kern="1200" dirty="0" smtClean="0"/>
            <a:t>实际操作</a:t>
          </a:r>
          <a:endParaRPr lang="zh-CN" altLang="en-US" sz="6300" kern="1200" dirty="0"/>
        </a:p>
      </dsp:txBody>
      <dsp:txXfrm>
        <a:off x="4403407" y="1497397"/>
        <a:ext cx="3726046" cy="16915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64D2C-B87C-40AF-BB60-8DC5256C9994}" type="datetimeFigureOut">
              <a:rPr lang="zh-CN" altLang="en-US" smtClean="0"/>
              <a:pPr/>
              <a:t>2021-03-28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A5B79-29A2-4E24-9128-D9E1933A47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822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A5B79-29A2-4E24-9128-D9E1933A47C2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A5B79-29A2-4E24-9128-D9E1933A47C2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A5B79-29A2-4E24-9128-D9E1933A47C2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A5B79-29A2-4E24-9128-D9E1933A47C2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A5B79-29A2-4E24-9128-D9E1933A47C2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31DBC-34EA-4B5F-A7F1-05C3D588B854}" type="datetime1">
              <a:rPr lang="zh-CN" altLang="en-US" smtClean="0"/>
              <a:t>2021-03-28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3430-D6F2-4513-BF41-EB0505ABD3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4FDA-0400-41EC-98D1-AE6C7CEDFC55}" type="datetime1">
              <a:rPr lang="zh-CN" altLang="en-US" smtClean="0"/>
              <a:t>2021-03-28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3430-D6F2-4513-BF41-EB0505ABD35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42D83-C94B-4C09-BA89-170C2FDA5B3B}" type="datetime1">
              <a:rPr lang="zh-CN" altLang="en-US" smtClean="0"/>
              <a:t>2021-03-28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3430-D6F2-4513-BF41-EB0505ABD3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876418AC-C015-43C8-9495-F8D3672F74E1}" type="datetime1">
              <a:rPr lang="zh-CN" altLang="en-US" smtClean="0"/>
              <a:t>2021-03-28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3430-D6F2-4513-BF41-EB0505ABD3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7751-8B76-468A-96C3-70138E47F639}" type="datetime1">
              <a:rPr lang="zh-CN" altLang="en-US" smtClean="0"/>
              <a:t>2021-03-28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3430-D6F2-4513-BF41-EB0505ABD3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E875-DC2F-40B8-9325-DA6478CDB7D8}" type="datetime1">
              <a:rPr lang="zh-CN" altLang="en-US" smtClean="0"/>
              <a:t>2021-03-28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3430-D6F2-4513-BF41-EB0505ABD3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B9912-889A-42B4-ACBC-752ADC8ABE6B}" type="datetime1">
              <a:rPr lang="zh-CN" altLang="en-US" smtClean="0"/>
              <a:t>2021-03-28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3430-D6F2-4513-BF41-EB0505ABD3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0582-79CE-4C92-872A-A48DC0F07F8D}" type="datetime1">
              <a:rPr lang="zh-CN" altLang="en-US" smtClean="0"/>
              <a:t>2021-03-28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3430-D6F2-4513-BF41-EB0505ABD3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D54A-C25F-4831-9ACB-D0988CB742D5}" type="datetime1">
              <a:rPr lang="zh-CN" altLang="en-US" smtClean="0"/>
              <a:t>2021-03-28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3430-D6F2-4513-BF41-EB0505ABD3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F913-3D23-4CB5-942A-1D19027AF2AE}" type="datetime1">
              <a:rPr lang="zh-CN" altLang="en-US" smtClean="0"/>
              <a:t>2021-03-28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3430-D6F2-4513-BF41-EB0505ABD3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2119-C2C7-4B99-841D-C23FCEC2BA07}" type="datetime1">
              <a:rPr lang="zh-CN" altLang="en-US" smtClean="0"/>
              <a:t>2021-03-28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3430-D6F2-4513-BF41-EB0505ABD3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60DE93E3-C0E9-41A9-9B00-11748D7FD220}" type="datetime1">
              <a:rPr lang="zh-CN" altLang="en-US" smtClean="0"/>
              <a:t>2021-03-28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3ED83430-D6F2-4513-BF41-EB0505ABD35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268760"/>
            <a:ext cx="8784976" cy="1939086"/>
          </a:xfrm>
        </p:spPr>
        <p:txBody>
          <a:bodyPr>
            <a:noAutofit/>
          </a:bodyPr>
          <a:lstStyle/>
          <a:p>
            <a:r>
              <a:rPr lang="zh-CN" altLang="en-US" sz="6000" b="1" dirty="0" smtClean="0"/>
              <a:t>晶体管共射极单管放大器交流动态分析的实际操作</a:t>
            </a:r>
            <a:endParaRPr lang="zh-CN" altLang="en-US" sz="6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75656" y="4221088"/>
            <a:ext cx="6400800" cy="602182"/>
          </a:xfrm>
        </p:spPr>
        <p:txBody>
          <a:bodyPr/>
          <a:lstStyle/>
          <a:p>
            <a:r>
              <a:rPr lang="zh-CN" altLang="en-US" sz="2800" dirty="0" smtClean="0"/>
              <a:t>大连理工大学开发区校区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1600" b="1" smtClean="0"/>
              <a:t>制作者：于成，</a:t>
            </a:r>
            <a:r>
              <a:rPr lang="en-US" altLang="zh-CN" sz="1600" b="1" smtClean="0"/>
              <a:t>2021.03</a:t>
            </a:r>
            <a:r>
              <a:rPr lang="zh-CN" altLang="en-US" sz="1600" b="1" smtClean="0"/>
              <a:t>修订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0147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C:\Users\think\AppData\Roaming\Tencent\Users\1251407249\QQ\WinTemp\RichOle\HIHS@4GZZ}2[M7I0ME70G6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75" y="2160277"/>
            <a:ext cx="6098841" cy="448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/>
              <a:t>电路仿真（续）</a:t>
            </a:r>
            <a:endParaRPr lang="zh-CN" altLang="en-US" sz="6000" b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1600" b="1" smtClean="0"/>
              <a:t>制作者：于成，</a:t>
            </a:r>
            <a:r>
              <a:rPr lang="en-US" altLang="zh-CN" sz="1600" b="1" smtClean="0"/>
              <a:t>2021.03</a:t>
            </a:r>
            <a:r>
              <a:rPr lang="zh-CN" altLang="en-US" sz="1600" b="1" smtClean="0"/>
              <a:t>修订</a:t>
            </a:r>
            <a:endParaRPr lang="zh-CN" altLang="en-US" sz="1600" b="1" dirty="0"/>
          </a:p>
        </p:txBody>
      </p:sp>
      <p:sp>
        <p:nvSpPr>
          <p:cNvPr id="6" name="TextBox 6"/>
          <p:cNvSpPr txBox="1"/>
          <p:nvPr/>
        </p:nvSpPr>
        <p:spPr>
          <a:xfrm>
            <a:off x="417375" y="1484784"/>
            <a:ext cx="83092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dirty="0">
                <a:solidFill>
                  <a:srgbClr val="0070C0"/>
                </a:solidFill>
              </a:rPr>
              <a:t>8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. 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输出信号失真实验前负载电阻恢复为空载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6572264" y="2214554"/>
            <a:ext cx="2154361" cy="3429024"/>
          </a:xfrm>
          <a:prstGeom prst="wedgeRoundRectCallout">
            <a:avLst>
              <a:gd name="adj1" fmla="val -88777"/>
              <a:gd name="adj2" fmla="val 26142"/>
              <a:gd name="adj3" fmla="val 166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    恢复负载电阻</a:t>
            </a:r>
            <a:r>
              <a:rPr lang="en-US" altLang="zh-CN" sz="3200" b="1" dirty="0" smtClean="0">
                <a:solidFill>
                  <a:srgbClr val="0070C0"/>
                </a:solidFill>
                <a:sym typeface="Wingdings" pitchFamily="2" charset="2"/>
              </a:rPr>
              <a:t>R</a:t>
            </a:r>
            <a:r>
              <a:rPr lang="en-US" altLang="zh-CN" sz="3200" b="1" baseline="-25000" dirty="0" smtClean="0">
                <a:solidFill>
                  <a:srgbClr val="0070C0"/>
                </a:solidFill>
                <a:sym typeface="Wingdings" pitchFamily="2" charset="2"/>
              </a:rPr>
              <a:t>L</a:t>
            </a:r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为空载时的情况，即仍使用</a:t>
            </a:r>
            <a:r>
              <a:rPr lang="en-US" altLang="zh-CN" sz="3200" b="1" dirty="0" smtClean="0">
                <a:solidFill>
                  <a:srgbClr val="0070C0"/>
                </a:solidFill>
                <a:sym typeface="Wingdings" pitchFamily="2" charset="2"/>
              </a:rPr>
              <a:t>2400K</a:t>
            </a:r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的阻值。</a:t>
            </a:r>
            <a:endParaRPr lang="en-US" altLang="zh-CN" sz="3200" b="1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244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143116"/>
            <a:ext cx="5357850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/>
              <a:t>电路仿真（续）</a:t>
            </a:r>
            <a:endParaRPr lang="zh-CN" altLang="en-US" sz="6000" b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1600" b="1" smtClean="0"/>
              <a:t>制作者：于成，</a:t>
            </a:r>
            <a:r>
              <a:rPr lang="en-US" altLang="zh-CN" sz="1600" b="1" smtClean="0"/>
              <a:t>2021.03</a:t>
            </a:r>
            <a:r>
              <a:rPr lang="zh-CN" altLang="en-US" sz="1600" b="1" smtClean="0"/>
              <a:t>修订</a:t>
            </a:r>
            <a:endParaRPr lang="zh-CN" altLang="en-US" sz="1600" b="1" dirty="0"/>
          </a:p>
        </p:txBody>
      </p:sp>
      <p:sp>
        <p:nvSpPr>
          <p:cNvPr id="6" name="TextBox 6"/>
          <p:cNvSpPr txBox="1"/>
          <p:nvPr/>
        </p:nvSpPr>
        <p:spPr>
          <a:xfrm>
            <a:off x="417375" y="1484784"/>
            <a:ext cx="83092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dirty="0">
                <a:solidFill>
                  <a:srgbClr val="0070C0"/>
                </a:solidFill>
              </a:rPr>
              <a:t>9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. 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将静态工作点中的电流</a:t>
            </a:r>
            <a:r>
              <a:rPr lang="en-US" altLang="zh-CN" sz="3200" b="1" dirty="0" smtClean="0">
                <a:solidFill>
                  <a:srgbClr val="0070C0"/>
                </a:solidFill>
                <a:sym typeface="Wingdings" pitchFamily="2" charset="2"/>
              </a:rPr>
              <a:t>I</a:t>
            </a:r>
            <a:r>
              <a:rPr lang="en-US" altLang="zh-CN" sz="3200" b="1" baseline="-25000" dirty="0" smtClean="0">
                <a:solidFill>
                  <a:srgbClr val="0070C0"/>
                </a:solidFill>
                <a:sym typeface="Wingdings" pitchFamily="2" charset="2"/>
              </a:rPr>
              <a:t>C</a:t>
            </a:r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调节为</a:t>
            </a:r>
            <a:r>
              <a:rPr lang="en-US" altLang="zh-CN" sz="3200" b="1" dirty="0" smtClean="0">
                <a:solidFill>
                  <a:srgbClr val="0070C0"/>
                </a:solidFill>
                <a:sym typeface="Wingdings" pitchFamily="2" charset="2"/>
              </a:rPr>
              <a:t>3.5mA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6072198" y="2143116"/>
            <a:ext cx="2654427" cy="3500462"/>
          </a:xfrm>
          <a:prstGeom prst="wedgeRoundRectCallout">
            <a:avLst>
              <a:gd name="adj1" fmla="val -178066"/>
              <a:gd name="adj2" fmla="val 3297"/>
              <a:gd name="adj3" fmla="val 166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        调节电位器</a:t>
            </a:r>
            <a:r>
              <a:rPr lang="en-US" altLang="zh-CN" sz="3200" b="1" dirty="0" smtClean="0">
                <a:solidFill>
                  <a:srgbClr val="0070C0"/>
                </a:solidFill>
                <a:sym typeface="Wingdings" pitchFamily="2" charset="2"/>
              </a:rPr>
              <a:t>100K</a:t>
            </a:r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，使静态工作点中流入三极管集电极的电流</a:t>
            </a:r>
            <a:r>
              <a:rPr lang="en-US" altLang="zh-CN" sz="3200" b="1" dirty="0" smtClean="0">
                <a:solidFill>
                  <a:srgbClr val="0070C0"/>
                </a:solidFill>
                <a:sym typeface="Wingdings" pitchFamily="2" charset="2"/>
              </a:rPr>
              <a:t>I</a:t>
            </a:r>
            <a:r>
              <a:rPr lang="en-US" altLang="zh-CN" sz="3200" b="1" baseline="-25000" dirty="0" smtClean="0">
                <a:solidFill>
                  <a:srgbClr val="0070C0"/>
                </a:solidFill>
                <a:sym typeface="Wingdings" pitchFamily="2" charset="2"/>
              </a:rPr>
              <a:t>C</a:t>
            </a:r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约为</a:t>
            </a:r>
            <a:r>
              <a:rPr lang="en-US" altLang="zh-CN" sz="3200" b="1" dirty="0" smtClean="0">
                <a:solidFill>
                  <a:srgbClr val="0070C0"/>
                </a:solidFill>
                <a:sym typeface="Wingdings" pitchFamily="2" charset="2"/>
              </a:rPr>
              <a:t>3.508mA</a:t>
            </a:r>
          </a:p>
        </p:txBody>
      </p:sp>
    </p:spTree>
    <p:extLst>
      <p:ext uri="{BB962C8B-B14F-4D97-AF65-F5344CB8AC3E}">
        <p14:creationId xmlns:p14="http://schemas.microsoft.com/office/powerpoint/2010/main" val="286970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7" y="2143116"/>
            <a:ext cx="7000924" cy="4216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/>
              <a:t>电路仿真（续）</a:t>
            </a:r>
            <a:endParaRPr lang="zh-CN" altLang="en-US" sz="6000" b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1600" b="1" smtClean="0"/>
              <a:t>制作者：于成，</a:t>
            </a:r>
            <a:r>
              <a:rPr lang="en-US" altLang="zh-CN" sz="1600" b="1" smtClean="0"/>
              <a:t>2021.03</a:t>
            </a:r>
            <a:r>
              <a:rPr lang="zh-CN" altLang="en-US" sz="1600" b="1" smtClean="0"/>
              <a:t>修订</a:t>
            </a:r>
            <a:endParaRPr lang="zh-CN" altLang="en-US" sz="1600" b="1" dirty="0"/>
          </a:p>
        </p:txBody>
      </p:sp>
      <p:sp>
        <p:nvSpPr>
          <p:cNvPr id="6" name="TextBox 6"/>
          <p:cNvSpPr txBox="1"/>
          <p:nvPr/>
        </p:nvSpPr>
        <p:spPr>
          <a:xfrm>
            <a:off x="417375" y="1484784"/>
            <a:ext cx="83092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dirty="0" smtClean="0">
                <a:solidFill>
                  <a:srgbClr val="0070C0"/>
                </a:solidFill>
              </a:rPr>
              <a:t>10.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输入不变但静态电流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I</a:t>
            </a:r>
            <a:r>
              <a:rPr lang="en-US" altLang="zh-CN" sz="3200" b="1" baseline="-25000" dirty="0" smtClean="0">
                <a:solidFill>
                  <a:srgbClr val="0070C0"/>
                </a:solidFill>
              </a:rPr>
              <a:t>C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为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3.5mA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时的仿真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7072330" y="2214554"/>
            <a:ext cx="1643074" cy="2000264"/>
          </a:xfrm>
          <a:prstGeom prst="wedgeRoundRectCallout">
            <a:avLst>
              <a:gd name="adj1" fmla="val -81171"/>
              <a:gd name="adj2" fmla="val -7126"/>
              <a:gd name="adj3" fmla="val 166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峰峰值</a:t>
            </a:r>
            <a:r>
              <a:rPr lang="en-US" altLang="zh-CN" sz="3200" b="1" dirty="0" smtClean="0">
                <a:solidFill>
                  <a:srgbClr val="0070C0"/>
                </a:solidFill>
                <a:sym typeface="Wingdings" pitchFamily="2" charset="2"/>
              </a:rPr>
              <a:t>200mV</a:t>
            </a:r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的输入信号</a:t>
            </a:r>
            <a:endParaRPr lang="en-US" altLang="zh-CN" sz="3200" b="1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7072330" y="4286256"/>
            <a:ext cx="1643074" cy="2000264"/>
          </a:xfrm>
          <a:prstGeom prst="wedgeRoundRectCallout">
            <a:avLst>
              <a:gd name="adj1" fmla="val -81171"/>
              <a:gd name="adj2" fmla="val -7126"/>
              <a:gd name="adj3" fmla="val 166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此时输出信号并无明显失真</a:t>
            </a:r>
            <a:endParaRPr lang="en-US" altLang="zh-CN" sz="3200" b="1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932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7" y="2143116"/>
            <a:ext cx="7129394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/>
              <a:t>电路仿真（续）</a:t>
            </a:r>
            <a:endParaRPr lang="zh-CN" altLang="en-US" sz="6000" b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1600" b="1" smtClean="0"/>
              <a:t>制作者：于成，</a:t>
            </a:r>
            <a:r>
              <a:rPr lang="en-US" altLang="zh-CN" sz="1600" b="1" smtClean="0"/>
              <a:t>2021.03</a:t>
            </a:r>
            <a:r>
              <a:rPr lang="zh-CN" altLang="en-US" sz="1600" b="1" smtClean="0"/>
              <a:t>修订</a:t>
            </a:r>
            <a:endParaRPr lang="zh-CN" altLang="en-US" sz="1600" b="1" dirty="0"/>
          </a:p>
        </p:txBody>
      </p:sp>
      <p:sp>
        <p:nvSpPr>
          <p:cNvPr id="6" name="TextBox 6"/>
          <p:cNvSpPr txBox="1"/>
          <p:nvPr/>
        </p:nvSpPr>
        <p:spPr>
          <a:xfrm>
            <a:off x="417375" y="1484784"/>
            <a:ext cx="83092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dirty="0" smtClean="0">
                <a:solidFill>
                  <a:srgbClr val="0070C0"/>
                </a:solidFill>
              </a:rPr>
              <a:t>11.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输入幅值增大静态电流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I</a:t>
            </a:r>
            <a:r>
              <a:rPr lang="en-US" altLang="zh-CN" sz="3200" b="1" baseline="-25000" dirty="0" smtClean="0">
                <a:solidFill>
                  <a:srgbClr val="0070C0"/>
                </a:solidFill>
              </a:rPr>
              <a:t>C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为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3.5mA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时的仿真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7072330" y="2214554"/>
            <a:ext cx="1643074" cy="2000264"/>
          </a:xfrm>
          <a:prstGeom prst="wedgeRoundRectCallout">
            <a:avLst>
              <a:gd name="adj1" fmla="val -81171"/>
              <a:gd name="adj2" fmla="val -7126"/>
              <a:gd name="adj3" fmla="val 166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峰峰值</a:t>
            </a:r>
            <a:r>
              <a:rPr lang="en-US" altLang="zh-CN" sz="3200" b="1" dirty="0" smtClean="0">
                <a:solidFill>
                  <a:srgbClr val="0070C0"/>
                </a:solidFill>
                <a:sym typeface="Wingdings" pitchFamily="2" charset="2"/>
              </a:rPr>
              <a:t>450mV</a:t>
            </a:r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的输入信号</a:t>
            </a:r>
            <a:endParaRPr lang="en-US" altLang="zh-CN" sz="3200" b="1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7072330" y="4286256"/>
            <a:ext cx="1643074" cy="2000264"/>
          </a:xfrm>
          <a:prstGeom prst="wedgeRoundRectCallout">
            <a:avLst>
              <a:gd name="adj1" fmla="val -169866"/>
              <a:gd name="adj2" fmla="val 28588"/>
              <a:gd name="adj3" fmla="val 166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此时输出信号开始饱和失真</a:t>
            </a:r>
            <a:endParaRPr lang="en-US" altLang="zh-CN" sz="3200" b="1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5786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143116"/>
            <a:ext cx="7301571" cy="421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/>
              <a:t>电路仿真（续）</a:t>
            </a:r>
            <a:endParaRPr lang="zh-CN" altLang="en-US" sz="6000" b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1600" b="1" smtClean="0"/>
              <a:t>制作者：于成，</a:t>
            </a:r>
            <a:r>
              <a:rPr lang="en-US" altLang="zh-CN" sz="1600" b="1" smtClean="0"/>
              <a:t>2021.03</a:t>
            </a:r>
            <a:r>
              <a:rPr lang="zh-CN" altLang="en-US" sz="1600" b="1" smtClean="0"/>
              <a:t>修订</a:t>
            </a:r>
            <a:endParaRPr lang="zh-CN" altLang="en-US" sz="1600" b="1" dirty="0"/>
          </a:p>
        </p:txBody>
      </p:sp>
      <p:sp>
        <p:nvSpPr>
          <p:cNvPr id="6" name="TextBox 6"/>
          <p:cNvSpPr txBox="1"/>
          <p:nvPr/>
        </p:nvSpPr>
        <p:spPr>
          <a:xfrm>
            <a:off x="417375" y="1484784"/>
            <a:ext cx="83092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dirty="0" smtClean="0">
                <a:solidFill>
                  <a:srgbClr val="0070C0"/>
                </a:solidFill>
              </a:rPr>
              <a:t>12.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输入幅值增大静态电流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I</a:t>
            </a:r>
            <a:r>
              <a:rPr lang="en-US" altLang="zh-CN" sz="3200" b="1" baseline="-25000" dirty="0" smtClean="0">
                <a:solidFill>
                  <a:srgbClr val="0070C0"/>
                </a:solidFill>
              </a:rPr>
              <a:t>C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为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1.5mA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时的仿真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7072330" y="2214554"/>
            <a:ext cx="1643074" cy="2000264"/>
          </a:xfrm>
          <a:prstGeom prst="wedgeRoundRectCallout">
            <a:avLst>
              <a:gd name="adj1" fmla="val -81171"/>
              <a:gd name="adj2" fmla="val -7126"/>
              <a:gd name="adj3" fmla="val 166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峰峰值</a:t>
            </a:r>
            <a:r>
              <a:rPr lang="en-US" altLang="zh-CN" sz="3200" b="1" dirty="0" smtClean="0">
                <a:solidFill>
                  <a:srgbClr val="0070C0"/>
                </a:solidFill>
                <a:sym typeface="Wingdings" pitchFamily="2" charset="2"/>
              </a:rPr>
              <a:t>450mV</a:t>
            </a:r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的输入信号</a:t>
            </a:r>
            <a:endParaRPr lang="en-US" altLang="zh-CN" sz="3200" b="1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7072330" y="4286256"/>
            <a:ext cx="1643074" cy="2000264"/>
          </a:xfrm>
          <a:prstGeom prst="wedgeRoundRectCallout">
            <a:avLst>
              <a:gd name="adj1" fmla="val -132475"/>
              <a:gd name="adj2" fmla="val -36411"/>
              <a:gd name="adj3" fmla="val 166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此时输出信号开始截止失真</a:t>
            </a:r>
            <a:endParaRPr lang="en-US" altLang="zh-CN" sz="3200" b="1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8409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1" dirty="0" smtClean="0"/>
              <a:t>实际</a:t>
            </a:r>
            <a:r>
              <a:rPr lang="zh-CN" altLang="en-US" sz="6000" b="1" dirty="0"/>
              <a:t>操作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75" y="2249218"/>
            <a:ext cx="5472608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圆角矩形标注 6"/>
          <p:cNvSpPr/>
          <p:nvPr/>
        </p:nvSpPr>
        <p:spPr>
          <a:xfrm>
            <a:off x="6084168" y="2249218"/>
            <a:ext cx="2642457" cy="3123998"/>
          </a:xfrm>
          <a:prstGeom prst="wedgeRoundRectCallout">
            <a:avLst>
              <a:gd name="adj1" fmla="val -90520"/>
              <a:gd name="adj2" fmla="val 35522"/>
              <a:gd name="adj3" fmla="val 166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    供电时通过一根黑线将直流稳压电源的“地”与实验板的地相连。</a:t>
            </a:r>
            <a:endParaRPr lang="en-US" altLang="zh-CN" sz="3200" b="1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417375" y="1484784"/>
            <a:ext cx="83092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dirty="0">
                <a:solidFill>
                  <a:srgbClr val="0070C0"/>
                </a:solidFill>
              </a:rPr>
              <a:t>1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. 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实际电路的建立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12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/>
              <a:t>实际</a:t>
            </a:r>
            <a:r>
              <a:rPr lang="zh-CN" altLang="en-US" sz="6000" b="1" dirty="0"/>
              <a:t>操作</a:t>
            </a:r>
            <a:r>
              <a:rPr lang="zh-CN" altLang="en-US" sz="6000" b="1" dirty="0" smtClean="0"/>
              <a:t>（</a:t>
            </a:r>
            <a:r>
              <a:rPr lang="zh-CN" altLang="en-US" sz="6000" b="1" dirty="0"/>
              <a:t>续）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1600" b="1" smtClean="0"/>
              <a:t>制作者：于成，</a:t>
            </a:r>
            <a:r>
              <a:rPr lang="en-US" altLang="zh-CN" sz="1600" b="1" smtClean="0"/>
              <a:t>2021.03</a:t>
            </a:r>
            <a:r>
              <a:rPr lang="zh-CN" altLang="en-US" sz="1600" b="1" smtClean="0"/>
              <a:t>修订</a:t>
            </a:r>
            <a:endParaRPr lang="zh-CN" altLang="en-US" sz="1600" b="1" dirty="0"/>
          </a:p>
        </p:txBody>
      </p:sp>
      <p:sp>
        <p:nvSpPr>
          <p:cNvPr id="6" name="TextBox 6"/>
          <p:cNvSpPr txBox="1"/>
          <p:nvPr/>
        </p:nvSpPr>
        <p:spPr>
          <a:xfrm>
            <a:off x="417375" y="1484784"/>
            <a:ext cx="83092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dirty="0">
                <a:solidFill>
                  <a:srgbClr val="0070C0"/>
                </a:solidFill>
              </a:rPr>
              <a:t>2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. 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静态工作点调试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417375" y="2204864"/>
            <a:ext cx="8309249" cy="4081656"/>
          </a:xfrm>
        </p:spPr>
        <p:txBody>
          <a:bodyPr/>
          <a:lstStyle/>
          <a:p>
            <a:r>
              <a:rPr lang="zh-CN" altLang="en-US" dirty="0" smtClean="0"/>
              <a:t>调节真实的电位器使实验板上的集电极电流</a:t>
            </a:r>
            <a:r>
              <a:rPr lang="en-US" altLang="zh-CN" dirty="0" smtClean="0"/>
              <a:t>I</a:t>
            </a:r>
            <a:r>
              <a:rPr lang="en-US" altLang="zh-CN" baseline="-25000" dirty="0" smtClean="0"/>
              <a:t>C</a:t>
            </a:r>
            <a:r>
              <a:rPr lang="zh-CN" altLang="en-US" dirty="0" smtClean="0"/>
              <a:t>为</a:t>
            </a:r>
            <a:r>
              <a:rPr lang="en-US" altLang="zh-CN" dirty="0" smtClean="0"/>
              <a:t>2.5mA</a:t>
            </a:r>
            <a:r>
              <a:rPr lang="zh-CN" altLang="en-US" dirty="0" smtClean="0"/>
              <a:t>时进行</a:t>
            </a:r>
            <a:r>
              <a:rPr lang="zh-CN" altLang="en-US" dirty="0" smtClean="0"/>
              <a:t>测量。</a:t>
            </a:r>
            <a:endParaRPr lang="en-US" altLang="zh-CN" dirty="0" smtClean="0"/>
          </a:p>
          <a:p>
            <a:r>
              <a:rPr lang="zh-CN" altLang="en-US" dirty="0" smtClean="0"/>
              <a:t>可参考</a:t>
            </a:r>
            <a:r>
              <a:rPr lang="zh-CN" altLang="en-US" dirty="0" smtClean="0"/>
              <a:t>课件“静态</a:t>
            </a:r>
            <a:r>
              <a:rPr lang="zh-CN" altLang="en-US" dirty="0" smtClean="0"/>
              <a:t>工作点调试的实际</a:t>
            </a:r>
            <a:r>
              <a:rPr lang="zh-CN" altLang="en-US" dirty="0" smtClean="0"/>
              <a:t>操作”的课件。</a:t>
            </a:r>
            <a:endParaRPr lang="en-US" altLang="zh-CN" dirty="0" smtClean="0"/>
          </a:p>
          <a:p>
            <a:r>
              <a:rPr lang="zh-CN" altLang="en-US" dirty="0"/>
              <a:t>完成静态工作点调试后，继续交流电压放大倍数</a:t>
            </a:r>
            <a:r>
              <a:rPr lang="zh-CN" altLang="en-US" dirty="0" smtClean="0"/>
              <a:t>的实际</a:t>
            </a:r>
            <a:r>
              <a:rPr lang="zh-CN" altLang="en-US" dirty="0"/>
              <a:t>测量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371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1" dirty="0" smtClean="0"/>
              <a:t>实际操作（续）</a:t>
            </a:r>
            <a:endParaRPr lang="zh-CN" altLang="en-US" sz="6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08163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经仿真可知，放大倍数与负载电阻的大小有很大关系。</a:t>
            </a:r>
            <a:endParaRPr lang="en-US" altLang="zh-CN" dirty="0" smtClean="0"/>
          </a:p>
          <a:p>
            <a:r>
              <a:rPr lang="zh-CN" altLang="en-US" dirty="0" smtClean="0"/>
              <a:t>仿真中的输入信号是由实际的函数信号发生器产生的，可经</a:t>
            </a:r>
            <a:r>
              <a:rPr lang="en-US" altLang="zh-CN" dirty="0" smtClean="0"/>
              <a:t>T</a:t>
            </a:r>
            <a:r>
              <a:rPr lang="zh-CN" altLang="en-US" dirty="0" smtClean="0"/>
              <a:t>形头（三通）分为两路送至示波器</a:t>
            </a:r>
            <a:r>
              <a:rPr lang="en-US" altLang="zh-CN" dirty="0" smtClean="0"/>
              <a:t>CH1</a:t>
            </a:r>
            <a:r>
              <a:rPr lang="zh-CN" altLang="en-US" dirty="0" smtClean="0"/>
              <a:t>通道和“单管放大器”的输入端。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5" name="TextBox 6"/>
          <p:cNvSpPr txBox="1"/>
          <p:nvPr/>
        </p:nvSpPr>
        <p:spPr>
          <a:xfrm>
            <a:off x="417375" y="1484784"/>
            <a:ext cx="83092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dirty="0">
                <a:solidFill>
                  <a:srgbClr val="0070C0"/>
                </a:solidFill>
              </a:rPr>
              <a:t>3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. 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电压放大倍数测量的要点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38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1" dirty="0" smtClean="0"/>
              <a:t>实际操作（续）</a:t>
            </a:r>
            <a:endParaRPr lang="zh-CN" altLang="en-US" sz="6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081636"/>
          </a:xfrm>
        </p:spPr>
        <p:txBody>
          <a:bodyPr/>
          <a:lstStyle/>
          <a:p>
            <a:r>
              <a:rPr lang="zh-CN" altLang="en-US" dirty="0" smtClean="0"/>
              <a:t>仿真中经“单管放大器”放大后的输出信号可送至示波器的</a:t>
            </a:r>
            <a:r>
              <a:rPr lang="en-US" altLang="zh-CN" dirty="0" smtClean="0"/>
              <a:t>CH2</a:t>
            </a:r>
            <a:r>
              <a:rPr lang="zh-CN" altLang="en-US" dirty="0" smtClean="0"/>
              <a:t>通道。</a:t>
            </a:r>
            <a:endParaRPr lang="en-US" altLang="zh-CN" dirty="0" smtClean="0"/>
          </a:p>
          <a:p>
            <a:r>
              <a:rPr lang="zh-CN" altLang="en-US" dirty="0" smtClean="0"/>
              <a:t>可将“单管放大器”输入、输出信号同时显示在示波器屏幕上，然后进行测量。</a:t>
            </a:r>
            <a:endParaRPr lang="en-US" altLang="zh-CN" dirty="0" smtClean="0"/>
          </a:p>
          <a:p>
            <a:r>
              <a:rPr lang="zh-CN" altLang="en-US" dirty="0" smtClean="0"/>
              <a:t>电压放大倍数的计算公式是：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5" name="TextBox 6"/>
          <p:cNvSpPr txBox="1"/>
          <p:nvPr/>
        </p:nvSpPr>
        <p:spPr>
          <a:xfrm>
            <a:off x="417375" y="1484784"/>
            <a:ext cx="83092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dirty="0">
                <a:solidFill>
                  <a:srgbClr val="0070C0"/>
                </a:solidFill>
              </a:rPr>
              <a:t>3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. 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电压放大倍数测量的要点（续）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849785"/>
              </p:ext>
            </p:extLst>
          </p:nvPr>
        </p:nvGraphicFramePr>
        <p:xfrm>
          <a:off x="2699792" y="5013177"/>
          <a:ext cx="3312368" cy="1165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公式" r:id="rId3" imgW="799920" imgH="469800" progId="Equation.3">
                  <p:embed/>
                </p:oleObj>
              </mc:Choice>
              <mc:Fallback>
                <p:oleObj name="公式" r:id="rId3" imgW="799920" imgH="469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99792" y="5013177"/>
                        <a:ext cx="3312368" cy="11650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302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71" y="2249218"/>
            <a:ext cx="5360866" cy="442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1" dirty="0" smtClean="0"/>
              <a:t>实际操作（续）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7" name="圆角矩形标注 6"/>
          <p:cNvSpPr/>
          <p:nvPr/>
        </p:nvSpPr>
        <p:spPr>
          <a:xfrm>
            <a:off x="5940152" y="2249218"/>
            <a:ext cx="2786473" cy="3556046"/>
          </a:xfrm>
          <a:prstGeom prst="wedgeRoundRectCallout">
            <a:avLst>
              <a:gd name="adj1" fmla="val -172984"/>
              <a:gd name="adj2" fmla="val -6596"/>
              <a:gd name="adj3" fmla="val 166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     实验板上</a:t>
            </a:r>
            <a:r>
              <a:rPr lang="en-US" altLang="zh-CN" sz="3200" b="1" dirty="0" smtClean="0">
                <a:solidFill>
                  <a:srgbClr val="0070C0"/>
                </a:solidFill>
                <a:sym typeface="Wingdings" pitchFamily="2" charset="2"/>
              </a:rPr>
              <a:t>R</a:t>
            </a:r>
            <a:r>
              <a:rPr lang="en-US" altLang="zh-CN" sz="3200" b="1" baseline="-25000" dirty="0" smtClean="0">
                <a:solidFill>
                  <a:srgbClr val="0070C0"/>
                </a:solidFill>
                <a:sym typeface="Wingdings" pitchFamily="2" charset="2"/>
              </a:rPr>
              <a:t>L1</a:t>
            </a:r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处是“单管放大器”的输出端，先将</a:t>
            </a:r>
            <a:r>
              <a:rPr lang="en-US" altLang="zh-CN" sz="3200" b="1" dirty="0" smtClean="0">
                <a:solidFill>
                  <a:srgbClr val="0070C0"/>
                </a:solidFill>
                <a:sym typeface="Wingdings" pitchFamily="2" charset="2"/>
              </a:rPr>
              <a:t>2.4K</a:t>
            </a:r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的</a:t>
            </a:r>
            <a:r>
              <a:rPr lang="en-US" altLang="zh-CN" sz="3200" b="1" dirty="0" smtClean="0">
                <a:solidFill>
                  <a:srgbClr val="0070C0"/>
                </a:solidFill>
                <a:sym typeface="Wingdings" pitchFamily="2" charset="2"/>
              </a:rPr>
              <a:t>0.25W</a:t>
            </a:r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电阻插于此处。</a:t>
            </a:r>
            <a:endParaRPr lang="en-US" altLang="zh-CN" sz="3200" b="1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417375" y="1484784"/>
            <a:ext cx="83092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dirty="0">
                <a:solidFill>
                  <a:srgbClr val="0070C0"/>
                </a:solidFill>
              </a:rPr>
              <a:t>4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. </a:t>
            </a:r>
            <a:r>
              <a:rPr lang="zh-CN" altLang="en-US" sz="3200" b="1" dirty="0">
                <a:solidFill>
                  <a:srgbClr val="0070C0"/>
                </a:solidFill>
              </a:rPr>
              <a:t>测量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电路的连接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28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/>
              <a:t>主要内容概述</a:t>
            </a:r>
            <a:endParaRPr lang="zh-CN" altLang="en-US" sz="6000" b="1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8393604"/>
              </p:ext>
            </p:extLst>
          </p:nvPr>
        </p:nvGraphicFramePr>
        <p:xfrm>
          <a:off x="457200" y="1600200"/>
          <a:ext cx="8229600" cy="468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1600" b="1" smtClean="0"/>
              <a:t>制作者：于成，</a:t>
            </a:r>
            <a:r>
              <a:rPr lang="en-US" altLang="zh-CN" sz="1600" b="1" smtClean="0"/>
              <a:t>2021.03</a:t>
            </a:r>
            <a:r>
              <a:rPr lang="zh-CN" altLang="en-US" sz="1600" b="1" smtClean="0"/>
              <a:t>修订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40939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71" y="2249218"/>
            <a:ext cx="5360866" cy="269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1" dirty="0" smtClean="0"/>
              <a:t>实际操作（续）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7" name="圆角矩形标注 6"/>
          <p:cNvSpPr/>
          <p:nvPr/>
        </p:nvSpPr>
        <p:spPr>
          <a:xfrm>
            <a:off x="5921164" y="2251584"/>
            <a:ext cx="2805461" cy="2689584"/>
          </a:xfrm>
          <a:prstGeom prst="wedgeRoundRectCallout">
            <a:avLst>
              <a:gd name="adj1" fmla="val -173814"/>
              <a:gd name="adj2" fmla="val -9239"/>
              <a:gd name="adj3" fmla="val 166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五色环</a:t>
            </a:r>
            <a:r>
              <a:rPr lang="en-US" altLang="zh-CN" sz="3200" b="1" dirty="0" smtClean="0">
                <a:solidFill>
                  <a:srgbClr val="0070C0"/>
                </a:solidFill>
                <a:sym typeface="Wingdings" pitchFamily="2" charset="2"/>
              </a:rPr>
              <a:t>2.4K</a:t>
            </a:r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、</a:t>
            </a:r>
            <a:r>
              <a:rPr lang="en-US" altLang="zh-CN" sz="3200" b="1" dirty="0" smtClean="0">
                <a:solidFill>
                  <a:srgbClr val="0070C0"/>
                </a:solidFill>
                <a:sym typeface="Wingdings" pitchFamily="2" charset="2"/>
              </a:rPr>
              <a:t>0.25W</a:t>
            </a:r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电阻的四个标称色环：红黄黑棕。</a:t>
            </a:r>
            <a:endParaRPr lang="en-US" altLang="zh-CN" sz="3200" b="1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417375" y="1484784"/>
            <a:ext cx="83092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dirty="0">
                <a:solidFill>
                  <a:srgbClr val="0070C0"/>
                </a:solidFill>
              </a:rPr>
              <a:t>4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. </a:t>
            </a:r>
            <a:r>
              <a:rPr lang="zh-CN" altLang="en-US" sz="3200" b="1" dirty="0">
                <a:solidFill>
                  <a:srgbClr val="0070C0"/>
                </a:solidFill>
              </a:rPr>
              <a:t>测量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电路的连接（续）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417376" y="5157192"/>
            <a:ext cx="6746912" cy="1080120"/>
          </a:xfrm>
          <a:prstGeom prst="wedgeRoundRectCallout">
            <a:avLst>
              <a:gd name="adj1" fmla="val -21307"/>
              <a:gd name="adj2" fmla="val -194084"/>
              <a:gd name="adj3" fmla="val 166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        红黄黑棕意味着电阻的标称为：</a:t>
            </a:r>
            <a:r>
              <a:rPr lang="en-US" altLang="zh-CN" sz="3200" b="1" dirty="0" smtClean="0">
                <a:solidFill>
                  <a:srgbClr val="0070C0"/>
                </a:solidFill>
                <a:sym typeface="Wingdings" pitchFamily="2" charset="2"/>
              </a:rPr>
              <a:t>240×10</a:t>
            </a:r>
            <a:r>
              <a:rPr lang="en-US" altLang="zh-CN" sz="3200" b="1" baseline="30000" dirty="0" smtClean="0">
                <a:solidFill>
                  <a:srgbClr val="0070C0"/>
                </a:solidFill>
                <a:sym typeface="Wingdings" pitchFamily="2" charset="2"/>
              </a:rPr>
              <a:t>1</a:t>
            </a:r>
            <a:r>
              <a:rPr lang="en-US" altLang="zh-CN" sz="3200" b="1" dirty="0" smtClean="0">
                <a:solidFill>
                  <a:srgbClr val="0070C0"/>
                </a:solidFill>
                <a:sym typeface="Wingdings" pitchFamily="2" charset="2"/>
              </a:rPr>
              <a:t>=2400=2.4K</a:t>
            </a:r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。</a:t>
            </a:r>
            <a:endParaRPr lang="en-US" altLang="zh-CN" sz="3200" b="1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0135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71" y="2249218"/>
            <a:ext cx="5360866" cy="269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1" dirty="0" smtClean="0"/>
              <a:t>实际操作（续）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7" name="圆角矩形标注 6"/>
          <p:cNvSpPr/>
          <p:nvPr/>
        </p:nvSpPr>
        <p:spPr>
          <a:xfrm>
            <a:off x="5921164" y="2251584"/>
            <a:ext cx="2805461" cy="2905608"/>
          </a:xfrm>
          <a:prstGeom prst="wedgeRoundRectCallout">
            <a:avLst>
              <a:gd name="adj1" fmla="val -89484"/>
              <a:gd name="adj2" fmla="val -25968"/>
              <a:gd name="adj3" fmla="val 166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五色环</a:t>
            </a:r>
            <a:r>
              <a:rPr lang="en-US" altLang="zh-CN" sz="3200" b="1" dirty="0" smtClean="0">
                <a:solidFill>
                  <a:srgbClr val="0070C0"/>
                </a:solidFill>
                <a:sym typeface="Wingdings" pitchFamily="2" charset="2"/>
              </a:rPr>
              <a:t>2.4M</a:t>
            </a:r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、</a:t>
            </a:r>
            <a:r>
              <a:rPr lang="en-US" altLang="zh-CN" sz="3200" b="1" dirty="0" smtClean="0">
                <a:solidFill>
                  <a:srgbClr val="0070C0"/>
                </a:solidFill>
                <a:sym typeface="Wingdings" pitchFamily="2" charset="2"/>
              </a:rPr>
              <a:t>0.25W</a:t>
            </a:r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电阻暂时置于此处，为两级放大电路的输出端。</a:t>
            </a:r>
            <a:endParaRPr lang="en-US" altLang="zh-CN" sz="3200" b="1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417375" y="1484784"/>
            <a:ext cx="83092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dirty="0">
                <a:solidFill>
                  <a:srgbClr val="0070C0"/>
                </a:solidFill>
              </a:rPr>
              <a:t>4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. </a:t>
            </a:r>
            <a:r>
              <a:rPr lang="zh-CN" altLang="en-US" sz="3200" b="1" dirty="0">
                <a:solidFill>
                  <a:srgbClr val="0070C0"/>
                </a:solidFill>
              </a:rPr>
              <a:t>测量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电路的连接（续）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417376" y="5157192"/>
            <a:ext cx="5810808" cy="1512168"/>
          </a:xfrm>
          <a:prstGeom prst="wedgeRoundRectCallout">
            <a:avLst>
              <a:gd name="adj1" fmla="val -16019"/>
              <a:gd name="adj2" fmla="val -163178"/>
              <a:gd name="adj3" fmla="val 166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完成负载电阻为</a:t>
            </a:r>
            <a:r>
              <a:rPr lang="en-US" altLang="zh-CN" sz="3200" b="1" dirty="0" smtClean="0">
                <a:solidFill>
                  <a:srgbClr val="0070C0"/>
                </a:solidFill>
                <a:sym typeface="Wingdings" pitchFamily="2" charset="2"/>
              </a:rPr>
              <a:t>2.4K</a:t>
            </a:r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时电压放大倍数的测量后，可交换</a:t>
            </a:r>
            <a:r>
              <a:rPr lang="en-US" altLang="zh-CN" sz="3200" b="1" dirty="0" smtClean="0">
                <a:solidFill>
                  <a:srgbClr val="0070C0"/>
                </a:solidFill>
                <a:sym typeface="Wingdings" pitchFamily="2" charset="2"/>
              </a:rPr>
              <a:t>2.4M</a:t>
            </a:r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（仿真中的</a:t>
            </a:r>
            <a:r>
              <a:rPr lang="en-US" altLang="zh-CN" sz="3200" b="1" dirty="0" smtClean="0">
                <a:solidFill>
                  <a:srgbClr val="0070C0"/>
                </a:solidFill>
                <a:sym typeface="Wingdings" pitchFamily="2" charset="2"/>
              </a:rPr>
              <a:t>2400K</a:t>
            </a:r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）于此处。</a:t>
            </a:r>
            <a:endParaRPr lang="en-US" altLang="zh-CN" sz="3200" b="1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9422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75" y="2251584"/>
            <a:ext cx="8309249" cy="28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1" dirty="0" smtClean="0"/>
              <a:t>实际操作（续）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8" name="TextBox 6"/>
          <p:cNvSpPr txBox="1"/>
          <p:nvPr/>
        </p:nvSpPr>
        <p:spPr>
          <a:xfrm>
            <a:off x="417375" y="1484784"/>
            <a:ext cx="83092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dirty="0">
                <a:solidFill>
                  <a:srgbClr val="0070C0"/>
                </a:solidFill>
              </a:rPr>
              <a:t>4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. </a:t>
            </a:r>
            <a:r>
              <a:rPr lang="zh-CN" altLang="en-US" sz="3200" b="1" dirty="0">
                <a:solidFill>
                  <a:srgbClr val="0070C0"/>
                </a:solidFill>
              </a:rPr>
              <a:t>测量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电路的连接（续）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417376" y="5229200"/>
            <a:ext cx="8309248" cy="1152128"/>
          </a:xfrm>
          <a:prstGeom prst="wedgeRoundRectCallout">
            <a:avLst>
              <a:gd name="adj1" fmla="val 30096"/>
              <a:gd name="adj2" fmla="val -155619"/>
              <a:gd name="adj3" fmla="val 166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        函数信号发生器产生</a:t>
            </a:r>
            <a:r>
              <a:rPr lang="en-US" altLang="zh-CN" sz="3200" b="1" dirty="0" smtClean="0">
                <a:solidFill>
                  <a:srgbClr val="0070C0"/>
                </a:solidFill>
                <a:sym typeface="Wingdings" pitchFamily="2" charset="2"/>
              </a:rPr>
              <a:t>200mVpp</a:t>
            </a:r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、</a:t>
            </a:r>
            <a:r>
              <a:rPr lang="en-US" altLang="zh-CN" sz="3200" b="1" dirty="0" smtClean="0">
                <a:solidFill>
                  <a:srgbClr val="0070C0"/>
                </a:solidFill>
                <a:sym typeface="Wingdings" pitchFamily="2" charset="2"/>
              </a:rPr>
              <a:t>1KHz</a:t>
            </a:r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的正弦信号送至</a:t>
            </a:r>
            <a:r>
              <a:rPr lang="en-US" altLang="zh-CN" sz="3200" b="1" dirty="0" smtClean="0">
                <a:solidFill>
                  <a:srgbClr val="0070C0"/>
                </a:solidFill>
                <a:sym typeface="Wingdings" pitchFamily="2" charset="2"/>
              </a:rPr>
              <a:t>T</a:t>
            </a:r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形头（三通）。</a:t>
            </a:r>
            <a:endParaRPr lang="en-US" altLang="zh-CN" sz="3200" b="1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1788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75" y="2251584"/>
            <a:ext cx="8309249" cy="28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1" dirty="0" smtClean="0"/>
              <a:t>实际操作（续）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8" name="TextBox 6"/>
          <p:cNvSpPr txBox="1"/>
          <p:nvPr/>
        </p:nvSpPr>
        <p:spPr>
          <a:xfrm>
            <a:off x="417375" y="1484784"/>
            <a:ext cx="83092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dirty="0">
                <a:solidFill>
                  <a:srgbClr val="0070C0"/>
                </a:solidFill>
              </a:rPr>
              <a:t>4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. </a:t>
            </a:r>
            <a:r>
              <a:rPr lang="zh-CN" altLang="en-US" sz="3200" b="1" dirty="0">
                <a:solidFill>
                  <a:srgbClr val="0070C0"/>
                </a:solidFill>
              </a:rPr>
              <a:t>测量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电路的连接（续）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417376" y="5229200"/>
            <a:ext cx="8309248" cy="1152128"/>
          </a:xfrm>
          <a:prstGeom prst="wedgeRoundRectCallout">
            <a:avLst>
              <a:gd name="adj1" fmla="val -18639"/>
              <a:gd name="adj2" fmla="val -136722"/>
              <a:gd name="adj3" fmla="val 166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b="1" dirty="0" smtClean="0">
                <a:solidFill>
                  <a:srgbClr val="0070C0"/>
                </a:solidFill>
                <a:sym typeface="Wingdings" pitchFamily="2" charset="2"/>
              </a:rPr>
              <a:t>        T</a:t>
            </a:r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形头（三通）的左侧经</a:t>
            </a:r>
            <a:r>
              <a:rPr lang="en-US" altLang="zh-CN" sz="3200" b="1" dirty="0" smtClean="0">
                <a:solidFill>
                  <a:srgbClr val="0070C0"/>
                </a:solidFill>
                <a:sym typeface="Wingdings" pitchFamily="2" charset="2"/>
              </a:rPr>
              <a:t>BNC</a:t>
            </a:r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电缆送至示波器的</a:t>
            </a:r>
            <a:r>
              <a:rPr lang="en-US" altLang="zh-CN" sz="3200" b="1" dirty="0" smtClean="0">
                <a:solidFill>
                  <a:srgbClr val="0070C0"/>
                </a:solidFill>
                <a:sym typeface="Wingdings" pitchFamily="2" charset="2"/>
              </a:rPr>
              <a:t>CH1</a:t>
            </a:r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通道。</a:t>
            </a:r>
            <a:endParaRPr lang="en-US" altLang="zh-CN" sz="3200" b="1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4721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75" y="2251584"/>
            <a:ext cx="8309249" cy="28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1" dirty="0" smtClean="0"/>
              <a:t>实际操作（续）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8" name="TextBox 6"/>
          <p:cNvSpPr txBox="1"/>
          <p:nvPr/>
        </p:nvSpPr>
        <p:spPr>
          <a:xfrm>
            <a:off x="417375" y="1484784"/>
            <a:ext cx="83092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dirty="0">
                <a:solidFill>
                  <a:srgbClr val="0070C0"/>
                </a:solidFill>
              </a:rPr>
              <a:t>4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. </a:t>
            </a:r>
            <a:r>
              <a:rPr lang="zh-CN" altLang="en-US" sz="3200" b="1" dirty="0">
                <a:solidFill>
                  <a:srgbClr val="0070C0"/>
                </a:solidFill>
              </a:rPr>
              <a:t>测量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电路的连接（续）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417376" y="5229200"/>
            <a:ext cx="8309248" cy="1152128"/>
          </a:xfrm>
          <a:prstGeom prst="wedgeRoundRectCallout">
            <a:avLst>
              <a:gd name="adj1" fmla="val -31740"/>
              <a:gd name="adj2" fmla="val -213569"/>
              <a:gd name="adj3" fmla="val 166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b="1" dirty="0" smtClean="0">
                <a:solidFill>
                  <a:srgbClr val="0070C0"/>
                </a:solidFill>
                <a:sym typeface="Wingdings" pitchFamily="2" charset="2"/>
              </a:rPr>
              <a:t>        </a:t>
            </a:r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调节示波器可使电路输入信号显示在示波器的屏幕上（黄色波形）。</a:t>
            </a:r>
            <a:endParaRPr lang="en-US" altLang="zh-CN" sz="3200" b="1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415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75" y="2251584"/>
            <a:ext cx="8309249" cy="28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1" dirty="0" smtClean="0"/>
              <a:t>实际操作（续）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8" name="TextBox 6"/>
          <p:cNvSpPr txBox="1"/>
          <p:nvPr/>
        </p:nvSpPr>
        <p:spPr>
          <a:xfrm>
            <a:off x="417375" y="1484784"/>
            <a:ext cx="83092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dirty="0">
                <a:solidFill>
                  <a:srgbClr val="0070C0"/>
                </a:solidFill>
              </a:rPr>
              <a:t>4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. </a:t>
            </a:r>
            <a:r>
              <a:rPr lang="zh-CN" altLang="en-US" sz="3200" b="1" dirty="0">
                <a:solidFill>
                  <a:srgbClr val="0070C0"/>
                </a:solidFill>
              </a:rPr>
              <a:t>测量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电路的连接（续）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417376" y="5229200"/>
            <a:ext cx="8309248" cy="1152128"/>
          </a:xfrm>
          <a:prstGeom prst="wedgeRoundRectCallout">
            <a:avLst>
              <a:gd name="adj1" fmla="val 36209"/>
              <a:gd name="adj2" fmla="val -143021"/>
              <a:gd name="adj3" fmla="val 166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b="1" dirty="0" smtClean="0">
                <a:solidFill>
                  <a:srgbClr val="0070C0"/>
                </a:solidFill>
                <a:sym typeface="Wingdings" pitchFamily="2" charset="2"/>
              </a:rPr>
              <a:t>        T</a:t>
            </a:r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形头（三通）的右侧经绿色简易示波器探头送至“单管放大器”电路输入端。</a:t>
            </a:r>
            <a:endParaRPr lang="en-US" altLang="zh-CN" sz="3200" b="1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8402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75" y="2204865"/>
            <a:ext cx="5921473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1" dirty="0" smtClean="0"/>
              <a:t>实际操作（续）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8" name="TextBox 6"/>
          <p:cNvSpPr txBox="1"/>
          <p:nvPr/>
        </p:nvSpPr>
        <p:spPr>
          <a:xfrm>
            <a:off x="417375" y="1484784"/>
            <a:ext cx="83092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dirty="0">
                <a:solidFill>
                  <a:srgbClr val="0070C0"/>
                </a:solidFill>
              </a:rPr>
              <a:t>4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. </a:t>
            </a:r>
            <a:r>
              <a:rPr lang="zh-CN" altLang="en-US" sz="3200" b="1" dirty="0">
                <a:solidFill>
                  <a:srgbClr val="0070C0"/>
                </a:solidFill>
              </a:rPr>
              <a:t>测量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电路的连接（续）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6588224" y="2204865"/>
            <a:ext cx="2138400" cy="4104455"/>
          </a:xfrm>
          <a:prstGeom prst="wedgeRoundRectCallout">
            <a:avLst>
              <a:gd name="adj1" fmla="val -234077"/>
              <a:gd name="adj2" fmla="val -824"/>
              <a:gd name="adj3" fmla="val 166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来自三通</a:t>
            </a:r>
            <a:r>
              <a:rPr lang="en-US" altLang="zh-CN" sz="3200" b="1" dirty="0" smtClean="0">
                <a:solidFill>
                  <a:srgbClr val="0070C0"/>
                </a:solidFill>
                <a:sym typeface="Wingdings" pitchFamily="2" charset="2"/>
              </a:rPr>
              <a:t>T</a:t>
            </a:r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形头的绿色简易示波器探头的红色夹子夹在实验板的“</a:t>
            </a:r>
            <a:r>
              <a:rPr lang="en-US" altLang="zh-CN" sz="3200" b="1" dirty="0" smtClean="0">
                <a:solidFill>
                  <a:srgbClr val="0070C0"/>
                </a:solidFill>
                <a:sym typeface="Wingdings" pitchFamily="2" charset="2"/>
              </a:rPr>
              <a:t>U</a:t>
            </a:r>
            <a:r>
              <a:rPr lang="en-US" altLang="zh-CN" sz="3200" b="1" baseline="-25000" dirty="0" smtClean="0">
                <a:solidFill>
                  <a:srgbClr val="0070C0"/>
                </a:solidFill>
                <a:sym typeface="Wingdings" pitchFamily="2" charset="2"/>
              </a:rPr>
              <a:t>i</a:t>
            </a:r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”</a:t>
            </a:r>
            <a:r>
              <a:rPr lang="zh-CN" altLang="en-US" sz="3200" b="1" dirty="0">
                <a:solidFill>
                  <a:srgbClr val="0070C0"/>
                </a:solidFill>
                <a:sym typeface="Wingdings" pitchFamily="2" charset="2"/>
              </a:rPr>
              <a:t>处</a:t>
            </a:r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。</a:t>
            </a:r>
            <a:endParaRPr lang="en-US" altLang="zh-CN" sz="3200" b="1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4134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75" y="2204865"/>
            <a:ext cx="5921473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1" dirty="0" smtClean="0"/>
              <a:t>实际操作（续）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8" name="TextBox 6"/>
          <p:cNvSpPr txBox="1"/>
          <p:nvPr/>
        </p:nvSpPr>
        <p:spPr>
          <a:xfrm>
            <a:off x="417375" y="1484784"/>
            <a:ext cx="83092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dirty="0">
                <a:solidFill>
                  <a:srgbClr val="0070C0"/>
                </a:solidFill>
              </a:rPr>
              <a:t>4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. </a:t>
            </a:r>
            <a:r>
              <a:rPr lang="zh-CN" altLang="en-US" sz="3200" b="1" dirty="0">
                <a:solidFill>
                  <a:srgbClr val="0070C0"/>
                </a:solidFill>
              </a:rPr>
              <a:t>测量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电路的连接（续）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6588224" y="2204865"/>
            <a:ext cx="2138400" cy="3096343"/>
          </a:xfrm>
          <a:prstGeom prst="wedgeRoundRectCallout">
            <a:avLst>
              <a:gd name="adj1" fmla="val -249688"/>
              <a:gd name="adj2" fmla="val 9020"/>
              <a:gd name="adj3" fmla="val 166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绿色简易示波器探头的黑色夹子夹在实验板的“地”。</a:t>
            </a:r>
            <a:endParaRPr lang="en-US" altLang="zh-CN" sz="3200" b="1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960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75" y="2204865"/>
            <a:ext cx="5921473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1" dirty="0" smtClean="0"/>
              <a:t>实际操作（续）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8" name="TextBox 6"/>
          <p:cNvSpPr txBox="1"/>
          <p:nvPr/>
        </p:nvSpPr>
        <p:spPr>
          <a:xfrm>
            <a:off x="417375" y="1484784"/>
            <a:ext cx="83092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dirty="0">
                <a:solidFill>
                  <a:srgbClr val="0070C0"/>
                </a:solidFill>
              </a:rPr>
              <a:t>4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. </a:t>
            </a:r>
            <a:r>
              <a:rPr lang="zh-CN" altLang="en-US" sz="3200" b="1" dirty="0">
                <a:solidFill>
                  <a:srgbClr val="0070C0"/>
                </a:solidFill>
              </a:rPr>
              <a:t>测量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电路的连接（续）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6588224" y="2204866"/>
            <a:ext cx="2138400" cy="2016222"/>
          </a:xfrm>
          <a:prstGeom prst="wedgeRoundRectCallout">
            <a:avLst>
              <a:gd name="adj1" fmla="val -218466"/>
              <a:gd name="adj2" fmla="val -25534"/>
              <a:gd name="adj3" fmla="val 166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    实验板的开关应置于“通”的状态。</a:t>
            </a:r>
            <a:endParaRPr lang="en-US" altLang="zh-CN" sz="3200" b="1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6588224" y="4373488"/>
            <a:ext cx="2138400" cy="2016222"/>
          </a:xfrm>
          <a:prstGeom prst="wedgeRoundRectCallout">
            <a:avLst>
              <a:gd name="adj1" fmla="val -296522"/>
              <a:gd name="adj2" fmla="val 24857"/>
              <a:gd name="adj3" fmla="val 166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“</a:t>
            </a:r>
            <a:r>
              <a:rPr lang="en-US" altLang="zh-CN" sz="3200" b="1" dirty="0" smtClean="0">
                <a:solidFill>
                  <a:srgbClr val="0070C0"/>
                </a:solidFill>
                <a:sym typeface="Wingdings" pitchFamily="2" charset="2"/>
              </a:rPr>
              <a:t>+15V</a:t>
            </a:r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”的电源开关打开。</a:t>
            </a:r>
            <a:endParaRPr lang="en-US" altLang="zh-CN" sz="3200" b="1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2916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75" y="2204865"/>
            <a:ext cx="5921473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1" dirty="0" smtClean="0"/>
              <a:t>实际操作（续）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8" name="TextBox 6"/>
          <p:cNvSpPr txBox="1"/>
          <p:nvPr/>
        </p:nvSpPr>
        <p:spPr>
          <a:xfrm>
            <a:off x="417375" y="1484784"/>
            <a:ext cx="83092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dirty="0">
                <a:solidFill>
                  <a:srgbClr val="0070C0"/>
                </a:solidFill>
              </a:rPr>
              <a:t>4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. </a:t>
            </a:r>
            <a:r>
              <a:rPr lang="zh-CN" altLang="en-US" sz="3200" b="1" dirty="0">
                <a:solidFill>
                  <a:srgbClr val="0070C0"/>
                </a:solidFill>
              </a:rPr>
              <a:t>测量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电路的连接（续）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6588224" y="2204866"/>
            <a:ext cx="2138400" cy="4032446"/>
          </a:xfrm>
          <a:prstGeom prst="wedgeRoundRectCallout">
            <a:avLst>
              <a:gd name="adj1" fmla="val -153306"/>
              <a:gd name="adj2" fmla="val -21215"/>
              <a:gd name="adj3" fmla="val 166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    另一支简易示波器探头的红色夹子通过一根短线夹在电路输出端。</a:t>
            </a:r>
            <a:endParaRPr lang="en-US" altLang="zh-CN" sz="3200" b="1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156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" descr="C:\Users\think\AppData\Roaming\Tencent\Users\1251407249\QQ\WinTemp\RichOle\HIHS@4GZZ}2[M7I0ME70G6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75" y="2160277"/>
            <a:ext cx="6098841" cy="448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/>
              <a:t>电路仿真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1600" b="1" smtClean="0"/>
              <a:t>制作者：于成，</a:t>
            </a:r>
            <a:r>
              <a:rPr lang="en-US" altLang="zh-CN" sz="1600" b="1" smtClean="0"/>
              <a:t>2021.03</a:t>
            </a:r>
            <a:r>
              <a:rPr lang="zh-CN" altLang="en-US" sz="1600" b="1" smtClean="0"/>
              <a:t>修订</a:t>
            </a:r>
            <a:endParaRPr lang="zh-CN" altLang="en-US" sz="1600" b="1" dirty="0"/>
          </a:p>
        </p:txBody>
      </p:sp>
      <p:sp>
        <p:nvSpPr>
          <p:cNvPr id="6" name="TextBox 6"/>
          <p:cNvSpPr txBox="1"/>
          <p:nvPr/>
        </p:nvSpPr>
        <p:spPr>
          <a:xfrm>
            <a:off x="417375" y="1484784"/>
            <a:ext cx="83092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dirty="0" smtClean="0">
                <a:solidFill>
                  <a:srgbClr val="0070C0"/>
                </a:solidFill>
              </a:rPr>
              <a:t>1. 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仿真电路原理图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6660232" y="2160276"/>
            <a:ext cx="2066393" cy="3054674"/>
          </a:xfrm>
          <a:prstGeom prst="wedgeRoundRectCallout">
            <a:avLst>
              <a:gd name="adj1" fmla="val -78479"/>
              <a:gd name="adj2" fmla="val 45210"/>
              <a:gd name="adj3" fmla="val 166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    设计完成的晶体管共射极单管放大电路仿真原理图</a:t>
            </a:r>
            <a:endParaRPr lang="en-US" altLang="zh-CN" sz="3200" b="1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9114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75" y="2204865"/>
            <a:ext cx="5921473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1" dirty="0" smtClean="0"/>
              <a:t>实际操作（续）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8" name="TextBox 6"/>
          <p:cNvSpPr txBox="1"/>
          <p:nvPr/>
        </p:nvSpPr>
        <p:spPr>
          <a:xfrm>
            <a:off x="417375" y="1484784"/>
            <a:ext cx="83092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dirty="0">
                <a:solidFill>
                  <a:srgbClr val="0070C0"/>
                </a:solidFill>
              </a:rPr>
              <a:t>4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. </a:t>
            </a:r>
            <a:r>
              <a:rPr lang="zh-CN" altLang="en-US" sz="3200" b="1" dirty="0">
                <a:solidFill>
                  <a:srgbClr val="0070C0"/>
                </a:solidFill>
              </a:rPr>
              <a:t>测量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电路的连接（续）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6588224" y="2204866"/>
            <a:ext cx="2138400" cy="3600398"/>
          </a:xfrm>
          <a:prstGeom prst="wedgeRoundRectCallout">
            <a:avLst>
              <a:gd name="adj1" fmla="val -139052"/>
              <a:gd name="adj2" fmla="val 4585"/>
              <a:gd name="adj3" fmla="val 166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    另一支简易示波器</a:t>
            </a:r>
            <a:r>
              <a:rPr lang="zh-CN" altLang="en-US" sz="3200" b="1" smtClean="0">
                <a:solidFill>
                  <a:srgbClr val="0070C0"/>
                </a:solidFill>
                <a:sym typeface="Wingdings" pitchFamily="2" charset="2"/>
              </a:rPr>
              <a:t>探头的黑色</a:t>
            </a:r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夹子夹在实验电路板的“地”上。</a:t>
            </a:r>
            <a:endParaRPr lang="en-US" altLang="zh-CN" sz="3200" b="1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5606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75" y="2251584"/>
            <a:ext cx="8309249" cy="28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1" dirty="0" smtClean="0"/>
              <a:t>实际操作（续）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8" name="TextBox 6"/>
          <p:cNvSpPr txBox="1"/>
          <p:nvPr/>
        </p:nvSpPr>
        <p:spPr>
          <a:xfrm>
            <a:off x="417375" y="1484784"/>
            <a:ext cx="83092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dirty="0">
                <a:solidFill>
                  <a:srgbClr val="0070C0"/>
                </a:solidFill>
              </a:rPr>
              <a:t>4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. </a:t>
            </a:r>
            <a:r>
              <a:rPr lang="zh-CN" altLang="en-US" sz="3200" b="1" dirty="0">
                <a:solidFill>
                  <a:srgbClr val="0070C0"/>
                </a:solidFill>
              </a:rPr>
              <a:t>测量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电路的连接（续）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417376" y="5229200"/>
            <a:ext cx="8309248" cy="1152128"/>
          </a:xfrm>
          <a:prstGeom prst="wedgeRoundRectCallout">
            <a:avLst>
              <a:gd name="adj1" fmla="val -12700"/>
              <a:gd name="adj2" fmla="val -143021"/>
              <a:gd name="adj3" fmla="val 166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b="1" dirty="0" smtClean="0">
                <a:solidFill>
                  <a:srgbClr val="0070C0"/>
                </a:solidFill>
                <a:sym typeface="Wingdings" pitchFamily="2" charset="2"/>
              </a:rPr>
              <a:t>        </a:t>
            </a:r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另一支简易示波器探头的</a:t>
            </a:r>
            <a:r>
              <a:rPr lang="en-US" altLang="zh-CN" sz="3200" b="1" dirty="0" smtClean="0">
                <a:solidFill>
                  <a:srgbClr val="0070C0"/>
                </a:solidFill>
                <a:sym typeface="Wingdings" pitchFamily="2" charset="2"/>
              </a:rPr>
              <a:t>BNC</a:t>
            </a:r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接口接示波器</a:t>
            </a:r>
            <a:r>
              <a:rPr lang="zh-CN" altLang="en-US" sz="3200" b="1" dirty="0">
                <a:solidFill>
                  <a:srgbClr val="0070C0"/>
                </a:solidFill>
                <a:sym typeface="Wingdings" pitchFamily="2" charset="2"/>
              </a:rPr>
              <a:t>的</a:t>
            </a:r>
            <a:r>
              <a:rPr lang="en-US" altLang="zh-CN" sz="3200" b="1" dirty="0" smtClean="0">
                <a:solidFill>
                  <a:srgbClr val="0070C0"/>
                </a:solidFill>
                <a:sym typeface="Wingdings" pitchFamily="2" charset="2"/>
              </a:rPr>
              <a:t>CH2</a:t>
            </a:r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通道。</a:t>
            </a:r>
            <a:endParaRPr lang="en-US" altLang="zh-CN" sz="3200" b="1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767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75" y="2251584"/>
            <a:ext cx="8309249" cy="28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1" dirty="0" smtClean="0"/>
              <a:t>实际操作（续）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8" name="TextBox 6"/>
          <p:cNvSpPr txBox="1"/>
          <p:nvPr/>
        </p:nvSpPr>
        <p:spPr>
          <a:xfrm>
            <a:off x="417375" y="1484784"/>
            <a:ext cx="83092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dirty="0">
                <a:solidFill>
                  <a:srgbClr val="0070C0"/>
                </a:solidFill>
              </a:rPr>
              <a:t>4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. </a:t>
            </a:r>
            <a:r>
              <a:rPr lang="zh-CN" altLang="en-US" sz="3200" b="1" dirty="0">
                <a:solidFill>
                  <a:srgbClr val="0070C0"/>
                </a:solidFill>
              </a:rPr>
              <a:t>测量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电路的连接（续）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417376" y="5229200"/>
            <a:ext cx="8309248" cy="1152128"/>
          </a:xfrm>
          <a:prstGeom prst="wedgeRoundRectCallout">
            <a:avLst>
              <a:gd name="adj1" fmla="val -30692"/>
              <a:gd name="adj2" fmla="val -169476"/>
              <a:gd name="adj3" fmla="val 166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b="1" dirty="0" smtClean="0">
                <a:solidFill>
                  <a:srgbClr val="0070C0"/>
                </a:solidFill>
                <a:sym typeface="Wingdings" pitchFamily="2" charset="2"/>
              </a:rPr>
              <a:t>        </a:t>
            </a:r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调节示波器可使输入信号（黄色）与输出信号（蓝色）同时显示在示波器屏幕上。</a:t>
            </a:r>
            <a:endParaRPr lang="en-US" altLang="zh-CN" sz="3200" b="1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2220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179388" y="2420938"/>
            <a:ext cx="8713787" cy="2303462"/>
          </a:xfrm>
        </p:spPr>
        <p:txBody>
          <a:bodyPr/>
          <a:lstStyle/>
          <a:p>
            <a:pPr eaLnBrk="1" hangingPunct="1"/>
            <a:r>
              <a:rPr lang="en-US" altLang="zh-CN" sz="8000" b="1" dirty="0" smtClean="0"/>
              <a:t>5.</a:t>
            </a:r>
            <a:r>
              <a:rPr lang="zh-CN" altLang="en-US" sz="8000" b="1" dirty="0" smtClean="0"/>
              <a:t>饱和、截止失真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1600" b="1" smtClean="0"/>
              <a:t>制作者：于成，</a:t>
            </a:r>
            <a:r>
              <a:rPr lang="en-US" altLang="zh-CN" sz="1600" b="1" smtClean="0"/>
              <a:t>2021.03</a:t>
            </a:r>
            <a:r>
              <a:rPr lang="zh-CN" altLang="en-US" sz="1600" b="1" smtClean="0"/>
              <a:t>修订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24534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6" name="圆角矩形标注 5"/>
          <p:cNvSpPr/>
          <p:nvPr/>
        </p:nvSpPr>
        <p:spPr>
          <a:xfrm>
            <a:off x="4932040" y="188640"/>
            <a:ext cx="4032448" cy="1584176"/>
          </a:xfrm>
          <a:prstGeom prst="wedgeRoundRectCallout">
            <a:avLst>
              <a:gd name="adj1" fmla="val -57187"/>
              <a:gd name="adj2" fmla="val 2026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 smtClean="0">
                <a:solidFill>
                  <a:schemeClr val="bg1"/>
                </a:solidFill>
              </a:rPr>
              <a:t>        将</a:t>
            </a:r>
            <a:r>
              <a:rPr lang="zh-CN" altLang="en-US" sz="3200" b="1" dirty="0">
                <a:solidFill>
                  <a:schemeClr val="bg1"/>
                </a:solidFill>
              </a:rPr>
              <a:t>实验板上</a:t>
            </a:r>
            <a:r>
              <a:rPr lang="en-US" altLang="zh-CN" sz="3200" b="1" dirty="0">
                <a:solidFill>
                  <a:schemeClr val="bg1"/>
                </a:solidFill>
              </a:rPr>
              <a:t>R</a:t>
            </a:r>
            <a:r>
              <a:rPr lang="en-US" altLang="zh-CN" sz="3200" b="1" baseline="-25000" dirty="0">
                <a:solidFill>
                  <a:schemeClr val="bg1"/>
                </a:solidFill>
              </a:rPr>
              <a:t>L1</a:t>
            </a:r>
            <a:r>
              <a:rPr lang="zh-CN" altLang="en-US" sz="3200" b="1" dirty="0">
                <a:solidFill>
                  <a:schemeClr val="bg1"/>
                </a:solidFill>
              </a:rPr>
              <a:t>处的电阻</a:t>
            </a:r>
            <a:r>
              <a:rPr lang="en-US" altLang="zh-CN" sz="3200" b="1" dirty="0">
                <a:solidFill>
                  <a:schemeClr val="bg1"/>
                </a:solidFill>
              </a:rPr>
              <a:t>2.4K</a:t>
            </a:r>
            <a:r>
              <a:rPr lang="zh-CN" altLang="en-US" sz="3200" b="1" dirty="0">
                <a:solidFill>
                  <a:schemeClr val="bg1"/>
                </a:solidFill>
              </a:rPr>
              <a:t>去掉，就得到</a:t>
            </a:r>
            <a:r>
              <a:rPr lang="en-US" altLang="zh-CN" sz="3200" b="1" dirty="0">
                <a:solidFill>
                  <a:schemeClr val="bg1"/>
                </a:solidFill>
              </a:rPr>
              <a:t>“</a:t>
            </a:r>
            <a:r>
              <a:rPr lang="zh-CN" altLang="en-US" sz="3200" b="1" dirty="0">
                <a:solidFill>
                  <a:schemeClr val="bg1"/>
                </a:solidFill>
              </a:rPr>
              <a:t>空载</a:t>
            </a:r>
            <a:r>
              <a:rPr lang="en-US" altLang="zh-CN" sz="3200" b="1" dirty="0">
                <a:solidFill>
                  <a:schemeClr val="bg1"/>
                </a:solidFill>
              </a:rPr>
              <a:t>”</a:t>
            </a:r>
            <a:r>
              <a:rPr lang="zh-CN" altLang="en-US" sz="3200" b="1" dirty="0">
                <a:solidFill>
                  <a:schemeClr val="bg1"/>
                </a:solidFill>
              </a:rPr>
              <a:t>状态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415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88640"/>
            <a:ext cx="3631726" cy="3744416"/>
          </a:xfrm>
          <a:prstGeom prst="rect">
            <a:avLst/>
          </a:prstGeom>
          <a:noFill/>
          <a:ln w="25400">
            <a:solidFill>
              <a:srgbClr val="00206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圆角矩形标注 4"/>
          <p:cNvSpPr/>
          <p:nvPr/>
        </p:nvSpPr>
        <p:spPr>
          <a:xfrm>
            <a:off x="6012160" y="4581128"/>
            <a:ext cx="2911646" cy="2016224"/>
          </a:xfrm>
          <a:prstGeom prst="wedgeRoundRectCallout">
            <a:avLst>
              <a:gd name="adj1" fmla="val -12359"/>
              <a:gd name="adj2" fmla="val -1383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 smtClean="0"/>
              <a:t>        首先将函数信号发生器的</a:t>
            </a:r>
            <a:r>
              <a:rPr lang="en-US" altLang="zh-CN" sz="3200" b="1" dirty="0" smtClean="0"/>
              <a:t>“Output1”</a:t>
            </a:r>
            <a:r>
              <a:rPr lang="zh-CN" altLang="en-US" sz="3200" b="1" dirty="0" smtClean="0"/>
              <a:t>按钮</a:t>
            </a:r>
            <a:r>
              <a:rPr lang="en-US" altLang="zh-CN" sz="3200" b="1" dirty="0" smtClean="0"/>
              <a:t>“</a:t>
            </a:r>
            <a:r>
              <a:rPr lang="zh-CN" altLang="en-US" sz="3200" b="1" dirty="0" smtClean="0"/>
              <a:t>熄灭</a:t>
            </a:r>
            <a:r>
              <a:rPr lang="en-US" altLang="zh-CN" sz="3200" b="1" dirty="0" smtClean="0"/>
              <a:t>”</a:t>
            </a:r>
            <a:r>
              <a:rPr lang="zh-CN" altLang="en-US" sz="3200" b="1" dirty="0" smtClean="0"/>
              <a:t>。</a:t>
            </a:r>
            <a:endParaRPr lang="zh-CN" altLang="en-US" sz="3200" b="1" dirty="0"/>
          </a:p>
        </p:txBody>
      </p:sp>
      <p:sp>
        <p:nvSpPr>
          <p:cNvPr id="6" name="圆角矩形标注 5"/>
          <p:cNvSpPr/>
          <p:nvPr/>
        </p:nvSpPr>
        <p:spPr>
          <a:xfrm>
            <a:off x="1619672" y="4581128"/>
            <a:ext cx="3528392" cy="2016224"/>
          </a:xfrm>
          <a:prstGeom prst="wedgeRoundRectCallout">
            <a:avLst>
              <a:gd name="adj1" fmla="val -39756"/>
              <a:gd name="adj2" fmla="val -1581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 smtClean="0">
                <a:solidFill>
                  <a:schemeClr val="bg1"/>
                </a:solidFill>
              </a:rPr>
              <a:t>        然后调节</a:t>
            </a:r>
            <a:r>
              <a:rPr lang="zh-CN" altLang="en-US" sz="3200" b="1" dirty="0">
                <a:solidFill>
                  <a:schemeClr val="bg1"/>
                </a:solidFill>
              </a:rPr>
              <a:t>实验板上</a:t>
            </a:r>
            <a:r>
              <a:rPr lang="en-US" altLang="zh-CN" sz="3200" b="1" dirty="0">
                <a:solidFill>
                  <a:schemeClr val="bg1"/>
                </a:solidFill>
              </a:rPr>
              <a:t>R</a:t>
            </a:r>
            <a:r>
              <a:rPr lang="en-US" altLang="zh-CN" sz="3200" b="1" baseline="-25000" dirty="0">
                <a:solidFill>
                  <a:schemeClr val="bg1"/>
                </a:solidFill>
              </a:rPr>
              <a:t>W1</a:t>
            </a:r>
            <a:r>
              <a:rPr lang="zh-CN" altLang="en-US" sz="3200" b="1" dirty="0">
                <a:solidFill>
                  <a:schemeClr val="bg1"/>
                </a:solidFill>
              </a:rPr>
              <a:t>设置静态电流</a:t>
            </a:r>
            <a:r>
              <a:rPr lang="en-US" altLang="zh-CN" sz="3200" b="1" dirty="0">
                <a:solidFill>
                  <a:schemeClr val="bg1"/>
                </a:solidFill>
              </a:rPr>
              <a:t>I</a:t>
            </a:r>
            <a:r>
              <a:rPr lang="en-US" altLang="zh-CN" sz="3200" b="1" baseline="-25000" dirty="0">
                <a:solidFill>
                  <a:schemeClr val="bg1"/>
                </a:solidFill>
              </a:rPr>
              <a:t>C</a:t>
            </a:r>
            <a:r>
              <a:rPr lang="zh-CN" altLang="en-US" sz="3200" b="1" dirty="0">
                <a:solidFill>
                  <a:schemeClr val="bg1"/>
                </a:solidFill>
              </a:rPr>
              <a:t>为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3.5mA、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或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1.5mA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7534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28596" y="2214554"/>
          <a:ext cx="828680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454"/>
                <a:gridCol w="2714644"/>
                <a:gridCol w="32147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仿真电路元件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库文件中的名称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所在库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晶体三极管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2N3904</a:t>
                      </a:r>
                      <a:endParaRPr lang="zh-CN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Miscellaneous </a:t>
                      </a:r>
                      <a:r>
                        <a:rPr lang="en-US" altLang="zh-CN" dirty="0" err="1" smtClean="0"/>
                        <a:t>Devices.IntLib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所有电阻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RES1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所有电解电容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Cap</a:t>
                      </a:r>
                      <a:r>
                        <a:rPr lang="en-US" altLang="zh-CN" baseline="0" dirty="0" smtClean="0"/>
                        <a:t> Pol2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电位器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Rpot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交流信号源</a:t>
                      </a:r>
                      <a:r>
                        <a:rPr lang="en-US" altLang="zh-CN" dirty="0" smtClean="0"/>
                        <a:t>Vin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VSIN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Simulation </a:t>
                      </a:r>
                      <a:r>
                        <a:rPr lang="en-US" altLang="zh-CN" dirty="0" err="1" smtClean="0"/>
                        <a:t>Sources.IntLib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直流供电电源</a:t>
                      </a:r>
                      <a:r>
                        <a:rPr lang="en-US" altLang="zh-CN" dirty="0" err="1" smtClean="0"/>
                        <a:t>Vcc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VSRC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/>
              <a:t>电路仿真（</a:t>
            </a:r>
            <a:r>
              <a:rPr lang="zh-CN" altLang="en-US" sz="6000" b="1" dirty="0" smtClean="0"/>
              <a:t>续）</a:t>
            </a:r>
            <a:endParaRPr lang="zh-CN" altLang="en-US" sz="6000" b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1600" b="1" smtClean="0"/>
              <a:t>制作者：于成，</a:t>
            </a:r>
            <a:r>
              <a:rPr lang="en-US" altLang="zh-CN" sz="1600" b="1" smtClean="0"/>
              <a:t>2021.03</a:t>
            </a:r>
            <a:r>
              <a:rPr lang="zh-CN" altLang="en-US" sz="1600" b="1" smtClean="0"/>
              <a:t>修订</a:t>
            </a:r>
            <a:endParaRPr lang="zh-CN" altLang="en-US" sz="1600" b="1" dirty="0"/>
          </a:p>
        </p:txBody>
      </p:sp>
      <p:sp>
        <p:nvSpPr>
          <p:cNvPr id="6" name="TextBox 6"/>
          <p:cNvSpPr txBox="1"/>
          <p:nvPr/>
        </p:nvSpPr>
        <p:spPr>
          <a:xfrm>
            <a:off x="417375" y="1484784"/>
            <a:ext cx="83092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dirty="0" smtClean="0">
                <a:solidFill>
                  <a:srgbClr val="0070C0"/>
                </a:solidFill>
              </a:rPr>
              <a:t>2. 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仿真电路原理图中的元件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14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/>
              <a:t>电路仿真（续）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1600" b="1" smtClean="0"/>
              <a:t>制作者：于成，</a:t>
            </a:r>
            <a:r>
              <a:rPr lang="en-US" altLang="zh-CN" sz="1600" b="1" smtClean="0"/>
              <a:t>2021.03</a:t>
            </a:r>
            <a:r>
              <a:rPr lang="zh-CN" altLang="en-US" sz="1600" b="1" smtClean="0"/>
              <a:t>修订</a:t>
            </a:r>
            <a:endParaRPr lang="zh-CN" altLang="en-US" sz="1600" b="1" dirty="0"/>
          </a:p>
        </p:txBody>
      </p:sp>
      <p:sp>
        <p:nvSpPr>
          <p:cNvPr id="6" name="TextBox 6"/>
          <p:cNvSpPr txBox="1"/>
          <p:nvPr/>
        </p:nvSpPr>
        <p:spPr>
          <a:xfrm>
            <a:off x="417375" y="1484784"/>
            <a:ext cx="83092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dirty="0" smtClean="0">
                <a:solidFill>
                  <a:srgbClr val="0070C0"/>
                </a:solidFill>
              </a:rPr>
              <a:t>3. 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静态工作点调试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417375" y="2204864"/>
            <a:ext cx="8309249" cy="4081656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应首先完成单管放大器静态工作点的调试。</a:t>
            </a:r>
            <a:endParaRPr lang="en-US" altLang="zh-CN" dirty="0" smtClean="0"/>
          </a:p>
          <a:p>
            <a:r>
              <a:rPr lang="zh-CN" altLang="en-US" dirty="0"/>
              <a:t>在</a:t>
            </a:r>
            <a:r>
              <a:rPr lang="en-US" altLang="zh-CN" dirty="0" err="1" smtClean="0"/>
              <a:t>Altium</a:t>
            </a:r>
            <a:r>
              <a:rPr lang="en-US" altLang="zh-CN" dirty="0" smtClean="0"/>
              <a:t> Designer</a:t>
            </a:r>
            <a:r>
              <a:rPr lang="zh-CN" altLang="en-US" dirty="0" smtClean="0"/>
              <a:t>仿真环境下调整电路中的</a:t>
            </a:r>
            <a:r>
              <a:rPr lang="en-US" altLang="zh-CN" dirty="0" smtClean="0"/>
              <a:t>100K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Rw</a:t>
            </a:r>
            <a:r>
              <a:rPr lang="zh-CN" altLang="en-US" dirty="0" smtClean="0"/>
              <a:t>电位器，将集电极电流</a:t>
            </a:r>
            <a:r>
              <a:rPr lang="en-US" altLang="zh-CN" dirty="0" smtClean="0"/>
              <a:t>I</a:t>
            </a:r>
            <a:r>
              <a:rPr lang="en-US" altLang="zh-CN" baseline="-25000" dirty="0" smtClean="0"/>
              <a:t>C</a:t>
            </a:r>
            <a:r>
              <a:rPr lang="zh-CN" altLang="en-US" dirty="0" smtClean="0"/>
              <a:t>设置为</a:t>
            </a:r>
            <a:r>
              <a:rPr lang="en-US" altLang="zh-CN" dirty="0" smtClean="0"/>
              <a:t>2.5mA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运行仿真求取</a:t>
            </a:r>
            <a:r>
              <a:rPr lang="en-US" altLang="zh-CN" dirty="0"/>
              <a:t>I</a:t>
            </a:r>
            <a:r>
              <a:rPr lang="en-US" altLang="zh-CN" baseline="-25000" dirty="0"/>
              <a:t>C</a:t>
            </a:r>
            <a:r>
              <a:rPr lang="en-US" altLang="zh-CN" dirty="0"/>
              <a:t>=2.5mA</a:t>
            </a:r>
            <a:r>
              <a:rPr lang="zh-CN" altLang="en-US" dirty="0"/>
              <a:t>时的静态工作点相关</a:t>
            </a:r>
            <a:r>
              <a:rPr lang="zh-CN" altLang="en-US" dirty="0" smtClean="0"/>
              <a:t>参数。</a:t>
            </a:r>
            <a:endParaRPr lang="en-US" altLang="zh-CN" dirty="0"/>
          </a:p>
          <a:p>
            <a:r>
              <a:rPr lang="zh-CN" altLang="en-US" dirty="0"/>
              <a:t>完成静态工作点调试后，继续交流电压放大倍数的仿真求解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2704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 descr="C:\Users\think\AppData\Roaming\Tencent\Users\1251407249\QQ\WinTemp\RichOle\HIHS@4GZZ}2[M7I0ME70G6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75" y="2160277"/>
            <a:ext cx="6098841" cy="448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/>
              <a:t>电路仿真（续）</a:t>
            </a:r>
            <a:endParaRPr lang="zh-CN" altLang="en-US" sz="6000" b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1600" b="1" smtClean="0"/>
              <a:t>制作者：于成，</a:t>
            </a:r>
            <a:r>
              <a:rPr lang="en-US" altLang="zh-CN" sz="1600" b="1" smtClean="0"/>
              <a:t>2021.03</a:t>
            </a:r>
            <a:r>
              <a:rPr lang="zh-CN" altLang="en-US" sz="1600" b="1" smtClean="0"/>
              <a:t>修订</a:t>
            </a:r>
            <a:endParaRPr lang="zh-CN" altLang="en-US" sz="1600" b="1" dirty="0"/>
          </a:p>
        </p:txBody>
      </p:sp>
      <p:sp>
        <p:nvSpPr>
          <p:cNvPr id="6" name="TextBox 6"/>
          <p:cNvSpPr txBox="1"/>
          <p:nvPr/>
        </p:nvSpPr>
        <p:spPr>
          <a:xfrm>
            <a:off x="417375" y="1484784"/>
            <a:ext cx="83092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dirty="0">
                <a:solidFill>
                  <a:srgbClr val="0070C0"/>
                </a:solidFill>
              </a:rPr>
              <a:t>4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. 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求取电压交流放大倍数时电路参数设置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428597" y="2214554"/>
            <a:ext cx="1571636" cy="1125848"/>
          </a:xfrm>
          <a:prstGeom prst="wedgeRoundRectCallout">
            <a:avLst>
              <a:gd name="adj1" fmla="val -10715"/>
              <a:gd name="adj2" fmla="val 85649"/>
              <a:gd name="adj3" fmla="val 166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输入电压标签</a:t>
            </a:r>
            <a:endParaRPr lang="en-US" altLang="zh-CN" sz="3200" b="1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572264" y="2143116"/>
            <a:ext cx="2154361" cy="1054410"/>
          </a:xfrm>
          <a:prstGeom prst="wedgeRoundRectCallout">
            <a:avLst>
              <a:gd name="adj1" fmla="val -103680"/>
              <a:gd name="adj2" fmla="val 71669"/>
              <a:gd name="adj3" fmla="val 166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输出电压标签</a:t>
            </a:r>
            <a:endParaRPr lang="en-US" altLang="zh-CN" sz="3200" b="1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5429256" y="4929198"/>
            <a:ext cx="3297369" cy="1428760"/>
          </a:xfrm>
          <a:prstGeom prst="wedgeRoundRectCallout">
            <a:avLst>
              <a:gd name="adj1" fmla="val -183387"/>
              <a:gd name="adj2" fmla="val -47673"/>
              <a:gd name="adj3" fmla="val 166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    将正弦交流输入设为最大峰值</a:t>
            </a:r>
            <a:r>
              <a:rPr lang="en-US" altLang="zh-CN" sz="3200" b="1" dirty="0" smtClean="0">
                <a:solidFill>
                  <a:srgbClr val="0070C0"/>
                </a:solidFill>
                <a:sym typeface="Wingdings" pitchFamily="2" charset="2"/>
              </a:rPr>
              <a:t>0.1V</a:t>
            </a:r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，频率</a:t>
            </a:r>
            <a:r>
              <a:rPr lang="en-US" altLang="zh-CN" sz="3200" b="1" dirty="0" smtClean="0">
                <a:solidFill>
                  <a:srgbClr val="0070C0"/>
                </a:solidFill>
                <a:sym typeface="Wingdings" pitchFamily="2" charset="2"/>
              </a:rPr>
              <a:t>1KHz</a:t>
            </a:r>
          </a:p>
        </p:txBody>
      </p:sp>
      <p:sp>
        <p:nvSpPr>
          <p:cNvPr id="11" name="圆角矩形标注 10"/>
          <p:cNvSpPr/>
          <p:nvPr/>
        </p:nvSpPr>
        <p:spPr>
          <a:xfrm>
            <a:off x="5857884" y="3286124"/>
            <a:ext cx="2868741" cy="1500198"/>
          </a:xfrm>
          <a:prstGeom prst="wedgeRoundRectCallout">
            <a:avLst>
              <a:gd name="adj1" fmla="val -61586"/>
              <a:gd name="adj2" fmla="val 37392"/>
              <a:gd name="adj3" fmla="val 166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    负载</a:t>
            </a:r>
            <a:r>
              <a:rPr lang="en-US" altLang="zh-CN" sz="3200" b="1" dirty="0" smtClean="0">
                <a:solidFill>
                  <a:srgbClr val="0070C0"/>
                </a:solidFill>
                <a:sym typeface="Wingdings" pitchFamily="2" charset="2"/>
              </a:rPr>
              <a:t>2400K</a:t>
            </a:r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的电阻代替</a:t>
            </a:r>
            <a:r>
              <a:rPr lang="en-US" altLang="zh-CN" sz="3200" b="1" dirty="0" smtClean="0">
                <a:solidFill>
                  <a:srgbClr val="0070C0"/>
                </a:solidFill>
                <a:sym typeface="Wingdings" pitchFamily="2" charset="2"/>
              </a:rPr>
              <a:t>R</a:t>
            </a:r>
            <a:r>
              <a:rPr lang="en-US" altLang="zh-CN" sz="3200" b="1" baseline="-25000" dirty="0" smtClean="0">
                <a:solidFill>
                  <a:srgbClr val="0070C0"/>
                </a:solidFill>
                <a:sym typeface="Wingdings" pitchFamily="2" charset="2"/>
              </a:rPr>
              <a:t>L</a:t>
            </a:r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为空载的情况</a:t>
            </a:r>
            <a:endParaRPr lang="en-US" altLang="zh-CN" sz="3200" b="1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7899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143116"/>
            <a:ext cx="5786478" cy="4554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/>
              <a:t>电路仿真（续）</a:t>
            </a:r>
            <a:endParaRPr lang="zh-CN" altLang="en-US" sz="6000" b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1600" b="1" smtClean="0"/>
              <a:t>制作者：于成，</a:t>
            </a:r>
            <a:r>
              <a:rPr lang="en-US" altLang="zh-CN" sz="1600" b="1" smtClean="0"/>
              <a:t>2021.03</a:t>
            </a:r>
            <a:r>
              <a:rPr lang="zh-CN" altLang="en-US" sz="1600" b="1" smtClean="0"/>
              <a:t>修订</a:t>
            </a:r>
            <a:endParaRPr lang="zh-CN" altLang="en-US" sz="1600" b="1" dirty="0"/>
          </a:p>
        </p:txBody>
      </p:sp>
      <p:sp>
        <p:nvSpPr>
          <p:cNvPr id="6" name="TextBox 6"/>
          <p:cNvSpPr txBox="1"/>
          <p:nvPr/>
        </p:nvSpPr>
        <p:spPr>
          <a:xfrm>
            <a:off x="417375" y="1484784"/>
            <a:ext cx="83092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dirty="0">
                <a:solidFill>
                  <a:srgbClr val="0070C0"/>
                </a:solidFill>
              </a:rPr>
              <a:t>5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. 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求取电压交流放大倍数时仿真参数设置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6286512" y="2143116"/>
            <a:ext cx="2428892" cy="1000132"/>
          </a:xfrm>
          <a:prstGeom prst="wedgeRoundRectCallout">
            <a:avLst>
              <a:gd name="adj1" fmla="val -256489"/>
              <a:gd name="adj2" fmla="val 24064"/>
              <a:gd name="adj3" fmla="val 166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    选中“暂态分析”</a:t>
            </a:r>
            <a:endParaRPr lang="en-US" altLang="zh-CN" sz="3200" b="1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286512" y="3286124"/>
            <a:ext cx="2440113" cy="2143140"/>
          </a:xfrm>
          <a:prstGeom prst="wedgeRoundRectCallout">
            <a:avLst>
              <a:gd name="adj1" fmla="val -110999"/>
              <a:gd name="adj2" fmla="val -22017"/>
              <a:gd name="adj3" fmla="val 166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    将交流输入输出的电压信号</a:t>
            </a:r>
            <a:r>
              <a:rPr lang="en-US" altLang="zh-CN" sz="3200" b="1" dirty="0" err="1" smtClean="0">
                <a:solidFill>
                  <a:srgbClr val="0070C0"/>
                </a:solidFill>
                <a:sym typeface="Wingdings" pitchFamily="2" charset="2"/>
              </a:rPr>
              <a:t>u</a:t>
            </a:r>
            <a:r>
              <a:rPr lang="en-US" altLang="zh-CN" sz="3200" b="1" baseline="-25000" dirty="0" err="1" smtClean="0">
                <a:solidFill>
                  <a:srgbClr val="0070C0"/>
                </a:solidFill>
                <a:sym typeface="Wingdings" pitchFamily="2" charset="2"/>
              </a:rPr>
              <a:t>in</a:t>
            </a:r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、</a:t>
            </a:r>
            <a:r>
              <a:rPr lang="en-US" altLang="zh-CN" sz="3200" b="1" dirty="0" err="1" smtClean="0">
                <a:solidFill>
                  <a:srgbClr val="0070C0"/>
                </a:solidFill>
                <a:sym typeface="Wingdings" pitchFamily="2" charset="2"/>
              </a:rPr>
              <a:t>u</a:t>
            </a:r>
            <a:r>
              <a:rPr lang="en-US" altLang="zh-CN" sz="3200" b="1" baseline="-25000" dirty="0" err="1" smtClean="0">
                <a:solidFill>
                  <a:srgbClr val="0070C0"/>
                </a:solidFill>
                <a:sym typeface="Wingdings" pitchFamily="2" charset="2"/>
              </a:rPr>
              <a:t>out</a:t>
            </a:r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加入</a:t>
            </a:r>
            <a:endParaRPr lang="en-US" altLang="zh-CN" sz="3200" b="1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3838810" y="5229200"/>
            <a:ext cx="2376264" cy="1000132"/>
          </a:xfrm>
          <a:prstGeom prst="wedgeRoundRectCallout">
            <a:avLst>
              <a:gd name="adj1" fmla="val 14468"/>
              <a:gd name="adj2" fmla="val 73406"/>
              <a:gd name="adj3" fmla="val 166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点击“</a:t>
            </a:r>
            <a:r>
              <a:rPr lang="en-US" altLang="zh-CN" sz="3200" b="1" dirty="0" smtClean="0">
                <a:solidFill>
                  <a:srgbClr val="0070C0"/>
                </a:solidFill>
                <a:sym typeface="Wingdings" pitchFamily="2" charset="2"/>
              </a:rPr>
              <a:t>OK</a:t>
            </a:r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”运行仿真</a:t>
            </a:r>
            <a:endParaRPr lang="en-US" altLang="zh-CN" sz="3200" b="1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6048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5" y="2143118"/>
            <a:ext cx="6640242" cy="4000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/>
              <a:t>电路仿真（续）</a:t>
            </a:r>
            <a:endParaRPr lang="zh-CN" altLang="en-US" sz="6000" b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1600" b="1" smtClean="0"/>
              <a:t>制作者：于成，</a:t>
            </a:r>
            <a:r>
              <a:rPr lang="en-US" altLang="zh-CN" sz="1600" b="1" smtClean="0"/>
              <a:t>2021.03</a:t>
            </a:r>
            <a:r>
              <a:rPr lang="zh-CN" altLang="en-US" sz="1600" b="1" smtClean="0"/>
              <a:t>修订</a:t>
            </a:r>
            <a:endParaRPr lang="zh-CN" altLang="en-US" sz="1600" b="1" dirty="0"/>
          </a:p>
        </p:txBody>
      </p:sp>
      <p:sp>
        <p:nvSpPr>
          <p:cNvPr id="6" name="TextBox 6"/>
          <p:cNvSpPr txBox="1"/>
          <p:nvPr/>
        </p:nvSpPr>
        <p:spPr>
          <a:xfrm>
            <a:off x="417375" y="1484784"/>
            <a:ext cx="83092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dirty="0">
                <a:solidFill>
                  <a:srgbClr val="0070C0"/>
                </a:solidFill>
              </a:rPr>
              <a:t>6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.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仿真电路的输入输出电压交流参数测量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7072330" y="2214554"/>
            <a:ext cx="1643074" cy="2000264"/>
          </a:xfrm>
          <a:prstGeom prst="wedgeRoundRectCallout">
            <a:avLst>
              <a:gd name="adj1" fmla="val -81171"/>
              <a:gd name="adj2" fmla="val -7126"/>
              <a:gd name="adj3" fmla="val 166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峰峰值</a:t>
            </a:r>
            <a:r>
              <a:rPr lang="en-US" altLang="zh-CN" sz="3200" b="1" dirty="0" smtClean="0">
                <a:solidFill>
                  <a:srgbClr val="0070C0"/>
                </a:solidFill>
                <a:sym typeface="Wingdings" pitchFamily="2" charset="2"/>
              </a:rPr>
              <a:t>200mV</a:t>
            </a:r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的输入信号</a:t>
            </a:r>
            <a:endParaRPr lang="en-US" altLang="zh-CN" sz="3200" b="1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428596" y="6143644"/>
            <a:ext cx="5929354" cy="500066"/>
          </a:xfrm>
          <a:prstGeom prst="wedgeRoundRectCallout">
            <a:avLst>
              <a:gd name="adj1" fmla="val -24451"/>
              <a:gd name="adj2" fmla="val -82482"/>
              <a:gd name="adj3" fmla="val 166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光标</a:t>
            </a:r>
            <a:r>
              <a:rPr lang="en-US" altLang="zh-CN" sz="3200" b="1" dirty="0" smtClean="0">
                <a:solidFill>
                  <a:srgbClr val="0070C0"/>
                </a:solidFill>
                <a:sym typeface="Wingdings" pitchFamily="2" charset="2"/>
              </a:rPr>
              <a:t>A</a:t>
            </a:r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测得输出最大峰值</a:t>
            </a:r>
            <a:r>
              <a:rPr lang="en-US" altLang="zh-CN" sz="3200" b="1" dirty="0" smtClean="0">
                <a:solidFill>
                  <a:srgbClr val="0070C0"/>
                </a:solidFill>
                <a:sym typeface="Wingdings" pitchFamily="2" charset="2"/>
              </a:rPr>
              <a:t>2.11V</a:t>
            </a:r>
          </a:p>
        </p:txBody>
      </p:sp>
      <p:sp>
        <p:nvSpPr>
          <p:cNvPr id="11" name="圆角矩形标注 10"/>
          <p:cNvSpPr/>
          <p:nvPr/>
        </p:nvSpPr>
        <p:spPr>
          <a:xfrm>
            <a:off x="6786578" y="4286256"/>
            <a:ext cx="1928826" cy="2000264"/>
          </a:xfrm>
          <a:prstGeom prst="wedgeRoundRectCallout">
            <a:avLst>
              <a:gd name="adj1" fmla="val -182219"/>
              <a:gd name="adj2" fmla="val 33588"/>
              <a:gd name="adj3" fmla="val 166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光标</a:t>
            </a:r>
            <a:r>
              <a:rPr lang="en-US" altLang="zh-CN" sz="3200" b="1" dirty="0" smtClean="0">
                <a:solidFill>
                  <a:srgbClr val="0070C0"/>
                </a:solidFill>
                <a:sym typeface="Wingdings" pitchFamily="2" charset="2"/>
              </a:rPr>
              <a:t>B</a:t>
            </a:r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测得输出最小峰值</a:t>
            </a:r>
            <a:r>
              <a:rPr lang="en-US" altLang="zh-CN" sz="3200" b="1" dirty="0" smtClean="0">
                <a:solidFill>
                  <a:srgbClr val="0070C0"/>
                </a:solidFill>
                <a:sym typeface="Wingdings" pitchFamily="2" charset="2"/>
              </a:rPr>
              <a:t>-2.11V</a:t>
            </a:r>
          </a:p>
        </p:txBody>
      </p:sp>
    </p:spTree>
    <p:extLst>
      <p:ext uri="{BB962C8B-B14F-4D97-AF65-F5344CB8AC3E}">
        <p14:creationId xmlns:p14="http://schemas.microsoft.com/office/powerpoint/2010/main" val="61195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143116"/>
            <a:ext cx="6072230" cy="454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/>
              <a:t>电路仿真（续）</a:t>
            </a:r>
            <a:endParaRPr lang="zh-CN" altLang="en-US" sz="6000" b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1600" b="1" smtClean="0"/>
              <a:t>制作者：于成，</a:t>
            </a:r>
            <a:r>
              <a:rPr lang="en-US" altLang="zh-CN" sz="1600" b="1" smtClean="0"/>
              <a:t>2021.03</a:t>
            </a:r>
            <a:r>
              <a:rPr lang="zh-CN" altLang="en-US" sz="1600" b="1" smtClean="0"/>
              <a:t>修订</a:t>
            </a:r>
            <a:endParaRPr lang="zh-CN" altLang="en-US" sz="1600" b="1" dirty="0"/>
          </a:p>
        </p:txBody>
      </p:sp>
      <p:sp>
        <p:nvSpPr>
          <p:cNvPr id="6" name="TextBox 6"/>
          <p:cNvSpPr txBox="1"/>
          <p:nvPr/>
        </p:nvSpPr>
        <p:spPr>
          <a:xfrm>
            <a:off x="417375" y="1484784"/>
            <a:ext cx="83092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dirty="0">
                <a:solidFill>
                  <a:srgbClr val="0070C0"/>
                </a:solidFill>
              </a:rPr>
              <a:t>7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. 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负载电阻为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2.4K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时的仿真电路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6572264" y="2214554"/>
            <a:ext cx="2154361" cy="3000396"/>
          </a:xfrm>
          <a:prstGeom prst="wedgeRoundRectCallout">
            <a:avLst>
              <a:gd name="adj1" fmla="val -98061"/>
              <a:gd name="adj2" fmla="val 35011"/>
              <a:gd name="adj3" fmla="val 166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    将负载电阻</a:t>
            </a:r>
            <a:r>
              <a:rPr lang="en-US" altLang="zh-CN" sz="3200" b="1" dirty="0" smtClean="0">
                <a:solidFill>
                  <a:srgbClr val="0070C0"/>
                </a:solidFill>
                <a:sym typeface="Wingdings" pitchFamily="2" charset="2"/>
              </a:rPr>
              <a:t>R</a:t>
            </a:r>
            <a:r>
              <a:rPr lang="en-US" altLang="zh-CN" sz="3200" b="1" baseline="-25000" dirty="0" smtClean="0">
                <a:solidFill>
                  <a:srgbClr val="0070C0"/>
                </a:solidFill>
                <a:sym typeface="Wingdings" pitchFamily="2" charset="2"/>
              </a:rPr>
              <a:t>L</a:t>
            </a:r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设为</a:t>
            </a:r>
            <a:r>
              <a:rPr lang="en-US" altLang="zh-CN" sz="3200" b="1" dirty="0" smtClean="0">
                <a:solidFill>
                  <a:srgbClr val="0070C0"/>
                </a:solidFill>
                <a:sym typeface="Wingdings" pitchFamily="2" charset="2"/>
              </a:rPr>
              <a:t>2.4K</a:t>
            </a:r>
            <a:r>
              <a:rPr lang="zh-CN" altLang="en-US" sz="3200" b="1" dirty="0" smtClean="0">
                <a:solidFill>
                  <a:srgbClr val="0070C0"/>
                </a:solidFill>
                <a:sym typeface="Wingdings" pitchFamily="2" charset="2"/>
              </a:rPr>
              <a:t>重新执行仿真，结果（略）。</a:t>
            </a:r>
            <a:endParaRPr lang="en-US" altLang="zh-CN" sz="3200" b="1" dirty="0" smtClean="0">
              <a:solidFill>
                <a:srgbClr val="0070C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1985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2196</TotalTime>
  <Words>1460</Words>
  <Application>Microsoft Office PowerPoint</Application>
  <PresentationFormat>全屏显示(4:3)</PresentationFormat>
  <Paragraphs>179</Paragraphs>
  <Slides>35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7" baseType="lpstr">
      <vt:lpstr>暗香扑面</vt:lpstr>
      <vt:lpstr>公式</vt:lpstr>
      <vt:lpstr>晶体管共射极单管放大器交流动态分析的实际操作</vt:lpstr>
      <vt:lpstr>主要内容概述</vt:lpstr>
      <vt:lpstr>电路仿真</vt:lpstr>
      <vt:lpstr>电路仿真（续）</vt:lpstr>
      <vt:lpstr>电路仿真（续）</vt:lpstr>
      <vt:lpstr>电路仿真（续）</vt:lpstr>
      <vt:lpstr>电路仿真（续）</vt:lpstr>
      <vt:lpstr>电路仿真（续）</vt:lpstr>
      <vt:lpstr>电路仿真（续）</vt:lpstr>
      <vt:lpstr>电路仿真（续）</vt:lpstr>
      <vt:lpstr>电路仿真（续）</vt:lpstr>
      <vt:lpstr>电路仿真（续）</vt:lpstr>
      <vt:lpstr>电路仿真（续）</vt:lpstr>
      <vt:lpstr>电路仿真（续）</vt:lpstr>
      <vt:lpstr>实际操作</vt:lpstr>
      <vt:lpstr>实际操作（续）</vt:lpstr>
      <vt:lpstr>实际操作（续）</vt:lpstr>
      <vt:lpstr>实际操作（续）</vt:lpstr>
      <vt:lpstr>实际操作（续）</vt:lpstr>
      <vt:lpstr>实际操作（续）</vt:lpstr>
      <vt:lpstr>实际操作（续）</vt:lpstr>
      <vt:lpstr>实际操作（续）</vt:lpstr>
      <vt:lpstr>实际操作（续）</vt:lpstr>
      <vt:lpstr>实际操作（续）</vt:lpstr>
      <vt:lpstr>实际操作（续）</vt:lpstr>
      <vt:lpstr>实际操作（续）</vt:lpstr>
      <vt:lpstr>实际操作（续）</vt:lpstr>
      <vt:lpstr>实际操作（续）</vt:lpstr>
      <vt:lpstr>实际操作（续）</vt:lpstr>
      <vt:lpstr>实际操作（续）</vt:lpstr>
      <vt:lpstr>实际操作（续）</vt:lpstr>
      <vt:lpstr>实际操作（续）</vt:lpstr>
      <vt:lpstr>5.饱和、截止失真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基于Altium Designer的电路仿真设计</dc:title>
  <dc:creator>Yu Cheng</dc:creator>
  <cp:lastModifiedBy>think</cp:lastModifiedBy>
  <cp:revision>145</cp:revision>
  <dcterms:created xsi:type="dcterms:W3CDTF">2016-03-19T15:39:32Z</dcterms:created>
  <dcterms:modified xsi:type="dcterms:W3CDTF">2021-03-28T00:33:55Z</dcterms:modified>
</cp:coreProperties>
</file>