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95" r:id="rId2"/>
    <p:sldId id="266" r:id="rId3"/>
    <p:sldId id="268" r:id="rId4"/>
    <p:sldId id="279" r:id="rId5"/>
    <p:sldId id="269" r:id="rId6"/>
    <p:sldId id="281" r:id="rId7"/>
    <p:sldId id="287" r:id="rId8"/>
    <p:sldId id="282" r:id="rId9"/>
    <p:sldId id="283" r:id="rId10"/>
    <p:sldId id="284" r:id="rId11"/>
    <p:sldId id="286" r:id="rId12"/>
    <p:sldId id="2442" r:id="rId13"/>
    <p:sldId id="2444" r:id="rId14"/>
    <p:sldId id="2445" r:id="rId15"/>
    <p:sldId id="292" r:id="rId16"/>
    <p:sldId id="293" r:id="rId17"/>
    <p:sldId id="2446" r:id="rId18"/>
    <p:sldId id="2449" r:id="rId19"/>
    <p:sldId id="294" r:id="rId20"/>
    <p:sldId id="2447" r:id="rId21"/>
    <p:sldId id="2450" r:id="rId22"/>
    <p:sldId id="288" r:id="rId23"/>
    <p:sldId id="2448" r:id="rId24"/>
    <p:sldId id="2451" r:id="rId25"/>
    <p:sldId id="275" r:id="rId26"/>
    <p:sldId id="276" r:id="rId27"/>
    <p:sldId id="244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62478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5605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73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156457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961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80517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607410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136801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5683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09951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05915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173A9-9540-478C-89A2-AF7E83E45F01}"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0540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173A9-9540-478C-89A2-AF7E83E45F01}"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159406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173A9-9540-478C-89A2-AF7E83E45F01}"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46698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173A9-9540-478C-89A2-AF7E83E45F01}"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77855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1173A9-9540-478C-89A2-AF7E83E45F01}"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7139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1173A9-9540-478C-89A2-AF7E83E45F01}"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32780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1173A9-9540-478C-89A2-AF7E83E45F01}" type="datetimeFigureOut">
              <a:rPr lang="en-US" smtClean="0"/>
              <a:t>4/15/2023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25ED5B-0179-4B81-B215-6923BB9B1211}" type="slidenum">
              <a:rPr lang="en-US" smtClean="0"/>
              <a:t>‹#›</a:t>
            </a:fld>
            <a:endParaRPr lang="en-US"/>
          </a:p>
        </p:txBody>
      </p:sp>
    </p:spTree>
    <p:extLst>
      <p:ext uri="{BB962C8B-B14F-4D97-AF65-F5344CB8AC3E}">
        <p14:creationId xmlns:p14="http://schemas.microsoft.com/office/powerpoint/2010/main" val="40129643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sas.com/en_us/insights/analytics/machine-learning.html" TargetMode="External"/><Relationship Id="rId3" Type="http://schemas.openxmlformats.org/officeDocument/2006/relationships/hyperlink" Target="http://www.kaggle.com/" TargetMode="External"/><Relationship Id="rId7" Type="http://schemas.openxmlformats.org/officeDocument/2006/relationships/hyperlink" Target="http://scikit-learn.org/stable/modules/generated/sklearn.tree.DecisionTreeClassifier.html"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mines.humanoriented.com/classes/2010/fall/csci568/portfolio_exports/lguo/decisionTree.html" TargetMode="External"/><Relationship Id="rId5" Type="http://schemas.openxmlformats.org/officeDocument/2006/relationships/hyperlink" Target="http://www.analyticbridge.com/profiles/blogs/random-forest-in-python" TargetMode="External"/><Relationship Id="rId4" Type="http://schemas.openxmlformats.org/officeDocument/2006/relationships/hyperlink" Target="http://www.kdnuggets.com/" TargetMode="External"/><Relationship Id="rId9" Type="http://schemas.openxmlformats.org/officeDocument/2006/relationships/hyperlink" Target="http://xgboost.readthedocs.io/en/latest/model.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80" r="80"/>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EL PROGRESS REPORT</a:t>
            </a:r>
          </a:p>
        </p:txBody>
      </p:sp>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439223" cy="3883523"/>
            <a:chOff x="137234" y="-22763"/>
            <a:chExt cx="7439223"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137234" y="675522"/>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rPr>
                <a:t>CREDIT CARD FRAUD DETECTION</a:t>
              </a:r>
            </a:p>
          </p:txBody>
        </p:sp>
      </p:grpSp>
      <p:sp>
        <p:nvSpPr>
          <p:cNvPr id="2" name="TextBox 1">
            <a:extLst>
              <a:ext uri="{FF2B5EF4-FFF2-40B4-BE49-F238E27FC236}">
                <a16:creationId xmlns:a16="http://schemas.microsoft.com/office/drawing/2014/main" id="{23F4C730-BE1B-43CA-9272-3ECD91752D78}"/>
              </a:ext>
            </a:extLst>
          </p:cNvPr>
          <p:cNvSpPr txBox="1"/>
          <p:nvPr/>
        </p:nvSpPr>
        <p:spPr>
          <a:xfrm>
            <a:off x="3807882" y="3637611"/>
            <a:ext cx="4685122" cy="369332"/>
          </a:xfrm>
          <a:prstGeom prst="rect">
            <a:avLst/>
          </a:prstGeom>
          <a:noFill/>
        </p:spPr>
        <p:txBody>
          <a:bodyPr wrap="square" rtlCol="0">
            <a:spAutoFit/>
          </a:bodyPr>
          <a:lstStyle/>
          <a:p>
            <a:pPr algn="ctr"/>
            <a:r>
              <a:rPr lang="en-IN" dirty="0"/>
              <a:t>CS3203 DS &amp; ML Project</a:t>
            </a:r>
          </a:p>
        </p:txBody>
      </p:sp>
      <p:sp>
        <p:nvSpPr>
          <p:cNvPr id="3" name="TextBox 2">
            <a:extLst>
              <a:ext uri="{FF2B5EF4-FFF2-40B4-BE49-F238E27FC236}">
                <a16:creationId xmlns:a16="http://schemas.microsoft.com/office/drawing/2014/main" id="{9B649EB8-DC04-4629-B1B6-AC3D06FD3EC9}"/>
              </a:ext>
            </a:extLst>
          </p:cNvPr>
          <p:cNvSpPr txBox="1"/>
          <p:nvPr/>
        </p:nvSpPr>
        <p:spPr>
          <a:xfrm>
            <a:off x="9076502" y="5572204"/>
            <a:ext cx="2952100" cy="1015663"/>
          </a:xfrm>
          <a:prstGeom prst="rect">
            <a:avLst/>
          </a:prstGeom>
          <a:noFill/>
        </p:spPr>
        <p:txBody>
          <a:bodyPr wrap="square" rtlCol="0">
            <a:spAutoFit/>
          </a:bodyPr>
          <a:lstStyle/>
          <a:p>
            <a:r>
              <a:rPr lang="en-IN" sz="2000" dirty="0"/>
              <a:t>Submitted By:</a:t>
            </a:r>
          </a:p>
          <a:p>
            <a:r>
              <a:rPr lang="en-IN" sz="2000" dirty="0"/>
              <a:t>Tushar (209301387)</a:t>
            </a:r>
          </a:p>
          <a:p>
            <a:r>
              <a:rPr lang="en-IN" sz="2000" dirty="0"/>
              <a:t>Sec: VI B</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524310" y="1640003"/>
            <a:ext cx="8596668" cy="4461859"/>
          </a:xfrm>
        </p:spPr>
        <p:txBody>
          <a:bodyPr>
            <a:normAutofit/>
          </a:bodyPr>
          <a:lstStyle/>
          <a:p>
            <a:r>
              <a:rPr lang="en-US" dirty="0">
                <a:solidFill>
                  <a:srgbClr val="92D050"/>
                </a:solidFill>
              </a:rPr>
              <a:t>Handling the missing values: </a:t>
            </a:r>
            <a:r>
              <a:rPr lang="en-US" dirty="0"/>
              <a:t>Since this data was collected manually and through remote systems, the data was accurate and no missing values exist.</a:t>
            </a:r>
          </a:p>
          <a:p>
            <a:endParaRPr lang="en-US" dirty="0">
              <a:solidFill>
                <a:srgbClr val="92D050"/>
              </a:solidFill>
            </a:endParaRPr>
          </a:p>
          <a:p>
            <a:r>
              <a:rPr lang="en-US" dirty="0">
                <a:solidFill>
                  <a:srgbClr val="92D050"/>
                </a:solidFill>
              </a:rPr>
              <a:t>Transformation: </a:t>
            </a:r>
            <a:r>
              <a:rPr lang="en-US" dirty="0">
                <a:solidFill>
                  <a:schemeClr val="tx1"/>
                </a:solidFill>
              </a:rPr>
              <a:t>The attribute ‘Amount’ was Normalized while running the last iteration because a clear imbalance was seen that was affecting the precision of the model output.</a:t>
            </a:r>
          </a:p>
          <a:p>
            <a:endParaRPr lang="en-US" dirty="0">
              <a:solidFill>
                <a:srgbClr val="92D050"/>
              </a:solidFill>
            </a:endParaRPr>
          </a:p>
          <a:p>
            <a:r>
              <a:rPr lang="en-US" dirty="0">
                <a:solidFill>
                  <a:srgbClr val="92D050"/>
                </a:solidFill>
              </a:rPr>
              <a:t>Outliers: </a:t>
            </a:r>
            <a:r>
              <a:rPr lang="en-US" dirty="0">
                <a:solidFill>
                  <a:schemeClr val="tx1"/>
                </a:solidFill>
              </a:rPr>
              <a:t>This data does not have any outliers as it is a combination of features and Binary variables.</a:t>
            </a:r>
          </a:p>
          <a:p>
            <a:endParaRPr lang="en-US" dirty="0"/>
          </a:p>
          <a:p>
            <a:r>
              <a:rPr lang="en-US" dirty="0">
                <a:solidFill>
                  <a:srgbClr val="92D050"/>
                </a:solidFill>
              </a:rPr>
              <a:t>Irrelevant Data handling</a:t>
            </a:r>
            <a:r>
              <a:rPr lang="en-US" dirty="0"/>
              <a:t>: The variable ‘Time’ was deemed irrelevant after a few iterations and was ignored from the main calculations.</a:t>
            </a:r>
          </a:p>
        </p:txBody>
      </p:sp>
    </p:spTree>
    <p:extLst>
      <p:ext uri="{BB962C8B-B14F-4D97-AF65-F5344CB8AC3E}">
        <p14:creationId xmlns:p14="http://schemas.microsoft.com/office/powerpoint/2010/main" val="34111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3175" y="-8467"/>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3416320"/>
          </a:xfrm>
          <a:prstGeom prst="rect">
            <a:avLst/>
          </a:prstGeom>
        </p:spPr>
        <p:txBody>
          <a:bodyPr wrap="square">
            <a:spAutoFit/>
          </a:bodyPr>
          <a:lstStyle/>
          <a:p>
            <a:r>
              <a:rPr lang="en-US" dirty="0"/>
              <a:t>Since the data that is being dealt with is binary and needs to be classified into either fraudulent or non-fraudulent data, three suitable machine learning algorithms are used in this case to perform data mining on credit card transactions.</a:t>
            </a:r>
          </a:p>
          <a:p>
            <a:endParaRPr lang="en-US" dirty="0"/>
          </a:p>
          <a:p>
            <a:r>
              <a:rPr lang="en-US" dirty="0"/>
              <a:t>	-&gt; Logistic Regression</a:t>
            </a:r>
          </a:p>
          <a:p>
            <a:endParaRPr lang="en-US" dirty="0"/>
          </a:p>
          <a:p>
            <a:r>
              <a:rPr lang="en-US" dirty="0"/>
              <a:t>	-&gt; Random Forest Classifier.</a:t>
            </a:r>
          </a:p>
          <a:p>
            <a:endParaRPr lang="en-US" dirty="0"/>
          </a:p>
          <a:p>
            <a:r>
              <a:rPr lang="en-US" dirty="0"/>
              <a:t>	-&gt; Decision Tree Classifier.</a:t>
            </a:r>
          </a:p>
          <a:p>
            <a:endParaRPr lang="en-US" dirty="0"/>
          </a:p>
          <a:p>
            <a:r>
              <a:rPr lang="en-US" dirty="0"/>
              <a:t>	-&gt; XG Boost algorithm.</a:t>
            </a:r>
          </a:p>
        </p:txBody>
      </p:sp>
    </p:spTree>
    <p:extLst>
      <p:ext uri="{BB962C8B-B14F-4D97-AF65-F5344CB8AC3E}">
        <p14:creationId xmlns:p14="http://schemas.microsoft.com/office/powerpoint/2010/main" val="394752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Logistic Regression</a:t>
            </a:r>
          </a:p>
        </p:txBody>
      </p:sp>
      <p:sp>
        <p:nvSpPr>
          <p:cNvPr id="10" name="Content Placeholder 9"/>
          <p:cNvSpPr>
            <a:spLocks noGrp="1"/>
          </p:cNvSpPr>
          <p:nvPr>
            <p:ph idx="1"/>
          </p:nvPr>
        </p:nvSpPr>
        <p:spPr>
          <a:xfrm>
            <a:off x="583221" y="1749467"/>
            <a:ext cx="8596668" cy="4072902"/>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Rectangle 3"/>
          <p:cNvSpPr/>
          <p:nvPr/>
        </p:nvSpPr>
        <p:spPr>
          <a:xfrm>
            <a:off x="729234" y="1749467"/>
            <a:ext cx="8437274" cy="3322961"/>
          </a:xfrm>
          <a:prstGeom prst="rect">
            <a:avLst/>
          </a:prstGeom>
        </p:spPr>
        <p:txBody>
          <a:bodyPr wrap="square">
            <a:spAutoFit/>
          </a:bodyPr>
          <a:lstStyle/>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It is the Supervised Learning technique used for predicting the categorical dependent variable(predicted variable (class) ) using a given set of independent variables(predictors (our independent variables)(v1 to v28)</a:t>
            </a:r>
          </a:p>
          <a:p>
            <a:pPr marL="342900" lvl="0" indent="-342900">
              <a:lnSpc>
                <a:spcPct val="115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It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latin typeface="Söhne"/>
            </a:endParaRPr>
          </a:p>
          <a:p>
            <a:endParaRPr lang="en-US" dirty="0"/>
          </a:p>
        </p:txBody>
      </p:sp>
    </p:spTree>
    <p:extLst>
      <p:ext uri="{BB962C8B-B14F-4D97-AF65-F5344CB8AC3E}">
        <p14:creationId xmlns:p14="http://schemas.microsoft.com/office/powerpoint/2010/main" val="265177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1078DF-3E26-B9AC-196A-67CA1A7E64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366" y="1924129"/>
            <a:ext cx="4126984" cy="3326984"/>
          </a:xfrm>
          <a:prstGeom prst="rect">
            <a:avLst/>
          </a:prstGeom>
          <a:noFill/>
          <a:ln>
            <a:noFill/>
          </a:ln>
        </p:spPr>
      </p:pic>
      <p:pic>
        <p:nvPicPr>
          <p:cNvPr id="5" name="Picture 4" descr="A picture containing graphical user interface&#10;&#10;Description automatically generated">
            <a:extLst>
              <a:ext uri="{FF2B5EF4-FFF2-40B4-BE49-F238E27FC236}">
                <a16:creationId xmlns:a16="http://schemas.microsoft.com/office/drawing/2014/main" id="{CB34B46A-5AAC-011C-6AFF-F02779905A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2383" y="1850715"/>
            <a:ext cx="3870960" cy="3156569"/>
          </a:xfrm>
          <a:prstGeom prst="rect">
            <a:avLst/>
          </a:prstGeom>
          <a:noFill/>
          <a:ln>
            <a:noFill/>
          </a:ln>
        </p:spPr>
      </p:pic>
      <p:sp>
        <p:nvSpPr>
          <p:cNvPr id="7" name="TextBox 6">
            <a:extLst>
              <a:ext uri="{FF2B5EF4-FFF2-40B4-BE49-F238E27FC236}">
                <a16:creationId xmlns:a16="http://schemas.microsoft.com/office/drawing/2014/main" id="{B23C3083-A68E-E6D1-4456-B06B0F475F69}"/>
              </a:ext>
            </a:extLst>
          </p:cNvPr>
          <p:cNvSpPr txBox="1"/>
          <p:nvPr/>
        </p:nvSpPr>
        <p:spPr>
          <a:xfrm>
            <a:off x="682667" y="500810"/>
            <a:ext cx="8573366" cy="584775"/>
          </a:xfrm>
          <a:prstGeom prst="rect">
            <a:avLst/>
          </a:prstGeom>
          <a:noFill/>
        </p:spPr>
        <p:txBody>
          <a:bodyPr wrap="square" rtlCol="0">
            <a:spAutoFit/>
          </a:bodyPr>
          <a:lstStyle/>
          <a:p>
            <a:r>
              <a:rPr lang="en-US" sz="3200" dirty="0">
                <a:solidFill>
                  <a:schemeClr val="accent2">
                    <a:lumMod val="60000"/>
                    <a:lumOff val="40000"/>
                  </a:schemeClr>
                </a:solidFill>
              </a:rPr>
              <a:t>Logistic Regression – Confusion Matrix &amp; ROC</a:t>
            </a:r>
            <a:endParaRPr lang="en-IN" sz="3200" dirty="0">
              <a:solidFill>
                <a:schemeClr val="accent2">
                  <a:lumMod val="60000"/>
                  <a:lumOff val="40000"/>
                </a:schemeClr>
              </a:solidFill>
            </a:endParaRPr>
          </a:p>
        </p:txBody>
      </p:sp>
    </p:spTree>
    <p:extLst>
      <p:ext uri="{BB962C8B-B14F-4D97-AF65-F5344CB8AC3E}">
        <p14:creationId xmlns:p14="http://schemas.microsoft.com/office/powerpoint/2010/main" val="244923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5F3-57E2-BFC5-09F0-C987494E2C5A}"/>
              </a:ext>
            </a:extLst>
          </p:cNvPr>
          <p:cNvSpPr>
            <a:spLocks noGrp="1"/>
          </p:cNvSpPr>
          <p:nvPr>
            <p:ph type="title"/>
          </p:nvPr>
        </p:nvSpPr>
        <p:spPr>
          <a:xfrm>
            <a:off x="677333" y="609600"/>
            <a:ext cx="8755915" cy="1051249"/>
          </a:xfrm>
        </p:spPr>
        <p:txBody>
          <a:bodyPr>
            <a:normAutofit fontScale="90000"/>
          </a:bodyPr>
          <a:lstStyle/>
          <a:p>
            <a:r>
              <a:rPr lang="en-IN" dirty="0"/>
              <a:t>Logistic Regression – Analysis</a:t>
            </a:r>
            <a:br>
              <a:rPr lang="en-IN" dirty="0"/>
            </a:br>
            <a:endParaRPr lang="en-IN" dirty="0"/>
          </a:p>
        </p:txBody>
      </p:sp>
      <p:pic>
        <p:nvPicPr>
          <p:cNvPr id="6" name="Content Placeholder 5">
            <a:extLst>
              <a:ext uri="{FF2B5EF4-FFF2-40B4-BE49-F238E27FC236}">
                <a16:creationId xmlns:a16="http://schemas.microsoft.com/office/drawing/2014/main" id="{258E5A0C-3CDA-1E51-869B-5C1505C33BD1}"/>
              </a:ext>
            </a:extLst>
          </p:cNvPr>
          <p:cNvPicPr>
            <a:picLocks noGrp="1" noChangeAspect="1"/>
          </p:cNvPicPr>
          <p:nvPr>
            <p:ph idx="1"/>
          </p:nvPr>
        </p:nvPicPr>
        <p:blipFill rotWithShape="1">
          <a:blip r:embed="rId2"/>
          <a:srcRect b="6980"/>
          <a:stretch/>
        </p:blipFill>
        <p:spPr>
          <a:xfrm>
            <a:off x="1537955" y="1915613"/>
            <a:ext cx="6803612" cy="3738738"/>
          </a:xfrm>
        </p:spPr>
      </p:pic>
    </p:spTree>
    <p:extLst>
      <p:ext uri="{BB962C8B-B14F-4D97-AF65-F5344CB8AC3E}">
        <p14:creationId xmlns:p14="http://schemas.microsoft.com/office/powerpoint/2010/main" val="137299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Decision Tree Classifier</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4247317"/>
          </a:xfrm>
          <a:prstGeom prst="rect">
            <a:avLst/>
          </a:prstGeom>
        </p:spPr>
        <p:txBody>
          <a:bodyPr wrap="square">
            <a:spAutoFit/>
          </a:bodyPr>
          <a:lstStyle/>
          <a:p>
            <a:r>
              <a:rPr lang="en-US" dirty="0"/>
              <a:t>A decision tree classifier is an upgrade on the CART algorithm and it is a predictive modeling technique that uses classification trees and conjunctions to solve problems on classifications.</a:t>
            </a:r>
          </a:p>
          <a:p>
            <a:endParaRPr lang="en-US" dirty="0"/>
          </a:p>
          <a:p>
            <a:r>
              <a:rPr lang="en-US" dirty="0"/>
              <a:t>Data is in the form of (</a:t>
            </a:r>
            <a:r>
              <a:rPr lang="en-US" dirty="0" err="1"/>
              <a:t>x,Y</a:t>
            </a:r>
            <a:r>
              <a:rPr lang="en-US" dirty="0"/>
              <a:t>) -&gt; (x1, x2, x3, ……. </a:t>
            </a:r>
            <a:r>
              <a:rPr lang="en-US" dirty="0" err="1"/>
              <a:t>Xk</a:t>
            </a:r>
            <a:r>
              <a:rPr lang="en-US" dirty="0"/>
              <a:t>, Y)</a:t>
            </a:r>
          </a:p>
          <a:p>
            <a:endParaRPr lang="en-US" dirty="0"/>
          </a:p>
          <a:p>
            <a:r>
              <a:rPr lang="en-US" dirty="0"/>
              <a:t>The advantages are:</a:t>
            </a:r>
          </a:p>
          <a:p>
            <a:endParaRPr lang="en-US" dirty="0"/>
          </a:p>
          <a:p>
            <a:r>
              <a:rPr lang="en-US" dirty="0"/>
              <a:t>	-&gt; Highly detailed.</a:t>
            </a:r>
          </a:p>
          <a:p>
            <a:r>
              <a:rPr lang="en-US" dirty="0"/>
              <a:t>	-&gt; Very good accuracy.</a:t>
            </a:r>
          </a:p>
          <a:p>
            <a:endParaRPr lang="en-US" dirty="0"/>
          </a:p>
          <a:p>
            <a:r>
              <a:rPr lang="en-US" dirty="0"/>
              <a:t>Disadvantage is that:</a:t>
            </a:r>
          </a:p>
          <a:p>
            <a:endParaRPr lang="en-US" dirty="0"/>
          </a:p>
          <a:p>
            <a:r>
              <a:rPr lang="en-US" dirty="0"/>
              <a:t>	-&gt; Decision Tree classifiers are very slow and time consuming to execute.</a:t>
            </a:r>
          </a:p>
          <a:p>
            <a:endParaRPr lang="en-US" dirty="0"/>
          </a:p>
        </p:txBody>
      </p:sp>
    </p:spTree>
    <p:extLst>
      <p:ext uri="{BB962C8B-B14F-4D97-AF65-F5344CB8AC3E}">
        <p14:creationId xmlns:p14="http://schemas.microsoft.com/office/powerpoint/2010/main" val="400487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142976"/>
            <a:ext cx="9912878" cy="1320800"/>
          </a:xfrm>
        </p:spPr>
        <p:txBody>
          <a:bodyPr>
            <a:normAutofit/>
          </a:bodyPr>
          <a:lstStyle/>
          <a:p>
            <a:r>
              <a:rPr lang="en-US" dirty="0"/>
              <a:t>Modeling – Deriving Rules for Decision Tree</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10768" y="890307"/>
            <a:ext cx="8437274" cy="923330"/>
          </a:xfrm>
          <a:prstGeom prst="rect">
            <a:avLst/>
          </a:prstGeom>
        </p:spPr>
        <p:txBody>
          <a:bodyPr wrap="square">
            <a:spAutoFit/>
          </a:bodyPr>
          <a:lstStyle/>
          <a:p>
            <a:r>
              <a:rPr lang="en-US" dirty="0"/>
              <a:t>Based on the features obtained by Principal Component Analysis, from V1 to V28, rules have been derived below for Decision Trees.</a:t>
            </a:r>
          </a:p>
          <a:p>
            <a:endParaRPr lang="en-US" dirty="0"/>
          </a:p>
        </p:txBody>
      </p:sp>
      <p:pic>
        <p:nvPicPr>
          <p:cNvPr id="5" name="Picture 4" descr="A picture containing tex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6723"/>
            <a:ext cx="12192000" cy="5251258"/>
          </a:xfrm>
          <a:prstGeom prst="rect">
            <a:avLst/>
          </a:prstGeom>
        </p:spPr>
      </p:pic>
    </p:spTree>
    <p:extLst>
      <p:ext uri="{BB962C8B-B14F-4D97-AF65-F5344CB8AC3E}">
        <p14:creationId xmlns:p14="http://schemas.microsoft.com/office/powerpoint/2010/main" val="235800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3C3083-A68E-E6D1-4456-B06B0F475F69}"/>
              </a:ext>
            </a:extLst>
          </p:cNvPr>
          <p:cNvSpPr txBox="1"/>
          <p:nvPr/>
        </p:nvSpPr>
        <p:spPr>
          <a:xfrm>
            <a:off x="682667" y="500810"/>
            <a:ext cx="8573366" cy="584775"/>
          </a:xfrm>
          <a:prstGeom prst="rect">
            <a:avLst/>
          </a:prstGeom>
          <a:noFill/>
        </p:spPr>
        <p:txBody>
          <a:bodyPr wrap="square" rtlCol="0">
            <a:spAutoFit/>
          </a:bodyPr>
          <a:lstStyle/>
          <a:p>
            <a:r>
              <a:rPr lang="en-US" sz="3200" dirty="0">
                <a:solidFill>
                  <a:schemeClr val="accent2">
                    <a:lumMod val="60000"/>
                    <a:lumOff val="40000"/>
                  </a:schemeClr>
                </a:solidFill>
              </a:rPr>
              <a:t>Decision Tree – Confusion Matrix &amp; ROC</a:t>
            </a:r>
            <a:endParaRPr lang="en-IN" sz="3200" dirty="0">
              <a:solidFill>
                <a:schemeClr val="accent2">
                  <a:lumMod val="60000"/>
                  <a:lumOff val="40000"/>
                </a:schemeClr>
              </a:solidFill>
            </a:endParaRPr>
          </a:p>
        </p:txBody>
      </p:sp>
      <p:pic>
        <p:nvPicPr>
          <p:cNvPr id="2052" name="Picture 4">
            <a:extLst>
              <a:ext uri="{FF2B5EF4-FFF2-40B4-BE49-F238E27FC236}">
                <a16:creationId xmlns:a16="http://schemas.microsoft.com/office/drawing/2014/main" id="{5E80ACBC-5B01-4591-FA5A-F1F34E646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0400" y="2148889"/>
            <a:ext cx="3430929" cy="29731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6C19F4C-D868-F66E-3FA6-7AE8897C2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993" y="2118885"/>
            <a:ext cx="3562142" cy="300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4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5F3-57E2-BFC5-09F0-C987494E2C5A}"/>
              </a:ext>
            </a:extLst>
          </p:cNvPr>
          <p:cNvSpPr>
            <a:spLocks noGrp="1"/>
          </p:cNvSpPr>
          <p:nvPr>
            <p:ph type="title"/>
          </p:nvPr>
        </p:nvSpPr>
        <p:spPr>
          <a:xfrm>
            <a:off x="677333" y="609600"/>
            <a:ext cx="8755915" cy="1051249"/>
          </a:xfrm>
        </p:spPr>
        <p:txBody>
          <a:bodyPr>
            <a:normAutofit fontScale="90000"/>
          </a:bodyPr>
          <a:lstStyle/>
          <a:p>
            <a:r>
              <a:rPr lang="en-IN" dirty="0"/>
              <a:t>Decision Tree – Analysis</a:t>
            </a:r>
            <a:br>
              <a:rPr lang="en-IN" dirty="0"/>
            </a:br>
            <a:endParaRPr lang="en-IN" dirty="0"/>
          </a:p>
        </p:txBody>
      </p:sp>
      <p:pic>
        <p:nvPicPr>
          <p:cNvPr id="7" name="Picture 6">
            <a:extLst>
              <a:ext uri="{FF2B5EF4-FFF2-40B4-BE49-F238E27FC236}">
                <a16:creationId xmlns:a16="http://schemas.microsoft.com/office/drawing/2014/main" id="{C6F225AC-09F3-CA2B-9C8C-D48FD8E2F075}"/>
              </a:ext>
            </a:extLst>
          </p:cNvPr>
          <p:cNvPicPr>
            <a:picLocks noChangeAspect="1"/>
          </p:cNvPicPr>
          <p:nvPr/>
        </p:nvPicPr>
        <p:blipFill rotWithShape="1">
          <a:blip r:embed="rId2"/>
          <a:srcRect l="4208" t="5052"/>
          <a:stretch/>
        </p:blipFill>
        <p:spPr>
          <a:xfrm>
            <a:off x="1540565" y="1999197"/>
            <a:ext cx="6669157" cy="3654748"/>
          </a:xfrm>
          <a:prstGeom prst="rect">
            <a:avLst/>
          </a:prstGeom>
        </p:spPr>
      </p:pic>
    </p:spTree>
    <p:extLst>
      <p:ext uri="{BB962C8B-B14F-4D97-AF65-F5344CB8AC3E}">
        <p14:creationId xmlns:p14="http://schemas.microsoft.com/office/powerpoint/2010/main" val="269436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XG Boost Technique</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646331"/>
          </a:xfrm>
          <a:prstGeom prst="rect">
            <a:avLst/>
          </a:prstGeom>
        </p:spPr>
        <p:txBody>
          <a:bodyPr wrap="square">
            <a:spAutoFit/>
          </a:bodyPr>
          <a:lstStyle/>
          <a:p>
            <a:endParaRPr lang="en-US" dirty="0"/>
          </a:p>
          <a:p>
            <a:endParaRPr lang="en-US" dirty="0"/>
          </a:p>
        </p:txBody>
      </p:sp>
      <p:sp>
        <p:nvSpPr>
          <p:cNvPr id="3" name="TextBox 2"/>
          <p:cNvSpPr txBox="1"/>
          <p:nvPr/>
        </p:nvSpPr>
        <p:spPr>
          <a:xfrm>
            <a:off x="448733" y="2170837"/>
            <a:ext cx="8919105" cy="3139321"/>
          </a:xfrm>
          <a:prstGeom prst="rect">
            <a:avLst/>
          </a:prstGeom>
          <a:noFill/>
        </p:spPr>
        <p:txBody>
          <a:bodyPr wrap="square" rtlCol="0">
            <a:spAutoFit/>
          </a:bodyPr>
          <a:lstStyle/>
          <a:p>
            <a:r>
              <a:rPr lang="en-US" b="0" i="0" dirty="0" err="1">
                <a:effectLst/>
                <a:latin typeface="Söhne"/>
              </a:rPr>
              <a:t>XGBoost</a:t>
            </a:r>
            <a:r>
              <a:rPr lang="en-US" b="0" i="0" dirty="0">
                <a:effectLst/>
                <a:latin typeface="Söhne"/>
              </a:rPr>
              <a:t> is a tree-based ensemble machine learning algorithm that is highly effective for classification problems. It is known for its speed, scalability, and accuracy. </a:t>
            </a:r>
            <a:r>
              <a:rPr lang="en-US" b="0" i="0" dirty="0" err="1">
                <a:effectLst/>
                <a:latin typeface="Söhne"/>
              </a:rPr>
              <a:t>XGBoost</a:t>
            </a:r>
            <a:r>
              <a:rPr lang="en-US" b="0" i="0" dirty="0">
                <a:effectLst/>
                <a:latin typeface="Söhne"/>
              </a:rPr>
              <a:t> is used in credit card fraud detection to identify fraudulent transactions by building a model that learns from the patterns and anomalies in the data.</a:t>
            </a:r>
            <a:endParaRPr lang="en-US" dirty="0"/>
          </a:p>
          <a:p>
            <a:endParaRPr lang="en-US" dirty="0"/>
          </a:p>
          <a:p>
            <a:r>
              <a:rPr lang="en-US" dirty="0"/>
              <a:t>An implementation of Gradient Boosted decision trees which is a machine learning technique for regression or classification problems which produces a prediction model in the form of an ensemble of weak Prediction models.</a:t>
            </a:r>
          </a:p>
          <a:p>
            <a:endParaRPr lang="en-US" dirty="0"/>
          </a:p>
          <a:p>
            <a:endParaRPr lang="en-US" dirty="0"/>
          </a:p>
          <a:p>
            <a:r>
              <a:rPr lang="en-US" dirty="0"/>
              <a:t>Typical, an advanced model of decision trees.</a:t>
            </a:r>
          </a:p>
        </p:txBody>
      </p:sp>
    </p:spTree>
    <p:extLst>
      <p:ext uri="{BB962C8B-B14F-4D97-AF65-F5344CB8AC3E}">
        <p14:creationId xmlns:p14="http://schemas.microsoft.com/office/powerpoint/2010/main" val="208565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erson using a phone&#10;&#10;Description generated with high confidence"/>
          <p:cNvPicPr>
            <a:picLocks noChangeAspect="1"/>
          </p:cNvPicPr>
          <p:nvPr/>
        </p:nvPicPr>
        <p:blipFill rotWithShape="1">
          <a:blip r:embed="rId2">
            <a:extLst>
              <a:ext uri="{28A0092B-C50C-407E-A947-70E740481C1C}">
                <a14:useLocalDpi xmlns:a14="http://schemas.microsoft.com/office/drawing/2010/main" val="0"/>
              </a:ext>
            </a:extLst>
          </a:blip>
          <a:srcRect r="22891" b="-2"/>
          <a:stretch/>
        </p:blipFill>
        <p:spPr>
          <a:xfrm>
            <a:off x="5215513" y="-8468"/>
            <a:ext cx="6976487" cy="686646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77333" y="609600"/>
            <a:ext cx="3851123" cy="1320800"/>
          </a:xfrm>
        </p:spPr>
        <p:txBody>
          <a:bodyPr>
            <a:normAutofit/>
          </a:bodyPr>
          <a:lstStyle/>
          <a:p>
            <a:r>
              <a:rPr lang="en-US"/>
              <a:t>Introduction</a:t>
            </a:r>
            <a:endParaRPr lang="en-US" dirty="0"/>
          </a:p>
        </p:txBody>
      </p:sp>
      <p:sp>
        <p:nvSpPr>
          <p:cNvPr id="116" name="Content Placeholder 2"/>
          <p:cNvSpPr>
            <a:spLocks noGrp="1"/>
          </p:cNvSpPr>
          <p:nvPr>
            <p:ph idx="1"/>
          </p:nvPr>
        </p:nvSpPr>
        <p:spPr>
          <a:xfrm>
            <a:off x="269829" y="2258008"/>
            <a:ext cx="6046995" cy="3176587"/>
          </a:xfrm>
        </p:spPr>
        <p:txBody>
          <a:bodyPr>
            <a:normAutofit fontScale="70000" lnSpcReduction="20000"/>
          </a:bodyPr>
          <a:lstStyle/>
          <a:p>
            <a:pPr>
              <a:lnSpc>
                <a:spcPct val="90000"/>
              </a:lnSpc>
            </a:pPr>
            <a:r>
              <a:rPr lang="en-US" sz="2300" dirty="0"/>
              <a:t>Security is a vital part of every bank’s business and as credit cards are major for their business, it is crucial that credit card fraud should be kept in check.</a:t>
            </a:r>
          </a:p>
          <a:p>
            <a:pPr>
              <a:lnSpc>
                <a:spcPct val="90000"/>
              </a:lnSpc>
            </a:pPr>
            <a:r>
              <a:rPr lang="en-US" sz="2300" dirty="0"/>
              <a:t>New York Times has claimed that most of the American users with accounts in the United States are susceptible to fraud and more than 1% of users encounter this problem.</a:t>
            </a:r>
          </a:p>
          <a:p>
            <a:pPr>
              <a:lnSpc>
                <a:spcPct val="90000"/>
              </a:lnSpc>
            </a:pPr>
            <a:r>
              <a:rPr lang="en-US" sz="2300" dirty="0"/>
              <a:t>To prevent credit card fraud, first an analysis on where fraud is occurring and how it can be detected with a good accuracy should be understood.</a:t>
            </a:r>
          </a:p>
          <a:p>
            <a:pPr>
              <a:lnSpc>
                <a:spcPct val="90000"/>
              </a:lnSpc>
            </a:pPr>
            <a:r>
              <a:rPr lang="en-US" sz="2300" dirty="0"/>
              <a:t>These facts have led experts to believe that time and money should be invested in detecting fraud through data science, machine learning and analysis of transaction data to find reasons and factors related to Credit Fraud. </a:t>
            </a:r>
          </a:p>
          <a:p>
            <a:pPr>
              <a:lnSpc>
                <a:spcPct val="90000"/>
              </a:lnSpc>
            </a:pPr>
            <a:endParaRPr lang="en-US" sz="1100" dirty="0"/>
          </a:p>
          <a:p>
            <a:pPr marL="0" indent="0">
              <a:lnSpc>
                <a:spcPct val="90000"/>
              </a:lnSpc>
              <a:buNone/>
            </a:pPr>
            <a:r>
              <a:rPr lang="en-US" sz="1100" dirty="0"/>
              <a:t> </a:t>
            </a:r>
          </a:p>
        </p:txBody>
      </p:sp>
      <p:cxnSp>
        <p:nvCxnSpPr>
          <p:cNvPr id="128" name="Straight Connector 12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1501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3C3083-A68E-E6D1-4456-B06B0F475F69}"/>
              </a:ext>
            </a:extLst>
          </p:cNvPr>
          <p:cNvSpPr txBox="1"/>
          <p:nvPr/>
        </p:nvSpPr>
        <p:spPr>
          <a:xfrm>
            <a:off x="682667" y="500810"/>
            <a:ext cx="8573366" cy="584775"/>
          </a:xfrm>
          <a:prstGeom prst="rect">
            <a:avLst/>
          </a:prstGeom>
          <a:noFill/>
        </p:spPr>
        <p:txBody>
          <a:bodyPr wrap="square" rtlCol="0">
            <a:spAutoFit/>
          </a:bodyPr>
          <a:lstStyle/>
          <a:p>
            <a:r>
              <a:rPr lang="en-US" sz="3200" dirty="0" err="1">
                <a:solidFill>
                  <a:schemeClr val="accent2">
                    <a:lumMod val="60000"/>
                    <a:lumOff val="40000"/>
                  </a:schemeClr>
                </a:solidFill>
              </a:rPr>
              <a:t>XGBoost</a:t>
            </a:r>
            <a:r>
              <a:rPr lang="en-US" sz="3200" dirty="0">
                <a:solidFill>
                  <a:schemeClr val="accent2">
                    <a:lumMod val="60000"/>
                    <a:lumOff val="40000"/>
                  </a:schemeClr>
                </a:solidFill>
              </a:rPr>
              <a:t> – Confusion Matrix &amp; ROC</a:t>
            </a:r>
            <a:endParaRPr lang="en-IN" sz="3200" dirty="0">
              <a:solidFill>
                <a:schemeClr val="accent2">
                  <a:lumMod val="60000"/>
                  <a:lumOff val="40000"/>
                </a:schemeClr>
              </a:solidFill>
            </a:endParaRPr>
          </a:p>
        </p:txBody>
      </p:sp>
      <p:pic>
        <p:nvPicPr>
          <p:cNvPr id="6146" name="Picture 2">
            <a:extLst>
              <a:ext uri="{FF2B5EF4-FFF2-40B4-BE49-F238E27FC236}">
                <a16:creationId xmlns:a16="http://schemas.microsoft.com/office/drawing/2014/main" id="{6EECF5EF-5E60-0760-BA4F-22C8A14D6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36" y="2083075"/>
            <a:ext cx="3797576" cy="32211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207AFFB-26B6-6B59-FC9F-DBD5BC5D8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719" y="2083075"/>
            <a:ext cx="4061801" cy="326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16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5F3-57E2-BFC5-09F0-C987494E2C5A}"/>
              </a:ext>
            </a:extLst>
          </p:cNvPr>
          <p:cNvSpPr>
            <a:spLocks noGrp="1"/>
          </p:cNvSpPr>
          <p:nvPr>
            <p:ph type="title"/>
          </p:nvPr>
        </p:nvSpPr>
        <p:spPr>
          <a:xfrm>
            <a:off x="677333" y="609600"/>
            <a:ext cx="8755915" cy="1051249"/>
          </a:xfrm>
        </p:spPr>
        <p:txBody>
          <a:bodyPr>
            <a:normAutofit fontScale="90000"/>
          </a:bodyPr>
          <a:lstStyle/>
          <a:p>
            <a:r>
              <a:rPr lang="en-IN" dirty="0" err="1"/>
              <a:t>XGBoost</a:t>
            </a:r>
            <a:r>
              <a:rPr lang="en-IN" dirty="0"/>
              <a:t> – Analysis</a:t>
            </a:r>
            <a:br>
              <a:rPr lang="en-IN" dirty="0"/>
            </a:br>
            <a:endParaRPr lang="en-IN" dirty="0"/>
          </a:p>
        </p:txBody>
      </p:sp>
      <p:pic>
        <p:nvPicPr>
          <p:cNvPr id="7" name="Picture 6">
            <a:extLst>
              <a:ext uri="{FF2B5EF4-FFF2-40B4-BE49-F238E27FC236}">
                <a16:creationId xmlns:a16="http://schemas.microsoft.com/office/drawing/2014/main" id="{B41E5AF0-38BA-2313-F049-8580FE79BEF0}"/>
              </a:ext>
            </a:extLst>
          </p:cNvPr>
          <p:cNvPicPr>
            <a:picLocks noChangeAspect="1"/>
          </p:cNvPicPr>
          <p:nvPr/>
        </p:nvPicPr>
        <p:blipFill rotWithShape="1">
          <a:blip r:embed="rId2"/>
          <a:srcRect t="8091"/>
          <a:stretch/>
        </p:blipFill>
        <p:spPr>
          <a:xfrm>
            <a:off x="1269356" y="1908312"/>
            <a:ext cx="7059635" cy="3827328"/>
          </a:xfrm>
          <a:prstGeom prst="rect">
            <a:avLst/>
          </a:prstGeom>
        </p:spPr>
      </p:pic>
    </p:spTree>
    <p:extLst>
      <p:ext uri="{BB962C8B-B14F-4D97-AF65-F5344CB8AC3E}">
        <p14:creationId xmlns:p14="http://schemas.microsoft.com/office/powerpoint/2010/main" val="172466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Random Forest Classifier</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3139321"/>
          </a:xfrm>
          <a:prstGeom prst="rect">
            <a:avLst/>
          </a:prstGeom>
        </p:spPr>
        <p:txBody>
          <a:bodyPr wrap="square">
            <a:spAutoFit/>
          </a:bodyPr>
          <a:lstStyle/>
          <a:p>
            <a:r>
              <a:rPr lang="en-US" dirty="0"/>
              <a:t>A technique based on decision trees, Random Forest is an advanced ensemble learning method to classify the data into significant classes. </a:t>
            </a:r>
          </a:p>
          <a:p>
            <a:endParaRPr lang="en-US" dirty="0"/>
          </a:p>
          <a:p>
            <a:r>
              <a:rPr lang="en-US" dirty="0"/>
              <a:t>The advantages of Random Forest are:</a:t>
            </a:r>
          </a:p>
          <a:p>
            <a:endParaRPr lang="en-US" dirty="0"/>
          </a:p>
          <a:p>
            <a:r>
              <a:rPr lang="en-US" dirty="0"/>
              <a:t>	-&gt; It has very low sensitivity to outliers.</a:t>
            </a:r>
          </a:p>
          <a:p>
            <a:r>
              <a:rPr lang="en-US" dirty="0"/>
              <a:t>	-&gt; A very high accuracy is obtained.</a:t>
            </a:r>
          </a:p>
          <a:p>
            <a:endParaRPr lang="en-US" dirty="0"/>
          </a:p>
          <a:p>
            <a:r>
              <a:rPr lang="en-US" dirty="0"/>
              <a:t>The disadvantages of Random Forest Classifier is that it is:</a:t>
            </a:r>
          </a:p>
          <a:p>
            <a:endParaRPr lang="en-US" dirty="0"/>
          </a:p>
          <a:p>
            <a:r>
              <a:rPr lang="en-US" dirty="0"/>
              <a:t>	-&gt; Highly time consuming.</a:t>
            </a:r>
          </a:p>
        </p:txBody>
      </p:sp>
    </p:spTree>
    <p:extLst>
      <p:ext uri="{BB962C8B-B14F-4D97-AF65-F5344CB8AC3E}">
        <p14:creationId xmlns:p14="http://schemas.microsoft.com/office/powerpoint/2010/main" val="2046635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3C3083-A68E-E6D1-4456-B06B0F475F69}"/>
              </a:ext>
            </a:extLst>
          </p:cNvPr>
          <p:cNvSpPr txBox="1"/>
          <p:nvPr/>
        </p:nvSpPr>
        <p:spPr>
          <a:xfrm>
            <a:off x="682667" y="500810"/>
            <a:ext cx="8573366" cy="584775"/>
          </a:xfrm>
          <a:prstGeom prst="rect">
            <a:avLst/>
          </a:prstGeom>
          <a:noFill/>
        </p:spPr>
        <p:txBody>
          <a:bodyPr wrap="square" rtlCol="0">
            <a:spAutoFit/>
          </a:bodyPr>
          <a:lstStyle/>
          <a:p>
            <a:r>
              <a:rPr lang="en-US" sz="3200" dirty="0">
                <a:solidFill>
                  <a:schemeClr val="accent2">
                    <a:lumMod val="60000"/>
                    <a:lumOff val="40000"/>
                  </a:schemeClr>
                </a:solidFill>
              </a:rPr>
              <a:t>Random Forest – Confusion Matrix &amp; ROC</a:t>
            </a:r>
            <a:endParaRPr lang="en-IN" sz="3200" dirty="0">
              <a:solidFill>
                <a:schemeClr val="accent2">
                  <a:lumMod val="60000"/>
                  <a:lumOff val="40000"/>
                </a:schemeClr>
              </a:solidFill>
            </a:endParaRPr>
          </a:p>
        </p:txBody>
      </p:sp>
      <p:pic>
        <p:nvPicPr>
          <p:cNvPr id="7170" name="Picture 2">
            <a:extLst>
              <a:ext uri="{FF2B5EF4-FFF2-40B4-BE49-F238E27FC236}">
                <a16:creationId xmlns:a16="http://schemas.microsoft.com/office/drawing/2014/main" id="{CDFE379A-AE09-3180-2C27-F0101454F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67" y="1918252"/>
            <a:ext cx="3996851" cy="34588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EF9A922-207F-7C01-35CF-D02196F67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806" y="1918253"/>
            <a:ext cx="4148551" cy="345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24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5F3-57E2-BFC5-09F0-C987494E2C5A}"/>
              </a:ext>
            </a:extLst>
          </p:cNvPr>
          <p:cNvSpPr>
            <a:spLocks noGrp="1"/>
          </p:cNvSpPr>
          <p:nvPr>
            <p:ph type="title"/>
          </p:nvPr>
        </p:nvSpPr>
        <p:spPr>
          <a:xfrm>
            <a:off x="677333" y="609600"/>
            <a:ext cx="8755915" cy="1051249"/>
          </a:xfrm>
        </p:spPr>
        <p:txBody>
          <a:bodyPr>
            <a:normAutofit fontScale="90000"/>
          </a:bodyPr>
          <a:lstStyle/>
          <a:p>
            <a:r>
              <a:rPr lang="en-IN" dirty="0"/>
              <a:t>Random Forest – Analysis</a:t>
            </a:r>
            <a:br>
              <a:rPr lang="en-IN" dirty="0"/>
            </a:br>
            <a:endParaRPr lang="en-IN" dirty="0"/>
          </a:p>
        </p:txBody>
      </p:sp>
      <p:pic>
        <p:nvPicPr>
          <p:cNvPr id="7" name="Picture 6">
            <a:extLst>
              <a:ext uri="{FF2B5EF4-FFF2-40B4-BE49-F238E27FC236}">
                <a16:creationId xmlns:a16="http://schemas.microsoft.com/office/drawing/2014/main" id="{0642C165-6304-08B3-9655-60D27F272038}"/>
              </a:ext>
            </a:extLst>
          </p:cNvPr>
          <p:cNvPicPr>
            <a:picLocks noChangeAspect="1"/>
          </p:cNvPicPr>
          <p:nvPr/>
        </p:nvPicPr>
        <p:blipFill>
          <a:blip r:embed="rId2"/>
          <a:stretch>
            <a:fillRect/>
          </a:stretch>
        </p:blipFill>
        <p:spPr>
          <a:xfrm>
            <a:off x="1186698" y="1845252"/>
            <a:ext cx="6973328" cy="3918895"/>
          </a:xfrm>
          <a:prstGeom prst="rect">
            <a:avLst/>
          </a:prstGeom>
        </p:spPr>
      </p:pic>
    </p:spTree>
    <p:extLst>
      <p:ext uri="{BB962C8B-B14F-4D97-AF65-F5344CB8AC3E}">
        <p14:creationId xmlns:p14="http://schemas.microsoft.com/office/powerpoint/2010/main" val="3184020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5067" t="20000" r="1" b="1"/>
          <a:stretch/>
        </p:blipFill>
        <p:spPr>
          <a:xfrm>
            <a:off x="-65976" y="10"/>
            <a:ext cx="12191999" cy="6857990"/>
          </a:xfrm>
          <a:prstGeom prst="rect">
            <a:avLst/>
          </a:prstGeom>
        </p:spPr>
      </p:pic>
      <p:sp>
        <p:nvSpPr>
          <p:cNvPr id="34" name="Isosceles Triangle 30">
            <a:extLst>
              <a:ext uri="{FF2B5EF4-FFF2-40B4-BE49-F238E27FC236}">
                <a16:creationId xmlns:a16="http://schemas.microsoft.com/office/drawing/2014/main" id="{637F63F2-649A-41EF-BE19-65258648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Parallelogram 32">
            <a:extLst>
              <a:ext uri="{FF2B5EF4-FFF2-40B4-BE49-F238E27FC236}">
                <a16:creationId xmlns:a16="http://schemas.microsoft.com/office/drawing/2014/main" id="{054F7F79-F447-429D-8CB8-7459C972E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C18954F-0B0F-44A8-91E0-847BF7010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7C0A67AA-69E1-4F6D-A8A6-E7A2EAB7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1D6D9E94-9FEE-4E26-AE7D-4E3E03A06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6047" y="609600"/>
            <a:ext cx="6487955" cy="1320800"/>
          </a:xfrm>
        </p:spPr>
        <p:txBody>
          <a:bodyPr anchor="t">
            <a:normAutofit/>
          </a:bodyPr>
          <a:lstStyle/>
          <a:p>
            <a:r>
              <a:rPr lang="en-US" dirty="0"/>
              <a:t>Conclusion</a:t>
            </a:r>
          </a:p>
        </p:txBody>
      </p:sp>
      <p:sp>
        <p:nvSpPr>
          <p:cNvPr id="41" name="Rectangle 25">
            <a:extLst>
              <a:ext uri="{FF2B5EF4-FFF2-40B4-BE49-F238E27FC236}">
                <a16:creationId xmlns:a16="http://schemas.microsoft.com/office/drawing/2014/main" id="{0CC2471B-F98C-4D94-8777-C8D8912A9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943A1EA-7FA0-4E82-9E41-7778E1659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p:cNvSpPr>
            <a:spLocks noGrp="1"/>
          </p:cNvSpPr>
          <p:nvPr>
            <p:ph idx="1"/>
          </p:nvPr>
        </p:nvSpPr>
        <p:spPr>
          <a:xfrm>
            <a:off x="2786047" y="2159000"/>
            <a:ext cx="6487955" cy="3882362"/>
          </a:xfrm>
        </p:spPr>
        <p:txBody>
          <a:bodyPr>
            <a:normAutofit/>
          </a:bodyPr>
          <a:lstStyle/>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After conducting an extensive analysis of credit card transactions data and employing various machine learning algorithms such as logistic regression, decision tree, </a:t>
            </a:r>
            <a:r>
              <a:rPr lang="en-IN" sz="1800" dirty="0" err="1">
                <a:solidFill>
                  <a:schemeClr val="tx1"/>
                </a:solidFill>
                <a:effectLst/>
                <a:latin typeface="Calibri" panose="020F0502020204030204" pitchFamily="34" charset="0"/>
                <a:ea typeface="Calibri" panose="020F0502020204030204" pitchFamily="34" charset="0"/>
                <a:cs typeface="Cordia New" panose="020B0304020202020204" pitchFamily="34" charset="-34"/>
              </a:rPr>
              <a:t>xgboost</a:t>
            </a:r>
            <a:r>
              <a:rPr lang="en-IN" sz="18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 and random forest, we can conclude that these models are highly effective in detecting credit card fraud.</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 Overall, the results of the experiments demonstrate that the Random Forest model is the most accurate in identifying fraudulent transactions, followed by </a:t>
            </a:r>
            <a:r>
              <a:rPr lang="en-IN" sz="1800" dirty="0" err="1">
                <a:solidFill>
                  <a:schemeClr val="tx1"/>
                </a:solidFill>
                <a:effectLst/>
                <a:latin typeface="Calibri" panose="020F0502020204030204" pitchFamily="34" charset="0"/>
                <a:ea typeface="Calibri" panose="020F0502020204030204" pitchFamily="34" charset="0"/>
                <a:cs typeface="Cordia New" panose="020B0304020202020204" pitchFamily="34" charset="-34"/>
              </a:rPr>
              <a:t>XGBoost</a:t>
            </a:r>
            <a:r>
              <a:rPr lang="en-IN" sz="18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 Decision Tree, and Logistic Regression. </a:t>
            </a:r>
          </a:p>
        </p:txBody>
      </p:sp>
      <p:sp>
        <p:nvSpPr>
          <p:cNvPr id="45" name="Rectangle 27">
            <a:extLst>
              <a:ext uri="{FF2B5EF4-FFF2-40B4-BE49-F238E27FC236}">
                <a16:creationId xmlns:a16="http://schemas.microsoft.com/office/drawing/2014/main" id="{AFAAF75F-1732-434D-983C-04B19185B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B5721446-F8B2-46D7-B9FA-197016D0D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AF09704D-A239-4559-A447-A072A7E86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CDB22AD5-4F36-43F4-985C-AF8CC39B9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17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5067" t="20000" r="1" b="1"/>
          <a:stretch/>
        </p:blipFill>
        <p:spPr>
          <a:xfrm>
            <a:off x="1" y="-8467"/>
            <a:ext cx="12191999" cy="6667684"/>
          </a:xfrm>
          <a:prstGeom prst="rect">
            <a:avLst/>
          </a:prstGeom>
        </p:spPr>
      </p:pic>
      <p:sp>
        <p:nvSpPr>
          <p:cNvPr id="31" name="Isosceles Triangle 30">
            <a:extLst>
              <a:ext uri="{FF2B5EF4-FFF2-40B4-BE49-F238E27FC236}">
                <a16:creationId xmlns:a16="http://schemas.microsoft.com/office/drawing/2014/main" id="{637F63F2-649A-41EF-BE19-65258648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Parallelogram 32">
            <a:extLst>
              <a:ext uri="{FF2B5EF4-FFF2-40B4-BE49-F238E27FC236}">
                <a16:creationId xmlns:a16="http://schemas.microsoft.com/office/drawing/2014/main" id="{054F7F79-F447-429D-8CB8-7459C972E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C18954F-0B0F-44A8-91E0-847BF7010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7C0A67AA-69E1-4F6D-A8A6-E7A2EAB7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1D6D9E94-9FEE-4E26-AE7D-4E3E03A06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6047" y="609600"/>
            <a:ext cx="6487955" cy="1320800"/>
          </a:xfrm>
        </p:spPr>
        <p:txBody>
          <a:bodyPr anchor="t">
            <a:normAutofit/>
          </a:bodyPr>
          <a:lstStyle/>
          <a:p>
            <a:r>
              <a:rPr lang="en-US" dirty="0"/>
              <a:t>References</a:t>
            </a:r>
          </a:p>
        </p:txBody>
      </p:sp>
      <p:sp>
        <p:nvSpPr>
          <p:cNvPr id="41" name="Rectangle 25">
            <a:extLst>
              <a:ext uri="{FF2B5EF4-FFF2-40B4-BE49-F238E27FC236}">
                <a16:creationId xmlns:a16="http://schemas.microsoft.com/office/drawing/2014/main" id="{0CC2471B-F98C-4D94-8777-C8D8912A9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943A1EA-7FA0-4E82-9E41-7778E1659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p:cNvSpPr>
            <a:spLocks noGrp="1"/>
          </p:cNvSpPr>
          <p:nvPr>
            <p:ph idx="1"/>
          </p:nvPr>
        </p:nvSpPr>
        <p:spPr>
          <a:xfrm>
            <a:off x="2786047" y="2159000"/>
            <a:ext cx="6487955" cy="3882362"/>
          </a:xfrm>
        </p:spPr>
        <p:txBody>
          <a:bodyPr>
            <a:normAutofit/>
          </a:bodyPr>
          <a:lstStyle/>
          <a:p>
            <a:pPr>
              <a:lnSpc>
                <a:spcPct val="90000"/>
              </a:lnSpc>
            </a:pPr>
            <a:r>
              <a:rPr lang="en-US" dirty="0">
                <a:hlinkClick r:id="rId3"/>
              </a:rPr>
              <a:t>www.kaggle.com</a:t>
            </a:r>
            <a:endParaRPr lang="en-US" dirty="0"/>
          </a:p>
          <a:p>
            <a:pPr>
              <a:lnSpc>
                <a:spcPct val="90000"/>
              </a:lnSpc>
            </a:pPr>
            <a:r>
              <a:rPr lang="en-US" dirty="0">
                <a:hlinkClick r:id="rId4"/>
              </a:rPr>
              <a:t>www.kdnuggets.com</a:t>
            </a:r>
            <a:endParaRPr lang="en-US" dirty="0"/>
          </a:p>
          <a:p>
            <a:pPr>
              <a:lnSpc>
                <a:spcPct val="90000"/>
              </a:lnSpc>
            </a:pPr>
            <a:r>
              <a:rPr lang="en-US" dirty="0">
                <a:hlinkClick r:id="rId5"/>
              </a:rPr>
              <a:t>http://www.analyticbridge.com/profiles/blogs/random-forest-in-python</a:t>
            </a:r>
            <a:r>
              <a:rPr lang="en-US" dirty="0"/>
              <a:t> </a:t>
            </a:r>
          </a:p>
          <a:p>
            <a:pPr>
              <a:lnSpc>
                <a:spcPct val="90000"/>
              </a:lnSpc>
            </a:pPr>
            <a:r>
              <a:rPr lang="en-US" dirty="0">
                <a:hlinkClick r:id="rId6"/>
              </a:rPr>
              <a:t>http://mines.humanoriented.com/classes/2010/fall/csci568/portfolio_exports/lguo/decisionTree.html</a:t>
            </a:r>
            <a:r>
              <a:rPr lang="en-US" dirty="0"/>
              <a:t> </a:t>
            </a:r>
          </a:p>
          <a:p>
            <a:pPr>
              <a:lnSpc>
                <a:spcPct val="90000"/>
              </a:lnSpc>
            </a:pPr>
            <a:r>
              <a:rPr lang="en-US" dirty="0">
                <a:hlinkClick r:id="rId7"/>
              </a:rPr>
              <a:t>http://scikit-learn.org/stable/modules/generated/sklearn.tree.DecisionTreeClassifier.html</a:t>
            </a:r>
            <a:r>
              <a:rPr lang="en-US" dirty="0"/>
              <a:t> </a:t>
            </a:r>
          </a:p>
          <a:p>
            <a:pPr>
              <a:lnSpc>
                <a:spcPct val="90000"/>
              </a:lnSpc>
            </a:pPr>
            <a:r>
              <a:rPr lang="en-US" dirty="0">
                <a:hlinkClick r:id="rId8"/>
              </a:rPr>
              <a:t>https://www.sas.com/en_us/insights/analytics/machine-learning.html</a:t>
            </a:r>
            <a:r>
              <a:rPr lang="en-US" dirty="0"/>
              <a:t> </a:t>
            </a:r>
          </a:p>
          <a:p>
            <a:pPr>
              <a:lnSpc>
                <a:spcPct val="90000"/>
              </a:lnSpc>
            </a:pPr>
            <a:r>
              <a:rPr lang="en-US" dirty="0">
                <a:hlinkClick r:id="rId9"/>
              </a:rPr>
              <a:t>http://xgboost.readthedocs.io/en/latest/model.html</a:t>
            </a:r>
            <a:r>
              <a:rPr lang="en-US" dirty="0"/>
              <a:t> </a:t>
            </a:r>
          </a:p>
        </p:txBody>
      </p:sp>
      <p:sp>
        <p:nvSpPr>
          <p:cNvPr id="45" name="Rectangle 27">
            <a:extLst>
              <a:ext uri="{FF2B5EF4-FFF2-40B4-BE49-F238E27FC236}">
                <a16:creationId xmlns:a16="http://schemas.microsoft.com/office/drawing/2014/main" id="{AFAAF75F-1732-434D-983C-04B19185B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B5721446-F8B2-46D7-B9FA-197016D0D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AF09704D-A239-4559-A447-A072A7E86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CDB22AD5-4F36-43F4-985C-AF8CC39B9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0442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80" r="80"/>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063" y="6413500"/>
            <a:ext cx="642937" cy="407988"/>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27</a:t>
            </a:fld>
            <a:endParaRPr lang="en-US" dirty="0"/>
          </a:p>
        </p:txBody>
      </p:sp>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64850"/>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15A4CE95-BA2B-4AA6-807C-3AF507BB05E6}"/>
              </a:ext>
            </a:extLst>
          </p:cNvPr>
          <p:cNvSpPr txBox="1"/>
          <p:nvPr/>
        </p:nvSpPr>
        <p:spPr>
          <a:xfrm>
            <a:off x="3667027" y="2686639"/>
            <a:ext cx="4854804" cy="923330"/>
          </a:xfrm>
          <a:prstGeom prst="rect">
            <a:avLst/>
          </a:prstGeom>
          <a:noFill/>
        </p:spPr>
        <p:txBody>
          <a:bodyPr wrap="square" rtlCol="0">
            <a:spAutoFit/>
          </a:bodyPr>
          <a:lstStyle/>
          <a:p>
            <a:pPr algn="ctr"/>
            <a:r>
              <a:rPr lang="en-IN" sz="5400" dirty="0"/>
              <a:t>THANK YOU</a:t>
            </a:r>
          </a:p>
        </p:txBody>
      </p:sp>
    </p:spTree>
    <p:extLst>
      <p:ext uri="{BB962C8B-B14F-4D97-AF65-F5344CB8AC3E}">
        <p14:creationId xmlns:p14="http://schemas.microsoft.com/office/powerpoint/2010/main" val="20707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About Dataset</a:t>
            </a:r>
          </a:p>
        </p:txBody>
      </p:sp>
      <p:sp>
        <p:nvSpPr>
          <p:cNvPr id="10" name="Content Placeholder 9"/>
          <p:cNvSpPr>
            <a:spLocks noGrp="1"/>
          </p:cNvSpPr>
          <p:nvPr>
            <p:ph idx="1"/>
          </p:nvPr>
        </p:nvSpPr>
        <p:spPr>
          <a:xfrm>
            <a:off x="677334" y="2160589"/>
            <a:ext cx="8596668" cy="3880773"/>
          </a:xfrm>
        </p:spPr>
        <p:txBody>
          <a:bodyPr>
            <a:normAutofit fontScale="92500" lnSpcReduction="10000"/>
          </a:bodyPr>
          <a:lstStyle/>
          <a:p>
            <a:pPr lvl="0"/>
            <a:r>
              <a:rPr lang="en-US" dirty="0"/>
              <a:t>The dataset has been collected during a research collaboration of Worldline and the Machine Learning Group of ULB (Université Libre de </a:t>
            </a:r>
            <a:r>
              <a:rPr lang="en-US" dirty="0" err="1"/>
              <a:t>Bruxelles</a:t>
            </a:r>
            <a:r>
              <a:rPr lang="en-US" dirty="0"/>
              <a:t>) of Brussels on big data mining and fraud detection.</a:t>
            </a:r>
          </a:p>
          <a:p>
            <a:pPr lvl="0"/>
            <a:endParaRPr lang="en-US" dirty="0"/>
          </a:p>
          <a:p>
            <a:pPr lvl="0"/>
            <a:r>
              <a:rPr lang="en-US" dirty="0"/>
              <a:t>The dataset contains transactions made by credit cards in September 2013 that belong to cardholders across Europe.</a:t>
            </a:r>
          </a:p>
          <a:p>
            <a:pPr marL="0" lvl="0" indent="0">
              <a:buNone/>
            </a:pPr>
            <a:endParaRPr lang="en-US" dirty="0"/>
          </a:p>
          <a:p>
            <a:pPr lvl="0"/>
            <a:r>
              <a:rPr lang="en-US" dirty="0"/>
              <a:t>This study was made to first find the spread of fraudulent users and then identify how many are being done and as a project to the University, we will successfully help ULB in finding out the best algorithm out of three good machine learning algorithms.</a:t>
            </a:r>
          </a:p>
          <a:p>
            <a:r>
              <a:rPr lang="en-US" dirty="0"/>
              <a:t>This data was obtained from </a:t>
            </a:r>
            <a:r>
              <a:rPr lang="en-US" u="sng" dirty="0">
                <a:solidFill>
                  <a:schemeClr val="accent2"/>
                </a:solidFill>
              </a:rPr>
              <a:t>https://www.kaggle.com/datasets/mlg-ulb/creditcardfraud</a:t>
            </a:r>
            <a:endParaRPr lang="en-US" dirty="0">
              <a:solidFill>
                <a:schemeClr val="accent2"/>
              </a:solidFill>
            </a:endParaRPr>
          </a:p>
          <a:p>
            <a:endParaRPr lang="en-US" dirty="0"/>
          </a:p>
          <a:p>
            <a:endParaRPr lang="en-US" dirty="0"/>
          </a:p>
        </p:txBody>
      </p:sp>
      <p:sp>
        <p:nvSpPr>
          <p:cNvPr id="27" name="TextBox 26"/>
          <p:cNvSpPr txBox="1"/>
          <p:nvPr/>
        </p:nvSpPr>
        <p:spPr>
          <a:xfrm>
            <a:off x="674160" y="1491497"/>
            <a:ext cx="4800600" cy="369332"/>
          </a:xfrm>
          <a:prstGeom prst="rect">
            <a:avLst/>
          </a:prstGeom>
          <a:noFill/>
        </p:spPr>
        <p:txBody>
          <a:bodyPr wrap="square" rtlCol="0">
            <a:spAutoFit/>
          </a:bodyPr>
          <a:lstStyle/>
          <a:p>
            <a:r>
              <a:rPr lang="en-US">
                <a:solidFill>
                  <a:schemeClr val="accent5">
                    <a:lumMod val="40000"/>
                    <a:lumOff val="60000"/>
                  </a:schemeClr>
                </a:solidFill>
              </a:rPr>
              <a:t>Data source:</a:t>
            </a:r>
            <a:endParaRPr lang="en-US" dirty="0">
              <a:solidFill>
                <a:schemeClr val="accent5">
                  <a:lumMod val="40000"/>
                  <a:lumOff val="60000"/>
                </a:schemeClr>
              </a:solidFill>
            </a:endParaRPr>
          </a:p>
        </p:txBody>
      </p:sp>
    </p:spTree>
    <p:extLst>
      <p:ext uri="{BB962C8B-B14F-4D97-AF65-F5344CB8AC3E}">
        <p14:creationId xmlns:p14="http://schemas.microsoft.com/office/powerpoint/2010/main" val="200925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About Dataset</a:t>
            </a:r>
          </a:p>
        </p:txBody>
      </p:sp>
      <p:sp>
        <p:nvSpPr>
          <p:cNvPr id="10" name="Content Placeholder 9"/>
          <p:cNvSpPr>
            <a:spLocks noGrp="1"/>
          </p:cNvSpPr>
          <p:nvPr>
            <p:ph idx="1"/>
          </p:nvPr>
        </p:nvSpPr>
        <p:spPr>
          <a:xfrm>
            <a:off x="677334" y="2160589"/>
            <a:ext cx="8596668" cy="3880773"/>
          </a:xfrm>
        </p:spPr>
        <p:txBody>
          <a:bodyPr>
            <a:normAutofit/>
          </a:bodyPr>
          <a:lstStyle/>
          <a:p>
            <a:pPr lvl="0"/>
            <a:r>
              <a:rPr lang="en-US" dirty="0"/>
              <a:t>This is a huge dataset with 284,807 records out of which 492 are fraudulent and the other 284309 are clean transactions.</a:t>
            </a:r>
          </a:p>
          <a:p>
            <a:pPr lvl="0"/>
            <a:endParaRPr lang="en-US" dirty="0"/>
          </a:p>
          <a:p>
            <a:r>
              <a:rPr lang="en-US" dirty="0"/>
              <a:t>There are 31 attributes in the dataset out of which 29 are features for fraud detection, and one target variable.</a:t>
            </a:r>
          </a:p>
          <a:p>
            <a:endParaRPr lang="en-US" dirty="0"/>
          </a:p>
          <a:p>
            <a:r>
              <a:rPr lang="en-US" dirty="0"/>
              <a:t>The target variable is the only variable that classifies people as a person committing fraud or a clean person who does not commit any fraud.</a:t>
            </a:r>
          </a:p>
          <a:p>
            <a:endParaRPr lang="en-US" dirty="0"/>
          </a:p>
          <a:p>
            <a:endParaRPr lang="en-US" dirty="0"/>
          </a:p>
        </p:txBody>
      </p:sp>
      <p:sp>
        <p:nvSpPr>
          <p:cNvPr id="27" name="TextBox 26"/>
          <p:cNvSpPr txBox="1"/>
          <p:nvPr/>
        </p:nvSpPr>
        <p:spPr>
          <a:xfrm>
            <a:off x="674159" y="1491497"/>
            <a:ext cx="5858525" cy="369332"/>
          </a:xfrm>
          <a:prstGeom prst="rect">
            <a:avLst/>
          </a:prstGeom>
          <a:noFill/>
        </p:spPr>
        <p:txBody>
          <a:bodyPr wrap="square" rtlCol="0">
            <a:spAutoFit/>
          </a:bodyPr>
          <a:lstStyle/>
          <a:p>
            <a:r>
              <a:rPr lang="en-US" dirty="0">
                <a:solidFill>
                  <a:schemeClr val="accent5">
                    <a:lumMod val="40000"/>
                    <a:lumOff val="60000"/>
                  </a:schemeClr>
                </a:solidFill>
              </a:rPr>
              <a:t>Dataset details: Credit card transaction dataset</a:t>
            </a:r>
          </a:p>
        </p:txBody>
      </p:sp>
    </p:spTree>
    <p:extLst>
      <p:ext uri="{BB962C8B-B14F-4D97-AF65-F5344CB8AC3E}">
        <p14:creationId xmlns:p14="http://schemas.microsoft.com/office/powerpoint/2010/main" val="18035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About Dataset</a:t>
            </a:r>
          </a:p>
        </p:txBody>
      </p:sp>
      <p:sp>
        <p:nvSpPr>
          <p:cNvPr id="10" name="Content Placeholder 9"/>
          <p:cNvSpPr>
            <a:spLocks noGrp="1"/>
          </p:cNvSpPr>
          <p:nvPr>
            <p:ph idx="1"/>
          </p:nvPr>
        </p:nvSpPr>
        <p:spPr>
          <a:xfrm>
            <a:off x="697876" y="2072813"/>
            <a:ext cx="8596668" cy="3880773"/>
          </a:xfrm>
        </p:spPr>
        <p:txBody>
          <a:bodyPr>
            <a:normAutofit/>
          </a:bodyPr>
          <a:lstStyle/>
          <a:p>
            <a:r>
              <a:rPr lang="en-US" b="1" dirty="0">
                <a:solidFill>
                  <a:srgbClr val="92D050"/>
                </a:solidFill>
              </a:rPr>
              <a:t>Time</a:t>
            </a:r>
            <a:r>
              <a:rPr lang="en-US" dirty="0">
                <a:solidFill>
                  <a:srgbClr val="92D050"/>
                </a:solidFill>
              </a:rPr>
              <a:t>: </a:t>
            </a:r>
            <a:r>
              <a:rPr lang="en-US" dirty="0"/>
              <a:t>The number of seconds elapsed between each transaction and the first selection of the dataset.</a:t>
            </a:r>
          </a:p>
          <a:p>
            <a:endParaRPr lang="en-US" dirty="0"/>
          </a:p>
          <a:p>
            <a:r>
              <a:rPr lang="en-US" b="1" dirty="0">
                <a:solidFill>
                  <a:srgbClr val="92D050"/>
                </a:solidFill>
              </a:rPr>
              <a:t>Amount</a:t>
            </a:r>
            <a:r>
              <a:rPr lang="en-US" dirty="0">
                <a:solidFill>
                  <a:srgbClr val="92D050"/>
                </a:solidFill>
              </a:rPr>
              <a:t>: </a:t>
            </a:r>
            <a:r>
              <a:rPr lang="en-US" dirty="0"/>
              <a:t>The amount of money used by the cardholder in the respective transaction.</a:t>
            </a:r>
          </a:p>
          <a:p>
            <a:endParaRPr lang="en-US" dirty="0"/>
          </a:p>
          <a:p>
            <a:r>
              <a:rPr lang="en-US" dirty="0">
                <a:solidFill>
                  <a:srgbClr val="92D050"/>
                </a:solidFill>
              </a:rPr>
              <a:t>V1 – V28:</a:t>
            </a:r>
            <a:r>
              <a:rPr lang="en-US" dirty="0"/>
              <a:t> V1 to V28 are 28 principal components extracted on performing a comprehensive Principal component transformation/analysis (PCA). </a:t>
            </a:r>
          </a:p>
          <a:p>
            <a:endParaRPr lang="en-US" dirty="0"/>
          </a:p>
          <a:p>
            <a:r>
              <a:rPr lang="en-US" dirty="0">
                <a:solidFill>
                  <a:srgbClr val="92D050"/>
                </a:solidFill>
              </a:rPr>
              <a:t>Target:</a:t>
            </a:r>
            <a:r>
              <a:rPr lang="en-US" dirty="0"/>
              <a:t> ‘Class’ or the target variable is the responsible variable. It is binary and shows 1 in case of fraud and 0 otherwise.</a:t>
            </a:r>
          </a:p>
        </p:txBody>
      </p:sp>
      <p:sp>
        <p:nvSpPr>
          <p:cNvPr id="27" name="TextBox 26"/>
          <p:cNvSpPr txBox="1"/>
          <p:nvPr/>
        </p:nvSpPr>
        <p:spPr>
          <a:xfrm>
            <a:off x="674160" y="1491497"/>
            <a:ext cx="4800600" cy="369332"/>
          </a:xfrm>
          <a:prstGeom prst="rect">
            <a:avLst/>
          </a:prstGeom>
          <a:noFill/>
        </p:spPr>
        <p:txBody>
          <a:bodyPr wrap="square" rtlCol="0">
            <a:spAutoFit/>
          </a:bodyPr>
          <a:lstStyle/>
          <a:p>
            <a:r>
              <a:rPr lang="en-US" dirty="0">
                <a:solidFill>
                  <a:schemeClr val="accent5">
                    <a:lumMod val="40000"/>
                    <a:lumOff val="60000"/>
                  </a:schemeClr>
                </a:solidFill>
              </a:rPr>
              <a:t>Attribute details:</a:t>
            </a:r>
          </a:p>
        </p:txBody>
      </p:sp>
    </p:spTree>
    <p:extLst>
      <p:ext uri="{BB962C8B-B14F-4D97-AF65-F5344CB8AC3E}">
        <p14:creationId xmlns:p14="http://schemas.microsoft.com/office/powerpoint/2010/main" val="116878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583573" y="336199"/>
            <a:ext cx="8596668" cy="1320800"/>
          </a:xfrm>
        </p:spPr>
        <p:txBody>
          <a:bodyPr>
            <a:normAutofit/>
          </a:bodyPr>
          <a:lstStyle/>
          <a:p>
            <a:r>
              <a:rPr lang="en-US" dirty="0"/>
              <a:t>Data Sample</a:t>
            </a:r>
          </a:p>
        </p:txBody>
      </p:sp>
      <p:pic>
        <p:nvPicPr>
          <p:cNvPr id="6" name="Picture 5" descr="A picture containing tex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592" y="1125013"/>
            <a:ext cx="7462749" cy="5396788"/>
          </a:xfrm>
          <a:prstGeom prst="rect">
            <a:avLst/>
          </a:prstGeom>
        </p:spPr>
      </p:pic>
    </p:spTree>
    <p:extLst>
      <p:ext uri="{BB962C8B-B14F-4D97-AF65-F5344CB8AC3E}">
        <p14:creationId xmlns:p14="http://schemas.microsoft.com/office/powerpoint/2010/main" val="396546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Requirements</a:t>
            </a:r>
          </a:p>
        </p:txBody>
      </p:sp>
      <p:sp>
        <p:nvSpPr>
          <p:cNvPr id="10" name="Content Placeholder 9"/>
          <p:cNvSpPr>
            <a:spLocks noGrp="1"/>
          </p:cNvSpPr>
          <p:nvPr>
            <p:ph idx="1"/>
          </p:nvPr>
        </p:nvSpPr>
        <p:spPr>
          <a:xfrm>
            <a:off x="677333" y="1343160"/>
            <a:ext cx="8952875" cy="4227130"/>
          </a:xfrm>
        </p:spPr>
        <p:txBody>
          <a:bodyPr>
            <a:normAutofit/>
          </a:bodyPr>
          <a:lstStyle/>
          <a:p>
            <a:pPr marL="0" indent="0">
              <a:buNone/>
            </a:pPr>
            <a:endParaRPr lang="en-US" dirty="0">
              <a:solidFill>
                <a:srgbClr val="92D050"/>
              </a:solidFill>
            </a:endParaRPr>
          </a:p>
          <a:p>
            <a:pPr marL="0" indent="0">
              <a:buNone/>
            </a:pPr>
            <a:r>
              <a:rPr lang="en-US" dirty="0">
                <a:solidFill>
                  <a:srgbClr val="92D050"/>
                </a:solidFill>
              </a:rPr>
              <a:t>Tools:</a:t>
            </a:r>
          </a:p>
          <a:p>
            <a:pPr marL="0" indent="0">
              <a:buNone/>
            </a:pPr>
            <a:r>
              <a:rPr lang="en-US" dirty="0"/>
              <a:t>-&gt;Python (3.9) for writing code to execute and find out accuracy of the problem.</a:t>
            </a:r>
          </a:p>
          <a:p>
            <a:pPr marL="0" indent="0">
              <a:buNone/>
            </a:pPr>
            <a:r>
              <a:rPr lang="en-US" dirty="0"/>
              <a:t>-&gt;</a:t>
            </a:r>
            <a:r>
              <a:rPr lang="en-US" dirty="0" err="1"/>
              <a:t>Jupyter</a:t>
            </a:r>
            <a:r>
              <a:rPr lang="en-US" dirty="0"/>
              <a:t> (</a:t>
            </a:r>
            <a:r>
              <a:rPr lang="en-US" dirty="0" err="1"/>
              <a:t>ipnyb</a:t>
            </a:r>
            <a:r>
              <a:rPr lang="en-US" dirty="0"/>
              <a:t>) to have a proper flow through the code in the form of a notebook</a:t>
            </a:r>
          </a:p>
          <a:p>
            <a:pPr marL="0" indent="0">
              <a:buNone/>
            </a:pPr>
            <a:endParaRPr lang="en-US" dirty="0"/>
          </a:p>
          <a:p>
            <a:pPr marL="0" indent="0">
              <a:buNone/>
            </a:pPr>
            <a:r>
              <a:rPr lang="en-US" dirty="0">
                <a:solidFill>
                  <a:srgbClr val="92D050"/>
                </a:solidFill>
              </a:rPr>
              <a:t>Libraries:</a:t>
            </a:r>
          </a:p>
          <a:p>
            <a:pPr marL="0" indent="0">
              <a:buNone/>
            </a:pPr>
            <a:r>
              <a:rPr lang="en-US" dirty="0"/>
              <a:t>-&gt; Pandas, </a:t>
            </a:r>
            <a:r>
              <a:rPr lang="en-US" dirty="0" err="1"/>
              <a:t>Numpy</a:t>
            </a:r>
            <a:r>
              <a:rPr lang="en-US" dirty="0"/>
              <a:t> are used for storage, tracking, data frames and data handling.</a:t>
            </a:r>
          </a:p>
          <a:p>
            <a:pPr marL="0" indent="0">
              <a:buNone/>
            </a:pPr>
            <a:r>
              <a:rPr lang="en-US" dirty="0"/>
              <a:t>-&gt; </a:t>
            </a:r>
            <a:r>
              <a:rPr lang="en-US" dirty="0" err="1"/>
              <a:t>Mathplotlib</a:t>
            </a:r>
            <a:r>
              <a:rPr lang="en-US" dirty="0"/>
              <a:t> is used for visualizing data.</a:t>
            </a:r>
          </a:p>
          <a:p>
            <a:pPr marL="0" indent="0">
              <a:buNone/>
            </a:pPr>
            <a:r>
              <a:rPr lang="en-US" dirty="0"/>
              <a:t>-&gt; </a:t>
            </a:r>
            <a:r>
              <a:rPr lang="en-US" dirty="0" err="1"/>
              <a:t>XGBoost</a:t>
            </a:r>
            <a:r>
              <a:rPr lang="en-US" dirty="0"/>
              <a:t>, </a:t>
            </a:r>
            <a:r>
              <a:rPr lang="en-US" dirty="0" err="1"/>
              <a:t>DTClassifier</a:t>
            </a:r>
            <a:r>
              <a:rPr lang="en-US" dirty="0"/>
              <a:t>, </a:t>
            </a:r>
            <a:r>
              <a:rPr lang="en-US" dirty="0" err="1"/>
              <a:t>RFClassifier</a:t>
            </a:r>
            <a:r>
              <a:rPr lang="en-US" dirty="0"/>
              <a:t>, </a:t>
            </a:r>
            <a:r>
              <a:rPr lang="en-US" dirty="0" err="1"/>
              <a:t>Scikit</a:t>
            </a:r>
            <a:r>
              <a:rPr lang="en-US" dirty="0"/>
              <a:t>-learn are used to perform machine learning algorithms.</a:t>
            </a:r>
          </a:p>
        </p:txBody>
      </p:sp>
    </p:spTree>
    <p:extLst>
      <p:ext uri="{BB962C8B-B14F-4D97-AF65-F5344CB8AC3E}">
        <p14:creationId xmlns:p14="http://schemas.microsoft.com/office/powerpoint/2010/main" val="13719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681163" y="2977227"/>
            <a:ext cx="8596668" cy="2746565"/>
          </a:xfrm>
        </p:spPr>
        <p:txBody>
          <a:bodyPr>
            <a:normAutofit/>
          </a:bodyPr>
          <a:lstStyle/>
          <a:p>
            <a:r>
              <a:rPr lang="en-US" dirty="0"/>
              <a:t>Handling the missing values and outliers if any.</a:t>
            </a:r>
          </a:p>
          <a:p>
            <a:r>
              <a:rPr lang="en-US" dirty="0"/>
              <a:t>Finding attributes that require transformation in the data.</a:t>
            </a:r>
          </a:p>
          <a:p>
            <a:r>
              <a:rPr lang="en-US" dirty="0"/>
              <a:t>Selecting the appropriate values necessary for analysis.</a:t>
            </a:r>
          </a:p>
        </p:txBody>
      </p:sp>
      <p:sp>
        <p:nvSpPr>
          <p:cNvPr id="27" name="TextBox 26"/>
          <p:cNvSpPr txBox="1"/>
          <p:nvPr/>
        </p:nvSpPr>
        <p:spPr>
          <a:xfrm>
            <a:off x="684121" y="1772096"/>
            <a:ext cx="8657166" cy="646331"/>
          </a:xfrm>
          <a:prstGeom prst="rect">
            <a:avLst/>
          </a:prstGeom>
          <a:noFill/>
        </p:spPr>
        <p:txBody>
          <a:bodyPr wrap="square" rtlCol="0">
            <a:spAutoFit/>
          </a:bodyPr>
          <a:lstStyle/>
          <a:p>
            <a:pPr fontAlgn="auto">
              <a:spcBef>
                <a:spcPts val="0"/>
              </a:spcBef>
              <a:spcAft>
                <a:spcPts val="0"/>
              </a:spcAft>
              <a:defRPr/>
            </a:pPr>
            <a:r>
              <a:rPr lang="en-US" dirty="0"/>
              <a:t>For data preparation the data set will be  cleansed and transformed. The data set </a:t>
            </a:r>
          </a:p>
          <a:p>
            <a:pPr fontAlgn="auto">
              <a:spcBef>
                <a:spcPts val="0"/>
              </a:spcBef>
              <a:spcAft>
                <a:spcPts val="0"/>
              </a:spcAft>
              <a:defRPr/>
            </a:pPr>
            <a:r>
              <a:rPr lang="en-US" dirty="0"/>
              <a:t>is reviewed for the following :</a:t>
            </a:r>
          </a:p>
        </p:txBody>
      </p:sp>
    </p:spTree>
    <p:extLst>
      <p:ext uri="{BB962C8B-B14F-4D97-AF65-F5344CB8AC3E}">
        <p14:creationId xmlns:p14="http://schemas.microsoft.com/office/powerpoint/2010/main" val="313712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335665" y="2362071"/>
            <a:ext cx="8443421" cy="3624494"/>
          </a:xfrm>
        </p:spPr>
        <p:txBody>
          <a:bodyPr>
            <a:normAutofit/>
          </a:bodyPr>
          <a:lstStyle/>
          <a:p>
            <a:pPr marL="0" indent="0">
              <a:buNone/>
            </a:pPr>
            <a:r>
              <a:rPr lang="en-US" dirty="0"/>
              <a:t>Before getting to the point where we find outliers, remove them or normalize the data or see which data is used for which iteration, a prime component of this data is the PCA.</a:t>
            </a:r>
          </a:p>
          <a:p>
            <a:pPr marL="0" indent="0">
              <a:buNone/>
            </a:pPr>
            <a:endParaRPr lang="en-US" dirty="0"/>
          </a:p>
          <a:p>
            <a:r>
              <a:rPr lang="en-US" dirty="0"/>
              <a:t>The features that were obtained in the data were obtained by choosing numerical data such as details of customers, transaction location, Business of the merchant and other details that are kept confidential due to the university and credit card issuing authority policy.</a:t>
            </a:r>
          </a:p>
          <a:p>
            <a:endParaRPr lang="en-US" dirty="0"/>
          </a:p>
          <a:p>
            <a:r>
              <a:rPr lang="en-US" dirty="0"/>
              <a:t>From a total of 43 attributes that were present in the banks database, a PCA was run and 28 important features were obtained.</a:t>
            </a:r>
          </a:p>
        </p:txBody>
      </p:sp>
      <p:sp>
        <p:nvSpPr>
          <p:cNvPr id="27" name="TextBox 26"/>
          <p:cNvSpPr txBox="1"/>
          <p:nvPr/>
        </p:nvSpPr>
        <p:spPr>
          <a:xfrm>
            <a:off x="335665" y="1491367"/>
            <a:ext cx="8657166" cy="369332"/>
          </a:xfrm>
          <a:prstGeom prst="rect">
            <a:avLst/>
          </a:prstGeom>
          <a:noFill/>
        </p:spPr>
        <p:txBody>
          <a:bodyPr wrap="square" rtlCol="0">
            <a:spAutoFit/>
          </a:bodyPr>
          <a:lstStyle/>
          <a:p>
            <a:pPr fontAlgn="auto">
              <a:spcBef>
                <a:spcPts val="0"/>
              </a:spcBef>
              <a:spcAft>
                <a:spcPts val="0"/>
              </a:spcAft>
              <a:defRPr/>
            </a:pPr>
            <a:r>
              <a:rPr lang="en-US" dirty="0">
                <a:solidFill>
                  <a:schemeClr val="accent5">
                    <a:lumMod val="40000"/>
                    <a:lumOff val="60000"/>
                  </a:schemeClr>
                </a:solidFill>
              </a:rPr>
              <a:t>Feature Engineering: (PRINCIPAL COMPENENT ANALYSIS)</a:t>
            </a:r>
          </a:p>
        </p:txBody>
      </p:sp>
      <p:pic>
        <p:nvPicPr>
          <p:cNvPr id="4" name="Picture 3" descr="A close up of a map&#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123" y="1055077"/>
            <a:ext cx="3772746" cy="3130062"/>
          </a:xfrm>
          <a:prstGeom prst="rect">
            <a:avLst/>
          </a:prstGeom>
        </p:spPr>
      </p:pic>
      <p:sp>
        <p:nvSpPr>
          <p:cNvPr id="28" name="TextBox 27"/>
          <p:cNvSpPr txBox="1"/>
          <p:nvPr/>
        </p:nvSpPr>
        <p:spPr>
          <a:xfrm>
            <a:off x="8193038" y="318793"/>
            <a:ext cx="4125831" cy="461665"/>
          </a:xfrm>
          <a:prstGeom prst="rect">
            <a:avLst/>
          </a:prstGeom>
          <a:noFill/>
        </p:spPr>
        <p:txBody>
          <a:bodyPr wrap="square" rtlCol="0">
            <a:spAutoFit/>
          </a:bodyPr>
          <a:lstStyle/>
          <a:p>
            <a:pPr fontAlgn="auto">
              <a:spcBef>
                <a:spcPts val="0"/>
              </a:spcBef>
              <a:spcAft>
                <a:spcPts val="0"/>
              </a:spcAft>
              <a:defRPr/>
            </a:pPr>
            <a:r>
              <a:rPr lang="en-US" sz="1200" dirty="0"/>
              <a:t>Heat map to verify correlation between the components.</a:t>
            </a:r>
          </a:p>
          <a:p>
            <a:pPr fontAlgn="auto">
              <a:spcBef>
                <a:spcPts val="0"/>
              </a:spcBef>
              <a:spcAft>
                <a:spcPts val="0"/>
              </a:spcAft>
              <a:defRPr/>
            </a:pPr>
            <a:r>
              <a:rPr lang="en-US" sz="1200" dirty="0"/>
              <a:t>A straight line suggests that it was correctly performed.</a:t>
            </a:r>
          </a:p>
        </p:txBody>
      </p:sp>
    </p:spTree>
    <p:extLst>
      <p:ext uri="{BB962C8B-B14F-4D97-AF65-F5344CB8AC3E}">
        <p14:creationId xmlns:p14="http://schemas.microsoft.com/office/powerpoint/2010/main" val="394505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1876</TotalTime>
  <Words>1525</Words>
  <Application>Microsoft Office PowerPoint</Application>
  <PresentationFormat>Widescreen</PresentationFormat>
  <Paragraphs>409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Söhne</vt:lpstr>
      <vt:lpstr>Symbol</vt:lpstr>
      <vt:lpstr>Trebuchet MS</vt:lpstr>
      <vt:lpstr>Wingdings 3</vt:lpstr>
      <vt:lpstr>Facet</vt:lpstr>
      <vt:lpstr>EL PROGRESS REPORT</vt:lpstr>
      <vt:lpstr>Introduction</vt:lpstr>
      <vt:lpstr>About Dataset</vt:lpstr>
      <vt:lpstr>About Dataset</vt:lpstr>
      <vt:lpstr>About Dataset</vt:lpstr>
      <vt:lpstr>Data Sample</vt:lpstr>
      <vt:lpstr>Requirements</vt:lpstr>
      <vt:lpstr>Data Preparation</vt:lpstr>
      <vt:lpstr>Data Preparation</vt:lpstr>
      <vt:lpstr>Data Preparation</vt:lpstr>
      <vt:lpstr>Modeling</vt:lpstr>
      <vt:lpstr>Modeling – Logistic Regression</vt:lpstr>
      <vt:lpstr>PowerPoint Presentation</vt:lpstr>
      <vt:lpstr>Logistic Regression – Analysis </vt:lpstr>
      <vt:lpstr>Modeling – Decision Tree Classifier</vt:lpstr>
      <vt:lpstr>Modeling – Deriving Rules for Decision Tree</vt:lpstr>
      <vt:lpstr>PowerPoint Presentation</vt:lpstr>
      <vt:lpstr>Decision Tree – Analysis </vt:lpstr>
      <vt:lpstr>Modeling – XG Boost Technique</vt:lpstr>
      <vt:lpstr>PowerPoint Presentation</vt:lpstr>
      <vt:lpstr>XGBoost – Analysis </vt:lpstr>
      <vt:lpstr>Modeling – Random Forest Classifier</vt:lpstr>
      <vt:lpstr>PowerPoint Presentation</vt:lpstr>
      <vt:lpstr>Random Forest – Analysis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Patibandla</dc:creator>
  <cp:lastModifiedBy>Tushar[CSE - 2020]</cp:lastModifiedBy>
  <cp:revision>38</cp:revision>
  <dcterms:created xsi:type="dcterms:W3CDTF">2017-05-10T17:16:06Z</dcterms:created>
  <dcterms:modified xsi:type="dcterms:W3CDTF">2023-04-16T08:11:13Z</dcterms:modified>
</cp:coreProperties>
</file>