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9" autoAdjust="0"/>
    <p:restoredTop sz="96587"/>
  </p:normalViewPr>
  <p:slideViewPr>
    <p:cSldViewPr snapToGrid="0">
      <p:cViewPr>
        <p:scale>
          <a:sx n="60" d="100"/>
          <a:sy n="60" d="100"/>
        </p:scale>
        <p:origin x="-6056" y="-7376"/>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github.com/AcidLeroy/FaceObscuration"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 Obscuration Using Big-Data Processing Techniques</a:t>
            </a:r>
            <a:endParaRPr lang="en-US" dirty="0"/>
          </a:p>
        </p:txBody>
      </p:sp>
      <p:sp>
        <p:nvSpPr>
          <p:cNvPr id="23" name="Text Placeholder 22"/>
          <p:cNvSpPr>
            <a:spLocks noGrp="1"/>
          </p:cNvSpPr>
          <p:nvPr>
            <p:ph type="body" sz="quarter" idx="36"/>
          </p:nvPr>
        </p:nvSpPr>
        <p:spPr/>
        <p:txBody>
          <a:bodyPr/>
          <a:lstStyle/>
          <a:p>
            <a:r>
              <a:rPr lang="en-US" dirty="0" smtClean="0"/>
              <a:t>Cody W. </a:t>
            </a:r>
            <a:r>
              <a:rPr lang="en-US" dirty="0" err="1" smtClean="0"/>
              <a:t>Eilar</a:t>
            </a:r>
            <a:r>
              <a:rPr lang="en-US" dirty="0" smtClean="0"/>
              <a:t> [</a:t>
            </a:r>
            <a:r>
              <a:rPr lang="en-US" dirty="0" err="1" smtClean="0"/>
              <a:t>cweilar@unm.edu</a:t>
            </a:r>
            <a:r>
              <a:rPr lang="en-US" dirty="0" smtClean="0"/>
              <a:t>] &amp; </a:t>
            </a:r>
            <a:r>
              <a:rPr lang="en-US" dirty="0" err="1" smtClean="0"/>
              <a:t>Venkatesh</a:t>
            </a:r>
            <a:r>
              <a:rPr lang="en-US" dirty="0" smtClean="0"/>
              <a:t> </a:t>
            </a:r>
            <a:r>
              <a:rPr lang="en-US" dirty="0" err="1" smtClean="0"/>
              <a:t>Jatla</a:t>
            </a:r>
            <a:r>
              <a:rPr lang="en-US" dirty="0" smtClean="0"/>
              <a:t> [venkatesh369@unm.edu] with the University of New Mexico</a:t>
            </a:r>
            <a:endParaRPr lang="en-US" dirty="0" smtClean="0"/>
          </a:p>
          <a:p>
            <a:endParaRPr lang="en-US" dirty="0"/>
          </a:p>
        </p:txBody>
      </p:sp>
      <p:sp>
        <p:nvSpPr>
          <p:cNvPr id="5" name="Text Placeholder 4"/>
          <p:cNvSpPr>
            <a:spLocks noGrp="1"/>
          </p:cNvSpPr>
          <p:nvPr>
            <p:ph type="body" sz="quarter" idx="13"/>
          </p:nvPr>
        </p:nvSpPr>
        <p:spPr/>
        <p:txBody>
          <a:bodyPr/>
          <a:lstStyle/>
          <a:p>
            <a:r>
              <a:rPr lang="en-US" dirty="0" smtClean="0"/>
              <a:t>abstract</a:t>
            </a:r>
            <a:endParaRPr lang="en-US" dirty="0"/>
          </a:p>
        </p:txBody>
      </p:sp>
      <p:sp>
        <p:nvSpPr>
          <p:cNvPr id="11" name="Content Placeholder 10"/>
          <p:cNvSpPr>
            <a:spLocks noGrp="1"/>
          </p:cNvSpPr>
          <p:nvPr>
            <p:ph sz="quarter" idx="24"/>
          </p:nvPr>
        </p:nvSpPr>
        <p:spPr/>
        <p:txBody>
          <a:bodyPr/>
          <a:lstStyle/>
          <a:p>
            <a:pPr marL="0" indent="0">
              <a:buNone/>
            </a:pPr>
            <a:r>
              <a:rPr lang="en-US" dirty="0" smtClean="0"/>
              <a:t>With </a:t>
            </a:r>
            <a:r>
              <a:rPr lang="en-US" dirty="0"/>
              <a:t>big data processing techniques and tools becoming ubiquitous, it  is now more feasible than ever to process images and videos over  distributed computing environments using tools such as </a:t>
            </a:r>
            <a:r>
              <a:rPr lang="en-US" dirty="0" smtClean="0"/>
              <a:t>Hadoop, Spark, </a:t>
            </a:r>
            <a:r>
              <a:rPr lang="en-US" dirty="0"/>
              <a:t>Storm </a:t>
            </a:r>
            <a:r>
              <a:rPr lang="en-US" dirty="0" smtClean="0"/>
              <a:t>and </a:t>
            </a:r>
            <a:r>
              <a:rPr lang="en-US" dirty="0"/>
              <a:t>others.  </a:t>
            </a:r>
            <a:endParaRPr lang="en-US" dirty="0" smtClean="0"/>
          </a:p>
          <a:p>
            <a:pPr marL="0" indent="0">
              <a:buNone/>
            </a:pPr>
            <a:r>
              <a:rPr lang="en-US" dirty="0" smtClean="0"/>
              <a:t> In </a:t>
            </a:r>
            <a:r>
              <a:rPr lang="en-US" dirty="0"/>
              <a:t>this paper, we investigate  using these </a:t>
            </a:r>
            <a:r>
              <a:rPr lang="en-US" dirty="0" smtClean="0"/>
              <a:t>big-data </a:t>
            </a:r>
            <a:r>
              <a:rPr lang="en-US" dirty="0"/>
              <a:t>techniques to perform face obscuration on very large  video and image datasets collected by the Advancing Out of School Learning in  Mathematics and Engineering (AOLME) program so that these datasets can be  safely redistributed. As ulterior motive, we also set in place a frame for  which we would use to perform other types of detections and activity  recognition studies. For the purpose of this paper, we do not use any images  from the real AOLME dataset, but rather images to illustrate our intention.  The images that we used for this were acquired from the Face Detection Data Set  and </a:t>
            </a:r>
            <a:r>
              <a:rPr lang="en-US" dirty="0" smtClean="0"/>
              <a:t>Benchmark.</a:t>
            </a:r>
            <a:endParaRPr lang="en-US" dirty="0"/>
          </a:p>
        </p:txBody>
      </p:sp>
      <p:sp>
        <p:nvSpPr>
          <p:cNvPr id="7" name="Text Placeholder 6"/>
          <p:cNvSpPr>
            <a:spLocks noGrp="1"/>
          </p:cNvSpPr>
          <p:nvPr>
            <p:ph type="body" sz="quarter" idx="17"/>
          </p:nvPr>
        </p:nvSpPr>
        <p:spPr/>
        <p:txBody>
          <a:bodyPr/>
          <a:lstStyle/>
          <a:p>
            <a:r>
              <a:rPr lang="en-US" dirty="0" smtClean="0"/>
              <a:t>Introduction</a:t>
            </a:r>
            <a:endParaRPr lang="en-US" dirty="0"/>
          </a:p>
        </p:txBody>
      </p:sp>
      <p:sp>
        <p:nvSpPr>
          <p:cNvPr id="12" name="Content Placeholder 11"/>
          <p:cNvSpPr>
            <a:spLocks noGrp="1"/>
          </p:cNvSpPr>
          <p:nvPr>
            <p:ph sz="quarter" idx="25"/>
          </p:nvPr>
        </p:nvSpPr>
        <p:spPr/>
        <p:txBody>
          <a:bodyPr>
            <a:normAutofit lnSpcReduction="10000"/>
          </a:bodyPr>
          <a:lstStyle/>
          <a:p>
            <a:pPr marL="0" indent="0">
              <a:buNone/>
            </a:pPr>
            <a:r>
              <a:rPr lang="en-US" b="1" dirty="0" smtClean="0"/>
              <a:t>AOLME </a:t>
            </a:r>
            <a:endParaRPr lang="en-US" b="1" dirty="0" smtClean="0"/>
          </a:p>
          <a:p>
            <a:pPr lvl="1"/>
            <a:r>
              <a:rPr lang="en-US" dirty="0" smtClean="0"/>
              <a:t>Project to help establish better metrics for teaching under represented groups in mathematics and engineering</a:t>
            </a:r>
            <a:endParaRPr lang="en-US" dirty="0" smtClean="0"/>
          </a:p>
          <a:p>
            <a:pPr lvl="1"/>
            <a:r>
              <a:rPr lang="en-US" dirty="0" smtClean="0"/>
              <a:t>Very large video database of interactions between students and facilitators</a:t>
            </a:r>
            <a:r>
              <a:rPr lang="en-US" dirty="0" smtClean="0"/>
              <a:t> </a:t>
            </a:r>
            <a:endParaRPr lang="en-US" dirty="0" smtClean="0"/>
          </a:p>
          <a:p>
            <a:pPr lvl="1"/>
            <a:r>
              <a:rPr lang="en-US" dirty="0" smtClean="0"/>
              <a:t>Videos are currently hand annotated so that they can be studied by researchers </a:t>
            </a:r>
          </a:p>
          <a:p>
            <a:pPr lvl="1"/>
            <a:r>
              <a:rPr lang="en-US" dirty="0" smtClean="0"/>
              <a:t>Faces in videos need to be obscured so that videos can be shared across domains without the need of an IRB</a:t>
            </a:r>
            <a:endParaRPr lang="en-US" dirty="0" smtClean="0"/>
          </a:p>
          <a:p>
            <a:pPr marL="0" indent="0">
              <a:buNone/>
            </a:pPr>
            <a:r>
              <a:rPr lang="en-US" b="1" dirty="0" smtClean="0"/>
              <a:t>Face Detection and Recognition</a:t>
            </a:r>
          </a:p>
          <a:p>
            <a:pPr lvl="1"/>
            <a:r>
              <a:rPr lang="en-US" dirty="0" smtClean="0"/>
              <a:t>Very well studied theory inside of the pattern recognition community</a:t>
            </a:r>
          </a:p>
          <a:p>
            <a:pPr lvl="1"/>
            <a:r>
              <a:rPr lang="en-US" dirty="0" smtClean="0"/>
              <a:t>Wide variety algorithms for both face detection and face recognition available </a:t>
            </a:r>
          </a:p>
          <a:p>
            <a:pPr lvl="1"/>
            <a:r>
              <a:rPr lang="en-US" dirty="0" smtClean="0"/>
              <a:t>Many software tools are available within MATLAB, Python, R, and Scala for processing images</a:t>
            </a:r>
          </a:p>
          <a:p>
            <a:pPr lvl="1"/>
            <a:r>
              <a:rPr lang="en-US" dirty="0" smtClean="0"/>
              <a:t>Once face is detected, any type of filtering can be done to obscure the face</a:t>
            </a:r>
          </a:p>
          <a:p>
            <a:pPr marL="0" indent="0">
              <a:buNone/>
            </a:pPr>
            <a:r>
              <a:rPr lang="en-US" b="1" dirty="0" smtClean="0"/>
              <a:t>Big-Data</a:t>
            </a:r>
          </a:p>
          <a:p>
            <a:pPr lvl="1"/>
            <a:r>
              <a:rPr lang="en-US" dirty="0" smtClean="0"/>
              <a:t>Where is the video support? </a:t>
            </a:r>
          </a:p>
          <a:p>
            <a:pPr lvl="1"/>
            <a:r>
              <a:rPr lang="en-US" dirty="0" smtClean="0"/>
              <a:t>Very few options for images</a:t>
            </a:r>
          </a:p>
          <a:p>
            <a:pPr lvl="2"/>
            <a:r>
              <a:rPr lang="en-US" dirty="0" smtClean="0"/>
              <a:t>Most applications of this are centered around text, not extremely large binary datasets</a:t>
            </a:r>
          </a:p>
          <a:p>
            <a:pPr lvl="2"/>
            <a:r>
              <a:rPr lang="en-US" dirty="0" smtClean="0"/>
              <a:t>Niche tools like Thunder (based on spark) and </a:t>
            </a:r>
            <a:r>
              <a:rPr lang="en-US" dirty="0" err="1" smtClean="0"/>
              <a:t>StormCV</a:t>
            </a:r>
            <a:r>
              <a:rPr lang="en-US" dirty="0" smtClean="0"/>
              <a:t> (based on storm) exist</a:t>
            </a:r>
          </a:p>
          <a:p>
            <a:pPr lvl="2"/>
            <a:endParaRPr lang="en-US" dirty="0" smtClean="0"/>
          </a:p>
          <a:p>
            <a:endParaRPr lang="en-US" dirty="0"/>
          </a:p>
        </p:txBody>
      </p:sp>
      <p:sp>
        <p:nvSpPr>
          <p:cNvPr id="8" name="Text Placeholder 7"/>
          <p:cNvSpPr>
            <a:spLocks noGrp="1"/>
          </p:cNvSpPr>
          <p:nvPr>
            <p:ph type="body" sz="quarter" idx="19"/>
          </p:nvPr>
        </p:nvSpPr>
        <p:spPr/>
        <p:txBody>
          <a:bodyPr/>
          <a:lstStyle/>
          <a:p>
            <a:r>
              <a:rPr lang="en-US" dirty="0" smtClean="0"/>
              <a:t>Theory</a:t>
            </a:r>
            <a:endParaRPr lang="en-US" dirty="0"/>
          </a:p>
        </p:txBody>
      </p:sp>
      <p:sp>
        <p:nvSpPr>
          <p:cNvPr id="13" name="Content Placeholder 12"/>
          <p:cNvSpPr>
            <a:spLocks noGrp="1"/>
          </p:cNvSpPr>
          <p:nvPr>
            <p:ph sz="quarter" idx="26"/>
          </p:nvPr>
        </p:nvSpPr>
        <p:spPr/>
        <p:txBody>
          <a:bodyPr>
            <a:normAutofit/>
          </a:bodyPr>
          <a:lstStyle/>
          <a:p>
            <a:r>
              <a:rPr lang="en-US" dirty="0" err="1" smtClean="0"/>
              <a:t>Haar</a:t>
            </a:r>
            <a:r>
              <a:rPr lang="en-US" dirty="0" smtClean="0"/>
              <a:t> cascades</a:t>
            </a:r>
          </a:p>
          <a:p>
            <a:pPr lvl="1"/>
            <a:r>
              <a:rPr lang="en-US" dirty="0" smtClean="0"/>
              <a:t>Long computing times for training</a:t>
            </a:r>
          </a:p>
          <a:p>
            <a:pPr lvl="1"/>
            <a:r>
              <a:rPr lang="en-US" dirty="0" smtClean="0"/>
              <a:t>Fast detections (ideal for video)</a:t>
            </a:r>
          </a:p>
          <a:p>
            <a:pPr lvl="1"/>
            <a:r>
              <a:rPr lang="en-US" dirty="0" smtClean="0"/>
              <a:t>High </a:t>
            </a:r>
            <a:r>
              <a:rPr lang="en-US" dirty="0" err="1" smtClean="0"/>
              <a:t>classificaiton</a:t>
            </a:r>
            <a:r>
              <a:rPr lang="en-US" dirty="0" smtClean="0"/>
              <a:t> rate</a:t>
            </a:r>
            <a:endParaRPr lang="en-US" dirty="0" smtClean="0"/>
          </a:p>
          <a:p>
            <a:r>
              <a:rPr lang="en-US" dirty="0" smtClean="0"/>
              <a:t>Eigen faces</a:t>
            </a:r>
          </a:p>
          <a:p>
            <a:pPr lvl="1"/>
            <a:r>
              <a:rPr lang="en-US" dirty="0" smtClean="0"/>
              <a:t>Ideal for identifying to whom a face belongs</a:t>
            </a:r>
          </a:p>
          <a:p>
            <a:pPr lvl="1"/>
            <a:r>
              <a:rPr lang="en-US" dirty="0" smtClean="0"/>
              <a:t>Difficult to implement in real time</a:t>
            </a:r>
          </a:p>
        </p:txBody>
      </p:sp>
      <p:sp>
        <p:nvSpPr>
          <p:cNvPr id="9" name="Text Placeholder 8"/>
          <p:cNvSpPr>
            <a:spLocks noGrp="1"/>
          </p:cNvSpPr>
          <p:nvPr>
            <p:ph type="body" sz="quarter" idx="21"/>
          </p:nvPr>
        </p:nvSpPr>
        <p:spPr/>
        <p:txBody>
          <a:bodyPr/>
          <a:lstStyle/>
          <a:p>
            <a:r>
              <a:rPr lang="en-US" dirty="0" smtClean="0"/>
              <a:t>methods</a:t>
            </a:r>
            <a:endParaRPr lang="en-US" dirty="0"/>
          </a:p>
        </p:txBody>
      </p:sp>
      <p:sp>
        <p:nvSpPr>
          <p:cNvPr id="14" name="Content Placeholder 13"/>
          <p:cNvSpPr>
            <a:spLocks noGrp="1"/>
          </p:cNvSpPr>
          <p:nvPr>
            <p:ph sz="quarter" idx="27"/>
          </p:nvPr>
        </p:nvSpPr>
        <p:spPr/>
        <p:txBody>
          <a:bodyPr/>
          <a:lstStyle/>
          <a:p>
            <a:r>
              <a:rPr lang="en-US" dirty="0" smtClean="0"/>
              <a:t>Video was too difficult to implement on existing big-data tools, so we start with Thunder</a:t>
            </a:r>
            <a:endParaRPr lang="en-US" dirty="0" smtClean="0"/>
          </a:p>
          <a:p>
            <a:r>
              <a:rPr lang="en-US" dirty="0" smtClean="0"/>
              <a:t>Use the faces database collected by the University of Massachusetts (FDDB)</a:t>
            </a:r>
          </a:p>
          <a:p>
            <a:pPr lvl="1"/>
            <a:r>
              <a:rPr lang="en-US" dirty="0" smtClean="0"/>
              <a:t>Database consisted of faces that were manually annotated to benchmark results</a:t>
            </a:r>
            <a:r>
              <a:rPr lang="en-US" dirty="0" smtClean="0"/>
              <a:t> </a:t>
            </a:r>
            <a:endParaRPr lang="en-US" dirty="0" smtClean="0"/>
          </a:p>
          <a:p>
            <a:r>
              <a:rPr lang="en-US" dirty="0" smtClean="0"/>
              <a:t>Apply </a:t>
            </a:r>
            <a:r>
              <a:rPr lang="en-US" dirty="0" err="1" smtClean="0"/>
              <a:t>OpenCV’s</a:t>
            </a:r>
            <a:r>
              <a:rPr lang="en-US" dirty="0" smtClean="0"/>
              <a:t> </a:t>
            </a:r>
            <a:r>
              <a:rPr lang="en-US" dirty="0" err="1" smtClean="0"/>
              <a:t>Haar</a:t>
            </a:r>
            <a:r>
              <a:rPr lang="en-US" dirty="0" smtClean="0"/>
              <a:t> Cascade with predefined training files (we did not need to train the classifier ourselves)</a:t>
            </a:r>
            <a:endParaRPr lang="en-US" dirty="0" smtClean="0"/>
          </a:p>
          <a:p>
            <a:r>
              <a:rPr lang="en-US" dirty="0" smtClean="0"/>
              <a:t>Verify accuracy against face database</a:t>
            </a:r>
            <a:endParaRPr lang="en-US"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0" y="18890238"/>
            <a:ext cx="2834641" cy="3968496"/>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5458" y="18890238"/>
            <a:ext cx="3039287" cy="396849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0762" y="18890238"/>
            <a:ext cx="3372163" cy="4031026"/>
          </a:xfrm>
          <a:prstGeom prst="rect">
            <a:avLst/>
          </a:prstGeom>
        </p:spPr>
      </p:pic>
      <p:sp>
        <p:nvSpPr>
          <p:cNvPr id="15" name="Content Placeholder 14"/>
          <p:cNvSpPr>
            <a:spLocks noGrp="1"/>
          </p:cNvSpPr>
          <p:nvPr>
            <p:ph sz="quarter" idx="28"/>
          </p:nvPr>
        </p:nvSpPr>
        <p:spPr/>
        <p:txBody>
          <a:bodyPr/>
          <a:lstStyle/>
          <a:p>
            <a:r>
              <a:rPr lang="en-US" dirty="0" smtClean="0"/>
              <a:t>Successful face obscurations</a:t>
            </a:r>
            <a:endParaRPr lang="en-US" dirty="0"/>
          </a:p>
        </p:txBody>
      </p:sp>
      <p:sp>
        <p:nvSpPr>
          <p:cNvPr id="16" name="Text Placeholder 15"/>
          <p:cNvSpPr>
            <a:spLocks noGrp="1"/>
          </p:cNvSpPr>
          <p:nvPr>
            <p:ph type="body" sz="quarter" idx="29"/>
          </p:nvPr>
        </p:nvSpPr>
        <p:spPr/>
        <p:txBody>
          <a:bodyPr/>
          <a:lstStyle/>
          <a:p>
            <a:r>
              <a:rPr lang="en-US" smtClean="0"/>
              <a:t>results</a:t>
            </a:r>
            <a:endParaRPr lang="en-US" dirty="0"/>
          </a:p>
        </p:txBody>
      </p:sp>
      <p:sp>
        <p:nvSpPr>
          <p:cNvPr id="17" name="Content Placeholder 16"/>
          <p:cNvSpPr>
            <a:spLocks noGrp="1"/>
          </p:cNvSpPr>
          <p:nvPr>
            <p:ph sz="quarter" idx="30"/>
          </p:nvPr>
        </p:nvSpPr>
        <p:spPr/>
        <p:txBody>
          <a:bodyPr/>
          <a:lstStyle/>
          <a:p>
            <a:r>
              <a:rPr lang="en-US" dirty="0" smtClean="0"/>
              <a:t>Basic API for loading modifying images using Thunder</a:t>
            </a:r>
          </a:p>
          <a:p>
            <a:r>
              <a:rPr lang="en-US" dirty="0" smtClean="0"/>
              <a:t>Was able to apply </a:t>
            </a:r>
            <a:r>
              <a:rPr lang="en-US" dirty="0" err="1" smtClean="0"/>
              <a:t>OpenCV</a:t>
            </a:r>
            <a:r>
              <a:rPr lang="en-US" dirty="0" smtClean="0"/>
              <a:t> algorithms to images using Thunder</a:t>
            </a:r>
          </a:p>
          <a:p>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sp>
        <p:nvSpPr>
          <p:cNvPr id="21" name="Text Placeholder 20"/>
          <p:cNvSpPr>
            <a:spLocks noGrp="1"/>
          </p:cNvSpPr>
          <p:nvPr>
            <p:ph type="body" sz="quarter" idx="34"/>
          </p:nvPr>
        </p:nvSpPr>
        <p:spPr/>
        <p:txBody>
          <a:bodyPr/>
          <a:lstStyle/>
          <a:p>
            <a:r>
              <a:rPr lang="en-US" smtClean="0"/>
              <a:t>conclusions</a:t>
            </a:r>
            <a:endParaRPr lang="en-US" dirty="0"/>
          </a:p>
        </p:txBody>
      </p:sp>
      <p:sp>
        <p:nvSpPr>
          <p:cNvPr id="22" name="Content Placeholder 21"/>
          <p:cNvSpPr>
            <a:spLocks noGrp="1"/>
          </p:cNvSpPr>
          <p:nvPr>
            <p:ph sz="quarter" idx="35"/>
          </p:nvPr>
        </p:nvSpPr>
        <p:spPr/>
        <p:txBody>
          <a:bodyPr/>
          <a:lstStyle/>
          <a:p>
            <a:r>
              <a:rPr lang="en-US" dirty="0" smtClean="0"/>
              <a:t>Successfully created an API to use Thunder in combination with </a:t>
            </a:r>
            <a:r>
              <a:rPr lang="en-US" dirty="0" err="1" smtClean="0"/>
              <a:t>OpenCV</a:t>
            </a:r>
            <a:r>
              <a:rPr lang="en-US" dirty="0"/>
              <a:t> at </a:t>
            </a:r>
            <a:r>
              <a:rPr lang="en-US" dirty="0">
                <a:hlinkClick r:id="rId5"/>
              </a:rPr>
              <a:t>https://</a:t>
            </a:r>
            <a:r>
              <a:rPr lang="en-US" dirty="0" smtClean="0">
                <a:hlinkClick r:id="rId5"/>
              </a:rPr>
              <a:t>github.com/AcidLeroy/FaceObscuration</a:t>
            </a:r>
            <a:endParaRPr lang="en-US" dirty="0" smtClean="0"/>
          </a:p>
          <a:p>
            <a:r>
              <a:rPr lang="en-US" dirty="0" smtClean="0"/>
              <a:t>Loaded, classified, and wrote out obscured faces using a big data tool </a:t>
            </a:r>
          </a:p>
          <a:p>
            <a:r>
              <a:rPr lang="en-US" dirty="0" smtClean="0"/>
              <a:t>Big data tools are still not particularly well suited for dense binary data such as images and video so there are plenty of potential research topics in this area. </a:t>
            </a:r>
            <a:endParaRPr lang="en-US"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38942" y="18890238"/>
            <a:ext cx="3372163" cy="4031025"/>
          </a:xfrm>
          <a:prstGeom prst="rect">
            <a:avLst/>
          </a:prstGeom>
        </p:spPr>
      </p:pic>
      <p:pic>
        <p:nvPicPr>
          <p:cNvPr id="3" name="Content Placeholder 2"/>
          <p:cNvPicPr>
            <a:picLocks noGrp="1" noChangeAspect="1"/>
          </p:cNvPicPr>
          <p:nvPr>
            <p:ph sz="quarter" idx="23"/>
          </p:nvPr>
        </p:nvPicPr>
        <p:blipFill>
          <a:blip r:embed="rId7">
            <a:extLst>
              <a:ext uri="{28A0092B-C50C-407E-A947-70E740481C1C}">
                <a14:useLocalDpi xmlns:a14="http://schemas.microsoft.com/office/drawing/2010/main" val="0"/>
              </a:ext>
            </a:extLst>
          </a:blip>
          <a:stretch>
            <a:fillRect/>
          </a:stretch>
        </p:blipFill>
        <p:spPr>
          <a:xfrm>
            <a:off x="17276153" y="11087244"/>
            <a:ext cx="9292856" cy="7184951"/>
          </a:xfrm>
        </p:spPr>
      </p:pic>
      <p:pic>
        <p:nvPicPr>
          <p:cNvPr id="19" name="Content Placeholder 18"/>
          <p:cNvPicPr>
            <a:picLocks noGrp="1" noChangeAspect="1"/>
          </p:cNvPicPr>
          <p:nvPr>
            <p:ph sz="quarter" idx="32"/>
          </p:nvPr>
        </p:nvPicPr>
        <p:blipFill>
          <a:blip r:embed="rId8">
            <a:extLst>
              <a:ext uri="{28A0092B-C50C-407E-A947-70E740481C1C}">
                <a14:useLocalDpi xmlns:a14="http://schemas.microsoft.com/office/drawing/2010/main" val="0"/>
              </a:ext>
            </a:extLst>
          </a:blip>
          <a:stretch>
            <a:fillRect/>
          </a:stretch>
        </p:blipFill>
        <p:spPr>
          <a:xfrm>
            <a:off x="30077753" y="7850171"/>
            <a:ext cx="12250139" cy="6079189"/>
          </a:xfrm>
        </p:spPr>
      </p:pic>
      <p:sp>
        <p:nvSpPr>
          <p:cNvPr id="20" name="Content Placeholder 19"/>
          <p:cNvSpPr>
            <a:spLocks noGrp="1"/>
          </p:cNvSpPr>
          <p:nvPr>
            <p:ph sz="quarter" idx="33"/>
          </p:nvPr>
        </p:nvSpPr>
        <p:spPr/>
        <p:txBody>
          <a:bodyPr/>
          <a:lstStyle/>
          <a:p>
            <a:endParaRPr lang="en-US"/>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527</Words>
  <Application>Microsoft Macintosh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Cambria</vt:lpstr>
      <vt:lpstr>Arial</vt:lpstr>
      <vt:lpstr>Medical Poster</vt:lpstr>
      <vt:lpstr>Face Obscuration Using Big-Data Processing Techniques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Cody Wilson Eilar</dc:creator>
  <cp:lastModifiedBy/>
  <cp:revision>1</cp:revision>
  <dcterms:created xsi:type="dcterms:W3CDTF">2015-12-11T02:41:49Z</dcterms:created>
  <dcterms:modified xsi:type="dcterms:W3CDTF">2015-12-11T07:12:03Z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