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7" r:id="rId1"/>
  </p:sldMasterIdLst>
  <p:sldIdLst>
    <p:sldId id="256" r:id="rId2"/>
    <p:sldId id="257" r:id="rId3"/>
    <p:sldId id="258" r:id="rId4"/>
    <p:sldId id="269" r:id="rId5"/>
    <p:sldId id="287" r:id="rId6"/>
    <p:sldId id="285" r:id="rId7"/>
    <p:sldId id="288" r:id="rId8"/>
    <p:sldId id="289" r:id="rId9"/>
    <p:sldId id="290" r:id="rId10"/>
    <p:sldId id="272" r:id="rId11"/>
    <p:sldId id="286" r:id="rId12"/>
    <p:sldId id="291" r:id="rId13"/>
    <p:sldId id="292" r:id="rId14"/>
    <p:sldId id="296" r:id="rId15"/>
    <p:sldId id="295" r:id="rId16"/>
    <p:sldId id="297" r:id="rId17"/>
    <p:sldId id="298" r:id="rId18"/>
    <p:sldId id="299" r:id="rId19"/>
    <p:sldId id="300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79" autoAdjust="0"/>
    <p:restoredTop sz="94717"/>
  </p:normalViewPr>
  <p:slideViewPr>
    <p:cSldViewPr snapToGrid="0" snapToObjects="1">
      <p:cViewPr>
        <p:scale>
          <a:sx n="100" d="100"/>
          <a:sy n="100" d="100"/>
        </p:scale>
        <p:origin x="5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E5D40F-A27A-2F41-AC19-A3B72CCFAC5D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88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D40F-A27A-2F41-AC19-A3B72CCFAC5D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47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D40F-A27A-2F41-AC19-A3B72CCFAC5D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02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D40F-A27A-2F41-AC19-A3B72CCFAC5D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60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D40F-A27A-2F41-AC19-A3B72CCFAC5D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019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D40F-A27A-2F41-AC19-A3B72CCFAC5D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1933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D40F-A27A-2F41-AC19-A3B72CCFAC5D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78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D40F-A27A-2F41-AC19-A3B72CCFAC5D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03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D40F-A27A-2F41-AC19-A3B72CCFAC5D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55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D40F-A27A-2F41-AC19-A3B72CCFAC5D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180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D40F-A27A-2F41-AC19-A3B72CCFAC5D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7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FE5D40F-A27A-2F41-AC19-A3B72CCFAC5D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92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5D6C8-70B1-F047-B7AC-F532AF6A3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663" y="2424814"/>
            <a:ext cx="8330674" cy="1117688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 трехмерных моделей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336314-AD5B-3C40-ADF9-2EA467034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782" y="5825948"/>
            <a:ext cx="8144134" cy="866079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Солопов Юрий Витальевич, ИУ7-56Б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Русакова Зинаида Николаевна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CD8C7-22A3-2D49-8FC0-37E348287689}"/>
              </a:ext>
            </a:extLst>
          </p:cNvPr>
          <p:cNvSpPr txBox="1"/>
          <p:nvPr/>
        </p:nvSpPr>
        <p:spPr>
          <a:xfrm>
            <a:off x="1384128" y="251608"/>
            <a:ext cx="9423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университет имени Н.Э. Баумана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исследовательскии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университет)»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Н.Э. Баумана) </a:t>
            </a:r>
            <a:endPara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8376A0-CE45-1944-938C-1D1344DEC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6" y="251608"/>
            <a:ext cx="850732" cy="100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23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9B378-62B1-8343-8383-73E15072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852" y="385482"/>
            <a:ext cx="3985582" cy="557981"/>
          </a:xfrm>
        </p:spPr>
        <p:txBody>
          <a:bodyPr>
            <a:normAutofit/>
          </a:bodyPr>
          <a:lstStyle/>
          <a:p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  <a:endParaRPr lang="ru-RU" sz="3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AAD20E-DF82-2D4F-B6A8-A9FAD456F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51" y="1280495"/>
            <a:ext cx="10265584" cy="4297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качестве языка программирования был выбран С++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качестве графического фреймворка был выбран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Qt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так как этот фреймворк поддерживает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Qt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Designer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приложение для разработки UI и предоставляет множество средств для отображения визуальной сцены на виджете в приложении.</a:t>
            </a: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</a:rPr>
              <a:t>В качестве среды разработки была выбрана </a:t>
            </a:r>
            <a:r>
              <a:rPr lang="en-US" sz="2200" dirty="0">
                <a:latin typeface="Times New Roman" panose="02020603050405020304" pitchFamily="18" charset="0"/>
              </a:rPr>
              <a:t>“</a:t>
            </a:r>
            <a:r>
              <a:rPr lang="ru-RU" sz="2200" dirty="0">
                <a:latin typeface="Times New Roman" panose="02020603050405020304" pitchFamily="18" charset="0"/>
              </a:rPr>
              <a:t>Microsoft Visual Studio</a:t>
            </a:r>
            <a:r>
              <a:rPr lang="en-US" sz="2200" dirty="0">
                <a:latin typeface="Times New Roman" panose="02020603050405020304" pitchFamily="18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97117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CE6B37-AAEB-47CD-BF18-15A07A8FB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73" y="451736"/>
            <a:ext cx="10052879" cy="5954528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64544D0-7CAA-476F-B403-8132621955A2}"/>
              </a:ext>
            </a:extLst>
          </p:cNvPr>
          <p:cNvSpPr txBox="1">
            <a:spLocks/>
          </p:cNvSpPr>
          <p:nvPr/>
        </p:nvSpPr>
        <p:spPr>
          <a:xfrm>
            <a:off x="2894183" y="365590"/>
            <a:ext cx="6403634" cy="75128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endParaRPr lang="ru-RU" sz="3400" dirty="0"/>
          </a:p>
        </p:txBody>
      </p:sp>
    </p:spTree>
    <p:extLst>
      <p:ext uri="{BB962C8B-B14F-4D97-AF65-F5344CB8AC3E}">
        <p14:creationId xmlns:p14="http://schemas.microsoft.com/office/powerpoint/2010/main" val="3271800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1DE068C-5600-443B-847D-CF0BBAF27CB3}"/>
              </a:ext>
            </a:extLst>
          </p:cNvPr>
          <p:cNvSpPr txBox="1">
            <a:spLocks/>
          </p:cNvSpPr>
          <p:nvPr/>
        </p:nvSpPr>
        <p:spPr>
          <a:xfrm>
            <a:off x="1498296" y="288316"/>
            <a:ext cx="8637552" cy="75128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интерфейса программы</a:t>
            </a:r>
            <a:endParaRPr lang="ru-RU" sz="3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AD637F-2DBE-4441-AA77-44451FCCD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429" y="3235818"/>
            <a:ext cx="3099287" cy="333386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E4009D-9AC6-45D6-990C-87B1246A5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77" y="1082099"/>
            <a:ext cx="3576178" cy="548758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F4AD77C-859A-424F-B98B-5291E1335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513" y="3235817"/>
            <a:ext cx="3099287" cy="182182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7D4FD86-3112-4DA8-B664-9CC48C39B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429" y="2712701"/>
            <a:ext cx="6705371" cy="36424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75DF054-0BEE-483C-9B96-F686751181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429" y="1082099"/>
            <a:ext cx="2223523" cy="103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1DE068C-5600-443B-847D-CF0BBAF27CB3}"/>
              </a:ext>
            </a:extLst>
          </p:cNvPr>
          <p:cNvSpPr txBox="1">
            <a:spLocks/>
          </p:cNvSpPr>
          <p:nvPr/>
        </p:nvSpPr>
        <p:spPr>
          <a:xfrm>
            <a:off x="1498296" y="288316"/>
            <a:ext cx="8637552" cy="75128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программы</a:t>
            </a:r>
            <a:endParaRPr lang="ru-RU" sz="3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9DE28B-7C5D-423A-B5FC-FE21D589A1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82786" y="1041521"/>
            <a:ext cx="9826427" cy="563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5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1DE068C-5600-443B-847D-CF0BBAF27CB3}"/>
              </a:ext>
            </a:extLst>
          </p:cNvPr>
          <p:cNvSpPr txBox="1">
            <a:spLocks/>
          </p:cNvSpPr>
          <p:nvPr/>
        </p:nvSpPr>
        <p:spPr>
          <a:xfrm>
            <a:off x="1498296" y="288316"/>
            <a:ext cx="8637552" cy="75128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программы</a:t>
            </a:r>
            <a:endParaRPr lang="ru-RU" sz="3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9DE28B-7C5D-423A-B5FC-FE21D589A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86" y="1039601"/>
            <a:ext cx="9826427" cy="564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74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1DE068C-5600-443B-847D-CF0BBAF27CB3}"/>
              </a:ext>
            </a:extLst>
          </p:cNvPr>
          <p:cNvSpPr txBox="1">
            <a:spLocks/>
          </p:cNvSpPr>
          <p:nvPr/>
        </p:nvSpPr>
        <p:spPr>
          <a:xfrm>
            <a:off x="1498296" y="288316"/>
            <a:ext cx="8637552" cy="75128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программы</a:t>
            </a:r>
            <a:endParaRPr lang="ru-RU" sz="3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9DE28B-7C5D-423A-B5FC-FE21D589A1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82786" y="1039601"/>
            <a:ext cx="9826427" cy="564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09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1DE068C-5600-443B-847D-CF0BBAF27CB3}"/>
              </a:ext>
            </a:extLst>
          </p:cNvPr>
          <p:cNvSpPr txBox="1">
            <a:spLocks/>
          </p:cNvSpPr>
          <p:nvPr/>
        </p:nvSpPr>
        <p:spPr>
          <a:xfrm>
            <a:off x="1498296" y="288316"/>
            <a:ext cx="8637552" cy="75128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программы</a:t>
            </a:r>
            <a:endParaRPr lang="ru-RU" sz="3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9DE28B-7C5D-423A-B5FC-FE21D589A1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99453" y="1039601"/>
            <a:ext cx="9793093" cy="564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01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1DE068C-5600-443B-847D-CF0BBAF27CB3}"/>
              </a:ext>
            </a:extLst>
          </p:cNvPr>
          <p:cNvSpPr txBox="1">
            <a:spLocks/>
          </p:cNvSpPr>
          <p:nvPr/>
        </p:nvSpPr>
        <p:spPr>
          <a:xfrm>
            <a:off x="1498296" y="288316"/>
            <a:ext cx="8637552" cy="75128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программы</a:t>
            </a:r>
            <a:endParaRPr lang="ru-RU" sz="3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9DE28B-7C5D-423A-B5FC-FE21D589A1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96129" y="1039601"/>
            <a:ext cx="9799741" cy="564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83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9B378-62B1-8343-8383-73E15072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503" y="385482"/>
            <a:ext cx="4942993" cy="557981"/>
          </a:xfrm>
        </p:spPr>
        <p:txBody>
          <a:bodyPr>
            <a:normAutofit fontScale="90000"/>
          </a:bodyPr>
          <a:lstStyle/>
          <a:p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характеристики</a:t>
            </a:r>
            <a:endParaRPr lang="ru-RU" sz="3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AAD20E-DF82-2D4F-B6A8-A9FAD456F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51" y="1280495"/>
            <a:ext cx="10265584" cy="4540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Замеры времени выполнялись на личном ноутбуке. Его характеристики: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операционная система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Windows 10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Домашняя;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память 16 Гбайт; 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процессор 3.20 ГГц 4‑ядерный процессор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Intel Core i5 11-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го поколения; 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процессор имеет 4 физических и 8 логических ядер.</a:t>
            </a:r>
          </a:p>
          <a:p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</a:rPr>
              <a:t>Во время замеров ноутбук был включен в сеть электропитания.</a:t>
            </a: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</a:rPr>
              <a:t>Для корректности сравнения многопоточной и однопоточной реализаций была отключена оптимизация при компиляции.</a:t>
            </a:r>
            <a:endParaRPr lang="en-US" sz="2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93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9B378-62B1-8343-8383-73E15072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0827" y="320203"/>
            <a:ext cx="5490346" cy="557981"/>
          </a:xfrm>
        </p:spPr>
        <p:txBody>
          <a:bodyPr>
            <a:normAutofit fontScale="90000"/>
          </a:bodyPr>
          <a:lstStyle/>
          <a:p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выполнения алгоритмов</a:t>
            </a:r>
            <a:endParaRPr lang="ru-RU" sz="3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8B0A831-96C1-46C2-BCF2-A827E854A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89" y="2116656"/>
            <a:ext cx="5974022" cy="4642265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581019CE-E66E-4E4D-91C5-ABBB953AD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786" y="1018216"/>
            <a:ext cx="10950333" cy="12289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</a:rPr>
              <a:t>Многопоточная реализация с использованием </a:t>
            </a:r>
            <a:r>
              <a:rPr lang="ru-RU" sz="2200" b="1" dirty="0">
                <a:latin typeface="Times New Roman" panose="02020603050405020304" pitchFamily="18" charset="0"/>
              </a:rPr>
              <a:t>32</a:t>
            </a:r>
            <a:r>
              <a:rPr lang="ru-RU" sz="2200" dirty="0">
                <a:latin typeface="Times New Roman" panose="02020603050405020304" pitchFamily="18" charset="0"/>
              </a:rPr>
              <a:t> </a:t>
            </a:r>
            <a:r>
              <a:rPr lang="ru-RU" sz="2200" b="1" dirty="0">
                <a:latin typeface="Times New Roman" panose="02020603050405020304" pitchFamily="18" charset="0"/>
              </a:rPr>
              <a:t>порожденных потоков </a:t>
            </a:r>
            <a:r>
              <a:rPr lang="ru-RU" sz="2200" dirty="0">
                <a:latin typeface="Times New Roman" panose="02020603050405020304" pitchFamily="18" charset="0"/>
              </a:rPr>
              <a:t>показала наилучший результат. Такая реализация оказалась эффективнее примерно в </a:t>
            </a:r>
            <a:r>
              <a:rPr lang="ru-RU" sz="2200" b="1" dirty="0">
                <a:latin typeface="Times New Roman" panose="02020603050405020304" pitchFamily="18" charset="0"/>
              </a:rPr>
              <a:t>4.1</a:t>
            </a:r>
            <a:r>
              <a:rPr lang="ru-RU" sz="2200" dirty="0">
                <a:latin typeface="Times New Roman" panose="02020603050405020304" pitchFamily="18" charset="0"/>
              </a:rPr>
              <a:t> </a:t>
            </a:r>
            <a:r>
              <a:rPr lang="ru-RU" sz="2200" b="1" dirty="0">
                <a:latin typeface="Times New Roman" panose="02020603050405020304" pitchFamily="18" charset="0"/>
              </a:rPr>
              <a:t>раз</a:t>
            </a:r>
            <a:r>
              <a:rPr lang="ru-RU" sz="2200" dirty="0">
                <a:latin typeface="Times New Roman" panose="02020603050405020304" pitchFamily="18" charset="0"/>
              </a:rPr>
              <a:t> чем реализация, не использующая многопоточность.</a:t>
            </a:r>
            <a:endParaRPr lang="en-US" sz="2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1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00CC7-5C16-5747-80B3-8A4714298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885" y="443275"/>
            <a:ext cx="2829059" cy="781991"/>
          </a:xfrm>
        </p:spPr>
        <p:txBody>
          <a:bodyPr>
            <a:normAutofit/>
          </a:bodyPr>
          <a:lstStyle/>
          <a:p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E0D87-CE85-5C44-A659-28FE53F9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93" y="1640357"/>
            <a:ext cx="10682244" cy="4774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работы является разработка редактора трехмерных моделей, предоставляющего пользователю возможность производить базовые преобразования над полигональной моделью и ее составляющими частями (вершинами, ребрами, гранями). </a:t>
            </a:r>
          </a:p>
          <a:p>
            <a:pPr marL="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цели: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и провести анализ существующих алгоритмов компьютерной графики, выбрать наиболее подходящие из них для реализации редактора трехмерных моделей;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программное обеспечение, предоставляющее пользователю необходимые функции;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язык программирования и среду разработки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спроектированное программное обеспечение;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сравнительный анализ последовательной и параллельной реализаций алгоритма Z-буфера.</a:t>
            </a: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940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FBCBD-B8A5-0F46-B7EB-42BE38BA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586" y="385557"/>
            <a:ext cx="2814828" cy="586422"/>
          </a:xfrm>
        </p:spPr>
        <p:txBody>
          <a:bodyPr>
            <a:normAutofit/>
          </a:bodyPr>
          <a:lstStyle/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3A938-A901-0640-8B7C-521AA8BC5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96" y="1200139"/>
            <a:ext cx="10053941" cy="4457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ходе выполнения курсового проекта были выполнены следующие задачи: 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существующие алгоритмы компьютерной графики и проведен их анализ. Выбраны наиболее подходящие из них для реализации редактора трехмерных моделей;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спроектировано программное обеспечение, предоставляющее пользователю необходимые функции;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реализовано спроектированное программное обеспечение;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сравнительный анализ последовательной и параллельной реализаций алгоритма Z-буфера.</a:t>
            </a: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Поставленная цель была достигнута. </a:t>
            </a:r>
          </a:p>
        </p:txBody>
      </p:sp>
    </p:spTree>
    <p:extLst>
      <p:ext uri="{BB962C8B-B14F-4D97-AF65-F5344CB8AC3E}">
        <p14:creationId xmlns:p14="http://schemas.microsoft.com/office/powerpoint/2010/main" val="92488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0F8BB-5AAF-5C48-BEE5-45A98F95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563" y="139062"/>
            <a:ext cx="8090873" cy="734193"/>
          </a:xfrm>
        </p:spPr>
        <p:txBody>
          <a:bodyPr>
            <a:normAutofit/>
          </a:bodyPr>
          <a:lstStyle/>
          <a:p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и формализация объектов сцены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9118D3-6D47-2848-92F0-1D171450E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29" y="1312991"/>
            <a:ext cx="9318260" cy="52501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сцены: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света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модели.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задания модели: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подходящим для достижения поставленной цели оказался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полигональный тип модели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задается наборами вершин, ребер и граней.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начальными координатами и матрицей трансформации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Ребро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двумя его конечными вершинами.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Грань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наборами принадлежащих ей вершин и ребер.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FB9B901-5692-4F7E-BC66-9AE302B80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332" y="1167712"/>
            <a:ext cx="3946988" cy="249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6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4896C-DBBB-D642-8175-33CA0C4B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022" y="340892"/>
            <a:ext cx="5358640" cy="751285"/>
          </a:xfrm>
        </p:spPr>
        <p:txBody>
          <a:bodyPr>
            <a:normAutofit/>
          </a:bodyPr>
          <a:lstStyle/>
          <a:p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выбор алгоритмов</a:t>
            </a:r>
            <a:endParaRPr lang="ru-RU" sz="34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28B8D3-D02F-8748-99A4-A12BA4B8F2A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5223" y="1314948"/>
            <a:ext cx="10497577" cy="3018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удаления невидимых линий и поверхностей.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алгоритма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буфера: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отсутствует необходимость предварительной сортировки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 заполнение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буфера граней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вместе с заполнением двух других буферов;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 использование многопоточности.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68DD01-3B32-48AE-A556-E21D02752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905" y="4333210"/>
            <a:ext cx="5855003" cy="240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9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4896C-DBBB-D642-8175-33CA0C4B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022" y="340892"/>
            <a:ext cx="5358640" cy="751285"/>
          </a:xfrm>
        </p:spPr>
        <p:txBody>
          <a:bodyPr>
            <a:normAutofit/>
          </a:bodyPr>
          <a:lstStyle/>
          <a:p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выбор алгоритмов</a:t>
            </a:r>
            <a:endParaRPr lang="ru-RU" sz="34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28B8D3-D02F-8748-99A4-A12BA4B8F2A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5224" y="1612921"/>
            <a:ext cx="6968164" cy="3164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закраски граней.</a:t>
            </a: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алгоритма простой закраски: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трудоемкость линейно зависит от количества полигонов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быстродействие по сравнению с другими алгоритмами;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Простая закраска позволяет четко отделять грани.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D674A0-1B9D-4216-9406-430E6295A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009" y="2347604"/>
            <a:ext cx="3580153" cy="242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4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1DE068C-5600-443B-847D-CF0BBAF27CB3}"/>
              </a:ext>
            </a:extLst>
          </p:cNvPr>
          <p:cNvSpPr txBox="1">
            <a:spLocks/>
          </p:cNvSpPr>
          <p:nvPr/>
        </p:nvSpPr>
        <p:spPr>
          <a:xfrm>
            <a:off x="2894183" y="365590"/>
            <a:ext cx="6403634" cy="75128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визуализации сцены</a:t>
            </a:r>
            <a:endParaRPr lang="ru-RU" sz="3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3BC5D1-3A8F-4524-8A7A-D014EBE07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08" y="1306349"/>
            <a:ext cx="5588617" cy="543450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CC75F46-7E08-4EA0-813D-5930C0178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795" y="974220"/>
            <a:ext cx="2817695" cy="58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4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1DE068C-5600-443B-847D-CF0BBAF27CB3}"/>
              </a:ext>
            </a:extLst>
          </p:cNvPr>
          <p:cNvSpPr txBox="1">
            <a:spLocks/>
          </p:cNvSpPr>
          <p:nvPr/>
        </p:nvSpPr>
        <p:spPr>
          <a:xfrm>
            <a:off x="2894183" y="365590"/>
            <a:ext cx="6403634" cy="75128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визуализации сцены</a:t>
            </a:r>
            <a:endParaRPr lang="ru-RU" sz="3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CD9105-05D3-462E-92B4-078BEF637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17" y="1116875"/>
            <a:ext cx="4926080" cy="554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5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1DE068C-5600-443B-847D-CF0BBAF27CB3}"/>
              </a:ext>
            </a:extLst>
          </p:cNvPr>
          <p:cNvSpPr txBox="1">
            <a:spLocks/>
          </p:cNvSpPr>
          <p:nvPr/>
        </p:nvSpPr>
        <p:spPr>
          <a:xfrm>
            <a:off x="2894183" y="365590"/>
            <a:ext cx="6403634" cy="75128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Перспективное проецирование</a:t>
            </a:r>
            <a:endParaRPr lang="ru-RU" sz="3400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92D70032-7FE9-4EDA-B4B4-B714B46401E4}"/>
              </a:ext>
            </a:extLst>
          </p:cNvPr>
          <p:cNvSpPr txBox="1">
            <a:spLocks/>
          </p:cNvSpPr>
          <p:nvPr/>
        </p:nvSpPr>
        <p:spPr>
          <a:xfrm>
            <a:off x="475223" y="1844977"/>
            <a:ext cx="10458939" cy="12623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Проецирование вершины.</a:t>
            </a:r>
          </a:p>
          <a:p>
            <a:pPr marL="0" indent="0">
              <a:buFont typeface="Arial" pitchFamily="34" charset="0"/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получения перспективной проекции вершины необходимо умножить ее матрицу трансформации на матрицу одноточечной перспективной проекции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0D5B2A8-94BA-4EA7-80A2-F8E731E8B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429000"/>
            <a:ext cx="5588000" cy="240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5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1DE068C-5600-443B-847D-CF0BBAF27CB3}"/>
              </a:ext>
            </a:extLst>
          </p:cNvPr>
          <p:cNvSpPr txBox="1">
            <a:spLocks/>
          </p:cNvSpPr>
          <p:nvPr/>
        </p:nvSpPr>
        <p:spPr>
          <a:xfrm>
            <a:off x="2894183" y="365590"/>
            <a:ext cx="6403634" cy="75128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глубины пикселя</a:t>
            </a:r>
            <a:endParaRPr lang="ru-RU" sz="3400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92D70032-7FE9-4EDA-B4B4-B714B46401E4}"/>
              </a:ext>
            </a:extLst>
          </p:cNvPr>
          <p:cNvSpPr txBox="1">
            <a:spLocks/>
          </p:cNvSpPr>
          <p:nvPr/>
        </p:nvSpPr>
        <p:spPr>
          <a:xfrm>
            <a:off x="475224" y="1844977"/>
            <a:ext cx="10407424" cy="9407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вычисления глубины пикселя использовались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барицентрические координаты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 –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вершины грани,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–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рассматриваемый пиксель. Тогда: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E00F13-7C94-4DDD-900A-9FC75AAB2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24" y="2860702"/>
            <a:ext cx="6648450" cy="29813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50E2CD-36DE-4C15-BC3C-71F0FFAA2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674" y="2918657"/>
            <a:ext cx="2971800" cy="1485900"/>
          </a:xfrm>
          <a:prstGeom prst="rect">
            <a:avLst/>
          </a:prstGeom>
        </p:spPr>
      </p:pic>
      <p:sp>
        <p:nvSpPr>
          <p:cNvPr id="11" name="Объект 3">
            <a:extLst>
              <a:ext uri="{FF2B5EF4-FFF2-40B4-BE49-F238E27FC236}">
                <a16:creationId xmlns:a16="http://schemas.microsoft.com/office/drawing/2014/main" id="{53B789AB-92BC-4372-BC41-625ACF21797A}"/>
              </a:ext>
            </a:extLst>
          </p:cNvPr>
          <p:cNvSpPr txBox="1">
            <a:spLocks/>
          </p:cNvSpPr>
          <p:nvPr/>
        </p:nvSpPr>
        <p:spPr>
          <a:xfrm>
            <a:off x="7123674" y="2860702"/>
            <a:ext cx="3212806" cy="41395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Глубина пикселя:</a:t>
            </a:r>
          </a:p>
        </p:txBody>
      </p:sp>
    </p:spTree>
    <p:extLst>
      <p:ext uri="{BB962C8B-B14F-4D97-AF65-F5344CB8AC3E}">
        <p14:creationId xmlns:p14="http://schemas.microsoft.com/office/powerpoint/2010/main" val="249590171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1455</TotalTime>
  <Words>571</Words>
  <Application>Microsoft Office PowerPoint</Application>
  <PresentationFormat>Широкоэкранный</PresentationFormat>
  <Paragraphs>78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Century Schoolbook</vt:lpstr>
      <vt:lpstr>Times New Roman</vt:lpstr>
      <vt:lpstr>Wingdings 2</vt:lpstr>
      <vt:lpstr>Вид</vt:lpstr>
      <vt:lpstr>Редактор трехмерных моделей</vt:lpstr>
      <vt:lpstr>Цель и задачи </vt:lpstr>
      <vt:lpstr>Описание и формализация объектов сцены</vt:lpstr>
      <vt:lpstr>Анализ и выбор алгоритмов</vt:lpstr>
      <vt:lpstr>Анализ и выбор алгоритмов</vt:lpstr>
      <vt:lpstr>Презентация PowerPoint</vt:lpstr>
      <vt:lpstr>Презентация PowerPoint</vt:lpstr>
      <vt:lpstr>Презентация PowerPoint</vt:lpstr>
      <vt:lpstr>Презентация PowerPoint</vt:lpstr>
      <vt:lpstr>Средства реализации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Технические характеристики</vt:lpstr>
      <vt:lpstr>Время выполнения алгоритмов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распознавания объектов на изображениях с применением машинного зрения  </dc:title>
  <dc:creator>Kirill Kovalets</dc:creator>
  <cp:lastModifiedBy>Юрий Cолопов</cp:lastModifiedBy>
  <cp:revision>50</cp:revision>
  <dcterms:created xsi:type="dcterms:W3CDTF">2022-01-29T11:10:53Z</dcterms:created>
  <dcterms:modified xsi:type="dcterms:W3CDTF">2022-12-04T20:32:18Z</dcterms:modified>
</cp:coreProperties>
</file>