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87D5-E552-1242-ABAE-E7CF696528E6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87D5-E552-1242-ABAE-E7CF696528E6}" type="datetimeFigureOut">
              <a:rPr lang="en-US" smtClean="0"/>
              <a:pPr/>
              <a:t>1/17/2013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057B-86FE-E546-ACD4-D32B67F654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81400" y="457200"/>
            <a:ext cx="1905000" cy="1143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ArchiCop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34000" y="2438400"/>
            <a:ext cx="1905000" cy="1143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Excel*, </a:t>
            </a:r>
            <a:r>
              <a:rPr lang="en-US" dirty="0" err="1" smtClean="0">
                <a:solidFill>
                  <a:schemeClr val="tx1"/>
                </a:solidFill>
              </a:rPr>
              <a:t>Config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33600" y="2438400"/>
            <a:ext cx="1905000" cy="1143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List&lt;Edge&gt;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Source, Excel, 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2"/>
            <a:endCxn id="4" idx="0"/>
          </p:cNvCxnSpPr>
          <p:nvPr/>
        </p:nvCxnSpPr>
        <p:spPr>
          <a:xfrm rot="5400000">
            <a:off x="3390900" y="1295400"/>
            <a:ext cx="838200" cy="14478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 rot="16200000" flipH="1">
            <a:off x="4991100" y="1143000"/>
            <a:ext cx="838200" cy="17526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57226" y="5029200"/>
            <a:ext cx="3985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*Excel has been chosen for now</a:t>
            </a:r>
          </a:p>
          <a:p>
            <a:r>
              <a:rPr lang="en-US" dirty="0" smtClean="0"/>
              <a:t>in order to reduce UI development</a:t>
            </a:r>
          </a:p>
          <a:p>
            <a:r>
              <a:rPr lang="en-US" dirty="0" smtClean="0"/>
              <a:t>effort on metadata maintenance screens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80" y="1833880"/>
            <a:ext cx="1582420" cy="113792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5486400"/>
            <a:ext cx="952500" cy="76581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950" y="457200"/>
            <a:ext cx="1162050" cy="115824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2400" y="2362200"/>
            <a:ext cx="1595120" cy="183388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37414" y="2667000"/>
            <a:ext cx="1905000" cy="1143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Edge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03620" y="2667000"/>
            <a:ext cx="1905000" cy="1143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5342414" y="3238500"/>
            <a:ext cx="761206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437414" y="4572000"/>
            <a:ext cx="1905000" cy="1143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Rule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10" idx="0"/>
          </p:cNvCxnSpPr>
          <p:nvPr/>
        </p:nvCxnSpPr>
        <p:spPr>
          <a:xfrm rot="5400000">
            <a:off x="4008914" y="4191000"/>
            <a:ext cx="762000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909320" y="2667000"/>
            <a:ext cx="1905000" cy="1143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" idx="3"/>
            <a:endCxn id="5" idx="1"/>
          </p:cNvCxnSpPr>
          <p:nvPr/>
        </p:nvCxnSpPr>
        <p:spPr>
          <a:xfrm>
            <a:off x="2814320" y="3238500"/>
            <a:ext cx="623094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429000" y="762000"/>
            <a:ext cx="1905000" cy="1143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Stats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" idx="0"/>
            <a:endCxn id="67" idx="2"/>
          </p:cNvCxnSpPr>
          <p:nvPr/>
        </p:nvCxnSpPr>
        <p:spPr>
          <a:xfrm rot="16200000" flipV="1">
            <a:off x="4004707" y="2281793"/>
            <a:ext cx="762000" cy="841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interface </a:t>
            </a:r>
            <a:r>
              <a:rPr lang="en-US" sz="1600" dirty="0" err="1" smtClean="0">
                <a:latin typeface="Courier New"/>
                <a:cs typeface="Courier New"/>
              </a:rPr>
              <a:t>ILoadEngine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IEnumerable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ArchicopEdge</a:t>
            </a:r>
            <a:r>
              <a:rPr lang="en-US" sz="1600" dirty="0" smtClean="0">
                <a:latin typeface="Courier New"/>
                <a:cs typeface="Courier New"/>
              </a:rPr>
              <a:t>&gt; </a:t>
            </a:r>
            <a:r>
              <a:rPr lang="en-US" sz="1600" dirty="0" err="1" smtClean="0">
                <a:latin typeface="Courier New"/>
                <a:cs typeface="Courier New"/>
              </a:rPr>
              <a:t>LoadEdges</a:t>
            </a:r>
            <a:r>
              <a:rPr lang="en-US" sz="16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2400" dirty="0" smtClean="0"/>
              <a:t>Loads from a given source a list of edges. Typical sources: source code, xml, db, excel…</a:t>
            </a:r>
          </a:p>
          <a:p>
            <a:r>
              <a:rPr lang="en-US" sz="2400" dirty="0" smtClean="0"/>
              <a:t>Multiple Load Engines might be sequentially invoked. Used to merge lists of edges from multiple sources.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interface </a:t>
            </a:r>
            <a:r>
              <a:rPr lang="en-US" sz="1600" dirty="0" err="1" smtClean="0">
                <a:latin typeface="Courier New"/>
                <a:cs typeface="Courier New"/>
              </a:rPr>
              <a:t>IEdgeEngine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IEnumerable</a:t>
            </a:r>
            <a:r>
              <a:rPr lang="en-US" sz="1600" dirty="0" smtClean="0">
                <a:latin typeface="Courier New"/>
                <a:cs typeface="Courier New"/>
              </a:rPr>
              <a:t>&lt;Edges&gt; </a:t>
            </a:r>
            <a:r>
              <a:rPr lang="en-US" sz="1600" dirty="0" err="1" smtClean="0">
                <a:latin typeface="Courier New"/>
                <a:cs typeface="Courier New"/>
              </a:rPr>
              <a:t>ConvertEdges(IEnumerable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ArchicopEdge</a:t>
            </a:r>
            <a:r>
              <a:rPr lang="en-US" sz="1600" dirty="0" smtClean="0">
                <a:latin typeface="Courier New"/>
                <a:cs typeface="Courier New"/>
              </a:rPr>
              <a:t>&gt; edges);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smtClean="0"/>
              <a:t>Converts a given list of edges into another </a:t>
            </a:r>
            <a:r>
              <a:rPr lang="en-US" sz="2400" dirty="0"/>
              <a:t>list of</a:t>
            </a:r>
            <a:r>
              <a:rPr lang="en-US" sz="2400" dirty="0" smtClean="0"/>
              <a:t> edges</a:t>
            </a:r>
            <a:r>
              <a:rPr lang="en-US" sz="2400" dirty="0"/>
              <a:t>. Typical</a:t>
            </a:r>
            <a:r>
              <a:rPr lang="en-US" sz="2400" dirty="0" smtClean="0"/>
              <a:t> conversions: </a:t>
            </a:r>
            <a:r>
              <a:rPr lang="en-US" sz="2400" dirty="0" err="1" smtClean="0"/>
              <a:t>regex</a:t>
            </a:r>
            <a:r>
              <a:rPr lang="en-US" sz="2400" dirty="0" smtClean="0"/>
              <a:t>-value, </a:t>
            </a:r>
            <a:r>
              <a:rPr lang="en-US" sz="2400" dirty="0" err="1" smtClean="0"/>
              <a:t>regex-regex</a:t>
            </a:r>
            <a:r>
              <a:rPr lang="en-US" sz="2400" dirty="0" smtClean="0"/>
              <a:t>, filter…</a:t>
            </a:r>
          </a:p>
          <a:p>
            <a:r>
              <a:rPr lang="en-US" sz="2400" dirty="0"/>
              <a:t>Multiple</a:t>
            </a:r>
            <a:r>
              <a:rPr lang="en-US" sz="2400" dirty="0" smtClean="0"/>
              <a:t> Edge Engines </a:t>
            </a:r>
            <a:r>
              <a:rPr lang="en-US" sz="2400" dirty="0"/>
              <a:t>might be sequentially invoked.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interface </a:t>
            </a:r>
            <a:r>
              <a:rPr lang="en-US" sz="1600" dirty="0" err="1" smtClean="0">
                <a:latin typeface="Courier New"/>
                <a:cs typeface="Courier New"/>
              </a:rPr>
              <a:t>IGraphEngine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ArchiCopGraph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CreateGraph(IEnumerable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ArchicopEdge</a:t>
            </a:r>
            <a:r>
              <a:rPr lang="en-US" sz="1600" dirty="0" smtClean="0">
                <a:latin typeface="Courier New"/>
                <a:cs typeface="Courier New"/>
              </a:rPr>
              <a:t>&gt; edges);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smtClean="0"/>
              <a:t>Creates a graph from a </a:t>
            </a:r>
            <a:r>
              <a:rPr lang="en-US" sz="2400" dirty="0"/>
              <a:t>given list of </a:t>
            </a:r>
            <a:r>
              <a:rPr lang="en-US" sz="2400" dirty="0" smtClean="0"/>
              <a:t>edges. </a:t>
            </a:r>
          </a:p>
          <a:p>
            <a:r>
              <a:rPr lang="en-US" sz="2400" dirty="0" smtClean="0"/>
              <a:t>Invoked once per graph.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interface </a:t>
            </a:r>
            <a:r>
              <a:rPr lang="en-US" sz="1600" dirty="0" err="1" smtClean="0">
                <a:latin typeface="Courier New"/>
                <a:cs typeface="Courier New"/>
              </a:rPr>
              <a:t>IRuleEngine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IEnumerable</a:t>
            </a:r>
            <a:r>
              <a:rPr lang="en-US" sz="1600" dirty="0" smtClean="0">
                <a:latin typeface="Courier New"/>
                <a:cs typeface="Courier New"/>
              </a:rPr>
              <a:t>&lt;string&gt; </a:t>
            </a:r>
            <a:r>
              <a:rPr lang="en-US" sz="1600" dirty="0" err="1" smtClean="0">
                <a:latin typeface="Courier New"/>
                <a:cs typeface="Courier New"/>
              </a:rPr>
              <a:t>GetInfos(IEnumerable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ArchicopEdge</a:t>
            </a:r>
            <a:r>
              <a:rPr lang="en-US" sz="1600" dirty="0" smtClean="0">
                <a:latin typeface="Courier New"/>
                <a:cs typeface="Courier New"/>
              </a:rPr>
              <a:t>&gt; edges);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IEnumerable</a:t>
            </a:r>
            <a:r>
              <a:rPr lang="en-US" sz="1600" dirty="0" smtClean="0">
                <a:latin typeface="Courier New"/>
                <a:cs typeface="Courier New"/>
              </a:rPr>
              <a:t>&lt;string&gt; </a:t>
            </a:r>
            <a:r>
              <a:rPr lang="en-US" sz="1600" dirty="0" err="1" smtClean="0">
                <a:latin typeface="Courier New"/>
                <a:cs typeface="Courier New"/>
              </a:rPr>
              <a:t>GetWarnings(IEnumerable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ArchicopEdge</a:t>
            </a:r>
            <a:r>
              <a:rPr lang="en-US" sz="1600" dirty="0" smtClean="0">
                <a:latin typeface="Courier New"/>
                <a:cs typeface="Courier New"/>
              </a:rPr>
              <a:t>&gt; edges);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IEnumerable</a:t>
            </a:r>
            <a:r>
              <a:rPr lang="en-US" sz="1600" dirty="0" smtClean="0">
                <a:latin typeface="Courier New"/>
                <a:cs typeface="Courier New"/>
              </a:rPr>
              <a:t>&lt;string&gt; </a:t>
            </a:r>
            <a:r>
              <a:rPr lang="en-US" sz="1600" dirty="0" err="1" smtClean="0">
                <a:latin typeface="Courier New"/>
                <a:cs typeface="Courier New"/>
              </a:rPr>
              <a:t>GetErrors(IEnumerable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ArchicopEdge</a:t>
            </a:r>
            <a:r>
              <a:rPr lang="en-US" sz="1600" dirty="0" smtClean="0">
                <a:latin typeface="Courier New"/>
                <a:cs typeface="Courier New"/>
              </a:rPr>
              <a:t>&gt; edges);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smtClean="0"/>
              <a:t>Runs rule check against </a:t>
            </a:r>
            <a:r>
              <a:rPr lang="en-US" sz="2400" dirty="0"/>
              <a:t>a given list of edges.</a:t>
            </a:r>
            <a:r>
              <a:rPr lang="en-US" sz="2400" dirty="0" smtClean="0"/>
              <a:t> Typical rules: graph </a:t>
            </a:r>
            <a:r>
              <a:rPr lang="en-US" sz="2400" dirty="0" err="1" smtClean="0"/>
              <a:t>vs</a:t>
            </a:r>
            <a:r>
              <a:rPr lang="en-US" sz="2400" dirty="0" smtClean="0"/>
              <a:t> graph, cycles, </a:t>
            </a:r>
            <a:r>
              <a:rPr lang="en-US" sz="2400" dirty="0" err="1" smtClean="0"/>
              <a:t>regex</a:t>
            </a:r>
            <a:r>
              <a:rPr lang="en-US" sz="2400" dirty="0" smtClean="0"/>
              <a:t>…</a:t>
            </a:r>
          </a:p>
          <a:p>
            <a:r>
              <a:rPr lang="en-US" sz="2400" dirty="0"/>
              <a:t>Invoked </a:t>
            </a:r>
            <a:r>
              <a:rPr lang="en-US" sz="2400" dirty="0" smtClean="0"/>
              <a:t>once per </a:t>
            </a:r>
            <a:r>
              <a:rPr lang="en-US" sz="2400" dirty="0" err="1" smtClean="0"/>
              <a:t>ruleset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interface </a:t>
            </a:r>
            <a:r>
              <a:rPr lang="en-US" sz="1600" dirty="0" err="1" smtClean="0">
                <a:latin typeface="Courier New"/>
                <a:cs typeface="Courier New"/>
              </a:rPr>
              <a:t>IStatsEngine</a:t>
            </a:r>
            <a:r>
              <a:rPr lang="en-US" sz="16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	string[,] </a:t>
            </a:r>
            <a:r>
              <a:rPr lang="en-US" sz="1600" dirty="0" err="1" smtClean="0">
                <a:latin typeface="Courier New"/>
                <a:cs typeface="Courier New"/>
              </a:rPr>
              <a:t>GetStats(IEnumerable</a:t>
            </a:r>
            <a:r>
              <a:rPr lang="en-US" sz="1600" dirty="0" smtClean="0"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latin typeface="Courier New"/>
                <a:cs typeface="Courier New"/>
              </a:rPr>
              <a:t>ArchicopEdge</a:t>
            </a:r>
            <a:r>
              <a:rPr lang="en-US" sz="1600" dirty="0" smtClean="0">
                <a:latin typeface="Courier New"/>
                <a:cs typeface="Courier New"/>
              </a:rPr>
              <a:t>&gt; edges);</a:t>
            </a:r>
          </a:p>
          <a:p>
            <a:pPr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400" dirty="0" smtClean="0"/>
              <a:t>Creates a two dimensional array to be used for the generation of </a:t>
            </a:r>
            <a:r>
              <a:rPr lang="en-US" sz="2400" dirty="0" err="1" smtClean="0"/>
              <a:t>KPI</a:t>
            </a:r>
            <a:r>
              <a:rPr lang="en-US" sz="2400" dirty="0" err="1"/>
              <a:t>s</a:t>
            </a:r>
            <a:r>
              <a:rPr lang="en-US" sz="2400" dirty="0" smtClean="0"/>
              <a:t>. </a:t>
            </a:r>
            <a:r>
              <a:rPr lang="en-US" sz="2400" dirty="0"/>
              <a:t>Typical</a:t>
            </a:r>
            <a:r>
              <a:rPr lang="en-US" sz="2400" dirty="0" smtClean="0"/>
              <a:t> </a:t>
            </a:r>
            <a:r>
              <a:rPr lang="en-US" sz="2400" dirty="0" err="1" smtClean="0"/>
              <a:t>KPIs</a:t>
            </a:r>
            <a:r>
              <a:rPr lang="en-US" sz="2400" dirty="0" smtClean="0"/>
              <a:t>: LOC, </a:t>
            </a:r>
            <a:r>
              <a:rPr lang="en-US" sz="2400" dirty="0" err="1" smtClean="0"/>
              <a:t>edgesin</a:t>
            </a:r>
            <a:r>
              <a:rPr lang="en-US" sz="2400" dirty="0" smtClean="0"/>
              <a:t>, </a:t>
            </a:r>
            <a:r>
              <a:rPr lang="en-US" sz="2400" dirty="0" err="1" smtClean="0"/>
              <a:t>edgesout</a:t>
            </a:r>
            <a:r>
              <a:rPr lang="en-US" sz="2400" dirty="0" smtClean="0"/>
              <a:t>…</a:t>
            </a:r>
            <a:endParaRPr lang="en-US" sz="2400" dirty="0"/>
          </a:p>
          <a:p>
            <a:r>
              <a:rPr lang="en-US" sz="2400" dirty="0"/>
              <a:t>Invoked once per</a:t>
            </a:r>
            <a:r>
              <a:rPr lang="en-US" sz="2400" dirty="0" smtClean="0"/>
              <a:t> stat.</a:t>
            </a:r>
          </a:p>
          <a:p>
            <a:r>
              <a:rPr lang="en-US" sz="2400" dirty="0" smtClean="0"/>
              <a:t>Note that the </a:t>
            </a:r>
            <a:r>
              <a:rPr lang="en-US" sz="2400" dirty="0" err="1" smtClean="0"/>
              <a:t>ArchiCopVertex</a:t>
            </a:r>
            <a:r>
              <a:rPr lang="en-US" sz="2400" dirty="0" smtClean="0"/>
              <a:t> needs to be able to carry all information needed for the supported stats. This information is only used for the Stats Engine.</a:t>
            </a:r>
          </a:p>
          <a:p>
            <a:pPr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SAVEMESSAGETIMESTAMP" val="RXP"/>
  <p:tag name="VARPPTSLIDEFORMAT" val="RXP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66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Load Engine</vt:lpstr>
      <vt:lpstr>Edge Engine</vt:lpstr>
      <vt:lpstr>Graph Engine</vt:lpstr>
      <vt:lpstr>Rule Engine</vt:lpstr>
      <vt:lpstr>Stats Engine</vt:lpstr>
    </vt:vector>
  </TitlesOfParts>
  <Company>Bakopanos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Costas Bakopanos</dc:creator>
  <cp:lastModifiedBy>Bakopanos, Costas {DPTI~Rotkreuz-Tro}</cp:lastModifiedBy>
  <cp:revision>7</cp:revision>
  <dcterms:created xsi:type="dcterms:W3CDTF">2013-01-16T21:48:39Z</dcterms:created>
  <dcterms:modified xsi:type="dcterms:W3CDTF">2013-01-17T10:46:05Z</dcterms:modified>
</cp:coreProperties>
</file>