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72" r:id="rId4"/>
    <p:sldId id="281" r:id="rId5"/>
    <p:sldId id="282" r:id="rId6"/>
    <p:sldId id="283" r:id="rId7"/>
    <p:sldId id="284" r:id="rId8"/>
    <p:sldId id="285" r:id="rId9"/>
    <p:sldId id="286" r:id="rId10"/>
    <p:sldId id="28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803B9C-109E-4E01-B391-BD4B39550E0E}" v="206" dt="2019-03-13T08:07:14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003-B3CF-8D4E-83E5-59F1FC4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2C927-2977-964B-8FED-9689DC61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BCE7-E408-0743-ACB3-40A2D349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A436-69C5-734E-84A6-872577E6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621F-CCB1-8440-9884-E38D8A97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463-FB76-2B45-9FDB-AEC733AF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FF26C-4BB3-D740-AD4F-4DAA9A0E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F1F4-4C6E-8042-B58F-13E1EF4F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6F4C-33ED-C441-982B-7D63BA97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9129-417E-2341-812A-CAB9A8EF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E254B-8B40-4941-84C7-D8C92071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43BBF-7F26-3F48-91F4-E1FAC3789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56FD-45C5-3349-87EB-F7F7382F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A397-5944-6340-BE29-5A426105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6E4C-4253-A74D-9E2A-6737BE7F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505373" y="3446750"/>
            <a:ext cx="50805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300"/>
              <a:buFont typeface="Helvetica Neue"/>
              <a:buNone/>
              <a:defRPr sz="3700" b="0" i="0" u="none" strike="noStrike" cap="non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505375" y="4274650"/>
            <a:ext cx="50805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E7CC3"/>
              </a:buClr>
              <a:buSzPts val="3500"/>
              <a:buFont typeface="Arial"/>
              <a:buNone/>
              <a:defRPr sz="2400" b="0" i="0" u="none" strike="noStrike" cap="non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46CA9"/>
              </a:buClr>
              <a:buSzPts val="31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7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-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4A2B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646175" y="-762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700" y="507692"/>
            <a:ext cx="260985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13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 and body, no foo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97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4432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Shape 44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64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2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6CF7-7318-434C-A3BC-E331C41D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5DEB-FC34-4D4B-A9A5-D9F7E8BC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C204-CF8B-0547-9354-4A39C0B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76B5-E36F-0543-890D-1E2861C5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CFAE-01E6-BF4D-865F-F7513798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DC99-AEF1-5F4D-B14F-4E9B4ED3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37D9-F695-7D47-AE76-8E9D1974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FC4E-089D-364B-BDF9-0761E933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E338-2760-CE49-995E-F6CDB8DB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29B7-8739-6E4E-BCA9-F4976FFB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A4F-4AD4-BF49-959D-DBF0219D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E017-9752-AB4A-94A4-6591E338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5046E-DBEB-9E41-BD4D-341E73B6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98D8A-FC22-E64A-B814-F6299094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D62E-6911-3643-B52B-79B350DB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CE001-30C0-C746-8192-5EA46FE8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B4B-993D-2E40-9964-5E233978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09E8-9800-1D4B-9910-CBCBC8BA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318A0-23E5-874C-8CEC-4F5D95F4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3C507-4E9F-5046-B56E-660CC66C1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99C4A-8209-3246-A086-7B6E246E7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E70EE-72FE-8446-AE77-057D4DA0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71146-C3E0-F241-BE48-83B8F4E7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C6383-53C9-3C47-A564-79A72BA0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FC20-260C-6D42-9C25-7EF0A55B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284F7-1545-DF43-96C4-D166418C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C27A3-B955-0244-8F6E-62F380E3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370CF-A808-894C-A719-79476C28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778D8-E51B-3B45-98FB-ED0E1F47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939BC-FAE9-9F4E-A431-EB6CEE00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CF31C-86EF-1F47-962B-18B1178D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F769-0959-9A42-9246-AC09C110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37E5-DB5F-C44A-932F-FB985DC4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D0DB4-9BC4-DC45-A77D-54B9F642C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E040F-C460-2C4D-9898-89AB549B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D534D-4635-DF41-9059-0CABBEA8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CC8A-771F-CC42-8CAA-52EB9E3F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678A-70C3-2844-AB95-9043D2C7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D6AA0-DA49-0D4C-9F88-3D58BEA5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F6D23-A593-164D-A1BE-F71D94F8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6B31D-907F-D54F-92E3-1A11E731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72624-11DE-124F-9285-A34B7EB8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0DAE-C7DC-9C4D-9161-E89D7F51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72F51-2889-7E49-A260-1072E00A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23A7C-6F73-E149-8EDA-4E9753AE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DC12-1DD6-C146-9766-85A916C10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38F6-8AC7-C745-A412-1D5CBAF3D8B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D16D-2668-AE42-8E16-96C7AF5CF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B1E2-D873-3145-9098-237866B60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4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" y="0"/>
            <a:ext cx="12192300" cy="1218000"/>
          </a:xfrm>
          <a:prstGeom prst="rect">
            <a:avLst/>
          </a:prstGeom>
          <a:solidFill>
            <a:srgbClr val="4A2BD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218121"/>
            <a:ext cx="12192300" cy="38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1553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mailto:harbor-users@googlegroups.com" TargetMode="External"/><Relationship Id="rId4" Type="http://schemas.openxmlformats.org/officeDocument/2006/relationships/hyperlink" Target="https://twitter.com/project_harbo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" TargetMode="External"/><Relationship Id="rId2" Type="http://schemas.openxmlformats.org/officeDocument/2006/relationships/hyperlink" Target="https://github.com/goharbor/community/blob/master/MEETING_SCHEDULE.md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goharbor/community/tree/master/conf-call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1939FB9-6C3F-4047-84AE-D10B6106FFC2}"/>
              </a:ext>
            </a:extLst>
          </p:cNvPr>
          <p:cNvSpPr/>
          <p:nvPr/>
        </p:nvSpPr>
        <p:spPr>
          <a:xfrm>
            <a:off x="138113" y="340600"/>
            <a:ext cx="11969804" cy="6117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ACA2D-C3F6-D84A-957C-F9DAC16F5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54"/>
          <a:stretch/>
        </p:blipFill>
        <p:spPr>
          <a:xfrm>
            <a:off x="7331511" y="1213379"/>
            <a:ext cx="2469714" cy="74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BB468-E56C-4D41-A873-622783AA5917}"/>
              </a:ext>
            </a:extLst>
          </p:cNvPr>
          <p:cNvSpPr txBox="1"/>
          <p:nvPr/>
        </p:nvSpPr>
        <p:spPr>
          <a:xfrm>
            <a:off x="5347745" y="2061154"/>
            <a:ext cx="602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Welcome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join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Community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Conference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Call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D043C-7570-DD4C-AE3D-D6219581722B}"/>
              </a:ext>
            </a:extLst>
          </p:cNvPr>
          <p:cNvSpPr txBox="1"/>
          <p:nvPr/>
        </p:nvSpPr>
        <p:spPr>
          <a:xfrm>
            <a:off x="5454767" y="3028629"/>
            <a:ext cx="6026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06:00-07:00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AM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(PDT)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21:00-21:30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(Beijing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Time)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2019/03/13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Wednesday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5BEC1-AABD-3241-870D-E51DCF754D58}"/>
              </a:ext>
            </a:extLst>
          </p:cNvPr>
          <p:cNvSpPr/>
          <p:nvPr/>
        </p:nvSpPr>
        <p:spPr>
          <a:xfrm>
            <a:off x="5515147" y="4922502"/>
            <a:ext cx="60266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defRPr/>
            </a:pPr>
            <a:r>
              <a:rPr lang="en-US" sz="16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</a:t>
            </a:r>
            <a:r>
              <a:rPr lang="en-US" sz="1600" b="1" kern="1200" err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zoom.us</a:t>
            </a:r>
            <a:r>
              <a:rPr lang="en-US" sz="16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/j/734959521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AB5BE-4E7C-6C43-9D7F-F6C2A8B7B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365" y="263498"/>
            <a:ext cx="349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7AA43C-92E6-B443-BC77-42D672934A0D}"/>
              </a:ext>
            </a:extLst>
          </p:cNvPr>
          <p:cNvSpPr/>
          <p:nvPr/>
        </p:nvSpPr>
        <p:spPr>
          <a:xfrm>
            <a:off x="5750916" y="5920282"/>
            <a:ext cx="1519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@project_harbor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874E4E-A8DE-1C4D-8A8D-6F9DEDBA87A8}"/>
              </a:ext>
            </a:extLst>
          </p:cNvPr>
          <p:cNvSpPr/>
          <p:nvPr/>
        </p:nvSpPr>
        <p:spPr>
          <a:xfrm>
            <a:off x="7245554" y="5920281"/>
            <a:ext cx="2852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harbor-users@googlegroups.com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91F-E1E9-7542-95BE-2B4F0A5A4E63}"/>
              </a:ext>
            </a:extLst>
          </p:cNvPr>
          <p:cNvSpPr/>
          <p:nvPr/>
        </p:nvSpPr>
        <p:spPr>
          <a:xfrm>
            <a:off x="7245554" y="6170585"/>
            <a:ext cx="27029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harbor-</a:t>
            </a:r>
            <a:r>
              <a:rPr lang="en-US" altLang="zh-CN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dev</a:t>
            </a:r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@googlegroups.com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2C125-E913-DC44-89FF-78E329812231}"/>
              </a:ext>
            </a:extLst>
          </p:cNvPr>
          <p:cNvSpPr/>
          <p:nvPr/>
        </p:nvSpPr>
        <p:spPr>
          <a:xfrm>
            <a:off x="10097617" y="5915369"/>
            <a:ext cx="1148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</a:t>
            </a:r>
          </a:p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#harbor-dev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30D2E-3FBF-DB48-A9E0-D843EF6512D7}"/>
              </a:ext>
            </a:extLst>
          </p:cNvPr>
          <p:cNvSpPr txBox="1"/>
          <p:nvPr/>
        </p:nvSpPr>
        <p:spPr>
          <a:xfrm>
            <a:off x="6081134" y="5641785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2E7D3-9633-1D47-A663-D3E291104DC3}"/>
              </a:ext>
            </a:extLst>
          </p:cNvPr>
          <p:cNvSpPr txBox="1"/>
          <p:nvPr/>
        </p:nvSpPr>
        <p:spPr>
          <a:xfrm>
            <a:off x="8086704" y="5641785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Maillist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D6E2C-D2BC-8844-88CC-69F656ABB616}"/>
              </a:ext>
            </a:extLst>
          </p:cNvPr>
          <p:cNvSpPr txBox="1"/>
          <p:nvPr/>
        </p:nvSpPr>
        <p:spPr>
          <a:xfrm>
            <a:off x="10024307" y="5641785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lang="zh-CN" altLang="en-US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0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slack.cncf.io</a:t>
            </a:r>
            <a:r>
              <a:rPr lang="en-US" altLang="zh-CN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Shape 58">
            <a:extLst>
              <a:ext uri="{FF2B5EF4-FFF2-40B4-BE49-F238E27FC236}">
                <a16:creationId xmlns:a16="http://schemas.microsoft.com/office/drawing/2014/main" id="{BBC9C613-20E9-0244-A286-5AF822812B8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24413" r="24964"/>
          <a:stretch/>
        </p:blipFill>
        <p:spPr>
          <a:xfrm>
            <a:off x="138113" y="340600"/>
            <a:ext cx="5377034" cy="6117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30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1584-BD65-4349-B2E2-E44E9235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Meeting</a:t>
            </a:r>
            <a:r>
              <a:rPr lang="zh-CN" altLang="en-US"/>
              <a:t> </a:t>
            </a:r>
            <a:r>
              <a:rPr lang="en-US" altLang="zh-CN"/>
              <a:t>minutes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2CC0-DD69-8345-8949-50F60E2FD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Meeting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recorded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recording</a:t>
            </a:r>
            <a:r>
              <a:rPr lang="zh-CN" altLang="en-US"/>
              <a:t> </a:t>
            </a:r>
            <a:r>
              <a:rPr lang="en-US" altLang="zh-CN"/>
              <a:t>link</a:t>
            </a:r>
            <a:r>
              <a:rPr lang="zh-CN" altLang="en-US"/>
              <a:t> </a:t>
            </a:r>
            <a:r>
              <a:rPr lang="en-US" altLang="zh-CN"/>
              <a:t>will</a:t>
            </a:r>
            <a:r>
              <a:rPr lang="zh-CN" altLang="en-US"/>
              <a:t> </a:t>
            </a:r>
            <a:r>
              <a:rPr lang="en-US" altLang="zh-CN"/>
              <a:t>be</a:t>
            </a:r>
            <a:r>
              <a:rPr lang="zh-CN" altLang="en-US"/>
              <a:t> </a:t>
            </a:r>
            <a:r>
              <a:rPr lang="en-US" altLang="zh-CN"/>
              <a:t>updated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meeting</a:t>
            </a:r>
            <a:r>
              <a:rPr lang="zh-CN" altLang="en-US"/>
              <a:t> </a:t>
            </a:r>
            <a:r>
              <a:rPr lang="en-US" altLang="zh-CN"/>
              <a:t>schedule</a:t>
            </a:r>
            <a:r>
              <a:rPr lang="zh-CN" altLang="en-US"/>
              <a:t> </a:t>
            </a:r>
            <a:r>
              <a:rPr lang="en-US" altLang="zh-CN"/>
              <a:t>doc</a:t>
            </a:r>
            <a:r>
              <a:rPr lang="zh-CN" altLang="en-US"/>
              <a:t> </a:t>
            </a:r>
            <a:r>
              <a:rPr lang="en-US" altLang="zh-CN"/>
              <a:t>later:</a:t>
            </a:r>
            <a:r>
              <a:rPr lang="zh-CN" altLang="en-US"/>
              <a:t> </a:t>
            </a:r>
            <a:r>
              <a:rPr lang="en-US" altLang="zh-CN">
                <a:hlinkClick r:id="rId2"/>
              </a:rPr>
              <a:t>https://github.com/goharbor/community/blob/master/MEETING_SCHEDULE.md</a:t>
            </a:r>
            <a:endParaRPr lang="en-US" altLang="zh-CN"/>
          </a:p>
          <a:p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meeting</a:t>
            </a:r>
            <a:r>
              <a:rPr lang="zh-CN" altLang="en-US"/>
              <a:t> </a:t>
            </a:r>
            <a:r>
              <a:rPr lang="en-US" altLang="zh-CN"/>
              <a:t>slides</a:t>
            </a:r>
            <a:r>
              <a:rPr lang="zh-CN" altLang="en-US"/>
              <a:t> </a:t>
            </a:r>
            <a:r>
              <a:rPr lang="en-US" altLang="zh-CN"/>
              <a:t>will</a:t>
            </a:r>
            <a:r>
              <a:rPr lang="zh-CN" altLang="en-US"/>
              <a:t> </a:t>
            </a:r>
            <a:r>
              <a:rPr lang="en-US" altLang="zh-CN"/>
              <a:t>be</a:t>
            </a:r>
            <a:r>
              <a:rPr lang="zh-CN" altLang="en-US"/>
              <a:t> </a:t>
            </a:r>
            <a:r>
              <a:rPr lang="en-US" altLang="zh-CN"/>
              <a:t>uploaded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community</a:t>
            </a:r>
            <a:r>
              <a:rPr lang="zh-CN" altLang="en-US"/>
              <a:t> </a:t>
            </a:r>
            <a:r>
              <a:rPr lang="en-US" altLang="zh-CN"/>
              <a:t>repo</a:t>
            </a:r>
            <a:r>
              <a:rPr lang="zh-CN" altLang="en-US"/>
              <a:t> </a:t>
            </a:r>
            <a:r>
              <a:rPr lang="en-US" altLang="zh-CN">
                <a:hlinkClick r:id="rId3"/>
              </a:rPr>
              <a:t>https://github.com/goharbor/community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put</a:t>
            </a:r>
            <a:r>
              <a:rPr lang="zh-CN" altLang="en-US"/>
              <a:t> </a:t>
            </a:r>
            <a:r>
              <a:rPr lang="en-US" altLang="zh-CN"/>
              <a:t>under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‘</a:t>
            </a:r>
            <a:r>
              <a:rPr lang="en-US" u="sng">
                <a:hlinkClick r:id="rId4"/>
              </a:rPr>
              <a:t>conf-calls</a:t>
            </a:r>
            <a:r>
              <a:rPr lang="en-US" altLang="zh-CN"/>
              <a:t>’</a:t>
            </a:r>
            <a:r>
              <a:rPr lang="zh-CN" altLang="en-US"/>
              <a:t> </a:t>
            </a:r>
            <a:r>
              <a:rPr lang="en-US" altLang="zh-CN"/>
              <a:t>folder.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16859-4C24-4247-B9E1-F0DE09670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10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68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D5ED-E367-3648-9676-CCBE2137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A86B8-487C-744C-ACE6-75084C87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810" y="1395344"/>
            <a:ext cx="11684700" cy="4555200"/>
          </a:xfrm>
        </p:spPr>
        <p:txBody>
          <a:bodyPr/>
          <a:lstStyle/>
          <a:p>
            <a:r>
              <a:rPr lang="en-US" altLang="zh-CN" sz="3200"/>
              <a:t>Release</a:t>
            </a:r>
            <a:r>
              <a:rPr lang="zh-CN" altLang="en-US" sz="3200"/>
              <a:t> </a:t>
            </a:r>
            <a:r>
              <a:rPr lang="en-US" altLang="zh-CN" sz="3200"/>
              <a:t>v1.8</a:t>
            </a:r>
            <a:r>
              <a:rPr lang="zh-CN" altLang="en-US" sz="3200"/>
              <a:t> </a:t>
            </a:r>
            <a:r>
              <a:rPr lang="en-US" altLang="zh-CN" sz="3200"/>
              <a:t>development</a:t>
            </a:r>
            <a:r>
              <a:rPr lang="zh-CN" altLang="en-US" sz="3200"/>
              <a:t> </a:t>
            </a:r>
            <a:r>
              <a:rPr lang="en-US" altLang="zh-CN" sz="3200"/>
              <a:t>updates</a:t>
            </a:r>
          </a:p>
          <a:p>
            <a:pPr>
              <a:lnSpc>
                <a:spcPct val="114999"/>
              </a:lnSpc>
            </a:pPr>
            <a:r>
              <a:rPr lang="en-US" altLang="zh-CN" sz="3200"/>
              <a:t>Community 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CAF8-B5FF-A14B-B238-5F650DB52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2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70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1ABE-2070-D64B-B656-36C4FF57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</p:spPr>
        <p:txBody>
          <a:bodyPr/>
          <a:lstStyle/>
          <a:p>
            <a:r>
              <a:rPr lang="en-US" altLang="zh-CN" sz="4400"/>
              <a:t>v1.8</a:t>
            </a:r>
            <a:r>
              <a:rPr lang="zh-CN" altLang="en-US" sz="4400"/>
              <a:t> </a:t>
            </a:r>
            <a:r>
              <a:rPr lang="en-US" altLang="zh-CN" sz="4400"/>
              <a:t>Updates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09369-DFD2-D547-848C-994E51DFB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483" y="1460422"/>
            <a:ext cx="5780348" cy="5164111"/>
          </a:xfrm>
        </p:spPr>
        <p:txBody>
          <a:bodyPr/>
          <a:lstStyle/>
          <a:p>
            <a:pPr marL="488950" lvl="1" indent="0">
              <a:buNone/>
            </a:pPr>
            <a:r>
              <a:rPr lang="en-US" altLang="zh-CN" sz="2400"/>
              <a:t>P0</a:t>
            </a:r>
          </a:p>
          <a:p>
            <a:pPr marL="488950" lvl="1" indent="0">
              <a:buNone/>
            </a:pPr>
            <a:endParaRPr lang="en-US" sz="1600"/>
          </a:p>
          <a:p>
            <a:pPr lvl="1"/>
            <a:endParaRPr lang="en-US" sz="1600"/>
          </a:p>
          <a:p>
            <a:pPr lvl="1"/>
            <a:endParaRPr lang="en-US" sz="1600"/>
          </a:p>
          <a:p>
            <a:pPr lvl="1"/>
            <a:r>
              <a:rPr lang="en-US" sz="1600"/>
              <a:t>Harbor health check API – </a:t>
            </a:r>
            <a:r>
              <a:rPr lang="en-US" altLang="zh-CN" sz="1600" b="1">
                <a:solidFill>
                  <a:srgbClr val="00B050"/>
                </a:solidFill>
              </a:rPr>
              <a:t>Done</a:t>
            </a:r>
            <a:endParaRPr lang="en-US" sz="1600" b="1">
              <a:solidFill>
                <a:srgbClr val="00B050"/>
              </a:solidFill>
            </a:endParaRPr>
          </a:p>
          <a:p>
            <a:pPr lvl="1"/>
            <a:r>
              <a:rPr lang="en-US" sz="1600"/>
              <a:t>Robot account – </a:t>
            </a:r>
            <a:r>
              <a:rPr lang="en-US" altLang="zh-CN" sz="1600" b="1">
                <a:solidFill>
                  <a:srgbClr val="00B050"/>
                </a:solidFill>
              </a:rPr>
              <a:t>Done</a:t>
            </a:r>
            <a:endParaRPr lang="en-US" sz="1600" b="1">
              <a:solidFill>
                <a:srgbClr val="00B050"/>
              </a:solidFill>
            </a:endParaRPr>
          </a:p>
          <a:p>
            <a:pPr lvl="1"/>
            <a:r>
              <a:rPr lang="en-US" sz="1600"/>
              <a:t>Developer center (swagger API) – </a:t>
            </a:r>
            <a:r>
              <a:rPr lang="en-US" altLang="zh-CN" sz="1600" b="1">
                <a:solidFill>
                  <a:srgbClr val="00B050"/>
                </a:solidFill>
              </a:rPr>
              <a:t>Done</a:t>
            </a:r>
            <a:endParaRPr lang="en-US" sz="1600" b="1">
              <a:solidFill>
                <a:srgbClr val="00B050"/>
              </a:solidFill>
            </a:endParaRPr>
          </a:p>
          <a:p>
            <a:pPr lvl="1"/>
            <a:r>
              <a:rPr lang="en-US" altLang="zh-CN" sz="1600"/>
              <a:t>Configuration</a:t>
            </a:r>
            <a:r>
              <a:rPr lang="zh-CN" altLang="en-US" sz="1600"/>
              <a:t> </a:t>
            </a:r>
            <a:r>
              <a:rPr lang="en-US" altLang="zh-CN" sz="1600"/>
              <a:t>refactor</a:t>
            </a:r>
            <a:r>
              <a:rPr lang="zh-CN" altLang="en-US" sz="1600"/>
              <a:t> </a:t>
            </a:r>
            <a:r>
              <a:rPr lang="en-US" altLang="zh-CN" sz="1600"/>
              <a:t>–</a:t>
            </a:r>
            <a:r>
              <a:rPr lang="zh-CN" altLang="en-US" sz="1600"/>
              <a:t> </a:t>
            </a:r>
            <a:r>
              <a:rPr lang="en-US" altLang="zh-CN" sz="1600" b="1">
                <a:solidFill>
                  <a:srgbClr val="00B050"/>
                </a:solidFill>
              </a:rPr>
              <a:t>Done</a:t>
            </a:r>
          </a:p>
          <a:p>
            <a:pPr lvl="1"/>
            <a:r>
              <a:rPr lang="en-US" altLang="zh-CN" sz="1600"/>
              <a:t>Prepare</a:t>
            </a:r>
            <a:r>
              <a:rPr lang="zh-CN" altLang="en-US" sz="1600"/>
              <a:t> </a:t>
            </a:r>
            <a:r>
              <a:rPr lang="en-US" altLang="zh-CN" sz="1600"/>
              <a:t>script</a:t>
            </a:r>
            <a:r>
              <a:rPr lang="zh-CN" altLang="en-US" sz="1600"/>
              <a:t> </a:t>
            </a:r>
            <a:r>
              <a:rPr lang="en-US" altLang="zh-CN" sz="1600"/>
              <a:t>refactor</a:t>
            </a:r>
            <a:r>
              <a:rPr lang="zh-CN" altLang="en-US" sz="1600"/>
              <a:t> </a:t>
            </a:r>
            <a:r>
              <a:rPr lang="en-US" altLang="zh-CN" sz="1600"/>
              <a:t>–</a:t>
            </a:r>
            <a:r>
              <a:rPr lang="zh-CN" altLang="en-US" sz="1600"/>
              <a:t> </a:t>
            </a:r>
            <a:r>
              <a:rPr lang="en-US" altLang="zh-CN" sz="1600"/>
              <a:t>Qian</a:t>
            </a:r>
            <a:r>
              <a:rPr lang="zh-CN" altLang="en-US" sz="1600"/>
              <a:t> </a:t>
            </a:r>
            <a:r>
              <a:rPr lang="en-US" altLang="zh-CN" sz="1600" err="1"/>
              <a:t>Deng@Vmware</a:t>
            </a:r>
            <a:r>
              <a:rPr lang="en-US" altLang="zh-CN" sz="1600"/>
              <a:t> – </a:t>
            </a:r>
            <a:r>
              <a:rPr lang="en-US" altLang="zh-CN" sz="1600">
                <a:solidFill>
                  <a:srgbClr val="0070C0"/>
                </a:solidFill>
              </a:rPr>
              <a:t>In progress</a:t>
            </a:r>
            <a:endParaRPr lang="en-US" sz="1600">
              <a:solidFill>
                <a:srgbClr val="0070C0"/>
              </a:solidFill>
            </a:endParaRPr>
          </a:p>
          <a:p>
            <a:pPr lvl="1">
              <a:lnSpc>
                <a:spcPct val="114999"/>
              </a:lnSpc>
            </a:pPr>
            <a:r>
              <a:rPr lang="en-US" altLang="zh-CN" sz="1600">
                <a:solidFill>
                  <a:schemeClr val="tx1"/>
                </a:solidFill>
              </a:rPr>
              <a:t>Cron support for vulnerability</a:t>
            </a:r>
            <a:r>
              <a:rPr lang="en-US" altLang="zh-CN" sz="1600">
                <a:solidFill>
                  <a:srgbClr val="0070C0"/>
                </a:solidFill>
              </a:rPr>
              <a:t> – In progress</a:t>
            </a:r>
          </a:p>
          <a:p>
            <a:pPr lvl="1">
              <a:lnSpc>
                <a:spcPct val="114999"/>
              </a:lnSpc>
            </a:pPr>
            <a:r>
              <a:rPr lang="en-US" altLang="zh-CN" sz="1600">
                <a:solidFill>
                  <a:schemeClr val="tx1"/>
                </a:solidFill>
              </a:rPr>
              <a:t>Cron support for </a:t>
            </a:r>
            <a:r>
              <a:rPr lang="en-US" altLang="zh-CN" sz="1600" err="1">
                <a:solidFill>
                  <a:schemeClr val="tx1"/>
                </a:solidFill>
              </a:rPr>
              <a:t>gc</a:t>
            </a:r>
            <a:r>
              <a:rPr lang="en-US" altLang="zh-CN" sz="1600">
                <a:solidFill>
                  <a:schemeClr val="tx1"/>
                </a:solidFill>
              </a:rPr>
              <a:t> </a:t>
            </a:r>
            <a:r>
              <a:rPr lang="en-US" sz="1600">
                <a:solidFill>
                  <a:srgbClr val="000000"/>
                </a:solidFill>
              </a:rPr>
              <a:t>–</a:t>
            </a:r>
            <a:r>
              <a:rPr lang="zh-CN" altLang="en-US" sz="1600">
                <a:solidFill>
                  <a:srgbClr val="000000"/>
                </a:solidFill>
              </a:rPr>
              <a:t> </a:t>
            </a:r>
            <a:r>
              <a:rPr lang="en-US" sz="1600" b="1">
                <a:solidFill>
                  <a:srgbClr val="00B050"/>
                </a:solidFill>
              </a:rPr>
              <a:t>Done</a:t>
            </a:r>
            <a:endParaRPr lang="en-US" altLang="zh-CN" sz="1600">
              <a:solidFill>
                <a:srgbClr val="0070C0"/>
              </a:solidFill>
            </a:endParaRPr>
          </a:p>
          <a:p>
            <a:pPr lvl="1">
              <a:lnSpc>
                <a:spcPct val="114999"/>
              </a:lnSpc>
            </a:pPr>
            <a:endParaRPr lang="en-US" sz="1600" b="1">
              <a:solidFill>
                <a:srgbClr val="00B050"/>
              </a:solidFill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98A28-CA70-C842-94C7-6092F523CA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EE00475-FEFB-FB49-813F-C5AD393EAA0B}"/>
              </a:ext>
            </a:extLst>
          </p:cNvPr>
          <p:cNvSpPr txBox="1">
            <a:spLocks/>
          </p:cNvSpPr>
          <p:nvPr/>
        </p:nvSpPr>
        <p:spPr>
          <a:xfrm>
            <a:off x="5780869" y="1460423"/>
            <a:ext cx="5843028" cy="516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508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88950" lvl="1" indent="0">
              <a:buNone/>
            </a:pPr>
            <a:r>
              <a:rPr lang="en-US" altLang="zh-CN" sz="2400" kern="0"/>
              <a:t>P1</a:t>
            </a:r>
            <a:endParaRPr lang="en-US" sz="2400" kern="0"/>
          </a:p>
          <a:p>
            <a:pPr lvl="1"/>
            <a:endParaRPr lang="en-US" sz="1600" kern="0"/>
          </a:p>
          <a:p>
            <a:pPr marL="488950" lvl="1" indent="0">
              <a:buNone/>
            </a:pPr>
            <a:endParaRPr lang="en-US" sz="1600" kern="0"/>
          </a:p>
          <a:p>
            <a:pPr marL="488950" lvl="1" indent="0">
              <a:buNone/>
            </a:pPr>
            <a:endParaRPr lang="en-US" sz="1600" kern="0"/>
          </a:p>
          <a:p>
            <a:pPr lvl="1"/>
            <a:r>
              <a:rPr lang="en-US" sz="1600" kern="0"/>
              <a:t>Harbor CLI – Fei Sun @ </a:t>
            </a:r>
            <a:r>
              <a:rPr lang="en-US" sz="1600" kern="0" err="1"/>
              <a:t>Liulishuo</a:t>
            </a:r>
            <a:r>
              <a:rPr lang="en-US" sz="1600" kern="0"/>
              <a:t>   </a:t>
            </a:r>
            <a:r>
              <a:rPr lang="en-US" altLang="zh-CN" sz="1600">
                <a:solidFill>
                  <a:srgbClr val="0070C0"/>
                </a:solidFill>
              </a:rPr>
              <a:t>In progress</a:t>
            </a:r>
            <a:r>
              <a:rPr lang="en-US" sz="1600" kern="0"/>
              <a:t> </a:t>
            </a:r>
          </a:p>
          <a:p>
            <a:pPr lvl="1"/>
            <a:r>
              <a:rPr lang="en-US" sz="1600" kern="0"/>
              <a:t>Webhook – </a:t>
            </a:r>
            <a:r>
              <a:rPr lang="en-US" sz="1600" kern="0" err="1"/>
              <a:t>Mingming</a:t>
            </a:r>
            <a:r>
              <a:rPr lang="en-US" sz="1600" kern="0"/>
              <a:t> Pei @ </a:t>
            </a:r>
            <a:r>
              <a:rPr lang="en-US" sz="1600" kern="0" err="1"/>
              <a:t>Netease</a:t>
            </a:r>
            <a:r>
              <a:rPr lang="en-US" sz="1600" kern="0"/>
              <a:t> </a:t>
            </a:r>
            <a:r>
              <a:rPr lang="en-US" altLang="zh-CN" sz="1600">
                <a:solidFill>
                  <a:srgbClr val="0070C0"/>
                </a:solidFill>
              </a:rPr>
              <a:t>In progress</a:t>
            </a:r>
            <a:endParaRPr lang="en-US" sz="1600" kern="0"/>
          </a:p>
          <a:p>
            <a:pPr lvl="1"/>
            <a:r>
              <a:rPr lang="en-US" sz="1600" kern="0"/>
              <a:t>Replication NG – Steven Z@ </a:t>
            </a:r>
            <a:r>
              <a:rPr lang="en-US" sz="1600" kern="0" err="1"/>
              <a:t>Vmware</a:t>
            </a:r>
            <a:r>
              <a:rPr lang="en-US" sz="1600" kern="0"/>
              <a:t>. </a:t>
            </a:r>
            <a:r>
              <a:rPr lang="en-US" altLang="zh-CN" sz="1600">
                <a:solidFill>
                  <a:srgbClr val="0070C0"/>
                </a:solidFill>
              </a:rPr>
              <a:t>In progress</a:t>
            </a:r>
            <a:endParaRPr lang="en-US" sz="1600">
              <a:solidFill>
                <a:srgbClr val="0070C0"/>
              </a:solidFill>
            </a:endParaRPr>
          </a:p>
          <a:p>
            <a:pPr lvl="1"/>
            <a:endParaRPr lang="en-US" sz="1600" kern="0"/>
          </a:p>
        </p:txBody>
      </p:sp>
    </p:spTree>
    <p:extLst>
      <p:ext uri="{BB962C8B-B14F-4D97-AF65-F5344CB8AC3E}">
        <p14:creationId xmlns:p14="http://schemas.microsoft.com/office/powerpoint/2010/main" val="244053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0C70-6189-FA4C-A9ED-D61EEC02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 updates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B7716-746E-3942-AB70-2423ADC69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framework – </a:t>
            </a:r>
            <a:r>
              <a:rPr lang="en-US">
                <a:solidFill>
                  <a:srgbClr val="92D050"/>
                </a:solidFill>
              </a:rPr>
              <a:t>Almost Done</a:t>
            </a:r>
          </a:p>
          <a:p>
            <a:pPr>
              <a:lnSpc>
                <a:spcPct val="114999"/>
              </a:lnSpc>
            </a:pPr>
            <a:r>
              <a:rPr lang="en-US"/>
              <a:t>Test the basic framework – </a:t>
            </a:r>
            <a:r>
              <a:rPr lang="en-US">
                <a:solidFill>
                  <a:srgbClr val="00B0F0"/>
                </a:solidFill>
              </a:rPr>
              <a:t>In Progress</a:t>
            </a:r>
          </a:p>
          <a:p>
            <a:pPr>
              <a:lnSpc>
                <a:spcPct val="114999"/>
              </a:lnSpc>
            </a:pPr>
            <a:r>
              <a:rPr lang="en-US"/>
              <a:t>Adapters – </a:t>
            </a:r>
            <a:r>
              <a:rPr lang="en-US">
                <a:solidFill>
                  <a:srgbClr val="00B0F0"/>
                </a:solidFill>
              </a:rPr>
              <a:t>In Progress</a:t>
            </a:r>
          </a:p>
          <a:p>
            <a:pPr lvl="1">
              <a:lnSpc>
                <a:spcPct val="114999"/>
              </a:lnSpc>
            </a:pPr>
            <a:r>
              <a:rPr lang="en-US" sz="2000"/>
              <a:t>Harbor</a:t>
            </a:r>
          </a:p>
          <a:p>
            <a:pPr lvl="1">
              <a:lnSpc>
                <a:spcPct val="114999"/>
              </a:lnSpc>
            </a:pPr>
            <a:r>
              <a:rPr lang="en-US" sz="2000"/>
              <a:t>Docker Hub</a:t>
            </a:r>
          </a:p>
          <a:p>
            <a:pPr lvl="1">
              <a:lnSpc>
                <a:spcPct val="114999"/>
              </a:lnSpc>
            </a:pPr>
            <a:r>
              <a:rPr lang="en-US" sz="2000"/>
              <a:t>Huawei Registry</a:t>
            </a:r>
          </a:p>
          <a:p>
            <a:pPr lvl="1">
              <a:lnSpc>
                <a:spcPct val="114999"/>
              </a:lnSpc>
            </a:pPr>
            <a:r>
              <a:rPr lang="en-US" sz="2000" err="1"/>
              <a:t>Netease</a:t>
            </a:r>
            <a:r>
              <a:rPr lang="en-US" sz="2000"/>
              <a:t> Registry</a:t>
            </a:r>
          </a:p>
          <a:p>
            <a:pPr lvl="1">
              <a:lnSpc>
                <a:spcPct val="114999"/>
              </a:lnSpc>
            </a:pPr>
            <a:r>
              <a:rPr lang="en-US" sz="2000"/>
              <a:t>Docker registry</a:t>
            </a:r>
          </a:p>
          <a:p>
            <a:pPr lvl="1">
              <a:lnSpc>
                <a:spcPct val="114999"/>
              </a:lnSpc>
            </a:pPr>
            <a:r>
              <a:rPr lang="en-US" sz="2000"/>
              <a:t>Helm Hub/ Chart museum</a:t>
            </a:r>
          </a:p>
          <a:p>
            <a:pPr>
              <a:lnSpc>
                <a:spcPct val="114999"/>
              </a:lnSpc>
            </a:pPr>
            <a:r>
              <a:rPr lang="en-US"/>
              <a:t>UI works – </a:t>
            </a:r>
            <a:r>
              <a:rPr lang="en-US">
                <a:solidFill>
                  <a:srgbClr val="00B0F0"/>
                </a:solidFill>
              </a:rPr>
              <a:t>In Progress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9FD7A-24F7-F94B-BAE6-D5E725E12A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8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0CEC-4462-5047-983A-3B786968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</a:t>
            </a:r>
            <a:r>
              <a:rPr lang="zh-CN" altLang="en-US"/>
              <a:t> </a:t>
            </a:r>
            <a:r>
              <a:rPr lang="en-US" altLang="zh-CN"/>
              <a:t>script </a:t>
            </a:r>
            <a:r>
              <a:rPr lang="en-US"/>
              <a:t>updates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9F1C9-6F20-0D49-8540-2EB3E25615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Refactor code make it structured and more pythonic </a:t>
            </a:r>
            <a:r>
              <a:rPr lang="en-US" sz="2000">
                <a:solidFill>
                  <a:srgbClr val="92D050"/>
                </a:solidFill>
              </a:rPr>
              <a:t>- Done</a:t>
            </a:r>
            <a:endParaRPr lang="ja-JP" altLang="en-US" sz="2000">
              <a:solidFill>
                <a:srgbClr val="92D050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2000"/>
              <a:t>'docker-</a:t>
            </a:r>
            <a:r>
              <a:rPr lang="en-US" sz="2000" err="1"/>
              <a:t>compose.yml</a:t>
            </a:r>
            <a:r>
              <a:rPr lang="en-US" sz="2000"/>
              <a:t>' now rendering in prepare </a:t>
            </a:r>
            <a:r>
              <a:rPr lang="en-US" sz="2000">
                <a:solidFill>
                  <a:srgbClr val="92D050"/>
                </a:solidFill>
              </a:rPr>
              <a:t>- Done</a:t>
            </a:r>
          </a:p>
          <a:p>
            <a:pPr>
              <a:lnSpc>
                <a:spcPct val="114999"/>
              </a:lnSpc>
            </a:pPr>
            <a:r>
              <a:rPr lang="en-US" sz="2000"/>
              <a:t>Template engine replaced by jinja2 </a:t>
            </a:r>
            <a:r>
              <a:rPr lang="en-US" sz="2000">
                <a:solidFill>
                  <a:srgbClr val="92D050"/>
                </a:solidFill>
              </a:rPr>
              <a:t>- Done</a:t>
            </a:r>
          </a:p>
          <a:p>
            <a:pPr>
              <a:lnSpc>
                <a:spcPct val="114999"/>
              </a:lnSpc>
            </a:pPr>
            <a:r>
              <a:rPr lang="en-US" sz="2000"/>
              <a:t>The base '/data' directory to be configurable  </a:t>
            </a:r>
            <a:r>
              <a:rPr lang="en-US" sz="2000">
                <a:solidFill>
                  <a:srgbClr val="92D050"/>
                </a:solidFill>
              </a:rPr>
              <a:t>- Done </a:t>
            </a:r>
          </a:p>
          <a:p>
            <a:pPr>
              <a:lnSpc>
                <a:spcPct val="114999"/>
              </a:lnSpc>
            </a:pPr>
            <a:r>
              <a:rPr lang="en-US" sz="2000"/>
              <a:t>Replace config file from </a:t>
            </a:r>
            <a:r>
              <a:rPr lang="en-US" sz="2000" err="1"/>
              <a:t>ConfigParser</a:t>
            </a:r>
            <a:r>
              <a:rPr lang="en-US" sz="2000"/>
              <a:t> style's '</a:t>
            </a:r>
            <a:r>
              <a:rPr lang="en-US" sz="2000" err="1"/>
              <a:t>harbor.cfg</a:t>
            </a:r>
            <a:r>
              <a:rPr lang="en-US" sz="2000"/>
              <a:t>' to YAML style's 'harbor.yml' </a:t>
            </a:r>
            <a:r>
              <a:rPr lang="en-US" sz="2000">
                <a:solidFill>
                  <a:srgbClr val="92D050"/>
                </a:solidFill>
              </a:rPr>
              <a:t>- Done</a:t>
            </a:r>
          </a:p>
          <a:p>
            <a:pPr>
              <a:lnSpc>
                <a:spcPct val="114999"/>
              </a:lnSpc>
            </a:pPr>
            <a:r>
              <a:rPr lang="en-US" sz="2000"/>
              <a:t>Remove all user level config item from harbor config file </a:t>
            </a:r>
            <a:r>
              <a:rPr lang="en-US" sz="2000">
                <a:solidFill>
                  <a:srgbClr val="92D050"/>
                </a:solidFill>
              </a:rPr>
              <a:t>- Done</a:t>
            </a:r>
          </a:p>
          <a:p>
            <a:pPr>
              <a:lnSpc>
                <a:spcPct val="114999"/>
              </a:lnSpc>
            </a:pPr>
            <a:r>
              <a:rPr lang="en-US" sz="2000"/>
              <a:t>Config migrator for upgrading from previous version </a:t>
            </a:r>
            <a:r>
              <a:rPr lang="en-US" sz="2000">
                <a:solidFill>
                  <a:srgbClr val="92D050"/>
                </a:solidFill>
              </a:rPr>
              <a:t>- Done</a:t>
            </a:r>
          </a:p>
          <a:p>
            <a:pPr>
              <a:lnSpc>
                <a:spcPct val="114999"/>
              </a:lnSpc>
            </a:pPr>
            <a:r>
              <a:rPr lang="en-US" sz="2000"/>
              <a:t>Move template dir under './make/common' to prepare </a:t>
            </a:r>
            <a:r>
              <a:rPr lang="en-US" sz="2000">
                <a:solidFill>
                  <a:srgbClr val="92D050"/>
                </a:solidFill>
              </a:rPr>
              <a:t>- Done</a:t>
            </a:r>
          </a:p>
          <a:p>
            <a:pPr>
              <a:lnSpc>
                <a:spcPct val="114999"/>
              </a:lnSpc>
            </a:pPr>
            <a:r>
              <a:rPr lang="en-US" sz="2000"/>
              <a:t>Wrap it all into an image </a:t>
            </a:r>
            <a:r>
              <a:rPr lang="en-US" sz="2000">
                <a:solidFill>
                  <a:srgbClr val="92D050"/>
                </a:solidFill>
              </a:rPr>
              <a:t>- Done</a:t>
            </a:r>
          </a:p>
          <a:p>
            <a:pPr>
              <a:lnSpc>
                <a:spcPct val="114999"/>
              </a:lnSpc>
            </a:pPr>
            <a:r>
              <a:rPr lang="en-US" sz="2000"/>
              <a:t>Move key pairs for communication between harbor-core and registry to /data dir </a:t>
            </a:r>
            <a:r>
              <a:rPr lang="en-US" sz="2000">
                <a:solidFill>
                  <a:srgbClr val="00B0F0"/>
                </a:solidFill>
              </a:rPr>
              <a:t>– In progress</a:t>
            </a:r>
          </a:p>
          <a:p>
            <a:pPr>
              <a:lnSpc>
                <a:spcPct val="114999"/>
              </a:lnSpc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8D3ED-B2BC-3342-A642-34858F6C6E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1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9887-0485-497E-8F88-73EC6468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Welcome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923BA-5DC8-4C90-8B79-122FD5C3A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Welcome Frank and Pei Mingming to be new maintainers of Harbor.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CF60A-6D61-4E82-B402-D9836B3D68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8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C6FD-2EDF-4011-81B1-CCEDC67A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Proposal Call for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15833-6309-454F-87E8-002345CDB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 cli password:  https://github.com/goharbor/community/pull/63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9A830-FE42-4AA0-A543-5627357FC4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97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346B-041B-4A91-BFA7-46E1608E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</a:t>
            </a:r>
            <a:endParaRPr lang="en-US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13BC1-1806-4E36-B424-0ABDCDFD4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sz="1800"/>
              <a:t>Please  scan the QR code to participate in our survey. </a:t>
            </a:r>
            <a:endParaRPr lang="en-US"/>
          </a:p>
          <a:p>
            <a:pPr marL="6350" indent="0">
              <a:lnSpc>
                <a:spcPct val="114999"/>
              </a:lnSpc>
              <a:buNone/>
            </a:pPr>
            <a:r>
              <a:rPr lang="en-US" sz="1800"/>
              <a:t>Thank you for your support!</a:t>
            </a:r>
            <a:endParaRPr lang="en-US"/>
          </a:p>
          <a:p>
            <a:pPr>
              <a:lnSpc>
                <a:spcPct val="114999"/>
              </a:lnSpc>
            </a:pPr>
            <a:endParaRPr lang="en-US" sz="2400"/>
          </a:p>
          <a:p>
            <a:pPr>
              <a:lnSpc>
                <a:spcPct val="114999"/>
              </a:lnSpc>
            </a:pPr>
            <a:endParaRPr lang="en-US" sz="2400"/>
          </a:p>
          <a:p>
            <a:pPr>
              <a:lnSpc>
                <a:spcPct val="114999"/>
              </a:lnSpc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21F45-5AD3-43E3-A73F-B478F9D557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pic>
        <p:nvPicPr>
          <p:cNvPr id="5" name="Picture 5" descr="A picture containing piece, indoor, object, black&#10;&#10;Description generated with high confidence">
            <a:extLst>
              <a:ext uri="{FF2B5EF4-FFF2-40B4-BE49-F238E27FC236}">
                <a16:creationId xmlns:a16="http://schemas.microsoft.com/office/drawing/2014/main" id="{15AE38C9-A76C-450C-A6E0-8CD97D409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0" y="24384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4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8999-D3C7-AD48-AA22-34421B88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Topics?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3108B-DB83-1D41-A6C0-E137542DD6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0B651E-073E-8D4A-AC1A-3FB139EBFA7A}"/>
              </a:ext>
            </a:extLst>
          </p:cNvPr>
          <p:cNvGrpSpPr/>
          <p:nvPr/>
        </p:nvGrpSpPr>
        <p:grpSpPr>
          <a:xfrm>
            <a:off x="4564994" y="1561662"/>
            <a:ext cx="2747579" cy="2747579"/>
            <a:chOff x="4470400" y="1803400"/>
            <a:chExt cx="3251200" cy="3251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11A834-6711-6448-A848-72C516226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B2C107-5E8A-8347-917B-C07604B1D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23995" y="2567809"/>
              <a:ext cx="1250074" cy="12500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5E4BB68-65EC-F442-9EFD-7B201B78F5AF}"/>
              </a:ext>
            </a:extLst>
          </p:cNvPr>
          <p:cNvSpPr txBox="1"/>
          <p:nvPr/>
        </p:nvSpPr>
        <p:spPr>
          <a:xfrm>
            <a:off x="3037989" y="4632075"/>
            <a:ext cx="580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here?</a:t>
            </a:r>
            <a:endParaRPr lang="en-US" sz="36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1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arbor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rbor-slides-template" id="{3ECF59D3-5EED-E146-9899-4200DD95A7CA}" vid="{646EA825-6552-6248-B6C2-6B8B1B7788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harbor master</vt:lpstr>
      <vt:lpstr>PowerPoint Presentation</vt:lpstr>
      <vt:lpstr>Agenda</vt:lpstr>
      <vt:lpstr>v1.8 Updates</vt:lpstr>
      <vt:lpstr>Replication updates</vt:lpstr>
      <vt:lpstr>Prepare script updates</vt:lpstr>
      <vt:lpstr>Welcome</vt:lpstr>
      <vt:lpstr>Proposal Call for review</vt:lpstr>
      <vt:lpstr>Survey</vt:lpstr>
      <vt:lpstr>Topics?</vt:lpstr>
      <vt:lpstr>Meeting minutes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Zou</dc:creator>
  <cp:revision>2</cp:revision>
  <dcterms:created xsi:type="dcterms:W3CDTF">2019-01-23T10:02:33Z</dcterms:created>
  <dcterms:modified xsi:type="dcterms:W3CDTF">2019-03-13T08:19:36Z</dcterms:modified>
</cp:coreProperties>
</file>