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72" r:id="rId4"/>
    <p:sldId id="287" r:id="rId5"/>
    <p:sldId id="288" r:id="rId6"/>
    <p:sldId id="286" r:id="rId7"/>
    <p:sldId id="280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24003-B3CF-8D4E-83E5-59F1FC484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32C927-2977-964B-8FED-9689DC611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1BCE7-E408-0743-ACB3-40A2D349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DA436-69C5-734E-84A6-872577E63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A621F-CCB1-8440-9884-E38D8A976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4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F463-FB76-2B45-9FDB-AEC733AF1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FF26C-4BB3-D740-AD4F-4DAA9A0E4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7F1F4-4C6E-8042-B58F-13E1EF4FA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76F4C-33ED-C441-982B-7D63BA97D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99129-417E-2341-812A-CAB9A8EF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4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AE254B-8B40-4941-84C7-D8C92071E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43BBF-7F26-3F48-91F4-E1FAC3789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A56FD-45C5-3349-87EB-F7F7382FA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7A397-5944-6340-BE29-5A426105C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06E4C-4253-A74D-9E2A-6737BE7F8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14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6505373" y="3446750"/>
            <a:ext cx="5080500" cy="5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2BD8"/>
              </a:buClr>
              <a:buSzPts val="4300"/>
              <a:buFont typeface="Helvetica Neue"/>
              <a:buNone/>
              <a:defRPr sz="3700" b="0" i="0" u="none" strike="noStrike" cap="none">
                <a:solidFill>
                  <a:srgbClr val="4A2B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6505375" y="4274650"/>
            <a:ext cx="5080500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E7CC3"/>
              </a:buClr>
              <a:buSzPts val="3500"/>
              <a:buFont typeface="Arial"/>
              <a:buNone/>
              <a:defRPr sz="2400" b="0" i="0" u="none" strike="noStrike" cap="none">
                <a:solidFill>
                  <a:srgbClr val="8E7CC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446CA9"/>
              </a:buClr>
              <a:buSzPts val="3100"/>
              <a:buFont typeface="Arial"/>
              <a:buNone/>
              <a:defRPr sz="29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46CA9"/>
              </a:buClr>
              <a:buSzPts val="27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46CA9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0" y="-25"/>
            <a:ext cx="12117600" cy="6858000"/>
          </a:xfrm>
          <a:prstGeom prst="diagStripe">
            <a:avLst>
              <a:gd name="adj" fmla="val 93122"/>
            </a:avLst>
          </a:prstGeom>
          <a:solidFill>
            <a:srgbClr val="4A2B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-646175" y="-76225"/>
            <a:ext cx="12117600" cy="6858000"/>
          </a:xfrm>
          <a:prstGeom prst="diagStripe">
            <a:avLst>
              <a:gd name="adj" fmla="val 93122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" name="Shape 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1700" y="507692"/>
            <a:ext cx="2609850" cy="2476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413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, no footer">
  <p:cSld name="Title and body, no foot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263207" y="1460425"/>
            <a:ext cx="11684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450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3500"/>
              <a:buFont typeface="Arial"/>
              <a:buChar char="●"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−"/>
              <a:defRPr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■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&gt;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−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■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&gt;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247339" y="63700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5975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15600" y="14604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6443200" y="14604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4" name="Shape 44"/>
          <p:cNvSpPr/>
          <p:nvPr/>
        </p:nvSpPr>
        <p:spPr>
          <a:xfrm>
            <a:off x="0" y="6356350"/>
            <a:ext cx="12192299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247339" y="63700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" name="Shape 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87975" y="5905220"/>
            <a:ext cx="1004026" cy="95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7649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oter">
  <p:cSld name="Title and foot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0" y="6356350"/>
            <a:ext cx="12192299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247339" y="63700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1" name="Shape 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87975" y="5905220"/>
            <a:ext cx="1004026" cy="95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520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56CF7-7318-434C-A3BC-E331C41D5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05DEB-FC34-4D4B-A9A5-D9F7E8BC5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DC204-CF8B-0547-9354-4A39C0B1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876B5-E36F-0543-890D-1E2861C5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DCFAE-01E6-BF4D-865F-F7513798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39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DDC99-AEF1-5F4D-B14F-4E9B4ED3F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A37D9-F695-7D47-AE76-8E9D19747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DFC4E-089D-364B-BDF9-0761E933C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5E338-2760-CE49-995E-F6CDB8DB1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529B7-8739-6E4E-BCA9-F4976FFBB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48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C8A4F-4AD4-BF49-959D-DBF0219DA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BE017-9752-AB4A-94A4-6591E3389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B5046E-DBEB-9E41-BD4D-341E73B68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98D8A-FC22-E64A-B814-F6299094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FD62E-6911-3643-B52B-79B350DB8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CE001-30C0-C746-8192-5EA46FE84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99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3EB4B-993D-2E40-9964-5E2339782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009E8-9800-1D4B-9910-CBCBC8BAB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318A0-23E5-874C-8CEC-4F5D95F4D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3C507-4E9F-5046-B56E-660CC66C11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399C4A-8209-3246-A086-7B6E246E7C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EE70EE-72FE-8446-AE77-057D4DA0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3/26/19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971146-C3E0-F241-BE48-83B8F4E70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DC6383-53C9-3C47-A564-79A72BA0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87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BFC20-260C-6D42-9C25-7EF0A55BB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3284F7-1545-DF43-96C4-D166418CB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3/26/19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C27A3-B955-0244-8F6E-62F380E3D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3370CF-A808-894C-A719-79476C28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1778D8-E51B-3B45-98FB-ED0E1F473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3/26/19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939BC-FAE9-9F4E-A431-EB6CEE000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CF31C-86EF-1F47-962B-18B1178D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CF769-0959-9A42-9246-AC09C1106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537E5-DB5F-C44A-932F-FB985DC42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7D0DB4-9BC4-DC45-A77D-54B9F642C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E040F-C460-2C4D-9898-89AB549B0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D534D-4635-DF41-9059-0CABBEA8C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0CC8A-771F-CC42-8CAA-52EB9E3FB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48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9678A-70C3-2844-AB95-9043D2C70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0D6AA0-DA49-0D4C-9F88-3D58BEA51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F6D23-A593-164D-A1BE-F71D94F87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6B31D-907F-D54F-92E3-1A11E731C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72624-11DE-124F-9285-A34B7EB80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C0DAE-C7DC-9C4D-9161-E89D7F51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7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E72F51-2889-7E49-A260-1072E00AC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23A7C-6F73-E149-8EDA-4E9753AEA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CDC12-1DD6-C146-9766-85A916C10A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038F6-8AC7-C745-A412-1D5CBAF3D8B9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AD16D-2668-AE42-8E16-96C7AF5CF8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4B1E2-D873-3145-9098-237866B60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4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" y="0"/>
            <a:ext cx="12192300" cy="1218000"/>
          </a:xfrm>
          <a:prstGeom prst="rect">
            <a:avLst/>
          </a:prstGeom>
          <a:solidFill>
            <a:srgbClr val="4A2BD8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1218121"/>
            <a:ext cx="12192300" cy="384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263207" y="1460425"/>
            <a:ext cx="11684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450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3500"/>
              <a:buFont typeface="Arial"/>
              <a:buChar char="●"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−"/>
              <a:defRPr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■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&gt;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−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■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&gt;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113074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1553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mailto:harbor-users@googlegroups.com" TargetMode="External"/><Relationship Id="rId4" Type="http://schemas.openxmlformats.org/officeDocument/2006/relationships/hyperlink" Target="https://twitter.com/project_harbo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harbor/community/blob/master/release-plans/1.9.0/release-plan-V1.9.0.md" TargetMode="External"/><Relationship Id="rId2" Type="http://schemas.openxmlformats.org/officeDocument/2006/relationships/hyperlink" Target="https://github.com/goharbor/community/issues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nam04.safelinks.protection.outlook.com/?url=https%3A%2F%2Fapp.trendkite.com%2Freport%3Fid%3D284d7c1e-d3b6-48e4-afcc-cafa053c69e5&amp;data=02%7C01%7Cstevenr%40vmware.com%7Cf222417de943450225a008d6b245f3ff%7Cb39138ca3cee4b4aa4d6cd83d9dd62f0%7C0%7C0%7C636892410854678028&amp;sdata=EzJw0VjOaDVtt7qldiWI72zseX%2BpOxZset36zI2PrK8%3D&amp;reserved=0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harbor/community" TargetMode="External"/><Relationship Id="rId2" Type="http://schemas.openxmlformats.org/officeDocument/2006/relationships/hyperlink" Target="https://github.com/goharbor/community/blob/master/MEETING_SCHEDULE.md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goharbor/community/tree/master/conf-call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1939FB9-6C3F-4047-84AE-D10B6106FFC2}"/>
              </a:ext>
            </a:extLst>
          </p:cNvPr>
          <p:cNvSpPr/>
          <p:nvPr/>
        </p:nvSpPr>
        <p:spPr>
          <a:xfrm>
            <a:off x="138113" y="340600"/>
            <a:ext cx="11969804" cy="6117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6ACA2D-C3F6-D84A-957C-F9DAC16F51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54"/>
          <a:stretch/>
        </p:blipFill>
        <p:spPr>
          <a:xfrm>
            <a:off x="7331511" y="1213379"/>
            <a:ext cx="2469714" cy="749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5BB468-E56C-4D41-A873-622783AA5917}"/>
              </a:ext>
            </a:extLst>
          </p:cNvPr>
          <p:cNvSpPr txBox="1"/>
          <p:nvPr/>
        </p:nvSpPr>
        <p:spPr>
          <a:xfrm>
            <a:off x="5347745" y="2061154"/>
            <a:ext cx="6026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Welcome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join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Harbor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Community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Conference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Call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AD043C-7570-DD4C-AE3D-D6219581722B}"/>
              </a:ext>
            </a:extLst>
          </p:cNvPr>
          <p:cNvSpPr txBox="1"/>
          <p:nvPr/>
        </p:nvSpPr>
        <p:spPr>
          <a:xfrm>
            <a:off x="5454767" y="3028629"/>
            <a:ext cx="60266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06:00-07:00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AM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(PDT)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/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21:00-21:30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(Beijing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Time)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2019/03/27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Wednesday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B5BEC1-AABD-3241-870D-E51DCF754D58}"/>
              </a:ext>
            </a:extLst>
          </p:cNvPr>
          <p:cNvSpPr/>
          <p:nvPr/>
        </p:nvSpPr>
        <p:spPr>
          <a:xfrm>
            <a:off x="5515147" y="4922502"/>
            <a:ext cx="60266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Tx/>
              <a:defRPr/>
            </a:pPr>
            <a:r>
              <a:rPr lang="en-US" sz="1600" b="1" kern="120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https://</a:t>
            </a:r>
            <a:r>
              <a:rPr lang="en-US" sz="1600" b="1" kern="1200" err="1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zoom.us</a:t>
            </a:r>
            <a:r>
              <a:rPr lang="en-US" sz="1600" b="1" kern="120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/j/734959521</a:t>
            </a: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4AB5BE-4E7C-6C43-9D7F-F6C2A8B7B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0365" y="263498"/>
            <a:ext cx="3492500" cy="952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F7AA43C-92E6-B443-BC77-42D672934A0D}"/>
              </a:ext>
            </a:extLst>
          </p:cNvPr>
          <p:cNvSpPr/>
          <p:nvPr/>
        </p:nvSpPr>
        <p:spPr>
          <a:xfrm>
            <a:off x="5750916" y="5920282"/>
            <a:ext cx="15199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@project_harbor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874E4E-A8DE-1C4D-8A8D-6F9DEDBA87A8}"/>
              </a:ext>
            </a:extLst>
          </p:cNvPr>
          <p:cNvSpPr/>
          <p:nvPr/>
        </p:nvSpPr>
        <p:spPr>
          <a:xfrm>
            <a:off x="7245554" y="5920281"/>
            <a:ext cx="28520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harbor-users@googlegroups.com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D7391F-E1E9-7542-95BE-2B4F0A5A4E63}"/>
              </a:ext>
            </a:extLst>
          </p:cNvPr>
          <p:cNvSpPr/>
          <p:nvPr/>
        </p:nvSpPr>
        <p:spPr>
          <a:xfrm>
            <a:off x="7245554" y="6170585"/>
            <a:ext cx="27029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harbor-</a:t>
            </a:r>
            <a:r>
              <a:rPr lang="en-US" altLang="zh-CN" sz="1400" u="sng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dev</a:t>
            </a:r>
            <a:r>
              <a:rPr lang="en-US" sz="1400" u="sng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@googlegroups.com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42C125-E913-DC44-89FF-78E329812231}"/>
              </a:ext>
            </a:extLst>
          </p:cNvPr>
          <p:cNvSpPr/>
          <p:nvPr/>
        </p:nvSpPr>
        <p:spPr>
          <a:xfrm>
            <a:off x="10097617" y="5915369"/>
            <a:ext cx="1148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#harbor</a:t>
            </a:r>
          </a:p>
          <a:p>
            <a:r>
              <a:rPr lang="en-US" sz="1400" u="sng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#harbor-dev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F30D2E-3FBF-DB48-A9E0-D843EF6512D7}"/>
              </a:ext>
            </a:extLst>
          </p:cNvPr>
          <p:cNvSpPr txBox="1"/>
          <p:nvPr/>
        </p:nvSpPr>
        <p:spPr>
          <a:xfrm>
            <a:off x="6081134" y="5641785"/>
            <a:ext cx="859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Twitter</a:t>
            </a:r>
            <a:endParaRPr lang="en-US" sz="16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E2E7D3-9633-1D47-A663-D3E291104DC3}"/>
              </a:ext>
            </a:extLst>
          </p:cNvPr>
          <p:cNvSpPr txBox="1"/>
          <p:nvPr/>
        </p:nvSpPr>
        <p:spPr>
          <a:xfrm>
            <a:off x="8086704" y="5641785"/>
            <a:ext cx="883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Maillist</a:t>
            </a:r>
            <a:endParaRPr lang="en-US" sz="16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FD6E2C-D2BC-8844-88CC-69F656ABB616}"/>
              </a:ext>
            </a:extLst>
          </p:cNvPr>
          <p:cNvSpPr txBox="1"/>
          <p:nvPr/>
        </p:nvSpPr>
        <p:spPr>
          <a:xfrm>
            <a:off x="10024307" y="5641785"/>
            <a:ext cx="16289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Slack</a:t>
            </a:r>
            <a:r>
              <a:rPr lang="zh-CN" altLang="en-US" sz="1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000" b="1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slack.cncf.io</a:t>
            </a:r>
            <a:r>
              <a:rPr lang="en-US" altLang="zh-CN" sz="1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6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Shape 58">
            <a:extLst>
              <a:ext uri="{FF2B5EF4-FFF2-40B4-BE49-F238E27FC236}">
                <a16:creationId xmlns:a16="http://schemas.microsoft.com/office/drawing/2014/main" id="{BBC9C613-20E9-0244-A286-5AF822812B8B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24413" r="24964"/>
          <a:stretch/>
        </p:blipFill>
        <p:spPr>
          <a:xfrm>
            <a:off x="138113" y="340600"/>
            <a:ext cx="5377034" cy="61170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6304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3D5ED-E367-3648-9676-CCBE21376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Agenda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A86B8-487C-744C-ACE6-75084C874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8810" y="1395344"/>
            <a:ext cx="11684700" cy="4555200"/>
          </a:xfrm>
        </p:spPr>
        <p:txBody>
          <a:bodyPr/>
          <a:lstStyle/>
          <a:p>
            <a:r>
              <a:rPr lang="en-US" altLang="zh-CN" sz="3200" dirty="0"/>
              <a:t>Release</a:t>
            </a:r>
            <a:r>
              <a:rPr lang="zh-CN" altLang="en-US" sz="3200" dirty="0"/>
              <a:t> </a:t>
            </a:r>
            <a:r>
              <a:rPr lang="en-US" altLang="zh-CN" sz="3200" dirty="0"/>
              <a:t>v1.9</a:t>
            </a:r>
            <a:r>
              <a:rPr lang="zh-CN" altLang="en-US" sz="3200" dirty="0"/>
              <a:t> </a:t>
            </a:r>
            <a:r>
              <a:rPr lang="en-US" altLang="zh-CN" sz="3200" dirty="0"/>
              <a:t>proposal submission process</a:t>
            </a:r>
          </a:p>
          <a:p>
            <a:pPr lvl="1"/>
            <a:r>
              <a:rPr lang="en-US" altLang="zh-CN" sz="2800" dirty="0"/>
              <a:t>Start time: 3/27</a:t>
            </a:r>
          </a:p>
          <a:p>
            <a:pPr lvl="1"/>
            <a:r>
              <a:rPr lang="en-US" altLang="zh-CN" sz="2800" dirty="0"/>
              <a:t>End time: 2 weeks after 1.8 GA </a:t>
            </a:r>
          </a:p>
          <a:p>
            <a:pPr>
              <a:lnSpc>
                <a:spcPct val="114999"/>
              </a:lnSpc>
            </a:pPr>
            <a:r>
              <a:rPr lang="en-US" sz="3200" dirty="0"/>
              <a:t>Harbor Q4 2018 Velocity Report</a:t>
            </a:r>
            <a:endParaRPr lang="en-US" altLang="zh-CN" sz="3200" dirty="0"/>
          </a:p>
          <a:p>
            <a:pPr>
              <a:lnSpc>
                <a:spcPct val="114999"/>
              </a:lnSpc>
            </a:pPr>
            <a:r>
              <a:rPr lang="en-US" altLang="zh-CN" sz="3200" dirty="0"/>
              <a:t>Community events</a:t>
            </a:r>
          </a:p>
          <a:p>
            <a:pPr lvl="1">
              <a:lnSpc>
                <a:spcPct val="114999"/>
              </a:lnSpc>
            </a:pPr>
            <a:r>
              <a:rPr lang="en-US" altLang="zh-CN" sz="2800" dirty="0"/>
              <a:t>Attending the survey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CCAF8-B5FF-A14B-B238-5F650DB52D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  <a:tabLst/>
                <a:defRPr/>
              </a:pPr>
              <a:t>2</a:t>
            </a:fld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1707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644C4-7279-3444-972E-ECF8F66EC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raising proposal for v1.9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2349C-B080-414A-A9E7-C2EAFE0405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Create an issue in the community repo (</a:t>
            </a:r>
            <a:r>
              <a:rPr lang="en-US" sz="2000" u="sng" dirty="0">
                <a:hlinkClick r:id="rId2"/>
              </a:rPr>
              <a:t>https://github.com/goharbor/community/issues</a:t>
            </a:r>
            <a:r>
              <a:rPr lang="en-US" sz="2000" dirty="0"/>
              <a:t>) to describe the core idea of the feature if proposal is not ready yet.</a:t>
            </a:r>
          </a:p>
          <a:p>
            <a:r>
              <a:rPr lang="en-US" sz="2000" dirty="0"/>
              <a:t>Append the feature to the list of “release-plan-V1.9.0.md” under release-plans/1.9.0 of community repo.</a:t>
            </a:r>
          </a:p>
          <a:p>
            <a:pPr lvl="1"/>
            <a:r>
              <a:rPr lang="en-US" sz="2000" dirty="0"/>
              <a:t>Provide issue link if proposal is not ready</a:t>
            </a:r>
          </a:p>
          <a:p>
            <a:pPr lvl="1"/>
            <a:r>
              <a:rPr lang="en-US" sz="2000" dirty="0"/>
              <a:t>Provide proposal link if proposal is ready</a:t>
            </a:r>
          </a:p>
          <a:p>
            <a:r>
              <a:rPr lang="en-US" sz="2000" dirty="0"/>
              <a:t>Raise PR to the master branch of community repo  for reviewing</a:t>
            </a:r>
          </a:p>
          <a:p>
            <a:r>
              <a:rPr lang="en-US" sz="2000" dirty="0"/>
              <a:t>Reviewed by the maintainers (-1/+1)</a:t>
            </a:r>
          </a:p>
          <a:p>
            <a:r>
              <a:rPr lang="en-US" sz="2000" dirty="0"/>
              <a:t>Continue to prepare feature proposal and raise proposal PR for review after acceptance of your feature plan request if it has not been done yet</a:t>
            </a:r>
          </a:p>
          <a:p>
            <a:pPr marL="6350" indent="0">
              <a:buNone/>
            </a:pPr>
            <a:endParaRPr lang="en-US" sz="2000" dirty="0"/>
          </a:p>
          <a:p>
            <a:pPr marL="6350" indent="0">
              <a:buNone/>
            </a:pPr>
            <a:r>
              <a:rPr lang="en-US" sz="2000" dirty="0"/>
              <a:t>Md file created for v1.9.0:</a:t>
            </a:r>
          </a:p>
          <a:p>
            <a:pPr marL="6350" indent="0">
              <a:buNone/>
            </a:pPr>
            <a:r>
              <a:rPr lang="en-US" sz="2000" dirty="0">
                <a:hlinkClick r:id="rId3"/>
              </a:rPr>
              <a:t>https://github.com/goharbor/community/blob/master/release-plans/1.9.0/release-plan-V1.9.0.md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BCA304-04AF-E143-8847-B1ED93C81B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39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9A006-9E90-AA46-ADA1-66575EBFD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Harbor Q4 2018 Velocity Report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B65A1-79A0-AD43-B4E5-6E80E18A40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CNCF has created a Q4 2018 Harbor media and velocity report. </a:t>
            </a:r>
            <a:r>
              <a:rPr lang="en-US" sz="1600" dirty="0">
                <a:hlinkClick r:id="rId2"/>
              </a:rPr>
              <a:t>https://app.trendkite.com/report?id=284d7c1e-d3b6-48e4-afcc-cafa053c69e5</a:t>
            </a:r>
            <a:endParaRPr lang="en-US" sz="1600" dirty="0"/>
          </a:p>
          <a:p>
            <a:r>
              <a:rPr lang="en-US" sz="1600" dirty="0"/>
              <a:t>  </a:t>
            </a:r>
          </a:p>
          <a:p>
            <a:r>
              <a:rPr lang="en-US" sz="1600" dirty="0"/>
              <a:t>A few highlights:</a:t>
            </a:r>
          </a:p>
          <a:p>
            <a:r>
              <a:rPr lang="en-US" sz="1600" dirty="0"/>
              <a:t>Total media mentions of Harbor reached 224 in the quarter.</a:t>
            </a:r>
          </a:p>
          <a:p>
            <a:r>
              <a:rPr lang="en-US" sz="1600" dirty="0"/>
              <a:t>Coverage spikes week of 11/12 due to Harbor becoming CNCF incubating project and peaks week 12/10 from CNCF </a:t>
            </a:r>
            <a:r>
              <a:rPr lang="en-US" sz="1600" dirty="0" err="1"/>
              <a:t>KubeCon</a:t>
            </a:r>
            <a:r>
              <a:rPr lang="en-US" sz="1600" dirty="0"/>
              <a:t> + </a:t>
            </a:r>
            <a:r>
              <a:rPr lang="en-US" sz="1600" dirty="0" err="1"/>
              <a:t>CloudNativeCon</a:t>
            </a:r>
            <a:r>
              <a:rPr lang="en-US" sz="1600" dirty="0"/>
              <a:t> Seattle announcements.</a:t>
            </a:r>
          </a:p>
          <a:p>
            <a:r>
              <a:rPr lang="en-US" sz="1600" dirty="0"/>
              <a:t>Top publications and websites covering Harbor in Q4 included: Container Journal, </a:t>
            </a:r>
            <a:r>
              <a:rPr lang="en-US" sz="1600" dirty="0" err="1"/>
              <a:t>SiliconANGLE</a:t>
            </a:r>
            <a:r>
              <a:rPr lang="en-US" sz="1600" dirty="0"/>
              <a:t>, TechCrunch, </a:t>
            </a:r>
            <a:r>
              <a:rPr lang="en-US" sz="1600" dirty="0" err="1"/>
              <a:t>SDxCentral</a:t>
            </a:r>
            <a:r>
              <a:rPr lang="en-US" sz="1600" dirty="0"/>
              <a:t>, </a:t>
            </a:r>
            <a:r>
              <a:rPr lang="en-US" sz="1600" dirty="0" err="1"/>
              <a:t>TFiR</a:t>
            </a:r>
            <a:r>
              <a:rPr lang="en-US" sz="1600" dirty="0"/>
              <a:t>, </a:t>
            </a:r>
            <a:r>
              <a:rPr lang="en-US" sz="1600" dirty="0" err="1"/>
              <a:t>JAXenter</a:t>
            </a:r>
            <a:endParaRPr lang="en-US" sz="1600" dirty="0"/>
          </a:p>
          <a:p>
            <a:r>
              <a:rPr lang="en-US" sz="1600" dirty="0"/>
              <a:t>Top keyword pull through for Q4 includes: Kubernetes, </a:t>
            </a:r>
            <a:r>
              <a:rPr lang="en-US" sz="1600" dirty="0" err="1"/>
              <a:t>KubeCon</a:t>
            </a:r>
            <a:r>
              <a:rPr lang="en-US" sz="1600" dirty="0"/>
              <a:t>, Open Source, CNCF, </a:t>
            </a:r>
            <a:r>
              <a:rPr lang="en-US" sz="1600" dirty="0" err="1"/>
              <a:t>CloudNativeCon</a:t>
            </a:r>
            <a:r>
              <a:rPr lang="en-US" sz="1600" dirty="0"/>
              <a:t>, Container Registry, Provisioning.  </a:t>
            </a:r>
          </a:p>
          <a:p>
            <a:r>
              <a:rPr lang="en-US" sz="1600" dirty="0"/>
              <a:t>Media stories mentioning Harbor were shared 2,801 times across social media.</a:t>
            </a:r>
          </a:p>
          <a:p>
            <a:r>
              <a:rPr lang="en-US" sz="1600" dirty="0"/>
              <a:t>From a Twitter perspective, the term Harbor was mentioned in 2,066 tweets.</a:t>
            </a:r>
          </a:p>
          <a:p>
            <a:r>
              <a:rPr lang="en-US" sz="1600" dirty="0"/>
              <a:t>Median time from open to merge (average): 9.87 hour.</a:t>
            </a:r>
          </a:p>
          <a:p>
            <a:r>
              <a:rPr lang="en-US" sz="1600" dirty="0"/>
              <a:t>85th Percentile time from open to merge (average): 2.38 day.</a:t>
            </a:r>
          </a:p>
          <a:p>
            <a:r>
              <a:rPr lang="en-US" sz="1600" dirty="0"/>
              <a:t>Harbor reached 31 contributing companies and 299 developers by end of Q4.</a:t>
            </a:r>
          </a:p>
          <a:p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64EE2-5949-A84A-9550-08E8E9A24D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89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3346B-041B-4A91-BFA7-46E1608E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13BC1-1806-4E36-B424-0ABDCDFD46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350" indent="0">
              <a:buNone/>
            </a:pPr>
            <a:r>
              <a:rPr lang="en-US" sz="1800" dirty="0"/>
              <a:t>Please  scan the QR code to participate in our survey. </a:t>
            </a:r>
            <a:endParaRPr lang="en-US" dirty="0"/>
          </a:p>
          <a:p>
            <a:pPr marL="6350" indent="0">
              <a:lnSpc>
                <a:spcPct val="114999"/>
              </a:lnSpc>
              <a:buNone/>
            </a:pPr>
            <a:r>
              <a:rPr lang="en-US" sz="1800" dirty="0"/>
              <a:t>Thank you for your support!</a:t>
            </a:r>
            <a:endParaRPr lang="en-US" dirty="0"/>
          </a:p>
          <a:p>
            <a:pPr>
              <a:lnSpc>
                <a:spcPct val="114999"/>
              </a:lnSpc>
            </a:pPr>
            <a:endParaRPr lang="en-US" sz="2400" dirty="0"/>
          </a:p>
          <a:p>
            <a:pPr>
              <a:lnSpc>
                <a:spcPct val="114999"/>
              </a:lnSpc>
            </a:pPr>
            <a:endParaRPr lang="en-US" sz="2400" dirty="0"/>
          </a:p>
          <a:p>
            <a:pPr>
              <a:lnSpc>
                <a:spcPct val="114999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21F45-5AD3-43E3-A73F-B478F9D557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13DD89-1D34-C740-B816-7967D73EF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200" y="2616200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146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8999-D3C7-AD48-AA22-34421B88D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Topics?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3108B-DB83-1D41-A6C0-E137542DD6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0B651E-073E-8D4A-AC1A-3FB139EBFA7A}"/>
              </a:ext>
            </a:extLst>
          </p:cNvPr>
          <p:cNvGrpSpPr/>
          <p:nvPr/>
        </p:nvGrpSpPr>
        <p:grpSpPr>
          <a:xfrm>
            <a:off x="4564994" y="1561662"/>
            <a:ext cx="2747579" cy="2747579"/>
            <a:chOff x="4470400" y="1803400"/>
            <a:chExt cx="3251200" cy="32512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211A834-6711-6448-A848-72C516226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470400" y="1803400"/>
              <a:ext cx="3251200" cy="32512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5B2C107-5E8A-8347-917B-C07604B1D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423995" y="2567809"/>
              <a:ext cx="1250074" cy="125007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5E4BB68-65EC-F442-9EFD-7B201B78F5AF}"/>
              </a:ext>
            </a:extLst>
          </p:cNvPr>
          <p:cNvSpPr txBox="1"/>
          <p:nvPr/>
        </p:nvSpPr>
        <p:spPr>
          <a:xfrm>
            <a:off x="3037989" y="4632075"/>
            <a:ext cx="5801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zh-CN" altLang="en-US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  <a:r>
              <a:rPr lang="zh-CN" altLang="en-US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</a:t>
            </a:r>
            <a:r>
              <a:rPr lang="zh-CN" altLang="en-US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here?</a:t>
            </a:r>
            <a:endParaRPr lang="en-US" sz="360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810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01584-BD65-4349-B2E2-E44E9235A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Meeting</a:t>
            </a:r>
            <a:r>
              <a:rPr lang="zh-CN" altLang="en-US"/>
              <a:t> </a:t>
            </a:r>
            <a:r>
              <a:rPr lang="en-US" altLang="zh-CN"/>
              <a:t>minutes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32CC0-DD69-8345-8949-50F60E2FD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Meeting</a:t>
            </a:r>
            <a:r>
              <a:rPr lang="zh-CN" altLang="en-US"/>
              <a:t> </a:t>
            </a:r>
            <a:r>
              <a:rPr lang="en-US" altLang="zh-CN"/>
              <a:t>is</a:t>
            </a:r>
            <a:r>
              <a:rPr lang="zh-CN" altLang="en-US"/>
              <a:t> </a:t>
            </a:r>
            <a:r>
              <a:rPr lang="en-US" altLang="zh-CN"/>
              <a:t>recorded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recording</a:t>
            </a:r>
            <a:r>
              <a:rPr lang="zh-CN" altLang="en-US"/>
              <a:t> </a:t>
            </a:r>
            <a:r>
              <a:rPr lang="en-US" altLang="zh-CN"/>
              <a:t>link</a:t>
            </a:r>
            <a:r>
              <a:rPr lang="zh-CN" altLang="en-US"/>
              <a:t> </a:t>
            </a:r>
            <a:r>
              <a:rPr lang="en-US" altLang="zh-CN"/>
              <a:t>will</a:t>
            </a:r>
            <a:r>
              <a:rPr lang="zh-CN" altLang="en-US"/>
              <a:t> </a:t>
            </a:r>
            <a:r>
              <a:rPr lang="en-US" altLang="zh-CN"/>
              <a:t>be</a:t>
            </a:r>
            <a:r>
              <a:rPr lang="zh-CN" altLang="en-US"/>
              <a:t> </a:t>
            </a:r>
            <a:r>
              <a:rPr lang="en-US" altLang="zh-CN"/>
              <a:t>updated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meeting</a:t>
            </a:r>
            <a:r>
              <a:rPr lang="zh-CN" altLang="en-US"/>
              <a:t> </a:t>
            </a:r>
            <a:r>
              <a:rPr lang="en-US" altLang="zh-CN"/>
              <a:t>schedule</a:t>
            </a:r>
            <a:r>
              <a:rPr lang="zh-CN" altLang="en-US"/>
              <a:t> </a:t>
            </a:r>
            <a:r>
              <a:rPr lang="en-US" altLang="zh-CN"/>
              <a:t>doc</a:t>
            </a:r>
            <a:r>
              <a:rPr lang="zh-CN" altLang="en-US"/>
              <a:t> </a:t>
            </a:r>
            <a:r>
              <a:rPr lang="en-US" altLang="zh-CN"/>
              <a:t>later:</a:t>
            </a:r>
            <a:r>
              <a:rPr lang="zh-CN" altLang="en-US"/>
              <a:t> </a:t>
            </a:r>
            <a:r>
              <a:rPr lang="en-US" altLang="zh-CN">
                <a:hlinkClick r:id="rId2"/>
              </a:rPr>
              <a:t>https://github.com/goharbor/community/blob/master/MEETING_SCHEDULE.md</a:t>
            </a:r>
            <a:endParaRPr lang="en-US" altLang="zh-CN"/>
          </a:p>
          <a:p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meeting</a:t>
            </a:r>
            <a:r>
              <a:rPr lang="zh-CN" altLang="en-US"/>
              <a:t> </a:t>
            </a:r>
            <a:r>
              <a:rPr lang="en-US" altLang="zh-CN"/>
              <a:t>slides</a:t>
            </a:r>
            <a:r>
              <a:rPr lang="zh-CN" altLang="en-US"/>
              <a:t> </a:t>
            </a:r>
            <a:r>
              <a:rPr lang="en-US" altLang="zh-CN"/>
              <a:t>will</a:t>
            </a:r>
            <a:r>
              <a:rPr lang="zh-CN" altLang="en-US"/>
              <a:t> </a:t>
            </a:r>
            <a:r>
              <a:rPr lang="en-US" altLang="zh-CN"/>
              <a:t>be</a:t>
            </a:r>
            <a:r>
              <a:rPr lang="zh-CN" altLang="en-US"/>
              <a:t> </a:t>
            </a:r>
            <a:r>
              <a:rPr lang="en-US" altLang="zh-CN"/>
              <a:t>uploaded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community</a:t>
            </a:r>
            <a:r>
              <a:rPr lang="zh-CN" altLang="en-US"/>
              <a:t> </a:t>
            </a:r>
            <a:r>
              <a:rPr lang="en-US" altLang="zh-CN"/>
              <a:t>repo</a:t>
            </a:r>
            <a:r>
              <a:rPr lang="zh-CN" altLang="en-US"/>
              <a:t> </a:t>
            </a:r>
            <a:r>
              <a:rPr lang="en-US" altLang="zh-CN">
                <a:hlinkClick r:id="rId3"/>
              </a:rPr>
              <a:t>https://github.com/goharbor/community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/>
              <a:t>put</a:t>
            </a:r>
            <a:r>
              <a:rPr lang="zh-CN" altLang="en-US"/>
              <a:t> </a:t>
            </a:r>
            <a:r>
              <a:rPr lang="en-US" altLang="zh-CN"/>
              <a:t>under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‘</a:t>
            </a:r>
            <a:r>
              <a:rPr lang="en-US" u="sng">
                <a:hlinkClick r:id="rId4"/>
              </a:rPr>
              <a:t>conf-calls</a:t>
            </a:r>
            <a:r>
              <a:rPr lang="en-US" altLang="zh-CN"/>
              <a:t>’</a:t>
            </a:r>
            <a:r>
              <a:rPr lang="zh-CN" altLang="en-US"/>
              <a:t> </a:t>
            </a:r>
            <a:r>
              <a:rPr lang="en-US" altLang="zh-CN"/>
              <a:t>folder.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16859-4C24-4247-B9E1-F0DE096707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  <a:tabLst/>
                <a:defRPr/>
              </a:pPr>
              <a:t>7</a:t>
            </a:fld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6685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arbor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rbor-slides-template" id="{3ECF59D3-5EED-E146-9899-4200DD95A7CA}" vid="{646EA825-6552-6248-B6C2-6B8B1B7788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261</Words>
  <Application>Microsoft Macintosh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等线</vt:lpstr>
      <vt:lpstr>宋体</vt:lpstr>
      <vt:lpstr>Arial</vt:lpstr>
      <vt:lpstr>Calibri</vt:lpstr>
      <vt:lpstr>Calibri Light</vt:lpstr>
      <vt:lpstr>Helvetica Neue</vt:lpstr>
      <vt:lpstr>Office Theme</vt:lpstr>
      <vt:lpstr>harbor master</vt:lpstr>
      <vt:lpstr>PowerPoint Presentation</vt:lpstr>
      <vt:lpstr>Agenda</vt:lpstr>
      <vt:lpstr>Process of raising proposal for v1.9</vt:lpstr>
      <vt:lpstr>Harbor Q4 2018 Velocity Report</vt:lpstr>
      <vt:lpstr>Survey</vt:lpstr>
      <vt:lpstr>Topics?</vt:lpstr>
      <vt:lpstr>Meeting minutes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Zou</dc:creator>
  <cp:lastModifiedBy>Steven Ren</cp:lastModifiedBy>
  <cp:revision>9</cp:revision>
  <dcterms:created xsi:type="dcterms:W3CDTF">2019-01-23T10:02:33Z</dcterms:created>
  <dcterms:modified xsi:type="dcterms:W3CDTF">2019-03-27T04:52:44Z</dcterms:modified>
</cp:coreProperties>
</file>