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57d7d5ea_0_2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57d7d5ea_0_2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a57d7d5ea_0_229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3ecc5d937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43ecc5d9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43ecc5d937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57d7d5ea_0_18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57d7d5ea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a57d7d5ea_0_18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ecc5d93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43ecc5d9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43ecc5d937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ecc5d93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43ecc5d9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43ecc5d937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ecc5d93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43ecc5d9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43ecc5d937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3ecc5d937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3ecc5d9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43ecc5d937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cc5d937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43ecc5d9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43ecc5d937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ecc5d937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43ecc5d9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43ecc5d937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01a0dd97b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401a0dd97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401a0dd97b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b="0" i="0" sz="37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b="0" i="0" sz="2400" u="none" cap="none" strike="noStrik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b="0" i="0" sz="2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fmla="val 93122" name="adj"/>
            </a:avLst>
          </a:prstGeom>
          <a:solidFill>
            <a:srgbClr val="4A2B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fmla="val 93122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, no footer">
  <p:cSld name="TITLE_AND_BOD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fmla="val 93122" name="adj"/>
            </a:avLst>
          </a:prstGeom>
          <a:solidFill>
            <a:srgbClr val="4A2B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0" y="-25"/>
            <a:ext cx="11336700" cy="6416100"/>
          </a:xfrm>
          <a:prstGeom prst="diagStripe">
            <a:avLst>
              <a:gd fmla="val 93122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5363707" y="3964000"/>
            <a:ext cx="64887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oter">
  <p:cSld name="TITLE_ONLY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09600" y="3302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09600" y="13716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8A8AB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8A8AB"/>
              </a:buClr>
              <a:buSzPts val="162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44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861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861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26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861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8609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260"/>
              <a:buFont typeface="Calibri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8609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8A8AB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1600347" y="6464301"/>
            <a:ext cx="4506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5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oharbor/community/pull/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oharbor/community/pull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875" y="0"/>
            <a:ext cx="1246276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/>
              <a:t>Heads-up: Maintainer Vote</a:t>
            </a:r>
            <a:endParaRPr i="0" u="none" cap="none" strike="noStrike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19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500"/>
              <a:buFont typeface="Arial"/>
              <a:buChar char="•"/>
            </a:pPr>
            <a:r>
              <a:rPr lang="en-US" sz="4500"/>
              <a:t>Been working </a:t>
            </a:r>
            <a:r>
              <a:rPr lang="en-US" sz="4500"/>
              <a:t>closely with two regular committers</a:t>
            </a:r>
            <a:endParaRPr sz="4500"/>
          </a:p>
          <a:p>
            <a:pPr indent="-34797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3500"/>
              <a:buFont typeface="Arial"/>
              <a:buChar char="–"/>
            </a:pPr>
            <a:r>
              <a:rPr lang="en-US" sz="3500"/>
              <a:t>Nathan Lowe (HylandSoft)</a:t>
            </a:r>
            <a:endParaRPr sz="3500"/>
          </a:p>
          <a:p>
            <a:pPr indent="-34797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3500"/>
              <a:buFont typeface="Arial"/>
              <a:buChar char="–"/>
            </a:pPr>
            <a:r>
              <a:rPr lang="en-US" sz="3500"/>
              <a:t>De Chen (Cailoud)</a:t>
            </a:r>
            <a:endParaRPr sz="3500"/>
          </a:p>
          <a:p>
            <a:pPr indent="-37719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500"/>
              <a:buFont typeface="Arial"/>
              <a:buChar char="•"/>
            </a:pPr>
            <a:r>
              <a:rPr lang="en-US" sz="4500"/>
              <a:t>Will open vote to promote to maintainer</a:t>
            </a:r>
            <a:endParaRPr sz="4500"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5363700" y="3964000"/>
            <a:ext cx="6488700" cy="96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Harbor Governance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/>
              <a:t>Governance Model</a:t>
            </a:r>
            <a:endParaRPr i="0" u="none" cap="none" strike="noStrike"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965100" y="2832025"/>
            <a:ext cx="1026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https://github.com/goharbor/community/pull/1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/>
              <a:t>Governance Model</a:t>
            </a:r>
            <a:endParaRPr i="0" u="none" cap="none" strike="noStrike"/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27812" lvl="0" marL="3931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5000"/>
              <a:buFont typeface="Arial"/>
              <a:buChar char="•"/>
            </a:pPr>
            <a:r>
              <a:rPr lang="en-US" sz="5000"/>
              <a:t>Goal is to define:</a:t>
            </a:r>
            <a:endParaRPr sz="5000"/>
          </a:p>
          <a:p>
            <a:pPr indent="-3924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200"/>
              <a:buFont typeface="Arial"/>
              <a:buChar char="–"/>
            </a:pPr>
            <a:r>
              <a:rPr lang="en-US" sz="4200"/>
              <a:t>various project roles</a:t>
            </a:r>
            <a:endParaRPr sz="4200"/>
          </a:p>
          <a:p>
            <a:pPr indent="-3924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200"/>
              <a:buFont typeface="Arial"/>
              <a:buChar char="–"/>
            </a:pPr>
            <a:r>
              <a:rPr lang="en-US" sz="4200"/>
              <a:t>decision-making within project</a:t>
            </a:r>
            <a:endParaRPr sz="4200"/>
          </a:p>
          <a:p>
            <a:pPr indent="-3924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200"/>
              <a:buFont typeface="Arial"/>
              <a:buChar char="–"/>
            </a:pPr>
            <a:r>
              <a:rPr lang="en-US" sz="4200"/>
              <a:t>ground rules for participation in the project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/>
              <a:t>Governance Scope</a:t>
            </a:r>
            <a:endParaRPr i="0" u="none" cap="none" strike="noStrike"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27812" lvl="0" marL="3931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5000"/>
              <a:buFont typeface="Arial"/>
              <a:buChar char="•"/>
            </a:pPr>
            <a:r>
              <a:rPr lang="en-US" sz="5000"/>
              <a:t>Covers all projects under </a:t>
            </a:r>
            <a:r>
              <a:rPr lang="en-US" sz="5000">
                <a:latin typeface="Courier New"/>
                <a:ea typeface="Courier New"/>
                <a:cs typeface="Courier New"/>
                <a:sym typeface="Courier New"/>
              </a:rPr>
              <a:t>goharbor</a:t>
            </a:r>
            <a:r>
              <a:rPr lang="en-US" sz="5000"/>
              <a:t> GitHub organization</a:t>
            </a:r>
            <a:endParaRPr sz="5000"/>
          </a:p>
          <a:p>
            <a:pPr indent="-3924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200"/>
              <a:buFont typeface="Courier New"/>
              <a:buChar char="–"/>
            </a:pPr>
            <a:r>
              <a:rPr lang="en-US" sz="4200">
                <a:latin typeface="Courier New"/>
                <a:ea typeface="Courier New"/>
                <a:cs typeface="Courier New"/>
                <a:sym typeface="Courier New"/>
              </a:rPr>
              <a:t>goharbor/harbor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24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200"/>
              <a:buFont typeface="Courier New"/>
              <a:buChar char="–"/>
            </a:pPr>
            <a:r>
              <a:rPr lang="en-US" sz="4200">
                <a:latin typeface="Courier New"/>
                <a:ea typeface="Courier New"/>
                <a:cs typeface="Courier New"/>
                <a:sym typeface="Courier New"/>
              </a:rPr>
              <a:t>goharbor/harbor-helm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24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200"/>
              <a:buFont typeface="Courier New"/>
              <a:buChar char="–"/>
            </a:pPr>
            <a:r>
              <a:rPr lang="en-US" sz="4200">
                <a:latin typeface="Courier New"/>
                <a:ea typeface="Courier New"/>
                <a:cs typeface="Courier New"/>
                <a:sym typeface="Courier New"/>
              </a:rPr>
              <a:t>goharbor/community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24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200"/>
              <a:buFont typeface="Arial"/>
              <a:buChar char="–"/>
            </a:pPr>
            <a:r>
              <a:rPr lang="en-US" sz="4200"/>
              <a:t>future Harbor-related projects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/>
              <a:t>Project Leadership</a:t>
            </a:r>
            <a:endParaRPr i="0" u="none" cap="none" strike="noStrike"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4311" lvl="0" marL="3931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000"/>
              <a:buFont typeface="Arial"/>
              <a:buChar char="•"/>
            </a:pPr>
            <a:r>
              <a:rPr lang="en-US" sz="4000"/>
              <a:t>Regular contributors can be invited to join maintainer team</a:t>
            </a:r>
            <a:endParaRPr sz="4000"/>
          </a:p>
          <a:p>
            <a:pPr indent="-3543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3600"/>
              <a:buFont typeface="Arial"/>
              <a:buChar char="–"/>
            </a:pPr>
            <a:r>
              <a:rPr b="1" lang="en-US" sz="3600"/>
              <a:t>Maintainers</a:t>
            </a:r>
            <a:r>
              <a:rPr lang="en-US" sz="3600"/>
              <a:t> – responsible for one or more components in project, PRs, code quality, triaging issues, fixing bugs, etc.</a:t>
            </a:r>
            <a:endParaRPr sz="3600"/>
          </a:p>
          <a:p>
            <a:pPr indent="-3543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3600"/>
              <a:buFont typeface="Arial"/>
              <a:buChar char="–"/>
            </a:pPr>
            <a:r>
              <a:rPr b="1" lang="en-US" sz="3600"/>
              <a:t>Core Maintainers</a:t>
            </a:r>
            <a:r>
              <a:rPr lang="en-US" sz="3600"/>
              <a:t> – responsible for overall health of project and final reviewers of PRs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/>
              <a:t>Promotions, Changes, Decision Making</a:t>
            </a:r>
            <a:endParaRPr i="0" u="none" cap="none" strike="noStrike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27812" lvl="0" marL="3931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5000"/>
              <a:buFont typeface="Arial"/>
              <a:buChar char="•"/>
            </a:pPr>
            <a:r>
              <a:rPr lang="en-US" sz="5000"/>
              <a:t>Various things need votes:</a:t>
            </a:r>
            <a:endParaRPr sz="5000"/>
          </a:p>
          <a:p>
            <a:pPr indent="-3797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000"/>
              <a:buFont typeface="Arial"/>
              <a:buChar char="–"/>
            </a:pPr>
            <a:r>
              <a:rPr lang="en-US" sz="4000"/>
              <a:t>Promoting contributor to maintainer</a:t>
            </a:r>
            <a:endParaRPr sz="4000"/>
          </a:p>
          <a:p>
            <a:pPr indent="-3797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000"/>
              <a:buFont typeface="Arial"/>
              <a:buChar char="–"/>
            </a:pPr>
            <a:r>
              <a:rPr lang="en-US" sz="4000"/>
              <a:t>Project-impacting changes (e.g., roadmap)</a:t>
            </a:r>
            <a:endParaRPr sz="4000"/>
          </a:p>
          <a:p>
            <a:pPr indent="-3797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000"/>
              <a:buFont typeface="Arial"/>
              <a:buChar char="–"/>
            </a:pPr>
            <a:r>
              <a:rPr lang="en-US" sz="4000"/>
              <a:t>Changes to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GOVERNANCE.md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89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5000"/>
              <a:buFont typeface="Arial"/>
              <a:buChar char="•"/>
            </a:pPr>
            <a:r>
              <a:rPr lang="en-US" sz="5000"/>
              <a:t>Aim is </a:t>
            </a:r>
            <a:r>
              <a:rPr b="1" lang="en-US" sz="5000"/>
              <a:t>consensus</a:t>
            </a:r>
            <a:r>
              <a:rPr lang="en-US" sz="5000"/>
              <a:t>, else vote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/>
              <a:t>Proposals</a:t>
            </a:r>
            <a:endParaRPr i="0" u="none" cap="none" strike="noStrike"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96061" lvl="0" marL="39319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500"/>
              <a:buFont typeface="Arial"/>
              <a:buChar char="•"/>
            </a:pPr>
            <a:r>
              <a:rPr lang="en-US" sz="4500"/>
              <a:t>A document describing changes to project</a:t>
            </a:r>
            <a:endParaRPr sz="4500"/>
          </a:p>
          <a:p>
            <a:pPr indent="-3670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3800"/>
              <a:buFont typeface="Arial"/>
              <a:buChar char="–"/>
            </a:pPr>
            <a:r>
              <a:rPr lang="en-US" sz="3800"/>
              <a:t>e.g., “I want to implement feature ${x}</a:t>
            </a:r>
            <a:endParaRPr sz="3800"/>
          </a:p>
          <a:p>
            <a:pPr indent="-3670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3800"/>
              <a:buFont typeface="Arial"/>
              <a:buChar char="–"/>
            </a:pPr>
            <a:r>
              <a:rPr lang="en-US" sz="3800"/>
              <a:t>Quick bugfixes or small commits are exempt</a:t>
            </a:r>
            <a:endParaRPr sz="3800"/>
          </a:p>
          <a:p>
            <a:pPr indent="-37719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500"/>
              <a:buFont typeface="Arial"/>
              <a:buChar char="•"/>
            </a:pPr>
            <a:r>
              <a:rPr lang="en-US" sz="4500"/>
              <a:t>Proposals are important; </a:t>
            </a:r>
            <a:r>
              <a:rPr b="1" lang="en-US" sz="4500"/>
              <a:t>encourages community involvement</a:t>
            </a:r>
            <a:r>
              <a:rPr lang="en-US" sz="4500"/>
              <a:t> and technical review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/>
              <a:t>Ratification</a:t>
            </a:r>
            <a:endParaRPr i="0" u="none" cap="none" strike="noStrike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89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5000"/>
              <a:buFont typeface="Arial"/>
              <a:buChar char="•"/>
            </a:pPr>
            <a:r>
              <a:rPr b="1" lang="en-US" sz="5000"/>
              <a:t>Governance model in final review stages</a:t>
            </a:r>
            <a:endParaRPr b="1" sz="5000"/>
          </a:p>
          <a:p>
            <a:pPr indent="-3797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000"/>
              <a:buFont typeface="Arial"/>
              <a:buChar char="–"/>
            </a:pPr>
            <a:r>
              <a:rPr lang="en-US" sz="4000"/>
              <a:t>PR has been open for comments for 3wks+</a:t>
            </a:r>
            <a:endParaRPr sz="4000"/>
          </a:p>
          <a:p>
            <a:pPr indent="-3797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000"/>
              <a:buFont typeface="Arial"/>
              <a:buChar char="–"/>
            </a:pPr>
            <a:r>
              <a:rPr lang="en-US" sz="4000"/>
              <a:t>Please share final comments in the next 12hrs</a:t>
            </a:r>
            <a:endParaRPr sz="4000"/>
          </a:p>
          <a:p>
            <a:pPr indent="-379729" lvl="1" marL="5029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A8AB"/>
              </a:buClr>
              <a:buSzPts val="4000"/>
              <a:buFont typeface="Arial"/>
              <a:buChar char="–"/>
            </a:pPr>
            <a:r>
              <a:rPr lang="en-US" sz="4000"/>
              <a:t>Will be merged in &lt;24hrs</a:t>
            </a:r>
            <a:endParaRPr sz="4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hlink"/>
                </a:solidFill>
                <a:hlinkClick r:id="rId3"/>
              </a:rPr>
              <a:t>https://github.com/goharbor/community/pulls/1</a:t>
            </a:r>
            <a:endParaRPr sz="44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