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72" r:id="rId4"/>
    <p:sldId id="275" r:id="rId5"/>
    <p:sldId id="273" r:id="rId6"/>
    <p:sldId id="274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4003-B3CF-8D4E-83E5-59F1FC48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2C927-2977-964B-8FED-9689DC611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1BCE7-E408-0743-ACB3-40A2D349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DA436-69C5-734E-84A6-872577E63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A621F-CCB1-8440-9884-E38D8A97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F463-FB76-2B45-9FDB-AEC733AF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FF26C-4BB3-D740-AD4F-4DAA9A0E4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7F1F4-4C6E-8042-B58F-13E1EF4F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76F4C-33ED-C441-982B-7D63BA97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99129-417E-2341-812A-CAB9A8EF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4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AE254B-8B40-4941-84C7-D8C92071E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43BBF-7F26-3F48-91F4-E1FAC3789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A56FD-45C5-3349-87EB-F7F7382F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7A397-5944-6340-BE29-5A426105C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06E4C-4253-A74D-9E2A-6737BE7F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14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505373" y="3446750"/>
            <a:ext cx="5080500" cy="5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2BD8"/>
              </a:buClr>
              <a:buSzPts val="4300"/>
              <a:buFont typeface="Helvetica Neue"/>
              <a:buNone/>
              <a:defRPr sz="3700" b="0" i="0" u="none" strike="noStrike" cap="none">
                <a:solidFill>
                  <a:srgbClr val="4A2B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6505375" y="4274650"/>
            <a:ext cx="5080500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E7CC3"/>
              </a:buClr>
              <a:buSzPts val="3500"/>
              <a:buFont typeface="Arial"/>
              <a:buNone/>
              <a:defRPr sz="2400" b="0" i="0" u="none" strike="noStrike" cap="none">
                <a:solidFill>
                  <a:srgbClr val="8E7CC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446CA9"/>
              </a:buClr>
              <a:buSzPts val="31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7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-25"/>
            <a:ext cx="12117600" cy="6858000"/>
          </a:xfrm>
          <a:prstGeom prst="diagStripe">
            <a:avLst>
              <a:gd name="adj" fmla="val 93122"/>
            </a:avLst>
          </a:prstGeom>
          <a:solidFill>
            <a:srgbClr val="4A2B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-646175" y="-76225"/>
            <a:ext cx="12117600" cy="6858000"/>
          </a:xfrm>
          <a:prstGeom prst="diagStripe">
            <a:avLst>
              <a:gd name="adj" fmla="val 93122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Shape 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1700" y="507692"/>
            <a:ext cx="2609850" cy="2476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413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, no footer">
  <p:cSld name="Title and body, no foot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63207" y="1460425"/>
            <a:ext cx="11684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3500"/>
              <a:buFont typeface="Arial"/>
              <a:buChar char="●"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−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−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5975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15600" y="14604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443200" y="14604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Shape 44"/>
          <p:cNvSpPr/>
          <p:nvPr/>
        </p:nvSpPr>
        <p:spPr>
          <a:xfrm>
            <a:off x="0" y="6356350"/>
            <a:ext cx="12192299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" name="Shape 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87975" y="5905220"/>
            <a:ext cx="1004026" cy="95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7649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oter">
  <p:cSld name="Title and foot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0" y="6356350"/>
            <a:ext cx="12192299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" name="Shape 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87975" y="5905220"/>
            <a:ext cx="1004026" cy="95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520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56CF7-7318-434C-A3BC-E331C41D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05DEB-FC34-4D4B-A9A5-D9F7E8BC5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DC204-CF8B-0547-9354-4A39C0B1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876B5-E36F-0543-890D-1E2861C5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DCFAE-01E6-BF4D-865F-F7513798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3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DDC99-AEF1-5F4D-B14F-4E9B4ED3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A37D9-F695-7D47-AE76-8E9D19747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FC4E-089D-364B-BDF9-0761E933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5E338-2760-CE49-995E-F6CDB8DB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529B7-8739-6E4E-BCA9-F4976FFB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4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8A4F-4AD4-BF49-959D-DBF0219D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BE017-9752-AB4A-94A4-6591E3389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5046E-DBEB-9E41-BD4D-341E73B68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98D8A-FC22-E64A-B814-F6299094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FD62E-6911-3643-B52B-79B350DB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CE001-30C0-C746-8192-5EA46FE8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9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EB4B-993D-2E40-9964-5E233978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009E8-9800-1D4B-9910-CBCBC8BAB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318A0-23E5-874C-8CEC-4F5D95F4D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3C507-4E9F-5046-B56E-660CC66C1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399C4A-8209-3246-A086-7B6E246E7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EE70EE-72FE-8446-AE77-057D4DA0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71146-C3E0-F241-BE48-83B8F4E70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DC6383-53C9-3C47-A564-79A72BA0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8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FC20-260C-6D42-9C25-7EF0A55B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3284F7-1545-DF43-96C4-D166418CB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C27A3-B955-0244-8F6E-62F380E3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370CF-A808-894C-A719-79476C28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778D8-E51B-3B45-98FB-ED0E1F47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939BC-FAE9-9F4E-A431-EB6CEE00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CF31C-86EF-1F47-962B-18B1178D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CF769-0959-9A42-9246-AC09C1106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537E5-DB5F-C44A-932F-FB985DC42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D0DB4-9BC4-DC45-A77D-54B9F642C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E040F-C460-2C4D-9898-89AB549B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D534D-4635-DF41-9059-0CABBEA8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0CC8A-771F-CC42-8CAA-52EB9E3F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4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9678A-70C3-2844-AB95-9043D2C7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0D6AA0-DA49-0D4C-9F88-3D58BEA51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F6D23-A593-164D-A1BE-F71D94F87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6B31D-907F-D54F-92E3-1A11E731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72624-11DE-124F-9285-A34B7EB8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C0DAE-C7DC-9C4D-9161-E89D7F51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7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72F51-2889-7E49-A260-1072E00A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23A7C-6F73-E149-8EDA-4E9753AEA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CDC12-1DD6-C146-9766-85A916C10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038F6-8AC7-C745-A412-1D5CBAF3D8B9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AD16D-2668-AE42-8E16-96C7AF5CF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4B1E2-D873-3145-9098-237866B60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4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" y="0"/>
            <a:ext cx="12192300" cy="1218000"/>
          </a:xfrm>
          <a:prstGeom prst="rect">
            <a:avLst/>
          </a:prstGeom>
          <a:solidFill>
            <a:srgbClr val="4A2BD8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1218121"/>
            <a:ext cx="12192300" cy="384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263207" y="1460425"/>
            <a:ext cx="11684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3500"/>
              <a:buFont typeface="Arial"/>
              <a:buChar char="●"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−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−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13074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1553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mailto:harbor-users@googlegroups.com" TargetMode="External"/><Relationship Id="rId4" Type="http://schemas.openxmlformats.org/officeDocument/2006/relationships/hyperlink" Target="https://twitter.com/project_harbo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harbor/community/pull/8" TargetMode="External"/><Relationship Id="rId2" Type="http://schemas.openxmlformats.org/officeDocument/2006/relationships/hyperlink" Target="https://github.com/goharbor/community/blob/master/MEETING_SCHEDULE.md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harbor/community/pull/1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harbor/community" TargetMode="External"/><Relationship Id="rId2" Type="http://schemas.openxmlformats.org/officeDocument/2006/relationships/hyperlink" Target="https://github.com/goharbor/community/blob/master/MEETING_SCHEDULE.md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goharbor/community/tree/master/conf-cal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1939FB9-6C3F-4047-84AE-D10B6106FFC2}"/>
              </a:ext>
            </a:extLst>
          </p:cNvPr>
          <p:cNvSpPr/>
          <p:nvPr/>
        </p:nvSpPr>
        <p:spPr>
          <a:xfrm>
            <a:off x="138113" y="340600"/>
            <a:ext cx="11969804" cy="6117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ACA2D-C3F6-D84A-957C-F9DAC16F51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54"/>
          <a:stretch/>
        </p:blipFill>
        <p:spPr>
          <a:xfrm>
            <a:off x="7331511" y="1213379"/>
            <a:ext cx="2469714" cy="749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5BB468-E56C-4D41-A873-622783AA5917}"/>
              </a:ext>
            </a:extLst>
          </p:cNvPr>
          <p:cNvSpPr txBox="1"/>
          <p:nvPr/>
        </p:nvSpPr>
        <p:spPr>
          <a:xfrm>
            <a:off x="5347745" y="2061154"/>
            <a:ext cx="6026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Welcome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join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Harbor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Community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Conference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Call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AD043C-7570-DD4C-AE3D-D6219581722B}"/>
              </a:ext>
            </a:extLst>
          </p:cNvPr>
          <p:cNvSpPr txBox="1"/>
          <p:nvPr/>
        </p:nvSpPr>
        <p:spPr>
          <a:xfrm>
            <a:off x="5454767" y="3028629"/>
            <a:ext cx="60266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06:00-07:00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AM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(PDT)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21:00-22:00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(Beijing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Time)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2018/10/10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Wednesday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B5BEC1-AABD-3241-870D-E51DCF754D58}"/>
              </a:ext>
            </a:extLst>
          </p:cNvPr>
          <p:cNvSpPr/>
          <p:nvPr/>
        </p:nvSpPr>
        <p:spPr>
          <a:xfrm>
            <a:off x="5515147" y="4922502"/>
            <a:ext cx="60266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Tx/>
              <a:defRPr/>
            </a:pPr>
            <a:r>
              <a:rPr lang="en-US" sz="1600" b="1" kern="1200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https://</a:t>
            </a:r>
            <a:r>
              <a:rPr lang="en-US" sz="1600" b="1" kern="1200" dirty="0" err="1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zoom.us</a:t>
            </a:r>
            <a:r>
              <a:rPr lang="en-US" sz="1600" b="1" kern="1200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/j/734959521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4AB5BE-4E7C-6C43-9D7F-F6C2A8B7B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365" y="263498"/>
            <a:ext cx="3492500" cy="952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F7AA43C-92E6-B443-BC77-42D672934A0D}"/>
              </a:ext>
            </a:extLst>
          </p:cNvPr>
          <p:cNvSpPr/>
          <p:nvPr/>
        </p:nvSpPr>
        <p:spPr>
          <a:xfrm>
            <a:off x="5750916" y="5920282"/>
            <a:ext cx="15199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@project_harbor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874E4E-A8DE-1C4D-8A8D-6F9DEDBA87A8}"/>
              </a:ext>
            </a:extLst>
          </p:cNvPr>
          <p:cNvSpPr/>
          <p:nvPr/>
        </p:nvSpPr>
        <p:spPr>
          <a:xfrm>
            <a:off x="7245554" y="5920281"/>
            <a:ext cx="2852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harbor-users@googlegroups.com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D7391F-E1E9-7542-95BE-2B4F0A5A4E63}"/>
              </a:ext>
            </a:extLst>
          </p:cNvPr>
          <p:cNvSpPr/>
          <p:nvPr/>
        </p:nvSpPr>
        <p:spPr>
          <a:xfrm>
            <a:off x="7245554" y="6170585"/>
            <a:ext cx="27029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harbor-</a:t>
            </a:r>
            <a:r>
              <a:rPr lang="en-US" altLang="zh-CN" sz="1400" u="sng" dirty="0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dev</a:t>
            </a:r>
            <a:r>
              <a:rPr lang="en-US" sz="1400" u="sng" dirty="0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@googlegroups.com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42C125-E913-DC44-89FF-78E329812231}"/>
              </a:ext>
            </a:extLst>
          </p:cNvPr>
          <p:cNvSpPr/>
          <p:nvPr/>
        </p:nvSpPr>
        <p:spPr>
          <a:xfrm>
            <a:off x="10097617" y="5915369"/>
            <a:ext cx="1148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#harbor</a:t>
            </a:r>
          </a:p>
          <a:p>
            <a:r>
              <a:rPr lang="en-US" sz="1400" u="sng" dirty="0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#harbor-dev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F30D2E-3FBF-DB48-A9E0-D843EF6512D7}"/>
              </a:ext>
            </a:extLst>
          </p:cNvPr>
          <p:cNvSpPr txBox="1"/>
          <p:nvPr/>
        </p:nvSpPr>
        <p:spPr>
          <a:xfrm>
            <a:off x="6081134" y="5641785"/>
            <a:ext cx="85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</a:t>
            </a:r>
            <a:endParaRPr lang="en-US" sz="1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E2E7D3-9633-1D47-A663-D3E291104DC3}"/>
              </a:ext>
            </a:extLst>
          </p:cNvPr>
          <p:cNvSpPr txBox="1"/>
          <p:nvPr/>
        </p:nvSpPr>
        <p:spPr>
          <a:xfrm>
            <a:off x="8086704" y="5641785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Maillist</a:t>
            </a:r>
            <a:endParaRPr lang="en-US" sz="1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FD6E2C-D2BC-8844-88CC-69F656ABB616}"/>
              </a:ext>
            </a:extLst>
          </p:cNvPr>
          <p:cNvSpPr txBox="1"/>
          <p:nvPr/>
        </p:nvSpPr>
        <p:spPr>
          <a:xfrm>
            <a:off x="10024307" y="5641785"/>
            <a:ext cx="1628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Slack</a:t>
            </a:r>
            <a:r>
              <a:rPr lang="zh-CN" altLang="en-US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slack.cncf.io</a:t>
            </a:r>
            <a:r>
              <a:rPr lang="en-US" altLang="zh-CN" sz="1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Shape 58">
            <a:extLst>
              <a:ext uri="{FF2B5EF4-FFF2-40B4-BE49-F238E27FC236}">
                <a16:creationId xmlns:a16="http://schemas.microsoft.com/office/drawing/2014/main" id="{BBC9C613-20E9-0244-A286-5AF822812B8B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24413" r="24964"/>
          <a:stretch/>
        </p:blipFill>
        <p:spPr>
          <a:xfrm>
            <a:off x="138113" y="340600"/>
            <a:ext cx="5377034" cy="61170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630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D5ED-E367-3648-9676-CCBE2137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A86B8-487C-744C-ACE6-75084C8744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Harbor</a:t>
            </a:r>
            <a:r>
              <a:rPr lang="zh-CN" altLang="en-US" dirty="0"/>
              <a:t> </a:t>
            </a:r>
            <a:r>
              <a:rPr lang="en-US" altLang="zh-CN" dirty="0"/>
              <a:t>latest</a:t>
            </a:r>
            <a:r>
              <a:rPr lang="zh-CN" altLang="en-US" dirty="0"/>
              <a:t> </a:t>
            </a:r>
            <a:r>
              <a:rPr lang="en-US" altLang="zh-CN" dirty="0"/>
              <a:t>updates</a:t>
            </a:r>
            <a:r>
              <a:rPr lang="zh-CN" altLang="en-US" dirty="0"/>
              <a:t> </a:t>
            </a:r>
            <a:r>
              <a:rPr lang="en-US" altLang="zh-CN" dirty="0"/>
              <a:t>(5</a:t>
            </a:r>
            <a:r>
              <a:rPr lang="zh-CN" altLang="en-US" dirty="0"/>
              <a:t> </a:t>
            </a:r>
            <a:r>
              <a:rPr lang="en-US" altLang="zh-CN" dirty="0"/>
              <a:t>mins)</a:t>
            </a:r>
          </a:p>
          <a:p>
            <a:r>
              <a:rPr lang="en-US" altLang="zh-CN" dirty="0"/>
              <a:t>Harbor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 err="1"/>
              <a:t>KubeCon</a:t>
            </a:r>
            <a:r>
              <a:rPr lang="zh-CN" altLang="en-US" dirty="0"/>
              <a:t> </a:t>
            </a:r>
            <a:r>
              <a:rPr lang="en-US" altLang="zh-CN" dirty="0"/>
              <a:t>Shanghai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Henry</a:t>
            </a:r>
            <a:r>
              <a:rPr lang="zh-CN" altLang="en-US" dirty="0"/>
              <a:t> </a:t>
            </a:r>
            <a:r>
              <a:rPr lang="en-US" altLang="zh-CN" dirty="0"/>
              <a:t>Zhang(5</a:t>
            </a:r>
            <a:r>
              <a:rPr lang="zh-CN" altLang="en-US" dirty="0"/>
              <a:t> </a:t>
            </a:r>
            <a:r>
              <a:rPr lang="en-US" altLang="zh-CN" dirty="0"/>
              <a:t>mins)</a:t>
            </a:r>
          </a:p>
          <a:p>
            <a:r>
              <a:rPr lang="en-US" altLang="zh-CN" dirty="0"/>
              <a:t>Governance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discussion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James(50</a:t>
            </a:r>
            <a:r>
              <a:rPr lang="zh-CN" altLang="en-US" dirty="0"/>
              <a:t> </a:t>
            </a:r>
            <a:r>
              <a:rPr lang="en-US" altLang="zh-CN" dirty="0"/>
              <a:t>mins)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CCAF8-B5FF-A14B-B238-5F650DB52D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  <a:tabLst/>
                <a:defRPr/>
              </a:pPr>
              <a:t>2</a:t>
            </a:fld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1707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721C-1B31-0A42-9AAD-B3A59763B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Harbor</a:t>
            </a:r>
            <a:r>
              <a:rPr lang="zh-CN" altLang="en-US" dirty="0"/>
              <a:t> </a:t>
            </a:r>
            <a:r>
              <a:rPr lang="en-US" altLang="zh-CN" dirty="0"/>
              <a:t>latest</a:t>
            </a:r>
            <a:r>
              <a:rPr lang="zh-CN" altLang="en-US" dirty="0"/>
              <a:t> </a:t>
            </a:r>
            <a:r>
              <a:rPr lang="en-US" altLang="zh-CN" dirty="0"/>
              <a:t>updates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480CC-BB7B-ED47-A6CB-5C2B32ACC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196" y="1240220"/>
            <a:ext cx="5717190" cy="5129801"/>
          </a:xfrm>
        </p:spPr>
        <p:txBody>
          <a:bodyPr/>
          <a:lstStyle/>
          <a:p>
            <a:r>
              <a:rPr lang="en-US" altLang="zh-CN" sz="2400" dirty="0"/>
              <a:t>CNCF</a:t>
            </a:r>
            <a:r>
              <a:rPr lang="zh-CN" altLang="en-US" sz="2400" dirty="0"/>
              <a:t> </a:t>
            </a:r>
            <a:r>
              <a:rPr lang="en-US" altLang="zh-CN" sz="2400" dirty="0"/>
              <a:t>Related</a:t>
            </a:r>
          </a:p>
          <a:p>
            <a:pPr lvl="1"/>
            <a:r>
              <a:rPr lang="en-US" sz="1800" b="1" dirty="0">
                <a:solidFill>
                  <a:srgbClr val="00B050"/>
                </a:solidFill>
              </a:rPr>
              <a:t>[</a:t>
            </a:r>
            <a:r>
              <a:rPr lang="en-US" altLang="zh-CN" sz="1800" b="1" dirty="0">
                <a:solidFill>
                  <a:srgbClr val="00B050"/>
                </a:solidFill>
              </a:rPr>
              <a:t>DONE</a:t>
            </a:r>
            <a:r>
              <a:rPr lang="en-US" sz="1800" b="1" dirty="0">
                <a:solidFill>
                  <a:srgbClr val="00B050"/>
                </a:solidFill>
              </a:rPr>
              <a:t>] </a:t>
            </a:r>
            <a:r>
              <a:rPr lang="en-US" altLang="zh-CN" sz="1800" dirty="0"/>
              <a:t>Change</a:t>
            </a:r>
            <a:r>
              <a:rPr lang="zh-CN" altLang="en-US" sz="1800" dirty="0"/>
              <a:t> </a:t>
            </a:r>
            <a:r>
              <a:rPr lang="en-US" altLang="zh-CN" sz="1800" dirty="0"/>
              <a:t>copyrights</a:t>
            </a:r>
            <a:r>
              <a:rPr lang="zh-CN" altLang="en-US" sz="1800" dirty="0"/>
              <a:t> </a:t>
            </a:r>
            <a:r>
              <a:rPr lang="en-US" altLang="zh-CN" sz="1800" dirty="0"/>
              <a:t>header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code</a:t>
            </a:r>
          </a:p>
          <a:p>
            <a:pPr lvl="1"/>
            <a:r>
              <a:rPr lang="en-US" altLang="zh-CN" sz="1800" b="1" dirty="0">
                <a:solidFill>
                  <a:srgbClr val="00B050"/>
                </a:solidFill>
              </a:rPr>
              <a:t>[DONE]</a:t>
            </a:r>
            <a:r>
              <a:rPr lang="zh-CN" altLang="en-US" sz="1800" b="1" dirty="0">
                <a:solidFill>
                  <a:srgbClr val="00B050"/>
                </a:solidFill>
              </a:rPr>
              <a:t> </a:t>
            </a:r>
            <a:r>
              <a:rPr lang="en-US" altLang="zh-CN" sz="1800" dirty="0"/>
              <a:t>Move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community</a:t>
            </a:r>
            <a:r>
              <a:rPr lang="zh-CN" altLang="en-US" sz="1800" dirty="0"/>
              <a:t> </a:t>
            </a:r>
            <a:r>
              <a:rPr lang="en-US" altLang="zh-CN" sz="1800" dirty="0"/>
              <a:t>meeting</a:t>
            </a:r>
            <a:r>
              <a:rPr lang="zh-CN" altLang="en-US" sz="1800" dirty="0"/>
              <a:t> </a:t>
            </a:r>
            <a:r>
              <a:rPr lang="en-US" altLang="zh-CN" sz="1800" dirty="0"/>
              <a:t>schedule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goharbor/community</a:t>
            </a:r>
            <a:r>
              <a:rPr lang="zh-CN" altLang="en-US" sz="1800" dirty="0"/>
              <a:t> </a:t>
            </a:r>
            <a:r>
              <a:rPr lang="en-US" altLang="zh-CN" sz="1800" dirty="0"/>
              <a:t>from</a:t>
            </a:r>
            <a:r>
              <a:rPr lang="zh-CN" altLang="en-US" sz="1800" dirty="0"/>
              <a:t> </a:t>
            </a:r>
            <a:r>
              <a:rPr lang="en-US" altLang="zh-CN" sz="1800" dirty="0"/>
              <a:t>wiki</a:t>
            </a:r>
          </a:p>
          <a:p>
            <a:pPr lvl="1"/>
            <a:r>
              <a:rPr lang="en-US" sz="1800" b="1" dirty="0">
                <a:solidFill>
                  <a:srgbClr val="FFC000"/>
                </a:solidFill>
              </a:rPr>
              <a:t>[ONGOING] </a:t>
            </a:r>
            <a:r>
              <a:rPr lang="en-US" sz="1800" dirty="0"/>
              <a:t>CI/CD pipeline refactoring to follow CNCF best practice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sz="1600" dirty="0"/>
              <a:t>Almost</a:t>
            </a:r>
            <a:r>
              <a:rPr lang="zh-CN" altLang="en-US" sz="1600" dirty="0"/>
              <a:t> </a:t>
            </a:r>
            <a:r>
              <a:rPr lang="en-US" altLang="zh-CN" sz="1600" dirty="0"/>
              <a:t>done</a:t>
            </a:r>
            <a:endParaRPr lang="en-US" sz="16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sz="1600" dirty="0"/>
              <a:t>Proposal</a:t>
            </a:r>
            <a:r>
              <a:rPr lang="zh-CN" altLang="en-US" sz="1600" dirty="0"/>
              <a:t> </a:t>
            </a:r>
            <a:r>
              <a:rPr lang="en-US" altLang="zh-CN" sz="1600" dirty="0"/>
              <a:t>PR:</a:t>
            </a:r>
            <a:r>
              <a:rPr lang="zh-CN" altLang="en-US" sz="1600" dirty="0"/>
              <a:t> </a:t>
            </a:r>
            <a:r>
              <a:rPr lang="en-US" altLang="zh-CN" sz="1600" dirty="0">
                <a:hlinkClick r:id="rId3"/>
              </a:rPr>
              <a:t>https://github.com/goharbor/community/pull/8</a:t>
            </a:r>
            <a:endParaRPr lang="en-US" sz="1600" dirty="0"/>
          </a:p>
          <a:p>
            <a:pPr lvl="1"/>
            <a:r>
              <a:rPr lang="en-US" altLang="zh-CN" sz="1800" b="1" dirty="0">
                <a:solidFill>
                  <a:srgbClr val="FFC000"/>
                </a:solidFill>
              </a:rPr>
              <a:t>[</a:t>
            </a:r>
            <a:r>
              <a:rPr lang="en-US" sz="1800" b="1" dirty="0">
                <a:solidFill>
                  <a:srgbClr val="FFC000"/>
                </a:solidFill>
              </a:rPr>
              <a:t>ONGOING</a:t>
            </a:r>
            <a:r>
              <a:rPr lang="en-US" altLang="zh-CN" sz="1800" b="1" dirty="0">
                <a:solidFill>
                  <a:srgbClr val="FFC000"/>
                </a:solidFill>
              </a:rPr>
              <a:t>]</a:t>
            </a:r>
            <a:r>
              <a:rPr lang="zh-CN" altLang="en-US" sz="1800" b="1" dirty="0">
                <a:solidFill>
                  <a:srgbClr val="FFC000"/>
                </a:solidFill>
              </a:rPr>
              <a:t> </a:t>
            </a:r>
            <a:r>
              <a:rPr lang="en-US" altLang="zh-CN" sz="1800" dirty="0"/>
              <a:t>Building</a:t>
            </a:r>
            <a:r>
              <a:rPr lang="zh-CN" altLang="en-US" sz="1800" dirty="0"/>
              <a:t> </a:t>
            </a:r>
            <a:r>
              <a:rPr lang="en-US" altLang="zh-CN" sz="1800" dirty="0"/>
              <a:t>governance</a:t>
            </a:r>
            <a:r>
              <a:rPr lang="zh-CN" altLang="en-US" sz="1800" dirty="0"/>
              <a:t> </a:t>
            </a:r>
            <a:r>
              <a:rPr lang="en-US" altLang="zh-CN" sz="1800" dirty="0"/>
              <a:t>model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78AC3-3D8E-2247-8BBC-F2A1196DAB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  <a:tabLst/>
                <a:defRPr/>
              </a:pPr>
              <a:t>3</a:t>
            </a:fld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A86ECD-6F14-3D4E-9BA0-16D37778F2B1}"/>
              </a:ext>
            </a:extLst>
          </p:cNvPr>
          <p:cNvCxnSpPr/>
          <p:nvPr/>
        </p:nvCxnSpPr>
        <p:spPr>
          <a:xfrm>
            <a:off x="5980386" y="1366345"/>
            <a:ext cx="0" cy="500367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EDCD6CE-01D3-2647-BDB1-CC96B2346009}"/>
              </a:ext>
            </a:extLst>
          </p:cNvPr>
          <p:cNvSpPr txBox="1">
            <a:spLocks/>
          </p:cNvSpPr>
          <p:nvPr/>
        </p:nvSpPr>
        <p:spPr>
          <a:xfrm>
            <a:off x="6180094" y="1240221"/>
            <a:ext cx="6011906" cy="51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508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3500"/>
              <a:buFont typeface="Arial"/>
              <a:buChar char="●"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−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−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4508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3500"/>
              <a:buFont typeface="Arial"/>
              <a:buChar char="●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V1.7.0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DEV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Progress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914400" marR="0" lvl="1" indent="-425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−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Online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GC</a:t>
            </a:r>
          </a:p>
          <a:p>
            <a:pPr marL="1371600" marR="0" lvl="2" indent="-4000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DEV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done,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under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verification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testing</a:t>
            </a:r>
          </a:p>
          <a:p>
            <a:pPr marL="1371600" marR="0" lvl="2" indent="-4000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Demo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next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meeting</a:t>
            </a:r>
          </a:p>
          <a:p>
            <a:pPr marL="914400" marR="0" lvl="1" indent="-425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−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HA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by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Harbor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Helm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Chart</a:t>
            </a:r>
          </a:p>
          <a:p>
            <a:pPr marL="1371600" marR="0" lvl="2" indent="-4000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Under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verification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testing</a:t>
            </a:r>
          </a:p>
          <a:p>
            <a:pPr marL="1371600" marR="0" lvl="2" indent="-4000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Upgrade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migration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under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working</a:t>
            </a:r>
          </a:p>
          <a:p>
            <a:pPr marL="914400" marR="0" lvl="1" indent="-425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−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Helm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Chart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repository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enhancements</a:t>
            </a:r>
          </a:p>
          <a:p>
            <a:pPr marL="1371600" marR="0" lvl="2" indent="-4000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API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ready,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UI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under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working</a:t>
            </a:r>
          </a:p>
          <a:p>
            <a:pPr marL="1371600" marR="0" lvl="2" indent="-4000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Enhancements</a:t>
            </a:r>
          </a:p>
          <a:p>
            <a:pPr marL="1828800" marR="0" lvl="3" indent="-381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Wingdings" pitchFamily="2" charset="2"/>
              <a:buChar char="§"/>
              <a:tabLst/>
              <a:defRPr/>
            </a:pPr>
            <a:r>
              <a:rPr kumimoji="0" lang="en-US" altLang="zh-CN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Delete</a:t>
            </a: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altLang="zh-CN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Chart</a:t>
            </a: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altLang="zh-CN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(all</a:t>
            </a: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altLang="zh-CN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chart</a:t>
            </a: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altLang="zh-CN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versions)</a:t>
            </a:r>
          </a:p>
          <a:p>
            <a:pPr marL="1828800" marR="0" lvl="3" indent="-381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Wingdings" pitchFamily="2" charset="2"/>
              <a:buChar char="§"/>
              <a:tabLst/>
              <a:defRPr/>
            </a:pPr>
            <a:r>
              <a:rPr kumimoji="0" lang="en-US" altLang="zh-CN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Download</a:t>
            </a: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altLang="zh-CN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latest</a:t>
            </a: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altLang="zh-CN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chart</a:t>
            </a: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altLang="zh-CN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version</a:t>
            </a: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altLang="zh-CN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from</a:t>
            </a: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altLang="zh-CN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chart</a:t>
            </a: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altLang="zh-CN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view</a:t>
            </a:r>
          </a:p>
          <a:p>
            <a:pPr marL="1828800" marR="0" lvl="3" indent="-381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Wingdings" pitchFamily="2" charset="2"/>
              <a:buChar char="§"/>
              <a:tabLst/>
              <a:defRPr/>
            </a:pPr>
            <a:r>
              <a:rPr kumimoji="0" lang="en-US" altLang="zh-CN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Mark</a:t>
            </a: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altLang="zh-CN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labels</a:t>
            </a: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altLang="zh-CN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to</a:t>
            </a: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altLang="zh-CN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charts</a:t>
            </a:r>
          </a:p>
          <a:p>
            <a:pPr marL="1828800" marR="0" lvl="3" indent="-381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Wingdings" pitchFamily="2" charset="2"/>
              <a:buChar char="§"/>
              <a:tabLst/>
              <a:defRPr/>
            </a:pPr>
            <a:r>
              <a:rPr kumimoji="0" lang="en-US" altLang="zh-CN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Chart</a:t>
            </a: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altLang="zh-CN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counts</a:t>
            </a: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altLang="zh-CN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</a:t>
            </a: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altLang="zh-CN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project</a:t>
            </a:r>
          </a:p>
          <a:p>
            <a:pPr marL="457200" marR="0" lvl="0" indent="-4508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3500"/>
              <a:buFont typeface="Arial"/>
              <a:buChar char="●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Planning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to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release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V1.6.1</a:t>
            </a:r>
          </a:p>
          <a:p>
            <a:pPr marL="914400" marR="0" lvl="1" indent="-425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−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Bump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Clair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to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V2.0.6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to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fix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CVE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URL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change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issue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5272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06D50-8174-3740-9532-5B748FE2E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KubeCon</a:t>
            </a:r>
            <a:r>
              <a:rPr lang="zh-CN" altLang="en-US" dirty="0"/>
              <a:t> </a:t>
            </a:r>
            <a:r>
              <a:rPr lang="en-US" altLang="zh-CN" dirty="0"/>
              <a:t>Shanghai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30671-4BF6-4A41-A2F1-7FE881A974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/>
              <a:t>Sessions: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Nov 13, 10:55 </a:t>
            </a:r>
            <a:r>
              <a:rPr lang="en-US" sz="1600" dirty="0"/>
              <a:t>Using BOSH to Deploy Harbor Registry of Cloud Foundry Day – Jesse Hu, </a:t>
            </a:r>
            <a:r>
              <a:rPr lang="en-US" sz="1600" dirty="0" err="1"/>
              <a:t>Daojun</a:t>
            </a:r>
            <a:r>
              <a:rPr lang="en-US" sz="1600" dirty="0"/>
              <a:t> Zhang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Nov 13, 14:00 </a:t>
            </a:r>
            <a:r>
              <a:rPr lang="en-US" sz="1600" dirty="0"/>
              <a:t>Kubernetes Workshop with VMware (Harbor session) – Henry Zhang, Steven Zou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Nov 13, 16:35 </a:t>
            </a:r>
            <a:r>
              <a:rPr lang="en-US" sz="1600" dirty="0"/>
              <a:t>From Enterprise Image Registry to Chart Repo – Daniel Jiang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Nov 14, 11:50 </a:t>
            </a:r>
            <a:r>
              <a:rPr lang="en-US" sz="1600" dirty="0"/>
              <a:t>Harbor Introduction – Henry Zhang, Steven Zou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Nov 15, 12:15 </a:t>
            </a:r>
            <a:r>
              <a:rPr lang="en-US" sz="1600" dirty="0"/>
              <a:t>Harbor Deep Dive – Daniel Jiang, Steven Zou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/>
              <a:t>Activities:</a:t>
            </a: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Harbor community discussion meeting: </a:t>
            </a:r>
            <a:r>
              <a:rPr lang="en-US" sz="1600" dirty="0">
                <a:solidFill>
                  <a:srgbClr val="0070C0"/>
                </a:solidFill>
              </a:rPr>
              <a:t>Nov 14 afternoon</a:t>
            </a:r>
            <a:r>
              <a:rPr lang="en-US" sz="1600" dirty="0"/>
              <a:t>.  Venue TBD.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Harbor community party: the evening of </a:t>
            </a:r>
            <a:r>
              <a:rPr lang="en-US" sz="1600" dirty="0">
                <a:solidFill>
                  <a:srgbClr val="0070C0"/>
                </a:solidFill>
              </a:rPr>
              <a:t>Nov 14</a:t>
            </a:r>
            <a:r>
              <a:rPr lang="en-US" sz="1600" dirty="0"/>
              <a:t>, </a:t>
            </a:r>
            <a:r>
              <a:rPr lang="en-US" altLang="zh-CN" sz="1600" dirty="0"/>
              <a:t>JW</a:t>
            </a:r>
            <a:r>
              <a:rPr lang="zh-CN" altLang="en-US" sz="1600" dirty="0"/>
              <a:t> </a:t>
            </a:r>
            <a:r>
              <a:rPr lang="en-US" altLang="zh-CN" sz="1600" dirty="0"/>
              <a:t>Marriott</a:t>
            </a:r>
            <a:r>
              <a:rPr lang="zh-CN" altLang="en-US" sz="1600" dirty="0"/>
              <a:t> </a:t>
            </a:r>
            <a:r>
              <a:rPr lang="en-US" altLang="zh-CN" sz="1600" dirty="0"/>
              <a:t>Hotel</a:t>
            </a: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Please follow or join our Twitter, slack, </a:t>
            </a:r>
            <a:r>
              <a:rPr lang="en-US" sz="2000" dirty="0" err="1"/>
              <a:t>wechat</a:t>
            </a:r>
            <a:r>
              <a:rPr lang="en-US" sz="2000" dirty="0"/>
              <a:t>, email groups to stay in touch for the latest event update.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/>
              <a:t>Goodies:</a:t>
            </a: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err="1"/>
              <a:t>KubeCon</a:t>
            </a:r>
            <a:r>
              <a:rPr lang="en-US" sz="1600" dirty="0"/>
              <a:t> Shanghai registration, 25% discount code for Harbor users: </a:t>
            </a:r>
            <a:r>
              <a:rPr lang="en-US" sz="1600" b="1" dirty="0">
                <a:solidFill>
                  <a:srgbClr val="C00000"/>
                </a:solidFill>
              </a:rPr>
              <a:t>KCCN18COMHAR</a:t>
            </a:r>
            <a:endParaRPr lang="en-US" sz="1600" dirty="0">
              <a:solidFill>
                <a:srgbClr val="C0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Harbor contributors get </a:t>
            </a:r>
            <a:r>
              <a:rPr lang="en-US" sz="1600" b="1" dirty="0">
                <a:solidFill>
                  <a:srgbClr val="C00000"/>
                </a:solidFill>
              </a:rPr>
              <a:t>free</a:t>
            </a:r>
            <a:r>
              <a:rPr lang="en-US" sz="1600" dirty="0"/>
              <a:t> registration. Please refer to registration web site for details.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15399-C0AB-3749-A4B3-2FA1523767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  <a:tabLst/>
                <a:defRPr/>
              </a:pPr>
              <a:t>4</a:t>
            </a:fld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5248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8B595-4A02-1448-9209-368943B8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Governance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discussion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DF427-7A04-3042-BDB6-C3AAF2ED6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Governance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documented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PR:</a:t>
            </a:r>
            <a:r>
              <a:rPr lang="zh-CN" altLang="en-US" dirty="0"/>
              <a:t> </a:t>
            </a:r>
            <a:r>
              <a:rPr lang="en-US" altLang="zh-CN" dirty="0">
                <a:hlinkClick r:id="rId2"/>
              </a:rPr>
              <a:t>https://github.com/goharbor/community/pull/1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C8806-3E63-B143-A851-E57EEE7EBF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  <a:tabLst/>
                <a:defRPr/>
              </a:pPr>
              <a:t>5</a:t>
            </a:fld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3910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01584-BD65-4349-B2E2-E44E9235A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minutes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32CC0-DD69-8345-8949-50F60E2FD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recorded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link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updated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schedule</a:t>
            </a:r>
            <a:r>
              <a:rPr lang="zh-CN" altLang="en-US" dirty="0"/>
              <a:t> </a:t>
            </a:r>
            <a:r>
              <a:rPr lang="en-US" altLang="zh-CN" dirty="0"/>
              <a:t>doc</a:t>
            </a:r>
            <a:r>
              <a:rPr lang="zh-CN" altLang="en-US" dirty="0"/>
              <a:t> </a:t>
            </a:r>
            <a:r>
              <a:rPr lang="en-US" altLang="zh-CN" dirty="0"/>
              <a:t>later:</a:t>
            </a:r>
            <a:r>
              <a:rPr lang="zh-CN" altLang="en-US" dirty="0"/>
              <a:t> </a:t>
            </a:r>
            <a:r>
              <a:rPr lang="en-US" altLang="zh-CN" dirty="0">
                <a:hlinkClick r:id="rId2"/>
              </a:rPr>
              <a:t>https://github.com/goharbor/community/blob/master/MEETING_SCHEDULE.md</a:t>
            </a:r>
            <a:endParaRPr lang="en-US" altLang="zh-CN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uploaded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community</a:t>
            </a:r>
            <a:r>
              <a:rPr lang="zh-CN" altLang="en-US" dirty="0"/>
              <a:t> </a:t>
            </a:r>
            <a:r>
              <a:rPr lang="en-US" altLang="zh-CN" dirty="0"/>
              <a:t>repo</a:t>
            </a:r>
            <a:r>
              <a:rPr lang="zh-CN" altLang="en-US" dirty="0"/>
              <a:t> </a:t>
            </a:r>
            <a:r>
              <a:rPr lang="en-US" altLang="zh-CN" dirty="0">
                <a:hlinkClick r:id="rId3"/>
              </a:rPr>
              <a:t>https://github.com/goharbor/community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put</a:t>
            </a:r>
            <a:r>
              <a:rPr lang="zh-CN" altLang="en-US" dirty="0"/>
              <a:t> </a:t>
            </a:r>
            <a:r>
              <a:rPr lang="en-US" altLang="zh-CN" dirty="0"/>
              <a:t>under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‘</a:t>
            </a:r>
            <a:r>
              <a:rPr lang="en-US" u="sng" dirty="0">
                <a:hlinkClick r:id="rId4"/>
              </a:rPr>
              <a:t>conf-calls</a:t>
            </a:r>
            <a:r>
              <a:rPr lang="en-US" altLang="zh-CN" dirty="0"/>
              <a:t>’</a:t>
            </a:r>
            <a:r>
              <a:rPr lang="zh-CN" altLang="en-US" dirty="0"/>
              <a:t> </a:t>
            </a:r>
            <a:r>
              <a:rPr lang="en-US" altLang="zh-CN" dirty="0"/>
              <a:t>folder.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16859-4C24-4247-B9E1-F0DE096707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  <a:tabLst/>
                <a:defRPr/>
              </a:pPr>
              <a:t>6</a:t>
            </a:fld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668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arbor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rbor-slides-template" id="{3ECF59D3-5EED-E146-9899-4200DD95A7CA}" vid="{646EA825-6552-6248-B6C2-6B8B1B7788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409</Words>
  <Application>Microsoft Macintosh PowerPoint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等线</vt:lpstr>
      <vt:lpstr>Arial</vt:lpstr>
      <vt:lpstr>Calibri</vt:lpstr>
      <vt:lpstr>Calibri Light</vt:lpstr>
      <vt:lpstr>Helvetica Neue</vt:lpstr>
      <vt:lpstr>Wingdings</vt:lpstr>
      <vt:lpstr>Office Theme</vt:lpstr>
      <vt:lpstr>harbor master</vt:lpstr>
      <vt:lpstr>PowerPoint Presentation</vt:lpstr>
      <vt:lpstr>Agenda</vt:lpstr>
      <vt:lpstr>Harbor latest updates</vt:lpstr>
      <vt:lpstr>KubeCon Shanghai</vt:lpstr>
      <vt:lpstr>Governance model discussion</vt:lpstr>
      <vt:lpstr>Meeting minutes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Zou</dc:creator>
  <cp:lastModifiedBy>Steven Zou</cp:lastModifiedBy>
  <cp:revision>4</cp:revision>
  <dcterms:created xsi:type="dcterms:W3CDTF">2018-10-11T06:25:12Z</dcterms:created>
  <dcterms:modified xsi:type="dcterms:W3CDTF">2018-10-11T06:29:40Z</dcterms:modified>
</cp:coreProperties>
</file>