
<file path=[Content_Types].xml><?xml version="1.0" encoding="utf-8"?>
<Types xmlns="http://schemas.openxmlformats.org/package/2006/content-types">
  <Override PartName="/_rels/.rels" ContentType="application/vnd.openxmlformats-package.relationships+xml"/>
  <Override PartName="/ppt/comments/comment12.xml" ContentType="application/vnd.openxmlformats-officedocument.presentationml.comment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9144000" cy="5143500"/>
  <p:notesSz cx="6858000" cy="9144000"/>
</p:presentation>
</file>

<file path=ppt/commentAuthors.xml><?xml version="1.0" encoding="utf-8"?>
<p:cmAuthorLst xmlns:p="http://schemas.openxmlformats.org/presentationml/2006/main">
  <p:cmAuthor id="0" name="Dylan Ayrey" initials="DA"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commentAuthors" Target="commentAuthors.xml"/>
</Relationships>
</file>

<file path=ppt/comments/comment12.xml><?xml version="1.0" encoding="utf-8"?>
<p:cmLst xmlns:p="http://schemas.openxmlformats.org/presentationml/2006/main">
  <p:cm authorId="0" dt="00-00-00T00:00:00.000000000" idx="1">
    <p:pos x="6118" y="0"/>
    <p:text>lowercase the P, otherwise the page 404s</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430720" y="1152000"/>
            <a:ext cx="4281480" cy="3416040"/>
          </a:xfrm>
          <a:prstGeom prst="rect">
            <a:avLst/>
          </a:prstGeom>
          <a:ln>
            <a:noFill/>
          </a:ln>
        </p:spPr>
      </p:pic>
      <p:pic>
        <p:nvPicPr>
          <p:cNvPr id="36" name="" descr=""/>
          <p:cNvPicPr/>
          <p:nvPr/>
        </p:nvPicPr>
        <p:blipFill>
          <a:blip r:embed="rId3"/>
          <a:stretch/>
        </p:blipFill>
        <p:spPr>
          <a:xfrm>
            <a:off x="2430720" y="1152000"/>
            <a:ext cx="4281480" cy="3416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311760" y="115236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430720" y="1152000"/>
            <a:ext cx="4281480" cy="3416040"/>
          </a:xfrm>
          <a:prstGeom prst="rect">
            <a:avLst/>
          </a:prstGeom>
          <a:ln>
            <a:noFill/>
          </a:ln>
        </p:spPr>
      </p:pic>
      <p:pic>
        <p:nvPicPr>
          <p:cNvPr id="73" name="" descr=""/>
          <p:cNvPicPr/>
          <p:nvPr/>
        </p:nvPicPr>
        <p:blipFill>
          <a:blip r:embed="rId3"/>
          <a:stretch/>
        </p:blipFill>
        <p:spPr>
          <a:xfrm>
            <a:off x="2430720" y="1152000"/>
            <a:ext cx="4281480" cy="34160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9"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1"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3"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84" name="PlaceHolder 3"/>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8" name="PlaceHolder 4"/>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0" name="PlaceHolder 2"/>
          <p:cNvSpPr>
            <a:spLocks noGrp="1"/>
          </p:cNvSpPr>
          <p:nvPr>
            <p:ph type="body"/>
          </p:nvPr>
        </p:nvSpPr>
        <p:spPr>
          <a:xfrm>
            <a:off x="311760" y="115236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1" name="PlaceHolder 3"/>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3"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4"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5"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6" name="PlaceHolder 5"/>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110" name="" descr=""/>
          <p:cNvPicPr/>
          <p:nvPr/>
        </p:nvPicPr>
        <p:blipFill>
          <a:blip r:embed="rId2"/>
          <a:stretch/>
        </p:blipFill>
        <p:spPr>
          <a:xfrm>
            <a:off x="2430720" y="1152000"/>
            <a:ext cx="4281480" cy="3416040"/>
          </a:xfrm>
          <a:prstGeom prst="rect">
            <a:avLst/>
          </a:prstGeom>
          <a:ln>
            <a:noFill/>
          </a:ln>
        </p:spPr>
      </p:pic>
      <p:pic>
        <p:nvPicPr>
          <p:cNvPr id="111" name="" descr=""/>
          <p:cNvPicPr/>
          <p:nvPr/>
        </p:nvPicPr>
        <p:blipFill>
          <a:blip r:embed="rId3"/>
          <a:stretch/>
        </p:blipFill>
        <p:spPr>
          <a:xfrm>
            <a:off x="2430720" y="1152000"/>
            <a:ext cx="4281480" cy="341604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US" sz="5200" spc="-1" strike="noStrike">
                <a:solidFill>
                  <a:srgbClr val="000000"/>
                </a:solidFill>
                <a:uFill>
                  <a:solidFill>
                    <a:srgbClr val="ffffff"/>
                  </a:solidFill>
                </a:uFill>
                <a:latin typeface="Arial"/>
              </a:rPr>
              <a:t>Click to edit the title text format</a:t>
            </a:r>
            <a:endParaRPr b="0" lang="en-US" sz="5200" spc="-1" strike="noStrike">
              <a:solidFill>
                <a:srgbClr val="000000"/>
              </a:solidFill>
              <a:uFill>
                <a:solidFill>
                  <a:srgbClr val="ffffff"/>
                </a:solidFill>
              </a:u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nSpc>
                <a:spcPct val="100000"/>
              </a:lnSpc>
            </a:pPr>
            <a:fld id="{9293EB20-5555-496C-A40B-DDCD7A7E93D2}" type="slidenum">
              <a:rPr b="0" lang="en-US" sz="1400" spc="-1" strike="noStrike">
                <a:solidFill>
                  <a:srgbClr val="000000"/>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444960"/>
            <a:ext cx="8520120" cy="572400"/>
          </a:xfrm>
          <a:prstGeom prst="rect">
            <a:avLst/>
          </a:prstGeom>
        </p:spPr>
        <p:txBody>
          <a:bodyPr tIns="91440" bIns="91440"/>
          <a:p>
            <a:r>
              <a:rPr b="0" lang="en-US" sz="2800" spc="-1" strike="noStrike">
                <a:solidFill>
                  <a:srgbClr val="000000"/>
                </a:solidFill>
                <a:uFill>
                  <a:solidFill>
                    <a:srgbClr val="ffffff"/>
                  </a:solidFill>
                </a:uFill>
                <a:latin typeface="Arial"/>
              </a:rPr>
              <a:t>Click to edit the title text format</a:t>
            </a:r>
            <a:endParaRPr b="0" lang="en-US" sz="28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
        <p:nvSpPr>
          <p:cNvPr id="39" name="PlaceHolder 3"/>
          <p:cNvSpPr>
            <a:spLocks noGrp="1"/>
          </p:cNvSpPr>
          <p:nvPr>
            <p:ph type="sldNum"/>
          </p:nvPr>
        </p:nvSpPr>
        <p:spPr>
          <a:xfrm>
            <a:off x="8472600" y="4663080"/>
            <a:ext cx="548280" cy="393120"/>
          </a:xfrm>
          <a:prstGeom prst="rect">
            <a:avLst/>
          </a:prstGeom>
        </p:spPr>
        <p:txBody>
          <a:bodyPr tIns="91440" bIns="91440" anchor="ctr"/>
          <a:p>
            <a:pPr>
              <a:lnSpc>
                <a:spcPct val="100000"/>
              </a:lnSpc>
            </a:pPr>
            <a:fld id="{4AEB1B93-1AB4-446F-B5AE-7BCA33FC5FE4}" type="slidenum">
              <a:rPr b="0" lang="en-US" sz="1400" spc="-1" strike="noStrike">
                <a:solidFill>
                  <a:srgbClr val="000000"/>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444960"/>
            <a:ext cx="8520120" cy="572400"/>
          </a:xfrm>
          <a:prstGeom prst="rect">
            <a:avLst/>
          </a:prstGeom>
        </p:spPr>
        <p:txBody>
          <a:bodyPr tIns="91440" bIns="91440"/>
          <a:p>
            <a:r>
              <a:rPr b="0" lang="en-US" sz="2800" spc="-1" strike="noStrike">
                <a:solidFill>
                  <a:srgbClr val="000000"/>
                </a:solidFill>
                <a:uFill>
                  <a:solidFill>
                    <a:srgbClr val="ffffff"/>
                  </a:solidFill>
                </a:uFill>
                <a:latin typeface="Arial"/>
              </a:rPr>
              <a:t>Click to edit the title text format</a:t>
            </a:r>
            <a:endParaRPr b="0" lang="en-US" sz="28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311760" y="1152360"/>
            <a:ext cx="399960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Fifth Outline Level</a:t>
            </a:r>
            <a:endParaRPr b="0" lang="en-US" sz="14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Sixth Outline </a:t>
            </a:r>
            <a:r>
              <a:rPr b="0" lang="en-US" sz="1400" spc="-1" strike="noStrike">
                <a:solidFill>
                  <a:srgbClr val="000000"/>
                </a:solidFill>
                <a:uFill>
                  <a:solidFill>
                    <a:srgbClr val="ffffff"/>
                  </a:solidFill>
                </a:uFill>
                <a:latin typeface="Arial"/>
              </a:rPr>
              <a:t>Level</a:t>
            </a:r>
            <a:endParaRPr b="0" lang="en-US" sz="14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Seventh </a:t>
            </a:r>
            <a:r>
              <a:rPr b="0" lang="en-US" sz="1400" spc="-1" strike="noStrike">
                <a:solidFill>
                  <a:srgbClr val="000000"/>
                </a:solidFill>
                <a:uFill>
                  <a:solidFill>
                    <a:srgbClr val="ffffff"/>
                  </a:solidFill>
                </a:uFill>
                <a:latin typeface="Arial"/>
              </a:rPr>
              <a:t>Outline </a:t>
            </a:r>
            <a:r>
              <a:rPr b="0" lang="en-US" sz="1400" spc="-1" strike="noStrike">
                <a:solidFill>
                  <a:srgbClr val="000000"/>
                </a:solidFill>
                <a:uFill>
                  <a:solidFill>
                    <a:srgbClr val="ffffff"/>
                  </a:solidFill>
                </a:uFill>
                <a:latin typeface="Arial"/>
              </a:rPr>
              <a:t>Level</a:t>
            </a:r>
            <a:endParaRPr b="0" lang="en-US" sz="14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4832280" y="1152360"/>
            <a:ext cx="399960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Fifth Outline Level</a:t>
            </a:r>
            <a:endParaRPr b="0" lang="en-US" sz="14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Sixth Outline Level</a:t>
            </a:r>
            <a:endParaRPr b="0" lang="en-US" sz="14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uFill>
                  <a:solidFill>
                    <a:srgbClr val="ffffff"/>
                  </a:solidFill>
                </a:uFill>
                <a:latin typeface="Arial"/>
              </a:rPr>
              <a:t>Seventh Outline Level</a:t>
            </a:r>
            <a:endParaRPr b="0" lang="en-US" sz="1400" spc="-1" strike="noStrike">
              <a:solidFill>
                <a:srgbClr val="000000"/>
              </a:solidFill>
              <a:uFill>
                <a:solidFill>
                  <a:srgbClr val="ffffff"/>
                </a:solidFill>
              </a:uFill>
              <a:latin typeface="Arial"/>
            </a:endParaRPr>
          </a:p>
        </p:txBody>
      </p:sp>
      <p:sp>
        <p:nvSpPr>
          <p:cNvPr id="77" name="PlaceHolder 4"/>
          <p:cNvSpPr>
            <a:spLocks noGrp="1"/>
          </p:cNvSpPr>
          <p:nvPr>
            <p:ph type="sldNum"/>
          </p:nvPr>
        </p:nvSpPr>
        <p:spPr>
          <a:xfrm>
            <a:off x="8472600" y="4663080"/>
            <a:ext cx="548280" cy="393120"/>
          </a:xfrm>
          <a:prstGeom prst="rect">
            <a:avLst/>
          </a:prstGeom>
        </p:spPr>
        <p:txBody>
          <a:bodyPr tIns="91440" bIns="91440" anchor="ctr"/>
          <a:p>
            <a:pPr>
              <a:lnSpc>
                <a:spcPct val="100000"/>
              </a:lnSpc>
            </a:pPr>
            <a:fld id="{350C05F5-5765-407B-8AB7-522C64CA8D1F}" type="slidenum">
              <a:rPr b="0" lang="en-US" sz="1400" spc="-1" strike="noStrike">
                <a:solidFill>
                  <a:srgbClr val="000000"/>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hyperlink" Target="https://DevProgress.us/Projects" TargetMode="External"/><Relationship Id="rId2" Type="http://schemas.openxmlformats.org/officeDocument/2006/relationships/slideLayout" Target="../slideLayouts/slideLayout2.xml"/><Relationship Id="rId3" Type="http://schemas.openxmlformats.org/officeDocument/2006/relationships/comments" Target="../comments/comment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hyperlink" Target="http://1776.vc" TargetMode="External"/><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hyperlink" Target="http://drive.vote" TargetMode="External"/><Relationship Id="rId2" Type="http://schemas.openxmlformats.org/officeDocument/2006/relationships/hyperlink" Target="http://hillarybnb.com" TargetMode="External"/><Relationship Id="rId3" Type="http://schemas.openxmlformats.org/officeDocument/2006/relationships/hyperlink" Target="http://DevProgress.us/hrc-events" TargetMode="External"/><Relationship Id="rId4" Type="http://schemas.openxmlformats.org/officeDocument/2006/relationships/slideLayout" Target="../slideLayouts/slideLayout28.xml"/>
</Relationships>
</file>

<file path=ppt/slides/_rels/slide18.xml.rels><?xml version="1.0" encoding="UTF-8"?>
<Relationships xmlns="http://schemas.openxmlformats.org/package/2006/relationships"><Relationship Id="rId1" Type="http://schemas.openxmlformats.org/officeDocument/2006/relationships/hyperlink" Target="http://DevProgress.us" TargetMode="External"/><Relationship Id="rId2" Type="http://schemas.openxmlformats.org/officeDocument/2006/relationships/hyperlink" Target="http://github.com/DevProgress" TargetMode="External"/><Relationship Id="rId3" Type="http://schemas.openxmlformats.org/officeDocument/2006/relationships/hyperlink" Target="https://DevProgress.us/Projects" TargetMode="External"/><Relationship Id="rId4" Type="http://schemas.openxmlformats.org/officeDocument/2006/relationships/hyperlink" Target="https://goo.gl/JhXbmH" TargetMode="External"/><Relationship Id="rId5"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hyperlink" Target="https://hillaryclinton.com/artist/mazza" TargetMode="External"/><Relationship Id="rId2"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hyperlink" Target="http://www.marchbnb.com/" TargetMode="External"/><Relationship Id="rId2"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hyperlink" Target="http://drive.vote/" TargetMode="External"/><Relationship Id="rId2"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hyperlink" Target="https://sheshouldrun.org/" TargetMode="External"/><Relationship Id="rId2" Type="http://schemas.openxmlformats.org/officeDocument/2006/relationships/hyperlink" Target="https://indivisible.org/" TargetMode="External"/><Relationship Id="rId3" Type="http://schemas.openxmlformats.org/officeDocument/2006/relationships/hyperlink" Target="https://flippable.org/" TargetMode="External"/><Relationship Id="rId4" Type="http://schemas.openxmlformats.org/officeDocument/2006/relationships/hyperlink" Target="http://actionrising.com/" TargetMode="External"/><Relationship Id="rId5"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hyperlink" Target="https://fsf.org/" TargetMode="External"/><Relationship Id="rId2" Type="http://schemas.openxmlformats.org/officeDocument/2006/relationships/hyperlink" Target="https://EFF.org/" TargetMode="External"/><Relationship Id="rId3" Type="http://schemas.openxmlformats.org/officeDocument/2006/relationships/hyperlink" Target="https://sfconservancy.org/" TargetMode="External"/><Relationship Id="rId4" Type="http://schemas.openxmlformats.org/officeDocument/2006/relationships/hyperlink" Target="https://aclu.org/" TargetMode="External"/><Relationship Id="rId5"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hyperlink" Target="mailto:Remy@DeCausemaker.org" TargetMode="External"/><Relationship Id="rId2" Type="http://schemas.openxmlformats.org/officeDocument/2006/relationships/hyperlink" Target="https://github.com/decause/decks/libreplanet-falotct" TargetMode="External"/><Relationship Id="rId3"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hyperlink" Target="http://DevProgress.us" TargetMode="External"/><Relationship Id="rId2" Type="http://schemas.openxmlformats.org/officeDocument/2006/relationships/hyperlink" Target="http://github.com/DevProgress" TargetMode="External"/><Relationship Id="rId3" Type="http://schemas.openxmlformats.org/officeDocument/2006/relationships/hyperlink" Target="https://DevProgress.us/Projects" TargetMode="External"/><Relationship Id="rId4" Type="http://schemas.openxmlformats.org/officeDocument/2006/relationships/hyperlink" Target="https://goo.gl/JhXbmH" TargetMode="External"/><Relationship Id="rId5"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hyperlink" Target="http://github.com/devprogress/code-of-conduct" TargetMode="External"/><Relationship Id="rId2" Type="http://schemas.openxmlformats.org/officeDocument/2006/relationships/hyperlink" Target="http://github.com/devprogress/acceptable-licenses" TargetMode="External"/><Relationship Id="rId3" Type="http://schemas.openxmlformats.org/officeDocument/2006/relationships/hyperlink" Target="http://github.com/devprogress/contributor-agreement" TargetMode="External"/><Relationship Id="rId4" Type="http://schemas.openxmlformats.org/officeDocument/2006/relationships/hyperlink" Target="http://DevProgress.us/FAQ" TargetMode="External"/><Relationship Id="rId5"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11760" y="611280"/>
            <a:ext cx="8520120" cy="2052360"/>
          </a:xfrm>
          <a:prstGeom prst="rect">
            <a:avLst/>
          </a:prstGeom>
          <a:noFill/>
          <a:ln>
            <a:noFill/>
          </a:ln>
        </p:spPr>
        <p:txBody>
          <a:bodyPr tIns="91440" bIns="91440" anchor="b"/>
          <a:p>
            <a:pPr algn="ctr">
              <a:lnSpc>
                <a:spcPct val="100000"/>
              </a:lnSpc>
            </a:pPr>
            <a:r>
              <a:rPr b="1" lang="en-US" sz="3600" spc="-1" strike="noStrike">
                <a:solidFill>
                  <a:srgbClr val="000000"/>
                </a:solidFill>
                <a:uFill>
                  <a:solidFill>
                    <a:srgbClr val="ffffff"/>
                  </a:solidFill>
                </a:uFill>
                <a:latin typeface="SU2EB2-CC"/>
                <a:ea typeface="Source Sans Pro"/>
              </a:rPr>
              <a:t>Freedom and Loathing on the Campaign Trail ‘16</a:t>
            </a:r>
            <a:endParaRPr b="0" lang="en-US" sz="1400" spc="-1" strike="noStrike">
              <a:solidFill>
                <a:srgbClr val="000000"/>
              </a:solidFill>
              <a:uFill>
                <a:solidFill>
                  <a:srgbClr val="ffffff"/>
                </a:solidFill>
              </a:uFill>
              <a:latin typeface="SU2EB2-CC"/>
            </a:endParaRPr>
          </a:p>
        </p:txBody>
      </p:sp>
      <p:sp>
        <p:nvSpPr>
          <p:cNvPr id="113" name="TextShape 2"/>
          <p:cNvSpPr txBox="1"/>
          <p:nvPr/>
        </p:nvSpPr>
        <p:spPr>
          <a:xfrm>
            <a:off x="311760" y="2834280"/>
            <a:ext cx="8520120" cy="792360"/>
          </a:xfrm>
          <a:prstGeom prst="rect">
            <a:avLst/>
          </a:prstGeom>
          <a:noFill/>
          <a:ln>
            <a:noFill/>
          </a:ln>
        </p:spPr>
        <p:txBody>
          <a:bodyPr tIns="91440" bIns="91440"/>
          <a:p>
            <a:pPr algn="ctr">
              <a:lnSpc>
                <a:spcPct val="100000"/>
              </a:lnSpc>
            </a:pPr>
            <a:r>
              <a:rPr b="0" lang="en-US" sz="2800" spc="-1" strike="noStrike">
                <a:solidFill>
                  <a:srgbClr val="595959"/>
                </a:solidFill>
                <a:uFill>
                  <a:solidFill>
                    <a:srgbClr val="ffffff"/>
                  </a:solidFill>
                </a:uFill>
                <a:latin typeface="SU2EB2-CC"/>
                <a:ea typeface="Source Sans Pro"/>
              </a:rPr>
              <a:t>Remy DeCausemaker</a:t>
            </a:r>
            <a:endParaRPr b="0" lang="en-US" sz="3200" spc="-1" strike="noStrike">
              <a:solidFill>
                <a:srgbClr val="000000"/>
              </a:solidFill>
              <a:uFill>
                <a:solidFill>
                  <a:srgbClr val="ffffff"/>
                </a:solidFill>
              </a:uFill>
              <a:latin typeface="SU2EB2-CC"/>
            </a:endParaRPr>
          </a:p>
          <a:p>
            <a:pPr algn="ctr">
              <a:lnSpc>
                <a:spcPct val="100000"/>
              </a:lnSpc>
            </a:pPr>
            <a:r>
              <a:rPr b="0" lang="en-US" sz="2800" spc="-1" strike="noStrike">
                <a:solidFill>
                  <a:srgbClr val="595959"/>
                </a:solidFill>
                <a:uFill>
                  <a:solidFill>
                    <a:srgbClr val="ffffff"/>
                  </a:solidFill>
                </a:uFill>
                <a:latin typeface="SU2EB2-CC"/>
                <a:ea typeface="Source Sans Pro"/>
              </a:rPr>
              <a:t>FOSS Community Manager, @HFA</a:t>
            </a:r>
            <a:endParaRPr b="0" lang="en-US" sz="3200" spc="-1" strike="noStrike">
              <a:solidFill>
                <a:srgbClr val="000000"/>
              </a:solidFill>
              <a:uFill>
                <a:solidFill>
                  <a:srgbClr val="ffffff"/>
                </a:solidFill>
              </a:uFill>
              <a:latin typeface="SU2EB2-CC"/>
            </a:endParaRPr>
          </a:p>
          <a:p>
            <a:pPr algn="ctr">
              <a:lnSpc>
                <a:spcPct val="100000"/>
              </a:lnSpc>
            </a:pPr>
            <a:r>
              <a:rPr b="0" lang="en-US" sz="2800" spc="-1" strike="noStrike">
                <a:solidFill>
                  <a:srgbClr val="595959"/>
                </a:solidFill>
                <a:uFill>
                  <a:solidFill>
                    <a:srgbClr val="ffffff"/>
                  </a:solidFill>
                </a:uFill>
                <a:latin typeface="SU2EB2-CC"/>
                <a:ea typeface="Source Sans Pro"/>
              </a:rPr>
              <a:t>@Remy_D | Remy@DeCausemaker.org</a:t>
            </a:r>
            <a:endParaRPr b="0" lang="en-US" sz="3200" spc="-1" strike="noStrike">
              <a:solidFill>
                <a:srgbClr val="000000"/>
              </a:solidFill>
              <a:uFill>
                <a:solidFill>
                  <a:srgbClr val="ffffff"/>
                </a:solidFill>
              </a:uFill>
              <a:latin typeface="SU2EB2-CC"/>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1176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Q2: Growth</a:t>
            </a:r>
            <a:endParaRPr b="0" lang="en-US" sz="1400" spc="-1" strike="noStrike">
              <a:solidFill>
                <a:srgbClr val="000000"/>
              </a:solidFill>
              <a:uFill>
                <a:solidFill>
                  <a:srgbClr val="ffffff"/>
                </a:solidFill>
              </a:uFill>
              <a:latin typeface="SU2EB2-CC"/>
            </a:endParaRPr>
          </a:p>
        </p:txBody>
      </p:sp>
      <p:sp>
        <p:nvSpPr>
          <p:cNvPr id="128" name="TextShape 2"/>
          <p:cNvSpPr txBox="1"/>
          <p:nvPr/>
        </p:nvSpPr>
        <p:spPr>
          <a:xfrm>
            <a:off x="311760" y="1044360"/>
            <a:ext cx="8520120" cy="3416040"/>
          </a:xfrm>
          <a:prstGeom prst="rect">
            <a:avLst/>
          </a:prstGeom>
          <a:noFill/>
          <a:ln>
            <a:noFill/>
          </a:ln>
        </p:spPr>
        <p:txBody>
          <a:bodyPr tIns="91440" bIns="91440"/>
          <a:p>
            <a:pPr>
              <a:lnSpc>
                <a:spcPct val="100000"/>
              </a:lnSpc>
              <a:spcAft>
                <a:spcPts val="1599"/>
              </a:spcAft>
            </a:pPr>
            <a:r>
              <a:rPr b="1" lang="en-US" sz="1800" spc="-1" strike="noStrike">
                <a:solidFill>
                  <a:srgbClr val="000000"/>
                </a:solidFill>
                <a:uFill>
                  <a:solidFill>
                    <a:srgbClr val="ffffff"/>
                  </a:solidFill>
                </a:uFill>
                <a:latin typeface="SU2EB2-CC"/>
                <a:ea typeface="Source Sans Pro"/>
              </a:rPr>
              <a:t>Membership </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9 original members before June, grew to 180+ between June and July</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180 grew to 350+ between Aug and Sept, to over 500 by Nov</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36% female membership, 75%+ female organizers</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800" spc="-1" strike="noStrike">
                <a:solidFill>
                  <a:srgbClr val="000000"/>
                </a:solidFill>
                <a:uFill>
                  <a:solidFill>
                    <a:srgbClr val="ffffff"/>
                  </a:solidFill>
                </a:uFill>
                <a:latin typeface="SU2EB2-CC"/>
                <a:ea typeface="Source Sans Pro"/>
              </a:rPr>
              <a:t>Onboarding Pipeline</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SU2EB2-CC"/>
                <a:ea typeface="Source Sans Pro"/>
              </a:rPr>
              <a:t>	</a:t>
            </a:r>
            <a:r>
              <a:rPr b="0" lang="en-US" sz="1600" spc="-1" strike="noStrike">
                <a:solidFill>
                  <a:srgbClr val="595959"/>
                </a:solidFill>
                <a:uFill>
                  <a:solidFill>
                    <a:srgbClr val="ffffff"/>
                  </a:solidFill>
                </a:uFill>
                <a:latin typeface="SU2EB2-CC"/>
                <a:ea typeface="Source Sans Pro"/>
              </a:rPr>
              <a:t>Website -&gt; Web Form -&gt; Calendaring -&gt; Video Conferencing -&gt; </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          </a:t>
            </a:r>
            <a:r>
              <a:rPr b="0" lang="en-US" sz="1600" spc="-1" strike="noStrike">
                <a:solidFill>
                  <a:srgbClr val="595959"/>
                </a:solidFill>
                <a:uFill>
                  <a:solidFill>
                    <a:srgbClr val="ffffff"/>
                  </a:solidFill>
                </a:uFill>
                <a:latin typeface="SU2EB2-CC"/>
                <a:ea typeface="Source Sans Pro"/>
              </a:rPr>
              <a:t>Digital Signature -&gt; Slack + GitHub invitations</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	</a:t>
            </a:r>
            <a:r>
              <a:rPr b="0" lang="en-US" sz="1600" spc="-1" strike="noStrike">
                <a:solidFill>
                  <a:srgbClr val="595959"/>
                </a:solidFill>
                <a:uFill>
                  <a:solidFill>
                    <a:srgbClr val="ffffff"/>
                  </a:solidFill>
                </a:uFill>
                <a:latin typeface="SU2EB2-CC"/>
                <a:ea typeface="Source Sans Pro"/>
              </a:rPr>
              <a:t>~8 Intake Volunteers have onboarded over 500 interviewees</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Source Sans Pro"/>
                <a:ea typeface="Source Sans Pro"/>
              </a:rPr>
              <a:t>	</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1176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Q2: Asks</a:t>
            </a:r>
            <a:endParaRPr b="0" lang="en-US" sz="1400" spc="-1" strike="noStrike">
              <a:solidFill>
                <a:srgbClr val="000000"/>
              </a:solidFill>
              <a:uFill>
                <a:solidFill>
                  <a:srgbClr val="ffffff"/>
                </a:solidFill>
              </a:uFill>
              <a:latin typeface="SU2EB2-CC"/>
            </a:endParaRPr>
          </a:p>
        </p:txBody>
      </p:sp>
      <p:sp>
        <p:nvSpPr>
          <p:cNvPr id="130" name="TextShape 2"/>
          <p:cNvSpPr txBox="1"/>
          <p:nvPr/>
        </p:nvSpPr>
        <p:spPr>
          <a:xfrm>
            <a:off x="311760" y="1152360"/>
            <a:ext cx="8520120" cy="3416040"/>
          </a:xfrm>
          <a:prstGeom prst="rect">
            <a:avLst/>
          </a:prstGeom>
          <a:noFill/>
          <a:ln>
            <a:noFill/>
          </a:ln>
        </p:spPr>
        <p:txBody>
          <a:bodyPr tIns="91440" bIns="91440"/>
          <a:p>
            <a:pPr>
              <a:lnSpc>
                <a:spcPct val="100000"/>
              </a:lnSpc>
              <a:spcAft>
                <a:spcPts val="1599"/>
              </a:spcAft>
            </a:pPr>
            <a:r>
              <a:rPr b="1" lang="en-US" sz="1800" spc="-1" strike="noStrike">
                <a:solidFill>
                  <a:srgbClr val="000000"/>
                </a:solidFill>
                <a:uFill>
                  <a:solidFill>
                    <a:srgbClr val="ffffff"/>
                  </a:solidFill>
                </a:uFill>
                <a:latin typeface="SU2EB2-CC"/>
                <a:ea typeface="Source Sans Pro"/>
              </a:rPr>
              <a:t>Campaign Asks</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SU2EB2-CC"/>
                <a:ea typeface="Source Sans Pro"/>
              </a:rPr>
              <a:t>HfA and the DNC can make </a:t>
            </a:r>
            <a:r>
              <a:rPr b="1" lang="en-US" sz="1800" spc="-1" strike="noStrike">
                <a:solidFill>
                  <a:srgbClr val="595959"/>
                </a:solidFill>
                <a:uFill>
                  <a:solidFill>
                    <a:srgbClr val="ffffff"/>
                  </a:solidFill>
                </a:uFill>
                <a:latin typeface="SU2EB2-CC"/>
                <a:ea typeface="Source Sans Pro"/>
              </a:rPr>
              <a:t>DIRECT</a:t>
            </a:r>
            <a:r>
              <a:rPr b="0" lang="en-US" sz="1800" spc="-1" strike="noStrike">
                <a:solidFill>
                  <a:srgbClr val="595959"/>
                </a:solidFill>
                <a:uFill>
                  <a:solidFill>
                    <a:srgbClr val="ffffff"/>
                  </a:solidFill>
                </a:uFill>
                <a:latin typeface="SU2EB2-CC"/>
                <a:ea typeface="Source Sans Pro"/>
              </a:rPr>
              <a:t> asks of the community to build tools, content, or microsites. So far, our members have delivered: </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12+ quizzes to the Official Mobile App</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5 Microsites for Artists, including an unbranded site in less than 24 hours</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4 typefaces for the Video Team at HQ and in the States</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2 tools and libraries for Analytics and IT</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Source Sans Pro"/>
                <a:ea typeface="Source Sans Pro"/>
              </a:rPr>
              <a:t>	</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11760" y="1201680"/>
            <a:ext cx="8520120" cy="2052360"/>
          </a:xfrm>
          <a:prstGeom prst="rect">
            <a:avLst/>
          </a:prstGeom>
          <a:noFill/>
          <a:ln>
            <a:noFill/>
          </a:ln>
        </p:spPr>
        <p:txBody>
          <a:bodyPr tIns="91440" bIns="91440" anchor="b"/>
          <a:p>
            <a:pPr algn="ctr">
              <a:lnSpc>
                <a:spcPct val="100000"/>
              </a:lnSpc>
            </a:pPr>
            <a:r>
              <a:rPr b="0" lang="en-US" sz="3600" spc="-1" strike="noStrike" u="sng">
                <a:solidFill>
                  <a:srgbClr val="0097a7"/>
                </a:solidFill>
                <a:uFill>
                  <a:solidFill>
                    <a:srgbClr val="ffffff"/>
                  </a:solidFill>
                </a:uFill>
                <a:latin typeface="SU2EB2-CC"/>
                <a:ea typeface="Arial"/>
                <a:hlinkClick r:id="rId1"/>
              </a:rPr>
              <a:t>https://DevProgress.us/Projects</a:t>
            </a:r>
            <a:endParaRPr b="0" lang="en-US" sz="14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311760" y="1201680"/>
            <a:ext cx="8520120" cy="2052360"/>
          </a:xfrm>
          <a:prstGeom prst="rect">
            <a:avLst/>
          </a:prstGeom>
          <a:noFill/>
          <a:ln>
            <a:noFill/>
          </a:ln>
        </p:spPr>
        <p:txBody>
          <a:bodyPr tIns="91440" bIns="91440" anchor="b"/>
          <a:p>
            <a:pPr algn="ctr">
              <a:lnSpc>
                <a:spcPct val="100000"/>
              </a:lnSpc>
            </a:pPr>
            <a:r>
              <a:rPr b="0" lang="en-US" sz="4000" spc="-1" strike="noStrike">
                <a:solidFill>
                  <a:srgbClr val="000000"/>
                </a:solidFill>
                <a:uFill>
                  <a:solidFill>
                    <a:srgbClr val="ffffff"/>
                  </a:solidFill>
                </a:uFill>
                <a:latin typeface="SU2EB2-CC"/>
                <a:ea typeface="Arial"/>
              </a:rPr>
              <a:t>Q3: Hackathons &amp; Community</a:t>
            </a:r>
            <a:endParaRPr b="0" lang="en-US" sz="4000" spc="-1" strike="noStrike">
              <a:solidFill>
                <a:srgbClr val="000000"/>
              </a:solidFill>
              <a:uFill>
                <a:solidFill>
                  <a:srgbClr val="ffffff"/>
                </a:solidFill>
              </a:uFill>
              <a:latin typeface="SU2EB2-CC"/>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1176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Q3: Hackathons</a:t>
            </a:r>
            <a:endParaRPr b="0" lang="en-US" sz="1400" spc="-1" strike="noStrike">
              <a:solidFill>
                <a:srgbClr val="000000"/>
              </a:solidFill>
              <a:uFill>
                <a:solidFill>
                  <a:srgbClr val="ffffff"/>
                </a:solidFill>
              </a:uFill>
              <a:latin typeface="SU2EB2-CC"/>
            </a:endParaRPr>
          </a:p>
        </p:txBody>
      </p:sp>
      <p:sp>
        <p:nvSpPr>
          <p:cNvPr id="134" name="TextShape 2"/>
          <p:cNvSpPr txBox="1"/>
          <p:nvPr/>
        </p:nvSpPr>
        <p:spPr>
          <a:xfrm>
            <a:off x="311760" y="1152360"/>
            <a:ext cx="8520120" cy="3416040"/>
          </a:xfrm>
          <a:prstGeom prst="rect">
            <a:avLst/>
          </a:prstGeom>
          <a:noFill/>
          <a:ln>
            <a:noFill/>
          </a:ln>
        </p:spPr>
        <p:txBody>
          <a:bodyPr tIns="91440" bIns="91440"/>
          <a:p>
            <a:pPr>
              <a:lnSpc>
                <a:spcPct val="100000"/>
              </a:lnSpc>
              <a:spcAft>
                <a:spcPts val="1599"/>
              </a:spcAft>
            </a:pPr>
            <a:r>
              <a:rPr b="1" lang="en-US" sz="2800" spc="-1" strike="noStrike">
                <a:solidFill>
                  <a:srgbClr val="000000"/>
                </a:solidFill>
                <a:uFill>
                  <a:solidFill>
                    <a:srgbClr val="ffffff"/>
                  </a:solidFill>
                </a:uFill>
                <a:latin typeface="SU2EB2-CC"/>
                <a:ea typeface="Source Sans Pro"/>
              </a:rPr>
              <a:t>Hackathon Schedule</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SFO Hackathon #1: Civic Solutions Startup Weekend, 9/23-9/25 @ </a:t>
            </a:r>
            <a:r>
              <a:rPr b="0" lang="en-US" sz="1600" spc="-1" strike="noStrike" u="sng">
                <a:solidFill>
                  <a:srgbClr val="0097a7"/>
                </a:solidFill>
                <a:uFill>
                  <a:solidFill>
                    <a:srgbClr val="ffffff"/>
                  </a:solidFill>
                </a:uFill>
                <a:latin typeface="SU2EB2-CC"/>
                <a:ea typeface="Source Sans Pro"/>
                <a:hlinkClick r:id="rId1"/>
              </a:rPr>
              <a:t>1776.vc</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SFO Hackathon #2: DevProgress VP Debate Night, 10/08-10/09 @ SFO HFA HQ</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600" spc="-1" strike="noStrike">
                <a:solidFill>
                  <a:srgbClr val="595959"/>
                </a:solidFill>
                <a:uFill>
                  <a:solidFill>
                    <a:srgbClr val="ffffff"/>
                  </a:solidFill>
                </a:uFill>
                <a:latin typeface="SU2EB2-CC"/>
                <a:ea typeface="Source Sans Pro"/>
              </a:rPr>
              <a:t>NYC Hackathon #3: DevProgress Final Debate, @ </a:t>
            </a:r>
            <a:r>
              <a:rPr b="0" lang="en-US" sz="1600" spc="-1" strike="noStrike" u="sng">
                <a:solidFill>
                  <a:srgbClr val="0097a7"/>
                </a:solidFill>
                <a:uFill>
                  <a:solidFill>
                    <a:srgbClr val="ffffff"/>
                  </a:solidFill>
                </a:uFill>
                <a:latin typeface="SU2EB2-CC"/>
                <a:ea typeface="Source Sans Pro"/>
              </a:rPr>
              <a:t>NYC General Assembly</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800" spc="-1" strike="noStrike">
                <a:solidFill>
                  <a:srgbClr val="595959"/>
                </a:solidFill>
                <a:uFill>
                  <a:solidFill>
                    <a:srgbClr val="ffffff"/>
                  </a:solidFill>
                </a:uFill>
                <a:latin typeface="Source Sans Pro"/>
                <a:ea typeface="Source Sans Pro"/>
              </a:rPr>
              <a:t>	</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1176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Q3: Community Ideas</a:t>
            </a:r>
            <a:endParaRPr b="0" lang="en-US" sz="1400" spc="-1" strike="noStrike">
              <a:solidFill>
                <a:srgbClr val="000000"/>
              </a:solidFill>
              <a:uFill>
                <a:solidFill>
                  <a:srgbClr val="ffffff"/>
                </a:solidFill>
              </a:uFill>
              <a:latin typeface="SU2EB2-CC"/>
            </a:endParaRPr>
          </a:p>
        </p:txBody>
      </p:sp>
      <p:sp>
        <p:nvSpPr>
          <p:cNvPr id="136" name="TextShape 2"/>
          <p:cNvSpPr txBox="1"/>
          <p:nvPr/>
        </p:nvSpPr>
        <p:spPr>
          <a:xfrm>
            <a:off x="311760" y="1152360"/>
            <a:ext cx="3999600" cy="3416040"/>
          </a:xfrm>
          <a:prstGeom prst="rect">
            <a:avLst/>
          </a:prstGeom>
          <a:noFill/>
          <a:ln>
            <a:noFill/>
          </a:ln>
        </p:spPr>
        <p:txBody>
          <a:bodyPr tIns="91440" bIns="91440"/>
          <a:p>
            <a:pPr>
              <a:lnSpc>
                <a:spcPct val="100000"/>
              </a:lnSpc>
              <a:spcAft>
                <a:spcPts val="1599"/>
              </a:spcAft>
            </a:pPr>
            <a:r>
              <a:rPr b="1" lang="en-US" sz="1800" spc="-1" strike="noStrike">
                <a:solidFill>
                  <a:srgbClr val="000000"/>
                </a:solidFill>
                <a:uFill>
                  <a:solidFill>
                    <a:srgbClr val="ffffff"/>
                  </a:solidFill>
                </a:uFill>
                <a:latin typeface="SU2EB2-CC"/>
                <a:ea typeface="Source Sans Pro"/>
              </a:rPr>
              <a:t>Challenges</a:t>
            </a:r>
            <a:endParaRPr b="0" lang="en-US" sz="1400" spc="-1" strike="noStrike">
              <a:solidFill>
                <a:srgbClr val="000000"/>
              </a:solidFill>
              <a:uFill>
                <a:solidFill>
                  <a:srgbClr val="ffffff"/>
                </a:solidFill>
              </a:uFill>
              <a:latin typeface="SU2EB2-CC"/>
            </a:endParaRPr>
          </a:p>
          <a:p>
            <a:pPr>
              <a:lnSpc>
                <a:spcPct val="100000"/>
              </a:lnSpc>
              <a:spcAft>
                <a:spcPts val="1599"/>
              </a:spcAft>
            </a:pPr>
            <a:r>
              <a:rPr b="0" lang="en-US" sz="1400" spc="-1" strike="noStrike">
                <a:solidFill>
                  <a:srgbClr val="000000"/>
                </a:solidFill>
                <a:uFill>
                  <a:solidFill>
                    <a:srgbClr val="ffffff"/>
                  </a:solidFill>
                </a:uFill>
                <a:latin typeface="SU2EB2-CC"/>
                <a:ea typeface="Source Sans Pro"/>
              </a:rPr>
              <a:t>	</a:t>
            </a:r>
            <a:r>
              <a:rPr b="0" lang="en-US" sz="1600" spc="-1" strike="noStrike">
                <a:solidFill>
                  <a:srgbClr val="000000"/>
                </a:solidFill>
                <a:uFill>
                  <a:solidFill>
                    <a:srgbClr val="ffffff"/>
                  </a:solidFill>
                </a:uFill>
                <a:latin typeface="SU2EB2-CC"/>
                <a:ea typeface="Source Sans Pro"/>
              </a:rPr>
              <a:t>Register More Voters</a:t>
            </a:r>
            <a:endParaRPr b="0" lang="en-US" sz="1400" spc="-1" strike="noStrike">
              <a:solidFill>
                <a:srgbClr val="000000"/>
              </a:solidFill>
              <a:uFill>
                <a:solidFill>
                  <a:srgbClr val="ffffff"/>
                </a:solidFill>
              </a:uFill>
              <a:latin typeface="SU2EB2-CC"/>
            </a:endParaRPr>
          </a:p>
          <a:p>
            <a:pPr>
              <a:lnSpc>
                <a:spcPct val="100000"/>
              </a:lnSpc>
              <a:spcAft>
                <a:spcPts val="1599"/>
              </a:spcAft>
            </a:pPr>
            <a:r>
              <a:rPr b="0" lang="en-US" sz="1600" spc="-1" strike="noStrike">
                <a:solidFill>
                  <a:srgbClr val="000000"/>
                </a:solidFill>
                <a:uFill>
                  <a:solidFill>
                    <a:srgbClr val="ffffff"/>
                  </a:solidFill>
                </a:uFill>
                <a:latin typeface="SU2EB2-CC"/>
                <a:ea typeface="Source Sans Pro"/>
              </a:rPr>
              <a:t>	</a:t>
            </a:r>
            <a:r>
              <a:rPr b="0" lang="en-US" sz="1600" spc="-1" strike="noStrike">
                <a:solidFill>
                  <a:srgbClr val="000000"/>
                </a:solidFill>
                <a:uFill>
                  <a:solidFill>
                    <a:srgbClr val="ffffff"/>
                  </a:solidFill>
                </a:uFill>
                <a:latin typeface="SU2EB2-CC"/>
                <a:ea typeface="Source Sans Pro"/>
              </a:rPr>
              <a:t>Improve Early Voter Turnout</a:t>
            </a:r>
            <a:endParaRPr b="0" lang="en-US" sz="1400" spc="-1" strike="noStrike">
              <a:solidFill>
                <a:srgbClr val="000000"/>
              </a:solidFill>
              <a:uFill>
                <a:solidFill>
                  <a:srgbClr val="ffffff"/>
                </a:solidFill>
              </a:uFill>
              <a:latin typeface="SU2EB2-CC"/>
            </a:endParaRPr>
          </a:p>
          <a:p>
            <a:pPr>
              <a:lnSpc>
                <a:spcPct val="100000"/>
              </a:lnSpc>
              <a:spcAft>
                <a:spcPts val="1599"/>
              </a:spcAft>
            </a:pPr>
            <a:r>
              <a:rPr b="0" lang="en-US" sz="1600" spc="-1" strike="noStrike">
                <a:solidFill>
                  <a:srgbClr val="000000"/>
                </a:solidFill>
                <a:uFill>
                  <a:solidFill>
                    <a:srgbClr val="ffffff"/>
                  </a:solidFill>
                </a:uFill>
                <a:latin typeface="SU2EB2-CC"/>
                <a:ea typeface="Source Sans Pro"/>
              </a:rPr>
              <a:t>	</a:t>
            </a:r>
            <a:r>
              <a:rPr b="0" lang="en-US" sz="1600" spc="-1" strike="noStrike">
                <a:solidFill>
                  <a:srgbClr val="000000"/>
                </a:solidFill>
                <a:uFill>
                  <a:solidFill>
                    <a:srgbClr val="ffffff"/>
                  </a:solidFill>
                </a:uFill>
                <a:latin typeface="SU2EB2-CC"/>
                <a:ea typeface="Source Sans Pro"/>
              </a:rPr>
              <a:t>Improve Voter Turnout</a:t>
            </a:r>
            <a:endParaRPr b="0" lang="en-US" sz="1400" spc="-1" strike="noStrike">
              <a:solidFill>
                <a:srgbClr val="000000"/>
              </a:solidFill>
              <a:uFill>
                <a:solidFill>
                  <a:srgbClr val="ffffff"/>
                </a:solidFill>
              </a:uFill>
              <a:latin typeface="SU2EB2-CC"/>
            </a:endParaRPr>
          </a:p>
          <a:p>
            <a:pPr>
              <a:lnSpc>
                <a:spcPct val="100000"/>
              </a:lnSpc>
              <a:spcAft>
                <a:spcPts val="1599"/>
              </a:spcAft>
            </a:pPr>
            <a:r>
              <a:rPr b="0" lang="en-US" sz="1600" spc="-1" strike="noStrike">
                <a:solidFill>
                  <a:srgbClr val="000000"/>
                </a:solidFill>
                <a:uFill>
                  <a:solidFill>
                    <a:srgbClr val="ffffff"/>
                  </a:solidFill>
                </a:uFill>
                <a:latin typeface="SU2EB2-CC"/>
                <a:ea typeface="Source Sans Pro"/>
              </a:rPr>
              <a:t>	</a:t>
            </a:r>
            <a:r>
              <a:rPr b="0" lang="en-US" sz="1600" spc="-1" strike="noStrike">
                <a:solidFill>
                  <a:srgbClr val="000000"/>
                </a:solidFill>
                <a:uFill>
                  <a:solidFill>
                    <a:srgbClr val="ffffff"/>
                  </a:solidFill>
                </a:uFill>
                <a:latin typeface="SU2EB2-CC"/>
                <a:ea typeface="Source Sans Pro"/>
              </a:rPr>
              <a:t>Recruit more Volunteers</a:t>
            </a:r>
            <a:endParaRPr b="0" lang="en-US" sz="1400" spc="-1" strike="noStrike">
              <a:solidFill>
                <a:srgbClr val="000000"/>
              </a:solidFill>
              <a:uFill>
                <a:solidFill>
                  <a:srgbClr val="ffffff"/>
                </a:solidFill>
              </a:uFill>
              <a:latin typeface="SU2EB2-CC"/>
            </a:endParaRPr>
          </a:p>
          <a:p>
            <a:pPr>
              <a:lnSpc>
                <a:spcPct val="100000"/>
              </a:lnSpc>
              <a:spcAft>
                <a:spcPts val="1599"/>
              </a:spcAft>
            </a:pPr>
            <a:r>
              <a:rPr b="0" lang="en-US" sz="1600" spc="-1" strike="noStrike">
                <a:solidFill>
                  <a:srgbClr val="000000"/>
                </a:solidFill>
                <a:uFill>
                  <a:solidFill>
                    <a:srgbClr val="ffffff"/>
                  </a:solidFill>
                </a:uFill>
                <a:latin typeface="SU2EB2-CC"/>
                <a:ea typeface="Source Sans Pro"/>
              </a:rPr>
              <a:t>	</a:t>
            </a:r>
            <a:r>
              <a:rPr b="0" lang="en-US" sz="1600" spc="-1" strike="noStrike">
                <a:solidFill>
                  <a:srgbClr val="000000"/>
                </a:solidFill>
                <a:uFill>
                  <a:solidFill>
                    <a:srgbClr val="ffffff"/>
                  </a:solidFill>
                </a:uFill>
                <a:latin typeface="SU2EB2-CC"/>
                <a:ea typeface="Source Sans Pro"/>
              </a:rPr>
              <a:t>Collect More Donations</a:t>
            </a:r>
            <a:endParaRPr b="0" lang="en-US" sz="1400" spc="-1" strike="noStrike">
              <a:solidFill>
                <a:srgbClr val="000000"/>
              </a:solidFill>
              <a:uFill>
                <a:solidFill>
                  <a:srgbClr val="ffffff"/>
                </a:solidFill>
              </a:uFill>
              <a:latin typeface="SU2EB2-CC"/>
            </a:endParaRPr>
          </a:p>
          <a:p>
            <a:pPr>
              <a:lnSpc>
                <a:spcPct val="100000"/>
              </a:lnSpc>
              <a:spcAft>
                <a:spcPts val="1599"/>
              </a:spcAft>
            </a:pPr>
            <a:r>
              <a:rPr b="0" lang="en-US" sz="1600" spc="-1" strike="noStrike">
                <a:solidFill>
                  <a:srgbClr val="000000"/>
                </a:solidFill>
                <a:uFill>
                  <a:solidFill>
                    <a:srgbClr val="ffffff"/>
                  </a:solidFill>
                </a:uFill>
                <a:latin typeface="SU2EB2-CC"/>
                <a:ea typeface="Source Sans Pro"/>
              </a:rPr>
              <a:t>	</a:t>
            </a:r>
            <a:r>
              <a:rPr b="0" lang="en-US" sz="1600" spc="-1" strike="noStrike">
                <a:solidFill>
                  <a:srgbClr val="000000"/>
                </a:solidFill>
                <a:uFill>
                  <a:solidFill>
                    <a:srgbClr val="ffffff"/>
                  </a:solidFill>
                </a:uFill>
                <a:latin typeface="SU2EB2-CC"/>
                <a:ea typeface="Source Sans Pro"/>
              </a:rPr>
              <a:t>Amplify Our Messaging</a:t>
            </a:r>
            <a:endParaRPr b="0" lang="en-US" sz="1400" spc="-1" strike="noStrike">
              <a:solidFill>
                <a:srgbClr val="000000"/>
              </a:solidFill>
              <a:uFill>
                <a:solidFill>
                  <a:srgbClr val="ffffff"/>
                </a:solidFill>
              </a:uFill>
              <a:latin typeface="SU2EB2-CC"/>
            </a:endParaRPr>
          </a:p>
        </p:txBody>
      </p:sp>
      <p:sp>
        <p:nvSpPr>
          <p:cNvPr id="137" name="TextShape 3"/>
          <p:cNvSpPr txBox="1"/>
          <p:nvPr/>
        </p:nvSpPr>
        <p:spPr>
          <a:xfrm>
            <a:off x="4832280" y="1152360"/>
            <a:ext cx="3999600" cy="3416040"/>
          </a:xfrm>
          <a:prstGeom prst="rect">
            <a:avLst/>
          </a:prstGeom>
          <a:noFill/>
          <a:ln>
            <a:noFill/>
          </a:ln>
        </p:spPr>
        <p:txBody>
          <a:bodyPr tIns="91440" bIns="91440"/>
          <a:p>
            <a:pPr>
              <a:lnSpc>
                <a:spcPct val="100000"/>
              </a:lnSpc>
            </a:pPr>
            <a:r>
              <a:rPr b="1" lang="en-US" sz="1800" spc="-1" strike="noStrike">
                <a:solidFill>
                  <a:srgbClr val="000000"/>
                </a:solidFill>
                <a:uFill>
                  <a:solidFill>
                    <a:srgbClr val="ffffff"/>
                  </a:solidFill>
                </a:uFill>
                <a:latin typeface="SU2EB2-CC"/>
                <a:ea typeface="Arial"/>
              </a:rPr>
              <a:t>Metrics</a:t>
            </a:r>
            <a:endParaRPr b="0" lang="en-US" sz="1400" spc="-1" strike="noStrike">
              <a:solidFill>
                <a:srgbClr val="000000"/>
              </a:solidFill>
              <a:uFill>
                <a:solidFill>
                  <a:srgbClr val="ffffff"/>
                </a:solidFill>
              </a:uFill>
              <a:latin typeface="SU2EB2-CC"/>
            </a:endParaRPr>
          </a:p>
          <a:p>
            <a:pPr>
              <a:lnSpc>
                <a:spcPct val="100000"/>
              </a:lnSpc>
            </a:pP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Email lists signups</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Phone number signups</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Voter Registration Confirmations?</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Shares/Likes/+1/Retweets</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Phone Callers Recruited</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Phone Calls Made</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Canvassers Volunteering</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Doors Knocked on</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Donations Pledged</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Quizzes Added</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Talking Points Added</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Ad Screenshots Reported</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HfA Issues/Bugs reported</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QA volunteers pledged to HfA</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Donation Parties Hosted</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Donation Party Attendees registered</a:t>
            </a:r>
            <a:endParaRPr b="0" lang="en-US" sz="1400" spc="-1" strike="noStrike">
              <a:solidFill>
                <a:srgbClr val="000000"/>
              </a:solidFill>
              <a:uFill>
                <a:solidFill>
                  <a:srgbClr val="ffffff"/>
                </a:solidFill>
              </a:uFill>
              <a:latin typeface="SU2EB2-CC"/>
            </a:endParaRPr>
          </a:p>
          <a:p>
            <a:pPr marL="457200" indent="-69480">
              <a:lnSpc>
                <a:spcPct val="100000"/>
              </a:lnSpc>
            </a:pPr>
            <a:r>
              <a:rPr b="0" lang="en-US" sz="1100" spc="-1" strike="noStrike">
                <a:solidFill>
                  <a:srgbClr val="000000"/>
                </a:solidFill>
                <a:uFill>
                  <a:solidFill>
                    <a:srgbClr val="ffffff"/>
                  </a:solidFill>
                </a:uFill>
                <a:latin typeface="SU2EB2-CC"/>
                <a:ea typeface="Arial"/>
              </a:rPr>
              <a:t># of visits/Impressions (weak metric)</a:t>
            </a:r>
            <a:endParaRPr b="0" lang="en-US" sz="1400" spc="-1" strike="noStrike">
              <a:solidFill>
                <a:srgbClr val="000000"/>
              </a:solidFill>
              <a:uFill>
                <a:solidFill>
                  <a:srgbClr val="ffffff"/>
                </a:solidFill>
              </a:uFill>
              <a:latin typeface="SU2EB2-CC"/>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311760" y="1201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Q4: Execution &amp; Support</a:t>
            </a:r>
            <a:endParaRPr b="0" lang="en-US" sz="1400" spc="-1" strike="noStrike">
              <a:solidFill>
                <a:srgbClr val="000000"/>
              </a:solidFill>
              <a:uFill>
                <a:solidFill>
                  <a:srgbClr val="ffffff"/>
                </a:solidFill>
              </a:uFill>
              <a:latin typeface="SU2EB2-CC"/>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635760" y="444960"/>
            <a:ext cx="8520120" cy="572400"/>
          </a:xfrm>
          <a:prstGeom prst="rect">
            <a:avLst/>
          </a:prstGeom>
          <a:noFill/>
          <a:ln>
            <a:noFill/>
          </a:ln>
        </p:spPr>
        <p:txBody>
          <a:bodyPr tIns="91440" bIns="91440"/>
          <a:p>
            <a:pPr algn="r">
              <a:lnSpc>
                <a:spcPct val="100000"/>
              </a:lnSpc>
            </a:pPr>
            <a:r>
              <a:rPr b="0" lang="en-US" sz="3500" spc="-1" strike="noStrike">
                <a:solidFill>
                  <a:srgbClr val="ffffff"/>
                </a:solidFill>
                <a:uFill>
                  <a:solidFill>
                    <a:srgbClr val="ffffff"/>
                  </a:solidFill>
                </a:uFill>
                <a:latin typeface="SU2EB2-CC"/>
                <a:ea typeface="Arial"/>
              </a:rPr>
              <a:t>Q4: Execution &amp; Support</a:t>
            </a:r>
            <a:endParaRPr b="0" lang="en-US" sz="1400" spc="-1" strike="noStrike">
              <a:solidFill>
                <a:srgbClr val="000000"/>
              </a:solidFill>
              <a:uFill>
                <a:solidFill>
                  <a:srgbClr val="ffffff"/>
                </a:solidFill>
              </a:uFill>
              <a:latin typeface="SU2EB2-CC"/>
            </a:endParaRPr>
          </a:p>
        </p:txBody>
      </p:sp>
      <p:sp>
        <p:nvSpPr>
          <p:cNvPr id="140" name="TextShape 2"/>
          <p:cNvSpPr txBox="1"/>
          <p:nvPr/>
        </p:nvSpPr>
        <p:spPr>
          <a:xfrm>
            <a:off x="311760" y="1152360"/>
            <a:ext cx="3999600" cy="3416040"/>
          </a:xfrm>
          <a:prstGeom prst="rect">
            <a:avLst/>
          </a:prstGeom>
          <a:noFill/>
          <a:ln>
            <a:noFill/>
          </a:ln>
        </p:spPr>
        <p:txBody>
          <a:bodyPr tIns="91440" bIns="91440"/>
          <a:p>
            <a:pPr>
              <a:lnSpc>
                <a:spcPct val="100000"/>
              </a:lnSpc>
              <a:spcAft>
                <a:spcPts val="1599"/>
              </a:spcAft>
            </a:pPr>
            <a:r>
              <a:rPr b="1" lang="en-US" sz="2200" spc="-1" strike="noStrike">
                <a:solidFill>
                  <a:srgbClr val="000000"/>
                </a:solidFill>
                <a:uFill>
                  <a:solidFill>
                    <a:srgbClr val="ffffff"/>
                  </a:solidFill>
                </a:uFill>
                <a:latin typeface="SU2EB2-CC"/>
                <a:ea typeface="Source Sans Pro"/>
              </a:rPr>
              <a:t>Traditional Campaign Volunteering</a:t>
            </a:r>
            <a:endParaRPr b="0" lang="en-US" sz="1600" spc="-1" strike="noStrike">
              <a:solidFill>
                <a:srgbClr val="000000"/>
              </a:solidFill>
              <a:uFill>
                <a:solidFill>
                  <a:srgbClr val="ffffff"/>
                </a:solidFill>
              </a:uFill>
              <a:latin typeface="SU2EB2-CC"/>
            </a:endParaRPr>
          </a:p>
          <a:p>
            <a:pPr>
              <a:lnSpc>
                <a:spcPct val="100000"/>
              </a:lnSpc>
              <a:spcAft>
                <a:spcPts val="1599"/>
              </a:spcAft>
            </a:pPr>
            <a:r>
              <a:rPr b="1" lang="en-US" sz="1600" spc="-1" strike="noStrike">
                <a:solidFill>
                  <a:srgbClr val="000000"/>
                </a:solidFill>
                <a:uFill>
                  <a:solidFill>
                    <a:srgbClr val="ffffff"/>
                  </a:solidFill>
                </a:uFill>
                <a:latin typeface="SU2EB2-CC"/>
                <a:ea typeface="Source Sans Pro"/>
              </a:rPr>
              <a:t>GOTV Canvassing</a:t>
            </a:r>
            <a:endParaRPr b="0" lang="en-US" sz="1600" spc="-1" strike="noStrike">
              <a:solidFill>
                <a:srgbClr val="000000"/>
              </a:solidFill>
              <a:uFill>
                <a:solidFill>
                  <a:srgbClr val="ffffff"/>
                </a:solidFill>
              </a:uFill>
              <a:latin typeface="SU2EB2-CC"/>
            </a:endParaRPr>
          </a:p>
          <a:p>
            <a:pPr>
              <a:lnSpc>
                <a:spcPct val="100000"/>
              </a:lnSpc>
              <a:spcAft>
                <a:spcPts val="1599"/>
              </a:spcAft>
            </a:pPr>
            <a:r>
              <a:rPr b="1" lang="en-US" sz="1600" spc="-1" strike="noStrike">
                <a:solidFill>
                  <a:srgbClr val="000000"/>
                </a:solidFill>
                <a:uFill>
                  <a:solidFill>
                    <a:srgbClr val="ffffff"/>
                  </a:solidFill>
                </a:uFill>
                <a:latin typeface="SU2EB2-CC"/>
                <a:ea typeface="Source Sans Pro"/>
              </a:rPr>
              <a:t>	</a:t>
            </a:r>
            <a:r>
              <a:rPr b="1" lang="en-US" sz="1600" spc="-1" strike="noStrike">
                <a:solidFill>
                  <a:srgbClr val="000000"/>
                </a:solidFill>
                <a:uFill>
                  <a:solidFill>
                    <a:srgbClr val="ffffff"/>
                  </a:solidFill>
                </a:uFill>
                <a:latin typeface="SU2EB2-CC"/>
                <a:ea typeface="Source Sans Pro"/>
              </a:rPr>
              <a:t>Phone Banking</a:t>
            </a:r>
            <a:endParaRPr b="0" lang="en-US" sz="1600" spc="-1" strike="noStrike">
              <a:solidFill>
                <a:srgbClr val="000000"/>
              </a:solidFill>
              <a:uFill>
                <a:solidFill>
                  <a:srgbClr val="ffffff"/>
                </a:solidFill>
              </a:uFill>
              <a:latin typeface="SU2EB2-CC"/>
            </a:endParaRPr>
          </a:p>
          <a:p>
            <a:pPr>
              <a:lnSpc>
                <a:spcPct val="100000"/>
              </a:lnSpc>
              <a:spcAft>
                <a:spcPts val="1599"/>
              </a:spcAft>
            </a:pPr>
            <a:r>
              <a:rPr b="1" lang="en-US" sz="1600" spc="-1" strike="noStrike">
                <a:solidFill>
                  <a:srgbClr val="000000"/>
                </a:solidFill>
                <a:uFill>
                  <a:solidFill>
                    <a:srgbClr val="ffffff"/>
                  </a:solidFill>
                </a:uFill>
                <a:latin typeface="SU2EB2-CC"/>
                <a:ea typeface="Source Sans Pro"/>
              </a:rPr>
              <a:t>Recruiting for Canvassing </a:t>
            </a:r>
            <a:endParaRPr b="0" lang="en-US" sz="1600" spc="-1" strike="noStrike">
              <a:solidFill>
                <a:srgbClr val="000000"/>
              </a:solidFill>
              <a:uFill>
                <a:solidFill>
                  <a:srgbClr val="ffffff"/>
                </a:solidFill>
              </a:uFill>
              <a:latin typeface="SU2EB2-CC"/>
            </a:endParaRPr>
          </a:p>
          <a:p>
            <a:pPr>
              <a:lnSpc>
                <a:spcPct val="100000"/>
              </a:lnSpc>
              <a:spcAft>
                <a:spcPts val="1599"/>
              </a:spcAft>
            </a:pPr>
            <a:r>
              <a:rPr b="1" lang="en-US" sz="1600" spc="-1" strike="noStrike">
                <a:solidFill>
                  <a:srgbClr val="000000"/>
                </a:solidFill>
                <a:uFill>
                  <a:solidFill>
                    <a:srgbClr val="ffffff"/>
                  </a:solidFill>
                </a:uFill>
                <a:latin typeface="SU2EB2-CC"/>
                <a:ea typeface="Source Sans Pro"/>
              </a:rPr>
              <a:t>and Phonebanks</a:t>
            </a:r>
            <a:endParaRPr b="0" lang="en-US" sz="1600" spc="-1" strike="noStrike">
              <a:solidFill>
                <a:srgbClr val="000000"/>
              </a:solidFill>
              <a:uFill>
                <a:solidFill>
                  <a:srgbClr val="ffffff"/>
                </a:solidFill>
              </a:uFill>
              <a:latin typeface="SU2EB2-CC"/>
            </a:endParaRPr>
          </a:p>
        </p:txBody>
      </p:sp>
      <p:sp>
        <p:nvSpPr>
          <p:cNvPr id="141" name="TextShape 3"/>
          <p:cNvSpPr txBox="1"/>
          <p:nvPr/>
        </p:nvSpPr>
        <p:spPr>
          <a:xfrm>
            <a:off x="4832280" y="1152360"/>
            <a:ext cx="3999600" cy="3416040"/>
          </a:xfrm>
          <a:prstGeom prst="rect">
            <a:avLst/>
          </a:prstGeom>
          <a:noFill/>
          <a:ln>
            <a:noFill/>
          </a:ln>
        </p:spPr>
        <p:txBody>
          <a:bodyPr tIns="91440" bIns="91440"/>
          <a:p>
            <a:pPr>
              <a:lnSpc>
                <a:spcPct val="100000"/>
              </a:lnSpc>
            </a:pPr>
            <a:r>
              <a:rPr b="1" lang="en-US" sz="1400" spc="-1" strike="noStrike">
                <a:solidFill>
                  <a:srgbClr val="000000"/>
                </a:solidFill>
                <a:uFill>
                  <a:solidFill>
                    <a:srgbClr val="ffffff"/>
                  </a:solidFill>
                </a:uFill>
                <a:latin typeface="SU2EB2-CC"/>
                <a:ea typeface="Arial"/>
              </a:rPr>
              <a:t>Non-traditional Campaign Volunteering</a:t>
            </a:r>
            <a:endParaRPr b="0" lang="en-US" sz="1400" spc="-1" strike="noStrike">
              <a:solidFill>
                <a:srgbClr val="000000"/>
              </a:solidFill>
              <a:uFill>
                <a:solidFill>
                  <a:srgbClr val="ffffff"/>
                </a:solidFill>
              </a:uFill>
              <a:latin typeface="SU2EB2-CC"/>
            </a:endParaRPr>
          </a:p>
          <a:p>
            <a:pPr>
              <a:lnSpc>
                <a:spcPct val="100000"/>
              </a:lnSpc>
            </a:pPr>
            <a:endParaRPr b="0" lang="en-US" sz="1400" spc="-1" strike="noStrike">
              <a:solidFill>
                <a:srgbClr val="000000"/>
              </a:solidFill>
              <a:uFill>
                <a:solidFill>
                  <a:srgbClr val="ffffff"/>
                </a:solidFill>
              </a:uFill>
              <a:latin typeface="SU2EB2-CC"/>
            </a:endParaRPr>
          </a:p>
          <a:p>
            <a:pPr>
              <a:lnSpc>
                <a:spcPct val="100000"/>
              </a:lnSpc>
            </a:pPr>
            <a:r>
              <a:rPr b="1" lang="en-US" sz="1200" spc="-1" strike="noStrike">
                <a:solidFill>
                  <a:srgbClr val="000000"/>
                </a:solidFill>
                <a:uFill>
                  <a:solidFill>
                    <a:srgbClr val="ffffff"/>
                  </a:solidFill>
                </a:uFill>
                <a:latin typeface="SU2EB2-CC"/>
                <a:ea typeface="Arial"/>
              </a:rPr>
              <a:t>GOTV Election Day Transportation</a:t>
            </a:r>
            <a:endParaRPr b="0" lang="en-US" sz="1400" spc="-1" strike="noStrike">
              <a:solidFill>
                <a:srgbClr val="000000"/>
              </a:solidFill>
              <a:uFill>
                <a:solidFill>
                  <a:srgbClr val="ffffff"/>
                </a:solidFill>
              </a:uFill>
              <a:latin typeface="SU2EB2-CC"/>
            </a:endParaRPr>
          </a:p>
          <a:p>
            <a:pPr>
              <a:lnSpc>
                <a:spcPct val="100000"/>
              </a:lnSpc>
            </a:pPr>
            <a:r>
              <a:rPr b="0" lang="en-US" sz="1200" spc="-1" strike="noStrike">
                <a:solidFill>
                  <a:srgbClr val="000000"/>
                </a:solidFill>
                <a:uFill>
                  <a:solidFill>
                    <a:srgbClr val="ffffff"/>
                  </a:solidFill>
                </a:uFill>
                <a:latin typeface="SU2EB2-CC"/>
                <a:ea typeface="Arial"/>
              </a:rPr>
              <a:t>	</a:t>
            </a:r>
            <a:r>
              <a:rPr b="0" lang="en-US" sz="1200" spc="-1" strike="noStrike">
                <a:solidFill>
                  <a:srgbClr val="000000"/>
                </a:solidFill>
                <a:uFill>
                  <a:solidFill>
                    <a:srgbClr val="ffffff"/>
                  </a:solidFill>
                </a:uFill>
                <a:latin typeface="SU2EB2-CC"/>
                <a:ea typeface="Arial"/>
              </a:rPr>
              <a:t>Drive The Vote - </a:t>
            </a:r>
            <a:r>
              <a:rPr b="0" lang="en-US" sz="1200" spc="-1" strike="noStrike" u="sng">
                <a:solidFill>
                  <a:srgbClr val="0097a7"/>
                </a:solidFill>
                <a:uFill>
                  <a:solidFill>
                    <a:srgbClr val="ffffff"/>
                  </a:solidFill>
                </a:uFill>
                <a:latin typeface="SU2EB2-CC"/>
                <a:ea typeface="Arial"/>
                <a:hlinkClick r:id="rId1"/>
              </a:rPr>
              <a:t>http://drive.vote</a:t>
            </a:r>
            <a:endParaRPr b="0" lang="en-US" sz="1400" spc="-1" strike="noStrike">
              <a:solidFill>
                <a:srgbClr val="000000"/>
              </a:solidFill>
              <a:uFill>
                <a:solidFill>
                  <a:srgbClr val="ffffff"/>
                </a:solidFill>
              </a:uFill>
              <a:latin typeface="SU2EB2-CC"/>
            </a:endParaRPr>
          </a:p>
          <a:p>
            <a:pPr>
              <a:lnSpc>
                <a:spcPct val="100000"/>
              </a:lnSpc>
            </a:pPr>
            <a:r>
              <a:rPr b="1" lang="en-US" sz="1200" spc="-1" strike="noStrike">
                <a:solidFill>
                  <a:srgbClr val="000000"/>
                </a:solidFill>
                <a:uFill>
                  <a:solidFill>
                    <a:srgbClr val="ffffff"/>
                  </a:solidFill>
                </a:uFill>
                <a:latin typeface="SU2EB2-CC"/>
                <a:ea typeface="Arial"/>
              </a:rPr>
              <a:t>	</a:t>
            </a:r>
            <a:endParaRPr b="0" lang="en-US" sz="1400" spc="-1" strike="noStrike">
              <a:solidFill>
                <a:srgbClr val="000000"/>
              </a:solidFill>
              <a:uFill>
                <a:solidFill>
                  <a:srgbClr val="ffffff"/>
                </a:solidFill>
              </a:uFill>
              <a:latin typeface="SU2EB2-CC"/>
            </a:endParaRPr>
          </a:p>
          <a:p>
            <a:pPr>
              <a:lnSpc>
                <a:spcPct val="100000"/>
              </a:lnSpc>
            </a:pPr>
            <a:r>
              <a:rPr b="1" lang="en-US" sz="1200" spc="-1" strike="noStrike">
                <a:solidFill>
                  <a:srgbClr val="000000"/>
                </a:solidFill>
                <a:uFill>
                  <a:solidFill>
                    <a:srgbClr val="ffffff"/>
                  </a:solidFill>
                </a:uFill>
                <a:latin typeface="SU2EB2-CC"/>
                <a:ea typeface="Arial"/>
              </a:rPr>
              <a:t>GOTV Volunteering Transportation</a:t>
            </a:r>
            <a:endParaRPr b="0" lang="en-US" sz="1400" spc="-1" strike="noStrike">
              <a:solidFill>
                <a:srgbClr val="000000"/>
              </a:solidFill>
              <a:uFill>
                <a:solidFill>
                  <a:srgbClr val="ffffff"/>
                </a:solidFill>
              </a:uFill>
              <a:latin typeface="SU2EB2-CC"/>
            </a:endParaRPr>
          </a:p>
          <a:p>
            <a:pPr>
              <a:lnSpc>
                <a:spcPct val="100000"/>
              </a:lnSpc>
            </a:pPr>
            <a:r>
              <a:rPr b="0" lang="en-US" sz="1200" spc="-1" strike="noStrike">
                <a:solidFill>
                  <a:srgbClr val="000000"/>
                </a:solidFill>
                <a:uFill>
                  <a:solidFill>
                    <a:srgbClr val="ffffff"/>
                  </a:solidFill>
                </a:uFill>
                <a:latin typeface="SU2EB2-CC"/>
                <a:ea typeface="Arial"/>
              </a:rPr>
              <a:t>	</a:t>
            </a:r>
            <a:r>
              <a:rPr b="0" lang="en-US" sz="1200" spc="-1" strike="noStrike">
                <a:solidFill>
                  <a:srgbClr val="000000"/>
                </a:solidFill>
                <a:uFill>
                  <a:solidFill>
                    <a:srgbClr val="ffffff"/>
                  </a:solidFill>
                </a:uFill>
                <a:latin typeface="SU2EB2-CC"/>
                <a:ea typeface="Arial"/>
              </a:rPr>
              <a:t>Hill Rides</a:t>
            </a:r>
            <a:endParaRPr b="0" lang="en-US" sz="1400" spc="-1" strike="noStrike">
              <a:solidFill>
                <a:srgbClr val="000000"/>
              </a:solidFill>
              <a:uFill>
                <a:solidFill>
                  <a:srgbClr val="ffffff"/>
                </a:solidFill>
              </a:uFill>
              <a:latin typeface="SU2EB2-CC"/>
            </a:endParaRPr>
          </a:p>
          <a:p>
            <a:pPr>
              <a:lnSpc>
                <a:spcPct val="100000"/>
              </a:lnSpc>
            </a:pPr>
            <a:endParaRPr b="0" lang="en-US" sz="1400" spc="-1" strike="noStrike">
              <a:solidFill>
                <a:srgbClr val="000000"/>
              </a:solidFill>
              <a:uFill>
                <a:solidFill>
                  <a:srgbClr val="ffffff"/>
                </a:solidFill>
              </a:uFill>
              <a:latin typeface="SU2EB2-CC"/>
            </a:endParaRPr>
          </a:p>
          <a:p>
            <a:pPr>
              <a:lnSpc>
                <a:spcPct val="100000"/>
              </a:lnSpc>
            </a:pPr>
            <a:r>
              <a:rPr b="1" lang="en-US" sz="1200" spc="-1" strike="noStrike">
                <a:solidFill>
                  <a:srgbClr val="000000"/>
                </a:solidFill>
                <a:uFill>
                  <a:solidFill>
                    <a:srgbClr val="ffffff"/>
                  </a:solidFill>
                </a:uFill>
                <a:latin typeface="SU2EB2-CC"/>
                <a:ea typeface="Arial"/>
              </a:rPr>
              <a:t>GOTV Housing</a:t>
            </a:r>
            <a:endParaRPr b="0" lang="en-US" sz="1400" spc="-1" strike="noStrike">
              <a:solidFill>
                <a:srgbClr val="000000"/>
              </a:solidFill>
              <a:uFill>
                <a:solidFill>
                  <a:srgbClr val="ffffff"/>
                </a:solidFill>
              </a:uFill>
              <a:latin typeface="SU2EB2-CC"/>
            </a:endParaRPr>
          </a:p>
          <a:p>
            <a:pPr>
              <a:lnSpc>
                <a:spcPct val="100000"/>
              </a:lnSpc>
            </a:pPr>
            <a:r>
              <a:rPr b="0" lang="en-US" sz="1200" spc="-1" strike="noStrike">
                <a:solidFill>
                  <a:srgbClr val="000000"/>
                </a:solidFill>
                <a:uFill>
                  <a:solidFill>
                    <a:srgbClr val="ffffff"/>
                  </a:solidFill>
                </a:uFill>
                <a:latin typeface="SU2EB2-CC"/>
                <a:ea typeface="Arial"/>
              </a:rPr>
              <a:t>HillaryBNB - </a:t>
            </a:r>
            <a:r>
              <a:rPr b="0" lang="en-US" sz="1200" spc="-1" strike="noStrike" u="sng">
                <a:solidFill>
                  <a:srgbClr val="0097a7"/>
                </a:solidFill>
                <a:uFill>
                  <a:solidFill>
                    <a:srgbClr val="ffffff"/>
                  </a:solidFill>
                </a:uFill>
                <a:latin typeface="SU2EB2-CC"/>
                <a:ea typeface="Arial"/>
                <a:hlinkClick r:id="rId2"/>
              </a:rPr>
              <a:t>http://hillarybnb.com</a:t>
            </a:r>
            <a:endParaRPr b="0" lang="en-US" sz="1400" spc="-1" strike="noStrike">
              <a:solidFill>
                <a:srgbClr val="000000"/>
              </a:solidFill>
              <a:uFill>
                <a:solidFill>
                  <a:srgbClr val="ffffff"/>
                </a:solidFill>
              </a:uFill>
              <a:latin typeface="SU2EB2-CC"/>
            </a:endParaRPr>
          </a:p>
          <a:p>
            <a:pPr>
              <a:lnSpc>
                <a:spcPct val="100000"/>
              </a:lnSpc>
            </a:pPr>
            <a:endParaRPr b="0" lang="en-US" sz="1400" spc="-1" strike="noStrike">
              <a:solidFill>
                <a:srgbClr val="000000"/>
              </a:solidFill>
              <a:uFill>
                <a:solidFill>
                  <a:srgbClr val="ffffff"/>
                </a:solidFill>
              </a:uFill>
              <a:latin typeface="SU2EB2-CC"/>
            </a:endParaRPr>
          </a:p>
          <a:p>
            <a:pPr>
              <a:lnSpc>
                <a:spcPct val="100000"/>
              </a:lnSpc>
            </a:pPr>
            <a:r>
              <a:rPr b="1" lang="en-US" sz="1200" spc="-1" strike="noStrike">
                <a:solidFill>
                  <a:srgbClr val="000000"/>
                </a:solidFill>
                <a:uFill>
                  <a:solidFill>
                    <a:srgbClr val="ffffff"/>
                  </a:solidFill>
                </a:uFill>
                <a:latin typeface="SU2EB2-CC"/>
                <a:ea typeface="Arial"/>
              </a:rPr>
              <a:t>Recruiting</a:t>
            </a:r>
            <a:endParaRPr b="0" lang="en-US" sz="1400" spc="-1" strike="noStrike">
              <a:solidFill>
                <a:srgbClr val="000000"/>
              </a:solidFill>
              <a:uFill>
                <a:solidFill>
                  <a:srgbClr val="ffffff"/>
                </a:solidFill>
              </a:uFill>
              <a:latin typeface="SU2EB2-CC"/>
            </a:endParaRPr>
          </a:p>
          <a:p>
            <a:pPr marL="457200">
              <a:lnSpc>
                <a:spcPct val="100000"/>
              </a:lnSpc>
            </a:pPr>
            <a:r>
              <a:rPr b="0" lang="en-US" sz="1200" spc="-1" strike="noStrike">
                <a:solidFill>
                  <a:srgbClr val="000000"/>
                </a:solidFill>
                <a:uFill>
                  <a:solidFill>
                    <a:srgbClr val="ffffff"/>
                  </a:solidFill>
                </a:uFill>
                <a:latin typeface="SU2EB2-CC"/>
                <a:ea typeface="Arial"/>
              </a:rPr>
              <a:t>HRC-Events - </a:t>
            </a:r>
            <a:r>
              <a:rPr b="0" lang="en-US" sz="1200" spc="-1" strike="noStrike" u="sng">
                <a:solidFill>
                  <a:srgbClr val="0097a7"/>
                </a:solidFill>
                <a:uFill>
                  <a:solidFill>
                    <a:srgbClr val="ffffff"/>
                  </a:solidFill>
                </a:uFill>
                <a:latin typeface="SU2EB2-CC"/>
                <a:ea typeface="Arial"/>
                <a:hlinkClick r:id="rId3"/>
              </a:rPr>
              <a:t>http://DevProgress.us/hrc-events</a:t>
            </a:r>
            <a:endParaRPr b="0" lang="en-US" sz="1400" spc="-1" strike="noStrike">
              <a:solidFill>
                <a:srgbClr val="000000"/>
              </a:solidFill>
              <a:uFill>
                <a:solidFill>
                  <a:srgbClr val="ffffff"/>
                </a:solidFill>
              </a:uFill>
              <a:latin typeface="SU2EB2-CC"/>
            </a:endParaRPr>
          </a:p>
          <a:p>
            <a:pPr marL="457200">
              <a:lnSpc>
                <a:spcPct val="100000"/>
              </a:lnSpc>
            </a:pPr>
            <a:endParaRPr b="0" lang="en-US" sz="1400" spc="-1" strike="noStrike">
              <a:solidFill>
                <a:srgbClr val="000000"/>
              </a:solidFill>
              <a:uFill>
                <a:solidFill>
                  <a:srgbClr val="ffffff"/>
                </a:solidFill>
              </a:uFill>
              <a:latin typeface="SU2EB2-CC"/>
            </a:endParaRPr>
          </a:p>
          <a:p>
            <a:pPr marL="457200">
              <a:lnSpc>
                <a:spcPct val="100000"/>
              </a:lnSpc>
            </a:pPr>
            <a:r>
              <a:rPr b="1" lang="en-US" sz="1200" spc="-1" strike="noStrike">
                <a:solidFill>
                  <a:srgbClr val="000000"/>
                </a:solidFill>
                <a:uFill>
                  <a:solidFill>
                    <a:srgbClr val="ffffff"/>
                  </a:solidFill>
                </a:uFill>
                <a:latin typeface="SU2EB2-CC"/>
                <a:ea typeface="Arial"/>
              </a:rPr>
              <a:t>Voter Information</a:t>
            </a:r>
            <a:endParaRPr b="0" lang="en-US" sz="1400" spc="-1" strike="noStrike">
              <a:solidFill>
                <a:srgbClr val="000000"/>
              </a:solidFill>
              <a:uFill>
                <a:solidFill>
                  <a:srgbClr val="ffffff"/>
                </a:solidFill>
              </a:uFill>
              <a:latin typeface="SU2EB2-CC"/>
            </a:endParaRPr>
          </a:p>
          <a:p>
            <a:pPr marL="457200">
              <a:lnSpc>
                <a:spcPct val="100000"/>
              </a:lnSpc>
            </a:pPr>
            <a:r>
              <a:rPr b="0" lang="en-US" sz="1200" spc="-1" strike="noStrike">
                <a:solidFill>
                  <a:srgbClr val="000000"/>
                </a:solidFill>
                <a:uFill>
                  <a:solidFill>
                    <a:srgbClr val="ffffff"/>
                  </a:solidFill>
                </a:uFill>
                <a:latin typeface="SU2EB2-CC"/>
                <a:ea typeface="Arial"/>
              </a:rPr>
              <a:t>Candidate Bot</a:t>
            </a:r>
            <a:endParaRPr b="0" lang="en-US" sz="1400" spc="-1" strike="noStrike">
              <a:solidFill>
                <a:srgbClr val="000000"/>
              </a:solidFill>
              <a:uFill>
                <a:solidFill>
                  <a:srgbClr val="ffffff"/>
                </a:solidFill>
              </a:uFill>
              <a:latin typeface="SU2EB2-CC"/>
            </a:endParaRPr>
          </a:p>
          <a:p>
            <a:pPr marL="457200">
              <a:lnSpc>
                <a:spcPct val="100000"/>
              </a:lnSpc>
            </a:pPr>
            <a:r>
              <a:rPr b="0" lang="en-US" sz="1200" spc="-1" strike="noStrike">
                <a:solidFill>
                  <a:srgbClr val="000000"/>
                </a:solidFill>
                <a:uFill>
                  <a:solidFill>
                    <a:srgbClr val="ffffff"/>
                  </a:solidFill>
                </a:uFill>
                <a:latin typeface="SU2EB2-CC"/>
                <a:ea typeface="Arial"/>
              </a:rPr>
              <a:t>I Like Hillary, But…</a:t>
            </a:r>
            <a:endParaRPr b="0" lang="en-US" sz="1400" spc="-1" strike="noStrike">
              <a:solidFill>
                <a:srgbClr val="000000"/>
              </a:solidFill>
              <a:uFill>
                <a:solidFill>
                  <a:srgbClr val="ffffff"/>
                </a:solidFill>
              </a:uFill>
              <a:latin typeface="SU2EB2-CC"/>
            </a:endParaRPr>
          </a:p>
          <a:p>
            <a:pPr marL="457200">
              <a:lnSpc>
                <a:spcPct val="100000"/>
              </a:lnSpc>
            </a:pPr>
            <a:endParaRPr b="0" lang="en-US" sz="1400" spc="-1" strike="noStrike">
              <a:solidFill>
                <a:srgbClr val="000000"/>
              </a:solidFill>
              <a:uFill>
                <a:solidFill>
                  <a:srgbClr val="ffffff"/>
                </a:solidFill>
              </a:uFill>
              <a:latin typeface="SU2EB2-CC"/>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31176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Questions for ME</a:t>
            </a:r>
            <a:endParaRPr b="0" lang="en-US" sz="1400" spc="-1" strike="noStrike">
              <a:solidFill>
                <a:srgbClr val="000000"/>
              </a:solidFill>
              <a:uFill>
                <a:solidFill>
                  <a:srgbClr val="ffffff"/>
                </a:solidFill>
              </a:uFill>
              <a:latin typeface="SU2EB2-CC"/>
            </a:endParaRPr>
          </a:p>
        </p:txBody>
      </p:sp>
      <p:sp>
        <p:nvSpPr>
          <p:cNvPr id="143" name="TextShape 2"/>
          <p:cNvSpPr txBox="1"/>
          <p:nvPr/>
        </p:nvSpPr>
        <p:spPr>
          <a:xfrm>
            <a:off x="311760" y="1152360"/>
            <a:ext cx="8520120" cy="3416040"/>
          </a:xfrm>
          <a:prstGeom prst="rect">
            <a:avLst/>
          </a:prstGeom>
          <a:noFill/>
          <a:ln>
            <a:noFill/>
          </a:ln>
        </p:spPr>
        <p:txBody>
          <a:bodyPr tIns="91440" bIns="91440"/>
          <a:p>
            <a:pPr>
              <a:lnSpc>
                <a:spcPct val="100000"/>
              </a:lnSpc>
              <a:spcAft>
                <a:spcPts val="1599"/>
              </a:spcAft>
            </a:pPr>
            <a:endParaRPr b="0" lang="en-US" sz="1400" spc="-1" strike="noStrike">
              <a:solidFill>
                <a:srgbClr val="000000"/>
              </a:solidFill>
              <a:uFill>
                <a:solidFill>
                  <a:srgbClr val="ffffff"/>
                </a:solidFill>
              </a:uFill>
              <a:latin typeface="SU2EB2-CC"/>
            </a:endParaRPr>
          </a:p>
          <a:p>
            <a:pPr>
              <a:lnSpc>
                <a:spcPct val="100000"/>
              </a:lnSpc>
              <a:spcAft>
                <a:spcPts val="1599"/>
              </a:spcAft>
            </a:pPr>
            <a:r>
              <a:rPr b="1" lang="en-US" sz="1800" spc="-1" strike="noStrike">
                <a:solidFill>
                  <a:srgbClr val="595959"/>
                </a:solidFill>
                <a:uFill>
                  <a:solidFill>
                    <a:srgbClr val="ffffff"/>
                  </a:solidFill>
                </a:uFill>
                <a:latin typeface="SU2EB2-CC"/>
                <a:ea typeface="Arial"/>
              </a:rPr>
              <a:t>Website</a:t>
            </a:r>
            <a:r>
              <a:rPr b="1" lang="en-US" sz="1800" spc="-1" strike="noStrike">
                <a:solidFill>
                  <a:srgbClr val="595959"/>
                </a:solidFill>
                <a:uFill>
                  <a:solidFill>
                    <a:srgbClr val="ffffff"/>
                  </a:solidFill>
                </a:uFill>
                <a:latin typeface="SU2EB2-CC"/>
                <a:ea typeface="Arial"/>
              </a:rPr>
              <a:t>	</a:t>
            </a:r>
            <a:r>
              <a:rPr b="0" lang="en-US" sz="1800" spc="-1" strike="noStrike">
                <a:solidFill>
                  <a:srgbClr val="595959"/>
                </a:solidFill>
                <a:uFill>
                  <a:solidFill>
                    <a:srgbClr val="ffffff"/>
                  </a:solidFill>
                </a:uFill>
                <a:latin typeface="SU2EB2-CC"/>
                <a:ea typeface="Arial"/>
              </a:rPr>
              <a:t>	</a:t>
            </a:r>
            <a:r>
              <a:rPr b="0" lang="en-US" sz="1800" spc="-1" strike="noStrike" u="sng">
                <a:solidFill>
                  <a:srgbClr val="0097a7"/>
                </a:solidFill>
                <a:uFill>
                  <a:solidFill>
                    <a:srgbClr val="ffffff"/>
                  </a:solidFill>
                </a:uFill>
                <a:latin typeface="SU2EB2-CC"/>
                <a:ea typeface="Source Sans Pro"/>
                <a:hlinkClick r:id="rId1"/>
              </a:rPr>
              <a:t>https://DevProgress.us</a:t>
            </a:r>
            <a:endParaRPr b="0" lang="en-US" sz="1400" spc="-1" strike="noStrike">
              <a:solidFill>
                <a:srgbClr val="000000"/>
              </a:solidFill>
              <a:uFill>
                <a:solidFill>
                  <a:srgbClr val="ffffff"/>
                </a:solidFill>
              </a:uFill>
              <a:latin typeface="SU2EB2-CC"/>
            </a:endParaRPr>
          </a:p>
          <a:p>
            <a:pPr>
              <a:lnSpc>
                <a:spcPct val="100000"/>
              </a:lnSpc>
              <a:spcAft>
                <a:spcPts val="1599"/>
              </a:spcAft>
            </a:pPr>
            <a:r>
              <a:rPr b="1" lang="en-US" sz="1800" spc="-1" strike="noStrike">
                <a:solidFill>
                  <a:srgbClr val="595959"/>
                </a:solidFill>
                <a:uFill>
                  <a:solidFill>
                    <a:srgbClr val="ffffff"/>
                  </a:solidFill>
                </a:uFill>
                <a:latin typeface="SU2EB2-CC"/>
                <a:ea typeface="Source Sans Pro"/>
              </a:rPr>
              <a:t>GitHub Org</a:t>
            </a:r>
            <a:r>
              <a:rPr b="0" lang="en-US" sz="1800" spc="-1" strike="noStrike">
                <a:solidFill>
                  <a:srgbClr val="595959"/>
                </a:solidFill>
                <a:uFill>
                  <a:solidFill>
                    <a:srgbClr val="ffffff"/>
                  </a:solidFill>
                </a:uFill>
                <a:latin typeface="SU2EB2-CC"/>
                <a:ea typeface="Source Sans Pro"/>
              </a:rPr>
              <a:t>	</a:t>
            </a:r>
            <a:r>
              <a:rPr b="0" lang="en-US" sz="1800" spc="-1" strike="noStrike">
                <a:solidFill>
                  <a:srgbClr val="595959"/>
                </a:solidFill>
                <a:uFill>
                  <a:solidFill>
                    <a:srgbClr val="ffffff"/>
                  </a:solidFill>
                </a:uFill>
                <a:latin typeface="SU2EB2-CC"/>
                <a:ea typeface="Source Sans Pro"/>
              </a:rPr>
              <a:t>	</a:t>
            </a:r>
            <a:r>
              <a:rPr b="0" lang="en-US" sz="1800" spc="-1" strike="noStrike" u="sng">
                <a:solidFill>
                  <a:srgbClr val="0097a7"/>
                </a:solidFill>
                <a:uFill>
                  <a:solidFill>
                    <a:srgbClr val="ffffff"/>
                  </a:solidFill>
                </a:uFill>
                <a:latin typeface="SU2EB2-CC"/>
                <a:ea typeface="Source Sans Pro"/>
                <a:hlinkClick r:id="rId2"/>
              </a:rPr>
              <a:t>http://github.com/DevProgress</a:t>
            </a:r>
            <a:endParaRPr b="0" lang="en-US" sz="1400" spc="-1" strike="noStrike">
              <a:solidFill>
                <a:srgbClr val="000000"/>
              </a:solidFill>
              <a:uFill>
                <a:solidFill>
                  <a:srgbClr val="ffffff"/>
                </a:solidFill>
              </a:uFill>
              <a:latin typeface="SU2EB2-CC"/>
            </a:endParaRPr>
          </a:p>
          <a:p>
            <a:pPr>
              <a:lnSpc>
                <a:spcPct val="100000"/>
              </a:lnSpc>
              <a:spcAft>
                <a:spcPts val="1599"/>
              </a:spcAft>
            </a:pPr>
            <a:r>
              <a:rPr b="1" lang="en-US" sz="1800" spc="-1" strike="noStrike">
                <a:solidFill>
                  <a:srgbClr val="595959"/>
                </a:solidFill>
                <a:uFill>
                  <a:solidFill>
                    <a:srgbClr val="ffffff"/>
                  </a:solidFill>
                </a:uFill>
                <a:latin typeface="SU2EB2-CC"/>
                <a:ea typeface="Source Sans Pro"/>
              </a:rPr>
              <a:t>Projects</a:t>
            </a:r>
            <a:r>
              <a:rPr b="1" lang="en-US" sz="1800" spc="-1" strike="noStrike">
                <a:solidFill>
                  <a:srgbClr val="595959"/>
                </a:solidFill>
                <a:uFill>
                  <a:solidFill>
                    <a:srgbClr val="ffffff"/>
                  </a:solidFill>
                </a:uFill>
                <a:latin typeface="SU2EB2-CC"/>
                <a:ea typeface="Source Sans Pro"/>
              </a:rPr>
              <a:t>	</a:t>
            </a:r>
            <a:r>
              <a:rPr b="0" lang="en-US" sz="1800" spc="-1" strike="noStrike">
                <a:solidFill>
                  <a:srgbClr val="595959"/>
                </a:solidFill>
                <a:uFill>
                  <a:solidFill>
                    <a:srgbClr val="ffffff"/>
                  </a:solidFill>
                </a:uFill>
                <a:latin typeface="SU2EB2-CC"/>
                <a:ea typeface="Source Sans Pro"/>
              </a:rPr>
              <a:t>	</a:t>
            </a:r>
            <a:r>
              <a:rPr b="0" lang="en-US" sz="1800" spc="-1" strike="noStrike" u="sng">
                <a:solidFill>
                  <a:srgbClr val="0097a7"/>
                </a:solidFill>
                <a:uFill>
                  <a:solidFill>
                    <a:srgbClr val="ffffff"/>
                  </a:solidFill>
                </a:uFill>
                <a:latin typeface="SU2EB2-CC"/>
                <a:ea typeface="Source Sans Pro"/>
                <a:hlinkClick r:id="rId3"/>
              </a:rPr>
              <a:t>https://DevProgress.us/Projects</a:t>
            </a:r>
            <a:endParaRPr b="0" lang="en-US" sz="1400" spc="-1" strike="noStrike">
              <a:solidFill>
                <a:srgbClr val="000000"/>
              </a:solidFill>
              <a:uFill>
                <a:solidFill>
                  <a:srgbClr val="ffffff"/>
                </a:solidFill>
              </a:uFill>
              <a:latin typeface="SU2EB2-CC"/>
            </a:endParaRPr>
          </a:p>
          <a:p>
            <a:pPr>
              <a:lnSpc>
                <a:spcPct val="100000"/>
              </a:lnSpc>
              <a:spcAft>
                <a:spcPts val="1599"/>
              </a:spcAft>
            </a:pPr>
            <a:r>
              <a:rPr b="1" lang="en-US" sz="1800" spc="-1" strike="noStrike">
                <a:solidFill>
                  <a:srgbClr val="595959"/>
                </a:solidFill>
                <a:uFill>
                  <a:solidFill>
                    <a:srgbClr val="ffffff"/>
                  </a:solidFill>
                </a:uFill>
                <a:latin typeface="SU2EB2-CC"/>
                <a:ea typeface="Source Sans Pro"/>
              </a:rPr>
              <a:t>Asks Form</a:t>
            </a:r>
            <a:r>
              <a:rPr b="0" lang="en-US" sz="1800" spc="-1" strike="noStrike">
                <a:solidFill>
                  <a:srgbClr val="595959"/>
                </a:solidFill>
                <a:uFill>
                  <a:solidFill>
                    <a:srgbClr val="ffffff"/>
                  </a:solidFill>
                </a:uFill>
                <a:latin typeface="SU2EB2-CC"/>
                <a:ea typeface="Source Sans Pro"/>
              </a:rPr>
              <a:t>	</a:t>
            </a:r>
            <a:r>
              <a:rPr b="0" lang="en-US" sz="1800" spc="-1" strike="noStrike">
                <a:solidFill>
                  <a:srgbClr val="595959"/>
                </a:solidFill>
                <a:uFill>
                  <a:solidFill>
                    <a:srgbClr val="ffffff"/>
                  </a:solidFill>
                </a:uFill>
                <a:latin typeface="SU2EB2-CC"/>
                <a:ea typeface="Source Sans Pro"/>
              </a:rPr>
              <a:t>	</a:t>
            </a:r>
            <a:r>
              <a:rPr b="0" lang="en-US" sz="1800" spc="-1" strike="noStrike" u="sng">
                <a:solidFill>
                  <a:srgbClr val="0097a7"/>
                </a:solidFill>
                <a:uFill>
                  <a:solidFill>
                    <a:srgbClr val="ffffff"/>
                  </a:solidFill>
                </a:uFill>
                <a:latin typeface="SU2EB2-CC"/>
                <a:ea typeface="Source Sans Pro"/>
                <a:hlinkClick r:id="rId4"/>
              </a:rPr>
              <a:t>https://goo.gl/JhXbmH</a:t>
            </a:r>
            <a:endParaRPr b="0" lang="en-US" sz="1400" spc="-1" strike="noStrike">
              <a:solidFill>
                <a:srgbClr val="000000"/>
              </a:solidFill>
              <a:uFill>
                <a:solidFill>
                  <a:srgbClr val="ffffff"/>
                </a:solidFill>
              </a:uFill>
              <a:latin typeface="SU2EB2-CC"/>
            </a:endParaRPr>
          </a:p>
          <a:p>
            <a:pPr>
              <a:lnSpc>
                <a:spcPct val="100000"/>
              </a:lnSpc>
              <a:spcAft>
                <a:spcPts val="1599"/>
              </a:spcAft>
            </a:pPr>
            <a:endParaRPr b="0" lang="en-US" sz="1400" spc="-1" strike="noStrike">
              <a:solidFill>
                <a:srgbClr val="000000"/>
              </a:solidFill>
              <a:uFill>
                <a:solidFill>
                  <a:srgbClr val="ffffff"/>
                </a:solidFill>
              </a:uFill>
              <a:latin typeface="SU2EB2-CC"/>
            </a:endParaRPr>
          </a:p>
          <a:p>
            <a:pPr>
              <a:lnSpc>
                <a:spcPct val="100000"/>
              </a:lnSpc>
              <a:spcAft>
                <a:spcPts val="1599"/>
              </a:spcAft>
            </a:pPr>
            <a:endParaRPr b="0" lang="en-US" sz="1400" spc="-1" strike="noStrike">
              <a:solidFill>
                <a:srgbClr val="000000"/>
              </a:solidFill>
              <a:uFill>
                <a:solidFill>
                  <a:srgbClr val="ffffff"/>
                </a:solidFill>
              </a:uFill>
              <a:latin typeface="SU2EB2-CC"/>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11760" y="1201680"/>
            <a:ext cx="8520120" cy="2052360"/>
          </a:xfrm>
          <a:prstGeom prst="rect">
            <a:avLst/>
          </a:prstGeom>
          <a:noFill/>
          <a:ln>
            <a:noFill/>
          </a:ln>
        </p:spPr>
        <p:txBody>
          <a:bodyPr tIns="91440" bIns="91440" anchor="b"/>
          <a:p>
            <a:pPr algn="ctr">
              <a:lnSpc>
                <a:spcPct val="100000"/>
              </a:lnSpc>
            </a:pPr>
            <a:r>
              <a:rPr b="0" lang="en-US" sz="4800" spc="-1" strike="noStrike">
                <a:solidFill>
                  <a:srgbClr val="000000"/>
                </a:solidFill>
                <a:uFill>
                  <a:solidFill>
                    <a:srgbClr val="ffffff"/>
                  </a:solidFill>
                </a:uFill>
                <a:latin typeface="SU2EB2-CC"/>
                <a:ea typeface="Arial"/>
              </a:rPr>
              <a:t>Challenges</a:t>
            </a:r>
            <a:endParaRPr b="0" lang="en-US" sz="4800" spc="-1" strike="noStrike">
              <a:solidFill>
                <a:srgbClr val="000000"/>
              </a:solidFill>
              <a:uFill>
                <a:solidFill>
                  <a:srgbClr val="ffffff"/>
                </a:solidFill>
              </a:uFill>
              <a:latin typeface="SU2EB2-CC"/>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311760" y="1489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It’s like Crew Racing...</a:t>
            </a:r>
            <a:endParaRPr b="0" lang="en-US" sz="1400" spc="-1" strike="noStrike">
              <a:solidFill>
                <a:srgbClr val="000000"/>
              </a:solidFill>
              <a:uFill>
                <a:solidFill>
                  <a:srgbClr val="ffffff"/>
                </a:solidFill>
              </a:uFill>
              <a:latin typeface="SU2EB2-CC"/>
            </a:endParaRPr>
          </a:p>
        </p:txBody>
      </p:sp>
      <p:sp>
        <p:nvSpPr>
          <p:cNvPr id="115" name="TextShape 2"/>
          <p:cNvSpPr txBox="1"/>
          <p:nvPr/>
        </p:nvSpPr>
        <p:spPr>
          <a:xfrm>
            <a:off x="31212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What was it like?</a:t>
            </a:r>
            <a:endParaRPr b="0" lang="en-US" sz="1400" spc="-1" strike="noStrike">
              <a:solidFill>
                <a:srgbClr val="000000"/>
              </a:solidFill>
              <a:uFill>
                <a:solidFill>
                  <a:srgbClr val="ffffff"/>
                </a:solidFill>
              </a:uFill>
              <a:latin typeface="SU2EB2-CC"/>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311760" y="2389680"/>
            <a:ext cx="8520120" cy="2052360"/>
          </a:xfrm>
          <a:prstGeom prst="rect">
            <a:avLst/>
          </a:prstGeom>
          <a:noFill/>
          <a:ln>
            <a:noFill/>
          </a:ln>
        </p:spPr>
        <p:txBody>
          <a:bodyPr tIns="91440" bIns="91440" anchor="b"/>
          <a:p>
            <a:pPr>
              <a:lnSpc>
                <a:spcPct val="100000"/>
              </a:lnSpc>
            </a:pPr>
            <a:r>
              <a:rPr b="0" lang="en-US" sz="4000" spc="-1" strike="noStrike">
                <a:solidFill>
                  <a:srgbClr val="000000"/>
                </a:solidFill>
                <a:uFill>
                  <a:solidFill>
                    <a:srgbClr val="ffffff"/>
                  </a:solidFill>
                </a:uFill>
                <a:latin typeface="SU2EB2-CC"/>
                <a:ea typeface="Arial"/>
              </a:rPr>
              <a:t>Campaign Finance &amp; Disclosure</a:t>
            </a:r>
            <a:r>
              <a:rPr b="0" lang="en-US" sz="3000" spc="-1" strike="noStrike">
                <a:solidFill>
                  <a:srgbClr val="000000"/>
                </a:solidFill>
                <a:uFill>
                  <a:solidFill>
                    <a:srgbClr val="ffffff"/>
                  </a:solidFill>
                </a:uFill>
                <a:latin typeface="SU2EB2-CC"/>
                <a:ea typeface="Arial"/>
              </a:rPr>
              <a:t>
</a:t>
            </a:r>
            <a:r>
              <a:rPr b="0" lang="en-US" sz="3000" spc="-1" strike="noStrike">
                <a:solidFill>
                  <a:srgbClr val="000000"/>
                </a:solidFill>
                <a:uFill>
                  <a:solidFill>
                    <a:srgbClr val="ffffff"/>
                  </a:solidFill>
                </a:uFill>
                <a:latin typeface="SU2EB2-CC"/>
                <a:ea typeface="Arial"/>
              </a:rPr>
              <a:t>
</a:t>
            </a:r>
            <a:r>
              <a:rPr b="0" lang="en-US" sz="1600" spc="-1" strike="noStrike">
                <a:solidFill>
                  <a:srgbClr val="000000"/>
                </a:solidFill>
                <a:uFill>
                  <a:solidFill>
                    <a:srgbClr val="ffffff"/>
                  </a:solidFill>
                </a:uFill>
                <a:latin typeface="SU2EB2-CC"/>
                <a:ea typeface="Arial"/>
              </a:rPr>
              <a:t>Staffer names showed up on DarkNet doxlists, among other nasty places... </a:t>
            </a:r>
            <a:r>
              <a:rPr b="0" lang="en-US" sz="1600" spc="-1" strike="noStrike">
                <a:solidFill>
                  <a:srgbClr val="000000"/>
                </a:solidFill>
                <a:uFill>
                  <a:solidFill>
                    <a:srgbClr val="ffffff"/>
                  </a:solidFill>
                </a:uFill>
                <a:latin typeface="SU2EB2-CC"/>
                <a:ea typeface="Arial"/>
              </a:rPr>
              <a:t>
</a:t>
            </a:r>
            <a:r>
              <a:rPr b="0" lang="en-US" sz="1600" spc="-1" strike="noStrike">
                <a:solidFill>
                  <a:srgbClr val="000000"/>
                </a:solidFill>
                <a:uFill>
                  <a:solidFill>
                    <a:srgbClr val="ffffff"/>
                  </a:solidFill>
                </a:uFill>
                <a:latin typeface="SU2EB2-CC"/>
                <a:ea typeface="Arial"/>
              </a:rPr>
              <a:t>
</a:t>
            </a:r>
            <a:r>
              <a:rPr b="0" lang="en-US" sz="1600" spc="-1" strike="noStrike">
                <a:solidFill>
                  <a:srgbClr val="000000"/>
                </a:solidFill>
                <a:uFill>
                  <a:solidFill>
                    <a:srgbClr val="ffffff"/>
                  </a:solidFill>
                </a:uFill>
                <a:latin typeface="SU2EB2-CC"/>
                <a:ea typeface="Arial"/>
              </a:rPr>
              <a:t>Simple expenditures booking a hackathon venue could require filing forms with the FEC, and be subject to campaign contribution limits. </a:t>
            </a:r>
            <a:r>
              <a:rPr b="0" lang="en-US" sz="1600" spc="-1" strike="noStrike">
                <a:solidFill>
                  <a:srgbClr val="000000"/>
                </a:solidFill>
                <a:uFill>
                  <a:solidFill>
                    <a:srgbClr val="ffffff"/>
                  </a:solidFill>
                </a:uFill>
                <a:latin typeface="SU2EB2-CC"/>
                <a:ea typeface="Arial"/>
              </a:rPr>
              <a:t>
</a:t>
            </a:r>
            <a:r>
              <a:rPr b="0" lang="en-US" sz="1600" spc="-1" strike="noStrike">
                <a:solidFill>
                  <a:srgbClr val="000000"/>
                </a:solidFill>
                <a:uFill>
                  <a:solidFill>
                    <a:srgbClr val="ffffff"/>
                  </a:solidFill>
                </a:uFill>
                <a:latin typeface="SU2EB2-CC"/>
                <a:ea typeface="Arial"/>
              </a:rPr>
              <a:t>
</a:t>
            </a:r>
            <a:r>
              <a:rPr b="0" lang="en-US" sz="1600" spc="-1" strike="noStrike">
                <a:solidFill>
                  <a:srgbClr val="000000"/>
                </a:solidFill>
                <a:uFill>
                  <a:solidFill>
                    <a:srgbClr val="ffffff"/>
                  </a:solidFill>
                </a:uFill>
                <a:latin typeface="SU2EB2-CC"/>
                <a:ea typeface="Arial"/>
              </a:rPr>
              <a:t>Now that I’ve been on the “Other Side,” I can recognize these similar “Radical Transparency” issues we see in FOSS communities and projects manifest in politics also!</a:t>
            </a:r>
            <a:endParaRPr b="0" lang="en-US" sz="1400" spc="-1" strike="noStrike">
              <a:solidFill>
                <a:srgbClr val="000000"/>
              </a:solidFill>
              <a:uFill>
                <a:solidFill>
                  <a:srgbClr val="ffffff"/>
                </a:solidFill>
              </a:uFill>
              <a:latin typeface="SU2EB2-CC"/>
            </a:endParaRPr>
          </a:p>
        </p:txBody>
      </p:sp>
      <p:sp>
        <p:nvSpPr>
          <p:cNvPr id="146" name="TextShape 2"/>
          <p:cNvSpPr txBox="1"/>
          <p:nvPr/>
        </p:nvSpPr>
        <p:spPr>
          <a:xfrm>
            <a:off x="564120" y="408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Challenges</a:t>
            </a:r>
            <a:endParaRPr b="0" lang="en-US" sz="3600" spc="-1" strike="noStrike">
              <a:solidFill>
                <a:srgbClr val="000000"/>
              </a:solidFill>
              <a:uFill>
                <a:solidFill>
                  <a:srgbClr val="ffffff"/>
                </a:solidFill>
              </a:uFill>
              <a:latin typeface="SU2EB2-CC"/>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311760" y="2137680"/>
            <a:ext cx="8520120" cy="2052360"/>
          </a:xfrm>
          <a:prstGeom prst="rect">
            <a:avLst/>
          </a:prstGeom>
          <a:noFill/>
          <a:ln>
            <a:noFill/>
          </a:ln>
        </p:spPr>
        <p:txBody>
          <a:bodyPr tIns="91440" bIns="91440" anchor="b"/>
          <a:p>
            <a:pPr>
              <a:lnSpc>
                <a:spcPct val="100000"/>
              </a:lnSpc>
            </a:pPr>
            <a:r>
              <a:rPr b="0" lang="en-US" sz="5200" spc="-1" strike="noStrike">
                <a:solidFill>
                  <a:srgbClr val="000000"/>
                </a:solidFill>
                <a:uFill>
                  <a:solidFill>
                    <a:srgbClr val="ffffff"/>
                  </a:solidFill>
                </a:uFill>
                <a:latin typeface="SU2EB2-CC"/>
                <a:ea typeface="Arial"/>
              </a:rPr>
              <a:t>
</a:t>
            </a:r>
            <a:r>
              <a:rPr b="0" lang="en-US" sz="3600" spc="-1" strike="noStrike">
                <a:solidFill>
                  <a:srgbClr val="000000"/>
                </a:solidFill>
                <a:uFill>
                  <a:solidFill>
                    <a:srgbClr val="ffffff"/>
                  </a:solidFill>
                </a:uFill>
                <a:latin typeface="SU2EB2-CC"/>
                <a:ea typeface="Arial"/>
              </a:rPr>
              <a:t>Partisan v. Apolitical v. Antipolitical</a:t>
            </a:r>
            <a:r>
              <a:rPr b="0" lang="en-US" sz="5200" spc="-1" strike="noStrike">
                <a:solidFill>
                  <a:srgbClr val="000000"/>
                </a:solidFill>
                <a:uFill>
                  <a:solidFill>
                    <a:srgbClr val="ffffff"/>
                  </a:solidFill>
                </a:uFill>
                <a:latin typeface="SU2EB2-CC"/>
                <a:ea typeface="Arial"/>
              </a:rPr>
              <a:t>
</a:t>
            </a:r>
            <a:r>
              <a:rPr b="0" lang="en-US" sz="2000" spc="-1" strike="noStrike">
                <a:solidFill>
                  <a:srgbClr val="000000"/>
                </a:solidFill>
                <a:uFill>
                  <a:solidFill>
                    <a:srgbClr val="ffffff"/>
                  </a:solidFill>
                </a:uFill>
                <a:latin typeface="SU2EB2-CC"/>
                <a:ea typeface="Arial"/>
              </a:rPr>
              <a:t>
</a:t>
            </a:r>
            <a:r>
              <a:rPr b="0" lang="en-US" sz="2000" spc="-1" strike="noStrike">
                <a:solidFill>
                  <a:srgbClr val="000000"/>
                </a:solidFill>
                <a:uFill>
                  <a:solidFill>
                    <a:srgbClr val="ffffff"/>
                  </a:solidFill>
                </a:uFill>
                <a:latin typeface="SU2EB2-CC"/>
                <a:ea typeface="Arial"/>
              </a:rPr>
              <a:t>Tech communities and contributors are hostile to partisan orgs because “engineering” is about efficiency or meritocracy.</a:t>
            </a:r>
            <a:r>
              <a:rPr b="0" lang="en-US" sz="2000" spc="-1" strike="noStrike">
                <a:solidFill>
                  <a:srgbClr val="000000"/>
                </a:solidFill>
                <a:uFill>
                  <a:solidFill>
                    <a:srgbClr val="ffffff"/>
                  </a:solidFill>
                </a:uFill>
                <a:latin typeface="SU2EB2-CC"/>
                <a:ea typeface="Arial"/>
              </a:rPr>
              <a:t>
</a:t>
            </a:r>
            <a:r>
              <a:rPr b="0" lang="en-US" sz="2000" spc="-1" strike="noStrike">
                <a:solidFill>
                  <a:srgbClr val="000000"/>
                </a:solidFill>
                <a:uFill>
                  <a:solidFill>
                    <a:srgbClr val="ffffff"/>
                  </a:solidFill>
                </a:uFill>
                <a:latin typeface="SU2EB2-CC"/>
                <a:ea typeface="Arial"/>
              </a:rPr>
              <a:t>
</a:t>
            </a:r>
            <a:r>
              <a:rPr b="0" lang="en-US" sz="2000" spc="-1" strike="noStrike">
                <a:solidFill>
                  <a:srgbClr val="000000"/>
                </a:solidFill>
                <a:uFill>
                  <a:solidFill>
                    <a:srgbClr val="ffffff"/>
                  </a:solidFill>
                </a:uFill>
                <a:latin typeface="SU2EB2-CC"/>
                <a:ea typeface="Arial"/>
              </a:rPr>
              <a:t>Employees are afraid to “out” themselves, and face reprisal or censure in future jobs. Some campaign staffersdidn’t even update their </a:t>
            </a:r>
            <a:r>
              <a:rPr b="1" lang="en-US" sz="2000" spc="-1" strike="noStrike">
                <a:solidFill>
                  <a:srgbClr val="000000"/>
                </a:solidFill>
                <a:uFill>
                  <a:solidFill>
                    <a:srgbClr val="ffffff"/>
                  </a:solidFill>
                </a:uFill>
                <a:latin typeface="SU2EB2-CC"/>
                <a:ea typeface="Arial"/>
              </a:rPr>
              <a:t>own </a:t>
            </a:r>
            <a:r>
              <a:rPr b="0" lang="en-US" sz="2000" spc="-1" strike="noStrike">
                <a:solidFill>
                  <a:srgbClr val="000000"/>
                </a:solidFill>
                <a:uFill>
                  <a:solidFill>
                    <a:srgbClr val="ffffff"/>
                  </a:solidFill>
                </a:uFill>
                <a:latin typeface="SU2EB2-CC"/>
                <a:ea typeface="Arial"/>
              </a:rPr>
              <a:t>professional networks.</a:t>
            </a:r>
            <a:endParaRPr b="0" lang="en-US" sz="1400" spc="-1" strike="noStrike">
              <a:solidFill>
                <a:srgbClr val="000000"/>
              </a:solidFill>
              <a:uFill>
                <a:solidFill>
                  <a:srgbClr val="ffffff"/>
                </a:solidFill>
              </a:uFill>
              <a:latin typeface="SU2EB2-CC"/>
            </a:endParaRPr>
          </a:p>
        </p:txBody>
      </p:sp>
      <p:sp>
        <p:nvSpPr>
          <p:cNvPr id="148" name="TextShape 2"/>
          <p:cNvSpPr txBox="1"/>
          <p:nvPr/>
        </p:nvSpPr>
        <p:spPr>
          <a:xfrm>
            <a:off x="564120" y="444960"/>
            <a:ext cx="8520120" cy="572400"/>
          </a:xfrm>
          <a:prstGeom prst="rect">
            <a:avLst/>
          </a:prstGeom>
          <a:noFill/>
          <a:ln>
            <a:noFill/>
          </a:ln>
        </p:spPr>
        <p:txBody>
          <a:bodyPr tIns="91440" bIns="91440"/>
          <a:p>
            <a:pPr algn="r">
              <a:lnSpc>
                <a:spcPct val="100000"/>
              </a:lnSpc>
            </a:pPr>
            <a:r>
              <a:rPr b="0" lang="en-US" sz="3200" spc="-1" strike="noStrike">
                <a:solidFill>
                  <a:srgbClr val="ffffff"/>
                </a:solidFill>
                <a:uFill>
                  <a:solidFill>
                    <a:srgbClr val="ffffff"/>
                  </a:solidFill>
                </a:uFill>
                <a:latin typeface="SU2EB2-CC"/>
                <a:ea typeface="Arial"/>
              </a:rPr>
              <a:t>Challenges</a:t>
            </a:r>
            <a:endParaRPr b="0" lang="en-US" sz="3200" spc="-1" strike="noStrike">
              <a:solidFill>
                <a:srgbClr val="000000"/>
              </a:solidFill>
              <a:uFill>
                <a:solidFill>
                  <a:srgbClr val="ffffff"/>
                </a:solidFill>
              </a:uFill>
              <a:latin typeface="SU2EB2-CC"/>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311760" y="2389680"/>
            <a:ext cx="8520120" cy="2052360"/>
          </a:xfrm>
          <a:prstGeom prst="rect">
            <a:avLst/>
          </a:prstGeom>
          <a:noFill/>
          <a:ln>
            <a:noFill/>
          </a:ln>
        </p:spPr>
        <p:txBody>
          <a:bodyPr tIns="91440" bIns="91440" anchor="b"/>
          <a:p>
            <a:pPr>
              <a:lnSpc>
                <a:spcPct val="100000"/>
              </a:lnSpc>
            </a:pPr>
            <a:r>
              <a:rPr b="0" lang="en-US" sz="5200" spc="-1" strike="noStrike">
                <a:solidFill>
                  <a:srgbClr val="000000"/>
                </a:solidFill>
                <a:uFill>
                  <a:solidFill>
                    <a:srgbClr val="ffffff"/>
                  </a:solidFill>
                </a:uFill>
                <a:latin typeface="SU2EB2-CC"/>
                <a:ea typeface="Arial"/>
              </a:rPr>
              <a:t>
</a:t>
            </a:r>
            <a:r>
              <a:rPr b="0" lang="en-US" sz="3600" spc="-1" strike="noStrike">
                <a:solidFill>
                  <a:srgbClr val="000000"/>
                </a:solidFill>
                <a:uFill>
                  <a:solidFill>
                    <a:srgbClr val="ffffff"/>
                  </a:solidFill>
                </a:uFill>
                <a:latin typeface="SU2EB2-CC"/>
                <a:ea typeface="Arial"/>
              </a:rPr>
              <a:t>Campaign Cycles &amp; Cycle Poverty</a:t>
            </a:r>
            <a:r>
              <a:rPr b="0" lang="en-US" sz="5200" spc="-1" strike="noStrike">
                <a:solidFill>
                  <a:srgbClr val="000000"/>
                </a:solidFill>
                <a:uFill>
                  <a:solidFill>
                    <a:srgbClr val="ffffff"/>
                  </a:solidFill>
                </a:uFill>
                <a:latin typeface="SU2EB2-CC"/>
                <a:ea typeface="Arial"/>
              </a:rPr>
              <a:t>
</a:t>
            </a:r>
            <a:r>
              <a:rPr b="0" lang="en-US" sz="2000" spc="-1" strike="noStrike">
                <a:solidFill>
                  <a:srgbClr val="000000"/>
                </a:solidFill>
                <a:uFill>
                  <a:solidFill>
                    <a:srgbClr val="ffffff"/>
                  </a:solidFill>
                </a:uFill>
                <a:latin typeface="SU2EB2-CC"/>
                <a:ea typeface="Arial"/>
              </a:rPr>
              <a:t>
</a:t>
            </a:r>
            <a:r>
              <a:rPr b="0" lang="en-US" sz="2000" spc="-1" strike="noStrike">
                <a:solidFill>
                  <a:srgbClr val="000000"/>
                </a:solidFill>
                <a:uFill>
                  <a:solidFill>
                    <a:srgbClr val="ffffff"/>
                  </a:solidFill>
                </a:uFill>
                <a:latin typeface="SU2EB2-CC"/>
                <a:ea typeface="Arial"/>
              </a:rPr>
              <a:t>Even profitable technology consultancies and practices go into “hibernation” during the off-seasons. Each campaign retools and rebuilds for every cycle. DevProgress was created to help address continuity, but this problem is endemic to organizing.</a:t>
            </a:r>
            <a:r>
              <a:rPr b="0" lang="en-US" sz="2000" spc="-1" strike="noStrike">
                <a:solidFill>
                  <a:srgbClr val="000000"/>
                </a:solidFill>
                <a:uFill>
                  <a:solidFill>
                    <a:srgbClr val="ffffff"/>
                  </a:solidFill>
                </a:uFill>
                <a:latin typeface="SU2EB2-CC"/>
                <a:ea typeface="Arial"/>
              </a:rPr>
              <a:t>
</a:t>
            </a:r>
            <a:r>
              <a:rPr b="0" lang="en-US" sz="2000" spc="-1" strike="noStrike">
                <a:solidFill>
                  <a:srgbClr val="000000"/>
                </a:solidFill>
                <a:uFill>
                  <a:solidFill>
                    <a:srgbClr val="ffffff"/>
                  </a:solidFill>
                </a:uFill>
                <a:latin typeface="SU2EB2-CC"/>
                <a:ea typeface="Arial"/>
              </a:rPr>
              <a:t>
</a:t>
            </a:r>
            <a:r>
              <a:rPr b="0" lang="en-US" sz="2000" spc="-1" strike="noStrike">
                <a:solidFill>
                  <a:srgbClr val="000000"/>
                </a:solidFill>
                <a:uFill>
                  <a:solidFill>
                    <a:srgbClr val="ffffff"/>
                  </a:solidFill>
                </a:uFill>
                <a:latin typeface="SU2EB2-CC"/>
                <a:ea typeface="Arial"/>
              </a:rPr>
              <a:t>Calendars were sectioned into 15 minute blocks. Some people didn’t even have time to tell me how volunteers could help...</a:t>
            </a:r>
            <a:endParaRPr b="0" lang="en-US" sz="1400" spc="-1" strike="noStrike">
              <a:solidFill>
                <a:srgbClr val="000000"/>
              </a:solidFill>
              <a:uFill>
                <a:solidFill>
                  <a:srgbClr val="ffffff"/>
                </a:solidFill>
              </a:uFill>
              <a:latin typeface="SU2EB2-CC"/>
            </a:endParaRPr>
          </a:p>
        </p:txBody>
      </p:sp>
      <p:sp>
        <p:nvSpPr>
          <p:cNvPr id="150" name="TextShape 2"/>
          <p:cNvSpPr txBox="1"/>
          <p:nvPr/>
        </p:nvSpPr>
        <p:spPr>
          <a:xfrm>
            <a:off x="564120" y="444960"/>
            <a:ext cx="8520120" cy="572400"/>
          </a:xfrm>
          <a:prstGeom prst="rect">
            <a:avLst/>
          </a:prstGeom>
          <a:noFill/>
          <a:ln>
            <a:noFill/>
          </a:ln>
        </p:spPr>
        <p:txBody>
          <a:bodyPr tIns="91440" bIns="91440"/>
          <a:p>
            <a:pPr algn="r">
              <a:lnSpc>
                <a:spcPct val="100000"/>
              </a:lnSpc>
            </a:pPr>
            <a:r>
              <a:rPr b="0" lang="en-US" sz="3200" spc="-1" strike="noStrike">
                <a:solidFill>
                  <a:srgbClr val="ffffff"/>
                </a:solidFill>
                <a:uFill>
                  <a:solidFill>
                    <a:srgbClr val="ffffff"/>
                  </a:solidFill>
                </a:uFill>
                <a:latin typeface="SU2EB2-CC"/>
                <a:ea typeface="Arial"/>
              </a:rPr>
              <a:t>Challenges: Partisanship</a:t>
            </a:r>
            <a:endParaRPr b="0" lang="en-US" sz="3200" spc="-1" strike="noStrike">
              <a:solidFill>
                <a:srgbClr val="000000"/>
              </a:solidFill>
              <a:uFill>
                <a:solidFill>
                  <a:srgbClr val="ffffff"/>
                </a:solidFill>
              </a:uFill>
              <a:latin typeface="SU2EB2-CC"/>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311760" y="1201680"/>
            <a:ext cx="8520120" cy="2052360"/>
          </a:xfrm>
          <a:prstGeom prst="rect">
            <a:avLst/>
          </a:prstGeom>
          <a:noFill/>
          <a:ln>
            <a:noFill/>
          </a:ln>
        </p:spPr>
        <p:txBody>
          <a:bodyPr tIns="91440" bIns="91440" anchor="b"/>
          <a:p>
            <a:pPr algn="ctr">
              <a:lnSpc>
                <a:spcPct val="100000"/>
              </a:lnSpc>
            </a:pPr>
            <a:r>
              <a:rPr b="0" lang="en-US" sz="4800" spc="-1" strike="noStrike">
                <a:solidFill>
                  <a:srgbClr val="000000"/>
                </a:solidFill>
                <a:uFill>
                  <a:solidFill>
                    <a:srgbClr val="ffffff"/>
                  </a:solidFill>
                </a:uFill>
                <a:latin typeface="SU2EB2-CC"/>
                <a:ea typeface="Arial"/>
              </a:rPr>
              <a:t>Upstream Success Models</a:t>
            </a:r>
            <a:endParaRPr b="0" lang="en-US" sz="4800" spc="-1" strike="noStrike">
              <a:solidFill>
                <a:srgbClr val="000000"/>
              </a:solidFill>
              <a:uFill>
                <a:solidFill>
                  <a:srgbClr val="ffffff"/>
                </a:solidFill>
              </a:uFill>
              <a:latin typeface="SU2EB2-CC"/>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311760" y="2389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Artists for HRC &amp; </a:t>
            </a: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Cat Mazza</a:t>
            </a: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
</a:t>
            </a:r>
            <a:r>
              <a:rPr b="0" lang="en-US" sz="3200" spc="-1" strike="noStrike">
                <a:solidFill>
                  <a:srgbClr val="000000"/>
                </a:solidFill>
                <a:uFill>
                  <a:solidFill>
                    <a:srgbClr val="ffffff"/>
                  </a:solidFill>
                </a:uFill>
                <a:latin typeface="SU2EB2-CC"/>
                <a:ea typeface="Arial"/>
                <a:hlinkClick r:id="rId1"/>
              </a:rPr>
              <a:t>hillaryclinton.com/artist/mazza</a:t>
            </a:r>
            <a:endParaRPr b="0" lang="en-US" sz="1400" spc="-1" strike="noStrike">
              <a:solidFill>
                <a:srgbClr val="000000"/>
              </a:solidFill>
              <a:uFill>
                <a:solidFill>
                  <a:srgbClr val="ffffff"/>
                </a:solidFill>
              </a:uFill>
              <a:latin typeface="SU2EB2-CC"/>
            </a:endParaRPr>
          </a:p>
        </p:txBody>
      </p:sp>
      <p:sp>
        <p:nvSpPr>
          <p:cNvPr id="153" name="TextShape 2"/>
          <p:cNvSpPr txBox="1"/>
          <p:nvPr/>
        </p:nvSpPr>
        <p:spPr>
          <a:xfrm>
            <a:off x="672120" y="480960"/>
            <a:ext cx="8520120" cy="572400"/>
          </a:xfrm>
          <a:prstGeom prst="rect">
            <a:avLst/>
          </a:prstGeom>
          <a:noFill/>
          <a:ln>
            <a:noFill/>
          </a:ln>
        </p:spPr>
        <p:txBody>
          <a:bodyPr tIns="91440" bIns="91440"/>
          <a:p>
            <a:pPr algn="r">
              <a:lnSpc>
                <a:spcPct val="100000"/>
              </a:lnSpc>
            </a:pPr>
            <a:r>
              <a:rPr b="0" lang="en-US" sz="3200" spc="-1" strike="noStrike">
                <a:solidFill>
                  <a:srgbClr val="ffffff"/>
                </a:solidFill>
                <a:uFill>
                  <a:solidFill>
                    <a:srgbClr val="ffffff"/>
                  </a:solidFill>
                </a:uFill>
                <a:latin typeface="SU2EB2-CC"/>
                <a:ea typeface="Arial"/>
              </a:rPr>
              <a:t>USM: Non-tech Engagement</a:t>
            </a:r>
            <a:endParaRPr b="0" lang="en-US" sz="3200" spc="-1" strike="noStrike">
              <a:solidFill>
                <a:srgbClr val="000000"/>
              </a:solidFill>
              <a:uFill>
                <a:solidFill>
                  <a:srgbClr val="ffffff"/>
                </a:solidFill>
              </a:uFill>
              <a:latin typeface="SU2EB2-CC"/>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311760" y="1777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{Bernie,HRC,March}BnB</a:t>
            </a: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
</a:t>
            </a:r>
            <a:r>
              <a:rPr b="0" lang="en-US" sz="3200" spc="-1" strike="noStrike">
                <a:solidFill>
                  <a:srgbClr val="000000"/>
                </a:solidFill>
                <a:uFill>
                  <a:solidFill>
                    <a:srgbClr val="ffffff"/>
                  </a:solidFill>
                </a:uFill>
                <a:latin typeface="SU2EB2-CC"/>
                <a:ea typeface="Arial"/>
                <a:hlinkClick r:id="rId1"/>
              </a:rPr>
              <a:t>http://www.marchbnb.com/</a:t>
            </a:r>
            <a:endParaRPr b="0" lang="en-US" sz="1400" spc="-1" strike="noStrike">
              <a:solidFill>
                <a:srgbClr val="000000"/>
              </a:solidFill>
              <a:uFill>
                <a:solidFill>
                  <a:srgbClr val="ffffff"/>
                </a:solidFill>
              </a:uFill>
              <a:latin typeface="SU2EB2-CC"/>
            </a:endParaRPr>
          </a:p>
        </p:txBody>
      </p:sp>
      <p:sp>
        <p:nvSpPr>
          <p:cNvPr id="155" name="TextShape 2"/>
          <p:cNvSpPr txBox="1"/>
          <p:nvPr/>
        </p:nvSpPr>
        <p:spPr>
          <a:xfrm>
            <a:off x="564120" y="444960"/>
            <a:ext cx="8520120" cy="572400"/>
          </a:xfrm>
          <a:prstGeom prst="rect">
            <a:avLst/>
          </a:prstGeom>
          <a:noFill/>
          <a:ln>
            <a:noFill/>
          </a:ln>
        </p:spPr>
        <p:txBody>
          <a:bodyPr tIns="91440" bIns="91440"/>
          <a:p>
            <a:pPr algn="r">
              <a:lnSpc>
                <a:spcPct val="100000"/>
              </a:lnSpc>
            </a:pPr>
            <a:r>
              <a:rPr b="0" lang="en-US" sz="3200" spc="-1" strike="noStrike">
                <a:solidFill>
                  <a:srgbClr val="ffffff"/>
                </a:solidFill>
                <a:uFill>
                  <a:solidFill>
                    <a:srgbClr val="ffffff"/>
                  </a:solidFill>
                </a:uFill>
                <a:latin typeface="SU2EB2-CC"/>
                <a:ea typeface="Arial"/>
              </a:rPr>
              <a:t>USM: Logistics</a:t>
            </a:r>
            <a:endParaRPr b="0" lang="en-US" sz="3200" spc="-1" strike="noStrike">
              <a:solidFill>
                <a:srgbClr val="000000"/>
              </a:solidFill>
              <a:uFill>
                <a:solidFill>
                  <a:srgbClr val="ffffff"/>
                </a:solidFill>
              </a:uFill>
              <a:latin typeface="SU2EB2-CC"/>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311760" y="2245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Nomad2016 &amp; </a:t>
            </a: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Drive.Vote</a:t>
            </a: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
</a:t>
            </a:r>
            <a:r>
              <a:rPr b="0" lang="en-US" sz="3200" spc="-1" strike="noStrike">
                <a:solidFill>
                  <a:srgbClr val="000000"/>
                </a:solidFill>
                <a:uFill>
                  <a:solidFill>
                    <a:srgbClr val="ffffff"/>
                  </a:solidFill>
                </a:uFill>
                <a:latin typeface="SU2EB2-CC"/>
                <a:ea typeface="Arial"/>
                <a:hlinkClick r:id="rId1"/>
              </a:rPr>
              <a:t>http://drive.vote</a:t>
            </a:r>
            <a:endParaRPr b="0" lang="en-US" sz="1400" spc="-1" strike="noStrike">
              <a:solidFill>
                <a:srgbClr val="000000"/>
              </a:solidFill>
              <a:uFill>
                <a:solidFill>
                  <a:srgbClr val="ffffff"/>
                </a:solidFill>
              </a:uFill>
              <a:latin typeface="SU2EB2-CC"/>
            </a:endParaRPr>
          </a:p>
        </p:txBody>
      </p:sp>
      <p:sp>
        <p:nvSpPr>
          <p:cNvPr id="157" name="TextShape 2"/>
          <p:cNvSpPr txBox="1"/>
          <p:nvPr/>
        </p:nvSpPr>
        <p:spPr>
          <a:xfrm>
            <a:off x="564120" y="444960"/>
            <a:ext cx="8520120" cy="572400"/>
          </a:xfrm>
          <a:prstGeom prst="rect">
            <a:avLst/>
          </a:prstGeom>
          <a:noFill/>
          <a:ln>
            <a:noFill/>
          </a:ln>
        </p:spPr>
        <p:txBody>
          <a:bodyPr tIns="91440" bIns="91440"/>
          <a:p>
            <a:pPr algn="r">
              <a:lnSpc>
                <a:spcPct val="100000"/>
              </a:lnSpc>
            </a:pPr>
            <a:r>
              <a:rPr b="0" lang="en-US" sz="3200" spc="-1" strike="noStrike">
                <a:solidFill>
                  <a:srgbClr val="ffffff"/>
                </a:solidFill>
                <a:uFill>
                  <a:solidFill>
                    <a:srgbClr val="ffffff"/>
                  </a:solidFill>
                </a:uFill>
                <a:latin typeface="SU2EB2-CC"/>
                <a:ea typeface="Arial"/>
              </a:rPr>
              <a:t>USM: Transport</a:t>
            </a:r>
            <a:endParaRPr b="0" lang="en-US" sz="3200" spc="-1" strike="noStrike">
              <a:solidFill>
                <a:srgbClr val="000000"/>
              </a:solidFill>
              <a:uFill>
                <a:solidFill>
                  <a:srgbClr val="ffffff"/>
                </a:solidFill>
              </a:uFill>
              <a:latin typeface="SU2EB2-CC"/>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311760" y="1201680"/>
            <a:ext cx="8520120" cy="2052360"/>
          </a:xfrm>
          <a:prstGeom prst="rect">
            <a:avLst/>
          </a:prstGeom>
          <a:noFill/>
          <a:ln>
            <a:noFill/>
          </a:ln>
        </p:spPr>
        <p:txBody>
          <a:bodyPr tIns="91440" bIns="91440" anchor="b"/>
          <a:p>
            <a:pPr algn="ctr">
              <a:lnSpc>
                <a:spcPct val="100000"/>
              </a:lnSpc>
            </a:pPr>
            <a:r>
              <a:rPr b="0" lang="en-US" sz="4800" spc="-1" strike="noStrike">
                <a:solidFill>
                  <a:srgbClr val="000000"/>
                </a:solidFill>
                <a:uFill>
                  <a:solidFill>
                    <a:srgbClr val="ffffff"/>
                  </a:solidFill>
                </a:uFill>
                <a:latin typeface="SU2EB2-CC"/>
                <a:ea typeface="Arial"/>
              </a:rPr>
              <a:t>#wewillcontinue</a:t>
            </a:r>
            <a:endParaRPr b="0" lang="en-US" sz="4800" spc="-1" strike="noStrike">
              <a:solidFill>
                <a:srgbClr val="000000"/>
              </a:solidFill>
              <a:uFill>
                <a:solidFill>
                  <a:srgbClr val="ffffff"/>
                </a:solidFill>
              </a:uFill>
              <a:latin typeface="SU2EB2-CC"/>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311760" y="2749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
</a:t>
            </a:r>
            <a:r>
              <a:rPr b="0" lang="en-US" sz="4800" spc="-1" strike="noStrike">
                <a:solidFill>
                  <a:srgbClr val="000000"/>
                </a:solidFill>
                <a:uFill>
                  <a:solidFill>
                    <a:srgbClr val="ffffff"/>
                  </a:solidFill>
                </a:uFill>
                <a:latin typeface="SU2EB2-CC"/>
                <a:ea typeface="Arial"/>
              </a:rPr>
              <a:t>Convection of Political Movements &amp; Leadership</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hlinkClick r:id="rId1"/>
              </a:rPr>
              <a:t>https://sheshouldrun.org</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hlinkClick r:id="rId2"/>
              </a:rPr>
              <a:t>https://indivisible.org</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hlinkClick r:id="rId3"/>
              </a:rPr>
              <a:t>https://flippable.org</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hlinkClick r:id="rId4"/>
              </a:rPr>
              <a:t>http://actionrising.com</a:t>
            </a:r>
            <a:r>
              <a:rPr b="0" lang="en-US" sz="2200" spc="-1" strike="noStrike">
                <a:solidFill>
                  <a:srgbClr val="000000"/>
                </a:solidFill>
                <a:uFill>
                  <a:solidFill>
                    <a:srgbClr val="ffffff"/>
                  </a:solidFill>
                </a:uFill>
                <a:latin typeface="SU2EB2-CC"/>
                <a:ea typeface="Arial"/>
              </a:rPr>
              <a:t>
</a:t>
            </a:r>
            <a:endParaRPr b="0" lang="en-US" sz="1400" spc="-1" strike="noStrike">
              <a:solidFill>
                <a:srgbClr val="000000"/>
              </a:solidFill>
              <a:uFill>
                <a:solidFill>
                  <a:srgbClr val="ffffff"/>
                </a:solidFill>
              </a:uFill>
              <a:latin typeface="SU2EB2-CC"/>
            </a:endParaRPr>
          </a:p>
        </p:txBody>
      </p:sp>
      <p:sp>
        <p:nvSpPr>
          <p:cNvPr id="160" name="TextShape 2"/>
          <p:cNvSpPr txBox="1"/>
          <p:nvPr/>
        </p:nvSpPr>
        <p:spPr>
          <a:xfrm>
            <a:off x="564120" y="444960"/>
            <a:ext cx="8520120" cy="572400"/>
          </a:xfrm>
          <a:prstGeom prst="rect">
            <a:avLst/>
          </a:prstGeom>
          <a:noFill/>
          <a:ln>
            <a:noFill/>
          </a:ln>
        </p:spPr>
        <p:txBody>
          <a:bodyPr tIns="91440" bIns="91440"/>
          <a:p>
            <a:pPr algn="r">
              <a:lnSpc>
                <a:spcPct val="100000"/>
              </a:lnSpc>
            </a:pPr>
            <a:r>
              <a:rPr b="0" lang="en-US" sz="3200" spc="-1" strike="noStrike">
                <a:solidFill>
                  <a:srgbClr val="ffffff"/>
                </a:solidFill>
                <a:uFill>
                  <a:solidFill>
                    <a:srgbClr val="ffffff"/>
                  </a:solidFill>
                </a:uFill>
                <a:latin typeface="SU2EB2-CC"/>
                <a:ea typeface="Arial"/>
              </a:rPr>
              <a:t>#wewillcontinue</a:t>
            </a:r>
            <a:endParaRPr b="0" lang="en-US" sz="3200" spc="-1" strike="noStrike">
              <a:solidFill>
                <a:srgbClr val="000000"/>
              </a:solidFill>
              <a:uFill>
                <a:solidFill>
                  <a:srgbClr val="ffffff"/>
                </a:solidFill>
              </a:uFill>
              <a:latin typeface="SU2EB2-CC"/>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311760" y="2749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Free Software &amp; Digital Rights </a:t>
            </a:r>
            <a:r>
              <a:rPr b="0" lang="en-US" sz="4800" spc="-1" strike="noStrike">
                <a:solidFill>
                  <a:srgbClr val="000000"/>
                </a:solidFill>
                <a:uFill>
                  <a:solidFill>
                    <a:srgbClr val="ffffff"/>
                  </a:solidFill>
                </a:uFill>
                <a:latin typeface="SU2EB2-CC"/>
                <a:ea typeface="Arial"/>
              </a:rPr>
              <a:t>Leadership Orgs</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rPr>
              <a:t>Join the FSF: </a:t>
            </a:r>
            <a:r>
              <a:rPr b="0" lang="en-US" sz="2200" spc="-1" strike="noStrike">
                <a:solidFill>
                  <a:srgbClr val="000000"/>
                </a:solidFill>
                <a:uFill>
                  <a:solidFill>
                    <a:srgbClr val="ffffff"/>
                  </a:solidFill>
                </a:uFill>
                <a:latin typeface="SU2EB2-CC"/>
                <a:ea typeface="Arial"/>
                <a:hlinkClick r:id="rId1"/>
              </a:rPr>
              <a:t>https://fsf.org</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rPr>
              <a:t>Join the EFF: </a:t>
            </a:r>
            <a:r>
              <a:rPr b="0" lang="en-US" sz="2200" spc="-1" strike="noStrike">
                <a:solidFill>
                  <a:srgbClr val="000000"/>
                </a:solidFill>
                <a:uFill>
                  <a:solidFill>
                    <a:srgbClr val="ffffff"/>
                  </a:solidFill>
                </a:uFill>
                <a:latin typeface="SU2EB2-CC"/>
                <a:ea typeface="Arial"/>
                <a:hlinkClick r:id="rId2"/>
              </a:rPr>
              <a:t>https://EFF.org</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rPr>
              <a:t>Support the SFC: </a:t>
            </a:r>
            <a:r>
              <a:rPr b="0" lang="en-US" sz="2200" spc="-1" strike="noStrike">
                <a:solidFill>
                  <a:srgbClr val="000000"/>
                </a:solidFill>
                <a:uFill>
                  <a:solidFill>
                    <a:srgbClr val="ffffff"/>
                  </a:solidFill>
                </a:uFill>
                <a:latin typeface="SU2EB2-CC"/>
                <a:ea typeface="Arial"/>
                <a:hlinkClick r:id="rId3"/>
              </a:rPr>
              <a:t>https://sfconservancy.org</a:t>
            </a:r>
            <a:r>
              <a:rPr b="0" lang="en-US" sz="22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rPr>
              <a:t>Support the ACLU: </a:t>
            </a:r>
            <a:r>
              <a:rPr b="0" lang="en-US" sz="2200" spc="-1" strike="noStrike">
                <a:solidFill>
                  <a:srgbClr val="000000"/>
                </a:solidFill>
                <a:uFill>
                  <a:solidFill>
                    <a:srgbClr val="ffffff"/>
                  </a:solidFill>
                </a:uFill>
                <a:latin typeface="SU2EB2-CC"/>
                <a:ea typeface="Arial"/>
                <a:hlinkClick r:id="rId4"/>
              </a:rPr>
              <a:t>https://aclu.org</a:t>
            </a:r>
            <a:r>
              <a:rPr b="0" lang="en-US" sz="2200" spc="-1" strike="noStrike">
                <a:solidFill>
                  <a:srgbClr val="000000"/>
                </a:solidFill>
                <a:uFill>
                  <a:solidFill>
                    <a:srgbClr val="ffffff"/>
                  </a:solidFill>
                </a:uFill>
                <a:latin typeface="SU2EB2-CC"/>
                <a:ea typeface="Arial"/>
              </a:rPr>
              <a:t>
</a:t>
            </a:r>
            <a:endParaRPr b="0" lang="en-US" sz="1400" spc="-1" strike="noStrike">
              <a:solidFill>
                <a:srgbClr val="000000"/>
              </a:solidFill>
              <a:uFill>
                <a:solidFill>
                  <a:srgbClr val="ffffff"/>
                </a:solidFill>
              </a:uFill>
              <a:latin typeface="SU2EB2-CC"/>
            </a:endParaRPr>
          </a:p>
        </p:txBody>
      </p:sp>
      <p:sp>
        <p:nvSpPr>
          <p:cNvPr id="162" name="TextShape 2"/>
          <p:cNvSpPr txBox="1"/>
          <p:nvPr/>
        </p:nvSpPr>
        <p:spPr>
          <a:xfrm>
            <a:off x="564120" y="444960"/>
            <a:ext cx="8520120" cy="572400"/>
          </a:xfrm>
          <a:prstGeom prst="rect">
            <a:avLst/>
          </a:prstGeom>
          <a:noFill/>
          <a:ln>
            <a:noFill/>
          </a:ln>
        </p:spPr>
        <p:txBody>
          <a:bodyPr tIns="91440" bIns="91440"/>
          <a:p>
            <a:pPr algn="r">
              <a:lnSpc>
                <a:spcPct val="100000"/>
              </a:lnSpc>
            </a:pPr>
            <a:r>
              <a:rPr b="0" lang="en-US" sz="3200" spc="-1" strike="noStrike">
                <a:solidFill>
                  <a:srgbClr val="ffffff"/>
                </a:solidFill>
                <a:uFill>
                  <a:solidFill>
                    <a:srgbClr val="ffffff"/>
                  </a:solidFill>
                </a:uFill>
                <a:latin typeface="SU2EB2-CC"/>
                <a:ea typeface="Arial"/>
              </a:rPr>
              <a:t>#wewillcontinue</a:t>
            </a:r>
            <a:endParaRPr b="0" lang="en-US" sz="3200" spc="-1" strike="noStrike">
              <a:solidFill>
                <a:srgbClr val="000000"/>
              </a:solidFill>
              <a:uFill>
                <a:solidFill>
                  <a:srgbClr val="ffffff"/>
                </a:solidFill>
              </a:uFill>
              <a:latin typeface="SU2EB2-CC"/>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11760" y="3253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
</a:t>
            </a:r>
            <a:r>
              <a:rPr b="0" lang="en-US" sz="5200" spc="-1" strike="noStrike">
                <a:solidFill>
                  <a:srgbClr val="000000"/>
                </a:solidFill>
                <a:uFill>
                  <a:solidFill>
                    <a:srgbClr val="ffffff"/>
                  </a:solidFill>
                </a:uFill>
                <a:latin typeface="SU2EB2-CC"/>
                <a:ea typeface="Arial"/>
              </a:rPr>
              <a:t>...while keeping the fellowship secret and safe from the internet hate machine</a:t>
            </a:r>
            <a:r>
              <a:rPr b="0" lang="en-US" sz="5200" spc="-1" strike="noStrike">
                <a:solidFill>
                  <a:srgbClr val="000000"/>
                </a:solidFill>
                <a:uFill>
                  <a:solidFill>
                    <a:srgbClr val="ffffff"/>
                  </a:solidFill>
                </a:uFill>
                <a:latin typeface="SU2EB2-CC"/>
                <a:ea typeface="Arial"/>
              </a:rPr>
              <a:t>
</a:t>
            </a:r>
            <a:endParaRPr b="0" lang="en-US" sz="1400" spc="-1" strike="noStrike">
              <a:solidFill>
                <a:srgbClr val="000000"/>
              </a:solidFill>
              <a:uFill>
                <a:solidFill>
                  <a:srgbClr val="ffffff"/>
                </a:solidFill>
              </a:uFill>
              <a:latin typeface="SU2EB2-CC"/>
            </a:endParaRPr>
          </a:p>
        </p:txBody>
      </p:sp>
      <p:sp>
        <p:nvSpPr>
          <p:cNvPr id="117" name="TextShape 2"/>
          <p:cNvSpPr txBox="1"/>
          <p:nvPr/>
        </p:nvSpPr>
        <p:spPr>
          <a:xfrm>
            <a:off x="31212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What was it like?</a:t>
            </a:r>
            <a:endParaRPr b="0" lang="en-US" sz="1400" spc="-1" strike="noStrike">
              <a:solidFill>
                <a:srgbClr val="000000"/>
              </a:solidFill>
              <a:uFill>
                <a:solidFill>
                  <a:srgbClr val="ffffff"/>
                </a:solidFill>
              </a:uFill>
              <a:latin typeface="SU2EB2-CC"/>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311760" y="2929680"/>
            <a:ext cx="8520120" cy="2052360"/>
          </a:xfrm>
          <a:prstGeom prst="rect">
            <a:avLst/>
          </a:prstGeom>
          <a:noFill/>
          <a:ln>
            <a:noFill/>
          </a:ln>
        </p:spPr>
        <p:txBody>
          <a:bodyPr tIns="91440" bIns="91440" anchor="b"/>
          <a:p>
            <a:pPr algn="ctr">
              <a:lnSpc>
                <a:spcPct val="100000"/>
              </a:lnSpc>
            </a:pPr>
            <a:r>
              <a:rPr b="0" lang="en-US" sz="4800" spc="-1" strike="noStrike">
                <a:solidFill>
                  <a:srgbClr val="000000"/>
                </a:solidFill>
                <a:uFill>
                  <a:solidFill>
                    <a:srgbClr val="ffffff"/>
                  </a:solidFill>
                </a:uFill>
                <a:latin typeface="SU2EB2-CC"/>
                <a:ea typeface="Arial"/>
              </a:rPr>
              <a:t>Thank You Libreplanet &lt;3</a:t>
            </a:r>
            <a:r>
              <a:rPr b="0" lang="en-US" sz="4800" spc="-1" strike="noStrike">
                <a:solidFill>
                  <a:srgbClr val="000000"/>
                </a:solidFill>
                <a:uFill>
                  <a:solidFill>
                    <a:srgbClr val="ffffff"/>
                  </a:solidFill>
                </a:uFill>
                <a:latin typeface="SU2EB2-CC"/>
                <a:ea typeface="Arial"/>
              </a:rPr>
              <a:t>
</a:t>
            </a:r>
            <a:r>
              <a:rPr b="0" lang="en-US" sz="4800" spc="-1" strike="noStrike">
                <a:solidFill>
                  <a:srgbClr val="000000"/>
                </a:solidFill>
                <a:uFill>
                  <a:solidFill>
                    <a:srgbClr val="ffffff"/>
                  </a:solidFill>
                </a:uFill>
                <a:latin typeface="SU2EB2-CC"/>
                <a:ea typeface="Arial"/>
              </a:rPr>
              <a:t>
</a:t>
            </a:r>
            <a:r>
              <a:rPr b="0" lang="en-US" sz="3200" spc="-1" strike="noStrike">
                <a:solidFill>
                  <a:srgbClr val="000000"/>
                </a:solidFill>
                <a:uFill>
                  <a:solidFill>
                    <a:srgbClr val="ffffff"/>
                  </a:solidFill>
                </a:uFill>
                <a:latin typeface="SU2EB2-CC"/>
                <a:ea typeface="Arial"/>
              </a:rPr>
              <a:t>@remy_d | irc: decause</a:t>
            </a:r>
            <a:r>
              <a:rPr b="0" lang="en-US" sz="3200" spc="-1" strike="noStrike">
                <a:solidFill>
                  <a:srgbClr val="000000"/>
                </a:solidFill>
                <a:uFill>
                  <a:solidFill>
                    <a:srgbClr val="ffffff"/>
                  </a:solidFill>
                </a:uFill>
                <a:latin typeface="SU2EB2-CC"/>
                <a:ea typeface="Arial"/>
              </a:rPr>
              <a:t>
</a:t>
            </a:r>
            <a:r>
              <a:rPr b="0" lang="en-US" sz="3200" spc="-1" strike="noStrike">
                <a:solidFill>
                  <a:srgbClr val="000000"/>
                </a:solidFill>
                <a:uFill>
                  <a:solidFill>
                    <a:srgbClr val="ffffff"/>
                  </a:solidFill>
                </a:uFill>
                <a:latin typeface="SU2EB2-CC"/>
                <a:ea typeface="Arial"/>
                <a:hlinkClick r:id="rId1"/>
              </a:rPr>
              <a:t>Remy@DeCausemaker.org</a:t>
            </a:r>
            <a:r>
              <a:rPr b="0" lang="en-US" sz="3200" spc="-1" strike="noStrike">
                <a:solidFill>
                  <a:srgbClr val="000000"/>
                </a:solidFill>
                <a:uFill>
                  <a:solidFill>
                    <a:srgbClr val="ffffff"/>
                  </a:solidFill>
                </a:uFill>
                <a:latin typeface="SU2EB2-CC"/>
                <a:ea typeface="Arial"/>
              </a:rPr>
              <a:t>
</a:t>
            </a:r>
            <a:r>
              <a:rPr b="0" lang="en-US" sz="4800" spc="-1" strike="noStrike">
                <a:solidFill>
                  <a:srgbClr val="000000"/>
                </a:solidFill>
                <a:uFill>
                  <a:solidFill>
                    <a:srgbClr val="ffffff"/>
                  </a:solidFill>
                </a:uFill>
                <a:latin typeface="SU2EB2-CC"/>
                <a:ea typeface="Arial"/>
              </a:rPr>
              <a:t>
</a:t>
            </a:r>
            <a:r>
              <a:rPr b="0" lang="en-US" sz="2200" spc="-1" strike="noStrike">
                <a:solidFill>
                  <a:srgbClr val="000000"/>
                </a:solidFill>
                <a:uFill>
                  <a:solidFill>
                    <a:srgbClr val="ffffff"/>
                  </a:solidFill>
                </a:uFill>
                <a:latin typeface="SU2EB2-CC"/>
                <a:ea typeface="Arial"/>
                <a:hlinkClick r:id="rId2"/>
              </a:rPr>
              <a:t>https://github.com/decause/decks/libreplanet-falotct</a:t>
            </a:r>
            <a:r>
              <a:rPr b="0" lang="en-US" sz="2200" spc="-1" strike="noStrike">
                <a:solidFill>
                  <a:srgbClr val="000000"/>
                </a:solidFill>
                <a:uFill>
                  <a:solidFill>
                    <a:srgbClr val="ffffff"/>
                  </a:solidFill>
                </a:uFill>
                <a:latin typeface="SU2EB2-CC"/>
                <a:ea typeface="Arial"/>
              </a:rPr>
              <a:t>
</a:t>
            </a:r>
            <a:endParaRPr b="0" lang="en-US" sz="4800" spc="-1" strike="noStrike">
              <a:solidFill>
                <a:srgbClr val="000000"/>
              </a:solidFill>
              <a:uFill>
                <a:solidFill>
                  <a:srgbClr val="ffffff"/>
                </a:solidFill>
              </a:uFill>
              <a:latin typeface="SU2EB2-CC"/>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31176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Questions for ME</a:t>
            </a:r>
            <a:endParaRPr b="0" lang="en-US" sz="1400" spc="-1" strike="noStrike">
              <a:solidFill>
                <a:srgbClr val="000000"/>
              </a:solidFill>
              <a:uFill>
                <a:solidFill>
                  <a:srgbClr val="ffffff"/>
                </a:solidFill>
              </a:uFill>
              <a:latin typeface="SU2EB2-CC"/>
            </a:endParaRPr>
          </a:p>
        </p:txBody>
      </p:sp>
      <p:sp>
        <p:nvSpPr>
          <p:cNvPr id="165" name="TextShape 2"/>
          <p:cNvSpPr txBox="1"/>
          <p:nvPr/>
        </p:nvSpPr>
        <p:spPr>
          <a:xfrm>
            <a:off x="311760" y="1152360"/>
            <a:ext cx="8520120" cy="3416040"/>
          </a:xfrm>
          <a:prstGeom prst="rect">
            <a:avLst/>
          </a:prstGeom>
          <a:noFill/>
          <a:ln>
            <a:noFill/>
          </a:ln>
        </p:spPr>
        <p:txBody>
          <a:bodyPr tIns="91440" bIns="91440"/>
          <a:p>
            <a:pPr>
              <a:lnSpc>
                <a:spcPct val="100000"/>
              </a:lnSpc>
              <a:spcAft>
                <a:spcPts val="1599"/>
              </a:spcAft>
            </a:pPr>
            <a:endParaRPr b="0" lang="en-US" sz="1400" spc="-1" strike="noStrike">
              <a:solidFill>
                <a:srgbClr val="000000"/>
              </a:solidFill>
              <a:uFill>
                <a:solidFill>
                  <a:srgbClr val="ffffff"/>
                </a:solidFill>
              </a:uFill>
              <a:latin typeface="SU2EB2-CC"/>
            </a:endParaRPr>
          </a:p>
          <a:p>
            <a:pPr>
              <a:lnSpc>
                <a:spcPct val="100000"/>
              </a:lnSpc>
              <a:spcAft>
                <a:spcPts val="1599"/>
              </a:spcAft>
            </a:pPr>
            <a:r>
              <a:rPr b="1" lang="en-US" sz="1800" spc="-1" strike="noStrike">
                <a:solidFill>
                  <a:srgbClr val="595959"/>
                </a:solidFill>
                <a:uFill>
                  <a:solidFill>
                    <a:srgbClr val="ffffff"/>
                  </a:solidFill>
                </a:uFill>
                <a:latin typeface="SU2EB2-CC"/>
                <a:ea typeface="Arial"/>
              </a:rPr>
              <a:t>Website</a:t>
            </a:r>
            <a:r>
              <a:rPr b="1" lang="en-US" sz="1800" spc="-1" strike="noStrike">
                <a:solidFill>
                  <a:srgbClr val="595959"/>
                </a:solidFill>
                <a:uFill>
                  <a:solidFill>
                    <a:srgbClr val="ffffff"/>
                  </a:solidFill>
                </a:uFill>
                <a:latin typeface="SU2EB2-CC"/>
                <a:ea typeface="Arial"/>
              </a:rPr>
              <a:t>	</a:t>
            </a:r>
            <a:r>
              <a:rPr b="0" lang="en-US" sz="1800" spc="-1" strike="noStrike">
                <a:solidFill>
                  <a:srgbClr val="595959"/>
                </a:solidFill>
                <a:uFill>
                  <a:solidFill>
                    <a:srgbClr val="ffffff"/>
                  </a:solidFill>
                </a:uFill>
                <a:latin typeface="SU2EB2-CC"/>
                <a:ea typeface="Arial"/>
              </a:rPr>
              <a:t>	</a:t>
            </a:r>
            <a:r>
              <a:rPr b="0" lang="en-US" sz="1800" spc="-1" strike="noStrike" u="sng">
                <a:solidFill>
                  <a:srgbClr val="0097a7"/>
                </a:solidFill>
                <a:uFill>
                  <a:solidFill>
                    <a:srgbClr val="ffffff"/>
                  </a:solidFill>
                </a:uFill>
                <a:latin typeface="SU2EB2-CC"/>
                <a:ea typeface="Source Sans Pro"/>
                <a:hlinkClick r:id="rId1"/>
              </a:rPr>
              <a:t>https://DevProgress.us</a:t>
            </a:r>
            <a:endParaRPr b="0" lang="en-US" sz="1400" spc="-1" strike="noStrike">
              <a:solidFill>
                <a:srgbClr val="000000"/>
              </a:solidFill>
              <a:uFill>
                <a:solidFill>
                  <a:srgbClr val="ffffff"/>
                </a:solidFill>
              </a:uFill>
              <a:latin typeface="SU2EB2-CC"/>
            </a:endParaRPr>
          </a:p>
          <a:p>
            <a:pPr>
              <a:lnSpc>
                <a:spcPct val="100000"/>
              </a:lnSpc>
              <a:spcAft>
                <a:spcPts val="1599"/>
              </a:spcAft>
            </a:pPr>
            <a:r>
              <a:rPr b="1" lang="en-US" sz="1800" spc="-1" strike="noStrike">
                <a:solidFill>
                  <a:srgbClr val="595959"/>
                </a:solidFill>
                <a:uFill>
                  <a:solidFill>
                    <a:srgbClr val="ffffff"/>
                  </a:solidFill>
                </a:uFill>
                <a:latin typeface="SU2EB2-CC"/>
                <a:ea typeface="Source Sans Pro"/>
              </a:rPr>
              <a:t>GitHub Org</a:t>
            </a:r>
            <a:r>
              <a:rPr b="0" lang="en-US" sz="1800" spc="-1" strike="noStrike">
                <a:solidFill>
                  <a:srgbClr val="595959"/>
                </a:solidFill>
                <a:uFill>
                  <a:solidFill>
                    <a:srgbClr val="ffffff"/>
                  </a:solidFill>
                </a:uFill>
                <a:latin typeface="SU2EB2-CC"/>
                <a:ea typeface="Source Sans Pro"/>
              </a:rPr>
              <a:t>	</a:t>
            </a:r>
            <a:r>
              <a:rPr b="0" lang="en-US" sz="1800" spc="-1" strike="noStrike">
                <a:solidFill>
                  <a:srgbClr val="595959"/>
                </a:solidFill>
                <a:uFill>
                  <a:solidFill>
                    <a:srgbClr val="ffffff"/>
                  </a:solidFill>
                </a:uFill>
                <a:latin typeface="SU2EB2-CC"/>
                <a:ea typeface="Source Sans Pro"/>
              </a:rPr>
              <a:t>	</a:t>
            </a:r>
            <a:r>
              <a:rPr b="0" lang="en-US" sz="1800" spc="-1" strike="noStrike" u="sng">
                <a:solidFill>
                  <a:srgbClr val="0097a7"/>
                </a:solidFill>
                <a:uFill>
                  <a:solidFill>
                    <a:srgbClr val="ffffff"/>
                  </a:solidFill>
                </a:uFill>
                <a:latin typeface="SU2EB2-CC"/>
                <a:ea typeface="Source Sans Pro"/>
                <a:hlinkClick r:id="rId2"/>
              </a:rPr>
              <a:t>http://github.com/DevProgress</a:t>
            </a:r>
            <a:endParaRPr b="0" lang="en-US" sz="1400" spc="-1" strike="noStrike">
              <a:solidFill>
                <a:srgbClr val="000000"/>
              </a:solidFill>
              <a:uFill>
                <a:solidFill>
                  <a:srgbClr val="ffffff"/>
                </a:solidFill>
              </a:uFill>
              <a:latin typeface="SU2EB2-CC"/>
            </a:endParaRPr>
          </a:p>
          <a:p>
            <a:pPr>
              <a:lnSpc>
                <a:spcPct val="100000"/>
              </a:lnSpc>
              <a:spcAft>
                <a:spcPts val="1599"/>
              </a:spcAft>
            </a:pPr>
            <a:r>
              <a:rPr b="1" lang="en-US" sz="1800" spc="-1" strike="noStrike">
                <a:solidFill>
                  <a:srgbClr val="595959"/>
                </a:solidFill>
                <a:uFill>
                  <a:solidFill>
                    <a:srgbClr val="ffffff"/>
                  </a:solidFill>
                </a:uFill>
                <a:latin typeface="SU2EB2-CC"/>
                <a:ea typeface="Source Sans Pro"/>
              </a:rPr>
              <a:t>Projects</a:t>
            </a:r>
            <a:r>
              <a:rPr b="1" lang="en-US" sz="1800" spc="-1" strike="noStrike">
                <a:solidFill>
                  <a:srgbClr val="595959"/>
                </a:solidFill>
                <a:uFill>
                  <a:solidFill>
                    <a:srgbClr val="ffffff"/>
                  </a:solidFill>
                </a:uFill>
                <a:latin typeface="SU2EB2-CC"/>
                <a:ea typeface="Source Sans Pro"/>
              </a:rPr>
              <a:t>	</a:t>
            </a:r>
            <a:r>
              <a:rPr b="0" lang="en-US" sz="1800" spc="-1" strike="noStrike">
                <a:solidFill>
                  <a:srgbClr val="595959"/>
                </a:solidFill>
                <a:uFill>
                  <a:solidFill>
                    <a:srgbClr val="ffffff"/>
                  </a:solidFill>
                </a:uFill>
                <a:latin typeface="SU2EB2-CC"/>
                <a:ea typeface="Source Sans Pro"/>
              </a:rPr>
              <a:t>	</a:t>
            </a:r>
            <a:r>
              <a:rPr b="0" lang="en-US" sz="1800" spc="-1" strike="noStrike" u="sng">
                <a:solidFill>
                  <a:srgbClr val="0097a7"/>
                </a:solidFill>
                <a:uFill>
                  <a:solidFill>
                    <a:srgbClr val="ffffff"/>
                  </a:solidFill>
                </a:uFill>
                <a:latin typeface="SU2EB2-CC"/>
                <a:ea typeface="Source Sans Pro"/>
                <a:hlinkClick r:id="rId3"/>
              </a:rPr>
              <a:t>https://DevProgress.us/Projects</a:t>
            </a:r>
            <a:endParaRPr b="0" lang="en-US" sz="1400" spc="-1" strike="noStrike">
              <a:solidFill>
                <a:srgbClr val="000000"/>
              </a:solidFill>
              <a:uFill>
                <a:solidFill>
                  <a:srgbClr val="ffffff"/>
                </a:solidFill>
              </a:uFill>
              <a:latin typeface="SU2EB2-CC"/>
            </a:endParaRPr>
          </a:p>
          <a:p>
            <a:pPr>
              <a:lnSpc>
                <a:spcPct val="100000"/>
              </a:lnSpc>
              <a:spcAft>
                <a:spcPts val="1599"/>
              </a:spcAft>
            </a:pPr>
            <a:r>
              <a:rPr b="1" lang="en-US" sz="1800" spc="-1" strike="noStrike">
                <a:solidFill>
                  <a:srgbClr val="595959"/>
                </a:solidFill>
                <a:uFill>
                  <a:solidFill>
                    <a:srgbClr val="ffffff"/>
                  </a:solidFill>
                </a:uFill>
                <a:latin typeface="SU2EB2-CC"/>
                <a:ea typeface="Source Sans Pro"/>
              </a:rPr>
              <a:t>Asks Form</a:t>
            </a:r>
            <a:r>
              <a:rPr b="0" lang="en-US" sz="1800" spc="-1" strike="noStrike">
                <a:solidFill>
                  <a:srgbClr val="595959"/>
                </a:solidFill>
                <a:uFill>
                  <a:solidFill>
                    <a:srgbClr val="ffffff"/>
                  </a:solidFill>
                </a:uFill>
                <a:latin typeface="SU2EB2-CC"/>
                <a:ea typeface="Source Sans Pro"/>
              </a:rPr>
              <a:t>	</a:t>
            </a:r>
            <a:r>
              <a:rPr b="0" lang="en-US" sz="1800" spc="-1" strike="noStrike">
                <a:solidFill>
                  <a:srgbClr val="595959"/>
                </a:solidFill>
                <a:uFill>
                  <a:solidFill>
                    <a:srgbClr val="ffffff"/>
                  </a:solidFill>
                </a:uFill>
                <a:latin typeface="SU2EB2-CC"/>
                <a:ea typeface="Source Sans Pro"/>
              </a:rPr>
              <a:t>	</a:t>
            </a:r>
            <a:r>
              <a:rPr b="0" lang="en-US" sz="1800" spc="-1" strike="noStrike" u="sng">
                <a:solidFill>
                  <a:srgbClr val="0097a7"/>
                </a:solidFill>
                <a:uFill>
                  <a:solidFill>
                    <a:srgbClr val="ffffff"/>
                  </a:solidFill>
                </a:uFill>
                <a:latin typeface="SU2EB2-CC"/>
                <a:ea typeface="Source Sans Pro"/>
                <a:hlinkClick r:id="rId4"/>
              </a:rPr>
              <a:t>https://goo.gl/JhXbmH</a:t>
            </a:r>
            <a:endParaRPr b="0" lang="en-US" sz="1400" spc="-1" strike="noStrike">
              <a:solidFill>
                <a:srgbClr val="000000"/>
              </a:solidFill>
              <a:uFill>
                <a:solidFill>
                  <a:srgbClr val="ffffff"/>
                </a:solidFill>
              </a:uFill>
              <a:latin typeface="SU2EB2-CC"/>
            </a:endParaRPr>
          </a:p>
          <a:p>
            <a:pPr>
              <a:lnSpc>
                <a:spcPct val="100000"/>
              </a:lnSpc>
              <a:spcAft>
                <a:spcPts val="1599"/>
              </a:spcAft>
            </a:pPr>
            <a:endParaRPr b="0" lang="en-US" sz="1400" spc="-1" strike="noStrike">
              <a:solidFill>
                <a:srgbClr val="000000"/>
              </a:solidFill>
              <a:uFill>
                <a:solidFill>
                  <a:srgbClr val="ffffff"/>
                </a:solidFill>
              </a:uFill>
              <a:latin typeface="SU2EB2-CC"/>
            </a:endParaRPr>
          </a:p>
          <a:p>
            <a:pPr>
              <a:lnSpc>
                <a:spcPct val="100000"/>
              </a:lnSpc>
              <a:spcAft>
                <a:spcPts val="1599"/>
              </a:spcAft>
            </a:pPr>
            <a:endParaRPr b="0" lang="en-US" sz="1400" spc="-1" strike="noStrike">
              <a:solidFill>
                <a:srgbClr val="000000"/>
              </a:solidFill>
              <a:uFill>
                <a:solidFill>
                  <a:srgbClr val="ffffff"/>
                </a:solidFill>
              </a:uFill>
              <a:latin typeface="SU2EB2-CC"/>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11760" y="1201680"/>
            <a:ext cx="8520120" cy="2052360"/>
          </a:xfrm>
          <a:prstGeom prst="rect">
            <a:avLst/>
          </a:prstGeom>
          <a:noFill/>
          <a:ln>
            <a:noFill/>
          </a:ln>
        </p:spPr>
        <p:txBody>
          <a:bodyPr tIns="91440" bIns="91440" anchor="b"/>
          <a:p>
            <a:pPr algn="ctr">
              <a:lnSpc>
                <a:spcPct val="100000"/>
              </a:lnSpc>
            </a:pPr>
            <a:r>
              <a:rPr b="1" lang="en-US" sz="5400" spc="-1" strike="noStrike">
                <a:solidFill>
                  <a:srgbClr val="000000"/>
                </a:solidFill>
                <a:uFill>
                  <a:solidFill>
                    <a:srgbClr val="ffffff"/>
                  </a:solidFill>
                </a:uFill>
                <a:latin typeface="SU2EB2-CC"/>
                <a:ea typeface="Source Sans Pro"/>
              </a:rPr>
              <a:t>The Four Quarters of DevProgress</a:t>
            </a:r>
            <a:endParaRPr b="0" lang="en-US" sz="5400" spc="-1" strike="noStrike">
              <a:solidFill>
                <a:srgbClr val="000000"/>
              </a:solidFill>
              <a:uFill>
                <a:solidFill>
                  <a:srgbClr val="ffffff"/>
                </a:solidFill>
              </a:uFill>
              <a:latin typeface="SU2EB2-CC"/>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56376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Q0: DevProgress?</a:t>
            </a:r>
            <a:endParaRPr b="0" lang="en-US" sz="1400" spc="-1" strike="noStrike">
              <a:solidFill>
                <a:srgbClr val="000000"/>
              </a:solidFill>
              <a:uFill>
                <a:solidFill>
                  <a:srgbClr val="ffffff"/>
                </a:solidFill>
              </a:uFill>
              <a:latin typeface="SU2EB2-CC"/>
            </a:endParaRPr>
          </a:p>
        </p:txBody>
      </p:sp>
      <p:sp>
        <p:nvSpPr>
          <p:cNvPr id="120" name="TextShape 2"/>
          <p:cNvSpPr txBox="1"/>
          <p:nvPr/>
        </p:nvSpPr>
        <p:spPr>
          <a:xfrm>
            <a:off x="311760" y="1152360"/>
            <a:ext cx="8520120" cy="3416040"/>
          </a:xfrm>
          <a:prstGeom prst="rect">
            <a:avLst/>
          </a:prstGeom>
          <a:noFill/>
          <a:ln>
            <a:noFill/>
          </a:ln>
        </p:spPr>
        <p:txBody>
          <a:bodyPr tIns="91440" bIns="91440"/>
          <a:p>
            <a:pPr>
              <a:lnSpc>
                <a:spcPct val="100000"/>
              </a:lnSpc>
              <a:spcAft>
                <a:spcPts val="1599"/>
              </a:spcAft>
            </a:pPr>
            <a:r>
              <a:rPr b="1" lang="en-US" sz="2200" spc="-1" strike="noStrike">
                <a:solidFill>
                  <a:srgbClr val="000000"/>
                </a:solidFill>
                <a:uFill>
                  <a:solidFill>
                    <a:srgbClr val="ffffff"/>
                  </a:solidFill>
                </a:uFill>
                <a:latin typeface="SU2EB2-CC"/>
                <a:ea typeface="Source Sans Pro"/>
              </a:rPr>
              <a:t>First ever FOSS community for a Presidential Campaign or National Political Party in the United States</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500" spc="-1" strike="noStrike">
                <a:solidFill>
                  <a:srgbClr val="000000"/>
                </a:solidFill>
                <a:uFill>
                  <a:solidFill>
                    <a:srgbClr val="ffffff"/>
                  </a:solidFill>
                </a:uFill>
                <a:latin typeface="SU2EB2-CC"/>
                <a:ea typeface="Source Sans Pro"/>
              </a:rPr>
              <a:t>“</a:t>
            </a:r>
            <a:r>
              <a:rPr b="1" lang="en-US" sz="1500" spc="-1" strike="noStrike">
                <a:solidFill>
                  <a:srgbClr val="000000"/>
                </a:solidFill>
                <a:uFill>
                  <a:solidFill>
                    <a:srgbClr val="ffffff"/>
                  </a:solidFill>
                </a:uFill>
                <a:latin typeface="SU2EB2-CC"/>
                <a:ea typeface="Source Sans Pro"/>
              </a:rPr>
              <a:t>We are volunteers using our skills and expertise to create tech tools to help elect Hillary Clinton and other Democratic and progressive candidates. We are coders, designers, leaders, writers, mentors, and researchers. Each project we work on focuses on an app, service, data resource, or other technology to advance the cause.”</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600" spc="-1" strike="noStrike">
                <a:solidFill>
                  <a:srgbClr val="000000"/>
                </a:solidFill>
                <a:uFill>
                  <a:solidFill>
                    <a:srgbClr val="ffffff"/>
                  </a:solidFill>
                </a:uFill>
                <a:latin typeface="SU2EB2-CC"/>
                <a:ea typeface="Source Sans Pro"/>
              </a:rPr>
              <a:t>HfA/DNC provided staff (me) to establish and support the Community Architecture, and be the Narrow Bridge between campaign leadership and contributors.</a:t>
            </a:r>
            <a:endParaRPr b="0" lang="en-US"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11760" y="1201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Q1: CommArch &amp; Legal</a:t>
            </a:r>
            <a:endParaRPr b="0" lang="en-US" sz="1400" spc="-1" strike="noStrike">
              <a:solidFill>
                <a:srgbClr val="000000"/>
              </a:solidFill>
              <a:uFill>
                <a:solidFill>
                  <a:srgbClr val="ffffff"/>
                </a:solidFill>
              </a:uFill>
              <a:latin typeface="SU2EB2-CC"/>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56376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Q1: CommArch &amp; Legal</a:t>
            </a:r>
            <a:endParaRPr b="0" lang="en-US" sz="1400" spc="-1" strike="noStrike">
              <a:solidFill>
                <a:srgbClr val="000000"/>
              </a:solidFill>
              <a:uFill>
                <a:solidFill>
                  <a:srgbClr val="ffffff"/>
                </a:solidFill>
              </a:uFill>
              <a:latin typeface="SU2EB2-CC"/>
            </a:endParaRPr>
          </a:p>
        </p:txBody>
      </p:sp>
      <p:sp>
        <p:nvSpPr>
          <p:cNvPr id="123" name="TextShape 2"/>
          <p:cNvSpPr txBox="1"/>
          <p:nvPr/>
        </p:nvSpPr>
        <p:spPr>
          <a:xfrm>
            <a:off x="311760" y="1152360"/>
            <a:ext cx="8520120" cy="3416040"/>
          </a:xfrm>
          <a:prstGeom prst="rect">
            <a:avLst/>
          </a:prstGeom>
          <a:noFill/>
          <a:ln>
            <a:noFill/>
          </a:ln>
        </p:spPr>
        <p:txBody>
          <a:bodyPr tIns="91440" bIns="91440"/>
          <a:p>
            <a:pPr>
              <a:lnSpc>
                <a:spcPct val="100000"/>
              </a:lnSpc>
              <a:spcAft>
                <a:spcPts val="1599"/>
              </a:spcAft>
            </a:pPr>
            <a:r>
              <a:rPr b="1" lang="en-US" sz="2800" spc="-1" strike="noStrike">
                <a:solidFill>
                  <a:srgbClr val="000000"/>
                </a:solidFill>
                <a:uFill>
                  <a:solidFill>
                    <a:srgbClr val="ffffff"/>
                  </a:solidFill>
                </a:uFill>
                <a:latin typeface="SU2EB2-CC"/>
                <a:ea typeface="Source Sans Pro"/>
              </a:rPr>
              <a:t>Code of Conduct</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400" spc="-1" strike="noStrike">
                <a:solidFill>
                  <a:srgbClr val="000000"/>
                </a:solidFill>
                <a:uFill>
                  <a:solidFill>
                    <a:srgbClr val="ffffff"/>
                  </a:solidFill>
                </a:uFill>
                <a:latin typeface="SU2EB2-CC"/>
                <a:ea typeface="Source Sans Pro"/>
              </a:rPr>
              <a:t>Based on 18F’s, an amalgamation of best practices from places like the Geek Feminism Wiki</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2800" spc="-1" strike="noStrike">
                <a:solidFill>
                  <a:srgbClr val="000000"/>
                </a:solidFill>
                <a:uFill>
                  <a:solidFill>
                    <a:srgbClr val="ffffff"/>
                  </a:solidFill>
                </a:uFill>
                <a:latin typeface="SU2EB2-CC"/>
                <a:ea typeface="Source Sans Pro"/>
              </a:rPr>
              <a:t>Contributor Agreement</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400" spc="-1" strike="noStrike">
                <a:solidFill>
                  <a:srgbClr val="000000"/>
                </a:solidFill>
                <a:uFill>
                  <a:solidFill>
                    <a:srgbClr val="ffffff"/>
                  </a:solidFill>
                </a:uFill>
                <a:latin typeface="SU2EB2-CC"/>
                <a:ea typeface="Source Sans Pro"/>
              </a:rPr>
              <a:t>Heavily Influenced by Fedora Contributors Agreement. Took the standard volunteer agreement, which included non-disclosure, and confidentiality clauses. Special note about removing the anti-defamation clauses, and securing author ownership.</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2800" spc="-1" strike="noStrike">
                <a:solidFill>
                  <a:srgbClr val="000000"/>
                </a:solidFill>
                <a:uFill>
                  <a:solidFill>
                    <a:srgbClr val="ffffff"/>
                  </a:solidFill>
                </a:uFill>
                <a:latin typeface="SU2EB2-CC"/>
                <a:ea typeface="Source Sans Pro"/>
              </a:rPr>
              <a:t>Acceptable Licenses</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400" spc="-1" strike="noStrike">
                <a:solidFill>
                  <a:srgbClr val="000000"/>
                </a:solidFill>
                <a:uFill>
                  <a:solidFill>
                    <a:srgbClr val="ffffff"/>
                  </a:solidFill>
                </a:uFill>
                <a:latin typeface="SU2EB2-CC"/>
                <a:ea typeface="Source Sans Pro"/>
              </a:rPr>
              <a:t>Previously bastardized MIT. Now Permissive AND Copyleft, including the AGPL and GPLv3</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563760" y="444960"/>
            <a:ext cx="8520120" cy="572400"/>
          </a:xfrm>
          <a:prstGeom prst="rect">
            <a:avLst/>
          </a:prstGeom>
          <a:noFill/>
          <a:ln>
            <a:noFill/>
          </a:ln>
        </p:spPr>
        <p:txBody>
          <a:bodyPr tIns="91440" bIns="91440"/>
          <a:p>
            <a:pPr algn="r">
              <a:lnSpc>
                <a:spcPct val="100000"/>
              </a:lnSpc>
            </a:pPr>
            <a:r>
              <a:rPr b="0" lang="en-US" sz="3600" spc="-1" strike="noStrike">
                <a:solidFill>
                  <a:srgbClr val="ffffff"/>
                </a:solidFill>
                <a:uFill>
                  <a:solidFill>
                    <a:srgbClr val="ffffff"/>
                  </a:solidFill>
                </a:uFill>
                <a:latin typeface="SU2EB2-CC"/>
                <a:ea typeface="Arial"/>
              </a:rPr>
              <a:t>Q1: CommArch &amp; Legal</a:t>
            </a:r>
            <a:endParaRPr b="0" lang="en-US" sz="1400" spc="-1" strike="noStrike">
              <a:solidFill>
                <a:srgbClr val="000000"/>
              </a:solidFill>
              <a:uFill>
                <a:solidFill>
                  <a:srgbClr val="ffffff"/>
                </a:solidFill>
              </a:uFill>
              <a:latin typeface="SU2EB2-CC"/>
            </a:endParaRPr>
          </a:p>
        </p:txBody>
      </p:sp>
      <p:sp>
        <p:nvSpPr>
          <p:cNvPr id="125" name="TextShape 2"/>
          <p:cNvSpPr txBox="1"/>
          <p:nvPr/>
        </p:nvSpPr>
        <p:spPr>
          <a:xfrm>
            <a:off x="311760" y="1152360"/>
            <a:ext cx="8520120" cy="3416040"/>
          </a:xfrm>
          <a:prstGeom prst="rect">
            <a:avLst/>
          </a:prstGeom>
          <a:noFill/>
          <a:ln>
            <a:noFill/>
          </a:ln>
        </p:spPr>
        <p:txBody>
          <a:bodyPr tIns="91440" bIns="91440"/>
          <a:p>
            <a:pPr>
              <a:lnSpc>
                <a:spcPct val="100000"/>
              </a:lnSpc>
              <a:spcAft>
                <a:spcPts val="1599"/>
              </a:spcAft>
            </a:pPr>
            <a:r>
              <a:rPr b="1" lang="en-US" sz="1400" spc="-1" strike="noStrike">
                <a:solidFill>
                  <a:srgbClr val="000000"/>
                </a:solidFill>
                <a:uFill>
                  <a:solidFill>
                    <a:srgbClr val="ffffff"/>
                  </a:solidFill>
                </a:uFill>
                <a:latin typeface="Arial"/>
                <a:ea typeface="Arial"/>
              </a:rPr>
              <a:t>	</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400" spc="-1" strike="noStrike">
                <a:solidFill>
                  <a:srgbClr val="000000"/>
                </a:solidFill>
                <a:uFill>
                  <a:solidFill>
                    <a:srgbClr val="ffffff"/>
                  </a:solidFill>
                </a:uFill>
                <a:latin typeface="SU2EB2-CC"/>
                <a:ea typeface="Source Sans Pro"/>
              </a:rPr>
              <a:t>Code of Conduct</a:t>
            </a:r>
            <a:r>
              <a:rPr b="1" lang="en-US" sz="1400" spc="-1" strike="noStrike">
                <a:solidFill>
                  <a:srgbClr val="000000"/>
                </a:solidFill>
                <a:uFill>
                  <a:solidFill>
                    <a:srgbClr val="ffffff"/>
                  </a:solidFill>
                </a:uFill>
                <a:latin typeface="SU2EB2-CC"/>
                <a:ea typeface="Source Sans Pro"/>
              </a:rPr>
              <a:t>	</a:t>
            </a:r>
            <a:r>
              <a:rPr b="1" lang="en-US" sz="1400" spc="-1" strike="noStrike">
                <a:solidFill>
                  <a:srgbClr val="000000"/>
                </a:solidFill>
                <a:uFill>
                  <a:solidFill>
                    <a:srgbClr val="ffffff"/>
                  </a:solidFill>
                </a:uFill>
                <a:latin typeface="SU2EB2-CC"/>
                <a:ea typeface="Source Sans Pro"/>
              </a:rPr>
              <a:t>	</a:t>
            </a:r>
            <a:r>
              <a:rPr b="0" lang="en-US" sz="1400" spc="-1" strike="noStrike" u="sng">
                <a:solidFill>
                  <a:srgbClr val="0097a7"/>
                </a:solidFill>
                <a:uFill>
                  <a:solidFill>
                    <a:srgbClr val="ffffff"/>
                  </a:solidFill>
                </a:uFill>
                <a:latin typeface="SU2EB2-CC"/>
                <a:ea typeface="Source Sans Pro"/>
                <a:hlinkClick r:id="rId1"/>
              </a:rPr>
              <a:t>https://github.com/devprogress/code-of-conduct</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400" spc="-1" strike="noStrike">
                <a:solidFill>
                  <a:srgbClr val="000000"/>
                </a:solidFill>
                <a:uFill>
                  <a:solidFill>
                    <a:srgbClr val="ffffff"/>
                  </a:solidFill>
                </a:uFill>
                <a:latin typeface="SU2EB2-CC"/>
                <a:ea typeface="Source Sans Pro"/>
              </a:rPr>
              <a:t>Acceptable Licenses     </a:t>
            </a:r>
            <a:r>
              <a:rPr b="1" lang="en-US" sz="1400" spc="-1" strike="noStrike">
                <a:solidFill>
                  <a:srgbClr val="000000"/>
                </a:solidFill>
                <a:uFill>
                  <a:solidFill>
                    <a:srgbClr val="ffffff"/>
                  </a:solidFill>
                </a:uFill>
                <a:latin typeface="SU2EB2-CC"/>
                <a:ea typeface="Source Sans Pro"/>
              </a:rPr>
              <a:t>	</a:t>
            </a:r>
            <a:r>
              <a:rPr b="0" lang="en-US" sz="1400" spc="-1" strike="noStrike" u="sng">
                <a:solidFill>
                  <a:srgbClr val="0097a7"/>
                </a:solidFill>
                <a:uFill>
                  <a:solidFill>
                    <a:srgbClr val="ffffff"/>
                  </a:solidFill>
                </a:uFill>
                <a:latin typeface="SU2EB2-CC"/>
                <a:ea typeface="Source Sans Pro"/>
                <a:hlinkClick r:id="rId2"/>
              </a:rPr>
              <a:t>https://github.com/devprogress/acceptable-licenses</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400" spc="-1" strike="noStrike">
                <a:solidFill>
                  <a:srgbClr val="000000"/>
                </a:solidFill>
                <a:uFill>
                  <a:solidFill>
                    <a:srgbClr val="ffffff"/>
                  </a:solidFill>
                </a:uFill>
                <a:latin typeface="SU2EB2-CC"/>
                <a:ea typeface="Source Sans Pro"/>
              </a:rPr>
              <a:t>Contributor Agreement</a:t>
            </a:r>
            <a:r>
              <a:rPr b="1" lang="en-US" sz="1400" spc="-1" strike="noStrike">
                <a:solidFill>
                  <a:srgbClr val="000000"/>
                </a:solidFill>
                <a:uFill>
                  <a:solidFill>
                    <a:srgbClr val="ffffff"/>
                  </a:solidFill>
                </a:uFill>
                <a:latin typeface="SU2EB2-CC"/>
                <a:ea typeface="Source Sans Pro"/>
              </a:rPr>
              <a:t>	</a:t>
            </a:r>
            <a:r>
              <a:rPr b="0" lang="en-US" sz="1400" spc="-1" strike="noStrike" u="sng">
                <a:solidFill>
                  <a:srgbClr val="0097a7"/>
                </a:solidFill>
                <a:uFill>
                  <a:solidFill>
                    <a:srgbClr val="ffffff"/>
                  </a:solidFill>
                </a:uFill>
                <a:latin typeface="SU2EB2-CC"/>
                <a:ea typeface="Source Sans Pro"/>
                <a:hlinkClick r:id="rId3"/>
              </a:rPr>
              <a:t>https://github.com/devprogress/contributor-agreement</a:t>
            </a:r>
            <a:endParaRPr b="0" lang="en-US" sz="1400" spc="-1" strike="noStrike">
              <a:solidFill>
                <a:srgbClr val="000000"/>
              </a:solidFill>
              <a:uFill>
                <a:solidFill>
                  <a:srgbClr val="ffffff"/>
                </a:solidFill>
              </a:uFill>
              <a:latin typeface="Arial"/>
            </a:endParaRPr>
          </a:p>
          <a:p>
            <a:pPr>
              <a:lnSpc>
                <a:spcPct val="100000"/>
              </a:lnSpc>
              <a:spcAft>
                <a:spcPts val="1599"/>
              </a:spcAft>
            </a:pPr>
            <a:r>
              <a:rPr b="1" lang="en-US" sz="1400" spc="-1" strike="noStrike">
                <a:solidFill>
                  <a:srgbClr val="000000"/>
                </a:solidFill>
                <a:uFill>
                  <a:solidFill>
                    <a:srgbClr val="ffffff"/>
                  </a:solidFill>
                </a:uFill>
                <a:latin typeface="SU2EB2-CC"/>
                <a:ea typeface="Source Sans Pro"/>
              </a:rPr>
              <a:t>Landing Page &amp; FAQ</a:t>
            </a:r>
            <a:r>
              <a:rPr b="1" lang="en-US" sz="2000" spc="-1" strike="noStrike">
                <a:solidFill>
                  <a:srgbClr val="000000"/>
                </a:solidFill>
                <a:uFill>
                  <a:solidFill>
                    <a:srgbClr val="ffffff"/>
                  </a:solidFill>
                </a:uFill>
                <a:latin typeface="SU2EB2-CC"/>
                <a:ea typeface="Source Sans Pro"/>
              </a:rPr>
              <a:t>	</a:t>
            </a:r>
            <a:r>
              <a:rPr b="1" lang="en-US" sz="1400" spc="-1" strike="noStrike">
                <a:solidFill>
                  <a:srgbClr val="000000"/>
                </a:solidFill>
                <a:uFill>
                  <a:solidFill>
                    <a:srgbClr val="ffffff"/>
                  </a:solidFill>
                </a:uFill>
                <a:latin typeface="SU2EB2-CC"/>
                <a:ea typeface="Source Sans Pro"/>
              </a:rPr>
              <a:t>	</a:t>
            </a:r>
            <a:r>
              <a:rPr b="0" lang="en-US" sz="1400" spc="-1" strike="noStrike" u="sng">
                <a:solidFill>
                  <a:srgbClr val="0097a7"/>
                </a:solidFill>
                <a:uFill>
                  <a:solidFill>
                    <a:srgbClr val="ffffff"/>
                  </a:solidFill>
                </a:uFill>
                <a:latin typeface="SU2EB2-CC"/>
                <a:ea typeface="Source Sans Pro"/>
                <a:hlinkClick r:id="rId4"/>
              </a:rPr>
              <a:t>https://DevProgress.us/FAQ</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11760" y="12016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uFill>
                  <a:solidFill>
                    <a:srgbClr val="ffffff"/>
                  </a:solidFill>
                </a:uFill>
                <a:latin typeface="SU2EB2-CC"/>
                <a:ea typeface="Arial"/>
              </a:rPr>
              <a:t>Q2: Growth &amp; Asks</a:t>
            </a:r>
            <a:endParaRPr b="0" lang="en-US" sz="1400" spc="-1" strike="noStrike">
              <a:solidFill>
                <a:srgbClr val="000000"/>
              </a:solidFill>
              <a:uFill>
                <a:solidFill>
                  <a:srgbClr val="ffffff"/>
                </a:solidFill>
              </a:uFill>
              <a:latin typeface="SU2EB2-CC"/>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TotalTime>
  <Application>LibreOffice/5.2.6.2$Linux_X86_64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2017-03-26T15:19:54Z</dcterms:modified>
  <cp:revision>5</cp:revision>
  <dc:subject/>
  <dc:title/>
</cp:coreProperties>
</file>