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15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6E02E-3D0F-9E4C-813F-071284CE4E15}" type="datetimeFigureOut">
              <a:rPr kumimoji="1" lang="ja-JP" altLang="en-US" smtClean="0"/>
              <a:t>17/07/17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6C508C-158E-6044-9810-5787DB90E8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9865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773C5-6F53-4030-BD3B-580612575EE3}" type="slidenum">
              <a:rPr lang="ja-JP" altLang="en-US" smtClean="0">
                <a:solidFill>
                  <a:prstClr val="black"/>
                </a:solidFill>
                <a:latin typeface="Calibri"/>
                <a:ea typeface="ＭＳ Ｐゴシック"/>
              </a:rPr>
              <a:pPr/>
              <a:t>1</a:t>
            </a:fld>
            <a:endParaRPr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294491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3C7AD-F5F1-7847-B411-A2FF950E8858}" type="datetimeFigureOut">
              <a:rPr kumimoji="1" lang="ja-JP" altLang="en-US" smtClean="0"/>
              <a:t>17/07/17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50C08-111F-0F45-AFF0-B294CF3DE0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5709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3C7AD-F5F1-7847-B411-A2FF950E8858}" type="datetimeFigureOut">
              <a:rPr kumimoji="1" lang="ja-JP" altLang="en-US" smtClean="0"/>
              <a:t>17/07/17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50C08-111F-0F45-AFF0-B294CF3DE0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9702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3C7AD-F5F1-7847-B411-A2FF950E8858}" type="datetimeFigureOut">
              <a:rPr kumimoji="1" lang="ja-JP" altLang="en-US" smtClean="0"/>
              <a:t>17/07/17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50C08-111F-0F45-AFF0-B294CF3DE0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6688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D600-3B84-4905-94BF-3EDE86F350AB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17/07/17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A3E73-C45D-4C12-9BE1-6BEA314EE910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490782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D600-3B84-4905-94BF-3EDE86F350AB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17/07/17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A3E73-C45D-4C12-9BE1-6BEA314EE910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19213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D600-3B84-4905-94BF-3EDE86F350AB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17/07/17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A3E73-C45D-4C12-9BE1-6BEA314EE910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3822229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D600-3B84-4905-94BF-3EDE86F350AB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17/07/17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A3E73-C45D-4C12-9BE1-6BEA314EE910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4996546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D600-3B84-4905-94BF-3EDE86F350AB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17/07/17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A3E73-C45D-4C12-9BE1-6BEA314EE910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4860223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D600-3B84-4905-94BF-3EDE86F350AB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17/07/17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A3E73-C45D-4C12-9BE1-6BEA314EE910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2902249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D600-3B84-4905-94BF-3EDE86F350AB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17/07/17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A3E73-C45D-4C12-9BE1-6BEA314EE910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3141460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D600-3B84-4905-94BF-3EDE86F350AB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17/07/17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A3E73-C45D-4C12-9BE1-6BEA314EE910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877480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3C7AD-F5F1-7847-B411-A2FF950E8858}" type="datetimeFigureOut">
              <a:rPr kumimoji="1" lang="ja-JP" altLang="en-US" smtClean="0"/>
              <a:t>17/07/17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50C08-111F-0F45-AFF0-B294CF3DE0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16104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D600-3B84-4905-94BF-3EDE86F350AB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17/07/17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A3E73-C45D-4C12-9BE1-6BEA314EE910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7637413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D600-3B84-4905-94BF-3EDE86F350AB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17/07/17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A3E73-C45D-4C12-9BE1-6BEA314EE910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1390361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D600-3B84-4905-94BF-3EDE86F350AB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17/07/17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A3E73-C45D-4C12-9BE1-6BEA314EE910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71639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3C7AD-F5F1-7847-B411-A2FF950E8858}" type="datetimeFigureOut">
              <a:rPr kumimoji="1" lang="ja-JP" altLang="en-US" smtClean="0"/>
              <a:t>17/07/17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50C08-111F-0F45-AFF0-B294CF3DE0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2303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3C7AD-F5F1-7847-B411-A2FF950E8858}" type="datetimeFigureOut">
              <a:rPr kumimoji="1" lang="ja-JP" altLang="en-US" smtClean="0"/>
              <a:t>17/07/17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50C08-111F-0F45-AFF0-B294CF3DE0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943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3C7AD-F5F1-7847-B411-A2FF950E8858}" type="datetimeFigureOut">
              <a:rPr kumimoji="1" lang="ja-JP" altLang="en-US" smtClean="0"/>
              <a:t>17/07/17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50C08-111F-0F45-AFF0-B294CF3DE0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1754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3C7AD-F5F1-7847-B411-A2FF950E8858}" type="datetimeFigureOut">
              <a:rPr kumimoji="1" lang="ja-JP" altLang="en-US" smtClean="0"/>
              <a:t>17/07/17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50C08-111F-0F45-AFF0-B294CF3DE0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4438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3C7AD-F5F1-7847-B411-A2FF950E8858}" type="datetimeFigureOut">
              <a:rPr kumimoji="1" lang="ja-JP" altLang="en-US" smtClean="0"/>
              <a:t>17/07/17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50C08-111F-0F45-AFF0-B294CF3DE0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5672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3C7AD-F5F1-7847-B411-A2FF950E8858}" type="datetimeFigureOut">
              <a:rPr kumimoji="1" lang="ja-JP" altLang="en-US" smtClean="0"/>
              <a:t>17/07/17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50C08-111F-0F45-AFF0-B294CF3DE0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5162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3C7AD-F5F1-7847-B411-A2FF950E8858}" type="datetimeFigureOut">
              <a:rPr kumimoji="1" lang="ja-JP" altLang="en-US" smtClean="0"/>
              <a:t>17/07/17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50C08-111F-0F45-AFF0-B294CF3DE0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6549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3C7AD-F5F1-7847-B411-A2FF950E8858}" type="datetimeFigureOut">
              <a:rPr kumimoji="1" lang="ja-JP" altLang="en-US" smtClean="0"/>
              <a:t>17/07/17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50C08-111F-0F45-AFF0-B294CF3DE0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728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BAC5D600-3B84-4905-94BF-3EDE86F350AB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 defTabSz="914400"/>
              <a:t>17/07/17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F05A3E73-C45D-4C12-9BE1-6BEA314EE910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 defTabSz="914400"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679371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角丸四角形 44"/>
          <p:cNvSpPr/>
          <p:nvPr/>
        </p:nvSpPr>
        <p:spPr>
          <a:xfrm>
            <a:off x="251520" y="4821766"/>
            <a:ext cx="1793180" cy="164918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3" name="角丸四角形 42"/>
          <p:cNvSpPr/>
          <p:nvPr/>
        </p:nvSpPr>
        <p:spPr>
          <a:xfrm>
            <a:off x="4039811" y="4821766"/>
            <a:ext cx="3368758" cy="164918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22227"/>
            <a:ext cx="7886700" cy="836536"/>
          </a:xfrm>
        </p:spPr>
        <p:txBody>
          <a:bodyPr>
            <a:normAutofit/>
          </a:bodyPr>
          <a:lstStyle/>
          <a:p>
            <a:r>
              <a:rPr lang="en-US" altLang="ja-JP" sz="3600" dirty="0" smtClean="0"/>
              <a:t>Demo: Go </a:t>
            </a:r>
            <a:r>
              <a:rPr lang="en-US" altLang="ja-JP" sz="3600" dirty="0"/>
              <a:t>implementation of DOTS</a:t>
            </a:r>
            <a:endParaRPr kumimoji="1" lang="ja-JP" altLang="en-US" sz="3600" dirty="0"/>
          </a:p>
        </p:txBody>
      </p:sp>
      <p:sp>
        <p:nvSpPr>
          <p:cNvPr id="4" name="正方形/長方形 3"/>
          <p:cNvSpPr/>
          <p:nvPr/>
        </p:nvSpPr>
        <p:spPr>
          <a:xfrm>
            <a:off x="876602" y="5588495"/>
            <a:ext cx="762605" cy="653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ja-JP" dirty="0">
                <a:solidFill>
                  <a:prstClr val="white"/>
                </a:solidFill>
                <a:latin typeface="Calibri"/>
                <a:ea typeface="ＭＳ Ｐゴシック"/>
              </a:rPr>
              <a:t>DOTS</a:t>
            </a:r>
          </a:p>
          <a:p>
            <a:pPr algn="ctr" defTabSz="914400"/>
            <a:r>
              <a:rPr lang="en-US" altLang="ja-JP" dirty="0">
                <a:solidFill>
                  <a:prstClr val="white"/>
                </a:solidFill>
                <a:latin typeface="Calibri"/>
                <a:ea typeface="ＭＳ Ｐゴシック"/>
              </a:rPr>
              <a:t>Client</a:t>
            </a:r>
            <a:endParaRPr lang="ja-JP" altLang="en-US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4399635" y="5600382"/>
            <a:ext cx="777289" cy="636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ja-JP" dirty="0">
                <a:solidFill>
                  <a:prstClr val="white"/>
                </a:solidFill>
                <a:latin typeface="Calibri"/>
                <a:ea typeface="ＭＳ Ｐゴシック"/>
              </a:rPr>
              <a:t>DOTS</a:t>
            </a:r>
          </a:p>
          <a:p>
            <a:pPr algn="ctr" defTabSz="914400"/>
            <a:r>
              <a:rPr lang="en-US" altLang="ja-JP" dirty="0">
                <a:solidFill>
                  <a:prstClr val="white"/>
                </a:solidFill>
                <a:latin typeface="Calibri"/>
                <a:ea typeface="ＭＳ Ｐゴシック"/>
              </a:rPr>
              <a:t>Server</a:t>
            </a:r>
            <a:endParaRPr lang="ja-JP" altLang="en-US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6" name="左右矢印 5"/>
          <p:cNvSpPr/>
          <p:nvPr/>
        </p:nvSpPr>
        <p:spPr>
          <a:xfrm>
            <a:off x="1701799" y="5635760"/>
            <a:ext cx="2558135" cy="279400"/>
          </a:xfrm>
          <a:prstGeom prst="leftRight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ja-JP" altLang="en-US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7" name="左右矢印 6"/>
          <p:cNvSpPr/>
          <p:nvPr/>
        </p:nvSpPr>
        <p:spPr>
          <a:xfrm>
            <a:off x="1701800" y="5934515"/>
            <a:ext cx="2558134" cy="279400"/>
          </a:xfrm>
          <a:prstGeom prst="leftRight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ja-JP" altLang="en-US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237110" y="5434606"/>
            <a:ext cx="12502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ja-JP" sz="1400" dirty="0" smtClean="0">
                <a:solidFill>
                  <a:prstClr val="black"/>
                </a:solidFill>
                <a:latin typeface="Calibri"/>
                <a:ea typeface="ＭＳ Ｐゴシック"/>
              </a:rPr>
              <a:t>Signal </a:t>
            </a:r>
            <a:r>
              <a:rPr lang="en-US" altLang="ja-JP" sz="1400" dirty="0">
                <a:solidFill>
                  <a:prstClr val="black"/>
                </a:solidFill>
                <a:latin typeface="Calibri"/>
                <a:ea typeface="ＭＳ Ｐゴシック"/>
              </a:rPr>
              <a:t>Channel</a:t>
            </a:r>
            <a:endParaRPr lang="ja-JP" altLang="en-US" sz="1400" dirty="0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237110" y="6073171"/>
            <a:ext cx="1163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ja-JP" sz="1400" dirty="0" smtClean="0">
                <a:solidFill>
                  <a:prstClr val="black"/>
                </a:solidFill>
                <a:latin typeface="Calibri"/>
                <a:ea typeface="ＭＳ Ｐゴシック"/>
              </a:rPr>
              <a:t>Data </a:t>
            </a:r>
            <a:r>
              <a:rPr lang="en-US" altLang="ja-JP" sz="1400" dirty="0">
                <a:solidFill>
                  <a:prstClr val="black"/>
                </a:solidFill>
                <a:latin typeface="Calibri"/>
                <a:ea typeface="ＭＳ Ｐゴシック"/>
              </a:rPr>
              <a:t>Channel</a:t>
            </a:r>
            <a:endParaRPr lang="ja-JP" altLang="en-US" sz="1400" dirty="0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970257" y="5611056"/>
            <a:ext cx="727767" cy="6082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ja-JP" sz="1600" dirty="0" err="1" smtClean="0">
                <a:solidFill>
                  <a:prstClr val="black"/>
                </a:solidFill>
                <a:latin typeface="Calibri"/>
                <a:ea typeface="ＭＳ Ｐゴシック"/>
              </a:rPr>
              <a:t>gobgp</a:t>
            </a:r>
            <a:endParaRPr lang="ja-JP" altLang="en-US" sz="1600" dirty="0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cxnSp>
        <p:nvCxnSpPr>
          <p:cNvPr id="14" name="直線矢印コネクタ 13"/>
          <p:cNvCxnSpPr>
            <a:stCxn id="5" idx="3"/>
            <a:endCxn id="10" idx="1"/>
          </p:cNvCxnSpPr>
          <p:nvPr/>
        </p:nvCxnSpPr>
        <p:spPr>
          <a:xfrm flipV="1">
            <a:off x="5176924" y="5915160"/>
            <a:ext cx="793333" cy="363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四角形吹き出し 23"/>
          <p:cNvSpPr/>
          <p:nvPr/>
        </p:nvSpPr>
        <p:spPr>
          <a:xfrm>
            <a:off x="3599370" y="6470951"/>
            <a:ext cx="1994073" cy="337456"/>
          </a:xfrm>
          <a:prstGeom prst="wedgeRectCallout">
            <a:avLst>
              <a:gd name="adj1" fmla="val -1321"/>
              <a:gd name="adj2" fmla="val -7678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ja-JP" sz="1600" dirty="0" smtClean="0">
                <a:solidFill>
                  <a:prstClr val="black"/>
                </a:solidFill>
                <a:latin typeface="Calibri"/>
                <a:ea typeface="ＭＳ Ｐゴシック"/>
              </a:rPr>
              <a:t>2. validate request</a:t>
            </a:r>
            <a:endParaRPr lang="ja-JP" altLang="en-US" sz="1600" dirty="0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25" name="四角形吹き出し 24"/>
          <p:cNvSpPr/>
          <p:nvPr/>
        </p:nvSpPr>
        <p:spPr>
          <a:xfrm>
            <a:off x="61687" y="6470951"/>
            <a:ext cx="2515810" cy="361646"/>
          </a:xfrm>
          <a:prstGeom prst="wedgeRectCallout">
            <a:avLst>
              <a:gd name="adj1" fmla="val -19601"/>
              <a:gd name="adj2" fmla="val -714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ja-JP" sz="1600" dirty="0" smtClean="0">
                <a:solidFill>
                  <a:prstClr val="black"/>
                </a:solidFill>
                <a:latin typeface="Calibri"/>
                <a:ea typeface="ＭＳ Ｐゴシック"/>
              </a:rPr>
              <a:t>1. send mitigation request</a:t>
            </a:r>
            <a:endParaRPr lang="ja-JP" altLang="en-US" sz="1600" dirty="0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28" name="四角形吹き出し 27"/>
          <p:cNvSpPr/>
          <p:nvPr/>
        </p:nvSpPr>
        <p:spPr>
          <a:xfrm>
            <a:off x="6041987" y="6470951"/>
            <a:ext cx="2669442" cy="337456"/>
          </a:xfrm>
          <a:prstGeom prst="wedgeRectCallout">
            <a:avLst>
              <a:gd name="adj1" fmla="val -31501"/>
              <a:gd name="adj2" fmla="val -10119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ja-JP" sz="1600" dirty="0" smtClean="0">
                <a:solidFill>
                  <a:prstClr val="black"/>
                </a:solidFill>
                <a:latin typeface="Calibri"/>
                <a:ea typeface="ＭＳ Ｐゴシック"/>
              </a:rPr>
              <a:t>3.enable </a:t>
            </a:r>
            <a:r>
              <a:rPr lang="en-US" altLang="ja-JP" sz="1600" dirty="0" err="1" smtClean="0">
                <a:solidFill>
                  <a:prstClr val="black"/>
                </a:solidFill>
                <a:latin typeface="Calibri"/>
                <a:ea typeface="ＭＳ Ｐゴシック"/>
              </a:rPr>
              <a:t>blackhole</a:t>
            </a:r>
            <a:r>
              <a:rPr lang="en-US" altLang="ja-JP" sz="1600" dirty="0" smtClean="0">
                <a:solidFill>
                  <a:prstClr val="black"/>
                </a:solidFill>
                <a:latin typeface="Calibri"/>
                <a:ea typeface="ＭＳ Ｐゴシック"/>
              </a:rPr>
              <a:t> routing</a:t>
            </a:r>
            <a:endParaRPr lang="ja-JP" altLang="en-US" sz="1600" dirty="0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89762" y="1347789"/>
            <a:ext cx="544338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/>
              <a:t>DOTS is:</a:t>
            </a:r>
          </a:p>
          <a:p>
            <a:pPr marL="285750" indent="-285750">
              <a:buFont typeface="Arial"/>
              <a:buChar char="•"/>
            </a:pPr>
            <a:r>
              <a:rPr lang="en-US" altLang="ja-JP" sz="1600" b="1" dirty="0" err="1" smtClean="0"/>
              <a:t>D</a:t>
            </a:r>
            <a:r>
              <a:rPr lang="en-US" altLang="ja-JP" sz="1600" dirty="0" err="1" smtClean="0"/>
              <a:t>DoS</a:t>
            </a:r>
            <a:r>
              <a:rPr lang="en-US" altLang="ja-JP" sz="1600" dirty="0" smtClean="0"/>
              <a:t> </a:t>
            </a:r>
            <a:r>
              <a:rPr lang="en-US" altLang="ja-JP" sz="1600" b="1" dirty="0"/>
              <a:t>O</a:t>
            </a:r>
            <a:r>
              <a:rPr lang="en-US" altLang="ja-JP" sz="1600" dirty="0"/>
              <a:t>pen </a:t>
            </a:r>
            <a:r>
              <a:rPr lang="en-US" altLang="ja-JP" sz="1600" b="1" dirty="0"/>
              <a:t>T</a:t>
            </a:r>
            <a:r>
              <a:rPr lang="en-US" altLang="ja-JP" sz="1600" dirty="0"/>
              <a:t>hreat </a:t>
            </a:r>
            <a:r>
              <a:rPr lang="en-US" altLang="ja-JP" sz="1600" b="1" dirty="0"/>
              <a:t>S</a:t>
            </a:r>
            <a:r>
              <a:rPr lang="en-US" altLang="ja-JP" sz="1600" dirty="0"/>
              <a:t>ignaling</a:t>
            </a:r>
          </a:p>
          <a:p>
            <a:pPr marL="285750" indent="-285750">
              <a:buFont typeface="Arial"/>
              <a:buChar char="•"/>
            </a:pPr>
            <a:r>
              <a:rPr lang="en-US" altLang="ja-JP" sz="1600" dirty="0" smtClean="0"/>
              <a:t>Automation </a:t>
            </a:r>
            <a:r>
              <a:rPr lang="en-US" altLang="ja-JP" sz="1600" dirty="0"/>
              <a:t>and Standardization of signaling for </a:t>
            </a:r>
            <a:r>
              <a:rPr lang="en-US" altLang="ja-JP" sz="1600" u="sng" dirty="0" err="1"/>
              <a:t>DDoS</a:t>
            </a:r>
            <a:r>
              <a:rPr lang="en-US" altLang="ja-JP" sz="1600" u="sng" dirty="0"/>
              <a:t> protection</a:t>
            </a:r>
          </a:p>
          <a:p>
            <a:pPr marL="285750" indent="-285750">
              <a:buFont typeface="Arial"/>
              <a:buChar char="•"/>
            </a:pPr>
            <a:r>
              <a:rPr lang="en-US" altLang="ja-JP" sz="1600" dirty="0" smtClean="0"/>
              <a:t>“</a:t>
            </a:r>
            <a:r>
              <a:rPr lang="en-US" altLang="ja-JP" sz="1600" dirty="0"/>
              <a:t>ask for help!” from a victim to an upstream provider</a:t>
            </a:r>
          </a:p>
          <a:p>
            <a:r>
              <a:rPr lang="en-US" altLang="ja-JP" sz="1600" dirty="0"/>
              <a:t>	- inter-</a:t>
            </a:r>
            <a:r>
              <a:rPr lang="en-US" altLang="ja-JP" sz="1600" dirty="0" smtClean="0"/>
              <a:t>organization / including </a:t>
            </a:r>
            <a:r>
              <a:rPr lang="en-US" altLang="ja-JP" sz="1600" dirty="0" err="1" smtClean="0"/>
              <a:t>authN</a:t>
            </a:r>
            <a:r>
              <a:rPr lang="en-US" altLang="ja-JP" sz="1600" dirty="0" smtClean="0"/>
              <a:t> </a:t>
            </a:r>
            <a:r>
              <a:rPr lang="en-US" altLang="ja-JP" sz="1600" dirty="0"/>
              <a:t>and </a:t>
            </a:r>
            <a:r>
              <a:rPr lang="en-US" altLang="ja-JP" sz="1600" dirty="0" err="1" smtClean="0"/>
              <a:t>authX</a:t>
            </a:r>
            <a:r>
              <a:rPr lang="en-US" altLang="ja-JP" sz="1600" dirty="0" smtClean="0"/>
              <a:t> </a:t>
            </a:r>
            <a:r>
              <a:rPr lang="en-US" altLang="ja-JP" sz="1600" dirty="0"/>
              <a:t>in </a:t>
            </a:r>
            <a:r>
              <a:rPr lang="en-US" altLang="ja-JP" sz="1600" dirty="0" smtClean="0"/>
              <a:t>spec</a:t>
            </a:r>
            <a:endParaRPr lang="en-US" altLang="ja-JP" sz="1600" dirty="0"/>
          </a:p>
          <a:p>
            <a:r>
              <a:rPr lang="en-US" altLang="ja-JP" sz="1600" b="1" dirty="0"/>
              <a:t>What you can see in this demo:</a:t>
            </a:r>
          </a:p>
          <a:p>
            <a:pPr marL="285750" indent="-285750">
              <a:buFont typeface="Arial"/>
              <a:buChar char="•"/>
            </a:pPr>
            <a:r>
              <a:rPr lang="en-US" altLang="ja-JP" sz="1600" dirty="0" smtClean="0"/>
              <a:t>A </a:t>
            </a:r>
            <a:r>
              <a:rPr lang="en-US" altLang="ja-JP" sz="1600" dirty="0"/>
              <a:t>DOTS client sends a mitigation request to a DOTS server over DOTS signal channel.</a:t>
            </a:r>
          </a:p>
          <a:p>
            <a:pPr marL="285750" indent="-285750">
              <a:buFont typeface="Arial"/>
              <a:buChar char="•"/>
            </a:pPr>
            <a:r>
              <a:rPr lang="en-US" altLang="ja-JP" sz="1600" dirty="0" smtClean="0"/>
              <a:t>The </a:t>
            </a:r>
            <a:r>
              <a:rPr lang="en-US" altLang="ja-JP" sz="1600" dirty="0"/>
              <a:t>DOTS server receives and validates the request, then starts mitigation by </a:t>
            </a:r>
            <a:r>
              <a:rPr lang="en-US" altLang="ja-JP" sz="1600" dirty="0" smtClean="0"/>
              <a:t>kicking a blocker</a:t>
            </a:r>
            <a:endParaRPr lang="en-US" altLang="ja-JP" sz="1600" dirty="0"/>
          </a:p>
          <a:p>
            <a:pPr marL="285750" indent="-285750">
              <a:buFont typeface="Arial"/>
              <a:buChar char="•"/>
            </a:pPr>
            <a:r>
              <a:rPr lang="en-US" altLang="ja-JP" sz="1600" dirty="0" smtClean="0"/>
              <a:t>In </a:t>
            </a:r>
            <a:r>
              <a:rPr lang="en-US" altLang="ja-JP" sz="1600" dirty="0"/>
              <a:t>this demo, the blocker is a </a:t>
            </a:r>
            <a:r>
              <a:rPr lang="en-US" altLang="ja-JP" sz="1600" dirty="0" err="1"/>
              <a:t>gobgp</a:t>
            </a:r>
            <a:r>
              <a:rPr lang="en-US" altLang="ja-JP" sz="1600" dirty="0"/>
              <a:t> server which triggers “</a:t>
            </a:r>
            <a:r>
              <a:rPr lang="en-US" altLang="ja-JP" sz="1600" dirty="0" err="1"/>
              <a:t>blackhole</a:t>
            </a:r>
            <a:r>
              <a:rPr lang="en-US" altLang="ja-JP" sz="1600" dirty="0"/>
              <a:t> routing” in a service operator's </a:t>
            </a:r>
            <a:r>
              <a:rPr lang="en-US" altLang="ja-JP" sz="1600" dirty="0" smtClean="0"/>
              <a:t>network</a:t>
            </a:r>
            <a:endParaRPr lang="en-US" altLang="ja-JP" sz="16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95300" y="713554"/>
            <a:ext cx="8020050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dirty="0"/>
              <a:t>Demo scenario:</a:t>
            </a:r>
          </a:p>
          <a:p>
            <a:r>
              <a:rPr lang="en-US" altLang="ja-JP" dirty="0"/>
              <a:t>Enabling </a:t>
            </a:r>
            <a:r>
              <a:rPr lang="en-US" altLang="ja-JP" dirty="0" err="1" smtClean="0"/>
              <a:t>DDoS</a:t>
            </a:r>
            <a:r>
              <a:rPr lang="en-US" altLang="ja-JP" dirty="0" smtClean="0"/>
              <a:t> Protection </a:t>
            </a:r>
            <a:r>
              <a:rPr lang="en-US" altLang="ja-JP" dirty="0" smtClean="0"/>
              <a:t>in </a:t>
            </a:r>
            <a:r>
              <a:rPr lang="en-US" altLang="ja-JP" dirty="0"/>
              <a:t>an upstream network by DOTS protocol</a:t>
            </a:r>
            <a:endParaRPr kumimoji="1" lang="ja-JP" altLang="en-US" dirty="0"/>
          </a:p>
        </p:txBody>
      </p:sp>
      <p:pic>
        <p:nvPicPr>
          <p:cNvPr id="33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1987" y="1620634"/>
            <a:ext cx="1165973" cy="1258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568" y="1642152"/>
            <a:ext cx="1106782" cy="1236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テキスト ボックス 30"/>
          <p:cNvSpPr txBox="1"/>
          <p:nvPr/>
        </p:nvSpPr>
        <p:spPr>
          <a:xfrm>
            <a:off x="5901265" y="1388210"/>
            <a:ext cx="1402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Signal </a:t>
            </a:r>
            <a:r>
              <a:rPr lang="en-US" altLang="ja-JP" sz="1600" dirty="0" smtClean="0"/>
              <a:t>Channel</a:t>
            </a:r>
            <a:endParaRPr kumimoji="1" lang="ja-JP" altLang="en-US" sz="1600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7408568" y="1387845"/>
            <a:ext cx="1302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/>
              <a:t>Data Channel</a:t>
            </a:r>
            <a:endParaRPr kumimoji="1" lang="ja-JP" altLang="en-US" sz="1600" dirty="0"/>
          </a:p>
        </p:txBody>
      </p:sp>
      <p:cxnSp>
        <p:nvCxnSpPr>
          <p:cNvPr id="38" name="直線コネクタ 37"/>
          <p:cNvCxnSpPr/>
          <p:nvPr/>
        </p:nvCxnSpPr>
        <p:spPr>
          <a:xfrm>
            <a:off x="5545063" y="1514451"/>
            <a:ext cx="0" cy="31265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図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3443" y="3091947"/>
            <a:ext cx="3550557" cy="1645153"/>
          </a:xfrm>
          <a:prstGeom prst="rect">
            <a:avLst/>
          </a:prstGeom>
        </p:spPr>
      </p:pic>
      <p:sp>
        <p:nvSpPr>
          <p:cNvPr id="40" name="テキスト ボックス 39"/>
          <p:cNvSpPr txBox="1"/>
          <p:nvPr/>
        </p:nvSpPr>
        <p:spPr>
          <a:xfrm>
            <a:off x="5612886" y="2812329"/>
            <a:ext cx="23602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Mitigation Request Model</a:t>
            </a:r>
            <a:endParaRPr kumimoji="1" lang="ja-JP" altLang="en-US" sz="1600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4039811" y="4767765"/>
            <a:ext cx="2153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Service Provider’s</a:t>
            </a:r>
            <a:r>
              <a:rPr kumimoji="1" lang="en-US" altLang="ja-JP" sz="1400" dirty="0" smtClean="0"/>
              <a:t> Network</a:t>
            </a:r>
            <a:endParaRPr kumimoji="1" lang="ja-JP" altLang="en-US" sz="1400" dirty="0"/>
          </a:p>
        </p:txBody>
      </p:sp>
      <p:pic>
        <p:nvPicPr>
          <p:cNvPr id="53" name="Picture 14" descr="C:\Users\0051747\Desktop\PNG\Icon_PNG\Icon_1_15_PNG\12_pc_b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10" y="4998513"/>
            <a:ext cx="570942" cy="466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3" descr="C:\Users\0051747\Desktop\PNG\Icon_PNG\Icon_74_98_PNG\80_illegal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3128" y="5075542"/>
            <a:ext cx="357415" cy="395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禁止 57"/>
          <p:cNvSpPr/>
          <p:nvPr/>
        </p:nvSpPr>
        <p:spPr>
          <a:xfrm>
            <a:off x="7010052" y="5075542"/>
            <a:ext cx="395816" cy="395816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0" name="直線矢印コネクタ 59"/>
          <p:cNvCxnSpPr>
            <a:stCxn id="58" idx="2"/>
          </p:cNvCxnSpPr>
          <p:nvPr/>
        </p:nvCxnSpPr>
        <p:spPr>
          <a:xfrm flipH="1">
            <a:off x="1003906" y="5273450"/>
            <a:ext cx="6006146" cy="7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左矢印 61"/>
          <p:cNvSpPr/>
          <p:nvPr/>
        </p:nvSpPr>
        <p:spPr>
          <a:xfrm>
            <a:off x="7408570" y="5015066"/>
            <a:ext cx="453336" cy="512953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四角形吹き出し 62"/>
          <p:cNvSpPr/>
          <p:nvPr/>
        </p:nvSpPr>
        <p:spPr>
          <a:xfrm>
            <a:off x="7020272" y="5805264"/>
            <a:ext cx="1942299" cy="337456"/>
          </a:xfrm>
          <a:prstGeom prst="wedgeRectCallout">
            <a:avLst>
              <a:gd name="adj1" fmla="val -37728"/>
              <a:gd name="adj2" fmla="val -12628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ja-JP" sz="1600" dirty="0">
                <a:solidFill>
                  <a:prstClr val="black"/>
                </a:solidFill>
                <a:latin typeface="Calibri"/>
                <a:ea typeface="ＭＳ Ｐゴシック"/>
              </a:rPr>
              <a:t>4</a:t>
            </a:r>
            <a:r>
              <a:rPr lang="en-US" altLang="ja-JP" sz="1600" dirty="0" smtClean="0">
                <a:solidFill>
                  <a:prstClr val="black"/>
                </a:solidFill>
                <a:latin typeface="Calibri"/>
                <a:ea typeface="ＭＳ Ｐゴシック"/>
              </a:rPr>
              <a:t>. Stop </a:t>
            </a:r>
            <a:r>
              <a:rPr lang="en-US" altLang="ja-JP" sz="1600" dirty="0" err="1" smtClean="0">
                <a:solidFill>
                  <a:prstClr val="black"/>
                </a:solidFill>
                <a:latin typeface="Calibri"/>
                <a:ea typeface="ＭＳ Ｐゴシック"/>
              </a:rPr>
              <a:t>DDoS</a:t>
            </a:r>
            <a:r>
              <a:rPr lang="en-US" altLang="ja-JP" sz="1600" dirty="0" smtClean="0">
                <a:solidFill>
                  <a:prstClr val="black"/>
                </a:solidFill>
                <a:latin typeface="Calibri"/>
                <a:ea typeface="ＭＳ Ｐゴシック"/>
              </a:rPr>
              <a:t> Attack</a:t>
            </a:r>
            <a:endParaRPr lang="ja-JP" altLang="en-US" sz="1600" dirty="0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cxnSp>
        <p:nvCxnSpPr>
          <p:cNvPr id="65" name="直線矢印コネクタ 64"/>
          <p:cNvCxnSpPr>
            <a:stCxn id="10" idx="3"/>
            <a:endCxn id="58" idx="3"/>
          </p:cNvCxnSpPr>
          <p:nvPr/>
        </p:nvCxnSpPr>
        <p:spPr>
          <a:xfrm flipV="1">
            <a:off x="6698024" y="5413392"/>
            <a:ext cx="369994" cy="501768"/>
          </a:xfrm>
          <a:prstGeom prst="straightConnector1">
            <a:avLst/>
          </a:prstGeom>
          <a:ln w="38100" cmpd="sng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780771" y="4750230"/>
            <a:ext cx="703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target</a:t>
            </a:r>
          </a:p>
          <a:p>
            <a:r>
              <a:rPr kumimoji="1" lang="en-US" altLang="ja-JP" sz="1400" dirty="0" smtClean="0"/>
              <a:t>IP/port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79802706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90</Words>
  <Application>Microsoft Macintosh PowerPoint</Application>
  <PresentationFormat>画面に合わせる (4:3)</PresentationFormat>
  <Paragraphs>30</Paragraphs>
  <Slides>1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2</vt:i4>
      </vt:variant>
      <vt:variant>
        <vt:lpstr>スライド タイトル</vt:lpstr>
      </vt:variant>
      <vt:variant>
        <vt:i4>1</vt:i4>
      </vt:variant>
    </vt:vector>
  </HeadingPairs>
  <TitlesOfParts>
    <vt:vector size="3" baseType="lpstr">
      <vt:lpstr>ホワイト</vt:lpstr>
      <vt:lpstr>Office テーマ</vt:lpstr>
      <vt:lpstr>Demo: Go implementation of DOTS</vt:lpstr>
    </vt:vector>
  </TitlesOfParts>
  <Company>NTTCommunications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Demo: Go implementation of DOTS</dc:title>
  <dc:creator>西塚 要</dc:creator>
  <cp:lastModifiedBy>西塚 要</cp:lastModifiedBy>
  <cp:revision>8</cp:revision>
  <dcterms:created xsi:type="dcterms:W3CDTF">2017-07-17T12:15:09Z</dcterms:created>
  <dcterms:modified xsi:type="dcterms:W3CDTF">2017-07-17T14:16:47Z</dcterms:modified>
</cp:coreProperties>
</file>