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4"/>
  </p:notesMasterIdLst>
  <p:handoutMasterIdLst>
    <p:handoutMasterId r:id="rId15"/>
  </p:handoutMasterIdLst>
  <p:sldIdLst>
    <p:sldId id="460" r:id="rId2"/>
    <p:sldId id="579" r:id="rId3"/>
    <p:sldId id="554" r:id="rId4"/>
    <p:sldId id="539" r:id="rId5"/>
    <p:sldId id="538" r:id="rId6"/>
    <p:sldId id="575" r:id="rId7"/>
    <p:sldId id="577" r:id="rId8"/>
    <p:sldId id="578" r:id="rId9"/>
    <p:sldId id="576" r:id="rId10"/>
    <p:sldId id="569" r:id="rId11"/>
    <p:sldId id="580" r:id="rId12"/>
    <p:sldId id="568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pos="2741">
          <p15:clr>
            <a:srgbClr val="A4A3A4"/>
          </p15:clr>
        </p15:guide>
        <p15:guide id="4" pos="2453">
          <p15:clr>
            <a:srgbClr val="A4A3A4"/>
          </p15:clr>
        </p15:guide>
        <p15:guide id="5" pos="5558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Benoit Claise (bclaise)" initials="BC(" lastIdx="1" clrIdx="1">
    <p:extLst>
      <p:ext uri="{19B8F6BF-5375-455C-9EA6-DF929625EA0E}">
        <p15:presenceInfo xmlns:p15="http://schemas.microsoft.com/office/powerpoint/2012/main" userId="S-1-5-21-1708537768-1303643608-725345543-3264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335FFA"/>
    <a:srgbClr val="489542"/>
    <a:srgbClr val="90BDDB"/>
    <a:srgbClr val="4D4D4D"/>
    <a:srgbClr val="AB0810"/>
    <a:srgbClr val="FDBE24"/>
    <a:srgbClr val="FA661C"/>
    <a:srgbClr val="349A97"/>
    <a:srgbClr val="2C9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7256" autoAdjust="0"/>
    <p:restoredTop sz="94660"/>
  </p:normalViewPr>
  <p:slideViewPr>
    <p:cSldViewPr snapToGrid="0" snapToObjects="1" showGuides="1">
      <p:cViewPr varScale="1">
        <p:scale>
          <a:sx n="79" d="100"/>
          <a:sy n="79" d="100"/>
        </p:scale>
        <p:origin x="43" y="586"/>
      </p:cViewPr>
      <p:guideLst>
        <p:guide orient="horz" pos="307"/>
        <p:guide orient="horz" pos="3053"/>
        <p:guide pos="2741"/>
        <p:guide pos="2453"/>
        <p:guide pos="5558"/>
        <p:guide pos="39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6" d="100"/>
        <a:sy n="20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7/16/2017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7/16/2017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28639" y="876359"/>
            <a:ext cx="8259762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12400" indent="-392400">
              <a:lnSpc>
                <a:spcPts val="444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7413717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564794" y="1347788"/>
            <a:ext cx="4218460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326683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565970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7928" y="302505"/>
            <a:ext cx="3715995" cy="826447"/>
          </a:xfrm>
          <a:prstGeom prst="rect">
            <a:avLst/>
          </a:prstGeom>
        </p:spPr>
        <p:txBody>
          <a:bodyPr lIns="61712" tIns="34286" rIns="61712" bIns="34286" rtlCol="0">
            <a:noAutofit/>
          </a:bodyPr>
          <a:lstStyle>
            <a:lvl1pPr algn="l" defTabSz="68572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200" b="0" i="0" kern="1200" spc="-75" baseline="0" dirty="0" smtClean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905964" y="302506"/>
            <a:ext cx="3715995" cy="826446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spc="-75" baseline="0" dirty="0">
                <a:solidFill>
                  <a:srgbClr val="676767"/>
                </a:solidFill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928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905964" y="1347788"/>
            <a:ext cx="3715995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0002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070225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37263" y="609600"/>
            <a:ext cx="0" cy="3984625"/>
          </a:xfrm>
          <a:prstGeom prst="line">
            <a:avLst/>
          </a:prstGeom>
          <a:ln w="38100" cap="flat" cmpd="sng">
            <a:solidFill>
              <a:srgbClr val="3E6B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22831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3377728" y="22783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354813" y="220478"/>
            <a:ext cx="2337109" cy="77046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marR="0" indent="0" algn="l" defTabSz="68572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500" b="0" i="0" u="none" strike="noStrike" kern="1200" cap="none" spc="-75" normalizeH="0" baseline="0" noProof="0" dirty="0" smtClean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+mj-lt"/>
                <a:ea typeface="+mj-ea"/>
                <a:cs typeface="CiscoSans Thin"/>
              </a:defRPr>
            </a:lvl1pPr>
          </a:lstStyle>
          <a:p>
            <a:pPr lvl="0"/>
            <a:r>
              <a:rPr lang="en-GB" dirty="0" smtClean="0"/>
              <a:t>Title Goes Here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1963" y="1201094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3377728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354812" y="1200321"/>
            <a:ext cx="2337110" cy="33149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3316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1600" b="0" i="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31910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>
              <a:buClr>
                <a:schemeClr val="tx1"/>
              </a:buClr>
              <a:buSzPct val="80000"/>
              <a:defRPr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7258287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070475" y="1330326"/>
            <a:ext cx="3712779" cy="3101974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2">
                  <a:lumMod val="92000"/>
                </a:schemeClr>
              </a:gs>
              <a:gs pos="47000">
                <a:schemeClr val="bg1"/>
              </a:gs>
              <a:gs pos="100000">
                <a:schemeClr val="bg2">
                  <a:lumMod val="92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0" rIns="91420" bIns="4571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48706" y="1481751"/>
            <a:ext cx="3375912" cy="165901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85718" indent="-85718" algn="l" defTabSz="685720" rtl="0" eaLnBrk="1" latinLnBrk="0" hangingPunct="1">
              <a:lnSpc>
                <a:spcPct val="90000"/>
              </a:lnSpc>
              <a:spcBef>
                <a:spcPts val="0"/>
              </a:spcBef>
              <a:buNone/>
              <a:defRPr lang="en-US" sz="1500" kern="1200" baseline="0" dirty="0" smtClean="0">
                <a:solidFill>
                  <a:schemeClr val="tx2"/>
                </a:solidFill>
                <a:latin typeface="+mn-lt"/>
                <a:ea typeface="+mn-ea"/>
                <a:cs typeface="CiscoSans ExtraLight"/>
              </a:defRPr>
            </a:lvl1pPr>
            <a:lvl2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2pPr>
            <a:lvl3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3pPr>
            <a:lvl4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4pPr>
            <a:lvl5pPr marL="85718" indent="-85718" algn="l" defTabSz="685720" rtl="0" eaLnBrk="1" latinLnBrk="0" hangingPunct="1">
              <a:defRPr lang="en-US" sz="1500" kern="1200" dirty="0" smtClean="0">
                <a:solidFill>
                  <a:schemeClr val="accent2"/>
                </a:solidFill>
                <a:latin typeface="Ciscolight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148706" y="3552444"/>
            <a:ext cx="3506245" cy="2537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buClr>
                <a:schemeClr val="tx2"/>
              </a:buClr>
              <a:buFontTx/>
              <a:buNone/>
              <a:defRPr sz="120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3901123" cy="308309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55" indent="-17141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45710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628520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799934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971347" indent="-171415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8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1477610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Click to edit text 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83600" indent="-399968" algn="l">
              <a:lnSpc>
                <a:spcPct val="90000"/>
              </a:lnSpc>
              <a:defRPr sz="4600" b="0" i="1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“Quote Goes Here”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4017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610196" y="609600"/>
            <a:ext cx="0" cy="3984625"/>
          </a:xfrm>
          <a:prstGeom prst="line">
            <a:avLst/>
          </a:prstGeom>
          <a:ln w="38100" cap="flat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63763" y="1439060"/>
            <a:ext cx="3820348" cy="2265389"/>
          </a:xfrm>
        </p:spPr>
        <p:txBody>
          <a:bodyPr lIns="61715" tIns="34288" rIns="61715" bIns="34288" rtlCol="0" anchor="ctr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4500" b="0" kern="1200" spc="0" baseline="0" dirty="0">
                <a:solidFill>
                  <a:srgbClr val="2968A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Title Goes Here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20" y="654518"/>
            <a:ext cx="3865880" cy="3840480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FontTx/>
              <a:buNone/>
              <a:defRPr sz="1600" baseline="0">
                <a:solidFill>
                  <a:schemeClr val="tx1"/>
                </a:solidFill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61399751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437766" y="1347788"/>
            <a:ext cx="8345488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5032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uck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2" y="-5999"/>
            <a:ext cx="9153144" cy="5155499"/>
          </a:xfrm>
          <a:prstGeom prst="rect">
            <a:avLst/>
          </a:prstGeom>
        </p:spPr>
      </p:pic>
      <p:pic>
        <p:nvPicPr>
          <p:cNvPr id="15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047" y="320675"/>
            <a:ext cx="94813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4D4D4D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8551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1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63904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4D4D4D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002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437766" y="1349375"/>
            <a:ext cx="8345488" cy="266065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600" b="0" i="0">
                <a:solidFill>
                  <a:srgbClr val="676767"/>
                </a:solidFill>
                <a:latin typeface="+mj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 dirty="0" smtClean="0"/>
              <a:t>Source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256367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Ch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456"/>
            <a:ext cx="4007001" cy="3040773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/>
          </p:nvPr>
        </p:nvSpPr>
        <p:spPr>
          <a:xfrm>
            <a:off x="4709908" y="1349374"/>
            <a:ext cx="4073346" cy="303939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29543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35746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val 2"/>
          <p:cNvSpPr/>
          <p:nvPr userDrawn="1"/>
        </p:nvSpPr>
        <p:spPr>
          <a:xfrm>
            <a:off x="6085116" y="1622395"/>
            <a:ext cx="2318564" cy="2318564"/>
          </a:xfrm>
          <a:prstGeom prst="ellipse">
            <a:avLst/>
          </a:prstGeom>
          <a:solidFill>
            <a:srgbClr val="32B2D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3423230" y="1622395"/>
            <a:ext cx="2318564" cy="2318564"/>
          </a:xfrm>
          <a:prstGeom prst="ellipse">
            <a:avLst/>
          </a:prstGeom>
          <a:solidFill>
            <a:srgbClr val="2147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764271" y="1622395"/>
            <a:ext cx="2318564" cy="2318564"/>
          </a:xfrm>
          <a:prstGeom prst="ellipse">
            <a:avLst/>
          </a:prstGeom>
          <a:solidFill>
            <a:srgbClr val="57B74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7485" y="2800142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436444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98330" y="2798195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1520825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4202870" y="215280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6841860" y="2143029"/>
            <a:ext cx="788988" cy="788988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Icon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20260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 userDrawn="1"/>
        </p:nvSpPr>
        <p:spPr>
          <a:xfrm>
            <a:off x="774821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Oval 43"/>
          <p:cNvSpPr/>
          <p:nvPr userDrawn="1"/>
        </p:nvSpPr>
        <p:spPr>
          <a:xfrm>
            <a:off x="3422842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/>
          <p:cNvSpPr/>
          <p:nvPr userDrawn="1"/>
        </p:nvSpPr>
        <p:spPr>
          <a:xfrm>
            <a:off x="6087359" y="1622395"/>
            <a:ext cx="2306251" cy="2305968"/>
          </a:xfrm>
          <a:prstGeom prst="ellipse">
            <a:avLst/>
          </a:prstGeom>
          <a:solidFill>
            <a:sysClr val="windowText" lastClr="000000">
              <a:alpha val="3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68577" tIns="34289" rIns="68577" bIns="34289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5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774965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</a:t>
            </a:r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7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422986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39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6087503" y="1622395"/>
            <a:ext cx="2305968" cy="2305968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  <a:effectLst/>
        </p:spPr>
        <p:txBody>
          <a:bodyPr lIns="91424" tIns="45712" rIns="91424" bIns="45712" anchor="ctr" anchorCtr="0"/>
          <a:lstStyle>
            <a:lvl1pPr algn="l">
              <a:buFontTx/>
              <a:buNone/>
              <a:defRPr sz="1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 smtClean="0"/>
              <a:t>	</a:t>
            </a:r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	Drag picture to placeholder or click icon to add</a:t>
            </a:r>
            <a:endParaRPr lang="en-US" noProof="0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88797" y="3873138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3436818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101335" y="3871191"/>
            <a:ext cx="2292136" cy="60366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19629538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00063" y="3486478"/>
            <a:ext cx="8139112" cy="500992"/>
          </a:xfrm>
          <a:prstGeom prst="rect">
            <a:avLst/>
          </a:prstGeom>
          <a:solidFill>
            <a:schemeClr val="bg1">
              <a:alpha val="70000"/>
            </a:schemeClr>
          </a:solidFill>
          <a:extLst/>
        </p:spPr>
        <p:txBody>
          <a:bodyPr wrap="square" lIns="10800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172800" indent="0">
              <a:lnSpc>
                <a:spcPts val="3680"/>
              </a:lnSpc>
              <a:spcBef>
                <a:spcPts val="0"/>
              </a:spcBef>
              <a:buNone/>
              <a:defRPr sz="2400" i="1"/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724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3" y="301037"/>
            <a:ext cx="8563172" cy="2542175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rgbClr val="676767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rgbClr val="676767"/>
                </a:solidFill>
              </a:defRPr>
            </a:lvl1pPr>
          </a:lstStyle>
          <a:p>
            <a:pPr lvl="0"/>
            <a:r>
              <a:rPr lang="en-GB" dirty="0" smtClean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4730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3" y="4629150"/>
            <a:ext cx="7334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12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97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photo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92300" y="596900"/>
            <a:ext cx="5348288" cy="30035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300" y="3595688"/>
            <a:ext cx="5346700" cy="747712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596646"/>
            <a:ext cx="5329238" cy="300380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2065871" y="3655079"/>
            <a:ext cx="5074070" cy="628650"/>
          </a:xfrm>
        </p:spPr>
        <p:txBody>
          <a:bodyPr anchor="ctr"/>
          <a:lstStyle>
            <a:lvl1pPr>
              <a:defRPr sz="20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26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4" tIns="34288" rIns="68574" bIns="34288" anchor="ctr"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smtClean="0"/>
              <a:t>Presenter Name and Title Go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rgbClr val="3E6B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Demo Title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005480"/>
      </p:ext>
    </p:extLst>
  </p:cSld>
  <p:clrMapOvr>
    <a:masterClrMapping/>
  </p:clrMapOvr>
  <p:transition spd="slow"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photo_top le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800" y="233363"/>
            <a:ext cx="3273425" cy="18446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549991" y="233172"/>
            <a:ext cx="3273552" cy="184480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676767"/>
            </a:solidFill>
          </a:ln>
          <a:effectLst/>
        </p:spPr>
        <p:txBody>
          <a:bodyPr vert="horz" lIns="68577" tIns="34289" rIns="68577" bIns="34289" rtlCol="0" anchor="ctr" anchorCtr="0">
            <a:normAutofit/>
          </a:bodyPr>
          <a:lstStyle>
            <a:lvl1pPr marL="0" indent="0" algn="ctr" defTabSz="685777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0935" y="2480693"/>
            <a:ext cx="6729865" cy="1614419"/>
          </a:xfrm>
        </p:spPr>
        <p:txBody>
          <a:bodyPr>
            <a:noAutofit/>
          </a:bodyPr>
          <a:lstStyle>
            <a:lvl1pPr marL="0" marR="0" indent="0" algn="l" defTabSz="6857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>
                <a:solidFill>
                  <a:srgbClr val="676767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552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rait photo_right 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92688" y="546607"/>
            <a:ext cx="3630612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546734"/>
            <a:ext cx="3630168" cy="386981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rgbClr val="2968AF"/>
            </a:solidFill>
          </a:ln>
          <a:effectLst/>
        </p:spPr>
        <p:txBody>
          <a:bodyPr lIns="91424" tIns="45712" rIns="91424" bIns="45712" anchor="ctr" anchorCtr="0"/>
          <a:lstStyle>
            <a:lvl1pPr algn="ctr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437669" y="546734"/>
            <a:ext cx="4349918" cy="813985"/>
          </a:xfrm>
        </p:spPr>
        <p:txBody>
          <a:bodyPr wrap="none" anchor="t" anchorCtr="0">
            <a:noAutofit/>
          </a:bodyPr>
          <a:lstStyle>
            <a:lvl1pPr>
              <a:lnSpc>
                <a:spcPct val="90000"/>
              </a:lnSpc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 smtClean="0"/>
              <a:t>Click to edit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87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68713" y="233363"/>
            <a:ext cx="326866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63" y="233363"/>
            <a:ext cx="3287712" cy="1995487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80238" y="233363"/>
            <a:ext cx="1838325" cy="9810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63" y="2271713"/>
            <a:ext cx="2522537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11475" y="2271713"/>
            <a:ext cx="4025900" cy="259397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80238" y="1262063"/>
            <a:ext cx="1838325" cy="25828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80238" y="3887788"/>
            <a:ext cx="1838325" cy="9779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4" tIns="34288" rIns="68574" bIns="342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CiscoSans"/>
              <a:cs typeface="CiscoSans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95" y="233363"/>
            <a:ext cx="326786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baseline="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8" y="233363"/>
            <a:ext cx="3302001" cy="199548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6979833" y="233363"/>
            <a:ext cx="1838730" cy="98107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2271718"/>
            <a:ext cx="2537420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2271718"/>
            <a:ext cx="4028516" cy="25942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6979833" y="1257301"/>
            <a:ext cx="1838730" cy="2587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6979833" y="3887223"/>
            <a:ext cx="1838730" cy="97869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solidFill>
              <a:schemeClr val="bg2"/>
            </a:solidFill>
          </a:ln>
          <a:effectLst/>
        </p:spPr>
        <p:txBody>
          <a:bodyPr vert="horz" lIns="68574" tIns="34288" rIns="68574" bIns="34288" rtlCol="0" anchor="ctr" anchorCtr="0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500" b="0" i="0" kern="1200" dirty="0">
                <a:solidFill>
                  <a:schemeClr val="tx2"/>
                </a:solidFill>
                <a:latin typeface="+mn-lt"/>
                <a:ea typeface="+mn-ea"/>
                <a:cs typeface="Broadway" panose="04040905080B02020502" pitchFamily="82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761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686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scre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edia Placeholder 39"/>
          <p:cNvSpPr>
            <a:spLocks noGrp="1"/>
          </p:cNvSpPr>
          <p:nvPr>
            <p:ph type="media" sz="quarter" idx="11"/>
          </p:nvPr>
        </p:nvSpPr>
        <p:spPr>
          <a:xfrm>
            <a:off x="528638" y="582930"/>
            <a:ext cx="8164931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 baseline="0" smtClean="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2704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179339" y="584002"/>
            <a:ext cx="4424562" cy="3319272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68574" tIns="34288" rIns="68574" bIns="34288" rtlCol="0" anchor="ctr">
            <a:normAutofit/>
          </a:bodyPr>
          <a:lstStyle>
            <a:lvl1pPr marL="0" indent="0" algn="ctr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400" kern="1200">
                <a:solidFill>
                  <a:schemeClr val="lt1"/>
                </a:solidFill>
                <a:latin typeface="+mn-lt"/>
                <a:ea typeface="+mn-ea"/>
                <a:cs typeface="CiscoSans"/>
              </a:defRPr>
            </a:lvl1pPr>
          </a:lstStyle>
          <a:p>
            <a:pPr lvl="0"/>
            <a:r>
              <a:rPr lang="en-US" noProof="0" smtClean="0"/>
              <a:t>Click icon to add media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989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gradFill rotWithShape="1">
          <a:gsLst>
            <a:gs pos="0">
              <a:srgbClr val="35A2D6"/>
            </a:gs>
            <a:gs pos="999">
              <a:srgbClr val="35A2D6"/>
            </a:gs>
            <a:gs pos="100000">
              <a:srgbClr val="2968A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pref_1-line_logo+tagline-rt-white-CMYK.a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088" y="1643063"/>
            <a:ext cx="87598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1"/>
            <a:ext cx="9150431" cy="5148642"/>
          </a:xfrm>
          <a:prstGeom prst="rect">
            <a:avLst/>
          </a:prstGeom>
        </p:spPr>
      </p:pic>
      <p:pic>
        <p:nvPicPr>
          <p:cNvPr id="17" name="Picture 16" descr="pref_1-line_logo+tagline-rt-white-CMYK.ai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100000" contrast="-100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45" y="1643634"/>
            <a:ext cx="8760510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79113"/>
      </p:ext>
    </p:extLst>
  </p:cSld>
  <p:clrMapOvr>
    <a:masterClrMapping/>
  </p:clrMapOvr>
  <p:transition spd="slow"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B932C56-2852-5E43-962F-0E74424DDAE0}" type="datetimeFigureOut">
              <a:rPr lang="en-US" smtClean="0"/>
              <a:t>7/16/2017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92B7C1B-6D26-344B-9A22-907D97E6D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>
                  <a:alpha val="6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Cisco and/or its affiliates. All rights reserved.   Cisco Confidential</a:t>
            </a:r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59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9167052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0112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7766" y="1347788"/>
            <a:ext cx="8345488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42556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9660" y="895601"/>
            <a:ext cx="8398739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57136" indent="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None/>
              <a:defRPr sz="37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292040" indent="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None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576143" indent="0">
              <a:buClr>
                <a:schemeClr val="tx1"/>
              </a:buClr>
              <a:buSzPct val="80000"/>
              <a:buFont typeface="Arial"/>
              <a:buNone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739620" indent="0">
              <a:buClr>
                <a:schemeClr val="tx1"/>
              </a:buClr>
              <a:buSzPct val="80000"/>
              <a:buFont typeface="Arial"/>
              <a:buNone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914210" indent="0">
              <a:buClr>
                <a:schemeClr val="tx1"/>
              </a:buClr>
              <a:buSzPct val="80000"/>
              <a:buFont typeface="Arial"/>
              <a:buNone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11040712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922" r:id="rId2"/>
    <p:sldLayoutId id="2147483875" r:id="rId3"/>
    <p:sldLayoutId id="2147483877" r:id="rId4"/>
    <p:sldLayoutId id="2147483876" r:id="rId5"/>
    <p:sldLayoutId id="2147483878" r:id="rId6"/>
    <p:sldLayoutId id="2147483881" r:id="rId7"/>
    <p:sldLayoutId id="2147483880" r:id="rId8"/>
    <p:sldLayoutId id="2147483905" r:id="rId9"/>
    <p:sldLayoutId id="2147483906" r:id="rId10"/>
    <p:sldLayoutId id="2147483879" r:id="rId11"/>
    <p:sldLayoutId id="2147483883" r:id="rId12"/>
    <p:sldLayoutId id="2147483886" r:id="rId13"/>
    <p:sldLayoutId id="2147483887" r:id="rId14"/>
    <p:sldLayoutId id="2147483884" r:id="rId15"/>
    <p:sldLayoutId id="2147483885" r:id="rId16"/>
    <p:sldLayoutId id="2147483907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917" r:id="rId23"/>
    <p:sldLayoutId id="2147483918" r:id="rId24"/>
    <p:sldLayoutId id="2147483895" r:id="rId25"/>
    <p:sldLayoutId id="2147483871" r:id="rId26"/>
    <p:sldLayoutId id="2147483898" r:id="rId27"/>
    <p:sldLayoutId id="2147483908" r:id="rId28"/>
    <p:sldLayoutId id="2147483909" r:id="rId29"/>
    <p:sldLayoutId id="2147483910" r:id="rId30"/>
    <p:sldLayoutId id="2147483911" r:id="rId31"/>
    <p:sldLayoutId id="2147483914" r:id="rId32"/>
    <p:sldLayoutId id="2147483896" r:id="rId33"/>
    <p:sldLayoutId id="2147483912" r:id="rId34"/>
    <p:sldLayoutId id="2147483913" r:id="rId35"/>
    <p:sldLayoutId id="2147483897" r:id="rId36"/>
    <p:sldLayoutId id="2147483923" r:id="rId37"/>
    <p:sldLayoutId id="2147483924" r:id="rId38"/>
  </p:sldLayoutIdLst>
  <p:transition spd="slow">
    <p:wipe/>
  </p:transition>
  <p:timing>
    <p:tnLst>
      <p:par>
        <p:cTn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clacla-netmod-model-catalog/" TargetMode="Externa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IETF </a:t>
            </a:r>
            <a:r>
              <a:rPr lang="en-US" dirty="0" smtClean="0"/>
              <a:t>99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July 2017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1815681"/>
            <a:ext cx="8340152" cy="1469026"/>
          </a:xfrm>
        </p:spPr>
        <p:txBody>
          <a:bodyPr/>
          <a:lstStyle/>
          <a:p>
            <a:pPr algn="ctr"/>
            <a:r>
              <a:rPr lang="en-US" sz="4000" dirty="0" smtClean="0"/>
              <a:t>YANG</a:t>
            </a:r>
            <a:br>
              <a:rPr lang="en-US" sz="4000" dirty="0" smtClean="0"/>
            </a:br>
            <a:r>
              <a:rPr lang="en-US" sz="4000" dirty="0" smtClean="0"/>
              <a:t>Hackathon Achievements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3287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Many others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073151"/>
            <a:ext cx="7886700" cy="3679444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 err="1" smtClean="0"/>
              <a:t>Yangcatalog</a:t>
            </a:r>
            <a:r>
              <a:rPr lang="en-US" sz="1800" dirty="0" smtClean="0"/>
              <a:t> get APIs:</a:t>
            </a:r>
          </a:p>
          <a:p>
            <a:pPr lvl="1"/>
            <a:r>
              <a:rPr lang="en-US" sz="1700" dirty="0" smtClean="0"/>
              <a:t>Ex: get me all modules and metadata for WG = &lt;</a:t>
            </a:r>
            <a:r>
              <a:rPr lang="en-US" sz="1700" dirty="0" err="1" smtClean="0"/>
              <a:t>bla</a:t>
            </a:r>
            <a:r>
              <a:rPr lang="en-US" sz="1700" dirty="0" smtClean="0"/>
              <a:t>&gt;</a:t>
            </a:r>
          </a:p>
          <a:p>
            <a:r>
              <a:rPr lang="en-US" sz="1800" dirty="0" smtClean="0"/>
              <a:t>Improved the </a:t>
            </a:r>
            <a:r>
              <a:rPr lang="en-US" sz="1800" dirty="0" err="1" smtClean="0"/>
              <a:t>yanglint</a:t>
            </a:r>
            <a:r>
              <a:rPr lang="en-US" sz="1800" dirty="0" smtClean="0"/>
              <a:t> validator</a:t>
            </a:r>
          </a:p>
          <a:p>
            <a:r>
              <a:rPr lang="en-US" sz="1800" dirty="0" smtClean="0"/>
              <a:t>Worked on the integration of YANG models (Huawei, Juniper)</a:t>
            </a:r>
          </a:p>
          <a:p>
            <a:r>
              <a:rPr lang="en-US" sz="1800" dirty="0" smtClean="0"/>
              <a:t>Full inventory of the YANG models and full validation</a:t>
            </a:r>
          </a:p>
          <a:p>
            <a:r>
              <a:rPr lang="en-US" sz="1800" dirty="0"/>
              <a:t>Pieter </a:t>
            </a:r>
            <a:r>
              <a:rPr lang="en-US" sz="1800" dirty="0" err="1"/>
              <a:t>Lewyllie</a:t>
            </a:r>
            <a:r>
              <a:rPr lang="en-US" sz="1800" dirty="0"/>
              <a:t> </a:t>
            </a:r>
          </a:p>
          <a:p>
            <a:r>
              <a:rPr lang="en-US" sz="1800" dirty="0" smtClean="0"/>
              <a:t>Working on a GUI for YANG =&gt; Code generation</a:t>
            </a:r>
          </a:p>
          <a:p>
            <a:r>
              <a:rPr lang="en-US" sz="1800" dirty="0" smtClean="0"/>
              <a:t>Yuma123 (API, </a:t>
            </a:r>
            <a:r>
              <a:rPr lang="en-US" sz="1800" dirty="0" err="1" smtClean="0"/>
              <a:t>netconfd</a:t>
            </a:r>
            <a:r>
              <a:rPr lang="en-US" sz="1800" dirty="0" smtClean="0"/>
              <a:t>, </a:t>
            </a:r>
            <a:r>
              <a:rPr lang="en-US" sz="1800" dirty="0" err="1" smtClean="0"/>
              <a:t>yangcli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Improved the yangvalidator.com</a:t>
            </a:r>
          </a:p>
          <a:p>
            <a:r>
              <a:rPr lang="en-US" sz="1800" dirty="0" smtClean="0"/>
              <a:t>YANG tree type function</a:t>
            </a:r>
          </a:p>
          <a:p>
            <a:r>
              <a:rPr lang="en-US" sz="1800" dirty="0" smtClean="0"/>
              <a:t>MEF YANG model validation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700" dirty="0" smtClean="0"/>
          </a:p>
          <a:p>
            <a:endParaRPr lang="en-US" sz="1800" dirty="0" smtClean="0"/>
          </a:p>
          <a:p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42595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Next Steps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8337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Continue improving the toolchain</a:t>
            </a:r>
          </a:p>
          <a:p>
            <a:r>
              <a:rPr lang="en-US" sz="1800" dirty="0" smtClean="0"/>
              <a:t>Post a new version of </a:t>
            </a:r>
            <a:r>
              <a:rPr lang="en-US" sz="1800" dirty="0">
                <a:hlinkClick r:id="rId2"/>
              </a:rPr>
              <a:t>draft-clacla-netmod-model-catalog-00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b="1" dirty="0"/>
              <a:t>YANG module for </a:t>
            </a:r>
            <a:r>
              <a:rPr lang="en-US" sz="1800" b="1" dirty="0" smtClean="0"/>
              <a:t>yangcatalog.org</a:t>
            </a:r>
            <a:endParaRPr lang="en-US" sz="1800" dirty="0"/>
          </a:p>
          <a:p>
            <a:pPr lvl="1"/>
            <a:r>
              <a:rPr lang="en-US" sz="1700" dirty="0" smtClean="0"/>
              <a:t>Based on the IETF hackathon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700" dirty="0" smtClean="0"/>
          </a:p>
          <a:p>
            <a:endParaRPr lang="en-US" sz="1800" dirty="0" smtClean="0"/>
          </a:p>
          <a:p>
            <a:endParaRPr lang="en-GB" sz="1800" i="1" dirty="0"/>
          </a:p>
        </p:txBody>
      </p:sp>
    </p:spTree>
    <p:extLst>
      <p:ext uri="{BB962C8B-B14F-4D97-AF65-F5344CB8AC3E}">
        <p14:creationId xmlns:p14="http://schemas.microsoft.com/office/powerpoint/2010/main" val="11896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IETF 96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Apr 2016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5765" y="1815681"/>
            <a:ext cx="8340152" cy="1469026"/>
          </a:xfrm>
        </p:spPr>
        <p:txBody>
          <a:bodyPr/>
          <a:lstStyle/>
          <a:p>
            <a:pPr algn="ctr"/>
            <a:r>
              <a:rPr lang="en-US" sz="4000" dirty="0" smtClean="0"/>
              <a:t>YANG</a:t>
            </a:r>
            <a:br>
              <a:rPr lang="en-US" sz="4000" dirty="0" smtClean="0"/>
            </a:br>
            <a:r>
              <a:rPr lang="en-US" sz="4000" dirty="0" smtClean="0"/>
              <a:t>Hackathon Achievements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0559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Team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490531" y="1521619"/>
            <a:ext cx="7886700" cy="3263504"/>
          </a:xfrm>
        </p:spPr>
        <p:txBody>
          <a:bodyPr/>
          <a:lstStyle/>
          <a:p>
            <a:r>
              <a:rPr lang="en-US" dirty="0"/>
              <a:t>Pieter </a:t>
            </a:r>
            <a:r>
              <a:rPr lang="en-US" dirty="0" err="1"/>
              <a:t>Lewyllie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Qin Wu</a:t>
            </a:r>
          </a:p>
          <a:p>
            <a:r>
              <a:rPr lang="en-US" dirty="0" err="1" smtClean="0"/>
              <a:t>Dapeng</a:t>
            </a:r>
            <a:r>
              <a:rPr lang="en-US" smtClean="0"/>
              <a:t> Liu</a:t>
            </a:r>
            <a:endParaRPr lang="en-US" dirty="0"/>
          </a:p>
          <a:p>
            <a:r>
              <a:rPr lang="en-US" dirty="0" smtClean="0"/>
              <a:t>Benoit </a:t>
            </a:r>
            <a:r>
              <a:rPr lang="en-US" dirty="0" err="1" smtClean="0"/>
              <a:t>Claise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781050" y="1521619"/>
            <a:ext cx="7886700" cy="3263504"/>
          </a:xfrm>
          <a:prstGeom prst="rect">
            <a:avLst/>
          </a:prstGeom>
        </p:spPr>
        <p:txBody>
          <a:bodyPr/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Joe Clarke</a:t>
            </a:r>
          </a:p>
          <a:p>
            <a:r>
              <a:rPr lang="en-US" dirty="0" smtClean="0"/>
              <a:t>Miroslav </a:t>
            </a:r>
            <a:r>
              <a:rPr lang="en-US" dirty="0" err="1" smtClean="0"/>
              <a:t>Kovac</a:t>
            </a:r>
            <a:endParaRPr lang="en-US" dirty="0" smtClean="0"/>
          </a:p>
          <a:p>
            <a:r>
              <a:rPr lang="en-US" dirty="0" smtClean="0"/>
              <a:t>William Lupton</a:t>
            </a:r>
          </a:p>
          <a:p>
            <a:r>
              <a:rPr lang="en-US" dirty="0" smtClean="0"/>
              <a:t>Rob Wilton</a:t>
            </a:r>
          </a:p>
          <a:p>
            <a:r>
              <a:rPr lang="en-US" dirty="0" err="1" smtClean="0"/>
              <a:t>Radek</a:t>
            </a:r>
            <a:r>
              <a:rPr lang="en-US" dirty="0" smtClean="0"/>
              <a:t> </a:t>
            </a:r>
            <a:r>
              <a:rPr lang="en-US" dirty="0" err="1" smtClean="0"/>
              <a:t>Krejci</a:t>
            </a:r>
            <a:endParaRPr lang="en-US" dirty="0" smtClean="0"/>
          </a:p>
          <a:p>
            <a:r>
              <a:rPr lang="en-US" dirty="0" smtClean="0"/>
              <a:t>Vladimir </a:t>
            </a:r>
            <a:r>
              <a:rPr lang="en-US" dirty="0" err="1" smtClean="0"/>
              <a:t>Vassilev</a:t>
            </a:r>
            <a:endParaRPr lang="en-US" dirty="0" smtClean="0"/>
          </a:p>
          <a:p>
            <a:r>
              <a:rPr lang="en-US" dirty="0" smtClean="0"/>
              <a:t>Mahesh Jethanandani</a:t>
            </a:r>
          </a:p>
          <a:p>
            <a:r>
              <a:rPr lang="en-US" dirty="0" smtClean="0"/>
              <a:t>Kent Watsen</a:t>
            </a:r>
          </a:p>
        </p:txBody>
      </p:sp>
    </p:spTree>
    <p:extLst>
      <p:ext uri="{BB962C8B-B14F-4D97-AF65-F5344CB8AC3E}">
        <p14:creationId xmlns:p14="http://schemas.microsoft.com/office/powerpoint/2010/main" val="39881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66" y="470006"/>
            <a:ext cx="8345488" cy="731837"/>
          </a:xfrm>
        </p:spPr>
        <p:txBody>
          <a:bodyPr/>
          <a:lstStyle/>
          <a:p>
            <a:r>
              <a:rPr lang="fr-FR" dirty="0" smtClean="0"/>
              <a:t>Data </a:t>
            </a:r>
            <a:r>
              <a:rPr lang="fr-FR" dirty="0" smtClean="0"/>
              <a:t>Model-</a:t>
            </a:r>
            <a:r>
              <a:rPr lang="fr-FR" dirty="0" err="1" smtClean="0"/>
              <a:t>driven</a:t>
            </a:r>
            <a:r>
              <a:rPr lang="fr-FR" dirty="0"/>
              <a:t> </a:t>
            </a:r>
            <a:r>
              <a:rPr lang="fr-FR" dirty="0" smtClean="0"/>
              <a:t>Management </a:t>
            </a:r>
            <a:r>
              <a:rPr lang="fr-FR" dirty="0" err="1" smtClean="0"/>
              <a:t>with</a:t>
            </a:r>
            <a:r>
              <a:rPr lang="fr-FR" dirty="0"/>
              <a:t> </a:t>
            </a:r>
            <a:r>
              <a:rPr lang="fr-FR" dirty="0" smtClean="0"/>
              <a:t>YANG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8621" y="2301218"/>
            <a:ext cx="7096178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en-US" sz="2800" dirty="0"/>
              <a:t>Automation </a:t>
            </a:r>
            <a:r>
              <a:rPr lang="fr-FR" altLang="en-US" sz="2800" dirty="0" err="1"/>
              <a:t>is</a:t>
            </a:r>
            <a:r>
              <a:rPr lang="fr-FR" altLang="en-US" sz="2800" dirty="0"/>
              <a:t> as good as </a:t>
            </a:r>
            <a:r>
              <a:rPr lang="fr-FR" altLang="en-US" sz="2800" dirty="0" err="1"/>
              <a:t>your</a:t>
            </a:r>
            <a:r>
              <a:rPr lang="fr-FR" altLang="en-US" sz="2800" dirty="0"/>
              <a:t> data </a:t>
            </a:r>
            <a:r>
              <a:rPr lang="fr-FR" altLang="en-US" sz="2800" dirty="0" err="1" smtClean="0"/>
              <a:t>models</a:t>
            </a:r>
            <a:r>
              <a:rPr lang="fr-FR" altLang="en-US" sz="2800" dirty="0" smtClean="0"/>
              <a:t>, </a:t>
            </a:r>
            <a:r>
              <a:rPr lang="fr-FR" altLang="en-US" sz="2800" dirty="0" err="1" smtClean="0"/>
              <a:t>your</a:t>
            </a:r>
            <a:r>
              <a:rPr lang="fr-FR" altLang="en-US" sz="2800" dirty="0" smtClean="0"/>
              <a:t> </a:t>
            </a:r>
            <a:r>
              <a:rPr lang="fr-FR" altLang="en-US" sz="2800" dirty="0" err="1" smtClean="0"/>
              <a:t>toolchain</a:t>
            </a:r>
            <a:r>
              <a:rPr lang="fr-FR" altLang="en-US" sz="2800" dirty="0" smtClean="0"/>
              <a:t>, and the data model </a:t>
            </a:r>
            <a:r>
              <a:rPr lang="fr-FR" altLang="en-US" sz="2800" dirty="0" err="1" smtClean="0"/>
              <a:t>metadata</a:t>
            </a:r>
            <a:endParaRPr lang="fr-FR" altLang="en-US" sz="2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138621" y="1409678"/>
            <a:ext cx="7096178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altLang="en-US" sz="2800" dirty="0" smtClean="0"/>
              <a:t>www.y</a:t>
            </a:r>
            <a:r>
              <a:rPr lang="fr-FR" altLang="en-US" sz="2800" dirty="0" smtClean="0"/>
              <a:t>angcatalog.org</a:t>
            </a:r>
          </a:p>
        </p:txBody>
      </p:sp>
    </p:spTree>
    <p:extLst>
      <p:ext uri="{BB962C8B-B14F-4D97-AF65-F5344CB8AC3E}">
        <p14:creationId xmlns:p14="http://schemas.microsoft.com/office/powerpoint/2010/main" val="135353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DB 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66808"/>
            <a:ext cx="6776705" cy="464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8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833"/>
            <a:ext cx="9025923" cy="42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smtClean="0"/>
              <a:t>Catalog APIs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242" y="946337"/>
            <a:ext cx="6672670" cy="38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5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smtClean="0"/>
              <a:t>Catalog APIs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976672"/>
            <a:ext cx="7515336" cy="359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smtClean="0"/>
              <a:t>Catalog APIs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7" y="1232269"/>
            <a:ext cx="98202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8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YANG </a:t>
            </a:r>
            <a:r>
              <a:rPr lang="en-US" dirty="0" smtClean="0"/>
              <a:t>Catalog APIs: Inserted all BBF Metadata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push or get all information from the catalog</a:t>
            </a:r>
          </a:p>
          <a:p>
            <a:r>
              <a:rPr lang="en-US" dirty="0" smtClean="0"/>
              <a:t>All BBF metadata pushed to the catalog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6" y="1169327"/>
            <a:ext cx="7523864" cy="333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6394</TotalTime>
  <Words>182</Words>
  <Application>Microsoft Office PowerPoint</Application>
  <PresentationFormat>On-screen Show (16:9)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Arial</vt:lpstr>
      <vt:lpstr>Broadway</vt:lpstr>
      <vt:lpstr>Calibri</vt:lpstr>
      <vt:lpstr>Ciscolight</vt:lpstr>
      <vt:lpstr>CiscoSans</vt:lpstr>
      <vt:lpstr>CiscoSans ExtraLight</vt:lpstr>
      <vt:lpstr>CiscoSans Thin</vt:lpstr>
      <vt:lpstr>blank</vt:lpstr>
      <vt:lpstr>YANG Hackathon Achievements</vt:lpstr>
      <vt:lpstr>Team</vt:lpstr>
      <vt:lpstr>Data Model-driven Management with YANG</vt:lpstr>
      <vt:lpstr>YANG DB Search</vt:lpstr>
      <vt:lpstr>PowerPoint Presentation</vt:lpstr>
      <vt:lpstr>YANG Catalog APIs</vt:lpstr>
      <vt:lpstr>YANG Catalog APIs</vt:lpstr>
      <vt:lpstr>YANG Catalog APIs</vt:lpstr>
      <vt:lpstr>YANG Catalog APIs: Inserted all BBF Metadata</vt:lpstr>
      <vt:lpstr>And Many others</vt:lpstr>
      <vt:lpstr>Next Steps</vt:lpstr>
      <vt:lpstr>YANG Hackathon Achievements</vt:lpstr>
    </vt:vector>
  </TitlesOfParts>
  <Company>Cisco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saalvare</dc:creator>
  <cp:lastModifiedBy>Benoit Claise (bclaise)</cp:lastModifiedBy>
  <cp:revision>204</cp:revision>
  <dcterms:created xsi:type="dcterms:W3CDTF">2016-02-22T19:01:12Z</dcterms:created>
  <dcterms:modified xsi:type="dcterms:W3CDTF">2017-07-16T13:13:03Z</dcterms:modified>
</cp:coreProperties>
</file>