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5143500" cx="9144000"/>
  <p:notesSz cx="6858000" cy="9144000"/>
  <p:embeddedFontLst>
    <p:embeddedFont>
      <p:font typeface="Roboto"/>
      <p:regular r:id="rId50"/>
      <p:bold r:id="rId51"/>
      <p:italic r:id="rId52"/>
      <p:boldItalic r:id="rId53"/>
    </p:embeddedFont>
    <p:embeddedFont>
      <p:font typeface="Google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Yu-Han Liu"/>
  <p:cmAuthor clrIdx="1" id="1" initials="" lastIdx="7" name="Andrew Ferlitsc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A7145B-FB42-4FE6-B276-994A6E335C7C}">
  <a:tblStyle styleId="{06A7145B-FB42-4FE6-B276-994A6E335C7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3.xml"/><Relationship Id="rId55" Type="http://schemas.openxmlformats.org/officeDocument/2006/relationships/font" Target="fonts/GoogleSans-bold.fntdata"/><Relationship Id="rId10" Type="http://schemas.openxmlformats.org/officeDocument/2006/relationships/slide" Target="slides/slide2.xml"/><Relationship Id="rId54" Type="http://schemas.openxmlformats.org/officeDocument/2006/relationships/font" Target="fonts/GoogleSans-regular.fntdata"/><Relationship Id="rId13" Type="http://schemas.openxmlformats.org/officeDocument/2006/relationships/slide" Target="slides/slide5.xml"/><Relationship Id="rId57" Type="http://schemas.openxmlformats.org/officeDocument/2006/relationships/font" Target="fonts/GoogleSans-boldItalic.fntdata"/><Relationship Id="rId12" Type="http://schemas.openxmlformats.org/officeDocument/2006/relationships/slide" Target="slides/slide4.xml"/><Relationship Id="rId56" Type="http://schemas.openxmlformats.org/officeDocument/2006/relationships/font" Target="fonts/GoogleSans-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17T18:49:35.726">
    <p:pos x="196" y="725"/>
    <p:text>compare with the chart that is often thrown around with early adopters/laggers etc.  i feel many companies - or industries - have not even gone through the planning/exploration phases.</p:text>
  </p:cm>
  <p:cm authorId="1" idx="1" dt="2019-09-14T18:50:59.990">
    <p:pos x="196" y="725"/>
    <p:text>do you have a link to an example chart? Otherwise, I will google for one.</p:text>
  </p:cm>
  <p:cm authorId="0" idx="2" dt="2019-09-16T16:21:16.779">
    <p:pos x="196" y="725"/>
    <p:text>this post contains the (in)famous chasm chart: https://medium.com/datadriveninvestor/successfully-crossing-the-chasm-with-ai-ae88a0d19eb6
(not sure if you want to use that chart</p:text>
  </p:cm>
  <p:cm authorId="1" idx="2" dt="2019-09-17T16:52:25.142">
    <p:pos x="196" y="725"/>
    <p:text>I will pass for 2 reasons: copyright? and its from 2017</p:text>
  </p:cm>
  <p:cm authorId="1" idx="3" dt="2019-09-17T16:52:26.848">
    <p:pos x="196" y="725"/>
    <p:text>_Marked as resolved_</p:text>
  </p:cm>
  <p:cm authorId="0" idx="3" dt="2019-09-17T17:46:06.965">
    <p:pos x="196" y="725"/>
    <p:text>_Re-opened_
it's not really about the chart itself (although a similar chart was still shown fairly recently in internal meetings), but the perception that many industries are still lagging behind.  this seems to contradict with your message that companies are going into productionize AI now.</p:text>
  </p:cm>
  <p:cm authorId="1" idx="4" dt="2019-09-17T18:49:35.726">
    <p:pos x="196" y="725"/>
    <p:text>Got it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9-17T17:46:48.568">
    <p:pos x="622" y="2535"/>
    <p:text>should this tf.function decorator always be used?  if that's the case why isn't it already the default for layers in tf2?</p:text>
  </p:cm>
  <p:cm authorId="1" idx="5" dt="2019-09-14T19:23:39.501">
    <p:pos x="622" y="2535"/>
    <p:text>This quote is from TF 2.0 documentation: "AutoGraph is available by default in non-dynamic Keras models."  But I am not sure how to interpret that since eager execution is on by default (dynamic model).</p:text>
  </p:cm>
  <p:cm authorId="0" idx="5" dt="2019-09-16T16:24:39.177">
    <p:pos x="622" y="2535"/>
    <p:text>just wondering if users building their own layers should always have that decorator?  i feel this is something worth tracking down.</p:text>
  </p:cm>
  <p:cm authorId="1" idx="6" dt="2019-09-17T16:58:38.380">
    <p:pos x="622" y="2535"/>
    <p:text>I did more deep reading of TF2.0 documentation and @tf.function. Still not clear to me if required when subclassing a TF Layer object.</p:text>
  </p:cm>
  <p:cm authorId="1" idx="7" dt="2019-09-17T16:58:40.135">
    <p:pos x="622" y="2535"/>
    <p:text>_Marked as resolved_</p:text>
  </p:cm>
  <p:cm authorId="0" idx="6" dt="2019-09-17T17:46:48.568">
    <p:pos x="622" y="2535"/>
    <p:text>_Re-opened_
i would suggest tracking down the author of that code snippet in the documentation.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3770f3b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3770f3b83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19b4f741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19b4f741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19b4f741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19b4f741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19b4f741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19b4f741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19b4f741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19b4f741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19b4f741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19b4f741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19b4f741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19b4f741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19b4f741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19b4f741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19b4f741e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19b4f741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6083c3c28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083c3c28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25ebf78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25ebf78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83c3c2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83c3c2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25ebf78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25ebf78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25ebf78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25ebf78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625ebf78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25ebf78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083c3c2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083c3c2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625ebf788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25ebf788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25ebf78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25ebf78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25ebf78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25ebf78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25ebf78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25ebf78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6083c3c286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083c3c286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626e8667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26e8667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19b4f7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19b4f7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626e8667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626e8667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626e8667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26e8667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26e8667f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26e8667f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626e8667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626e8667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626e8667f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26e8667f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6083c3c286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6083c3c286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626e8667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26e8667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26e8667f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26e8667f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626e8667f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626e8667f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626e8667f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26e8667f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19b4f74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19b4f74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626e8667f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626e8667f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626e8667f6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626e8667f6_0_2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19b4f74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19b4f74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083c3c28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083c3c28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19b4f741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19b4f741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19b4f74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19b4f74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19b4f741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19b4f741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jp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 Slide" showMasterSp="0">
  <p:cSld name="Chart Slide">
    <p:bg>
      <p:bgPr>
        <a:solidFill>
          <a:srgbClr val="FFF7E5"/>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Slide" showMasterSp="0">
  <p:cSld name="Code Slide">
    <p:bg>
      <p:bgPr>
        <a:solidFill>
          <a:srgbClr val="41414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ng Quote">
  <p:cSld name="(Avoid) Title, Subtitle, Bullets_1">
    <p:spTree>
      <p:nvGrpSpPr>
        <p:cNvPr id="55" name="Shape 55"/>
        <p:cNvGrpSpPr/>
        <p:nvPr/>
      </p:nvGrpSpPr>
      <p:grpSpPr>
        <a:xfrm>
          <a:off x="0" y="0"/>
          <a:ext cx="0" cy="0"/>
          <a:chOff x="0" y="0"/>
          <a:chExt cx="0" cy="0"/>
        </a:xfrm>
      </p:grpSpPr>
      <p:sp>
        <p:nvSpPr>
          <p:cNvPr id="56" name="Google Shape;56;p16"/>
          <p:cNvSpPr/>
          <p:nvPr/>
        </p:nvSpPr>
        <p:spPr>
          <a:xfrm>
            <a:off x="1803827" y="3307013"/>
            <a:ext cx="1677900" cy="30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solidFill>
                <a:srgbClr val="747474"/>
              </a:solidFill>
              <a:latin typeface="Roboto"/>
              <a:ea typeface="Roboto"/>
              <a:cs typeface="Roboto"/>
              <a:sym typeface="Roboto"/>
            </a:endParaRPr>
          </a:p>
        </p:txBody>
      </p:sp>
      <p:sp>
        <p:nvSpPr>
          <p:cNvPr id="57" name="Google Shape;57;p16"/>
          <p:cNvSpPr txBox="1"/>
          <p:nvPr>
            <p:ph idx="1" type="body"/>
          </p:nvPr>
        </p:nvSpPr>
        <p:spPr>
          <a:xfrm>
            <a:off x="1661452" y="3562162"/>
            <a:ext cx="2538300" cy="401100"/>
          </a:xfrm>
          <a:prstGeom prst="rect">
            <a:avLst/>
          </a:prstGeom>
        </p:spPr>
        <p:txBody>
          <a:bodyPr anchorCtr="0" anchor="t" bIns="34275" lIns="34275" spcFirstLastPara="1" rIns="34275" wrap="square" tIns="34275">
            <a:noAutofit/>
          </a:bodyPr>
          <a:lstStyle>
            <a:lvl1pPr indent="-298450" lvl="0" marL="4572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1pPr>
            <a:lvl2pPr indent="-298450" lvl="1" marL="9144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2pPr>
            <a:lvl3pPr indent="-298450" lvl="2" marL="13716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3pPr>
            <a:lvl4pPr indent="-298450" lvl="3" marL="18288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4pPr>
            <a:lvl5pPr indent="-298450" lvl="4" marL="22860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5pPr>
            <a:lvl6pPr indent="-298450" lvl="5" marL="27432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6pPr>
            <a:lvl7pPr indent="-298450" lvl="6" marL="32004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7pPr>
            <a:lvl8pPr indent="-298450" lvl="7" marL="36576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8pPr>
            <a:lvl9pPr indent="-298450" lvl="8" marL="41148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9pPr>
          </a:lstStyle>
          <a:p/>
        </p:txBody>
      </p:sp>
      <p:sp>
        <p:nvSpPr>
          <p:cNvPr id="58" name="Google Shape;58;p16"/>
          <p:cNvSpPr txBox="1"/>
          <p:nvPr>
            <p:ph type="title"/>
          </p:nvPr>
        </p:nvSpPr>
        <p:spPr>
          <a:xfrm>
            <a:off x="1119778" y="1559503"/>
            <a:ext cx="6162600" cy="14067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9" name="Google Shape;59;p16"/>
          <p:cNvPicPr preferRelativeResize="0"/>
          <p:nvPr/>
        </p:nvPicPr>
        <p:blipFill rotWithShape="1">
          <a:blip r:embed="rId2">
            <a:alphaModFix/>
          </a:blip>
          <a:srcRect b="0" l="0" r="51390" t="0"/>
          <a:stretch/>
        </p:blipFill>
        <p:spPr>
          <a:xfrm rot="5400000">
            <a:off x="1094392" y="3509616"/>
            <a:ext cx="473595" cy="547922"/>
          </a:xfrm>
          <a:prstGeom prst="rect">
            <a:avLst/>
          </a:prstGeom>
          <a:noFill/>
          <a:ln>
            <a:noFill/>
          </a:ln>
        </p:spPr>
      </p:pic>
      <p:pic>
        <p:nvPicPr>
          <p:cNvPr id="60" name="Google Shape;60;p16"/>
          <p:cNvPicPr preferRelativeResize="0"/>
          <p:nvPr/>
        </p:nvPicPr>
        <p:blipFill rotWithShape="1">
          <a:blip r:embed="rId3">
            <a:alphaModFix/>
          </a:blip>
          <a:srcRect b="17676" l="0" r="0" t="17669"/>
          <a:stretch/>
        </p:blipFill>
        <p:spPr>
          <a:xfrm>
            <a:off x="7462686" y="4463442"/>
            <a:ext cx="1029413" cy="35591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with long title and links" showMasterSp="0">
  <p:cSld name="thank you_2_1">
    <p:bg>
      <p:bgPr>
        <a:solidFill>
          <a:srgbClr val="FFFFFF">
            <a:alpha val="16540"/>
          </a:srgbClr>
        </a:solidFill>
      </p:bgPr>
    </p:bg>
    <p:spTree>
      <p:nvGrpSpPr>
        <p:cNvPr id="61" name="Shape 61"/>
        <p:cNvGrpSpPr/>
        <p:nvPr/>
      </p:nvGrpSpPr>
      <p:grpSpPr>
        <a:xfrm>
          <a:off x="0" y="0"/>
          <a:ext cx="0" cy="0"/>
          <a:chOff x="0" y="0"/>
          <a:chExt cx="0" cy="0"/>
        </a:xfrm>
      </p:grpSpPr>
      <p:sp>
        <p:nvSpPr>
          <p:cNvPr id="62" name="Google Shape;62;p17"/>
          <p:cNvSpPr txBox="1"/>
          <p:nvPr>
            <p:ph idx="1" type="body"/>
          </p:nvPr>
        </p:nvSpPr>
        <p:spPr>
          <a:xfrm>
            <a:off x="1631206" y="3394750"/>
            <a:ext cx="1558200" cy="2724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FF6C00"/>
              </a:buClr>
              <a:buSzPts val="1500"/>
              <a:buChar char="●"/>
              <a:defRPr>
                <a:solidFill>
                  <a:srgbClr val="FF6C00"/>
                </a:solidFill>
              </a:defRPr>
            </a:lvl1pPr>
            <a:lvl2pPr indent="-323850" lvl="1" marL="914400" rtl="0">
              <a:spcBef>
                <a:spcPts val="0"/>
              </a:spcBef>
              <a:spcAft>
                <a:spcPts val="0"/>
              </a:spcAft>
              <a:buClr>
                <a:srgbClr val="FF6C00"/>
              </a:buClr>
              <a:buSzPts val="1500"/>
              <a:buChar char="○"/>
              <a:defRPr>
                <a:solidFill>
                  <a:srgbClr val="FF6C00"/>
                </a:solidFill>
              </a:defRPr>
            </a:lvl2pPr>
            <a:lvl3pPr indent="-323850" lvl="2" marL="1371600" rtl="0">
              <a:spcBef>
                <a:spcPts val="0"/>
              </a:spcBef>
              <a:spcAft>
                <a:spcPts val="0"/>
              </a:spcAft>
              <a:buClr>
                <a:srgbClr val="FF6C00"/>
              </a:buClr>
              <a:buSzPts val="1500"/>
              <a:buChar char="■"/>
              <a:defRPr>
                <a:solidFill>
                  <a:srgbClr val="FF6C00"/>
                </a:solidFill>
              </a:defRPr>
            </a:lvl3pPr>
            <a:lvl4pPr indent="-323850" lvl="3" marL="1828800" rtl="0">
              <a:spcBef>
                <a:spcPts val="0"/>
              </a:spcBef>
              <a:spcAft>
                <a:spcPts val="0"/>
              </a:spcAft>
              <a:buClr>
                <a:srgbClr val="FF6C00"/>
              </a:buClr>
              <a:buSzPts val="1500"/>
              <a:buChar char="●"/>
              <a:defRPr>
                <a:solidFill>
                  <a:srgbClr val="FF6C00"/>
                </a:solidFill>
              </a:defRPr>
            </a:lvl4pPr>
            <a:lvl5pPr indent="-323850" lvl="4" marL="2286000" rtl="0">
              <a:spcBef>
                <a:spcPts val="0"/>
              </a:spcBef>
              <a:spcAft>
                <a:spcPts val="0"/>
              </a:spcAft>
              <a:buClr>
                <a:srgbClr val="FF6C00"/>
              </a:buClr>
              <a:buSzPts val="1500"/>
              <a:buChar char="○"/>
              <a:defRPr>
                <a:solidFill>
                  <a:srgbClr val="FF6C00"/>
                </a:solidFill>
              </a:defRPr>
            </a:lvl5pPr>
            <a:lvl6pPr indent="-323850" lvl="5" marL="2743200" rtl="0">
              <a:spcBef>
                <a:spcPts val="0"/>
              </a:spcBef>
              <a:spcAft>
                <a:spcPts val="0"/>
              </a:spcAft>
              <a:buClr>
                <a:srgbClr val="FF6C00"/>
              </a:buClr>
              <a:buSzPts val="1500"/>
              <a:buChar char="■"/>
              <a:defRPr>
                <a:solidFill>
                  <a:srgbClr val="FF6C00"/>
                </a:solidFill>
              </a:defRPr>
            </a:lvl6pPr>
            <a:lvl7pPr indent="-323850" lvl="6" marL="3200400" rtl="0">
              <a:spcBef>
                <a:spcPts val="0"/>
              </a:spcBef>
              <a:spcAft>
                <a:spcPts val="0"/>
              </a:spcAft>
              <a:buClr>
                <a:srgbClr val="FF6C00"/>
              </a:buClr>
              <a:buSzPts val="1500"/>
              <a:buChar char="●"/>
              <a:defRPr>
                <a:solidFill>
                  <a:srgbClr val="FF6C00"/>
                </a:solidFill>
              </a:defRPr>
            </a:lvl7pPr>
            <a:lvl8pPr indent="-323850" lvl="7" marL="3657600" rtl="0">
              <a:spcBef>
                <a:spcPts val="0"/>
              </a:spcBef>
              <a:spcAft>
                <a:spcPts val="0"/>
              </a:spcAft>
              <a:buClr>
                <a:srgbClr val="FF6C00"/>
              </a:buClr>
              <a:buSzPts val="1500"/>
              <a:buChar char="○"/>
              <a:defRPr>
                <a:solidFill>
                  <a:srgbClr val="FF6C00"/>
                </a:solidFill>
              </a:defRPr>
            </a:lvl8pPr>
            <a:lvl9pPr indent="-323850" lvl="8" marL="4114800" rtl="0">
              <a:spcBef>
                <a:spcPts val="0"/>
              </a:spcBef>
              <a:spcAft>
                <a:spcPts val="0"/>
              </a:spcAft>
              <a:buClr>
                <a:srgbClr val="FF6C00"/>
              </a:buClr>
              <a:buSzPts val="1500"/>
              <a:buChar char="■"/>
              <a:defRPr>
                <a:solidFill>
                  <a:srgbClr val="FF6C00"/>
                </a:solidFill>
              </a:defRPr>
            </a:lvl9pPr>
          </a:lstStyle>
          <a:p/>
        </p:txBody>
      </p:sp>
      <p:pic>
        <p:nvPicPr>
          <p:cNvPr id="63" name="Google Shape;63;p17"/>
          <p:cNvPicPr preferRelativeResize="0"/>
          <p:nvPr/>
        </p:nvPicPr>
        <p:blipFill rotWithShape="1">
          <a:blip r:embed="rId2">
            <a:alphaModFix/>
          </a:blip>
          <a:srcRect b="0" l="0" r="0" t="0"/>
          <a:stretch/>
        </p:blipFill>
        <p:spPr>
          <a:xfrm>
            <a:off x="971791" y="3301378"/>
            <a:ext cx="504884" cy="504888"/>
          </a:xfrm>
          <a:prstGeom prst="rect">
            <a:avLst/>
          </a:prstGeom>
          <a:noFill/>
          <a:ln>
            <a:noFill/>
          </a:ln>
        </p:spPr>
      </p:pic>
      <p:pic>
        <p:nvPicPr>
          <p:cNvPr id="64" name="Google Shape;64;p17"/>
          <p:cNvPicPr preferRelativeResize="0"/>
          <p:nvPr/>
        </p:nvPicPr>
        <p:blipFill rotWithShape="1">
          <a:blip r:embed="rId3">
            <a:alphaModFix/>
          </a:blip>
          <a:srcRect b="0" l="14809" r="20323" t="0"/>
          <a:stretch/>
        </p:blipFill>
        <p:spPr>
          <a:xfrm>
            <a:off x="803250" y="3498277"/>
            <a:ext cx="473400" cy="485400"/>
          </a:xfrm>
          <a:prstGeom prst="ellipse">
            <a:avLst/>
          </a:prstGeom>
          <a:noFill/>
          <a:ln>
            <a:noFill/>
          </a:ln>
        </p:spPr>
      </p:pic>
      <p:sp>
        <p:nvSpPr>
          <p:cNvPr id="65" name="Google Shape;65;p17"/>
          <p:cNvSpPr txBox="1"/>
          <p:nvPr>
            <p:ph idx="2" type="body"/>
          </p:nvPr>
        </p:nvSpPr>
        <p:spPr>
          <a:xfrm>
            <a:off x="5581706" y="2741841"/>
            <a:ext cx="3373200" cy="1228200"/>
          </a:xfrm>
          <a:prstGeom prst="rect">
            <a:avLst/>
          </a:prstGeom>
        </p:spPr>
        <p:txBody>
          <a:bodyPr anchorCtr="0" anchor="t" bIns="34275" lIns="34275" spcFirstLastPara="1" rIns="34275" wrap="square" tIns="34275">
            <a:noAutofit/>
          </a:bodyPr>
          <a:lstStyle>
            <a:lvl1pPr indent="-298450" lvl="0" marL="457200" rtl="0">
              <a:lnSpc>
                <a:spcPct val="150000"/>
              </a:lnSpc>
              <a:spcBef>
                <a:spcPts val="0"/>
              </a:spcBef>
              <a:spcAft>
                <a:spcPts val="0"/>
              </a:spcAft>
              <a:buClr>
                <a:srgbClr val="536DFE"/>
              </a:buClr>
              <a:buSzPts val="1100"/>
              <a:buChar char="●"/>
              <a:defRPr sz="1100">
                <a:solidFill>
                  <a:srgbClr val="536DFE"/>
                </a:solidFill>
              </a:defRPr>
            </a:lvl1pPr>
            <a:lvl2pPr indent="-298450" lvl="1" marL="914400" rtl="0">
              <a:lnSpc>
                <a:spcPct val="150000"/>
              </a:lnSpc>
              <a:spcBef>
                <a:spcPts val="0"/>
              </a:spcBef>
              <a:spcAft>
                <a:spcPts val="0"/>
              </a:spcAft>
              <a:buClr>
                <a:srgbClr val="536DFE"/>
              </a:buClr>
              <a:buSzPts val="1100"/>
              <a:buChar char="○"/>
              <a:defRPr sz="1100">
                <a:solidFill>
                  <a:srgbClr val="536DFE"/>
                </a:solidFill>
              </a:defRPr>
            </a:lvl2pPr>
            <a:lvl3pPr indent="-298450" lvl="2" marL="1371600" rtl="0">
              <a:lnSpc>
                <a:spcPct val="150000"/>
              </a:lnSpc>
              <a:spcBef>
                <a:spcPts val="0"/>
              </a:spcBef>
              <a:spcAft>
                <a:spcPts val="0"/>
              </a:spcAft>
              <a:buClr>
                <a:srgbClr val="536DFE"/>
              </a:buClr>
              <a:buSzPts val="1100"/>
              <a:buChar char="■"/>
              <a:defRPr sz="1100">
                <a:solidFill>
                  <a:srgbClr val="536DFE"/>
                </a:solidFill>
              </a:defRPr>
            </a:lvl3pPr>
            <a:lvl4pPr indent="-298450" lvl="3" marL="1828800" rtl="0">
              <a:lnSpc>
                <a:spcPct val="150000"/>
              </a:lnSpc>
              <a:spcBef>
                <a:spcPts val="0"/>
              </a:spcBef>
              <a:spcAft>
                <a:spcPts val="0"/>
              </a:spcAft>
              <a:buClr>
                <a:srgbClr val="536DFE"/>
              </a:buClr>
              <a:buSzPts val="1100"/>
              <a:buChar char="●"/>
              <a:defRPr sz="1100">
                <a:solidFill>
                  <a:srgbClr val="536DFE"/>
                </a:solidFill>
              </a:defRPr>
            </a:lvl4pPr>
            <a:lvl5pPr indent="-298450" lvl="4" marL="2286000" rtl="0">
              <a:lnSpc>
                <a:spcPct val="150000"/>
              </a:lnSpc>
              <a:spcBef>
                <a:spcPts val="0"/>
              </a:spcBef>
              <a:spcAft>
                <a:spcPts val="0"/>
              </a:spcAft>
              <a:buClr>
                <a:srgbClr val="536DFE"/>
              </a:buClr>
              <a:buSzPts val="1100"/>
              <a:buChar char="○"/>
              <a:defRPr sz="1100">
                <a:solidFill>
                  <a:srgbClr val="536DFE"/>
                </a:solidFill>
              </a:defRPr>
            </a:lvl5pPr>
            <a:lvl6pPr indent="-298450" lvl="5" marL="2743200" rtl="0">
              <a:lnSpc>
                <a:spcPct val="150000"/>
              </a:lnSpc>
              <a:spcBef>
                <a:spcPts val="0"/>
              </a:spcBef>
              <a:spcAft>
                <a:spcPts val="0"/>
              </a:spcAft>
              <a:buClr>
                <a:srgbClr val="536DFE"/>
              </a:buClr>
              <a:buSzPts val="1100"/>
              <a:buChar char="■"/>
              <a:defRPr sz="1100">
                <a:solidFill>
                  <a:srgbClr val="536DFE"/>
                </a:solidFill>
              </a:defRPr>
            </a:lvl6pPr>
            <a:lvl7pPr indent="-298450" lvl="6" marL="3200400" rtl="0">
              <a:lnSpc>
                <a:spcPct val="150000"/>
              </a:lnSpc>
              <a:spcBef>
                <a:spcPts val="0"/>
              </a:spcBef>
              <a:spcAft>
                <a:spcPts val="0"/>
              </a:spcAft>
              <a:buClr>
                <a:srgbClr val="536DFE"/>
              </a:buClr>
              <a:buSzPts val="1100"/>
              <a:buChar char="●"/>
              <a:defRPr sz="1100">
                <a:solidFill>
                  <a:srgbClr val="536DFE"/>
                </a:solidFill>
              </a:defRPr>
            </a:lvl7pPr>
            <a:lvl8pPr indent="-298450" lvl="7" marL="3657600" rtl="0">
              <a:lnSpc>
                <a:spcPct val="150000"/>
              </a:lnSpc>
              <a:spcBef>
                <a:spcPts val="0"/>
              </a:spcBef>
              <a:spcAft>
                <a:spcPts val="0"/>
              </a:spcAft>
              <a:buClr>
                <a:srgbClr val="536DFE"/>
              </a:buClr>
              <a:buSzPts val="1100"/>
              <a:buChar char="○"/>
              <a:defRPr sz="1100">
                <a:solidFill>
                  <a:srgbClr val="536DFE"/>
                </a:solidFill>
              </a:defRPr>
            </a:lvl8pPr>
            <a:lvl9pPr indent="-298450" lvl="8" marL="4114800" rtl="0">
              <a:lnSpc>
                <a:spcPct val="150000"/>
              </a:lnSpc>
              <a:spcBef>
                <a:spcPts val="0"/>
              </a:spcBef>
              <a:spcAft>
                <a:spcPts val="0"/>
              </a:spcAft>
              <a:buClr>
                <a:srgbClr val="536DFE"/>
              </a:buClr>
              <a:buSzPts val="1100"/>
              <a:buChar char="■"/>
              <a:defRPr sz="1100">
                <a:solidFill>
                  <a:srgbClr val="536DFE"/>
                </a:solidFill>
              </a:defRPr>
            </a:lvl9pPr>
          </a:lstStyle>
          <a:p/>
        </p:txBody>
      </p:sp>
      <p:sp>
        <p:nvSpPr>
          <p:cNvPr id="66" name="Google Shape;66;p17"/>
          <p:cNvSpPr txBox="1"/>
          <p:nvPr>
            <p:ph idx="3" type="subTitle"/>
          </p:nvPr>
        </p:nvSpPr>
        <p:spPr>
          <a:xfrm>
            <a:off x="5581706" y="2396297"/>
            <a:ext cx="2856600" cy="272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1100">
                <a:solidFill>
                  <a:srgbClr val="445863"/>
                </a:solidFill>
                <a:latin typeface="Roboto"/>
                <a:ea typeface="Roboto"/>
                <a:cs typeface="Roboto"/>
                <a:sym typeface="Roboto"/>
              </a:defRPr>
            </a:lvl1pPr>
            <a:lvl2pPr lvl="1" rtl="0">
              <a:spcBef>
                <a:spcPts val="0"/>
              </a:spcBef>
              <a:spcAft>
                <a:spcPts val="0"/>
              </a:spcAft>
              <a:buNone/>
              <a:defRPr sz="1100">
                <a:solidFill>
                  <a:srgbClr val="445863"/>
                </a:solidFill>
                <a:latin typeface="Roboto"/>
                <a:ea typeface="Roboto"/>
                <a:cs typeface="Roboto"/>
                <a:sym typeface="Roboto"/>
              </a:defRPr>
            </a:lvl2pPr>
            <a:lvl3pPr lvl="2" rtl="0">
              <a:spcBef>
                <a:spcPts val="0"/>
              </a:spcBef>
              <a:spcAft>
                <a:spcPts val="0"/>
              </a:spcAft>
              <a:buNone/>
              <a:defRPr sz="1100">
                <a:solidFill>
                  <a:srgbClr val="445863"/>
                </a:solidFill>
                <a:latin typeface="Roboto"/>
                <a:ea typeface="Roboto"/>
                <a:cs typeface="Roboto"/>
                <a:sym typeface="Roboto"/>
              </a:defRPr>
            </a:lvl3pPr>
            <a:lvl4pPr lvl="3" rtl="0">
              <a:spcBef>
                <a:spcPts val="0"/>
              </a:spcBef>
              <a:spcAft>
                <a:spcPts val="0"/>
              </a:spcAft>
              <a:buNone/>
              <a:defRPr sz="1100">
                <a:solidFill>
                  <a:srgbClr val="445863"/>
                </a:solidFill>
                <a:latin typeface="Roboto"/>
                <a:ea typeface="Roboto"/>
                <a:cs typeface="Roboto"/>
                <a:sym typeface="Roboto"/>
              </a:defRPr>
            </a:lvl4pPr>
            <a:lvl5pPr lvl="4" rtl="0">
              <a:spcBef>
                <a:spcPts val="0"/>
              </a:spcBef>
              <a:spcAft>
                <a:spcPts val="0"/>
              </a:spcAft>
              <a:buNone/>
              <a:defRPr sz="1100">
                <a:solidFill>
                  <a:srgbClr val="445863"/>
                </a:solidFill>
                <a:latin typeface="Roboto"/>
                <a:ea typeface="Roboto"/>
                <a:cs typeface="Roboto"/>
                <a:sym typeface="Roboto"/>
              </a:defRPr>
            </a:lvl5pPr>
            <a:lvl6pPr lvl="5" rtl="0">
              <a:spcBef>
                <a:spcPts val="0"/>
              </a:spcBef>
              <a:spcAft>
                <a:spcPts val="0"/>
              </a:spcAft>
              <a:buNone/>
              <a:defRPr sz="1100">
                <a:solidFill>
                  <a:srgbClr val="445863"/>
                </a:solidFill>
                <a:latin typeface="Roboto"/>
                <a:ea typeface="Roboto"/>
                <a:cs typeface="Roboto"/>
                <a:sym typeface="Roboto"/>
              </a:defRPr>
            </a:lvl6pPr>
            <a:lvl7pPr lvl="6" rtl="0">
              <a:spcBef>
                <a:spcPts val="0"/>
              </a:spcBef>
              <a:spcAft>
                <a:spcPts val="0"/>
              </a:spcAft>
              <a:buNone/>
              <a:defRPr sz="1100">
                <a:solidFill>
                  <a:srgbClr val="445863"/>
                </a:solidFill>
                <a:latin typeface="Roboto"/>
                <a:ea typeface="Roboto"/>
                <a:cs typeface="Roboto"/>
                <a:sym typeface="Roboto"/>
              </a:defRPr>
            </a:lvl7pPr>
            <a:lvl8pPr lvl="7" rtl="0">
              <a:spcBef>
                <a:spcPts val="0"/>
              </a:spcBef>
              <a:spcAft>
                <a:spcPts val="0"/>
              </a:spcAft>
              <a:buNone/>
              <a:defRPr sz="1100">
                <a:solidFill>
                  <a:srgbClr val="445863"/>
                </a:solidFill>
                <a:latin typeface="Roboto"/>
                <a:ea typeface="Roboto"/>
                <a:cs typeface="Roboto"/>
                <a:sym typeface="Roboto"/>
              </a:defRPr>
            </a:lvl8pPr>
            <a:lvl9pPr lvl="8" rtl="0">
              <a:spcBef>
                <a:spcPts val="0"/>
              </a:spcBef>
              <a:spcAft>
                <a:spcPts val="0"/>
              </a:spcAft>
              <a:buNone/>
              <a:defRPr sz="1100">
                <a:solidFill>
                  <a:srgbClr val="445863"/>
                </a:solidFill>
                <a:latin typeface="Roboto"/>
                <a:ea typeface="Roboto"/>
                <a:cs typeface="Roboto"/>
                <a:sym typeface="Roboto"/>
              </a:defRPr>
            </a:lvl9pPr>
          </a:lstStyle>
          <a:p/>
        </p:txBody>
      </p:sp>
      <p:sp>
        <p:nvSpPr>
          <p:cNvPr id="67" name="Google Shape;67;p17"/>
          <p:cNvSpPr txBox="1"/>
          <p:nvPr>
            <p:ph type="title"/>
          </p:nvPr>
        </p:nvSpPr>
        <p:spPr>
          <a:xfrm>
            <a:off x="803250" y="1852941"/>
            <a:ext cx="3853800" cy="14199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8" name="Google Shape;68;p17"/>
          <p:cNvPicPr preferRelativeResize="0"/>
          <p:nvPr/>
        </p:nvPicPr>
        <p:blipFill rotWithShape="1">
          <a:blip r:embed="rId4">
            <a:alphaModFix/>
          </a:blip>
          <a:srcRect b="504" l="0" r="0" t="504"/>
          <a:stretch/>
        </p:blipFill>
        <p:spPr>
          <a:xfrm>
            <a:off x="803250" y="307573"/>
            <a:ext cx="600075" cy="428625"/>
          </a:xfrm>
          <a:prstGeom prst="rect">
            <a:avLst/>
          </a:prstGeom>
          <a:noFill/>
          <a:ln>
            <a:noFill/>
          </a:ln>
        </p:spPr>
      </p:pic>
      <p:sp>
        <p:nvSpPr>
          <p:cNvPr id="69" name="Google Shape;69;p17"/>
          <p:cNvSpPr txBox="1"/>
          <p:nvPr>
            <p:ph idx="4" type="body"/>
          </p:nvPr>
        </p:nvSpPr>
        <p:spPr>
          <a:xfrm>
            <a:off x="1631203" y="3695691"/>
            <a:ext cx="3138900" cy="315900"/>
          </a:xfrm>
          <a:prstGeom prst="rect">
            <a:avLst/>
          </a:prstGeom>
        </p:spPr>
        <p:txBody>
          <a:bodyPr anchorCtr="0" anchor="t" bIns="34275" lIns="34275" spcFirstLastPara="1" rIns="34275" wrap="square" tIns="34275">
            <a:noAutofit/>
          </a:bodyPr>
          <a:lstStyle>
            <a:lvl1pPr indent="-298450" lvl="0" marL="457200" rtl="0">
              <a:lnSpc>
                <a:spcPct val="150000"/>
              </a:lnSpc>
              <a:spcBef>
                <a:spcPts val="0"/>
              </a:spcBef>
              <a:spcAft>
                <a:spcPts val="0"/>
              </a:spcAft>
              <a:buClr>
                <a:srgbClr val="536DFE"/>
              </a:buClr>
              <a:buSzPts val="1100"/>
              <a:buChar char="●"/>
              <a:defRPr sz="1100">
                <a:solidFill>
                  <a:srgbClr val="536DFE"/>
                </a:solidFill>
              </a:defRPr>
            </a:lvl1pPr>
            <a:lvl2pPr indent="-298450" lvl="1" marL="914400" rtl="0">
              <a:lnSpc>
                <a:spcPct val="150000"/>
              </a:lnSpc>
              <a:spcBef>
                <a:spcPts val="0"/>
              </a:spcBef>
              <a:spcAft>
                <a:spcPts val="0"/>
              </a:spcAft>
              <a:buClr>
                <a:srgbClr val="536DFE"/>
              </a:buClr>
              <a:buSzPts val="1100"/>
              <a:buChar char="○"/>
              <a:defRPr sz="1100">
                <a:solidFill>
                  <a:srgbClr val="536DFE"/>
                </a:solidFill>
              </a:defRPr>
            </a:lvl2pPr>
            <a:lvl3pPr indent="-298450" lvl="2" marL="1371600" rtl="0">
              <a:lnSpc>
                <a:spcPct val="150000"/>
              </a:lnSpc>
              <a:spcBef>
                <a:spcPts val="0"/>
              </a:spcBef>
              <a:spcAft>
                <a:spcPts val="0"/>
              </a:spcAft>
              <a:buClr>
                <a:srgbClr val="536DFE"/>
              </a:buClr>
              <a:buSzPts val="1100"/>
              <a:buChar char="■"/>
              <a:defRPr sz="1100">
                <a:solidFill>
                  <a:srgbClr val="536DFE"/>
                </a:solidFill>
              </a:defRPr>
            </a:lvl3pPr>
            <a:lvl4pPr indent="-298450" lvl="3" marL="1828800" rtl="0">
              <a:lnSpc>
                <a:spcPct val="150000"/>
              </a:lnSpc>
              <a:spcBef>
                <a:spcPts val="0"/>
              </a:spcBef>
              <a:spcAft>
                <a:spcPts val="0"/>
              </a:spcAft>
              <a:buClr>
                <a:srgbClr val="536DFE"/>
              </a:buClr>
              <a:buSzPts val="1100"/>
              <a:buChar char="●"/>
              <a:defRPr sz="1100">
                <a:solidFill>
                  <a:srgbClr val="536DFE"/>
                </a:solidFill>
              </a:defRPr>
            </a:lvl4pPr>
            <a:lvl5pPr indent="-298450" lvl="4" marL="2286000" rtl="0">
              <a:lnSpc>
                <a:spcPct val="150000"/>
              </a:lnSpc>
              <a:spcBef>
                <a:spcPts val="0"/>
              </a:spcBef>
              <a:spcAft>
                <a:spcPts val="0"/>
              </a:spcAft>
              <a:buClr>
                <a:srgbClr val="536DFE"/>
              </a:buClr>
              <a:buSzPts val="1100"/>
              <a:buChar char="○"/>
              <a:defRPr sz="1100">
                <a:solidFill>
                  <a:srgbClr val="536DFE"/>
                </a:solidFill>
              </a:defRPr>
            </a:lvl5pPr>
            <a:lvl6pPr indent="-298450" lvl="5" marL="2743200" rtl="0">
              <a:lnSpc>
                <a:spcPct val="150000"/>
              </a:lnSpc>
              <a:spcBef>
                <a:spcPts val="0"/>
              </a:spcBef>
              <a:spcAft>
                <a:spcPts val="0"/>
              </a:spcAft>
              <a:buClr>
                <a:srgbClr val="536DFE"/>
              </a:buClr>
              <a:buSzPts val="1100"/>
              <a:buChar char="■"/>
              <a:defRPr sz="1100">
                <a:solidFill>
                  <a:srgbClr val="536DFE"/>
                </a:solidFill>
              </a:defRPr>
            </a:lvl6pPr>
            <a:lvl7pPr indent="-298450" lvl="6" marL="3200400" rtl="0">
              <a:lnSpc>
                <a:spcPct val="150000"/>
              </a:lnSpc>
              <a:spcBef>
                <a:spcPts val="0"/>
              </a:spcBef>
              <a:spcAft>
                <a:spcPts val="0"/>
              </a:spcAft>
              <a:buClr>
                <a:srgbClr val="536DFE"/>
              </a:buClr>
              <a:buSzPts val="1100"/>
              <a:buChar char="●"/>
              <a:defRPr sz="1100">
                <a:solidFill>
                  <a:srgbClr val="536DFE"/>
                </a:solidFill>
              </a:defRPr>
            </a:lvl7pPr>
            <a:lvl8pPr indent="-298450" lvl="7" marL="3657600" rtl="0">
              <a:lnSpc>
                <a:spcPct val="150000"/>
              </a:lnSpc>
              <a:spcBef>
                <a:spcPts val="0"/>
              </a:spcBef>
              <a:spcAft>
                <a:spcPts val="0"/>
              </a:spcAft>
              <a:buClr>
                <a:srgbClr val="536DFE"/>
              </a:buClr>
              <a:buSzPts val="1100"/>
              <a:buChar char="○"/>
              <a:defRPr sz="1100">
                <a:solidFill>
                  <a:srgbClr val="536DFE"/>
                </a:solidFill>
              </a:defRPr>
            </a:lvl8pPr>
            <a:lvl9pPr indent="-298450" lvl="8" marL="4114800" rtl="0">
              <a:lnSpc>
                <a:spcPct val="150000"/>
              </a:lnSpc>
              <a:spcBef>
                <a:spcPts val="0"/>
              </a:spcBef>
              <a:spcAft>
                <a:spcPts val="0"/>
              </a:spcAft>
              <a:buClr>
                <a:srgbClr val="536DFE"/>
              </a:buClr>
              <a:buSzPts val="1100"/>
              <a:buChar char="■"/>
              <a:defRPr sz="1100">
                <a:solidFill>
                  <a:srgbClr val="536DFE"/>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s Next?">
  <p:cSld name="CUSTOM">
    <p:spTree>
      <p:nvGrpSpPr>
        <p:cNvPr id="70" name="Shape 70"/>
        <p:cNvGrpSpPr/>
        <p:nvPr/>
      </p:nvGrpSpPr>
      <p:grpSpPr>
        <a:xfrm>
          <a:off x="0" y="0"/>
          <a:ext cx="0" cy="0"/>
          <a:chOff x="0" y="0"/>
          <a:chExt cx="0" cy="0"/>
        </a:xfrm>
      </p:grpSpPr>
      <p:sp>
        <p:nvSpPr>
          <p:cNvPr id="71" name="Google Shape;71;p18"/>
          <p:cNvSpPr txBox="1"/>
          <p:nvPr>
            <p:ph type="title"/>
          </p:nvPr>
        </p:nvSpPr>
        <p:spPr>
          <a:xfrm>
            <a:off x="799331" y="1202981"/>
            <a:ext cx="6278100" cy="837000"/>
          </a:xfrm>
          <a:prstGeom prst="rect">
            <a:avLst/>
          </a:prstGeom>
        </p:spPr>
        <p:txBody>
          <a:bodyPr anchorCtr="0" anchor="t" bIns="34275" lIns="34275" spcFirstLastPara="1" rIns="34275" wrap="square" tIns="34275">
            <a:noAutofit/>
          </a:bodyPr>
          <a:lstStyle>
            <a:lvl1pPr lvl="0" rtl="0">
              <a:spcBef>
                <a:spcPts val="0"/>
              </a:spcBef>
              <a:spcAft>
                <a:spcPts val="0"/>
              </a:spcAft>
              <a:buNone/>
              <a:defRPr>
                <a:solidFill>
                  <a:srgbClr val="536DFE"/>
                </a:solidFill>
              </a:defRPr>
            </a:lvl1pPr>
            <a:lvl2pPr lvl="1" rtl="0">
              <a:spcBef>
                <a:spcPts val="0"/>
              </a:spcBef>
              <a:spcAft>
                <a:spcPts val="0"/>
              </a:spcAft>
              <a:buNone/>
              <a:defRPr>
                <a:solidFill>
                  <a:srgbClr val="536DFE"/>
                </a:solidFill>
              </a:defRPr>
            </a:lvl2pPr>
            <a:lvl3pPr lvl="2" rtl="0">
              <a:spcBef>
                <a:spcPts val="0"/>
              </a:spcBef>
              <a:spcAft>
                <a:spcPts val="0"/>
              </a:spcAft>
              <a:buNone/>
              <a:defRPr>
                <a:solidFill>
                  <a:srgbClr val="536DFE"/>
                </a:solidFill>
              </a:defRPr>
            </a:lvl3pPr>
            <a:lvl4pPr lvl="3" rtl="0">
              <a:spcBef>
                <a:spcPts val="0"/>
              </a:spcBef>
              <a:spcAft>
                <a:spcPts val="0"/>
              </a:spcAft>
              <a:buNone/>
              <a:defRPr>
                <a:solidFill>
                  <a:srgbClr val="536DFE"/>
                </a:solidFill>
              </a:defRPr>
            </a:lvl4pPr>
            <a:lvl5pPr lvl="4" rtl="0">
              <a:spcBef>
                <a:spcPts val="0"/>
              </a:spcBef>
              <a:spcAft>
                <a:spcPts val="0"/>
              </a:spcAft>
              <a:buNone/>
              <a:defRPr>
                <a:solidFill>
                  <a:srgbClr val="536DFE"/>
                </a:solidFill>
              </a:defRPr>
            </a:lvl5pPr>
            <a:lvl6pPr lvl="5" rtl="0">
              <a:spcBef>
                <a:spcPts val="0"/>
              </a:spcBef>
              <a:spcAft>
                <a:spcPts val="0"/>
              </a:spcAft>
              <a:buNone/>
              <a:defRPr>
                <a:solidFill>
                  <a:srgbClr val="536DFE"/>
                </a:solidFill>
              </a:defRPr>
            </a:lvl6pPr>
            <a:lvl7pPr lvl="6" rtl="0">
              <a:spcBef>
                <a:spcPts val="0"/>
              </a:spcBef>
              <a:spcAft>
                <a:spcPts val="0"/>
              </a:spcAft>
              <a:buNone/>
              <a:defRPr>
                <a:solidFill>
                  <a:srgbClr val="536DFE"/>
                </a:solidFill>
              </a:defRPr>
            </a:lvl7pPr>
            <a:lvl8pPr lvl="7" rtl="0">
              <a:spcBef>
                <a:spcPts val="0"/>
              </a:spcBef>
              <a:spcAft>
                <a:spcPts val="0"/>
              </a:spcAft>
              <a:buNone/>
              <a:defRPr>
                <a:solidFill>
                  <a:srgbClr val="536DFE"/>
                </a:solidFill>
              </a:defRPr>
            </a:lvl8pPr>
            <a:lvl9pPr lvl="8" rtl="0">
              <a:spcBef>
                <a:spcPts val="0"/>
              </a:spcBef>
              <a:spcAft>
                <a:spcPts val="0"/>
              </a:spcAft>
              <a:buNone/>
              <a:defRPr>
                <a:solidFill>
                  <a:srgbClr val="536DFE"/>
                </a:solidFill>
              </a:defRPr>
            </a:lvl9pPr>
          </a:lstStyle>
          <a:p/>
        </p:txBody>
      </p:sp>
      <p:sp>
        <p:nvSpPr>
          <p:cNvPr id="72" name="Google Shape;72;p18"/>
          <p:cNvSpPr txBox="1"/>
          <p:nvPr>
            <p:ph idx="1" type="body"/>
          </p:nvPr>
        </p:nvSpPr>
        <p:spPr>
          <a:xfrm>
            <a:off x="799331" y="2116988"/>
            <a:ext cx="6201600" cy="2165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445863"/>
              </a:buClr>
              <a:buSzPts val="1500"/>
              <a:buChar char="●"/>
              <a:defRPr>
                <a:solidFill>
                  <a:srgbClr val="445863"/>
                </a:solidFill>
              </a:defRPr>
            </a:lvl1pPr>
            <a:lvl2pPr indent="-323850" lvl="1" marL="914400" rtl="0">
              <a:spcBef>
                <a:spcPts val="0"/>
              </a:spcBef>
              <a:spcAft>
                <a:spcPts val="0"/>
              </a:spcAft>
              <a:buClr>
                <a:srgbClr val="445863"/>
              </a:buClr>
              <a:buSzPts val="1500"/>
              <a:buChar char="○"/>
              <a:defRPr>
                <a:solidFill>
                  <a:srgbClr val="445863"/>
                </a:solidFill>
              </a:defRPr>
            </a:lvl2pPr>
            <a:lvl3pPr indent="-323850" lvl="2" marL="1371600" rtl="0">
              <a:spcBef>
                <a:spcPts val="0"/>
              </a:spcBef>
              <a:spcAft>
                <a:spcPts val="0"/>
              </a:spcAft>
              <a:buClr>
                <a:srgbClr val="445863"/>
              </a:buClr>
              <a:buSzPts val="1500"/>
              <a:buChar char="■"/>
              <a:defRPr>
                <a:solidFill>
                  <a:srgbClr val="445863"/>
                </a:solidFill>
              </a:defRPr>
            </a:lvl3pPr>
            <a:lvl4pPr indent="-323850" lvl="3" marL="1828800" rtl="0">
              <a:spcBef>
                <a:spcPts val="0"/>
              </a:spcBef>
              <a:spcAft>
                <a:spcPts val="0"/>
              </a:spcAft>
              <a:buClr>
                <a:srgbClr val="445863"/>
              </a:buClr>
              <a:buSzPts val="1500"/>
              <a:buChar char="●"/>
              <a:defRPr>
                <a:solidFill>
                  <a:srgbClr val="445863"/>
                </a:solidFill>
              </a:defRPr>
            </a:lvl4pPr>
            <a:lvl5pPr indent="-323850" lvl="4" marL="2286000" rtl="0">
              <a:spcBef>
                <a:spcPts val="0"/>
              </a:spcBef>
              <a:spcAft>
                <a:spcPts val="0"/>
              </a:spcAft>
              <a:buClr>
                <a:srgbClr val="445863"/>
              </a:buClr>
              <a:buSzPts val="1500"/>
              <a:buChar char="○"/>
              <a:defRPr>
                <a:solidFill>
                  <a:srgbClr val="445863"/>
                </a:solidFill>
              </a:defRPr>
            </a:lvl5pPr>
            <a:lvl6pPr indent="-323850" lvl="5" marL="2743200" rtl="0">
              <a:spcBef>
                <a:spcPts val="0"/>
              </a:spcBef>
              <a:spcAft>
                <a:spcPts val="0"/>
              </a:spcAft>
              <a:buClr>
                <a:srgbClr val="445863"/>
              </a:buClr>
              <a:buSzPts val="1500"/>
              <a:buChar char="■"/>
              <a:defRPr>
                <a:solidFill>
                  <a:srgbClr val="445863"/>
                </a:solidFill>
              </a:defRPr>
            </a:lvl6pPr>
            <a:lvl7pPr indent="-323850" lvl="6" marL="3200400" rtl="0">
              <a:spcBef>
                <a:spcPts val="0"/>
              </a:spcBef>
              <a:spcAft>
                <a:spcPts val="0"/>
              </a:spcAft>
              <a:buClr>
                <a:srgbClr val="445863"/>
              </a:buClr>
              <a:buSzPts val="1500"/>
              <a:buChar char="●"/>
              <a:defRPr>
                <a:solidFill>
                  <a:srgbClr val="445863"/>
                </a:solidFill>
              </a:defRPr>
            </a:lvl7pPr>
            <a:lvl8pPr indent="-323850" lvl="7" marL="3657600" rtl="0">
              <a:spcBef>
                <a:spcPts val="0"/>
              </a:spcBef>
              <a:spcAft>
                <a:spcPts val="0"/>
              </a:spcAft>
              <a:buClr>
                <a:srgbClr val="445863"/>
              </a:buClr>
              <a:buSzPts val="1500"/>
              <a:buChar char="○"/>
              <a:defRPr>
                <a:solidFill>
                  <a:srgbClr val="445863"/>
                </a:solidFill>
              </a:defRPr>
            </a:lvl8pPr>
            <a:lvl9pPr indent="-323850" lvl="8" marL="4114800" rtl="0">
              <a:spcBef>
                <a:spcPts val="0"/>
              </a:spcBef>
              <a:spcAft>
                <a:spcPts val="0"/>
              </a:spcAft>
              <a:buClr>
                <a:srgbClr val="445863"/>
              </a:buClr>
              <a:buSzPts val="1500"/>
              <a:buChar char="■"/>
              <a:defRPr>
                <a:solidFill>
                  <a:srgbClr val="445863"/>
                </a:solidFill>
              </a:defRPr>
            </a:lvl9pPr>
          </a:lstStyle>
          <a:p/>
        </p:txBody>
      </p:sp>
      <p:pic>
        <p:nvPicPr>
          <p:cNvPr id="73" name="Google Shape;73;p18"/>
          <p:cNvPicPr preferRelativeResize="0"/>
          <p:nvPr/>
        </p:nvPicPr>
        <p:blipFill rotWithShape="1">
          <a:blip r:embed="rId2">
            <a:alphaModFix/>
          </a:blip>
          <a:srcRect b="17676" l="0" r="0" t="17669"/>
          <a:stretch/>
        </p:blipFill>
        <p:spPr>
          <a:xfrm>
            <a:off x="7462686" y="4463442"/>
            <a:ext cx="1029413" cy="35591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Presentation Title">
    <p:bg>
      <p:bgPr>
        <a:solidFill>
          <a:srgbClr val="FFFFFF"/>
        </a:solidFill>
      </p:bgPr>
    </p:bg>
    <p:spTree>
      <p:nvGrpSpPr>
        <p:cNvPr id="74" name="Shape 7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1_Title">
  <p:cSld name="CUSTOM_1">
    <p:spTree>
      <p:nvGrpSpPr>
        <p:cNvPr id="75" name="Shape 75"/>
        <p:cNvGrpSpPr/>
        <p:nvPr/>
      </p:nvGrpSpPr>
      <p:grpSpPr>
        <a:xfrm>
          <a:off x="0" y="0"/>
          <a:ext cx="0" cy="0"/>
          <a:chOff x="0" y="0"/>
          <a:chExt cx="0" cy="0"/>
        </a:xfrm>
      </p:grpSpPr>
      <p:grpSp>
        <p:nvGrpSpPr>
          <p:cNvPr id="76" name="Google Shape;76;p20"/>
          <p:cNvGrpSpPr/>
          <p:nvPr/>
        </p:nvGrpSpPr>
        <p:grpSpPr>
          <a:xfrm>
            <a:off x="761948" y="4603434"/>
            <a:ext cx="1190118" cy="210542"/>
            <a:chOff x="990623" y="4603434"/>
            <a:chExt cx="1190118" cy="210542"/>
          </a:xfrm>
        </p:grpSpPr>
        <p:sp>
          <p:nvSpPr>
            <p:cNvPr id="77" name="Google Shape;77;p20"/>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0"/>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0"/>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0"/>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0"/>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0"/>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84" name="Google Shape;84;p20"/>
          <p:cNvSpPr txBox="1"/>
          <p:nvPr>
            <p:ph type="title"/>
          </p:nvPr>
        </p:nvSpPr>
        <p:spPr>
          <a:xfrm>
            <a:off x="761950" y="2219400"/>
            <a:ext cx="4445100" cy="2114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pic>
        <p:nvPicPr>
          <p:cNvPr id="85" name="Google Shape;85;p20"/>
          <p:cNvPicPr preferRelativeResize="0"/>
          <p:nvPr/>
        </p:nvPicPr>
        <p:blipFill>
          <a:blip r:embed="rId2">
            <a:alphaModFix/>
          </a:blip>
          <a:stretch>
            <a:fillRect/>
          </a:stretch>
        </p:blipFill>
        <p:spPr>
          <a:xfrm>
            <a:off x="0" y="0"/>
            <a:ext cx="1466275" cy="730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21"/>
          <p:cNvSpPr txBox="1"/>
          <p:nvPr>
            <p:ph type="title"/>
          </p:nvPr>
        </p:nvSpPr>
        <p:spPr>
          <a:xfrm>
            <a:off x="311700" y="445025"/>
            <a:ext cx="8520600" cy="572700"/>
          </a:xfrm>
          <a:prstGeom prst="rect">
            <a:avLst/>
          </a:prstGeom>
        </p:spPr>
        <p:txBody>
          <a:bodyPr anchorCtr="0" anchor="t" bIns="34275" lIns="34275" spcFirstLastPara="1" rIns="34275" wrap="square" tIns="3427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
              <a:t>‹#›</a:t>
            </a:fld>
            <a:endParaRPr/>
          </a:p>
        </p:txBody>
      </p:sp>
      <p:grpSp>
        <p:nvGrpSpPr>
          <p:cNvPr id="89" name="Google Shape;89;p21"/>
          <p:cNvGrpSpPr/>
          <p:nvPr/>
        </p:nvGrpSpPr>
        <p:grpSpPr>
          <a:xfrm>
            <a:off x="614120" y="4568626"/>
            <a:ext cx="1565658" cy="245350"/>
            <a:chOff x="614120" y="4568626"/>
            <a:chExt cx="1565658" cy="245350"/>
          </a:xfrm>
        </p:grpSpPr>
        <p:grpSp>
          <p:nvGrpSpPr>
            <p:cNvPr id="90" name="Google Shape;90;p21"/>
            <p:cNvGrpSpPr/>
            <p:nvPr/>
          </p:nvGrpSpPr>
          <p:grpSpPr>
            <a:xfrm>
              <a:off x="614120" y="4568626"/>
              <a:ext cx="290167" cy="233377"/>
              <a:chOff x="614120" y="4568626"/>
              <a:chExt cx="290167" cy="233377"/>
            </a:xfrm>
          </p:grpSpPr>
          <p:sp>
            <p:nvSpPr>
              <p:cNvPr id="91" name="Google Shape;91;p21"/>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1"/>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21"/>
            <p:cNvGrpSpPr/>
            <p:nvPr/>
          </p:nvGrpSpPr>
          <p:grpSpPr>
            <a:xfrm>
              <a:off x="989660" y="4603434"/>
              <a:ext cx="1190118" cy="210542"/>
              <a:chOff x="989660" y="4603434"/>
              <a:chExt cx="1190118" cy="210542"/>
            </a:xfrm>
          </p:grpSpPr>
          <p:sp>
            <p:nvSpPr>
              <p:cNvPr id="96" name="Google Shape;96;p21"/>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21"/>
              <p:cNvGrpSpPr/>
              <p:nvPr/>
            </p:nvGrpSpPr>
            <p:grpSpPr>
              <a:xfrm>
                <a:off x="1682774" y="4617610"/>
                <a:ext cx="497005" cy="149188"/>
                <a:chOff x="1682774" y="4617610"/>
                <a:chExt cx="497005" cy="149188"/>
              </a:xfrm>
            </p:grpSpPr>
            <p:sp>
              <p:nvSpPr>
                <p:cNvPr id="98" name="Google Shape;98;p21"/>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1"/>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1"/>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Break + image">
  <p:cSld name="CUSTOM_2_4">
    <p:spTree>
      <p:nvGrpSpPr>
        <p:cNvPr id="103" name="Shape 103"/>
        <p:cNvGrpSpPr/>
        <p:nvPr/>
      </p:nvGrpSpPr>
      <p:grpSpPr>
        <a:xfrm>
          <a:off x="0" y="0"/>
          <a:ext cx="0" cy="0"/>
          <a:chOff x="0" y="0"/>
          <a:chExt cx="0" cy="0"/>
        </a:xfrm>
      </p:grpSpPr>
      <p:sp>
        <p:nvSpPr>
          <p:cNvPr id="104" name="Google Shape;104;p22"/>
          <p:cNvSpPr txBox="1"/>
          <p:nvPr>
            <p:ph type="title"/>
          </p:nvPr>
        </p:nvSpPr>
        <p:spPr>
          <a:xfrm>
            <a:off x="761950" y="809375"/>
            <a:ext cx="3175200" cy="1762500"/>
          </a:xfrm>
          <a:prstGeom prst="rect">
            <a:avLst/>
          </a:prstGeom>
        </p:spPr>
        <p:txBody>
          <a:bodyPr anchorCtr="0" anchor="b" bIns="34275" lIns="34275" spcFirstLastPara="1" rIns="34275" wrap="square" tIns="3427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105" name="Google Shape;105;p22"/>
          <p:cNvGrpSpPr/>
          <p:nvPr/>
        </p:nvGrpSpPr>
        <p:grpSpPr>
          <a:xfrm>
            <a:off x="614120" y="4568626"/>
            <a:ext cx="1565658" cy="245350"/>
            <a:chOff x="614120" y="4568626"/>
            <a:chExt cx="1565658" cy="245350"/>
          </a:xfrm>
        </p:grpSpPr>
        <p:grpSp>
          <p:nvGrpSpPr>
            <p:cNvPr id="106" name="Google Shape;106;p22"/>
            <p:cNvGrpSpPr/>
            <p:nvPr/>
          </p:nvGrpSpPr>
          <p:grpSpPr>
            <a:xfrm>
              <a:off x="614120" y="4568626"/>
              <a:ext cx="290167" cy="233377"/>
              <a:chOff x="614120" y="4568626"/>
              <a:chExt cx="290167" cy="233377"/>
            </a:xfrm>
          </p:grpSpPr>
          <p:sp>
            <p:nvSpPr>
              <p:cNvPr id="107" name="Google Shape;107;p22"/>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22"/>
            <p:cNvGrpSpPr/>
            <p:nvPr/>
          </p:nvGrpSpPr>
          <p:grpSpPr>
            <a:xfrm>
              <a:off x="989660" y="4603434"/>
              <a:ext cx="1190118" cy="210542"/>
              <a:chOff x="989660" y="4603434"/>
              <a:chExt cx="1190118" cy="210542"/>
            </a:xfrm>
          </p:grpSpPr>
          <p:sp>
            <p:nvSpPr>
              <p:cNvPr id="112" name="Google Shape;112;p22"/>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2"/>
              <p:cNvGrpSpPr/>
              <p:nvPr/>
            </p:nvGrpSpPr>
            <p:grpSpPr>
              <a:xfrm>
                <a:off x="1682774" y="4617610"/>
                <a:ext cx="497005" cy="149188"/>
                <a:chOff x="1682774" y="4617610"/>
                <a:chExt cx="497005" cy="149188"/>
              </a:xfrm>
            </p:grpSpPr>
            <p:sp>
              <p:nvSpPr>
                <p:cNvPr id="114" name="Google Shape;114;p22"/>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GCP content">
  <p:cSld name="CUSTOM_3_1_1_1_1_1_1_1_1_1_1_1_2_1">
    <p:bg>
      <p:bgPr>
        <a:solidFill>
          <a:srgbClr val="FFFFFF"/>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761950" y="809375"/>
            <a:ext cx="5079900" cy="352500"/>
          </a:xfrm>
          <a:prstGeom prst="rect">
            <a:avLst/>
          </a:prstGeom>
        </p:spPr>
        <p:txBody>
          <a:bodyPr anchorCtr="0" anchor="b"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1" name="Google Shape;121;p23"/>
          <p:cNvSpPr txBox="1"/>
          <p:nvPr>
            <p:ph idx="1" type="body"/>
          </p:nvPr>
        </p:nvSpPr>
        <p:spPr>
          <a:xfrm>
            <a:off x="761975" y="1514275"/>
            <a:ext cx="5079900" cy="24672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grpSp>
        <p:nvGrpSpPr>
          <p:cNvPr id="122" name="Google Shape;122;p23"/>
          <p:cNvGrpSpPr/>
          <p:nvPr/>
        </p:nvGrpSpPr>
        <p:grpSpPr>
          <a:xfrm>
            <a:off x="617793" y="4562424"/>
            <a:ext cx="2353175" cy="252193"/>
            <a:chOff x="617793" y="4562424"/>
            <a:chExt cx="2353175" cy="252193"/>
          </a:xfrm>
        </p:grpSpPr>
        <p:grpSp>
          <p:nvGrpSpPr>
            <p:cNvPr id="123" name="Google Shape;123;p23"/>
            <p:cNvGrpSpPr/>
            <p:nvPr/>
          </p:nvGrpSpPr>
          <p:grpSpPr>
            <a:xfrm>
              <a:off x="989955" y="4603006"/>
              <a:ext cx="1981014" cy="211056"/>
              <a:chOff x="1644000" y="3136475"/>
              <a:chExt cx="5180475" cy="551925"/>
            </a:xfrm>
          </p:grpSpPr>
          <p:sp>
            <p:nvSpPr>
              <p:cNvPr id="124" name="Google Shape;124;p23"/>
              <p:cNvSpPr/>
              <p:nvPr/>
            </p:nvSpPr>
            <p:spPr>
              <a:xfrm>
                <a:off x="3457850" y="3174000"/>
                <a:ext cx="341975" cy="390525"/>
              </a:xfrm>
              <a:custGeom>
                <a:rect b="b" l="l" r="r" t="t"/>
                <a:pathLst>
                  <a:path extrusionOk="0" h="15621" w="13679">
                    <a:moveTo>
                      <a:pt x="7759" y="0"/>
                    </a:moveTo>
                    <a:lnTo>
                      <a:pt x="7352" y="12"/>
                    </a:lnTo>
                    <a:lnTo>
                      <a:pt x="6561" y="82"/>
                    </a:lnTo>
                    <a:lnTo>
                      <a:pt x="5805" y="221"/>
                    </a:lnTo>
                    <a:lnTo>
                      <a:pt x="5072" y="431"/>
                    </a:lnTo>
                    <a:lnTo>
                      <a:pt x="4386" y="710"/>
                    </a:lnTo>
                    <a:lnTo>
                      <a:pt x="3734" y="1059"/>
                    </a:lnTo>
                    <a:lnTo>
                      <a:pt x="3106" y="1477"/>
                    </a:lnTo>
                    <a:lnTo>
                      <a:pt x="2513" y="1966"/>
                    </a:lnTo>
                    <a:lnTo>
                      <a:pt x="2234" y="2245"/>
                    </a:lnTo>
                    <a:lnTo>
                      <a:pt x="1955" y="2524"/>
                    </a:lnTo>
                    <a:lnTo>
                      <a:pt x="1466" y="3117"/>
                    </a:lnTo>
                    <a:lnTo>
                      <a:pt x="1048" y="3734"/>
                    </a:lnTo>
                    <a:lnTo>
                      <a:pt x="699" y="4397"/>
                    </a:lnTo>
                    <a:lnTo>
                      <a:pt x="420" y="5095"/>
                    </a:lnTo>
                    <a:lnTo>
                      <a:pt x="210" y="5827"/>
                    </a:lnTo>
                    <a:lnTo>
                      <a:pt x="71" y="6595"/>
                    </a:lnTo>
                    <a:lnTo>
                      <a:pt x="1" y="7397"/>
                    </a:lnTo>
                    <a:lnTo>
                      <a:pt x="1" y="7805"/>
                    </a:lnTo>
                    <a:lnTo>
                      <a:pt x="1" y="8223"/>
                    </a:lnTo>
                    <a:lnTo>
                      <a:pt x="71" y="9026"/>
                    </a:lnTo>
                    <a:lnTo>
                      <a:pt x="210" y="9782"/>
                    </a:lnTo>
                    <a:lnTo>
                      <a:pt x="420" y="10515"/>
                    </a:lnTo>
                    <a:lnTo>
                      <a:pt x="710" y="11212"/>
                    </a:lnTo>
                    <a:lnTo>
                      <a:pt x="1059" y="11875"/>
                    </a:lnTo>
                    <a:lnTo>
                      <a:pt x="1478" y="12503"/>
                    </a:lnTo>
                    <a:lnTo>
                      <a:pt x="1967" y="13097"/>
                    </a:lnTo>
                    <a:lnTo>
                      <a:pt x="2234" y="13376"/>
                    </a:lnTo>
                    <a:lnTo>
                      <a:pt x="2513" y="13655"/>
                    </a:lnTo>
                    <a:lnTo>
                      <a:pt x="3106" y="14143"/>
                    </a:lnTo>
                    <a:lnTo>
                      <a:pt x="3734" y="14562"/>
                    </a:lnTo>
                    <a:lnTo>
                      <a:pt x="4386" y="14911"/>
                    </a:lnTo>
                    <a:lnTo>
                      <a:pt x="5072" y="15190"/>
                    </a:lnTo>
                    <a:lnTo>
                      <a:pt x="5805" y="15400"/>
                    </a:lnTo>
                    <a:lnTo>
                      <a:pt x="6561" y="15539"/>
                    </a:lnTo>
                    <a:lnTo>
                      <a:pt x="7352" y="15609"/>
                    </a:lnTo>
                    <a:lnTo>
                      <a:pt x="7759" y="15621"/>
                    </a:lnTo>
                    <a:lnTo>
                      <a:pt x="8212" y="15609"/>
                    </a:lnTo>
                    <a:lnTo>
                      <a:pt x="9096" y="15516"/>
                    </a:lnTo>
                    <a:lnTo>
                      <a:pt x="9922" y="15330"/>
                    </a:lnTo>
                    <a:lnTo>
                      <a:pt x="10725" y="15051"/>
                    </a:lnTo>
                    <a:lnTo>
                      <a:pt x="11108" y="14876"/>
                    </a:lnTo>
                    <a:lnTo>
                      <a:pt x="11481" y="14690"/>
                    </a:lnTo>
                    <a:lnTo>
                      <a:pt x="12190" y="14260"/>
                    </a:lnTo>
                    <a:lnTo>
                      <a:pt x="12841" y="13771"/>
                    </a:lnTo>
                    <a:lnTo>
                      <a:pt x="13411" y="13225"/>
                    </a:lnTo>
                    <a:lnTo>
                      <a:pt x="13679" y="12922"/>
                    </a:lnTo>
                    <a:lnTo>
                      <a:pt x="12341" y="11585"/>
                    </a:lnTo>
                    <a:lnTo>
                      <a:pt x="12097" y="11852"/>
                    </a:lnTo>
                    <a:lnTo>
                      <a:pt x="11597" y="12329"/>
                    </a:lnTo>
                    <a:lnTo>
                      <a:pt x="11074" y="12736"/>
                    </a:lnTo>
                    <a:lnTo>
                      <a:pt x="10527" y="13073"/>
                    </a:lnTo>
                    <a:lnTo>
                      <a:pt x="9945" y="13341"/>
                    </a:lnTo>
                    <a:lnTo>
                      <a:pt x="9352" y="13539"/>
                    </a:lnTo>
                    <a:lnTo>
                      <a:pt x="8724" y="13678"/>
                    </a:lnTo>
                    <a:lnTo>
                      <a:pt x="8073" y="13748"/>
                    </a:lnTo>
                    <a:lnTo>
                      <a:pt x="7747" y="13760"/>
                    </a:lnTo>
                    <a:lnTo>
                      <a:pt x="7142" y="13736"/>
                    </a:lnTo>
                    <a:lnTo>
                      <a:pt x="6305" y="13597"/>
                    </a:lnTo>
                    <a:lnTo>
                      <a:pt x="5758" y="13446"/>
                    </a:lnTo>
                    <a:lnTo>
                      <a:pt x="5246" y="13236"/>
                    </a:lnTo>
                    <a:lnTo>
                      <a:pt x="4758" y="12980"/>
                    </a:lnTo>
                    <a:lnTo>
                      <a:pt x="4281" y="12678"/>
                    </a:lnTo>
                    <a:lnTo>
                      <a:pt x="3839" y="12317"/>
                    </a:lnTo>
                    <a:lnTo>
                      <a:pt x="3630" y="12108"/>
                    </a:lnTo>
                    <a:lnTo>
                      <a:pt x="3420" y="11899"/>
                    </a:lnTo>
                    <a:lnTo>
                      <a:pt x="3060" y="11457"/>
                    </a:lnTo>
                    <a:lnTo>
                      <a:pt x="2746" y="10980"/>
                    </a:lnTo>
                    <a:lnTo>
                      <a:pt x="2478" y="10480"/>
                    </a:lnTo>
                    <a:lnTo>
                      <a:pt x="2269" y="9933"/>
                    </a:lnTo>
                    <a:lnTo>
                      <a:pt x="2106" y="9363"/>
                    </a:lnTo>
                    <a:lnTo>
                      <a:pt x="2001" y="8758"/>
                    </a:lnTo>
                    <a:lnTo>
                      <a:pt x="1943" y="8119"/>
                    </a:lnTo>
                    <a:lnTo>
                      <a:pt x="1943" y="7793"/>
                    </a:lnTo>
                    <a:lnTo>
                      <a:pt x="1943" y="7467"/>
                    </a:lnTo>
                    <a:lnTo>
                      <a:pt x="2001" y="6828"/>
                    </a:lnTo>
                    <a:lnTo>
                      <a:pt x="2106" y="6223"/>
                    </a:lnTo>
                    <a:lnTo>
                      <a:pt x="2269" y="5653"/>
                    </a:lnTo>
                    <a:lnTo>
                      <a:pt x="2478" y="5118"/>
                    </a:lnTo>
                    <a:lnTo>
                      <a:pt x="2746" y="4606"/>
                    </a:lnTo>
                    <a:lnTo>
                      <a:pt x="3060" y="4129"/>
                    </a:lnTo>
                    <a:lnTo>
                      <a:pt x="3420" y="3687"/>
                    </a:lnTo>
                    <a:lnTo>
                      <a:pt x="3630" y="3478"/>
                    </a:lnTo>
                    <a:lnTo>
                      <a:pt x="4060" y="3082"/>
                    </a:lnTo>
                    <a:lnTo>
                      <a:pt x="4746" y="2606"/>
                    </a:lnTo>
                    <a:lnTo>
                      <a:pt x="5246" y="2350"/>
                    </a:lnTo>
                    <a:lnTo>
                      <a:pt x="5758" y="2140"/>
                    </a:lnTo>
                    <a:lnTo>
                      <a:pt x="6293" y="1989"/>
                    </a:lnTo>
                    <a:lnTo>
                      <a:pt x="7142" y="1850"/>
                    </a:lnTo>
                    <a:lnTo>
                      <a:pt x="7747" y="1838"/>
                    </a:lnTo>
                    <a:lnTo>
                      <a:pt x="8073" y="1838"/>
                    </a:lnTo>
                    <a:lnTo>
                      <a:pt x="8701" y="1896"/>
                    </a:lnTo>
                    <a:lnTo>
                      <a:pt x="9282" y="2012"/>
                    </a:lnTo>
                    <a:lnTo>
                      <a:pt x="9841" y="2198"/>
                    </a:lnTo>
                    <a:lnTo>
                      <a:pt x="10352" y="2431"/>
                    </a:lnTo>
                    <a:lnTo>
                      <a:pt x="10841" y="2733"/>
                    </a:lnTo>
                    <a:lnTo>
                      <a:pt x="11295" y="3094"/>
                    </a:lnTo>
                    <a:lnTo>
                      <a:pt x="11713" y="3501"/>
                    </a:lnTo>
                    <a:lnTo>
                      <a:pt x="11899" y="3734"/>
                    </a:lnTo>
                    <a:lnTo>
                      <a:pt x="13237" y="2443"/>
                    </a:lnTo>
                    <a:lnTo>
                      <a:pt x="12969" y="2140"/>
                    </a:lnTo>
                    <a:lnTo>
                      <a:pt x="12411" y="1605"/>
                    </a:lnTo>
                    <a:lnTo>
                      <a:pt x="11806" y="1152"/>
                    </a:lnTo>
                    <a:lnTo>
                      <a:pt x="11155" y="768"/>
                    </a:lnTo>
                    <a:lnTo>
                      <a:pt x="10480" y="465"/>
                    </a:lnTo>
                    <a:lnTo>
                      <a:pt x="9748" y="233"/>
                    </a:lnTo>
                    <a:lnTo>
                      <a:pt x="8980" y="82"/>
                    </a:lnTo>
                    <a:lnTo>
                      <a:pt x="8177" y="12"/>
                    </a:lnTo>
                    <a:lnTo>
                      <a:pt x="77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3843125" y="3182425"/>
                <a:ext cx="48025" cy="373675"/>
              </a:xfrm>
              <a:custGeom>
                <a:rect b="b" l="l" r="r" t="t"/>
                <a:pathLst>
                  <a:path extrusionOk="0" h="14947" w="1921">
                    <a:moveTo>
                      <a:pt x="1" y="1"/>
                    </a:moveTo>
                    <a:lnTo>
                      <a:pt x="1" y="14946"/>
                    </a:lnTo>
                    <a:lnTo>
                      <a:pt x="1920" y="14946"/>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3932125" y="3292050"/>
                <a:ext cx="263175" cy="272775"/>
              </a:xfrm>
              <a:custGeom>
                <a:rect b="b" l="l" r="r" t="t"/>
                <a:pathLst>
                  <a:path extrusionOk="0" h="10911" w="10527">
                    <a:moveTo>
                      <a:pt x="5583" y="1768"/>
                    </a:moveTo>
                    <a:lnTo>
                      <a:pt x="6211" y="1908"/>
                    </a:lnTo>
                    <a:lnTo>
                      <a:pt x="6793" y="2164"/>
                    </a:lnTo>
                    <a:lnTo>
                      <a:pt x="7339" y="2536"/>
                    </a:lnTo>
                    <a:lnTo>
                      <a:pt x="7583" y="2780"/>
                    </a:lnTo>
                    <a:lnTo>
                      <a:pt x="7816" y="3036"/>
                    </a:lnTo>
                    <a:lnTo>
                      <a:pt x="8188" y="3618"/>
                    </a:lnTo>
                    <a:lnTo>
                      <a:pt x="8444" y="4292"/>
                    </a:lnTo>
                    <a:lnTo>
                      <a:pt x="8560" y="5048"/>
                    </a:lnTo>
                    <a:lnTo>
                      <a:pt x="8572" y="5455"/>
                    </a:lnTo>
                    <a:lnTo>
                      <a:pt x="8560" y="5862"/>
                    </a:lnTo>
                    <a:lnTo>
                      <a:pt x="8444" y="6618"/>
                    </a:lnTo>
                    <a:lnTo>
                      <a:pt x="8188" y="7281"/>
                    </a:lnTo>
                    <a:lnTo>
                      <a:pt x="7816" y="7874"/>
                    </a:lnTo>
                    <a:lnTo>
                      <a:pt x="7583" y="8130"/>
                    </a:lnTo>
                    <a:lnTo>
                      <a:pt x="7339" y="8375"/>
                    </a:lnTo>
                    <a:lnTo>
                      <a:pt x="6793" y="8758"/>
                    </a:lnTo>
                    <a:lnTo>
                      <a:pt x="6211" y="9014"/>
                    </a:lnTo>
                    <a:lnTo>
                      <a:pt x="5583" y="9142"/>
                    </a:lnTo>
                    <a:lnTo>
                      <a:pt x="5246" y="9154"/>
                    </a:lnTo>
                    <a:lnTo>
                      <a:pt x="4908" y="9142"/>
                    </a:lnTo>
                    <a:lnTo>
                      <a:pt x="4280" y="9003"/>
                    </a:lnTo>
                    <a:lnTo>
                      <a:pt x="3699" y="8747"/>
                    </a:lnTo>
                    <a:lnTo>
                      <a:pt x="3152" y="8375"/>
                    </a:lnTo>
                    <a:lnTo>
                      <a:pt x="2908" y="8130"/>
                    </a:lnTo>
                    <a:lnTo>
                      <a:pt x="2675" y="7863"/>
                    </a:lnTo>
                    <a:lnTo>
                      <a:pt x="2303" y="7281"/>
                    </a:lnTo>
                    <a:lnTo>
                      <a:pt x="2047" y="6607"/>
                    </a:lnTo>
                    <a:lnTo>
                      <a:pt x="1931" y="5862"/>
                    </a:lnTo>
                    <a:lnTo>
                      <a:pt x="1919" y="5455"/>
                    </a:lnTo>
                    <a:lnTo>
                      <a:pt x="1931" y="5048"/>
                    </a:lnTo>
                    <a:lnTo>
                      <a:pt x="2047" y="4292"/>
                    </a:lnTo>
                    <a:lnTo>
                      <a:pt x="2303" y="3629"/>
                    </a:lnTo>
                    <a:lnTo>
                      <a:pt x="2675" y="3036"/>
                    </a:lnTo>
                    <a:lnTo>
                      <a:pt x="2908" y="2780"/>
                    </a:lnTo>
                    <a:lnTo>
                      <a:pt x="3152" y="2536"/>
                    </a:lnTo>
                    <a:lnTo>
                      <a:pt x="3699" y="2152"/>
                    </a:lnTo>
                    <a:lnTo>
                      <a:pt x="4280" y="1896"/>
                    </a:lnTo>
                    <a:lnTo>
                      <a:pt x="4908" y="1768"/>
                    </a:lnTo>
                    <a:close/>
                    <a:moveTo>
                      <a:pt x="5257" y="0"/>
                    </a:moveTo>
                    <a:lnTo>
                      <a:pt x="4699" y="24"/>
                    </a:lnTo>
                    <a:lnTo>
                      <a:pt x="3652" y="210"/>
                    </a:lnTo>
                    <a:lnTo>
                      <a:pt x="2698" y="605"/>
                    </a:lnTo>
                    <a:lnTo>
                      <a:pt x="1861" y="1187"/>
                    </a:lnTo>
                    <a:lnTo>
                      <a:pt x="1477" y="1559"/>
                    </a:lnTo>
                    <a:lnTo>
                      <a:pt x="1128" y="1954"/>
                    </a:lnTo>
                    <a:lnTo>
                      <a:pt x="570" y="2827"/>
                    </a:lnTo>
                    <a:lnTo>
                      <a:pt x="198" y="3804"/>
                    </a:lnTo>
                    <a:lnTo>
                      <a:pt x="12" y="4874"/>
                    </a:lnTo>
                    <a:lnTo>
                      <a:pt x="0" y="5455"/>
                    </a:lnTo>
                    <a:lnTo>
                      <a:pt x="12" y="6025"/>
                    </a:lnTo>
                    <a:lnTo>
                      <a:pt x="198" y="7107"/>
                    </a:lnTo>
                    <a:lnTo>
                      <a:pt x="570" y="8084"/>
                    </a:lnTo>
                    <a:lnTo>
                      <a:pt x="1128" y="8956"/>
                    </a:lnTo>
                    <a:lnTo>
                      <a:pt x="1477" y="9352"/>
                    </a:lnTo>
                    <a:lnTo>
                      <a:pt x="1861" y="9724"/>
                    </a:lnTo>
                    <a:lnTo>
                      <a:pt x="2698" y="10305"/>
                    </a:lnTo>
                    <a:lnTo>
                      <a:pt x="3652" y="10701"/>
                    </a:lnTo>
                    <a:lnTo>
                      <a:pt x="4699" y="10887"/>
                    </a:lnTo>
                    <a:lnTo>
                      <a:pt x="5257" y="10910"/>
                    </a:lnTo>
                    <a:lnTo>
                      <a:pt x="5827" y="10887"/>
                    </a:lnTo>
                    <a:lnTo>
                      <a:pt x="6874" y="10701"/>
                    </a:lnTo>
                    <a:lnTo>
                      <a:pt x="7816" y="10305"/>
                    </a:lnTo>
                    <a:lnTo>
                      <a:pt x="8665" y="9724"/>
                    </a:lnTo>
                    <a:lnTo>
                      <a:pt x="9037" y="9352"/>
                    </a:lnTo>
                    <a:lnTo>
                      <a:pt x="9398" y="8956"/>
                    </a:lnTo>
                    <a:lnTo>
                      <a:pt x="9956" y="8072"/>
                    </a:lnTo>
                    <a:lnTo>
                      <a:pt x="10317" y="7095"/>
                    </a:lnTo>
                    <a:lnTo>
                      <a:pt x="10503" y="6025"/>
                    </a:lnTo>
                    <a:lnTo>
                      <a:pt x="10526" y="5455"/>
                    </a:lnTo>
                    <a:lnTo>
                      <a:pt x="10503" y="4885"/>
                    </a:lnTo>
                    <a:lnTo>
                      <a:pt x="10317" y="3804"/>
                    </a:lnTo>
                    <a:lnTo>
                      <a:pt x="9956" y="2827"/>
                    </a:lnTo>
                    <a:lnTo>
                      <a:pt x="9398" y="1954"/>
                    </a:lnTo>
                    <a:lnTo>
                      <a:pt x="9037" y="1559"/>
                    </a:lnTo>
                    <a:lnTo>
                      <a:pt x="8665" y="1187"/>
                    </a:lnTo>
                    <a:lnTo>
                      <a:pt x="7816" y="605"/>
                    </a:lnTo>
                    <a:lnTo>
                      <a:pt x="6874" y="210"/>
                    </a:lnTo>
                    <a:lnTo>
                      <a:pt x="5827" y="24"/>
                    </a:lnTo>
                    <a:lnTo>
                      <a:pt x="52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4234225" y="3300475"/>
                <a:ext cx="226250" cy="263475"/>
              </a:xfrm>
              <a:custGeom>
                <a:rect b="b" l="l" r="r" t="t"/>
                <a:pathLst>
                  <a:path extrusionOk="0" h="10539" w="9050">
                    <a:moveTo>
                      <a:pt x="1" y="1"/>
                    </a:moveTo>
                    <a:lnTo>
                      <a:pt x="1" y="6258"/>
                    </a:lnTo>
                    <a:lnTo>
                      <a:pt x="1" y="6735"/>
                    </a:lnTo>
                    <a:lnTo>
                      <a:pt x="129" y="7619"/>
                    </a:lnTo>
                    <a:lnTo>
                      <a:pt x="373" y="8398"/>
                    </a:lnTo>
                    <a:lnTo>
                      <a:pt x="745" y="9073"/>
                    </a:lnTo>
                    <a:lnTo>
                      <a:pt x="989" y="9375"/>
                    </a:lnTo>
                    <a:lnTo>
                      <a:pt x="1233" y="9654"/>
                    </a:lnTo>
                    <a:lnTo>
                      <a:pt x="1850" y="10096"/>
                    </a:lnTo>
                    <a:lnTo>
                      <a:pt x="2571" y="10387"/>
                    </a:lnTo>
                    <a:lnTo>
                      <a:pt x="3420" y="10527"/>
                    </a:lnTo>
                    <a:lnTo>
                      <a:pt x="3897" y="10538"/>
                    </a:lnTo>
                    <a:lnTo>
                      <a:pt x="4141" y="10538"/>
                    </a:lnTo>
                    <a:lnTo>
                      <a:pt x="4630" y="10468"/>
                    </a:lnTo>
                    <a:lnTo>
                      <a:pt x="5107" y="10341"/>
                    </a:lnTo>
                    <a:lnTo>
                      <a:pt x="5572" y="10154"/>
                    </a:lnTo>
                    <a:lnTo>
                      <a:pt x="5793" y="10026"/>
                    </a:lnTo>
                    <a:lnTo>
                      <a:pt x="6014" y="9910"/>
                    </a:lnTo>
                    <a:lnTo>
                      <a:pt x="6409" y="9631"/>
                    </a:lnTo>
                    <a:lnTo>
                      <a:pt x="6747" y="9317"/>
                    </a:lnTo>
                    <a:lnTo>
                      <a:pt x="7014" y="8980"/>
                    </a:lnTo>
                    <a:lnTo>
                      <a:pt x="7130" y="8794"/>
                    </a:lnTo>
                    <a:lnTo>
                      <a:pt x="7223" y="8794"/>
                    </a:lnTo>
                    <a:lnTo>
                      <a:pt x="7223" y="10224"/>
                    </a:lnTo>
                    <a:lnTo>
                      <a:pt x="9050" y="10224"/>
                    </a:lnTo>
                    <a:lnTo>
                      <a:pt x="9050" y="1"/>
                    </a:lnTo>
                    <a:lnTo>
                      <a:pt x="7130" y="1"/>
                    </a:lnTo>
                    <a:lnTo>
                      <a:pt x="7130" y="5642"/>
                    </a:lnTo>
                    <a:lnTo>
                      <a:pt x="7130" y="5944"/>
                    </a:lnTo>
                    <a:lnTo>
                      <a:pt x="7026" y="6537"/>
                    </a:lnTo>
                    <a:lnTo>
                      <a:pt x="6840" y="7096"/>
                    </a:lnTo>
                    <a:lnTo>
                      <a:pt x="6560" y="7607"/>
                    </a:lnTo>
                    <a:lnTo>
                      <a:pt x="6374" y="7852"/>
                    </a:lnTo>
                    <a:lnTo>
                      <a:pt x="6188" y="8084"/>
                    </a:lnTo>
                    <a:lnTo>
                      <a:pt x="5758" y="8445"/>
                    </a:lnTo>
                    <a:lnTo>
                      <a:pt x="5281" y="8677"/>
                    </a:lnTo>
                    <a:lnTo>
                      <a:pt x="4734" y="8805"/>
                    </a:lnTo>
                    <a:lnTo>
                      <a:pt x="4444" y="8817"/>
                    </a:lnTo>
                    <a:lnTo>
                      <a:pt x="4130" y="8805"/>
                    </a:lnTo>
                    <a:lnTo>
                      <a:pt x="3583" y="8712"/>
                    </a:lnTo>
                    <a:lnTo>
                      <a:pt x="3106" y="8538"/>
                    </a:lnTo>
                    <a:lnTo>
                      <a:pt x="2711" y="8270"/>
                    </a:lnTo>
                    <a:lnTo>
                      <a:pt x="2397" y="7910"/>
                    </a:lnTo>
                    <a:lnTo>
                      <a:pt x="2152" y="7456"/>
                    </a:lnTo>
                    <a:lnTo>
                      <a:pt x="2001" y="6921"/>
                    </a:lnTo>
                    <a:lnTo>
                      <a:pt x="1920" y="6293"/>
                    </a:lnTo>
                    <a:lnTo>
                      <a:pt x="1920" y="5944"/>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4502025" y="3182125"/>
                <a:ext cx="256200" cy="382400"/>
              </a:xfrm>
              <a:custGeom>
                <a:rect b="b" l="l" r="r" t="t"/>
                <a:pathLst>
                  <a:path extrusionOk="0" h="15296" w="10248">
                    <a:moveTo>
                      <a:pt x="5153" y="6142"/>
                    </a:moveTo>
                    <a:lnTo>
                      <a:pt x="5502" y="6154"/>
                    </a:lnTo>
                    <a:lnTo>
                      <a:pt x="6130" y="6282"/>
                    </a:lnTo>
                    <a:lnTo>
                      <a:pt x="6700" y="6526"/>
                    </a:lnTo>
                    <a:lnTo>
                      <a:pt x="7224" y="6910"/>
                    </a:lnTo>
                    <a:lnTo>
                      <a:pt x="7468" y="7154"/>
                    </a:lnTo>
                    <a:lnTo>
                      <a:pt x="7700" y="7410"/>
                    </a:lnTo>
                    <a:lnTo>
                      <a:pt x="8049" y="7991"/>
                    </a:lnTo>
                    <a:lnTo>
                      <a:pt x="8282" y="8666"/>
                    </a:lnTo>
                    <a:lnTo>
                      <a:pt x="8410" y="9422"/>
                    </a:lnTo>
                    <a:lnTo>
                      <a:pt x="8422" y="9841"/>
                    </a:lnTo>
                    <a:lnTo>
                      <a:pt x="8410" y="10248"/>
                    </a:lnTo>
                    <a:lnTo>
                      <a:pt x="8294" y="11004"/>
                    </a:lnTo>
                    <a:lnTo>
                      <a:pt x="8061" y="11678"/>
                    </a:lnTo>
                    <a:lnTo>
                      <a:pt x="7700" y="12271"/>
                    </a:lnTo>
                    <a:lnTo>
                      <a:pt x="7468" y="12527"/>
                    </a:lnTo>
                    <a:lnTo>
                      <a:pt x="7224" y="12772"/>
                    </a:lnTo>
                    <a:lnTo>
                      <a:pt x="6700" y="13144"/>
                    </a:lnTo>
                    <a:lnTo>
                      <a:pt x="6119" y="13400"/>
                    </a:lnTo>
                    <a:lnTo>
                      <a:pt x="5491" y="13516"/>
                    </a:lnTo>
                    <a:lnTo>
                      <a:pt x="5153" y="13528"/>
                    </a:lnTo>
                    <a:lnTo>
                      <a:pt x="4828" y="13516"/>
                    </a:lnTo>
                    <a:lnTo>
                      <a:pt x="4211" y="13400"/>
                    </a:lnTo>
                    <a:lnTo>
                      <a:pt x="3630" y="13144"/>
                    </a:lnTo>
                    <a:lnTo>
                      <a:pt x="3106" y="12760"/>
                    </a:lnTo>
                    <a:lnTo>
                      <a:pt x="2862" y="12516"/>
                    </a:lnTo>
                    <a:lnTo>
                      <a:pt x="2629" y="12260"/>
                    </a:lnTo>
                    <a:lnTo>
                      <a:pt x="2269" y="11667"/>
                    </a:lnTo>
                    <a:lnTo>
                      <a:pt x="2036" y="11004"/>
                    </a:lnTo>
                    <a:lnTo>
                      <a:pt x="1908" y="10248"/>
                    </a:lnTo>
                    <a:lnTo>
                      <a:pt x="1908" y="9841"/>
                    </a:lnTo>
                    <a:lnTo>
                      <a:pt x="1908" y="9434"/>
                    </a:lnTo>
                    <a:lnTo>
                      <a:pt x="2036" y="8678"/>
                    </a:lnTo>
                    <a:lnTo>
                      <a:pt x="2269" y="8003"/>
                    </a:lnTo>
                    <a:lnTo>
                      <a:pt x="2629" y="7421"/>
                    </a:lnTo>
                    <a:lnTo>
                      <a:pt x="2862" y="7166"/>
                    </a:lnTo>
                    <a:lnTo>
                      <a:pt x="3106" y="6921"/>
                    </a:lnTo>
                    <a:lnTo>
                      <a:pt x="3630" y="6537"/>
                    </a:lnTo>
                    <a:lnTo>
                      <a:pt x="4211" y="6282"/>
                    </a:lnTo>
                    <a:lnTo>
                      <a:pt x="4828" y="6154"/>
                    </a:lnTo>
                    <a:lnTo>
                      <a:pt x="5153" y="6142"/>
                    </a:lnTo>
                    <a:close/>
                    <a:moveTo>
                      <a:pt x="8329" y="1"/>
                    </a:moveTo>
                    <a:lnTo>
                      <a:pt x="8329" y="4711"/>
                    </a:lnTo>
                    <a:lnTo>
                      <a:pt x="8422" y="6130"/>
                    </a:lnTo>
                    <a:lnTo>
                      <a:pt x="8329" y="6130"/>
                    </a:lnTo>
                    <a:lnTo>
                      <a:pt x="8212" y="5944"/>
                    </a:lnTo>
                    <a:lnTo>
                      <a:pt x="7921" y="5607"/>
                    </a:lnTo>
                    <a:lnTo>
                      <a:pt x="7584" y="5293"/>
                    </a:lnTo>
                    <a:lnTo>
                      <a:pt x="7177" y="5014"/>
                    </a:lnTo>
                    <a:lnTo>
                      <a:pt x="6944" y="4886"/>
                    </a:lnTo>
                    <a:lnTo>
                      <a:pt x="6712" y="4758"/>
                    </a:lnTo>
                    <a:lnTo>
                      <a:pt x="6223" y="4572"/>
                    </a:lnTo>
                    <a:lnTo>
                      <a:pt x="5700" y="4456"/>
                    </a:lnTo>
                    <a:lnTo>
                      <a:pt x="5142" y="4386"/>
                    </a:lnTo>
                    <a:lnTo>
                      <a:pt x="4851" y="4386"/>
                    </a:lnTo>
                    <a:lnTo>
                      <a:pt x="4362" y="4397"/>
                    </a:lnTo>
                    <a:lnTo>
                      <a:pt x="3444" y="4595"/>
                    </a:lnTo>
                    <a:lnTo>
                      <a:pt x="2583" y="4991"/>
                    </a:lnTo>
                    <a:lnTo>
                      <a:pt x="1804" y="5584"/>
                    </a:lnTo>
                    <a:lnTo>
                      <a:pt x="1443" y="5956"/>
                    </a:lnTo>
                    <a:lnTo>
                      <a:pt x="1094" y="6351"/>
                    </a:lnTo>
                    <a:lnTo>
                      <a:pt x="547" y="7235"/>
                    </a:lnTo>
                    <a:lnTo>
                      <a:pt x="198" y="8201"/>
                    </a:lnTo>
                    <a:lnTo>
                      <a:pt x="12" y="9271"/>
                    </a:lnTo>
                    <a:lnTo>
                      <a:pt x="1" y="9841"/>
                    </a:lnTo>
                    <a:lnTo>
                      <a:pt x="12" y="10411"/>
                    </a:lnTo>
                    <a:lnTo>
                      <a:pt x="198" y="11469"/>
                    </a:lnTo>
                    <a:lnTo>
                      <a:pt x="547" y="12446"/>
                    </a:lnTo>
                    <a:lnTo>
                      <a:pt x="1094" y="13318"/>
                    </a:lnTo>
                    <a:lnTo>
                      <a:pt x="1443" y="13725"/>
                    </a:lnTo>
                    <a:lnTo>
                      <a:pt x="1804" y="14098"/>
                    </a:lnTo>
                    <a:lnTo>
                      <a:pt x="2583" y="14679"/>
                    </a:lnTo>
                    <a:lnTo>
                      <a:pt x="3444" y="15075"/>
                    </a:lnTo>
                    <a:lnTo>
                      <a:pt x="4362" y="15272"/>
                    </a:lnTo>
                    <a:lnTo>
                      <a:pt x="4851" y="15296"/>
                    </a:lnTo>
                    <a:lnTo>
                      <a:pt x="5142" y="15284"/>
                    </a:lnTo>
                    <a:lnTo>
                      <a:pt x="5688" y="15226"/>
                    </a:lnTo>
                    <a:lnTo>
                      <a:pt x="6212" y="15098"/>
                    </a:lnTo>
                    <a:lnTo>
                      <a:pt x="6712" y="14900"/>
                    </a:lnTo>
                    <a:lnTo>
                      <a:pt x="6944" y="14772"/>
                    </a:lnTo>
                    <a:lnTo>
                      <a:pt x="7177" y="14633"/>
                    </a:lnTo>
                    <a:lnTo>
                      <a:pt x="7573" y="14353"/>
                    </a:lnTo>
                    <a:lnTo>
                      <a:pt x="7921" y="14039"/>
                    </a:lnTo>
                    <a:lnTo>
                      <a:pt x="8212" y="13702"/>
                    </a:lnTo>
                    <a:lnTo>
                      <a:pt x="8329" y="13516"/>
                    </a:lnTo>
                    <a:lnTo>
                      <a:pt x="8422" y="13516"/>
                    </a:lnTo>
                    <a:lnTo>
                      <a:pt x="8422" y="14947"/>
                    </a:lnTo>
                    <a:lnTo>
                      <a:pt x="10248" y="14947"/>
                    </a:lnTo>
                    <a:lnTo>
                      <a:pt x="102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4939950" y="3182425"/>
                <a:ext cx="243975" cy="373675"/>
              </a:xfrm>
              <a:custGeom>
                <a:rect b="b" l="l" r="r" t="t"/>
                <a:pathLst>
                  <a:path extrusionOk="0" h="14947" w="9759">
                    <a:moveTo>
                      <a:pt x="5432" y="1861"/>
                    </a:moveTo>
                    <a:lnTo>
                      <a:pt x="5967" y="1966"/>
                    </a:lnTo>
                    <a:lnTo>
                      <a:pt x="6455" y="2175"/>
                    </a:lnTo>
                    <a:lnTo>
                      <a:pt x="6874" y="2478"/>
                    </a:lnTo>
                    <a:lnTo>
                      <a:pt x="7060" y="2676"/>
                    </a:lnTo>
                    <a:lnTo>
                      <a:pt x="7234" y="2873"/>
                    </a:lnTo>
                    <a:lnTo>
                      <a:pt x="7514" y="3304"/>
                    </a:lnTo>
                    <a:lnTo>
                      <a:pt x="7688" y="3746"/>
                    </a:lnTo>
                    <a:lnTo>
                      <a:pt x="7781" y="4223"/>
                    </a:lnTo>
                    <a:lnTo>
                      <a:pt x="7793" y="4467"/>
                    </a:lnTo>
                    <a:lnTo>
                      <a:pt x="7781" y="4699"/>
                    </a:lnTo>
                    <a:lnTo>
                      <a:pt x="7688" y="5176"/>
                    </a:lnTo>
                    <a:lnTo>
                      <a:pt x="7514" y="5618"/>
                    </a:lnTo>
                    <a:lnTo>
                      <a:pt x="7234" y="6049"/>
                    </a:lnTo>
                    <a:lnTo>
                      <a:pt x="7060" y="6246"/>
                    </a:lnTo>
                    <a:lnTo>
                      <a:pt x="6886" y="6444"/>
                    </a:lnTo>
                    <a:lnTo>
                      <a:pt x="6455" y="6746"/>
                    </a:lnTo>
                    <a:lnTo>
                      <a:pt x="5967" y="6956"/>
                    </a:lnTo>
                    <a:lnTo>
                      <a:pt x="5432" y="7060"/>
                    </a:lnTo>
                    <a:lnTo>
                      <a:pt x="1919" y="7060"/>
                    </a:lnTo>
                    <a:lnTo>
                      <a:pt x="1919" y="1861"/>
                    </a:lnTo>
                    <a:close/>
                    <a:moveTo>
                      <a:pt x="0" y="1"/>
                    </a:moveTo>
                    <a:lnTo>
                      <a:pt x="0" y="14946"/>
                    </a:lnTo>
                    <a:lnTo>
                      <a:pt x="1919" y="14946"/>
                    </a:lnTo>
                    <a:lnTo>
                      <a:pt x="1919" y="8898"/>
                    </a:lnTo>
                    <a:lnTo>
                      <a:pt x="5094" y="8898"/>
                    </a:lnTo>
                    <a:lnTo>
                      <a:pt x="5560" y="8887"/>
                    </a:lnTo>
                    <a:lnTo>
                      <a:pt x="6444" y="8724"/>
                    </a:lnTo>
                    <a:lnTo>
                      <a:pt x="7258" y="8410"/>
                    </a:lnTo>
                    <a:lnTo>
                      <a:pt x="8025" y="7933"/>
                    </a:lnTo>
                    <a:lnTo>
                      <a:pt x="8374" y="7630"/>
                    </a:lnTo>
                    <a:lnTo>
                      <a:pt x="8700" y="7305"/>
                    </a:lnTo>
                    <a:lnTo>
                      <a:pt x="9223" y="6595"/>
                    </a:lnTo>
                    <a:lnTo>
                      <a:pt x="9572" y="5793"/>
                    </a:lnTo>
                    <a:lnTo>
                      <a:pt x="9747" y="4920"/>
                    </a:lnTo>
                    <a:lnTo>
                      <a:pt x="9758" y="4444"/>
                    </a:lnTo>
                    <a:lnTo>
                      <a:pt x="9747" y="3978"/>
                    </a:lnTo>
                    <a:lnTo>
                      <a:pt x="9572" y="3094"/>
                    </a:lnTo>
                    <a:lnTo>
                      <a:pt x="9223" y="2303"/>
                    </a:lnTo>
                    <a:lnTo>
                      <a:pt x="8712" y="1582"/>
                    </a:lnTo>
                    <a:lnTo>
                      <a:pt x="8374" y="1268"/>
                    </a:lnTo>
                    <a:lnTo>
                      <a:pt x="8025" y="954"/>
                    </a:lnTo>
                    <a:lnTo>
                      <a:pt x="7258" y="489"/>
                    </a:lnTo>
                    <a:lnTo>
                      <a:pt x="6444" y="163"/>
                    </a:lnTo>
                    <a:lnTo>
                      <a:pt x="5560" y="12"/>
                    </a:lnTo>
                    <a:lnTo>
                      <a:pt x="50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5228675" y="3182425"/>
                <a:ext cx="48000" cy="373675"/>
              </a:xfrm>
              <a:custGeom>
                <a:rect b="b" l="l" r="r" t="t"/>
                <a:pathLst>
                  <a:path extrusionOk="0" h="14947" w="1920">
                    <a:moveTo>
                      <a:pt x="1" y="1"/>
                    </a:moveTo>
                    <a:lnTo>
                      <a:pt x="1" y="14946"/>
                    </a:lnTo>
                    <a:lnTo>
                      <a:pt x="1920" y="14946"/>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5317950" y="3291750"/>
                <a:ext cx="227125" cy="272775"/>
              </a:xfrm>
              <a:custGeom>
                <a:rect b="b" l="l" r="r" t="t"/>
                <a:pathLst>
                  <a:path extrusionOk="0" h="10911" w="9085">
                    <a:moveTo>
                      <a:pt x="5211" y="5502"/>
                    </a:moveTo>
                    <a:lnTo>
                      <a:pt x="5932" y="5584"/>
                    </a:lnTo>
                    <a:lnTo>
                      <a:pt x="6537" y="5746"/>
                    </a:lnTo>
                    <a:lnTo>
                      <a:pt x="7049" y="6002"/>
                    </a:lnTo>
                    <a:lnTo>
                      <a:pt x="7258" y="6165"/>
                    </a:lnTo>
                    <a:lnTo>
                      <a:pt x="7246" y="6468"/>
                    </a:lnTo>
                    <a:lnTo>
                      <a:pt x="7118" y="7026"/>
                    </a:lnTo>
                    <a:lnTo>
                      <a:pt x="6874" y="7549"/>
                    </a:lnTo>
                    <a:lnTo>
                      <a:pt x="6514" y="8038"/>
                    </a:lnTo>
                    <a:lnTo>
                      <a:pt x="6281" y="8259"/>
                    </a:lnTo>
                    <a:lnTo>
                      <a:pt x="6037" y="8468"/>
                    </a:lnTo>
                    <a:lnTo>
                      <a:pt x="5525" y="8805"/>
                    </a:lnTo>
                    <a:lnTo>
                      <a:pt x="4978" y="9026"/>
                    </a:lnTo>
                    <a:lnTo>
                      <a:pt x="4408" y="9131"/>
                    </a:lnTo>
                    <a:lnTo>
                      <a:pt x="4118" y="9143"/>
                    </a:lnTo>
                    <a:lnTo>
                      <a:pt x="3908" y="9143"/>
                    </a:lnTo>
                    <a:lnTo>
                      <a:pt x="3513" y="9084"/>
                    </a:lnTo>
                    <a:lnTo>
                      <a:pt x="3141" y="8980"/>
                    </a:lnTo>
                    <a:lnTo>
                      <a:pt x="2792" y="8829"/>
                    </a:lnTo>
                    <a:lnTo>
                      <a:pt x="2629" y="8724"/>
                    </a:lnTo>
                    <a:lnTo>
                      <a:pt x="2478" y="8608"/>
                    </a:lnTo>
                    <a:lnTo>
                      <a:pt x="2245" y="8352"/>
                    </a:lnTo>
                    <a:lnTo>
                      <a:pt x="2082" y="8049"/>
                    </a:lnTo>
                    <a:lnTo>
                      <a:pt x="2001" y="7712"/>
                    </a:lnTo>
                    <a:lnTo>
                      <a:pt x="1989" y="7538"/>
                    </a:lnTo>
                    <a:lnTo>
                      <a:pt x="2001" y="7328"/>
                    </a:lnTo>
                    <a:lnTo>
                      <a:pt x="2082" y="6944"/>
                    </a:lnTo>
                    <a:lnTo>
                      <a:pt x="2268" y="6595"/>
                    </a:lnTo>
                    <a:lnTo>
                      <a:pt x="2536" y="6258"/>
                    </a:lnTo>
                    <a:lnTo>
                      <a:pt x="2710" y="6107"/>
                    </a:lnTo>
                    <a:lnTo>
                      <a:pt x="2896" y="5956"/>
                    </a:lnTo>
                    <a:lnTo>
                      <a:pt x="3338" y="5735"/>
                    </a:lnTo>
                    <a:lnTo>
                      <a:pt x="3862" y="5584"/>
                    </a:lnTo>
                    <a:lnTo>
                      <a:pt x="4467" y="5502"/>
                    </a:lnTo>
                    <a:close/>
                    <a:moveTo>
                      <a:pt x="4536" y="1"/>
                    </a:moveTo>
                    <a:lnTo>
                      <a:pt x="4118" y="12"/>
                    </a:lnTo>
                    <a:lnTo>
                      <a:pt x="3350" y="105"/>
                    </a:lnTo>
                    <a:lnTo>
                      <a:pt x="2664" y="303"/>
                    </a:lnTo>
                    <a:lnTo>
                      <a:pt x="2059" y="594"/>
                    </a:lnTo>
                    <a:lnTo>
                      <a:pt x="1791" y="792"/>
                    </a:lnTo>
                    <a:lnTo>
                      <a:pt x="1536" y="978"/>
                    </a:lnTo>
                    <a:lnTo>
                      <a:pt x="1094" y="1396"/>
                    </a:lnTo>
                    <a:lnTo>
                      <a:pt x="745" y="1815"/>
                    </a:lnTo>
                    <a:lnTo>
                      <a:pt x="489" y="2257"/>
                    </a:lnTo>
                    <a:lnTo>
                      <a:pt x="396" y="2490"/>
                    </a:lnTo>
                    <a:lnTo>
                      <a:pt x="2152" y="3246"/>
                    </a:lnTo>
                    <a:lnTo>
                      <a:pt x="2222" y="3071"/>
                    </a:lnTo>
                    <a:lnTo>
                      <a:pt x="2408" y="2757"/>
                    </a:lnTo>
                    <a:lnTo>
                      <a:pt x="2629" y="2490"/>
                    </a:lnTo>
                    <a:lnTo>
                      <a:pt x="2920" y="2257"/>
                    </a:lnTo>
                    <a:lnTo>
                      <a:pt x="3082" y="2152"/>
                    </a:lnTo>
                    <a:lnTo>
                      <a:pt x="3431" y="1978"/>
                    </a:lnTo>
                    <a:lnTo>
                      <a:pt x="4187" y="1780"/>
                    </a:lnTo>
                    <a:lnTo>
                      <a:pt x="4595" y="1757"/>
                    </a:lnTo>
                    <a:lnTo>
                      <a:pt x="4874" y="1769"/>
                    </a:lnTo>
                    <a:lnTo>
                      <a:pt x="5397" y="1850"/>
                    </a:lnTo>
                    <a:lnTo>
                      <a:pt x="5874" y="2025"/>
                    </a:lnTo>
                    <a:lnTo>
                      <a:pt x="6304" y="2280"/>
                    </a:lnTo>
                    <a:lnTo>
                      <a:pt x="6502" y="2443"/>
                    </a:lnTo>
                    <a:lnTo>
                      <a:pt x="6676" y="2618"/>
                    </a:lnTo>
                    <a:lnTo>
                      <a:pt x="6967" y="3013"/>
                    </a:lnTo>
                    <a:lnTo>
                      <a:pt x="7165" y="3455"/>
                    </a:lnTo>
                    <a:lnTo>
                      <a:pt x="7258" y="3967"/>
                    </a:lnTo>
                    <a:lnTo>
                      <a:pt x="7270" y="4246"/>
                    </a:lnTo>
                    <a:lnTo>
                      <a:pt x="7270" y="4537"/>
                    </a:lnTo>
                    <a:lnTo>
                      <a:pt x="6991" y="4386"/>
                    </a:lnTo>
                    <a:lnTo>
                      <a:pt x="6374" y="4153"/>
                    </a:lnTo>
                    <a:lnTo>
                      <a:pt x="5676" y="3990"/>
                    </a:lnTo>
                    <a:lnTo>
                      <a:pt x="4909" y="3920"/>
                    </a:lnTo>
                    <a:lnTo>
                      <a:pt x="4490" y="3909"/>
                    </a:lnTo>
                    <a:lnTo>
                      <a:pt x="4025" y="3920"/>
                    </a:lnTo>
                    <a:lnTo>
                      <a:pt x="3152" y="4037"/>
                    </a:lnTo>
                    <a:lnTo>
                      <a:pt x="2350" y="4269"/>
                    </a:lnTo>
                    <a:lnTo>
                      <a:pt x="1617" y="4630"/>
                    </a:lnTo>
                    <a:lnTo>
                      <a:pt x="1291" y="4862"/>
                    </a:lnTo>
                    <a:lnTo>
                      <a:pt x="989" y="5095"/>
                    </a:lnTo>
                    <a:lnTo>
                      <a:pt x="500" y="5665"/>
                    </a:lnTo>
                    <a:lnTo>
                      <a:pt x="175" y="6316"/>
                    </a:lnTo>
                    <a:lnTo>
                      <a:pt x="12" y="7061"/>
                    </a:lnTo>
                    <a:lnTo>
                      <a:pt x="0" y="7479"/>
                    </a:lnTo>
                    <a:lnTo>
                      <a:pt x="12" y="7852"/>
                    </a:lnTo>
                    <a:lnTo>
                      <a:pt x="151" y="8549"/>
                    </a:lnTo>
                    <a:lnTo>
                      <a:pt x="419" y="9178"/>
                    </a:lnTo>
                    <a:lnTo>
                      <a:pt x="826" y="9724"/>
                    </a:lnTo>
                    <a:lnTo>
                      <a:pt x="1094" y="9957"/>
                    </a:lnTo>
                    <a:lnTo>
                      <a:pt x="1373" y="10189"/>
                    </a:lnTo>
                    <a:lnTo>
                      <a:pt x="1978" y="10538"/>
                    </a:lnTo>
                    <a:lnTo>
                      <a:pt x="2664" y="10771"/>
                    </a:lnTo>
                    <a:lnTo>
                      <a:pt x="3408" y="10899"/>
                    </a:lnTo>
                    <a:lnTo>
                      <a:pt x="3815" y="10911"/>
                    </a:lnTo>
                    <a:lnTo>
                      <a:pt x="4083" y="10899"/>
                    </a:lnTo>
                    <a:lnTo>
                      <a:pt x="4595" y="10841"/>
                    </a:lnTo>
                    <a:lnTo>
                      <a:pt x="5083" y="10736"/>
                    </a:lnTo>
                    <a:lnTo>
                      <a:pt x="5537" y="10573"/>
                    </a:lnTo>
                    <a:lnTo>
                      <a:pt x="5955" y="10352"/>
                    </a:lnTo>
                    <a:lnTo>
                      <a:pt x="6339" y="10073"/>
                    </a:lnTo>
                    <a:lnTo>
                      <a:pt x="6700" y="9736"/>
                    </a:lnTo>
                    <a:lnTo>
                      <a:pt x="7025" y="9352"/>
                    </a:lnTo>
                    <a:lnTo>
                      <a:pt x="7165" y="9131"/>
                    </a:lnTo>
                    <a:lnTo>
                      <a:pt x="7258" y="9131"/>
                    </a:lnTo>
                    <a:lnTo>
                      <a:pt x="7258" y="10562"/>
                    </a:lnTo>
                    <a:lnTo>
                      <a:pt x="9084" y="10562"/>
                    </a:lnTo>
                    <a:lnTo>
                      <a:pt x="9084" y="4374"/>
                    </a:lnTo>
                    <a:lnTo>
                      <a:pt x="9072" y="3874"/>
                    </a:lnTo>
                    <a:lnTo>
                      <a:pt x="8910" y="2943"/>
                    </a:lnTo>
                    <a:lnTo>
                      <a:pt x="8584" y="2141"/>
                    </a:lnTo>
                    <a:lnTo>
                      <a:pt x="8107" y="1443"/>
                    </a:lnTo>
                    <a:lnTo>
                      <a:pt x="7793" y="1152"/>
                    </a:lnTo>
                    <a:lnTo>
                      <a:pt x="7467" y="873"/>
                    </a:lnTo>
                    <a:lnTo>
                      <a:pt x="6735" y="443"/>
                    </a:lnTo>
                    <a:lnTo>
                      <a:pt x="5920" y="152"/>
                    </a:lnTo>
                    <a:lnTo>
                      <a:pt x="5025" y="12"/>
                    </a:lnTo>
                    <a:lnTo>
                      <a:pt x="45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5577600" y="3222250"/>
                <a:ext cx="165775" cy="338200"/>
              </a:xfrm>
              <a:custGeom>
                <a:rect b="b" l="l" r="r" t="t"/>
                <a:pathLst>
                  <a:path extrusionOk="0" h="13528" w="6631">
                    <a:moveTo>
                      <a:pt x="1780" y="1"/>
                    </a:moveTo>
                    <a:lnTo>
                      <a:pt x="1780" y="3130"/>
                    </a:lnTo>
                    <a:lnTo>
                      <a:pt x="1" y="3130"/>
                    </a:lnTo>
                    <a:lnTo>
                      <a:pt x="1" y="4874"/>
                    </a:lnTo>
                    <a:lnTo>
                      <a:pt x="1780" y="4874"/>
                    </a:lnTo>
                    <a:lnTo>
                      <a:pt x="1780" y="10259"/>
                    </a:lnTo>
                    <a:lnTo>
                      <a:pt x="1792" y="10632"/>
                    </a:lnTo>
                    <a:lnTo>
                      <a:pt x="1897" y="11329"/>
                    </a:lnTo>
                    <a:lnTo>
                      <a:pt x="2106" y="11934"/>
                    </a:lnTo>
                    <a:lnTo>
                      <a:pt x="2420" y="12446"/>
                    </a:lnTo>
                    <a:lnTo>
                      <a:pt x="2629" y="12667"/>
                    </a:lnTo>
                    <a:lnTo>
                      <a:pt x="2850" y="12876"/>
                    </a:lnTo>
                    <a:lnTo>
                      <a:pt x="3362" y="13190"/>
                    </a:lnTo>
                    <a:lnTo>
                      <a:pt x="3979" y="13411"/>
                    </a:lnTo>
                    <a:lnTo>
                      <a:pt x="4688" y="13516"/>
                    </a:lnTo>
                    <a:lnTo>
                      <a:pt x="5083" y="13528"/>
                    </a:lnTo>
                    <a:lnTo>
                      <a:pt x="5525" y="13516"/>
                    </a:lnTo>
                    <a:lnTo>
                      <a:pt x="6305" y="13365"/>
                    </a:lnTo>
                    <a:lnTo>
                      <a:pt x="6630" y="13249"/>
                    </a:lnTo>
                    <a:lnTo>
                      <a:pt x="5956" y="11609"/>
                    </a:lnTo>
                    <a:lnTo>
                      <a:pt x="5770" y="11678"/>
                    </a:lnTo>
                    <a:lnTo>
                      <a:pt x="5339" y="11760"/>
                    </a:lnTo>
                    <a:lnTo>
                      <a:pt x="5083" y="11771"/>
                    </a:lnTo>
                    <a:lnTo>
                      <a:pt x="4921" y="11760"/>
                    </a:lnTo>
                    <a:lnTo>
                      <a:pt x="4618" y="11713"/>
                    </a:lnTo>
                    <a:lnTo>
                      <a:pt x="4351" y="11609"/>
                    </a:lnTo>
                    <a:lnTo>
                      <a:pt x="4141" y="11446"/>
                    </a:lnTo>
                    <a:lnTo>
                      <a:pt x="3967" y="11236"/>
                    </a:lnTo>
                    <a:lnTo>
                      <a:pt x="3839" y="10981"/>
                    </a:lnTo>
                    <a:lnTo>
                      <a:pt x="3723" y="10492"/>
                    </a:lnTo>
                    <a:lnTo>
                      <a:pt x="3699" y="10097"/>
                    </a:lnTo>
                    <a:lnTo>
                      <a:pt x="3699" y="4874"/>
                    </a:lnTo>
                    <a:lnTo>
                      <a:pt x="6200" y="4874"/>
                    </a:lnTo>
                    <a:lnTo>
                      <a:pt x="6200" y="3130"/>
                    </a:lnTo>
                    <a:lnTo>
                      <a:pt x="3699" y="3130"/>
                    </a:lnTo>
                    <a:lnTo>
                      <a:pt x="36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5767200" y="3180675"/>
                <a:ext cx="177400" cy="375425"/>
              </a:xfrm>
              <a:custGeom>
                <a:rect b="b" l="l" r="r" t="t"/>
                <a:pathLst>
                  <a:path extrusionOk="0" h="15017" w="7096">
                    <a:moveTo>
                      <a:pt x="5153" y="1"/>
                    </a:moveTo>
                    <a:lnTo>
                      <a:pt x="4420" y="117"/>
                    </a:lnTo>
                    <a:lnTo>
                      <a:pt x="3757" y="350"/>
                    </a:lnTo>
                    <a:lnTo>
                      <a:pt x="3175" y="710"/>
                    </a:lnTo>
                    <a:lnTo>
                      <a:pt x="2920" y="943"/>
                    </a:lnTo>
                    <a:lnTo>
                      <a:pt x="2687" y="1175"/>
                    </a:lnTo>
                    <a:lnTo>
                      <a:pt x="2303" y="1722"/>
                    </a:lnTo>
                    <a:lnTo>
                      <a:pt x="2059" y="2350"/>
                    </a:lnTo>
                    <a:lnTo>
                      <a:pt x="1931" y="3060"/>
                    </a:lnTo>
                    <a:lnTo>
                      <a:pt x="1919" y="3443"/>
                    </a:lnTo>
                    <a:lnTo>
                      <a:pt x="1919" y="4793"/>
                    </a:lnTo>
                    <a:lnTo>
                      <a:pt x="0" y="4793"/>
                    </a:lnTo>
                    <a:lnTo>
                      <a:pt x="0" y="6537"/>
                    </a:lnTo>
                    <a:lnTo>
                      <a:pt x="1919" y="6537"/>
                    </a:lnTo>
                    <a:lnTo>
                      <a:pt x="1919" y="15016"/>
                    </a:lnTo>
                    <a:lnTo>
                      <a:pt x="3838" y="15016"/>
                    </a:lnTo>
                    <a:lnTo>
                      <a:pt x="3838" y="6537"/>
                    </a:lnTo>
                    <a:lnTo>
                      <a:pt x="6514" y="6537"/>
                    </a:lnTo>
                    <a:lnTo>
                      <a:pt x="6514" y="4804"/>
                    </a:lnTo>
                    <a:lnTo>
                      <a:pt x="3838" y="4804"/>
                    </a:lnTo>
                    <a:lnTo>
                      <a:pt x="3838" y="3513"/>
                    </a:lnTo>
                    <a:lnTo>
                      <a:pt x="3838" y="3304"/>
                    </a:lnTo>
                    <a:lnTo>
                      <a:pt x="3908" y="2920"/>
                    </a:lnTo>
                    <a:lnTo>
                      <a:pt x="4024" y="2594"/>
                    </a:lnTo>
                    <a:lnTo>
                      <a:pt x="4199" y="2327"/>
                    </a:lnTo>
                    <a:lnTo>
                      <a:pt x="4315" y="2211"/>
                    </a:lnTo>
                    <a:lnTo>
                      <a:pt x="4443" y="2094"/>
                    </a:lnTo>
                    <a:lnTo>
                      <a:pt x="4722" y="1920"/>
                    </a:lnTo>
                    <a:lnTo>
                      <a:pt x="5025" y="1815"/>
                    </a:lnTo>
                    <a:lnTo>
                      <a:pt x="5374" y="1757"/>
                    </a:lnTo>
                    <a:lnTo>
                      <a:pt x="5816" y="1757"/>
                    </a:lnTo>
                    <a:lnTo>
                      <a:pt x="6258" y="1838"/>
                    </a:lnTo>
                    <a:lnTo>
                      <a:pt x="6432" y="1920"/>
                    </a:lnTo>
                    <a:lnTo>
                      <a:pt x="7095" y="268"/>
                    </a:lnTo>
                    <a:lnTo>
                      <a:pt x="6781" y="140"/>
                    </a:lnTo>
                    <a:lnTo>
                      <a:pt x="6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5945725" y="3292050"/>
                <a:ext cx="263175" cy="272775"/>
              </a:xfrm>
              <a:custGeom>
                <a:rect b="b" l="l" r="r" t="t"/>
                <a:pathLst>
                  <a:path extrusionOk="0" h="10911" w="10527">
                    <a:moveTo>
                      <a:pt x="5583" y="1768"/>
                    </a:moveTo>
                    <a:lnTo>
                      <a:pt x="6212" y="1908"/>
                    </a:lnTo>
                    <a:lnTo>
                      <a:pt x="6793" y="2164"/>
                    </a:lnTo>
                    <a:lnTo>
                      <a:pt x="7340" y="2536"/>
                    </a:lnTo>
                    <a:lnTo>
                      <a:pt x="7584" y="2780"/>
                    </a:lnTo>
                    <a:lnTo>
                      <a:pt x="7817" y="3036"/>
                    </a:lnTo>
                    <a:lnTo>
                      <a:pt x="8189" y="3618"/>
                    </a:lnTo>
                    <a:lnTo>
                      <a:pt x="8445" y="4292"/>
                    </a:lnTo>
                    <a:lnTo>
                      <a:pt x="8561" y="5048"/>
                    </a:lnTo>
                    <a:lnTo>
                      <a:pt x="8573" y="5455"/>
                    </a:lnTo>
                    <a:lnTo>
                      <a:pt x="8561" y="5862"/>
                    </a:lnTo>
                    <a:lnTo>
                      <a:pt x="8445" y="6618"/>
                    </a:lnTo>
                    <a:lnTo>
                      <a:pt x="8189" y="7281"/>
                    </a:lnTo>
                    <a:lnTo>
                      <a:pt x="7817" y="7874"/>
                    </a:lnTo>
                    <a:lnTo>
                      <a:pt x="7584" y="8130"/>
                    </a:lnTo>
                    <a:lnTo>
                      <a:pt x="7340" y="8375"/>
                    </a:lnTo>
                    <a:lnTo>
                      <a:pt x="6793" y="8758"/>
                    </a:lnTo>
                    <a:lnTo>
                      <a:pt x="6212" y="9014"/>
                    </a:lnTo>
                    <a:lnTo>
                      <a:pt x="5583" y="9142"/>
                    </a:lnTo>
                    <a:lnTo>
                      <a:pt x="5246" y="9154"/>
                    </a:lnTo>
                    <a:lnTo>
                      <a:pt x="4909" y="9142"/>
                    </a:lnTo>
                    <a:lnTo>
                      <a:pt x="4281" y="9003"/>
                    </a:lnTo>
                    <a:lnTo>
                      <a:pt x="3699" y="8747"/>
                    </a:lnTo>
                    <a:lnTo>
                      <a:pt x="3153" y="8375"/>
                    </a:lnTo>
                    <a:lnTo>
                      <a:pt x="2908" y="8130"/>
                    </a:lnTo>
                    <a:lnTo>
                      <a:pt x="2676" y="7863"/>
                    </a:lnTo>
                    <a:lnTo>
                      <a:pt x="2304" y="7281"/>
                    </a:lnTo>
                    <a:lnTo>
                      <a:pt x="2048" y="6607"/>
                    </a:lnTo>
                    <a:lnTo>
                      <a:pt x="1931" y="5862"/>
                    </a:lnTo>
                    <a:lnTo>
                      <a:pt x="1920" y="5455"/>
                    </a:lnTo>
                    <a:lnTo>
                      <a:pt x="1931" y="5048"/>
                    </a:lnTo>
                    <a:lnTo>
                      <a:pt x="2048" y="4292"/>
                    </a:lnTo>
                    <a:lnTo>
                      <a:pt x="2304" y="3629"/>
                    </a:lnTo>
                    <a:lnTo>
                      <a:pt x="2676" y="3036"/>
                    </a:lnTo>
                    <a:lnTo>
                      <a:pt x="2908" y="2780"/>
                    </a:lnTo>
                    <a:lnTo>
                      <a:pt x="3153" y="2536"/>
                    </a:lnTo>
                    <a:lnTo>
                      <a:pt x="3699" y="2152"/>
                    </a:lnTo>
                    <a:lnTo>
                      <a:pt x="4281" y="1896"/>
                    </a:lnTo>
                    <a:lnTo>
                      <a:pt x="4909" y="1768"/>
                    </a:lnTo>
                    <a:close/>
                    <a:moveTo>
                      <a:pt x="5258" y="0"/>
                    </a:moveTo>
                    <a:lnTo>
                      <a:pt x="4699" y="24"/>
                    </a:lnTo>
                    <a:lnTo>
                      <a:pt x="3653" y="210"/>
                    </a:lnTo>
                    <a:lnTo>
                      <a:pt x="2699" y="605"/>
                    </a:lnTo>
                    <a:lnTo>
                      <a:pt x="1862" y="1187"/>
                    </a:lnTo>
                    <a:lnTo>
                      <a:pt x="1478" y="1559"/>
                    </a:lnTo>
                    <a:lnTo>
                      <a:pt x="1129" y="1954"/>
                    </a:lnTo>
                    <a:lnTo>
                      <a:pt x="570" y="2827"/>
                    </a:lnTo>
                    <a:lnTo>
                      <a:pt x="198" y="3804"/>
                    </a:lnTo>
                    <a:lnTo>
                      <a:pt x="12" y="4874"/>
                    </a:lnTo>
                    <a:lnTo>
                      <a:pt x="1" y="5455"/>
                    </a:lnTo>
                    <a:lnTo>
                      <a:pt x="12" y="6025"/>
                    </a:lnTo>
                    <a:lnTo>
                      <a:pt x="198" y="7107"/>
                    </a:lnTo>
                    <a:lnTo>
                      <a:pt x="570" y="8084"/>
                    </a:lnTo>
                    <a:lnTo>
                      <a:pt x="1129" y="8956"/>
                    </a:lnTo>
                    <a:lnTo>
                      <a:pt x="1478" y="9352"/>
                    </a:lnTo>
                    <a:lnTo>
                      <a:pt x="1862" y="9724"/>
                    </a:lnTo>
                    <a:lnTo>
                      <a:pt x="2699" y="10305"/>
                    </a:lnTo>
                    <a:lnTo>
                      <a:pt x="3653" y="10701"/>
                    </a:lnTo>
                    <a:lnTo>
                      <a:pt x="4699" y="10887"/>
                    </a:lnTo>
                    <a:lnTo>
                      <a:pt x="5258" y="10910"/>
                    </a:lnTo>
                    <a:lnTo>
                      <a:pt x="5828" y="10887"/>
                    </a:lnTo>
                    <a:lnTo>
                      <a:pt x="6874" y="10701"/>
                    </a:lnTo>
                    <a:lnTo>
                      <a:pt x="7817" y="10305"/>
                    </a:lnTo>
                    <a:lnTo>
                      <a:pt x="8666" y="9724"/>
                    </a:lnTo>
                    <a:lnTo>
                      <a:pt x="9038" y="9352"/>
                    </a:lnTo>
                    <a:lnTo>
                      <a:pt x="9398" y="8956"/>
                    </a:lnTo>
                    <a:lnTo>
                      <a:pt x="9957" y="8072"/>
                    </a:lnTo>
                    <a:lnTo>
                      <a:pt x="10317" y="7095"/>
                    </a:lnTo>
                    <a:lnTo>
                      <a:pt x="10503" y="6025"/>
                    </a:lnTo>
                    <a:lnTo>
                      <a:pt x="10527" y="5455"/>
                    </a:lnTo>
                    <a:lnTo>
                      <a:pt x="10503" y="4885"/>
                    </a:lnTo>
                    <a:lnTo>
                      <a:pt x="10317" y="3804"/>
                    </a:lnTo>
                    <a:lnTo>
                      <a:pt x="9957" y="2827"/>
                    </a:lnTo>
                    <a:lnTo>
                      <a:pt x="9398" y="1954"/>
                    </a:lnTo>
                    <a:lnTo>
                      <a:pt x="9038" y="1559"/>
                    </a:lnTo>
                    <a:lnTo>
                      <a:pt x="8666" y="1187"/>
                    </a:lnTo>
                    <a:lnTo>
                      <a:pt x="7817" y="605"/>
                    </a:lnTo>
                    <a:lnTo>
                      <a:pt x="6874" y="210"/>
                    </a:lnTo>
                    <a:lnTo>
                      <a:pt x="5828" y="24"/>
                    </a:lnTo>
                    <a:lnTo>
                      <a:pt x="52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6247250" y="3294375"/>
                <a:ext cx="158225" cy="261725"/>
              </a:xfrm>
              <a:custGeom>
                <a:rect b="b" l="l" r="r" t="t"/>
                <a:pathLst>
                  <a:path extrusionOk="0" h="10469" w="6329">
                    <a:moveTo>
                      <a:pt x="4677" y="0"/>
                    </a:moveTo>
                    <a:lnTo>
                      <a:pt x="4246" y="70"/>
                    </a:lnTo>
                    <a:lnTo>
                      <a:pt x="3804" y="198"/>
                    </a:lnTo>
                    <a:lnTo>
                      <a:pt x="3362" y="407"/>
                    </a:lnTo>
                    <a:lnTo>
                      <a:pt x="3130" y="535"/>
                    </a:lnTo>
                    <a:lnTo>
                      <a:pt x="2909" y="675"/>
                    </a:lnTo>
                    <a:lnTo>
                      <a:pt x="2525" y="989"/>
                    </a:lnTo>
                    <a:lnTo>
                      <a:pt x="2222" y="1326"/>
                    </a:lnTo>
                    <a:lnTo>
                      <a:pt x="2001" y="1710"/>
                    </a:lnTo>
                    <a:lnTo>
                      <a:pt x="1920" y="1920"/>
                    </a:lnTo>
                    <a:lnTo>
                      <a:pt x="1839" y="1920"/>
                    </a:lnTo>
                    <a:lnTo>
                      <a:pt x="1839" y="245"/>
                    </a:lnTo>
                    <a:lnTo>
                      <a:pt x="1" y="245"/>
                    </a:lnTo>
                    <a:lnTo>
                      <a:pt x="1" y="10468"/>
                    </a:lnTo>
                    <a:lnTo>
                      <a:pt x="1932" y="10468"/>
                    </a:lnTo>
                    <a:lnTo>
                      <a:pt x="1932" y="4885"/>
                    </a:lnTo>
                    <a:lnTo>
                      <a:pt x="1943" y="4548"/>
                    </a:lnTo>
                    <a:lnTo>
                      <a:pt x="2048" y="3943"/>
                    </a:lnTo>
                    <a:lnTo>
                      <a:pt x="2246" y="3408"/>
                    </a:lnTo>
                    <a:lnTo>
                      <a:pt x="2548" y="2931"/>
                    </a:lnTo>
                    <a:lnTo>
                      <a:pt x="2734" y="2722"/>
                    </a:lnTo>
                    <a:lnTo>
                      <a:pt x="2944" y="2513"/>
                    </a:lnTo>
                    <a:lnTo>
                      <a:pt x="3374" y="2210"/>
                    </a:lnTo>
                    <a:lnTo>
                      <a:pt x="3828" y="2001"/>
                    </a:lnTo>
                    <a:lnTo>
                      <a:pt x="4328" y="1896"/>
                    </a:lnTo>
                    <a:lnTo>
                      <a:pt x="4584" y="1885"/>
                    </a:lnTo>
                    <a:lnTo>
                      <a:pt x="4886" y="1896"/>
                    </a:lnTo>
                    <a:lnTo>
                      <a:pt x="5398" y="1966"/>
                    </a:lnTo>
                    <a:lnTo>
                      <a:pt x="5595" y="2036"/>
                    </a:lnTo>
                    <a:lnTo>
                      <a:pt x="6328" y="245"/>
                    </a:lnTo>
                    <a:lnTo>
                      <a:pt x="6026" y="128"/>
                    </a:lnTo>
                    <a:lnTo>
                      <a:pt x="5305" y="12"/>
                    </a:lnTo>
                    <a:lnTo>
                      <a:pt x="48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436850" y="3292625"/>
                <a:ext cx="387625" cy="264925"/>
              </a:xfrm>
              <a:custGeom>
                <a:rect b="b" l="l" r="r" t="t"/>
                <a:pathLst>
                  <a:path extrusionOk="0" h="10597" w="15505">
                    <a:moveTo>
                      <a:pt x="4850" y="1"/>
                    </a:moveTo>
                    <a:lnTo>
                      <a:pt x="4397" y="70"/>
                    </a:lnTo>
                    <a:lnTo>
                      <a:pt x="3943" y="198"/>
                    </a:lnTo>
                    <a:lnTo>
                      <a:pt x="3490" y="384"/>
                    </a:lnTo>
                    <a:lnTo>
                      <a:pt x="3269" y="501"/>
                    </a:lnTo>
                    <a:lnTo>
                      <a:pt x="3036" y="629"/>
                    </a:lnTo>
                    <a:lnTo>
                      <a:pt x="2641" y="919"/>
                    </a:lnTo>
                    <a:lnTo>
                      <a:pt x="2303" y="1222"/>
                    </a:lnTo>
                    <a:lnTo>
                      <a:pt x="2024" y="1559"/>
                    </a:lnTo>
                    <a:lnTo>
                      <a:pt x="1919" y="1745"/>
                    </a:lnTo>
                    <a:lnTo>
                      <a:pt x="1826" y="1745"/>
                    </a:lnTo>
                    <a:lnTo>
                      <a:pt x="1826" y="315"/>
                    </a:lnTo>
                    <a:lnTo>
                      <a:pt x="0" y="315"/>
                    </a:lnTo>
                    <a:lnTo>
                      <a:pt x="0" y="10538"/>
                    </a:lnTo>
                    <a:lnTo>
                      <a:pt x="0" y="10596"/>
                    </a:lnTo>
                    <a:lnTo>
                      <a:pt x="1896" y="10596"/>
                    </a:lnTo>
                    <a:lnTo>
                      <a:pt x="1896" y="4944"/>
                    </a:lnTo>
                    <a:lnTo>
                      <a:pt x="1908" y="4630"/>
                    </a:lnTo>
                    <a:lnTo>
                      <a:pt x="2001" y="4048"/>
                    </a:lnTo>
                    <a:lnTo>
                      <a:pt x="2187" y="3502"/>
                    </a:lnTo>
                    <a:lnTo>
                      <a:pt x="2466" y="2990"/>
                    </a:lnTo>
                    <a:lnTo>
                      <a:pt x="2641" y="2746"/>
                    </a:lnTo>
                    <a:lnTo>
                      <a:pt x="2827" y="2513"/>
                    </a:lnTo>
                    <a:lnTo>
                      <a:pt x="3234" y="2152"/>
                    </a:lnTo>
                    <a:lnTo>
                      <a:pt x="3711" y="1908"/>
                    </a:lnTo>
                    <a:lnTo>
                      <a:pt x="4222" y="1792"/>
                    </a:lnTo>
                    <a:lnTo>
                      <a:pt x="4502" y="1780"/>
                    </a:lnTo>
                    <a:lnTo>
                      <a:pt x="4781" y="1792"/>
                    </a:lnTo>
                    <a:lnTo>
                      <a:pt x="5281" y="1862"/>
                    </a:lnTo>
                    <a:lnTo>
                      <a:pt x="5711" y="2024"/>
                    </a:lnTo>
                    <a:lnTo>
                      <a:pt x="6072" y="2269"/>
                    </a:lnTo>
                    <a:lnTo>
                      <a:pt x="6211" y="2420"/>
                    </a:lnTo>
                    <a:lnTo>
                      <a:pt x="6351" y="2594"/>
                    </a:lnTo>
                    <a:lnTo>
                      <a:pt x="6560" y="3036"/>
                    </a:lnTo>
                    <a:lnTo>
                      <a:pt x="6711" y="3583"/>
                    </a:lnTo>
                    <a:lnTo>
                      <a:pt x="6781" y="4246"/>
                    </a:lnTo>
                    <a:lnTo>
                      <a:pt x="6781" y="4618"/>
                    </a:lnTo>
                    <a:lnTo>
                      <a:pt x="6781" y="10585"/>
                    </a:lnTo>
                    <a:lnTo>
                      <a:pt x="8700" y="10585"/>
                    </a:lnTo>
                    <a:lnTo>
                      <a:pt x="8700" y="4920"/>
                    </a:lnTo>
                    <a:lnTo>
                      <a:pt x="8712" y="4618"/>
                    </a:lnTo>
                    <a:lnTo>
                      <a:pt x="8805" y="4037"/>
                    </a:lnTo>
                    <a:lnTo>
                      <a:pt x="8991" y="3478"/>
                    </a:lnTo>
                    <a:lnTo>
                      <a:pt x="9270" y="2967"/>
                    </a:lnTo>
                    <a:lnTo>
                      <a:pt x="9445" y="2734"/>
                    </a:lnTo>
                    <a:lnTo>
                      <a:pt x="9631" y="2501"/>
                    </a:lnTo>
                    <a:lnTo>
                      <a:pt x="10038" y="2141"/>
                    </a:lnTo>
                    <a:lnTo>
                      <a:pt x="10515" y="1896"/>
                    </a:lnTo>
                    <a:lnTo>
                      <a:pt x="11026" y="1780"/>
                    </a:lnTo>
                    <a:lnTo>
                      <a:pt x="11306" y="1769"/>
                    </a:lnTo>
                    <a:lnTo>
                      <a:pt x="11585" y="1780"/>
                    </a:lnTo>
                    <a:lnTo>
                      <a:pt x="12085" y="1850"/>
                    </a:lnTo>
                    <a:lnTo>
                      <a:pt x="12515" y="2013"/>
                    </a:lnTo>
                    <a:lnTo>
                      <a:pt x="12876" y="2257"/>
                    </a:lnTo>
                    <a:lnTo>
                      <a:pt x="13015" y="2408"/>
                    </a:lnTo>
                    <a:lnTo>
                      <a:pt x="13155" y="2583"/>
                    </a:lnTo>
                    <a:lnTo>
                      <a:pt x="13364" y="3013"/>
                    </a:lnTo>
                    <a:lnTo>
                      <a:pt x="13516" y="3571"/>
                    </a:lnTo>
                    <a:lnTo>
                      <a:pt x="13585" y="4223"/>
                    </a:lnTo>
                    <a:lnTo>
                      <a:pt x="13585" y="4606"/>
                    </a:lnTo>
                    <a:lnTo>
                      <a:pt x="13585" y="10561"/>
                    </a:lnTo>
                    <a:lnTo>
                      <a:pt x="15504" y="10561"/>
                    </a:lnTo>
                    <a:lnTo>
                      <a:pt x="15504" y="4304"/>
                    </a:lnTo>
                    <a:lnTo>
                      <a:pt x="15493" y="3816"/>
                    </a:lnTo>
                    <a:lnTo>
                      <a:pt x="15388" y="2920"/>
                    </a:lnTo>
                    <a:lnTo>
                      <a:pt x="15155" y="2141"/>
                    </a:lnTo>
                    <a:lnTo>
                      <a:pt x="14807" y="1454"/>
                    </a:lnTo>
                    <a:lnTo>
                      <a:pt x="14597" y="1164"/>
                    </a:lnTo>
                    <a:lnTo>
                      <a:pt x="14353" y="885"/>
                    </a:lnTo>
                    <a:lnTo>
                      <a:pt x="13783" y="443"/>
                    </a:lnTo>
                    <a:lnTo>
                      <a:pt x="13097" y="152"/>
                    </a:lnTo>
                    <a:lnTo>
                      <a:pt x="12306" y="12"/>
                    </a:lnTo>
                    <a:lnTo>
                      <a:pt x="11864" y="1"/>
                    </a:lnTo>
                    <a:lnTo>
                      <a:pt x="11573" y="1"/>
                    </a:lnTo>
                    <a:lnTo>
                      <a:pt x="11026" y="59"/>
                    </a:lnTo>
                    <a:lnTo>
                      <a:pt x="10515" y="187"/>
                    </a:lnTo>
                    <a:lnTo>
                      <a:pt x="10038" y="373"/>
                    </a:lnTo>
                    <a:lnTo>
                      <a:pt x="9584" y="617"/>
                    </a:lnTo>
                    <a:lnTo>
                      <a:pt x="9177" y="919"/>
                    </a:lnTo>
                    <a:lnTo>
                      <a:pt x="8793" y="1292"/>
                    </a:lnTo>
                    <a:lnTo>
                      <a:pt x="8456" y="1722"/>
                    </a:lnTo>
                    <a:lnTo>
                      <a:pt x="8293" y="1955"/>
                    </a:lnTo>
                    <a:lnTo>
                      <a:pt x="8189" y="1722"/>
                    </a:lnTo>
                    <a:lnTo>
                      <a:pt x="7921" y="1292"/>
                    </a:lnTo>
                    <a:lnTo>
                      <a:pt x="7619" y="919"/>
                    </a:lnTo>
                    <a:lnTo>
                      <a:pt x="7258" y="617"/>
                    </a:lnTo>
                    <a:lnTo>
                      <a:pt x="6863" y="373"/>
                    </a:lnTo>
                    <a:lnTo>
                      <a:pt x="6409" y="187"/>
                    </a:lnTo>
                    <a:lnTo>
                      <a:pt x="5909" y="59"/>
                    </a:lnTo>
                    <a:lnTo>
                      <a:pt x="5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1644000" y="3136475"/>
                <a:ext cx="1690600" cy="551925"/>
              </a:xfrm>
              <a:custGeom>
                <a:rect b="b" l="l" r="r" t="t"/>
                <a:pathLst>
                  <a:path extrusionOk="0" h="22077" w="67624">
                    <a:moveTo>
                      <a:pt x="62738" y="8236"/>
                    </a:moveTo>
                    <a:lnTo>
                      <a:pt x="63087" y="8247"/>
                    </a:lnTo>
                    <a:lnTo>
                      <a:pt x="63727" y="8398"/>
                    </a:lnTo>
                    <a:lnTo>
                      <a:pt x="64018" y="8550"/>
                    </a:lnTo>
                    <a:lnTo>
                      <a:pt x="64285" y="8724"/>
                    </a:lnTo>
                    <a:lnTo>
                      <a:pt x="64669" y="9143"/>
                    </a:lnTo>
                    <a:lnTo>
                      <a:pt x="64785" y="9399"/>
                    </a:lnTo>
                    <a:lnTo>
                      <a:pt x="59854" y="11446"/>
                    </a:lnTo>
                    <a:lnTo>
                      <a:pt x="59854" y="11097"/>
                    </a:lnTo>
                    <a:lnTo>
                      <a:pt x="59959" y="10434"/>
                    </a:lnTo>
                    <a:lnTo>
                      <a:pt x="60180" y="9852"/>
                    </a:lnTo>
                    <a:lnTo>
                      <a:pt x="60528" y="9329"/>
                    </a:lnTo>
                    <a:lnTo>
                      <a:pt x="60749" y="9108"/>
                    </a:lnTo>
                    <a:lnTo>
                      <a:pt x="60970" y="8898"/>
                    </a:lnTo>
                    <a:lnTo>
                      <a:pt x="61459" y="8573"/>
                    </a:lnTo>
                    <a:lnTo>
                      <a:pt x="61947" y="8352"/>
                    </a:lnTo>
                    <a:lnTo>
                      <a:pt x="62471" y="8247"/>
                    </a:lnTo>
                    <a:lnTo>
                      <a:pt x="62738" y="8236"/>
                    </a:lnTo>
                    <a:close/>
                    <a:moveTo>
                      <a:pt x="23391" y="8282"/>
                    </a:moveTo>
                    <a:lnTo>
                      <a:pt x="23984" y="8410"/>
                    </a:lnTo>
                    <a:lnTo>
                      <a:pt x="24531" y="8643"/>
                    </a:lnTo>
                    <a:lnTo>
                      <a:pt x="25042" y="8992"/>
                    </a:lnTo>
                    <a:lnTo>
                      <a:pt x="25263" y="9224"/>
                    </a:lnTo>
                    <a:lnTo>
                      <a:pt x="25484" y="9457"/>
                    </a:lnTo>
                    <a:lnTo>
                      <a:pt x="25822" y="9992"/>
                    </a:lnTo>
                    <a:lnTo>
                      <a:pt x="26043" y="10597"/>
                    </a:lnTo>
                    <a:lnTo>
                      <a:pt x="26159" y="11260"/>
                    </a:lnTo>
                    <a:lnTo>
                      <a:pt x="26171" y="11620"/>
                    </a:lnTo>
                    <a:lnTo>
                      <a:pt x="26159" y="11969"/>
                    </a:lnTo>
                    <a:lnTo>
                      <a:pt x="26043" y="12632"/>
                    </a:lnTo>
                    <a:lnTo>
                      <a:pt x="25822" y="13225"/>
                    </a:lnTo>
                    <a:lnTo>
                      <a:pt x="25473" y="13760"/>
                    </a:lnTo>
                    <a:lnTo>
                      <a:pt x="25252" y="14004"/>
                    </a:lnTo>
                    <a:lnTo>
                      <a:pt x="25019" y="14225"/>
                    </a:lnTo>
                    <a:lnTo>
                      <a:pt x="24519" y="14586"/>
                    </a:lnTo>
                    <a:lnTo>
                      <a:pt x="23961" y="14819"/>
                    </a:lnTo>
                    <a:lnTo>
                      <a:pt x="23367" y="14935"/>
                    </a:lnTo>
                    <a:lnTo>
                      <a:pt x="23065" y="14947"/>
                    </a:lnTo>
                    <a:lnTo>
                      <a:pt x="22739" y="14935"/>
                    </a:lnTo>
                    <a:lnTo>
                      <a:pt x="22146" y="14819"/>
                    </a:lnTo>
                    <a:lnTo>
                      <a:pt x="21600" y="14586"/>
                    </a:lnTo>
                    <a:lnTo>
                      <a:pt x="21099" y="14237"/>
                    </a:lnTo>
                    <a:lnTo>
                      <a:pt x="20867" y="14004"/>
                    </a:lnTo>
                    <a:lnTo>
                      <a:pt x="20634" y="13760"/>
                    </a:lnTo>
                    <a:lnTo>
                      <a:pt x="20297" y="13225"/>
                    </a:lnTo>
                    <a:lnTo>
                      <a:pt x="20064" y="12632"/>
                    </a:lnTo>
                    <a:lnTo>
                      <a:pt x="19971" y="11981"/>
                    </a:lnTo>
                    <a:lnTo>
                      <a:pt x="19971" y="11620"/>
                    </a:lnTo>
                    <a:lnTo>
                      <a:pt x="19983" y="11260"/>
                    </a:lnTo>
                    <a:lnTo>
                      <a:pt x="20099" y="10597"/>
                    </a:lnTo>
                    <a:lnTo>
                      <a:pt x="20320" y="9992"/>
                    </a:lnTo>
                    <a:lnTo>
                      <a:pt x="20657" y="9457"/>
                    </a:lnTo>
                    <a:lnTo>
                      <a:pt x="20878" y="9224"/>
                    </a:lnTo>
                    <a:lnTo>
                      <a:pt x="21111" y="8992"/>
                    </a:lnTo>
                    <a:lnTo>
                      <a:pt x="21611" y="8643"/>
                    </a:lnTo>
                    <a:lnTo>
                      <a:pt x="22158" y="8410"/>
                    </a:lnTo>
                    <a:lnTo>
                      <a:pt x="22751" y="8282"/>
                    </a:lnTo>
                    <a:close/>
                    <a:moveTo>
                      <a:pt x="35440" y="8282"/>
                    </a:moveTo>
                    <a:lnTo>
                      <a:pt x="36034" y="8410"/>
                    </a:lnTo>
                    <a:lnTo>
                      <a:pt x="36592" y="8643"/>
                    </a:lnTo>
                    <a:lnTo>
                      <a:pt x="37092" y="8992"/>
                    </a:lnTo>
                    <a:lnTo>
                      <a:pt x="37325" y="9224"/>
                    </a:lnTo>
                    <a:lnTo>
                      <a:pt x="37534" y="9457"/>
                    </a:lnTo>
                    <a:lnTo>
                      <a:pt x="37871" y="9992"/>
                    </a:lnTo>
                    <a:lnTo>
                      <a:pt x="38104" y="10597"/>
                    </a:lnTo>
                    <a:lnTo>
                      <a:pt x="38209" y="11260"/>
                    </a:lnTo>
                    <a:lnTo>
                      <a:pt x="38220" y="11620"/>
                    </a:lnTo>
                    <a:lnTo>
                      <a:pt x="38209" y="11969"/>
                    </a:lnTo>
                    <a:lnTo>
                      <a:pt x="38104" y="12632"/>
                    </a:lnTo>
                    <a:lnTo>
                      <a:pt x="37871" y="13225"/>
                    </a:lnTo>
                    <a:lnTo>
                      <a:pt x="37522" y="13760"/>
                    </a:lnTo>
                    <a:lnTo>
                      <a:pt x="37313" y="14004"/>
                    </a:lnTo>
                    <a:lnTo>
                      <a:pt x="37069" y="14225"/>
                    </a:lnTo>
                    <a:lnTo>
                      <a:pt x="36569" y="14586"/>
                    </a:lnTo>
                    <a:lnTo>
                      <a:pt x="36022" y="14819"/>
                    </a:lnTo>
                    <a:lnTo>
                      <a:pt x="35429" y="14935"/>
                    </a:lnTo>
                    <a:lnTo>
                      <a:pt x="35115" y="14947"/>
                    </a:lnTo>
                    <a:lnTo>
                      <a:pt x="34789" y="14935"/>
                    </a:lnTo>
                    <a:lnTo>
                      <a:pt x="34196" y="14819"/>
                    </a:lnTo>
                    <a:lnTo>
                      <a:pt x="33649" y="14586"/>
                    </a:lnTo>
                    <a:lnTo>
                      <a:pt x="33149" y="14237"/>
                    </a:lnTo>
                    <a:lnTo>
                      <a:pt x="32916" y="14004"/>
                    </a:lnTo>
                    <a:lnTo>
                      <a:pt x="32696" y="13760"/>
                    </a:lnTo>
                    <a:lnTo>
                      <a:pt x="32358" y="13225"/>
                    </a:lnTo>
                    <a:lnTo>
                      <a:pt x="32126" y="12632"/>
                    </a:lnTo>
                    <a:lnTo>
                      <a:pt x="32033" y="11981"/>
                    </a:lnTo>
                    <a:lnTo>
                      <a:pt x="32033" y="11620"/>
                    </a:lnTo>
                    <a:lnTo>
                      <a:pt x="32044" y="11260"/>
                    </a:lnTo>
                    <a:lnTo>
                      <a:pt x="32149" y="10597"/>
                    </a:lnTo>
                    <a:lnTo>
                      <a:pt x="32370" y="9992"/>
                    </a:lnTo>
                    <a:lnTo>
                      <a:pt x="32707" y="9457"/>
                    </a:lnTo>
                    <a:lnTo>
                      <a:pt x="32928" y="9224"/>
                    </a:lnTo>
                    <a:lnTo>
                      <a:pt x="33161" y="8992"/>
                    </a:lnTo>
                    <a:lnTo>
                      <a:pt x="33661" y="8643"/>
                    </a:lnTo>
                    <a:lnTo>
                      <a:pt x="34208" y="8410"/>
                    </a:lnTo>
                    <a:lnTo>
                      <a:pt x="34812" y="8282"/>
                    </a:lnTo>
                    <a:close/>
                    <a:moveTo>
                      <a:pt x="47141" y="8294"/>
                    </a:moveTo>
                    <a:lnTo>
                      <a:pt x="47444" y="8305"/>
                    </a:lnTo>
                    <a:lnTo>
                      <a:pt x="48014" y="8422"/>
                    </a:lnTo>
                    <a:lnTo>
                      <a:pt x="48537" y="8666"/>
                    </a:lnTo>
                    <a:lnTo>
                      <a:pt x="49014" y="9015"/>
                    </a:lnTo>
                    <a:lnTo>
                      <a:pt x="49235" y="9247"/>
                    </a:lnTo>
                    <a:lnTo>
                      <a:pt x="49432" y="9492"/>
                    </a:lnTo>
                    <a:lnTo>
                      <a:pt x="49747" y="10038"/>
                    </a:lnTo>
                    <a:lnTo>
                      <a:pt x="49956" y="10631"/>
                    </a:lnTo>
                    <a:lnTo>
                      <a:pt x="50061" y="11294"/>
                    </a:lnTo>
                    <a:lnTo>
                      <a:pt x="50072" y="11655"/>
                    </a:lnTo>
                    <a:lnTo>
                      <a:pt x="50061" y="12004"/>
                    </a:lnTo>
                    <a:lnTo>
                      <a:pt x="49956" y="12644"/>
                    </a:lnTo>
                    <a:lnTo>
                      <a:pt x="49747" y="13237"/>
                    </a:lnTo>
                    <a:lnTo>
                      <a:pt x="49432" y="13772"/>
                    </a:lnTo>
                    <a:lnTo>
                      <a:pt x="49235" y="14016"/>
                    </a:lnTo>
                    <a:lnTo>
                      <a:pt x="49014" y="14249"/>
                    </a:lnTo>
                    <a:lnTo>
                      <a:pt x="48537" y="14598"/>
                    </a:lnTo>
                    <a:lnTo>
                      <a:pt x="48014" y="14830"/>
                    </a:lnTo>
                    <a:lnTo>
                      <a:pt x="47444" y="14958"/>
                    </a:lnTo>
                    <a:lnTo>
                      <a:pt x="47141" y="14970"/>
                    </a:lnTo>
                    <a:lnTo>
                      <a:pt x="46816" y="14958"/>
                    </a:lnTo>
                    <a:lnTo>
                      <a:pt x="46222" y="14830"/>
                    </a:lnTo>
                    <a:lnTo>
                      <a:pt x="45687" y="14598"/>
                    </a:lnTo>
                    <a:lnTo>
                      <a:pt x="45187" y="14249"/>
                    </a:lnTo>
                    <a:lnTo>
                      <a:pt x="44966" y="14016"/>
                    </a:lnTo>
                    <a:lnTo>
                      <a:pt x="44757" y="13772"/>
                    </a:lnTo>
                    <a:lnTo>
                      <a:pt x="44420" y="13237"/>
                    </a:lnTo>
                    <a:lnTo>
                      <a:pt x="44187" y="12644"/>
                    </a:lnTo>
                    <a:lnTo>
                      <a:pt x="44082" y="12004"/>
                    </a:lnTo>
                    <a:lnTo>
                      <a:pt x="44071" y="11655"/>
                    </a:lnTo>
                    <a:lnTo>
                      <a:pt x="44082" y="11294"/>
                    </a:lnTo>
                    <a:lnTo>
                      <a:pt x="44187" y="10631"/>
                    </a:lnTo>
                    <a:lnTo>
                      <a:pt x="44420" y="10038"/>
                    </a:lnTo>
                    <a:lnTo>
                      <a:pt x="44757" y="9492"/>
                    </a:lnTo>
                    <a:lnTo>
                      <a:pt x="44966" y="9247"/>
                    </a:lnTo>
                    <a:lnTo>
                      <a:pt x="45199" y="9015"/>
                    </a:lnTo>
                    <a:lnTo>
                      <a:pt x="45687" y="8666"/>
                    </a:lnTo>
                    <a:lnTo>
                      <a:pt x="46234" y="8422"/>
                    </a:lnTo>
                    <a:lnTo>
                      <a:pt x="46827" y="8305"/>
                    </a:lnTo>
                    <a:lnTo>
                      <a:pt x="47141" y="8294"/>
                    </a:lnTo>
                    <a:close/>
                    <a:moveTo>
                      <a:pt x="53887" y="606"/>
                    </a:moveTo>
                    <a:lnTo>
                      <a:pt x="53887" y="16796"/>
                    </a:lnTo>
                    <a:lnTo>
                      <a:pt x="56295" y="16796"/>
                    </a:lnTo>
                    <a:lnTo>
                      <a:pt x="56295" y="606"/>
                    </a:lnTo>
                    <a:close/>
                    <a:moveTo>
                      <a:pt x="23042" y="6095"/>
                    </a:moveTo>
                    <a:lnTo>
                      <a:pt x="22472" y="6107"/>
                    </a:lnTo>
                    <a:lnTo>
                      <a:pt x="21402" y="6305"/>
                    </a:lnTo>
                    <a:lnTo>
                      <a:pt x="20425" y="6700"/>
                    </a:lnTo>
                    <a:lnTo>
                      <a:pt x="19529" y="7293"/>
                    </a:lnTo>
                    <a:lnTo>
                      <a:pt x="19122" y="7666"/>
                    </a:lnTo>
                    <a:lnTo>
                      <a:pt x="18738" y="8073"/>
                    </a:lnTo>
                    <a:lnTo>
                      <a:pt x="18261" y="8736"/>
                    </a:lnTo>
                    <a:lnTo>
                      <a:pt x="18017" y="9201"/>
                    </a:lnTo>
                    <a:lnTo>
                      <a:pt x="17808" y="9689"/>
                    </a:lnTo>
                    <a:lnTo>
                      <a:pt x="17657" y="10213"/>
                    </a:lnTo>
                    <a:lnTo>
                      <a:pt x="17517" y="11027"/>
                    </a:lnTo>
                    <a:lnTo>
                      <a:pt x="17505" y="11608"/>
                    </a:lnTo>
                    <a:lnTo>
                      <a:pt x="17517" y="12190"/>
                    </a:lnTo>
                    <a:lnTo>
                      <a:pt x="17657" y="13016"/>
                    </a:lnTo>
                    <a:lnTo>
                      <a:pt x="17808" y="13528"/>
                    </a:lnTo>
                    <a:lnTo>
                      <a:pt x="18017" y="14016"/>
                    </a:lnTo>
                    <a:lnTo>
                      <a:pt x="18261" y="14493"/>
                    </a:lnTo>
                    <a:lnTo>
                      <a:pt x="18738" y="15144"/>
                    </a:lnTo>
                    <a:lnTo>
                      <a:pt x="19122" y="15551"/>
                    </a:lnTo>
                    <a:lnTo>
                      <a:pt x="19529" y="15924"/>
                    </a:lnTo>
                    <a:lnTo>
                      <a:pt x="20425" y="16505"/>
                    </a:lnTo>
                    <a:lnTo>
                      <a:pt x="21402" y="16901"/>
                    </a:lnTo>
                    <a:lnTo>
                      <a:pt x="22472" y="17098"/>
                    </a:lnTo>
                    <a:lnTo>
                      <a:pt x="23042" y="17122"/>
                    </a:lnTo>
                    <a:lnTo>
                      <a:pt x="23612" y="17098"/>
                    </a:lnTo>
                    <a:lnTo>
                      <a:pt x="24682" y="16901"/>
                    </a:lnTo>
                    <a:lnTo>
                      <a:pt x="25670" y="16505"/>
                    </a:lnTo>
                    <a:lnTo>
                      <a:pt x="26554" y="15924"/>
                    </a:lnTo>
                    <a:lnTo>
                      <a:pt x="26973" y="15551"/>
                    </a:lnTo>
                    <a:lnTo>
                      <a:pt x="27357" y="15144"/>
                    </a:lnTo>
                    <a:lnTo>
                      <a:pt x="27822" y="14493"/>
                    </a:lnTo>
                    <a:lnTo>
                      <a:pt x="28078" y="14016"/>
                    </a:lnTo>
                    <a:lnTo>
                      <a:pt x="28276" y="13528"/>
                    </a:lnTo>
                    <a:lnTo>
                      <a:pt x="28427" y="13016"/>
                    </a:lnTo>
                    <a:lnTo>
                      <a:pt x="28567" y="12190"/>
                    </a:lnTo>
                    <a:lnTo>
                      <a:pt x="28590" y="11608"/>
                    </a:lnTo>
                    <a:lnTo>
                      <a:pt x="28567" y="11015"/>
                    </a:lnTo>
                    <a:lnTo>
                      <a:pt x="28427" y="10201"/>
                    </a:lnTo>
                    <a:lnTo>
                      <a:pt x="28276" y="9678"/>
                    </a:lnTo>
                    <a:lnTo>
                      <a:pt x="28078" y="9189"/>
                    </a:lnTo>
                    <a:lnTo>
                      <a:pt x="27822" y="8724"/>
                    </a:lnTo>
                    <a:lnTo>
                      <a:pt x="27357" y="8061"/>
                    </a:lnTo>
                    <a:lnTo>
                      <a:pt x="26973" y="7666"/>
                    </a:lnTo>
                    <a:lnTo>
                      <a:pt x="26554" y="7293"/>
                    </a:lnTo>
                    <a:lnTo>
                      <a:pt x="25670" y="6700"/>
                    </a:lnTo>
                    <a:lnTo>
                      <a:pt x="24682" y="6305"/>
                    </a:lnTo>
                    <a:lnTo>
                      <a:pt x="23612" y="6107"/>
                    </a:lnTo>
                    <a:lnTo>
                      <a:pt x="23042" y="6095"/>
                    </a:lnTo>
                    <a:close/>
                    <a:moveTo>
                      <a:pt x="35115" y="6095"/>
                    </a:moveTo>
                    <a:lnTo>
                      <a:pt x="34545" y="6107"/>
                    </a:lnTo>
                    <a:lnTo>
                      <a:pt x="33475" y="6305"/>
                    </a:lnTo>
                    <a:lnTo>
                      <a:pt x="32486" y="6700"/>
                    </a:lnTo>
                    <a:lnTo>
                      <a:pt x="31602" y="7293"/>
                    </a:lnTo>
                    <a:lnTo>
                      <a:pt x="31183" y="7666"/>
                    </a:lnTo>
                    <a:lnTo>
                      <a:pt x="30800" y="8073"/>
                    </a:lnTo>
                    <a:lnTo>
                      <a:pt x="30334" y="8736"/>
                    </a:lnTo>
                    <a:lnTo>
                      <a:pt x="30079" y="9201"/>
                    </a:lnTo>
                    <a:lnTo>
                      <a:pt x="29881" y="9689"/>
                    </a:lnTo>
                    <a:lnTo>
                      <a:pt x="29730" y="10213"/>
                    </a:lnTo>
                    <a:lnTo>
                      <a:pt x="29590" y="11027"/>
                    </a:lnTo>
                    <a:lnTo>
                      <a:pt x="29567" y="11608"/>
                    </a:lnTo>
                    <a:lnTo>
                      <a:pt x="29590" y="12190"/>
                    </a:lnTo>
                    <a:lnTo>
                      <a:pt x="29730" y="13016"/>
                    </a:lnTo>
                    <a:lnTo>
                      <a:pt x="29881" y="13528"/>
                    </a:lnTo>
                    <a:lnTo>
                      <a:pt x="30079" y="14016"/>
                    </a:lnTo>
                    <a:lnTo>
                      <a:pt x="30334" y="14493"/>
                    </a:lnTo>
                    <a:lnTo>
                      <a:pt x="30800" y="15144"/>
                    </a:lnTo>
                    <a:lnTo>
                      <a:pt x="31183" y="15551"/>
                    </a:lnTo>
                    <a:lnTo>
                      <a:pt x="31602" y="15924"/>
                    </a:lnTo>
                    <a:lnTo>
                      <a:pt x="32486" y="16505"/>
                    </a:lnTo>
                    <a:lnTo>
                      <a:pt x="33475" y="16901"/>
                    </a:lnTo>
                    <a:lnTo>
                      <a:pt x="34545" y="17098"/>
                    </a:lnTo>
                    <a:lnTo>
                      <a:pt x="35115" y="17122"/>
                    </a:lnTo>
                    <a:lnTo>
                      <a:pt x="35685" y="17098"/>
                    </a:lnTo>
                    <a:lnTo>
                      <a:pt x="36755" y="16901"/>
                    </a:lnTo>
                    <a:lnTo>
                      <a:pt x="37732" y="16505"/>
                    </a:lnTo>
                    <a:lnTo>
                      <a:pt x="38627" y="15924"/>
                    </a:lnTo>
                    <a:lnTo>
                      <a:pt x="39034" y="15551"/>
                    </a:lnTo>
                    <a:lnTo>
                      <a:pt x="39418" y="15144"/>
                    </a:lnTo>
                    <a:lnTo>
                      <a:pt x="39883" y="14493"/>
                    </a:lnTo>
                    <a:lnTo>
                      <a:pt x="40128" y="14016"/>
                    </a:lnTo>
                    <a:lnTo>
                      <a:pt x="40418" y="13272"/>
                    </a:lnTo>
                    <a:lnTo>
                      <a:pt x="40628" y="12190"/>
                    </a:lnTo>
                    <a:lnTo>
                      <a:pt x="40651" y="11608"/>
                    </a:lnTo>
                    <a:lnTo>
                      <a:pt x="40639" y="11015"/>
                    </a:lnTo>
                    <a:lnTo>
                      <a:pt x="40500" y="10201"/>
                    </a:lnTo>
                    <a:lnTo>
                      <a:pt x="40349" y="9678"/>
                    </a:lnTo>
                    <a:lnTo>
                      <a:pt x="40139" y="9189"/>
                    </a:lnTo>
                    <a:lnTo>
                      <a:pt x="39895" y="8724"/>
                    </a:lnTo>
                    <a:lnTo>
                      <a:pt x="39418" y="8061"/>
                    </a:lnTo>
                    <a:lnTo>
                      <a:pt x="39034" y="7666"/>
                    </a:lnTo>
                    <a:lnTo>
                      <a:pt x="38627" y="7293"/>
                    </a:lnTo>
                    <a:lnTo>
                      <a:pt x="37732" y="6700"/>
                    </a:lnTo>
                    <a:lnTo>
                      <a:pt x="36755" y="6305"/>
                    </a:lnTo>
                    <a:lnTo>
                      <a:pt x="35685" y="6107"/>
                    </a:lnTo>
                    <a:lnTo>
                      <a:pt x="35115" y="6095"/>
                    </a:lnTo>
                    <a:close/>
                    <a:moveTo>
                      <a:pt x="8701" y="1"/>
                    </a:moveTo>
                    <a:lnTo>
                      <a:pt x="8259" y="12"/>
                    </a:lnTo>
                    <a:lnTo>
                      <a:pt x="7398" y="94"/>
                    </a:lnTo>
                    <a:lnTo>
                      <a:pt x="6572" y="245"/>
                    </a:lnTo>
                    <a:lnTo>
                      <a:pt x="5770" y="478"/>
                    </a:lnTo>
                    <a:lnTo>
                      <a:pt x="5014" y="803"/>
                    </a:lnTo>
                    <a:lnTo>
                      <a:pt x="4281" y="1187"/>
                    </a:lnTo>
                    <a:lnTo>
                      <a:pt x="3572" y="1664"/>
                    </a:lnTo>
                    <a:lnTo>
                      <a:pt x="2897" y="2211"/>
                    </a:lnTo>
                    <a:lnTo>
                      <a:pt x="2571" y="2525"/>
                    </a:lnTo>
                    <a:lnTo>
                      <a:pt x="2257" y="2839"/>
                    </a:lnTo>
                    <a:lnTo>
                      <a:pt x="1699" y="3502"/>
                    </a:lnTo>
                    <a:lnTo>
                      <a:pt x="1210" y="4188"/>
                    </a:lnTo>
                    <a:lnTo>
                      <a:pt x="815" y="4921"/>
                    </a:lnTo>
                    <a:lnTo>
                      <a:pt x="489" y="5677"/>
                    </a:lnTo>
                    <a:lnTo>
                      <a:pt x="245" y="6456"/>
                    </a:lnTo>
                    <a:lnTo>
                      <a:pt x="82" y="7282"/>
                    </a:lnTo>
                    <a:lnTo>
                      <a:pt x="12" y="8131"/>
                    </a:lnTo>
                    <a:lnTo>
                      <a:pt x="1" y="8573"/>
                    </a:lnTo>
                    <a:lnTo>
                      <a:pt x="12" y="9003"/>
                    </a:lnTo>
                    <a:lnTo>
                      <a:pt x="82" y="9852"/>
                    </a:lnTo>
                    <a:lnTo>
                      <a:pt x="245" y="10678"/>
                    </a:lnTo>
                    <a:lnTo>
                      <a:pt x="489" y="11469"/>
                    </a:lnTo>
                    <a:lnTo>
                      <a:pt x="815" y="12225"/>
                    </a:lnTo>
                    <a:lnTo>
                      <a:pt x="1210" y="12946"/>
                    </a:lnTo>
                    <a:lnTo>
                      <a:pt x="1699" y="13644"/>
                    </a:lnTo>
                    <a:lnTo>
                      <a:pt x="2257" y="14295"/>
                    </a:lnTo>
                    <a:lnTo>
                      <a:pt x="2571" y="14621"/>
                    </a:lnTo>
                    <a:lnTo>
                      <a:pt x="2897" y="14923"/>
                    </a:lnTo>
                    <a:lnTo>
                      <a:pt x="3572" y="15470"/>
                    </a:lnTo>
                    <a:lnTo>
                      <a:pt x="4281" y="15947"/>
                    </a:lnTo>
                    <a:lnTo>
                      <a:pt x="5014" y="16331"/>
                    </a:lnTo>
                    <a:lnTo>
                      <a:pt x="5770" y="16656"/>
                    </a:lnTo>
                    <a:lnTo>
                      <a:pt x="6572" y="16889"/>
                    </a:lnTo>
                    <a:lnTo>
                      <a:pt x="7398" y="17040"/>
                    </a:lnTo>
                    <a:lnTo>
                      <a:pt x="8259" y="17122"/>
                    </a:lnTo>
                    <a:lnTo>
                      <a:pt x="8701" y="17133"/>
                    </a:lnTo>
                    <a:lnTo>
                      <a:pt x="9154" y="17122"/>
                    </a:lnTo>
                    <a:lnTo>
                      <a:pt x="10027" y="17052"/>
                    </a:lnTo>
                    <a:lnTo>
                      <a:pt x="10853" y="16901"/>
                    </a:lnTo>
                    <a:lnTo>
                      <a:pt x="11643" y="16668"/>
                    </a:lnTo>
                    <a:lnTo>
                      <a:pt x="12388" y="16366"/>
                    </a:lnTo>
                    <a:lnTo>
                      <a:pt x="13097" y="15993"/>
                    </a:lnTo>
                    <a:lnTo>
                      <a:pt x="13760" y="15540"/>
                    </a:lnTo>
                    <a:lnTo>
                      <a:pt x="14377" y="15005"/>
                    </a:lnTo>
                    <a:lnTo>
                      <a:pt x="14667" y="14702"/>
                    </a:lnTo>
                    <a:lnTo>
                      <a:pt x="14923" y="14446"/>
                    </a:lnTo>
                    <a:lnTo>
                      <a:pt x="15365" y="13900"/>
                    </a:lnTo>
                    <a:lnTo>
                      <a:pt x="15738" y="13295"/>
                    </a:lnTo>
                    <a:lnTo>
                      <a:pt x="16052" y="12667"/>
                    </a:lnTo>
                    <a:lnTo>
                      <a:pt x="16307" y="11981"/>
                    </a:lnTo>
                    <a:lnTo>
                      <a:pt x="16494" y="11248"/>
                    </a:lnTo>
                    <a:lnTo>
                      <a:pt x="16621" y="10480"/>
                    </a:lnTo>
                    <a:lnTo>
                      <a:pt x="16691" y="9666"/>
                    </a:lnTo>
                    <a:lnTo>
                      <a:pt x="16691" y="9236"/>
                    </a:lnTo>
                    <a:lnTo>
                      <a:pt x="16691" y="8829"/>
                    </a:lnTo>
                    <a:lnTo>
                      <a:pt x="16621" y="8108"/>
                    </a:lnTo>
                    <a:lnTo>
                      <a:pt x="16563" y="7782"/>
                    </a:lnTo>
                    <a:lnTo>
                      <a:pt x="8701" y="7782"/>
                    </a:lnTo>
                    <a:lnTo>
                      <a:pt x="8701" y="10120"/>
                    </a:lnTo>
                    <a:lnTo>
                      <a:pt x="14295" y="10120"/>
                    </a:lnTo>
                    <a:lnTo>
                      <a:pt x="14214" y="10597"/>
                    </a:lnTo>
                    <a:lnTo>
                      <a:pt x="13993" y="11434"/>
                    </a:lnTo>
                    <a:lnTo>
                      <a:pt x="13679" y="12167"/>
                    </a:lnTo>
                    <a:lnTo>
                      <a:pt x="13260" y="12795"/>
                    </a:lnTo>
                    <a:lnTo>
                      <a:pt x="13016" y="13062"/>
                    </a:lnTo>
                    <a:lnTo>
                      <a:pt x="12795" y="13272"/>
                    </a:lnTo>
                    <a:lnTo>
                      <a:pt x="12341" y="13644"/>
                    </a:lnTo>
                    <a:lnTo>
                      <a:pt x="11864" y="13970"/>
                    </a:lnTo>
                    <a:lnTo>
                      <a:pt x="11353" y="14237"/>
                    </a:lnTo>
                    <a:lnTo>
                      <a:pt x="10806" y="14446"/>
                    </a:lnTo>
                    <a:lnTo>
                      <a:pt x="10248" y="14609"/>
                    </a:lnTo>
                    <a:lnTo>
                      <a:pt x="9643" y="14714"/>
                    </a:lnTo>
                    <a:lnTo>
                      <a:pt x="9015" y="14772"/>
                    </a:lnTo>
                    <a:lnTo>
                      <a:pt x="8375" y="14772"/>
                    </a:lnTo>
                    <a:lnTo>
                      <a:pt x="7759" y="14714"/>
                    </a:lnTo>
                    <a:lnTo>
                      <a:pt x="7177" y="14598"/>
                    </a:lnTo>
                    <a:lnTo>
                      <a:pt x="6607" y="14423"/>
                    </a:lnTo>
                    <a:lnTo>
                      <a:pt x="6061" y="14202"/>
                    </a:lnTo>
                    <a:lnTo>
                      <a:pt x="5537" y="13911"/>
                    </a:lnTo>
                    <a:lnTo>
                      <a:pt x="5049" y="13574"/>
                    </a:lnTo>
                    <a:lnTo>
                      <a:pt x="4572" y="13179"/>
                    </a:lnTo>
                    <a:lnTo>
                      <a:pt x="4351" y="12958"/>
                    </a:lnTo>
                    <a:lnTo>
                      <a:pt x="4130" y="12725"/>
                    </a:lnTo>
                    <a:lnTo>
                      <a:pt x="3734" y="12248"/>
                    </a:lnTo>
                    <a:lnTo>
                      <a:pt x="3397" y="11748"/>
                    </a:lnTo>
                    <a:lnTo>
                      <a:pt x="3118" y="11225"/>
                    </a:lnTo>
                    <a:lnTo>
                      <a:pt x="2897" y="10678"/>
                    </a:lnTo>
                    <a:lnTo>
                      <a:pt x="2734" y="10096"/>
                    </a:lnTo>
                    <a:lnTo>
                      <a:pt x="2618" y="9503"/>
                    </a:lnTo>
                    <a:lnTo>
                      <a:pt x="2560" y="8875"/>
                    </a:lnTo>
                    <a:lnTo>
                      <a:pt x="2560" y="8550"/>
                    </a:lnTo>
                    <a:lnTo>
                      <a:pt x="2560" y="8236"/>
                    </a:lnTo>
                    <a:lnTo>
                      <a:pt x="2618" y="7607"/>
                    </a:lnTo>
                    <a:lnTo>
                      <a:pt x="2734" y="7003"/>
                    </a:lnTo>
                    <a:lnTo>
                      <a:pt x="2897" y="6433"/>
                    </a:lnTo>
                    <a:lnTo>
                      <a:pt x="3118" y="5886"/>
                    </a:lnTo>
                    <a:lnTo>
                      <a:pt x="3397" y="5351"/>
                    </a:lnTo>
                    <a:lnTo>
                      <a:pt x="3734" y="4851"/>
                    </a:lnTo>
                    <a:lnTo>
                      <a:pt x="4130" y="4374"/>
                    </a:lnTo>
                    <a:lnTo>
                      <a:pt x="4351" y="4153"/>
                    </a:lnTo>
                    <a:lnTo>
                      <a:pt x="4572" y="3920"/>
                    </a:lnTo>
                    <a:lnTo>
                      <a:pt x="5049" y="3525"/>
                    </a:lnTo>
                    <a:lnTo>
                      <a:pt x="5537" y="3188"/>
                    </a:lnTo>
                    <a:lnTo>
                      <a:pt x="6061" y="2909"/>
                    </a:lnTo>
                    <a:lnTo>
                      <a:pt x="6596" y="2676"/>
                    </a:lnTo>
                    <a:lnTo>
                      <a:pt x="7165" y="2501"/>
                    </a:lnTo>
                    <a:lnTo>
                      <a:pt x="7759" y="2397"/>
                    </a:lnTo>
                    <a:lnTo>
                      <a:pt x="8375" y="2339"/>
                    </a:lnTo>
                    <a:lnTo>
                      <a:pt x="8701" y="2327"/>
                    </a:lnTo>
                    <a:lnTo>
                      <a:pt x="9294" y="2350"/>
                    </a:lnTo>
                    <a:lnTo>
                      <a:pt x="10155" y="2490"/>
                    </a:lnTo>
                    <a:lnTo>
                      <a:pt x="10701" y="2641"/>
                    </a:lnTo>
                    <a:lnTo>
                      <a:pt x="11236" y="2850"/>
                    </a:lnTo>
                    <a:lnTo>
                      <a:pt x="11736" y="3118"/>
                    </a:lnTo>
                    <a:lnTo>
                      <a:pt x="12225" y="3432"/>
                    </a:lnTo>
                    <a:lnTo>
                      <a:pt x="12690" y="3793"/>
                    </a:lnTo>
                    <a:lnTo>
                      <a:pt x="12911" y="4002"/>
                    </a:lnTo>
                    <a:lnTo>
                      <a:pt x="14551" y="2362"/>
                    </a:lnTo>
                    <a:lnTo>
                      <a:pt x="14249" y="2071"/>
                    </a:lnTo>
                    <a:lnTo>
                      <a:pt x="13597" y="1559"/>
                    </a:lnTo>
                    <a:lnTo>
                      <a:pt x="12923" y="1117"/>
                    </a:lnTo>
                    <a:lnTo>
                      <a:pt x="12225" y="745"/>
                    </a:lnTo>
                    <a:lnTo>
                      <a:pt x="11492" y="454"/>
                    </a:lnTo>
                    <a:lnTo>
                      <a:pt x="10725" y="233"/>
                    </a:lnTo>
                    <a:lnTo>
                      <a:pt x="9934" y="82"/>
                    </a:lnTo>
                    <a:lnTo>
                      <a:pt x="9119" y="12"/>
                    </a:lnTo>
                    <a:lnTo>
                      <a:pt x="8701" y="1"/>
                    </a:lnTo>
                    <a:close/>
                    <a:moveTo>
                      <a:pt x="62645" y="6107"/>
                    </a:moveTo>
                    <a:lnTo>
                      <a:pt x="62110" y="6130"/>
                    </a:lnTo>
                    <a:lnTo>
                      <a:pt x="61110" y="6316"/>
                    </a:lnTo>
                    <a:lnTo>
                      <a:pt x="60191" y="6700"/>
                    </a:lnTo>
                    <a:lnTo>
                      <a:pt x="59354" y="7282"/>
                    </a:lnTo>
                    <a:lnTo>
                      <a:pt x="58970" y="7654"/>
                    </a:lnTo>
                    <a:lnTo>
                      <a:pt x="58609" y="8049"/>
                    </a:lnTo>
                    <a:lnTo>
                      <a:pt x="58039" y="8933"/>
                    </a:lnTo>
                    <a:lnTo>
                      <a:pt x="57667" y="9922"/>
                    </a:lnTo>
                    <a:lnTo>
                      <a:pt x="57469" y="11027"/>
                    </a:lnTo>
                    <a:lnTo>
                      <a:pt x="57458" y="11620"/>
                    </a:lnTo>
                    <a:lnTo>
                      <a:pt x="57469" y="12190"/>
                    </a:lnTo>
                    <a:lnTo>
                      <a:pt x="57667" y="13272"/>
                    </a:lnTo>
                    <a:lnTo>
                      <a:pt x="58063" y="14249"/>
                    </a:lnTo>
                    <a:lnTo>
                      <a:pt x="58656" y="15144"/>
                    </a:lnTo>
                    <a:lnTo>
                      <a:pt x="59028" y="15551"/>
                    </a:lnTo>
                    <a:lnTo>
                      <a:pt x="59226" y="15737"/>
                    </a:lnTo>
                    <a:lnTo>
                      <a:pt x="59633" y="16086"/>
                    </a:lnTo>
                    <a:lnTo>
                      <a:pt x="60075" y="16389"/>
                    </a:lnTo>
                    <a:lnTo>
                      <a:pt x="60540" y="16633"/>
                    </a:lnTo>
                    <a:lnTo>
                      <a:pt x="61273" y="16912"/>
                    </a:lnTo>
                    <a:lnTo>
                      <a:pt x="62355" y="17110"/>
                    </a:lnTo>
                    <a:lnTo>
                      <a:pt x="62924" y="17133"/>
                    </a:lnTo>
                    <a:lnTo>
                      <a:pt x="63343" y="17122"/>
                    </a:lnTo>
                    <a:lnTo>
                      <a:pt x="64111" y="17028"/>
                    </a:lnTo>
                    <a:lnTo>
                      <a:pt x="64809" y="16842"/>
                    </a:lnTo>
                    <a:lnTo>
                      <a:pt x="65448" y="16563"/>
                    </a:lnTo>
                    <a:lnTo>
                      <a:pt x="65751" y="16389"/>
                    </a:lnTo>
                    <a:lnTo>
                      <a:pt x="66030" y="16203"/>
                    </a:lnTo>
                    <a:lnTo>
                      <a:pt x="66542" y="15807"/>
                    </a:lnTo>
                    <a:lnTo>
                      <a:pt x="66984" y="15377"/>
                    </a:lnTo>
                    <a:lnTo>
                      <a:pt x="67356" y="14935"/>
                    </a:lnTo>
                    <a:lnTo>
                      <a:pt x="67519" y="14702"/>
                    </a:lnTo>
                    <a:lnTo>
                      <a:pt x="65646" y="13458"/>
                    </a:lnTo>
                    <a:lnTo>
                      <a:pt x="65379" y="13818"/>
                    </a:lnTo>
                    <a:lnTo>
                      <a:pt x="64774" y="14388"/>
                    </a:lnTo>
                    <a:lnTo>
                      <a:pt x="64099" y="14772"/>
                    </a:lnTo>
                    <a:lnTo>
                      <a:pt x="63343" y="14958"/>
                    </a:lnTo>
                    <a:lnTo>
                      <a:pt x="62924" y="14981"/>
                    </a:lnTo>
                    <a:lnTo>
                      <a:pt x="62703" y="14970"/>
                    </a:lnTo>
                    <a:lnTo>
                      <a:pt x="62273" y="14923"/>
                    </a:lnTo>
                    <a:lnTo>
                      <a:pt x="61878" y="14819"/>
                    </a:lnTo>
                    <a:lnTo>
                      <a:pt x="61505" y="14667"/>
                    </a:lnTo>
                    <a:lnTo>
                      <a:pt x="61180" y="14458"/>
                    </a:lnTo>
                    <a:lnTo>
                      <a:pt x="60877" y="14191"/>
                    </a:lnTo>
                    <a:lnTo>
                      <a:pt x="60470" y="13714"/>
                    </a:lnTo>
                    <a:lnTo>
                      <a:pt x="60249" y="13307"/>
                    </a:lnTo>
                    <a:lnTo>
                      <a:pt x="67623" y="10259"/>
                    </a:lnTo>
                    <a:lnTo>
                      <a:pt x="67379" y="9631"/>
                    </a:lnTo>
                    <a:lnTo>
                      <a:pt x="67263" y="9352"/>
                    </a:lnTo>
                    <a:lnTo>
                      <a:pt x="66995" y="8805"/>
                    </a:lnTo>
                    <a:lnTo>
                      <a:pt x="66832" y="8538"/>
                    </a:lnTo>
                    <a:lnTo>
                      <a:pt x="66658" y="8259"/>
                    </a:lnTo>
                    <a:lnTo>
                      <a:pt x="66204" y="7700"/>
                    </a:lnTo>
                    <a:lnTo>
                      <a:pt x="65937" y="7421"/>
                    </a:lnTo>
                    <a:lnTo>
                      <a:pt x="65634" y="7131"/>
                    </a:lnTo>
                    <a:lnTo>
                      <a:pt x="64925" y="6665"/>
                    </a:lnTo>
                    <a:lnTo>
                      <a:pt x="64506" y="6479"/>
                    </a:lnTo>
                    <a:lnTo>
                      <a:pt x="64064" y="6305"/>
                    </a:lnTo>
                    <a:lnTo>
                      <a:pt x="63145" y="6130"/>
                    </a:lnTo>
                    <a:lnTo>
                      <a:pt x="62645" y="6107"/>
                    </a:lnTo>
                    <a:close/>
                    <a:moveTo>
                      <a:pt x="46932" y="6119"/>
                    </a:moveTo>
                    <a:lnTo>
                      <a:pt x="46408" y="6142"/>
                    </a:lnTo>
                    <a:lnTo>
                      <a:pt x="45420" y="6340"/>
                    </a:lnTo>
                    <a:lnTo>
                      <a:pt x="44501" y="6747"/>
                    </a:lnTo>
                    <a:lnTo>
                      <a:pt x="43640" y="7352"/>
                    </a:lnTo>
                    <a:lnTo>
                      <a:pt x="43245" y="7735"/>
                    </a:lnTo>
                    <a:lnTo>
                      <a:pt x="42861" y="8154"/>
                    </a:lnTo>
                    <a:lnTo>
                      <a:pt x="42268" y="9038"/>
                    </a:lnTo>
                    <a:lnTo>
                      <a:pt x="41872" y="10027"/>
                    </a:lnTo>
                    <a:lnTo>
                      <a:pt x="41675" y="11085"/>
                    </a:lnTo>
                    <a:lnTo>
                      <a:pt x="41651" y="11643"/>
                    </a:lnTo>
                    <a:lnTo>
                      <a:pt x="41675" y="12213"/>
                    </a:lnTo>
                    <a:lnTo>
                      <a:pt x="41872" y="13260"/>
                    </a:lnTo>
                    <a:lnTo>
                      <a:pt x="42268" y="14237"/>
                    </a:lnTo>
                    <a:lnTo>
                      <a:pt x="42861" y="15121"/>
                    </a:lnTo>
                    <a:lnTo>
                      <a:pt x="43245" y="15528"/>
                    </a:lnTo>
                    <a:lnTo>
                      <a:pt x="43640" y="15912"/>
                    </a:lnTo>
                    <a:lnTo>
                      <a:pt x="44501" y="16528"/>
                    </a:lnTo>
                    <a:lnTo>
                      <a:pt x="45420" y="16924"/>
                    </a:lnTo>
                    <a:lnTo>
                      <a:pt x="46408" y="17133"/>
                    </a:lnTo>
                    <a:lnTo>
                      <a:pt x="46932" y="17145"/>
                    </a:lnTo>
                    <a:lnTo>
                      <a:pt x="47397" y="17133"/>
                    </a:lnTo>
                    <a:lnTo>
                      <a:pt x="48234" y="16970"/>
                    </a:lnTo>
                    <a:lnTo>
                      <a:pt x="48956" y="16656"/>
                    </a:lnTo>
                    <a:lnTo>
                      <a:pt x="49572" y="16191"/>
                    </a:lnTo>
                    <a:lnTo>
                      <a:pt x="49840" y="15889"/>
                    </a:lnTo>
                    <a:lnTo>
                      <a:pt x="49933" y="15889"/>
                    </a:lnTo>
                    <a:lnTo>
                      <a:pt x="49933" y="16691"/>
                    </a:lnTo>
                    <a:lnTo>
                      <a:pt x="49921" y="17075"/>
                    </a:lnTo>
                    <a:lnTo>
                      <a:pt x="49816" y="17773"/>
                    </a:lnTo>
                    <a:lnTo>
                      <a:pt x="49619" y="18366"/>
                    </a:lnTo>
                    <a:lnTo>
                      <a:pt x="49328" y="18878"/>
                    </a:lnTo>
                    <a:lnTo>
                      <a:pt x="49142" y="19087"/>
                    </a:lnTo>
                    <a:lnTo>
                      <a:pt x="48944" y="19296"/>
                    </a:lnTo>
                    <a:lnTo>
                      <a:pt x="48467" y="19599"/>
                    </a:lnTo>
                    <a:lnTo>
                      <a:pt x="47932" y="19808"/>
                    </a:lnTo>
                    <a:lnTo>
                      <a:pt x="47316" y="19913"/>
                    </a:lnTo>
                    <a:lnTo>
                      <a:pt x="46978" y="19925"/>
                    </a:lnTo>
                    <a:lnTo>
                      <a:pt x="46722" y="19913"/>
                    </a:lnTo>
                    <a:lnTo>
                      <a:pt x="46257" y="19843"/>
                    </a:lnTo>
                    <a:lnTo>
                      <a:pt x="45827" y="19704"/>
                    </a:lnTo>
                    <a:lnTo>
                      <a:pt x="45431" y="19483"/>
                    </a:lnTo>
                    <a:lnTo>
                      <a:pt x="45245" y="19343"/>
                    </a:lnTo>
                    <a:lnTo>
                      <a:pt x="44896" y="19041"/>
                    </a:lnTo>
                    <a:lnTo>
                      <a:pt x="44373" y="18343"/>
                    </a:lnTo>
                    <a:lnTo>
                      <a:pt x="44199" y="17959"/>
                    </a:lnTo>
                    <a:lnTo>
                      <a:pt x="42093" y="18831"/>
                    </a:lnTo>
                    <a:lnTo>
                      <a:pt x="42233" y="19145"/>
                    </a:lnTo>
                    <a:lnTo>
                      <a:pt x="42582" y="19750"/>
                    </a:lnTo>
                    <a:lnTo>
                      <a:pt x="43035" y="20320"/>
                    </a:lnTo>
                    <a:lnTo>
                      <a:pt x="43570" y="20855"/>
                    </a:lnTo>
                    <a:lnTo>
                      <a:pt x="43873" y="21099"/>
                    </a:lnTo>
                    <a:lnTo>
                      <a:pt x="44199" y="21332"/>
                    </a:lnTo>
                    <a:lnTo>
                      <a:pt x="44896" y="21704"/>
                    </a:lnTo>
                    <a:lnTo>
                      <a:pt x="45664" y="21948"/>
                    </a:lnTo>
                    <a:lnTo>
                      <a:pt x="46513" y="22065"/>
                    </a:lnTo>
                    <a:lnTo>
                      <a:pt x="46967" y="22076"/>
                    </a:lnTo>
                    <a:lnTo>
                      <a:pt x="47525" y="22053"/>
                    </a:lnTo>
                    <a:lnTo>
                      <a:pt x="48572" y="21879"/>
                    </a:lnTo>
                    <a:lnTo>
                      <a:pt x="49526" y="21518"/>
                    </a:lnTo>
                    <a:lnTo>
                      <a:pt x="50375" y="20983"/>
                    </a:lnTo>
                    <a:lnTo>
                      <a:pt x="50758" y="20634"/>
                    </a:lnTo>
                    <a:lnTo>
                      <a:pt x="50933" y="20448"/>
                    </a:lnTo>
                    <a:lnTo>
                      <a:pt x="51259" y="20052"/>
                    </a:lnTo>
                    <a:lnTo>
                      <a:pt x="51526" y="19611"/>
                    </a:lnTo>
                    <a:lnTo>
                      <a:pt x="51759" y="19110"/>
                    </a:lnTo>
                    <a:lnTo>
                      <a:pt x="51945" y="18575"/>
                    </a:lnTo>
                    <a:lnTo>
                      <a:pt x="52084" y="17994"/>
                    </a:lnTo>
                    <a:lnTo>
                      <a:pt x="52212" y="17040"/>
                    </a:lnTo>
                    <a:lnTo>
                      <a:pt x="52224" y="16331"/>
                    </a:lnTo>
                    <a:lnTo>
                      <a:pt x="52224" y="6444"/>
                    </a:lnTo>
                    <a:lnTo>
                      <a:pt x="49933" y="6444"/>
                    </a:lnTo>
                    <a:lnTo>
                      <a:pt x="49933" y="7340"/>
                    </a:lnTo>
                    <a:lnTo>
                      <a:pt x="49840" y="7340"/>
                    </a:lnTo>
                    <a:lnTo>
                      <a:pt x="49595" y="7096"/>
                    </a:lnTo>
                    <a:lnTo>
                      <a:pt x="49002" y="6654"/>
                    </a:lnTo>
                    <a:lnTo>
                      <a:pt x="48630" y="6468"/>
                    </a:lnTo>
                    <a:lnTo>
                      <a:pt x="48246" y="6316"/>
                    </a:lnTo>
                    <a:lnTo>
                      <a:pt x="47397" y="6142"/>
                    </a:lnTo>
                    <a:lnTo>
                      <a:pt x="46932" y="61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23"/>
            <p:cNvGrpSpPr/>
            <p:nvPr/>
          </p:nvGrpSpPr>
          <p:grpSpPr>
            <a:xfrm>
              <a:off x="617793" y="4562424"/>
              <a:ext cx="283664" cy="252193"/>
              <a:chOff x="617793" y="4562424"/>
              <a:chExt cx="283664" cy="252193"/>
            </a:xfrm>
          </p:grpSpPr>
          <p:sp>
            <p:nvSpPr>
              <p:cNvPr id="139" name="Google Shape;139;p23"/>
              <p:cNvSpPr/>
              <p:nvPr/>
            </p:nvSpPr>
            <p:spPr>
              <a:xfrm>
                <a:off x="617793" y="4638484"/>
                <a:ext cx="185368" cy="176133"/>
              </a:xfrm>
              <a:custGeom>
                <a:rect b="b" l="l" r="r" t="t"/>
                <a:pathLst>
                  <a:path extrusionOk="0" h="18424" w="19390">
                    <a:moveTo>
                      <a:pt x="19390" y="13143"/>
                    </a:moveTo>
                    <a:lnTo>
                      <a:pt x="19383" y="13155"/>
                    </a:lnTo>
                    <a:lnTo>
                      <a:pt x="19390" y="13155"/>
                    </a:lnTo>
                    <a:lnTo>
                      <a:pt x="19390" y="13143"/>
                    </a:lnTo>
                    <a:close/>
                    <a:moveTo>
                      <a:pt x="2699" y="0"/>
                    </a:moveTo>
                    <a:lnTo>
                      <a:pt x="257" y="4257"/>
                    </a:lnTo>
                    <a:lnTo>
                      <a:pt x="140" y="4490"/>
                    </a:lnTo>
                    <a:lnTo>
                      <a:pt x="1" y="4990"/>
                    </a:lnTo>
                    <a:lnTo>
                      <a:pt x="1" y="5490"/>
                    </a:lnTo>
                    <a:lnTo>
                      <a:pt x="140" y="5990"/>
                    </a:lnTo>
                    <a:lnTo>
                      <a:pt x="257" y="6223"/>
                    </a:lnTo>
                    <a:lnTo>
                      <a:pt x="6689" y="17435"/>
                    </a:lnTo>
                    <a:lnTo>
                      <a:pt x="6828" y="17656"/>
                    </a:lnTo>
                    <a:lnTo>
                      <a:pt x="7189" y="18016"/>
                    </a:lnTo>
                    <a:lnTo>
                      <a:pt x="7631" y="18272"/>
                    </a:lnTo>
                    <a:lnTo>
                      <a:pt x="8131" y="18412"/>
                    </a:lnTo>
                    <a:lnTo>
                      <a:pt x="8398" y="18423"/>
                    </a:lnTo>
                    <a:lnTo>
                      <a:pt x="16354" y="18423"/>
                    </a:lnTo>
                    <a:lnTo>
                      <a:pt x="19383" y="13155"/>
                    </a:lnTo>
                    <a:lnTo>
                      <a:pt x="10271" y="13155"/>
                    </a:lnTo>
                    <a:lnTo>
                      <a:pt x="5723" y="5246"/>
                    </a:lnTo>
                    <a:lnTo>
                      <a:pt x="26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774243" y="4612901"/>
                <a:ext cx="127215" cy="201716"/>
              </a:xfrm>
              <a:custGeom>
                <a:rect b="b" l="l" r="r" t="t"/>
                <a:pathLst>
                  <a:path extrusionOk="0" h="21100" w="13307">
                    <a:moveTo>
                      <a:pt x="3025" y="1"/>
                    </a:moveTo>
                    <a:lnTo>
                      <a:pt x="7584" y="7910"/>
                    </a:lnTo>
                    <a:lnTo>
                      <a:pt x="3036" y="15819"/>
                    </a:lnTo>
                    <a:lnTo>
                      <a:pt x="1" y="21099"/>
                    </a:lnTo>
                    <a:lnTo>
                      <a:pt x="4909" y="21099"/>
                    </a:lnTo>
                    <a:lnTo>
                      <a:pt x="5176" y="21088"/>
                    </a:lnTo>
                    <a:lnTo>
                      <a:pt x="5677" y="20948"/>
                    </a:lnTo>
                    <a:lnTo>
                      <a:pt x="6130" y="20692"/>
                    </a:lnTo>
                    <a:lnTo>
                      <a:pt x="6491" y="20332"/>
                    </a:lnTo>
                    <a:lnTo>
                      <a:pt x="6630" y="20111"/>
                    </a:lnTo>
                    <a:lnTo>
                      <a:pt x="13051" y="8899"/>
                    </a:lnTo>
                    <a:lnTo>
                      <a:pt x="13179" y="8666"/>
                    </a:lnTo>
                    <a:lnTo>
                      <a:pt x="13307" y="8166"/>
                    </a:lnTo>
                    <a:lnTo>
                      <a:pt x="13307" y="7654"/>
                    </a:lnTo>
                    <a:lnTo>
                      <a:pt x="13167" y="7166"/>
                    </a:lnTo>
                    <a:lnTo>
                      <a:pt x="13039" y="6933"/>
                    </a:lnTo>
                    <a:lnTo>
                      <a:pt x="9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643701" y="4562424"/>
                <a:ext cx="217280" cy="126096"/>
              </a:xfrm>
              <a:custGeom>
                <a:rect b="b" l="l" r="r" t="t"/>
                <a:pathLst>
                  <a:path extrusionOk="0" h="13190" w="22728">
                    <a:moveTo>
                      <a:pt x="5700" y="1"/>
                    </a:moveTo>
                    <a:lnTo>
                      <a:pt x="5433" y="12"/>
                    </a:lnTo>
                    <a:lnTo>
                      <a:pt x="4932" y="152"/>
                    </a:lnTo>
                    <a:lnTo>
                      <a:pt x="4490" y="408"/>
                    </a:lnTo>
                    <a:lnTo>
                      <a:pt x="4130" y="768"/>
                    </a:lnTo>
                    <a:lnTo>
                      <a:pt x="3990" y="989"/>
                    </a:lnTo>
                    <a:lnTo>
                      <a:pt x="1" y="7944"/>
                    </a:lnTo>
                    <a:lnTo>
                      <a:pt x="3025" y="13190"/>
                    </a:lnTo>
                    <a:lnTo>
                      <a:pt x="7584" y="5281"/>
                    </a:lnTo>
                    <a:lnTo>
                      <a:pt x="22728" y="5281"/>
                    </a:lnTo>
                    <a:lnTo>
                      <a:pt x="20285" y="989"/>
                    </a:lnTo>
                    <a:lnTo>
                      <a:pt x="20146" y="768"/>
                    </a:lnTo>
                    <a:lnTo>
                      <a:pt x="19785" y="408"/>
                    </a:lnTo>
                    <a:lnTo>
                      <a:pt x="19332" y="152"/>
                    </a:lnTo>
                    <a:lnTo>
                      <a:pt x="18831" y="12"/>
                    </a:lnTo>
                    <a:lnTo>
                      <a:pt x="185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72610" y="4612901"/>
                <a:ext cx="174030" cy="151230"/>
              </a:xfrm>
              <a:custGeom>
                <a:rect b="b" l="l" r="r" t="t"/>
                <a:pathLst>
                  <a:path extrusionOk="0" h="15819" w="18204">
                    <a:moveTo>
                      <a:pt x="4560" y="1"/>
                    </a:moveTo>
                    <a:lnTo>
                      <a:pt x="1" y="7910"/>
                    </a:lnTo>
                    <a:lnTo>
                      <a:pt x="4560" y="15819"/>
                    </a:lnTo>
                    <a:lnTo>
                      <a:pt x="13656" y="15819"/>
                    </a:lnTo>
                    <a:lnTo>
                      <a:pt x="18203" y="7910"/>
                    </a:lnTo>
                    <a:lnTo>
                      <a:pt x="13656"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721873" y="4650711"/>
                <a:ext cx="75620" cy="75620"/>
              </a:xfrm>
              <a:custGeom>
                <a:rect b="b" l="l" r="r" t="t"/>
                <a:pathLst>
                  <a:path extrusionOk="0" h="7910" w="7910">
                    <a:moveTo>
                      <a:pt x="3955" y="0"/>
                    </a:moveTo>
                    <a:lnTo>
                      <a:pt x="3548" y="12"/>
                    </a:lnTo>
                    <a:lnTo>
                      <a:pt x="2780" y="175"/>
                    </a:lnTo>
                    <a:lnTo>
                      <a:pt x="2071" y="477"/>
                    </a:lnTo>
                    <a:lnTo>
                      <a:pt x="1431" y="896"/>
                    </a:lnTo>
                    <a:lnTo>
                      <a:pt x="896" y="1443"/>
                    </a:lnTo>
                    <a:lnTo>
                      <a:pt x="466" y="2071"/>
                    </a:lnTo>
                    <a:lnTo>
                      <a:pt x="175" y="2780"/>
                    </a:lnTo>
                    <a:lnTo>
                      <a:pt x="12" y="3548"/>
                    </a:lnTo>
                    <a:lnTo>
                      <a:pt x="1" y="3955"/>
                    </a:lnTo>
                    <a:lnTo>
                      <a:pt x="12" y="4362"/>
                    </a:lnTo>
                    <a:lnTo>
                      <a:pt x="175" y="5130"/>
                    </a:lnTo>
                    <a:lnTo>
                      <a:pt x="466" y="5839"/>
                    </a:lnTo>
                    <a:lnTo>
                      <a:pt x="896" y="6467"/>
                    </a:lnTo>
                    <a:lnTo>
                      <a:pt x="1431" y="7014"/>
                    </a:lnTo>
                    <a:lnTo>
                      <a:pt x="2071" y="7433"/>
                    </a:lnTo>
                    <a:lnTo>
                      <a:pt x="2780" y="7735"/>
                    </a:lnTo>
                    <a:lnTo>
                      <a:pt x="3548" y="7898"/>
                    </a:lnTo>
                    <a:lnTo>
                      <a:pt x="3955" y="7910"/>
                    </a:lnTo>
                    <a:lnTo>
                      <a:pt x="4362" y="7898"/>
                    </a:lnTo>
                    <a:lnTo>
                      <a:pt x="5130" y="7735"/>
                    </a:lnTo>
                    <a:lnTo>
                      <a:pt x="5839" y="7433"/>
                    </a:lnTo>
                    <a:lnTo>
                      <a:pt x="6467" y="7014"/>
                    </a:lnTo>
                    <a:lnTo>
                      <a:pt x="7002" y="6467"/>
                    </a:lnTo>
                    <a:lnTo>
                      <a:pt x="7433" y="5839"/>
                    </a:lnTo>
                    <a:lnTo>
                      <a:pt x="7735" y="5130"/>
                    </a:lnTo>
                    <a:lnTo>
                      <a:pt x="7898" y="4362"/>
                    </a:lnTo>
                    <a:lnTo>
                      <a:pt x="7910" y="3955"/>
                    </a:lnTo>
                    <a:lnTo>
                      <a:pt x="7898" y="3548"/>
                    </a:lnTo>
                    <a:lnTo>
                      <a:pt x="7735" y="2780"/>
                    </a:lnTo>
                    <a:lnTo>
                      <a:pt x="7433" y="2071"/>
                    </a:lnTo>
                    <a:lnTo>
                      <a:pt x="7002" y="1443"/>
                    </a:lnTo>
                    <a:lnTo>
                      <a:pt x="6467" y="896"/>
                    </a:lnTo>
                    <a:lnTo>
                      <a:pt x="5839" y="477"/>
                    </a:lnTo>
                    <a:lnTo>
                      <a:pt x="5130" y="175"/>
                    </a:lnTo>
                    <a:lnTo>
                      <a:pt x="4362" y="12"/>
                    </a:lnTo>
                    <a:lnTo>
                      <a:pt x="39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ody w/ Content">
  <p:cSld name="Body w/ Content">
    <p:spTree>
      <p:nvGrpSpPr>
        <p:cNvPr id="144" name="Shape 144"/>
        <p:cNvGrpSpPr/>
        <p:nvPr/>
      </p:nvGrpSpPr>
      <p:grpSpPr>
        <a:xfrm>
          <a:off x="0" y="0"/>
          <a:ext cx="0" cy="0"/>
          <a:chOff x="0" y="0"/>
          <a:chExt cx="0" cy="0"/>
        </a:xfrm>
      </p:grpSpPr>
      <p:pic>
        <p:nvPicPr>
          <p:cNvPr descr="Asset 26@3x.png" id="145" name="Google Shape;145;p24"/>
          <p:cNvPicPr preferRelativeResize="0"/>
          <p:nvPr/>
        </p:nvPicPr>
        <p:blipFill>
          <a:blip r:embed="rId2">
            <a:alphaModFix/>
          </a:blip>
          <a:stretch>
            <a:fillRect/>
          </a:stretch>
        </p:blipFill>
        <p:spPr>
          <a:xfrm>
            <a:off x="1869925" y="4770000"/>
            <a:ext cx="1145428" cy="158725"/>
          </a:xfrm>
          <a:prstGeom prst="rect">
            <a:avLst/>
          </a:prstGeom>
          <a:noFill/>
          <a:ln>
            <a:noFill/>
          </a:ln>
        </p:spPr>
      </p:pic>
      <p:sp>
        <p:nvSpPr>
          <p:cNvPr id="146" name="Google Shape;146;p24"/>
          <p:cNvSpPr txBox="1"/>
          <p:nvPr>
            <p:ph type="title"/>
          </p:nvPr>
        </p:nvSpPr>
        <p:spPr>
          <a:xfrm>
            <a:off x="356616" y="612648"/>
            <a:ext cx="7891200" cy="557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7" name="Google Shape;147;p24"/>
          <p:cNvSpPr txBox="1"/>
          <p:nvPr>
            <p:ph idx="1" type="body"/>
          </p:nvPr>
        </p:nvSpPr>
        <p:spPr>
          <a:xfrm>
            <a:off x="356616" y="1627632"/>
            <a:ext cx="2386500" cy="2743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4000"/>
              </a:lnSpc>
              <a:spcBef>
                <a:spcPts val="0"/>
              </a:spcBef>
              <a:spcAft>
                <a:spcPts val="0"/>
              </a:spcAft>
              <a:buClr>
                <a:schemeClr val="dk2"/>
              </a:buClr>
              <a:buSzPts val="1400"/>
              <a:buNone/>
              <a:defRPr i="0" sz="1400" u="none" cap="none" strike="noStrike">
                <a:solidFill>
                  <a:schemeClr val="dk2"/>
                </a:solidFill>
              </a:defRPr>
            </a:lvl1pPr>
            <a:lvl2pPr indent="-228600" lvl="1" marL="914400" marR="0" rtl="0" algn="l">
              <a:lnSpc>
                <a:spcPct val="114000"/>
              </a:lnSpc>
              <a:spcBef>
                <a:spcPts val="1000"/>
              </a:spcBef>
              <a:spcAft>
                <a:spcPts val="0"/>
              </a:spcAft>
              <a:buClr>
                <a:schemeClr val="dk2"/>
              </a:buClr>
              <a:buSzPts val="1800"/>
              <a:buNone/>
              <a:defRPr i="0" sz="1800" u="none" cap="none" strike="noStrike">
                <a:solidFill>
                  <a:schemeClr val="dk2"/>
                </a:solidFill>
              </a:defRPr>
            </a:lvl2pPr>
            <a:lvl3pPr indent="-228600" lvl="2" marL="1371600" marR="0" rtl="0" algn="l">
              <a:lnSpc>
                <a:spcPct val="114000"/>
              </a:lnSpc>
              <a:spcBef>
                <a:spcPts val="1000"/>
              </a:spcBef>
              <a:spcAft>
                <a:spcPts val="0"/>
              </a:spcAft>
              <a:buClr>
                <a:schemeClr val="accent1"/>
              </a:buClr>
              <a:buSzPts val="1400"/>
              <a:buNone/>
              <a:defRPr i="0" sz="1400" u="none" cap="none" strike="noStrike">
                <a:solidFill>
                  <a:schemeClr val="accent1"/>
                </a:solidFill>
              </a:defRPr>
            </a:lvl3pPr>
            <a:lvl4pPr indent="-228600" lvl="3" marL="1828800" marR="0" rtl="0" algn="l">
              <a:lnSpc>
                <a:spcPct val="114000"/>
              </a:lnSpc>
              <a:spcBef>
                <a:spcPts val="1000"/>
              </a:spcBef>
              <a:spcAft>
                <a:spcPts val="0"/>
              </a:spcAft>
              <a:buClr>
                <a:schemeClr val="dk2"/>
              </a:buClr>
              <a:buSzPts val="1400"/>
              <a:buNone/>
              <a:defRPr i="0" sz="1400" u="none" cap="none" strike="noStrike">
                <a:solidFill>
                  <a:schemeClr val="dk2"/>
                </a:solidFill>
              </a:defRPr>
            </a:lvl4pPr>
            <a:lvl5pPr indent="-228600" lvl="4" marL="2286000" marR="0" rtl="0" algn="l">
              <a:lnSpc>
                <a:spcPct val="114000"/>
              </a:lnSpc>
              <a:spcBef>
                <a:spcPts val="1000"/>
              </a:spcBef>
              <a:spcAft>
                <a:spcPts val="0"/>
              </a:spcAft>
              <a:buClr>
                <a:schemeClr val="dk2"/>
              </a:buClr>
              <a:buSzPts val="1400"/>
              <a:buNone/>
              <a:defRPr i="0" sz="1400" u="none" cap="none" strike="noStrike">
                <a:solidFill>
                  <a:schemeClr val="dk2"/>
                </a:solidFill>
              </a:defRPr>
            </a:lvl5pPr>
            <a:lvl6pPr indent="-342900" lvl="5" marL="2743200" marR="0" rtl="0" algn="l">
              <a:lnSpc>
                <a:spcPct val="90000"/>
              </a:lnSpc>
              <a:spcBef>
                <a:spcPts val="10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cxnSp>
        <p:nvCxnSpPr>
          <p:cNvPr id="148" name="Google Shape;148;p24"/>
          <p:cNvCxnSpPr/>
          <p:nvPr/>
        </p:nvCxnSpPr>
        <p:spPr>
          <a:xfrm>
            <a:off x="2779776" y="1763475"/>
            <a:ext cx="0" cy="267210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Four columns">
  <p:cSld name="CUSTOM_3_1">
    <p:spTree>
      <p:nvGrpSpPr>
        <p:cNvPr id="149" name="Shape 149"/>
        <p:cNvGrpSpPr/>
        <p:nvPr/>
      </p:nvGrpSpPr>
      <p:grpSpPr>
        <a:xfrm>
          <a:off x="0" y="0"/>
          <a:ext cx="0" cy="0"/>
          <a:chOff x="0" y="0"/>
          <a:chExt cx="0" cy="0"/>
        </a:xfrm>
      </p:grpSpPr>
      <p:sp>
        <p:nvSpPr>
          <p:cNvPr id="150" name="Google Shape;150;p25"/>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51" name="Google Shape;151;p25"/>
          <p:cNvGrpSpPr/>
          <p:nvPr/>
        </p:nvGrpSpPr>
        <p:grpSpPr>
          <a:xfrm>
            <a:off x="614120" y="4568626"/>
            <a:ext cx="1565658" cy="245350"/>
            <a:chOff x="614120" y="4568626"/>
            <a:chExt cx="1565658" cy="245350"/>
          </a:xfrm>
        </p:grpSpPr>
        <p:grpSp>
          <p:nvGrpSpPr>
            <p:cNvPr id="152" name="Google Shape;152;p25"/>
            <p:cNvGrpSpPr/>
            <p:nvPr/>
          </p:nvGrpSpPr>
          <p:grpSpPr>
            <a:xfrm>
              <a:off x="614120" y="4568626"/>
              <a:ext cx="290167" cy="233377"/>
              <a:chOff x="614120" y="4568626"/>
              <a:chExt cx="290167" cy="233377"/>
            </a:xfrm>
          </p:grpSpPr>
          <p:sp>
            <p:nvSpPr>
              <p:cNvPr id="153" name="Google Shape;153;p25"/>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5"/>
            <p:cNvGrpSpPr/>
            <p:nvPr/>
          </p:nvGrpSpPr>
          <p:grpSpPr>
            <a:xfrm>
              <a:off x="989660" y="4603434"/>
              <a:ext cx="1190118" cy="210542"/>
              <a:chOff x="989660" y="4603434"/>
              <a:chExt cx="1190118" cy="210542"/>
            </a:xfrm>
          </p:grpSpPr>
          <p:sp>
            <p:nvSpPr>
              <p:cNvPr id="158" name="Google Shape;158;p25"/>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5"/>
              <p:cNvGrpSpPr/>
              <p:nvPr/>
            </p:nvGrpSpPr>
            <p:grpSpPr>
              <a:xfrm>
                <a:off x="1682774" y="4617610"/>
                <a:ext cx="497005" cy="149188"/>
                <a:chOff x="1682774" y="4617610"/>
                <a:chExt cx="497005" cy="149188"/>
              </a:xfrm>
            </p:grpSpPr>
            <p:sp>
              <p:nvSpPr>
                <p:cNvPr id="160" name="Google Shape;160;p25"/>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5" name="Google Shape;165;p25"/>
          <p:cNvSpPr txBox="1"/>
          <p:nvPr>
            <p:ph idx="1" type="body"/>
          </p:nvPr>
        </p:nvSpPr>
        <p:spPr>
          <a:xfrm>
            <a:off x="761950"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6" name="Google Shape;166;p25"/>
          <p:cNvSpPr txBox="1"/>
          <p:nvPr>
            <p:ph idx="2" type="body"/>
          </p:nvPr>
        </p:nvSpPr>
        <p:spPr>
          <a:xfrm>
            <a:off x="266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7" name="Google Shape;167;p25"/>
          <p:cNvSpPr txBox="1"/>
          <p:nvPr>
            <p:ph idx="3" type="body"/>
          </p:nvPr>
        </p:nvSpPr>
        <p:spPr>
          <a:xfrm>
            <a:off x="457188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8" name="Google Shape;168;p25"/>
          <p:cNvSpPr txBox="1"/>
          <p:nvPr>
            <p:ph idx="4" type="body"/>
          </p:nvPr>
        </p:nvSpPr>
        <p:spPr>
          <a:xfrm>
            <a:off x="647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itle + photo">
  <p:cSld name="CUSTOM_1_1">
    <p:spTree>
      <p:nvGrpSpPr>
        <p:cNvPr id="169" name="Shape 169"/>
        <p:cNvGrpSpPr/>
        <p:nvPr/>
      </p:nvGrpSpPr>
      <p:grpSpPr>
        <a:xfrm>
          <a:off x="0" y="0"/>
          <a:ext cx="0" cy="0"/>
          <a:chOff x="0" y="0"/>
          <a:chExt cx="0" cy="0"/>
        </a:xfrm>
      </p:grpSpPr>
      <p:grpSp>
        <p:nvGrpSpPr>
          <p:cNvPr id="170" name="Google Shape;170;p26"/>
          <p:cNvGrpSpPr/>
          <p:nvPr/>
        </p:nvGrpSpPr>
        <p:grpSpPr>
          <a:xfrm>
            <a:off x="522212" y="1321429"/>
            <a:ext cx="479498" cy="385684"/>
            <a:chOff x="6294751" y="783425"/>
            <a:chExt cx="5020925" cy="4038575"/>
          </a:xfrm>
        </p:grpSpPr>
        <p:sp>
          <p:nvSpPr>
            <p:cNvPr id="171" name="Google Shape;171;p26"/>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6"/>
          <p:cNvGrpSpPr/>
          <p:nvPr/>
        </p:nvGrpSpPr>
        <p:grpSpPr>
          <a:xfrm>
            <a:off x="761948" y="4603434"/>
            <a:ext cx="1190118" cy="210542"/>
            <a:chOff x="990623" y="4603434"/>
            <a:chExt cx="1190118" cy="210542"/>
          </a:xfrm>
        </p:grpSpPr>
        <p:sp>
          <p:nvSpPr>
            <p:cNvPr id="176" name="Google Shape;176;p26"/>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6"/>
          <p:cNvSpPr txBox="1"/>
          <p:nvPr>
            <p:ph type="title"/>
          </p:nvPr>
        </p:nvSpPr>
        <p:spPr>
          <a:xfrm>
            <a:off x="761950" y="2219400"/>
            <a:ext cx="3174900" cy="17622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itle (Opt 02)" type="obj">
  <p:cSld name="OBJECT">
    <p:spTree>
      <p:nvGrpSpPr>
        <p:cNvPr id="183" name="Shape 183"/>
        <p:cNvGrpSpPr/>
        <p:nvPr/>
      </p:nvGrpSpPr>
      <p:grpSpPr>
        <a:xfrm>
          <a:off x="0" y="0"/>
          <a:ext cx="0" cy="0"/>
          <a:chOff x="0" y="0"/>
          <a:chExt cx="0" cy="0"/>
        </a:xfrm>
      </p:grpSpPr>
      <p:grpSp>
        <p:nvGrpSpPr>
          <p:cNvPr id="184" name="Google Shape;184;p27"/>
          <p:cNvGrpSpPr/>
          <p:nvPr/>
        </p:nvGrpSpPr>
        <p:grpSpPr>
          <a:xfrm>
            <a:off x="-3" y="4534370"/>
            <a:ext cx="5098203" cy="613248"/>
            <a:chOff x="-3" y="4529829"/>
            <a:chExt cx="5098203" cy="613800"/>
          </a:xfrm>
        </p:grpSpPr>
        <p:sp>
          <p:nvSpPr>
            <p:cNvPr id="185" name="Google Shape;185;p27"/>
            <p:cNvSpPr/>
            <p:nvPr/>
          </p:nvSpPr>
          <p:spPr>
            <a:xfrm>
              <a:off x="778200" y="4667089"/>
              <a:ext cx="4320000" cy="476400"/>
            </a:xfrm>
            <a:custGeom>
              <a:rect b="b" l="l" r="r" t="t"/>
              <a:pathLst>
                <a:path extrusionOk="0" h="120000" w="120000">
                  <a:moveTo>
                    <a:pt x="0" y="0"/>
                  </a:moveTo>
                  <a:lnTo>
                    <a:pt x="120000" y="120000"/>
                  </a:lnTo>
                  <a:lnTo>
                    <a:pt x="80299" y="120000"/>
                  </a:lnTo>
                  <a:close/>
                </a:path>
              </a:pathLst>
            </a:custGeom>
            <a:solidFill>
              <a:srgbClr val="D1D1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27"/>
            <p:cNvSpPr/>
            <p:nvPr/>
          </p:nvSpPr>
          <p:spPr>
            <a:xfrm>
              <a:off x="-3" y="4529829"/>
              <a:ext cx="3681900" cy="613800"/>
            </a:xfrm>
            <a:custGeom>
              <a:rect b="b" l="l" r="r" t="t"/>
              <a:pathLst>
                <a:path extrusionOk="0" h="120000" w="120000">
                  <a:moveTo>
                    <a:pt x="0" y="0"/>
                  </a:moveTo>
                  <a:lnTo>
                    <a:pt x="0" y="120000"/>
                  </a:lnTo>
                  <a:lnTo>
                    <a:pt x="120000" y="120000"/>
                  </a:lnTo>
                  <a:close/>
                </a:path>
              </a:pathLst>
            </a:custGeom>
            <a:solidFill>
              <a:srgbClr val="4285F4"/>
            </a:solidFill>
            <a:ln>
              <a:noFill/>
            </a:ln>
          </p:spPr>
        </p:sp>
      </p:grpSp>
      <p:pic>
        <p:nvPicPr>
          <p:cNvPr id="187" name="Google Shape;187;p27"/>
          <p:cNvPicPr preferRelativeResize="0"/>
          <p:nvPr/>
        </p:nvPicPr>
        <p:blipFill rotWithShape="1">
          <a:blip r:embed="rId2">
            <a:alphaModFix/>
          </a:blip>
          <a:srcRect b="0" l="0" r="0" t="0"/>
          <a:stretch/>
        </p:blipFill>
        <p:spPr>
          <a:xfrm>
            <a:off x="319074" y="4835402"/>
            <a:ext cx="966600" cy="172200"/>
          </a:xfrm>
          <a:prstGeom prst="rect">
            <a:avLst/>
          </a:prstGeom>
          <a:noFill/>
          <a:ln>
            <a:noFill/>
          </a:ln>
        </p:spPr>
      </p:pic>
      <p:sp>
        <p:nvSpPr>
          <p:cNvPr id="188" name="Google Shape;188;p27"/>
          <p:cNvSpPr txBox="1"/>
          <p:nvPr>
            <p:ph type="title"/>
          </p:nvPr>
        </p:nvSpPr>
        <p:spPr>
          <a:xfrm>
            <a:off x="543465" y="467900"/>
            <a:ext cx="7963200" cy="8361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545454"/>
              </a:buClr>
              <a:buSzPts val="1400"/>
              <a:buFont typeface="Roboto"/>
              <a:buNone/>
              <a:defRPr b="0" i="0" sz="2800" u="none" cap="none" strike="noStrike">
                <a:solidFill>
                  <a:srgbClr val="545454"/>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9" name="Google Shape;189;p27"/>
          <p:cNvSpPr txBox="1"/>
          <p:nvPr>
            <p:ph idx="1" type="body"/>
          </p:nvPr>
        </p:nvSpPr>
        <p:spPr>
          <a:xfrm>
            <a:off x="543465" y="1577177"/>
            <a:ext cx="7963200" cy="291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545454"/>
              </a:buClr>
              <a:buSzPts val="1500"/>
              <a:buFont typeface="Arial"/>
              <a:buNone/>
              <a:defRPr b="0" i="0" sz="1200" u="none" cap="none" strike="noStrike">
                <a:solidFill>
                  <a:srgbClr val="545454"/>
                </a:solidFill>
                <a:latin typeface="Roboto"/>
                <a:ea typeface="Roboto"/>
                <a:cs typeface="Roboto"/>
                <a:sym typeface="Roboto"/>
              </a:defRPr>
            </a:lvl1pPr>
            <a:lvl2pPr indent="-304800" lvl="1" marL="9144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2pPr>
            <a:lvl3pPr indent="-304800" lvl="2" marL="13716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3pPr>
            <a:lvl4pPr indent="-304800" lvl="3" marL="18288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4pPr>
            <a:lvl5pPr indent="-304800" lvl="4" marL="22860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5pPr>
            <a:lvl6pPr indent="-323850" lvl="5" marL="2743200" marR="0" rtl="0" algn="l">
              <a:lnSpc>
                <a:spcPct val="90000"/>
              </a:lnSpc>
              <a:spcBef>
                <a:spcPts val="400"/>
              </a:spcBef>
              <a:spcAft>
                <a:spcPts val="0"/>
              </a:spcAft>
              <a:buSzPts val="1500"/>
              <a:buChar char="•"/>
              <a:defRPr b="0" i="0" u="none" cap="none" strike="noStrike"/>
            </a:lvl6pPr>
            <a:lvl7pPr indent="-323850" lvl="6" marL="3200400" marR="0" rtl="0" algn="l">
              <a:lnSpc>
                <a:spcPct val="90000"/>
              </a:lnSpc>
              <a:spcBef>
                <a:spcPts val="400"/>
              </a:spcBef>
              <a:spcAft>
                <a:spcPts val="0"/>
              </a:spcAft>
              <a:buSzPts val="1500"/>
              <a:buChar char="•"/>
              <a:defRPr b="0" i="0" u="none" cap="none" strike="noStrike"/>
            </a:lvl7pPr>
            <a:lvl8pPr indent="-323850" lvl="7" marL="3657600" marR="0" rtl="0" algn="l">
              <a:lnSpc>
                <a:spcPct val="90000"/>
              </a:lnSpc>
              <a:spcBef>
                <a:spcPts val="400"/>
              </a:spcBef>
              <a:spcAft>
                <a:spcPts val="0"/>
              </a:spcAft>
              <a:buSzPts val="1500"/>
              <a:buChar char="•"/>
              <a:defRPr b="0" i="0" u="none" cap="none" strike="noStrike"/>
            </a:lvl8pPr>
            <a:lvl9pPr indent="-323850" lvl="8" marL="4114800" marR="0" rtl="0" algn="l">
              <a:lnSpc>
                <a:spcPct val="90000"/>
              </a:lnSpc>
              <a:spcBef>
                <a:spcPts val="400"/>
              </a:spcBef>
              <a:spcAft>
                <a:spcPts val="0"/>
              </a:spcAft>
              <a:buSzPts val="1500"/>
              <a:buChar char="•"/>
              <a:defRPr b="0" i="0" u="none" cap="none" strike="noStrik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Content">
  <p:cSld name="CUSTOM_2_3">
    <p:spTree>
      <p:nvGrpSpPr>
        <p:cNvPr id="190" name="Shape 190"/>
        <p:cNvGrpSpPr/>
        <p:nvPr/>
      </p:nvGrpSpPr>
      <p:grpSpPr>
        <a:xfrm>
          <a:off x="0" y="0"/>
          <a:ext cx="0" cy="0"/>
          <a:chOff x="0" y="0"/>
          <a:chExt cx="0" cy="0"/>
        </a:xfrm>
      </p:grpSpPr>
      <p:sp>
        <p:nvSpPr>
          <p:cNvPr id="191" name="Google Shape;191;p28"/>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2" name="Google Shape;192;p28"/>
          <p:cNvSpPr txBox="1"/>
          <p:nvPr>
            <p:ph idx="1" type="body"/>
          </p:nvPr>
        </p:nvSpPr>
        <p:spPr>
          <a:xfrm>
            <a:off x="762025" y="1514225"/>
            <a:ext cx="50802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grpSp>
        <p:nvGrpSpPr>
          <p:cNvPr id="193" name="Google Shape;193;p28"/>
          <p:cNvGrpSpPr/>
          <p:nvPr/>
        </p:nvGrpSpPr>
        <p:grpSpPr>
          <a:xfrm>
            <a:off x="614120" y="4568626"/>
            <a:ext cx="1565658" cy="245350"/>
            <a:chOff x="614120" y="4568626"/>
            <a:chExt cx="1565658" cy="245350"/>
          </a:xfrm>
        </p:grpSpPr>
        <p:grpSp>
          <p:nvGrpSpPr>
            <p:cNvPr id="194" name="Google Shape;194;p28"/>
            <p:cNvGrpSpPr/>
            <p:nvPr/>
          </p:nvGrpSpPr>
          <p:grpSpPr>
            <a:xfrm>
              <a:off x="614120" y="4568626"/>
              <a:ext cx="290167" cy="233377"/>
              <a:chOff x="614120" y="4568626"/>
              <a:chExt cx="290167" cy="233377"/>
            </a:xfrm>
          </p:grpSpPr>
          <p:sp>
            <p:nvSpPr>
              <p:cNvPr id="195" name="Google Shape;195;p28"/>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8"/>
            <p:cNvGrpSpPr/>
            <p:nvPr/>
          </p:nvGrpSpPr>
          <p:grpSpPr>
            <a:xfrm>
              <a:off x="989660" y="4603434"/>
              <a:ext cx="1190118" cy="210542"/>
              <a:chOff x="989660" y="4603434"/>
              <a:chExt cx="1190118" cy="210542"/>
            </a:xfrm>
          </p:grpSpPr>
          <p:sp>
            <p:nvSpPr>
              <p:cNvPr id="200" name="Google Shape;200;p28"/>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8"/>
              <p:cNvGrpSpPr/>
              <p:nvPr/>
            </p:nvGrpSpPr>
            <p:grpSpPr>
              <a:xfrm>
                <a:off x="1682774" y="4617610"/>
                <a:ext cx="497005" cy="149188"/>
                <a:chOff x="1682774" y="4617610"/>
                <a:chExt cx="497005" cy="149188"/>
              </a:xfrm>
            </p:grpSpPr>
            <p:sp>
              <p:nvSpPr>
                <p:cNvPr id="202" name="Google Shape;202;p28"/>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Four columns 1">
  <p:cSld name="CUSTOM_3_1_1">
    <p:spTree>
      <p:nvGrpSpPr>
        <p:cNvPr id="207" name="Shape 207"/>
        <p:cNvGrpSpPr/>
        <p:nvPr/>
      </p:nvGrpSpPr>
      <p:grpSpPr>
        <a:xfrm>
          <a:off x="0" y="0"/>
          <a:ext cx="0" cy="0"/>
          <a:chOff x="0" y="0"/>
          <a:chExt cx="0" cy="0"/>
        </a:xfrm>
      </p:grpSpPr>
      <p:sp>
        <p:nvSpPr>
          <p:cNvPr id="208" name="Google Shape;208;p29"/>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09" name="Google Shape;209;p29"/>
          <p:cNvGrpSpPr/>
          <p:nvPr/>
        </p:nvGrpSpPr>
        <p:grpSpPr>
          <a:xfrm>
            <a:off x="614120" y="4568626"/>
            <a:ext cx="1565658" cy="245350"/>
            <a:chOff x="614120" y="4568626"/>
            <a:chExt cx="1565658" cy="245350"/>
          </a:xfrm>
        </p:grpSpPr>
        <p:grpSp>
          <p:nvGrpSpPr>
            <p:cNvPr id="210" name="Google Shape;210;p29"/>
            <p:cNvGrpSpPr/>
            <p:nvPr/>
          </p:nvGrpSpPr>
          <p:grpSpPr>
            <a:xfrm>
              <a:off x="614120" y="4568626"/>
              <a:ext cx="290167" cy="233377"/>
              <a:chOff x="614120" y="4568626"/>
              <a:chExt cx="290167" cy="233377"/>
            </a:xfrm>
          </p:grpSpPr>
          <p:sp>
            <p:nvSpPr>
              <p:cNvPr id="211" name="Google Shape;211;p29"/>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9"/>
            <p:cNvGrpSpPr/>
            <p:nvPr/>
          </p:nvGrpSpPr>
          <p:grpSpPr>
            <a:xfrm>
              <a:off x="989660" y="4603434"/>
              <a:ext cx="1190118" cy="210542"/>
              <a:chOff x="989660" y="4603434"/>
              <a:chExt cx="1190118" cy="210542"/>
            </a:xfrm>
          </p:grpSpPr>
          <p:sp>
            <p:nvSpPr>
              <p:cNvPr id="216" name="Google Shape;216;p29"/>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9"/>
              <p:cNvGrpSpPr/>
              <p:nvPr/>
            </p:nvGrpSpPr>
            <p:grpSpPr>
              <a:xfrm>
                <a:off x="1682774" y="4617610"/>
                <a:ext cx="497005" cy="149188"/>
                <a:chOff x="1682774" y="4617610"/>
                <a:chExt cx="497005" cy="149188"/>
              </a:xfrm>
            </p:grpSpPr>
            <p:sp>
              <p:nvSpPr>
                <p:cNvPr id="218" name="Google Shape;218;p29"/>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3" name="Google Shape;223;p29"/>
          <p:cNvSpPr txBox="1"/>
          <p:nvPr>
            <p:ph idx="1" type="body"/>
          </p:nvPr>
        </p:nvSpPr>
        <p:spPr>
          <a:xfrm>
            <a:off x="761950"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4" name="Google Shape;224;p29"/>
          <p:cNvSpPr txBox="1"/>
          <p:nvPr>
            <p:ph idx="2" type="body"/>
          </p:nvPr>
        </p:nvSpPr>
        <p:spPr>
          <a:xfrm>
            <a:off x="266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5" name="Google Shape;225;p29"/>
          <p:cNvSpPr txBox="1"/>
          <p:nvPr>
            <p:ph idx="3" type="body"/>
          </p:nvPr>
        </p:nvSpPr>
        <p:spPr>
          <a:xfrm>
            <a:off x="457188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6" name="Google Shape;226;p29"/>
          <p:cNvSpPr txBox="1"/>
          <p:nvPr>
            <p:ph idx="4" type="body"/>
          </p:nvPr>
        </p:nvSpPr>
        <p:spPr>
          <a:xfrm>
            <a:off x="647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p:cSld name="Image Slide_4">
    <p:spTree>
      <p:nvGrpSpPr>
        <p:cNvPr id="227" name="Shape 227"/>
        <p:cNvGrpSpPr/>
        <p:nvPr/>
      </p:nvGrpSpPr>
      <p:grpSpPr>
        <a:xfrm>
          <a:off x="0" y="0"/>
          <a:ext cx="0" cy="0"/>
          <a:chOff x="0" y="0"/>
          <a:chExt cx="0" cy="0"/>
        </a:xfrm>
      </p:grpSpPr>
      <p:sp>
        <p:nvSpPr>
          <p:cNvPr id="228" name="Google Shape;228;p30"/>
          <p:cNvSpPr txBox="1"/>
          <p:nvPr>
            <p:ph type="title"/>
          </p:nvPr>
        </p:nvSpPr>
        <p:spPr>
          <a:xfrm>
            <a:off x="923750" y="537888"/>
            <a:ext cx="7308000" cy="5379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er">
  <p:cSld name="Image Slide_1">
    <p:spTree>
      <p:nvGrpSpPr>
        <p:cNvPr id="229" name="Shape 2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p:cSld name="Image Slide_5">
    <p:spTree>
      <p:nvGrpSpPr>
        <p:cNvPr id="230" name="Shape 230"/>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1">
  <p:cSld name="Image Slide_6">
    <p:spTree>
      <p:nvGrpSpPr>
        <p:cNvPr id="231" name="Shape 23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1725" y="1234472"/>
            <a:ext cx="6822600" cy="903900"/>
          </a:xfrm>
          <a:prstGeom prst="rect">
            <a:avLst/>
          </a:prstGeom>
          <a:noFill/>
          <a:ln>
            <a:noFill/>
          </a:ln>
        </p:spPr>
        <p:txBody>
          <a:bodyPr anchorCtr="0" anchor="t" bIns="34275" lIns="34275" spcFirstLastPara="1" rIns="34275" wrap="square" tIns="34275">
            <a:noAutofit/>
          </a:bodyPr>
          <a:lstStyle>
            <a:lvl1pPr lvl="0" rtl="0">
              <a:lnSpc>
                <a:spcPct val="100000"/>
              </a:lnSpc>
              <a:spcBef>
                <a:spcPts val="0"/>
              </a:spcBef>
              <a:spcAft>
                <a:spcPts val="0"/>
              </a:spcAft>
              <a:buNone/>
              <a:defRPr sz="4100">
                <a:solidFill>
                  <a:srgbClr val="536DFE"/>
                </a:solidFill>
                <a:latin typeface="Google Sans"/>
                <a:ea typeface="Google Sans"/>
                <a:cs typeface="Google Sans"/>
                <a:sym typeface="Google Sans"/>
              </a:defRPr>
            </a:lvl1pPr>
            <a:lvl2pPr lvl="1" rtl="0">
              <a:lnSpc>
                <a:spcPct val="100000"/>
              </a:lnSpc>
              <a:spcBef>
                <a:spcPts val="0"/>
              </a:spcBef>
              <a:spcAft>
                <a:spcPts val="0"/>
              </a:spcAft>
              <a:buNone/>
              <a:defRPr sz="4100">
                <a:solidFill>
                  <a:srgbClr val="536DFE"/>
                </a:solidFill>
                <a:latin typeface="Google Sans"/>
                <a:ea typeface="Google Sans"/>
                <a:cs typeface="Google Sans"/>
                <a:sym typeface="Google Sans"/>
              </a:defRPr>
            </a:lvl2pPr>
            <a:lvl3pPr lvl="2" rtl="0">
              <a:lnSpc>
                <a:spcPct val="100000"/>
              </a:lnSpc>
              <a:spcBef>
                <a:spcPts val="0"/>
              </a:spcBef>
              <a:spcAft>
                <a:spcPts val="0"/>
              </a:spcAft>
              <a:buNone/>
              <a:defRPr sz="4100">
                <a:solidFill>
                  <a:srgbClr val="536DFE"/>
                </a:solidFill>
                <a:latin typeface="Google Sans"/>
                <a:ea typeface="Google Sans"/>
                <a:cs typeface="Google Sans"/>
                <a:sym typeface="Google Sans"/>
              </a:defRPr>
            </a:lvl3pPr>
            <a:lvl4pPr lvl="3" rtl="0">
              <a:lnSpc>
                <a:spcPct val="100000"/>
              </a:lnSpc>
              <a:spcBef>
                <a:spcPts val="0"/>
              </a:spcBef>
              <a:spcAft>
                <a:spcPts val="0"/>
              </a:spcAft>
              <a:buNone/>
              <a:defRPr sz="4100">
                <a:solidFill>
                  <a:srgbClr val="536DFE"/>
                </a:solidFill>
                <a:latin typeface="Google Sans"/>
                <a:ea typeface="Google Sans"/>
                <a:cs typeface="Google Sans"/>
                <a:sym typeface="Google Sans"/>
              </a:defRPr>
            </a:lvl4pPr>
            <a:lvl5pPr lvl="4" rtl="0">
              <a:lnSpc>
                <a:spcPct val="100000"/>
              </a:lnSpc>
              <a:spcBef>
                <a:spcPts val="0"/>
              </a:spcBef>
              <a:spcAft>
                <a:spcPts val="0"/>
              </a:spcAft>
              <a:buNone/>
              <a:defRPr sz="4100">
                <a:solidFill>
                  <a:srgbClr val="536DFE"/>
                </a:solidFill>
                <a:latin typeface="Google Sans"/>
                <a:ea typeface="Google Sans"/>
                <a:cs typeface="Google Sans"/>
                <a:sym typeface="Google Sans"/>
              </a:defRPr>
            </a:lvl5pPr>
            <a:lvl6pPr lvl="5" rtl="0">
              <a:lnSpc>
                <a:spcPct val="100000"/>
              </a:lnSpc>
              <a:spcBef>
                <a:spcPts val="0"/>
              </a:spcBef>
              <a:spcAft>
                <a:spcPts val="0"/>
              </a:spcAft>
              <a:buNone/>
              <a:defRPr sz="4100">
                <a:solidFill>
                  <a:srgbClr val="536DFE"/>
                </a:solidFill>
                <a:latin typeface="Google Sans"/>
                <a:ea typeface="Google Sans"/>
                <a:cs typeface="Google Sans"/>
                <a:sym typeface="Google Sans"/>
              </a:defRPr>
            </a:lvl6pPr>
            <a:lvl7pPr lvl="6" rtl="0">
              <a:lnSpc>
                <a:spcPct val="100000"/>
              </a:lnSpc>
              <a:spcBef>
                <a:spcPts val="0"/>
              </a:spcBef>
              <a:spcAft>
                <a:spcPts val="0"/>
              </a:spcAft>
              <a:buNone/>
              <a:defRPr sz="4100">
                <a:solidFill>
                  <a:srgbClr val="536DFE"/>
                </a:solidFill>
                <a:latin typeface="Google Sans"/>
                <a:ea typeface="Google Sans"/>
                <a:cs typeface="Google Sans"/>
                <a:sym typeface="Google Sans"/>
              </a:defRPr>
            </a:lvl7pPr>
            <a:lvl8pPr lvl="7" rtl="0">
              <a:lnSpc>
                <a:spcPct val="100000"/>
              </a:lnSpc>
              <a:spcBef>
                <a:spcPts val="0"/>
              </a:spcBef>
              <a:spcAft>
                <a:spcPts val="0"/>
              </a:spcAft>
              <a:buNone/>
              <a:defRPr sz="4100">
                <a:solidFill>
                  <a:srgbClr val="536DFE"/>
                </a:solidFill>
                <a:latin typeface="Google Sans"/>
                <a:ea typeface="Google Sans"/>
                <a:cs typeface="Google Sans"/>
                <a:sym typeface="Google Sans"/>
              </a:defRPr>
            </a:lvl8pPr>
            <a:lvl9pPr lvl="8" rtl="0">
              <a:lnSpc>
                <a:spcPct val="100000"/>
              </a:lnSpc>
              <a:spcBef>
                <a:spcPts val="0"/>
              </a:spcBef>
              <a:spcAft>
                <a:spcPts val="0"/>
              </a:spcAft>
              <a:buNone/>
              <a:defRPr sz="4100">
                <a:solidFill>
                  <a:srgbClr val="536DFE"/>
                </a:solidFill>
                <a:latin typeface="Google Sans"/>
                <a:ea typeface="Google Sans"/>
                <a:cs typeface="Google Sans"/>
                <a:sym typeface="Google Sans"/>
              </a:defRPr>
            </a:lvl9pPr>
          </a:lstStyle>
          <a:p/>
        </p:txBody>
      </p:sp>
      <p:sp>
        <p:nvSpPr>
          <p:cNvPr id="52" name="Google Shape;52;p13"/>
          <p:cNvSpPr txBox="1"/>
          <p:nvPr>
            <p:ph idx="1" type="body"/>
          </p:nvPr>
        </p:nvSpPr>
        <p:spPr>
          <a:xfrm>
            <a:off x="779756" y="2839978"/>
            <a:ext cx="6087900" cy="2024400"/>
          </a:xfrm>
          <a:prstGeom prst="rect">
            <a:avLst/>
          </a:prstGeom>
          <a:noFill/>
          <a:ln>
            <a:noFill/>
          </a:ln>
        </p:spPr>
        <p:txBody>
          <a:bodyPr anchorCtr="0" anchor="t" bIns="34275" lIns="34275" spcFirstLastPara="1" rIns="34275" wrap="square" tIns="34275">
            <a:noAutofit/>
          </a:bodyPr>
          <a:lstStyle>
            <a:lvl1pPr indent="-323850" lvl="0" marL="4572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1pPr>
            <a:lvl2pPr indent="-323850" lvl="1" marL="9144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2pPr>
            <a:lvl3pPr indent="-323850" lvl="2" marL="13716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3pPr>
            <a:lvl4pPr indent="-323850" lvl="3" marL="18288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4pPr>
            <a:lvl5pPr indent="-323850" lvl="4" marL="22860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5pPr>
            <a:lvl6pPr indent="-323850" lvl="5" marL="27432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6pPr>
            <a:lvl7pPr indent="-323850" lvl="6" marL="32004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7pPr>
            <a:lvl8pPr indent="-323850" lvl="7" marL="36576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8pPr>
            <a:lvl9pPr indent="-323850" lvl="8" marL="41148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hyperlink" Target="https://github.com/GoogleCloudPlatform/keras-idiomatic-programmer" TargetMode="External"/><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png"/><Relationship Id="rId7"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6.png"/><Relationship Id="rId6" Type="http://schemas.openxmlformats.org/officeDocument/2006/relationships/hyperlink" Target="https://github.com/GoogleCloudPlatform/keras-idiomatic-programmer" TargetMode="External"/></Relationships>
</file>

<file path=ppt/slides/_rels/slide5.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0.png"/><Relationship Id="rId13" Type="http://schemas.openxmlformats.org/officeDocument/2006/relationships/image" Target="../media/image21.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4"/>
          <p:cNvPicPr preferRelativeResize="0"/>
          <p:nvPr/>
        </p:nvPicPr>
        <p:blipFill>
          <a:blip r:embed="rId3">
            <a:alphaModFix/>
          </a:blip>
          <a:stretch>
            <a:fillRect/>
          </a:stretch>
        </p:blipFill>
        <p:spPr>
          <a:xfrm>
            <a:off x="0" y="0"/>
            <a:ext cx="9144000" cy="5148260"/>
          </a:xfrm>
          <a:prstGeom prst="rect">
            <a:avLst/>
          </a:prstGeom>
          <a:noFill/>
          <a:ln>
            <a:noFill/>
          </a:ln>
        </p:spPr>
      </p:pic>
      <p:sp>
        <p:nvSpPr>
          <p:cNvPr id="237" name="Google Shape;237;p34"/>
          <p:cNvSpPr/>
          <p:nvPr/>
        </p:nvSpPr>
        <p:spPr>
          <a:xfrm>
            <a:off x="571509"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38" name="Google Shape;238;p34"/>
          <p:cNvSpPr/>
          <p:nvPr/>
        </p:nvSpPr>
        <p:spPr>
          <a:xfrm>
            <a:off x="6002578"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39" name="Google Shape;239;p34"/>
          <p:cNvSpPr/>
          <p:nvPr/>
        </p:nvSpPr>
        <p:spPr>
          <a:xfrm>
            <a:off x="578147" y="1723041"/>
            <a:ext cx="5124300" cy="28365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40" name="Google Shape;240;p34"/>
          <p:cNvSpPr txBox="1"/>
          <p:nvPr/>
        </p:nvSpPr>
        <p:spPr>
          <a:xfrm>
            <a:off x="5998491" y="233166"/>
            <a:ext cx="2735700" cy="3192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sz="500">
              <a:latin typeface="Google Sans"/>
              <a:ea typeface="Google Sans"/>
              <a:cs typeface="Google Sans"/>
              <a:sym typeface="Google Sans"/>
            </a:endParaRPr>
          </a:p>
        </p:txBody>
      </p:sp>
      <p:sp>
        <p:nvSpPr>
          <p:cNvPr id="241" name="Google Shape;241;p34"/>
          <p:cNvSpPr txBox="1"/>
          <p:nvPr/>
        </p:nvSpPr>
        <p:spPr>
          <a:xfrm>
            <a:off x="3073550" y="3626534"/>
            <a:ext cx="1635900" cy="8841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Andrew Ferlitsch</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Google Cloud AI / Developer Relations</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@aferlitsch</a:t>
            </a:r>
            <a:endParaRPr sz="1100">
              <a:solidFill>
                <a:srgbClr val="202124"/>
              </a:solidFill>
              <a:latin typeface="Google Sans"/>
              <a:ea typeface="Google Sans"/>
              <a:cs typeface="Google Sans"/>
              <a:sym typeface="Google Sans"/>
            </a:endParaRPr>
          </a:p>
        </p:txBody>
      </p:sp>
      <p:sp>
        <p:nvSpPr>
          <p:cNvPr id="242" name="Google Shape;242;p34"/>
          <p:cNvSpPr txBox="1"/>
          <p:nvPr>
            <p:ph idx="4294967295" type="subTitle"/>
          </p:nvPr>
        </p:nvSpPr>
        <p:spPr>
          <a:xfrm>
            <a:off x="831844" y="1896984"/>
            <a:ext cx="4870500" cy="1220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00"/>
              <a:buFont typeface="Arial"/>
              <a:buNone/>
            </a:pPr>
            <a:br>
              <a:rPr b="1" lang="en" sz="1800">
                <a:solidFill>
                  <a:schemeClr val="accent1"/>
                </a:solidFill>
              </a:rPr>
            </a:br>
            <a:r>
              <a:rPr b="1" lang="en" sz="1800">
                <a:solidFill>
                  <a:schemeClr val="accent1"/>
                </a:solidFill>
              </a:rPr>
              <a:t>TF 2.0: Transitioning to Production</a:t>
            </a:r>
            <a:endParaRPr b="1" sz="1800">
              <a:solidFill>
                <a:schemeClr val="accent1"/>
              </a:solidFill>
            </a:endParaRPr>
          </a:p>
          <a:p>
            <a:pPr indent="0" lvl="0" marL="0" rtl="0" algn="l">
              <a:lnSpc>
                <a:spcPct val="100000"/>
              </a:lnSpc>
              <a:spcBef>
                <a:spcPts val="400"/>
              </a:spcBef>
              <a:spcAft>
                <a:spcPts val="0"/>
              </a:spcAft>
              <a:buClr>
                <a:schemeClr val="dk1"/>
              </a:buClr>
              <a:buSzPts val="400"/>
              <a:buFont typeface="Arial"/>
              <a:buNone/>
            </a:pPr>
            <a:r>
              <a:t/>
            </a:r>
            <a:endParaRPr b="1" sz="1800">
              <a:solidFill>
                <a:schemeClr val="accent1"/>
              </a:solidFill>
            </a:endParaRPr>
          </a:p>
          <a:p>
            <a:pPr indent="0" lvl="0" marL="0" rtl="0" algn="l">
              <a:lnSpc>
                <a:spcPct val="100000"/>
              </a:lnSpc>
              <a:spcBef>
                <a:spcPts val="400"/>
              </a:spcBef>
              <a:spcAft>
                <a:spcPts val="400"/>
              </a:spcAft>
              <a:buNone/>
            </a:pPr>
            <a:r>
              <a:t/>
            </a:r>
            <a:endParaRPr b="1" sz="1800">
              <a:solidFill>
                <a:schemeClr val="accent1"/>
              </a:solidFill>
            </a:endParaRPr>
          </a:p>
        </p:txBody>
      </p:sp>
      <p:sp>
        <p:nvSpPr>
          <p:cNvPr id="243" name="Google Shape;243;p34"/>
          <p:cNvSpPr txBox="1"/>
          <p:nvPr>
            <p:ph idx="4294967295" type="subTitle"/>
          </p:nvPr>
        </p:nvSpPr>
        <p:spPr>
          <a:xfrm>
            <a:off x="831844" y="671794"/>
            <a:ext cx="2303700" cy="34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solidFill>
                  <a:srgbClr val="202124"/>
                </a:solidFill>
              </a:rPr>
              <a:t>AI Huddle-SEA Sept 2019</a:t>
            </a:r>
            <a:endParaRPr sz="2300">
              <a:solidFill>
                <a:srgbClr val="202124"/>
              </a:solidFill>
            </a:endParaRPr>
          </a:p>
          <a:p>
            <a:pPr indent="0" lvl="0" marL="0" rtl="0" algn="l">
              <a:lnSpc>
                <a:spcPct val="100000"/>
              </a:lnSpc>
              <a:spcBef>
                <a:spcPts val="400"/>
              </a:spcBef>
              <a:spcAft>
                <a:spcPts val="400"/>
              </a:spcAft>
              <a:buNone/>
            </a:pPr>
            <a:r>
              <a:t/>
            </a:r>
            <a:endParaRPr sz="2300">
              <a:solidFill>
                <a:srgbClr val="202124"/>
              </a:solidFill>
            </a:endParaRPr>
          </a:p>
        </p:txBody>
      </p:sp>
      <p:sp>
        <p:nvSpPr>
          <p:cNvPr id="244" name="Google Shape;244;p34"/>
          <p:cNvSpPr/>
          <p:nvPr/>
        </p:nvSpPr>
        <p:spPr>
          <a:xfrm>
            <a:off x="6582497" y="4006894"/>
            <a:ext cx="19848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45" name="Google Shape;245;p34"/>
          <p:cNvSpPr txBox="1"/>
          <p:nvPr>
            <p:ph idx="4294967295" type="subTitle"/>
          </p:nvPr>
        </p:nvSpPr>
        <p:spPr>
          <a:xfrm>
            <a:off x="6655116" y="4150725"/>
            <a:ext cx="1839600" cy="2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rgbClr val="202124"/>
                </a:solidFill>
              </a:rPr>
              <a:t>#AIHuddle</a:t>
            </a:r>
            <a:endParaRPr sz="1800">
              <a:solidFill>
                <a:srgbClr val="202124"/>
              </a:solidFill>
            </a:endParaRPr>
          </a:p>
          <a:p>
            <a:pPr indent="0" lvl="0" marL="0" rtl="0" algn="ctr">
              <a:lnSpc>
                <a:spcPct val="100000"/>
              </a:lnSpc>
              <a:spcBef>
                <a:spcPts val="400"/>
              </a:spcBef>
              <a:spcAft>
                <a:spcPts val="400"/>
              </a:spcAft>
              <a:buNone/>
            </a:pPr>
            <a:r>
              <a:t/>
            </a:r>
            <a:endParaRPr sz="1800">
              <a:solidFill>
                <a:srgbClr val="202124"/>
              </a:solidFill>
            </a:endParaRPr>
          </a:p>
        </p:txBody>
      </p:sp>
      <p:pic>
        <p:nvPicPr>
          <p:cNvPr id="246" name="Google Shape;246;p34"/>
          <p:cNvPicPr preferRelativeResize="0"/>
          <p:nvPr/>
        </p:nvPicPr>
        <p:blipFill>
          <a:blip r:embed="rId4">
            <a:alphaModFix/>
          </a:blip>
          <a:stretch>
            <a:fillRect/>
          </a:stretch>
        </p:blipFill>
        <p:spPr>
          <a:xfrm>
            <a:off x="831850" y="2570676"/>
            <a:ext cx="2241701" cy="1939950"/>
          </a:xfrm>
          <a:prstGeom prst="rect">
            <a:avLst/>
          </a:prstGeom>
          <a:noFill/>
          <a:ln>
            <a:noFill/>
          </a:ln>
        </p:spPr>
      </p:pic>
      <p:sp>
        <p:nvSpPr>
          <p:cNvPr id="247" name="Google Shape;247;p34"/>
          <p:cNvSpPr txBox="1"/>
          <p:nvPr/>
        </p:nvSpPr>
        <p:spPr>
          <a:xfrm>
            <a:off x="154300" y="4768750"/>
            <a:ext cx="68922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Code, Notebooks:</a:t>
            </a:r>
            <a:r>
              <a:rPr lang="en" sz="1000"/>
              <a:t> </a:t>
            </a:r>
            <a:r>
              <a:rPr lang="en" sz="1100">
                <a:solidFill>
                  <a:schemeClr val="hlink"/>
                </a:solidFill>
                <a:uFill>
                  <a:noFill/>
                </a:uFill>
                <a:hlinkClick r:id="rId5"/>
              </a:rPr>
              <a:t>https://github.com/GoogleCloudPlatform/keras-idiomatic-programmer</a:t>
            </a:r>
            <a:endParaRPr/>
          </a:p>
        </p:txBody>
      </p:sp>
      <p:pic>
        <p:nvPicPr>
          <p:cNvPr id="248" name="Google Shape;248;p34"/>
          <p:cNvPicPr preferRelativeResize="0"/>
          <p:nvPr/>
        </p:nvPicPr>
        <p:blipFill>
          <a:blip r:embed="rId6">
            <a:alphaModFix/>
          </a:blip>
          <a:stretch>
            <a:fillRect/>
          </a:stretch>
        </p:blipFill>
        <p:spPr>
          <a:xfrm>
            <a:off x="6856775" y="552375"/>
            <a:ext cx="1984799" cy="99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sp>
        <p:nvSpPr>
          <p:cNvPr id="401" name="Google Shape;401;p43"/>
          <p:cNvSpPr txBox="1"/>
          <p:nvPr/>
        </p:nvSpPr>
        <p:spPr>
          <a:xfrm>
            <a:off x="589600" y="1329775"/>
            <a:ext cx="7621200" cy="3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A86E8"/>
                </a:solidFill>
                <a:latin typeface="Google Sans"/>
                <a:ea typeface="Google Sans"/>
                <a:cs typeface="Google Sans"/>
                <a:sym typeface="Google Sans"/>
              </a:rPr>
              <a:t>BENEFITS (Summarize)</a:t>
            </a:r>
            <a:endParaRPr b="1">
              <a:solidFill>
                <a:srgbClr val="4A86E8"/>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Data Operations are transformed into Graph ops, which can be optimized by AutoGraph compiler for high-performance on GPU/TPUs.</a:t>
            </a:r>
            <a:br>
              <a:rPr lang="en">
                <a:latin typeface="Google Sans"/>
                <a:ea typeface="Google Sans"/>
                <a:cs typeface="Google Sans"/>
                <a:sym typeface="Google Sans"/>
              </a:rPr>
            </a:b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GPU (TPU)s are not I/O bottleneck (choked) by waiting for preprocessing upstream on CPU.</a:t>
            </a:r>
            <a:endParaRPr>
              <a:latin typeface="Google Sans"/>
              <a:ea typeface="Google Sans"/>
              <a:cs typeface="Google Sans"/>
              <a:sym typeface="Google Sans"/>
            </a:endParaRPr>
          </a:p>
          <a:p>
            <a:pPr indent="0" lvl="0" marL="45720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Data preprocessing pipeline does not have to be re-implemented on the deployment side.</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u="sng">
                <a:latin typeface="Google Sans"/>
                <a:ea typeface="Google Sans"/>
                <a:cs typeface="Google Sans"/>
                <a:sym typeface="Google Sans"/>
              </a:rPr>
              <a:t>Can be added as a pre-stem group to existing models, w/o retraining.</a:t>
            </a:r>
            <a:endParaRPr u="sng">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2" name="Google Shape;402;p43"/>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sp>
        <p:nvSpPr>
          <p:cNvPr id="408" name="Google Shape;408;p44"/>
          <p:cNvSpPr/>
          <p:nvPr/>
        </p:nvSpPr>
        <p:spPr>
          <a:xfrm>
            <a:off x="7302754" y="3063840"/>
            <a:ext cx="1461300" cy="91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1755831" y="3142779"/>
            <a:ext cx="1134300" cy="680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410" name="Google Shape;410;p44"/>
          <p:cNvSpPr/>
          <p:nvPr/>
        </p:nvSpPr>
        <p:spPr>
          <a:xfrm>
            <a:off x="3332517" y="2434131"/>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411" name="Google Shape;411;p44"/>
          <p:cNvSpPr/>
          <p:nvPr/>
        </p:nvSpPr>
        <p:spPr>
          <a:xfrm rot="-5400000">
            <a:off x="2594691" y="3392385"/>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rot="-5400000">
            <a:off x="3796558" y="342398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txBox="1"/>
          <p:nvPr/>
        </p:nvSpPr>
        <p:spPr>
          <a:xfrm>
            <a:off x="3702909" y="1595525"/>
            <a:ext cx="3510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Macro-Architecture (e.g., CNN)</a:t>
            </a:r>
            <a:endParaRPr b="1" sz="1200"/>
          </a:p>
        </p:txBody>
      </p:sp>
      <p:sp>
        <p:nvSpPr>
          <p:cNvPr id="414" name="Google Shape;414;p44"/>
          <p:cNvSpPr/>
          <p:nvPr/>
        </p:nvSpPr>
        <p:spPr>
          <a:xfrm>
            <a:off x="4370825" y="2403338"/>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415" name="Google Shape;415;p44"/>
          <p:cNvSpPr/>
          <p:nvPr/>
        </p:nvSpPr>
        <p:spPr>
          <a:xfrm rot="-5400000">
            <a:off x="4834878" y="3392373"/>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5409145" y="2434131"/>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417" name="Google Shape;417;p44"/>
          <p:cNvSpPr/>
          <p:nvPr/>
        </p:nvSpPr>
        <p:spPr>
          <a:xfrm rot="-5400000">
            <a:off x="5873210" y="342398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7390728" y="3161013"/>
            <a:ext cx="1285500" cy="680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419" name="Google Shape;419;p44"/>
          <p:cNvSpPr/>
          <p:nvPr/>
        </p:nvSpPr>
        <p:spPr>
          <a:xfrm>
            <a:off x="3169087" y="2288869"/>
            <a:ext cx="3801000" cy="24909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txBox="1"/>
          <p:nvPr/>
        </p:nvSpPr>
        <p:spPr>
          <a:xfrm>
            <a:off x="6411823" y="3142779"/>
            <a:ext cx="713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421" name="Google Shape;421;p44"/>
          <p:cNvSpPr/>
          <p:nvPr/>
        </p:nvSpPr>
        <p:spPr>
          <a:xfrm rot="-5400000">
            <a:off x="6681307" y="347256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283808" y="3142779"/>
            <a:ext cx="1134300" cy="680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423" name="Google Shape;423;p44"/>
          <p:cNvSpPr/>
          <p:nvPr/>
        </p:nvSpPr>
        <p:spPr>
          <a:xfrm rot="-5400000">
            <a:off x="1131885" y="3392385"/>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243475" y="2921439"/>
            <a:ext cx="2687100" cy="1096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txBox="1"/>
          <p:nvPr/>
        </p:nvSpPr>
        <p:spPr>
          <a:xfrm>
            <a:off x="1230135" y="2642971"/>
            <a:ext cx="713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426" name="Google Shape;426;p44"/>
          <p:cNvSpPr txBox="1"/>
          <p:nvPr/>
        </p:nvSpPr>
        <p:spPr>
          <a:xfrm>
            <a:off x="4653376" y="1966925"/>
            <a:ext cx="8505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427" name="Google Shape;427;p44"/>
          <p:cNvSpPr txBox="1"/>
          <p:nvPr/>
        </p:nvSpPr>
        <p:spPr>
          <a:xfrm>
            <a:off x="7539699" y="2692350"/>
            <a:ext cx="966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428" name="Google Shape;428;p44"/>
          <p:cNvSpPr/>
          <p:nvPr/>
        </p:nvSpPr>
        <p:spPr>
          <a:xfrm>
            <a:off x="283800" y="1648250"/>
            <a:ext cx="1361100" cy="786000"/>
          </a:xfrm>
          <a:prstGeom prst="wedgeRoundRectCallout">
            <a:avLst>
              <a:gd fmla="val -22923" name="adj1"/>
              <a:gd fmla="val 140913" name="adj2"/>
              <a:gd fmla="val 0" name="adj3"/>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Use tf.keras Functional API to extend existing model to add data preprocessing pipeline to existing model</a:t>
            </a:r>
            <a:endParaRPr sz="800"/>
          </a:p>
        </p:txBody>
      </p:sp>
      <p:pic>
        <p:nvPicPr>
          <p:cNvPr id="429" name="Google Shape;429;p44"/>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35" name="Google Shape;43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436" name="Google Shape;436;p45"/>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Let's start by showing a basic template for subclassing layers and then explain it:</a:t>
            </a:r>
            <a:br>
              <a:rPr lang="en" sz="105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37" name="Google Shape;437;p45"/>
          <p:cNvGraphicFramePr/>
          <p:nvPr/>
        </p:nvGraphicFramePr>
        <p:xfrm>
          <a:off x="2036100" y="1827500"/>
          <a:ext cx="3000000" cy="3000000"/>
        </p:xfrm>
        <a:graphic>
          <a:graphicData uri="http://schemas.openxmlformats.org/drawingml/2006/table">
            <a:tbl>
              <a:tblPr>
                <a:noFill/>
                <a:tableStyleId>{06A7145B-FB42-4FE6-B276-994A6E335C7C}</a:tableStyleId>
              </a:tblPr>
              <a:tblGrid>
                <a:gridCol w="4164500"/>
              </a:tblGrid>
              <a:tr h="26011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__init__</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my_vars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building the layer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as callable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do</a:t>
                      </a:r>
                      <a:r>
                        <a:rPr lang="en" sz="1000">
                          <a:solidFill>
                            <a:schemeClr val="dk1"/>
                          </a:solidFill>
                          <a:latin typeface="Consolas"/>
                          <a:ea typeface="Consolas"/>
                          <a:cs typeface="Consolas"/>
                          <a:sym typeface="Consolas"/>
                        </a:rPr>
                        <a:t> something </a:t>
                      </a: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455A64"/>
                        </a:solidFill>
                        <a:latin typeface="Consolas"/>
                        <a:ea typeface="Consolas"/>
                        <a:cs typeface="Consolas"/>
                        <a:sym typeface="Consola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43" name="Google Shape;4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444" name="Google Shape;444;p46"/>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init()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is the initializer (constructor) for the class object instantiation. We use the initializer to initialize layer specific variables.</a:t>
            </a:r>
            <a:endParaRPr sz="1100">
              <a:solidFill>
                <a:schemeClr val="dk1"/>
              </a:solidFill>
              <a:highlight>
                <a:srgbClr val="FFFFFF"/>
              </a:highlight>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build()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method handles the building of the layer when the model is compiled. A typical action is to define the shape of the kernel (trainable parameters) and initialization of the kernel.</a:t>
            </a:r>
            <a:endParaRPr sz="1100">
              <a:solidFill>
                <a:schemeClr val="dk1"/>
              </a:solidFill>
              <a:highlight>
                <a:srgbClr val="FFFFFF"/>
              </a:highlight>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call()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method handles calling the layer as a callable (function call) for execution in the graph.</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50" name="Google Shape;450;p47"/>
          <p:cNvPicPr preferRelativeResize="0"/>
          <p:nvPr/>
        </p:nvPicPr>
        <p:blipFill>
          <a:blip r:embed="rId4">
            <a:alphaModFix/>
          </a:blip>
          <a:stretch>
            <a:fillRect/>
          </a:stretch>
        </p:blipFill>
        <p:spPr>
          <a:xfrm>
            <a:off x="0" y="0"/>
            <a:ext cx="1466275" cy="730575"/>
          </a:xfrm>
          <a:prstGeom prst="rect">
            <a:avLst/>
          </a:prstGeom>
          <a:noFill/>
          <a:ln>
            <a:noFill/>
          </a:ln>
        </p:spPr>
      </p:pic>
      <p:sp>
        <p:nvSpPr>
          <p:cNvPr id="451" name="Google Shape;451;p47"/>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In the code below, we subclass a custom layer for doing preprocessing of the input, and where the preprocessing is converted to graph operations in the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The first line in the code class </a:t>
            </a:r>
            <a:r>
              <a:rPr lang="en" sz="1100">
                <a:solidFill>
                  <a:srgbClr val="0D904F"/>
                </a:solidFill>
                <a:latin typeface="Google Sans"/>
                <a:ea typeface="Google Sans"/>
                <a:cs typeface="Google Sans"/>
                <a:sym typeface="Google Sans"/>
              </a:rPr>
              <a:t>Normalize(layers.Layer)</a:t>
            </a:r>
            <a:r>
              <a:rPr lang="en" sz="1100">
                <a:solidFill>
                  <a:schemeClr val="dk1"/>
                </a:solidFill>
                <a:latin typeface="Google Sans"/>
                <a:ea typeface="Google Sans"/>
                <a:cs typeface="Google Sans"/>
                <a:sym typeface="Google Sans"/>
              </a:rPr>
              <a:t> indicates we want to create a new class object named </a:t>
            </a:r>
            <a:r>
              <a:rPr lang="en" sz="1100">
                <a:solidFill>
                  <a:srgbClr val="0D904F"/>
                </a:solidFill>
                <a:latin typeface="Google Sans"/>
                <a:ea typeface="Google Sans"/>
                <a:cs typeface="Google Sans"/>
                <a:sym typeface="Google Sans"/>
              </a:rPr>
              <a:t>Normalize</a:t>
            </a:r>
            <a:r>
              <a:rPr lang="en" sz="1100">
                <a:solidFill>
                  <a:schemeClr val="dk1"/>
                </a:solidFill>
                <a:latin typeface="Google Sans"/>
                <a:ea typeface="Google Sans"/>
                <a:cs typeface="Google Sans"/>
                <a:sym typeface="Google Sans"/>
              </a:rPr>
              <a:t> which is subclassed (derived) from the tf.keras layers class.</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b="1" i="1"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52" name="Google Shape;452;p47"/>
          <p:cNvGraphicFramePr/>
          <p:nvPr/>
        </p:nvGraphicFramePr>
        <p:xfrm>
          <a:off x="871388" y="2389225"/>
          <a:ext cx="3000000" cy="3000000"/>
        </p:xfrm>
        <a:graphic>
          <a:graphicData uri="http://schemas.openxmlformats.org/drawingml/2006/table">
            <a:tbl>
              <a:tblPr>
                <a:noFill/>
                <a:tableStyleId>{06A7145B-FB42-4FE6-B276-994A6E335C7C}</a:tableStyleId>
              </a:tblPr>
              <a:tblGrid>
                <a:gridCol w="7401225"/>
              </a:tblGrid>
              <a:tr h="25570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Custom Layer for Preprocessing Input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 </a:t>
                      </a:r>
                      <a:r>
                        <a:rPr lang="en" sz="1000">
                          <a:solidFill>
                            <a:schemeClr val="dk1"/>
                          </a:solidFill>
                          <a:latin typeface="Consolas"/>
                          <a:ea typeface="Consolas"/>
                          <a:cs typeface="Consolas"/>
                          <a:sym typeface="Consolas"/>
                        </a:rPr>
                        <a:t>input_shape=</a:t>
                      </a:r>
                      <a:r>
                        <a:rPr lang="en" sz="1000">
                          <a:solidFill>
                            <a:srgbClr val="9C27B0"/>
                          </a:solidFill>
                          <a:latin typeface="Consolas"/>
                          <a:ea typeface="Consolas"/>
                          <a:cs typeface="Consolas"/>
                          <a:sym typeface="Consolas"/>
                        </a:rPr>
                        <a:t>None, </a:t>
                      </a:r>
                      <a:r>
                        <a:rPr lang="en" sz="1000">
                          <a:solidFill>
                            <a:schemeClr val="dk1"/>
                          </a:solidFill>
                          <a:latin typeface="Consolas"/>
                          <a:ea typeface="Consolas"/>
                          <a:cs typeface="Consolas"/>
                          <a:sym typeface="Consolas"/>
                        </a:rPr>
                        <a:t>name=</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Constructor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__init__</a:t>
                      </a:r>
                      <a:r>
                        <a:rPr lang="en" sz="1000">
                          <a:solidFill>
                            <a:srgbClr val="616161"/>
                          </a:solidFill>
                          <a:latin typeface="Consolas"/>
                          <a:ea typeface="Consolas"/>
                          <a:cs typeface="Consolas"/>
                          <a:sym typeface="Consolas"/>
                        </a:rPr>
                        <a:t>(input_shape=input_shape, name=name)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building the layer -- no trainable weights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None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is callable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inputs</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53" name="Google Shape;453;p47"/>
          <p:cNvSpPr/>
          <p:nvPr/>
        </p:nvSpPr>
        <p:spPr>
          <a:xfrm>
            <a:off x="988200" y="4025425"/>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rot="1099343">
            <a:off x="461280" y="3721859"/>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2311800" y="3721100"/>
            <a:ext cx="6204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47"/>
          <p:cNvCxnSpPr>
            <a:endCxn id="455" idx="6"/>
          </p:cNvCxnSpPr>
          <p:nvPr/>
        </p:nvCxnSpPr>
        <p:spPr>
          <a:xfrm rot="10800000">
            <a:off x="2932200" y="3908600"/>
            <a:ext cx="3425700" cy="618300"/>
          </a:xfrm>
          <a:prstGeom prst="straightConnector1">
            <a:avLst/>
          </a:prstGeom>
          <a:noFill/>
          <a:ln cap="flat" cmpd="sng" w="9525">
            <a:solidFill>
              <a:srgbClr val="CC0000"/>
            </a:solidFill>
            <a:prstDash val="solid"/>
            <a:round/>
            <a:headEnd len="med" w="med" type="none"/>
            <a:tailEnd len="med" w="med" type="triangle"/>
          </a:ln>
        </p:spPr>
      </p:cxnSp>
      <p:sp>
        <p:nvSpPr>
          <p:cNvPr id="457" name="Google Shape;457;p47"/>
          <p:cNvSpPr txBox="1"/>
          <p:nvPr/>
        </p:nvSpPr>
        <p:spPr>
          <a:xfrm>
            <a:off x="6458350" y="4417275"/>
            <a:ext cx="15711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No parameters</a:t>
            </a:r>
            <a:endParaRPr sz="1000">
              <a:solidFill>
                <a:srgbClr val="CC0000"/>
              </a:solidFill>
            </a:endParaRPr>
          </a:p>
        </p:txBody>
      </p:sp>
      <p:sp>
        <p:nvSpPr>
          <p:cNvPr id="458" name="Google Shape;458;p47"/>
          <p:cNvSpPr txBox="1"/>
          <p:nvPr/>
        </p:nvSpPr>
        <p:spPr>
          <a:xfrm>
            <a:off x="51900" y="3290300"/>
            <a:ext cx="8997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Call</a:t>
            </a:r>
            <a:endParaRPr sz="1000">
              <a:solidFill>
                <a:srgbClr val="CC0000"/>
              </a:solidFill>
            </a:endParaRPr>
          </a:p>
          <a:p>
            <a:pPr indent="0" lvl="0" marL="0" rtl="0" algn="l">
              <a:spcBef>
                <a:spcPts val="0"/>
              </a:spcBef>
              <a:spcAft>
                <a:spcPts val="0"/>
              </a:spcAft>
              <a:buNone/>
            </a:pPr>
            <a:r>
              <a:rPr lang="en" sz="1000">
                <a:solidFill>
                  <a:srgbClr val="CC0000"/>
                </a:solidFill>
              </a:rPr>
              <a:t>AutoGraph</a:t>
            </a:r>
            <a:endParaRPr sz="1000">
              <a:solidFill>
                <a:srgbClr val="CC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64" name="Google Shape;464;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465" name="Google Shape;465;p48"/>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build()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Our custom layer won't have any trainable parameters. We will tell the compile process to not set up any gradient descent updates on the kernel during training by setting the </a:t>
            </a:r>
            <a:r>
              <a:rPr b="1" lang="en" sz="1100">
                <a:solidFill>
                  <a:srgbClr val="4A86E8"/>
                </a:solidFill>
                <a:latin typeface="Google Sans"/>
                <a:ea typeface="Google Sans"/>
                <a:cs typeface="Google Sans"/>
                <a:sym typeface="Google Sans"/>
              </a:rPr>
              <a:t>layers class variable self.kernel to None</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call()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b="1" lang="en" sz="1100">
                <a:solidFill>
                  <a:srgbClr val="4A86E8"/>
                </a:solidFill>
                <a:latin typeface="Google Sans"/>
                <a:ea typeface="Google Sans"/>
                <a:cs typeface="Google Sans"/>
                <a:sym typeface="Google Sans"/>
              </a:rPr>
              <a:t>This is where we add our preprocessing</a:t>
            </a:r>
            <a:r>
              <a:rPr lang="en" sz="1100">
                <a:solidFill>
                  <a:schemeClr val="dk1"/>
                </a:solidFill>
                <a:latin typeface="Google Sans"/>
                <a:ea typeface="Google Sans"/>
                <a:cs typeface="Google Sans"/>
                <a:sym typeface="Google Sans"/>
              </a:rPr>
              <a:t>. The parameter inputs is the input tensor to the layer during training and prediction. A TF tensor object implements polymorphism to overload operators. We use the overloaded division operator, which will broadcast the division operation across the entire tensor --thus each element will be divided by 255.0.</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Finally, </a:t>
            </a:r>
            <a:r>
              <a:rPr b="1" lang="en" sz="1100">
                <a:solidFill>
                  <a:srgbClr val="4A86E8"/>
                </a:solidFill>
                <a:latin typeface="Google Sans"/>
                <a:ea typeface="Google Sans"/>
                <a:cs typeface="Google Sans"/>
                <a:sym typeface="Google Sans"/>
              </a:rPr>
              <a:t>we add the decorator @tf.function to tell TensorFlow AutoGraph to convert convert the Python code in this method to graph operations in the model</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71" name="Google Shape;471;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472" name="Google Shape;472;p49"/>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 - New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MNIST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Functional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 of our model the custom preprocessing layer.</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a basic DNN for MNIST.</a:t>
            </a:r>
            <a:endParaRPr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73" name="Google Shape;473;p49"/>
          <p:cNvGraphicFramePr/>
          <p:nvPr/>
        </p:nvGraphicFramePr>
        <p:xfrm>
          <a:off x="1635563" y="2112425"/>
          <a:ext cx="3000000" cy="3000000"/>
        </p:xfrm>
        <a:graphic>
          <a:graphicData uri="http://schemas.openxmlformats.org/drawingml/2006/table">
            <a:tbl>
              <a:tblPr>
                <a:noFill/>
                <a:tableStyleId>{06A7145B-FB42-4FE6-B276-994A6E335C7C}</a:tableStyleId>
              </a:tblPr>
              <a:tblGrid>
                <a:gridCol w="5031525"/>
              </a:tblGrid>
              <a:tr h="29534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the input vector for 28x28 MNIST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b="1" lang="en" sz="1000">
                          <a:solidFill>
                            <a:srgbClr val="333333"/>
                          </a:solidFill>
                          <a:highlight>
                            <a:srgbClr val="F7F7F7"/>
                          </a:highlight>
                        </a:rPr>
                        <a:t>x </a:t>
                      </a:r>
                      <a:r>
                        <a:rPr b="1" lang="en" sz="1000">
                          <a:solidFill>
                            <a:srgbClr val="666666"/>
                          </a:solidFill>
                          <a:highlight>
                            <a:srgbClr val="F7F7F7"/>
                          </a:highlight>
                        </a:rPr>
                        <a:t>=</a:t>
                      </a:r>
                      <a:r>
                        <a:rPr b="1" lang="en" sz="1000">
                          <a:solidFill>
                            <a:srgbClr val="333333"/>
                          </a:solidFill>
                          <a:highlight>
                            <a:srgbClr val="F7F7F7"/>
                          </a:highlight>
                        </a:rPr>
                        <a:t> Normalize()(inputs)</a:t>
                      </a:r>
                      <a:endParaRPr b="1"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Next layer, we flatten the preprocessed input into a 1D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Flatten()(x)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 hidden dense layer of 128 nodes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128</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'relu'</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an output layer for classifying the 10 digits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outputs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10</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'softmax'</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Instantiate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74" name="Google Shape;474;p49"/>
          <p:cNvSpPr/>
          <p:nvPr/>
        </p:nvSpPr>
        <p:spPr>
          <a:xfrm rot="1099343">
            <a:off x="955555" y="2521209"/>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532700" y="2764425"/>
            <a:ext cx="15768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81" name="Google Shape;481;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482" name="Google Shape;482;p50"/>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 - Existing Model (Pre-stem)</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MNIST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Sequential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 of our model the custom preprocessing layer.</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an existing DNN model for MNIST</a:t>
            </a:r>
            <a:endParaRPr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83" name="Google Shape;483;p50"/>
          <p:cNvGraphicFramePr/>
          <p:nvPr/>
        </p:nvGraphicFramePr>
        <p:xfrm>
          <a:off x="1334300" y="2286075"/>
          <a:ext cx="3000000" cy="3000000"/>
        </p:xfrm>
        <a:graphic>
          <a:graphicData uri="http://schemas.openxmlformats.org/drawingml/2006/table">
            <a:tbl>
              <a:tblPr>
                <a:noFill/>
                <a:tableStyleId>{06A7145B-FB42-4FE6-B276-994A6E335C7C}</a:tableStyleId>
              </a:tblPr>
              <a:tblGrid>
                <a:gridCol w="5920625"/>
              </a:tblGrid>
              <a:tr h="22119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existing pre-retained model</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 blah,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 wrapper model to attach the pre-stem to an existing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wrapper_model = Sequential()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wrapper_model.add(</a:t>
                      </a:r>
                      <a:r>
                        <a:rPr b="1" lang="en" sz="1000">
                          <a:solidFill>
                            <a:schemeClr val="dk1"/>
                          </a:solidFill>
                        </a:rPr>
                        <a:t>Normalize(input_shape=(28, 28)</a:t>
                      </a:r>
                      <a:r>
                        <a:rPr lang="en"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Add the existing model to the prestem</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wrapper_model.add(model)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Compile the wrapper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wrapper_model</a:t>
                      </a:r>
                      <a:r>
                        <a:rPr lang="en" sz="1000">
                          <a:solidFill>
                            <a:srgbClr val="666666"/>
                          </a:solidFill>
                          <a:highlight>
                            <a:srgbClr val="F7F7F7"/>
                          </a:highlight>
                        </a:rPr>
                        <a:t>.</a:t>
                      </a:r>
                      <a:r>
                        <a:rPr lang="en" sz="1000">
                          <a:solidFill>
                            <a:srgbClr val="333333"/>
                          </a:solidFill>
                          <a:highlight>
                            <a:srgbClr val="F7F7F7"/>
                          </a:highlight>
                        </a:rPr>
                        <a:t>compile(loss</a:t>
                      </a:r>
                      <a:r>
                        <a:rPr lang="en" sz="1000">
                          <a:solidFill>
                            <a:srgbClr val="666666"/>
                          </a:solidFill>
                          <a:highlight>
                            <a:srgbClr val="F7F7F7"/>
                          </a:highlight>
                        </a:rPr>
                        <a:t>=</a:t>
                      </a:r>
                      <a:r>
                        <a:rPr lang="en" sz="1000">
                          <a:solidFill>
                            <a:srgbClr val="BA2121"/>
                          </a:solidFill>
                          <a:highlight>
                            <a:srgbClr val="F7F7F7"/>
                          </a:highlight>
                        </a:rPr>
                        <a:t>'sparse_categorical_crossentropy'</a:t>
                      </a:r>
                      <a:r>
                        <a:rPr lang="en" sz="1000">
                          <a:solidFill>
                            <a:srgbClr val="333333"/>
                          </a:solidFill>
                          <a:highlight>
                            <a:srgbClr val="F7F7F7"/>
                          </a:highlight>
                        </a:rPr>
                        <a:t>, optimizer</a:t>
                      </a:r>
                      <a:r>
                        <a:rPr lang="en" sz="1000">
                          <a:solidFill>
                            <a:srgbClr val="666666"/>
                          </a:solidFill>
                          <a:highlight>
                            <a:srgbClr val="F7F7F7"/>
                          </a:highlight>
                        </a:rPr>
                        <a:t>=</a:t>
                      </a:r>
                      <a:r>
                        <a:rPr lang="en" sz="1000">
                          <a:solidFill>
                            <a:srgbClr val="BA2121"/>
                          </a:solidFill>
                          <a:highlight>
                            <a:srgbClr val="F7F7F7"/>
                          </a:highlight>
                        </a:rPr>
                        <a:t>'adam'</a:t>
                      </a:r>
                      <a:r>
                        <a:rPr lang="en" sz="1000">
                          <a:solidFill>
                            <a:srgbClr val="333333"/>
                          </a:solidFill>
                          <a:highlight>
                            <a:srgbClr val="F7F7F7"/>
                          </a:highlight>
                        </a:rPr>
                        <a:t>, metrics</a:t>
                      </a:r>
                      <a:r>
                        <a:rPr lang="en" sz="1000">
                          <a:solidFill>
                            <a:srgbClr val="666666"/>
                          </a:solidFill>
                          <a:highlight>
                            <a:srgbClr val="F7F7F7"/>
                          </a:highlight>
                        </a:rPr>
                        <a:t>=</a:t>
                      </a:r>
                      <a:r>
                        <a:rPr lang="en" sz="1000">
                          <a:solidFill>
                            <a:srgbClr val="333333"/>
                          </a:solidFill>
                          <a:highlight>
                            <a:srgbClr val="F7F7F7"/>
                          </a:highlight>
                        </a:rPr>
                        <a:t>[</a:t>
                      </a:r>
                      <a:r>
                        <a:rPr lang="en" sz="1000">
                          <a:solidFill>
                            <a:srgbClr val="BA2121"/>
                          </a:solidFill>
                          <a:highlight>
                            <a:srgbClr val="F7F7F7"/>
                          </a:highlight>
                        </a:rPr>
                        <a:t>'acc'</a:t>
                      </a:r>
                      <a:r>
                        <a:rPr lang="en" sz="1000">
                          <a:solidFill>
                            <a:srgbClr val="333333"/>
                          </a:solidFill>
                          <a:highlight>
                            <a:srgbClr val="F7F7F7"/>
                          </a:highlight>
                        </a:rPr>
                        <a:t>])</a:t>
                      </a:r>
                      <a:endParaRPr sz="100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84" name="Google Shape;484;p50"/>
          <p:cNvSpPr/>
          <p:nvPr/>
        </p:nvSpPr>
        <p:spPr>
          <a:xfrm rot="1099343">
            <a:off x="654280" y="31384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0"/>
          <p:cNvSpPr/>
          <p:nvPr/>
        </p:nvSpPr>
        <p:spPr>
          <a:xfrm>
            <a:off x="2480575" y="3433075"/>
            <a:ext cx="20913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1"/>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491" name="Google Shape;491;p51"/>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03</a:t>
            </a:r>
            <a:endParaRPr sz="40000">
              <a:solidFill>
                <a:srgbClr val="FFFFFF"/>
              </a:solidFill>
              <a:latin typeface="Google Sans"/>
              <a:ea typeface="Google Sans"/>
              <a:cs typeface="Google Sans"/>
              <a:sym typeface="Google Sans"/>
            </a:endParaRPr>
          </a:p>
        </p:txBody>
      </p:sp>
      <p:sp>
        <p:nvSpPr>
          <p:cNvPr id="493" name="Google Shape;493;p51"/>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Build Data Augmentation into the Graph</a:t>
            </a:r>
            <a:endParaRPr sz="30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sp>
        <p:nvSpPr>
          <p:cNvPr id="499" name="Google Shape;499;p52"/>
          <p:cNvSpPr txBox="1"/>
          <p:nvPr/>
        </p:nvSpPr>
        <p:spPr>
          <a:xfrm>
            <a:off x="589600" y="1329775"/>
            <a:ext cx="7621200" cy="3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A86E8"/>
                </a:solidFill>
                <a:latin typeface="Google Sans"/>
                <a:ea typeface="Google Sans"/>
                <a:cs typeface="Google Sans"/>
                <a:sym typeface="Google Sans"/>
              </a:rPr>
              <a:t>BENEFITS (Summarize)</a:t>
            </a:r>
            <a:endParaRPr b="1">
              <a:solidFill>
                <a:srgbClr val="4A86E8"/>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Maintains consistency in data augmentation when retraining.</a:t>
            </a:r>
            <a:endParaRPr>
              <a:latin typeface="Google Sans"/>
              <a:ea typeface="Google Sans"/>
              <a:cs typeface="Google Sans"/>
              <a:sym typeface="Google Sans"/>
            </a:endParaRPr>
          </a:p>
          <a:p>
            <a:pPr indent="0" lvl="0" marL="45720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Eliminates re-implementing data augmentation pipeline when model is reused (e.g., transfer learning)</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u="sng">
                <a:latin typeface="Google Sans"/>
                <a:ea typeface="Google Sans"/>
                <a:cs typeface="Google Sans"/>
                <a:sym typeface="Google Sans"/>
              </a:rPr>
              <a:t>Can be added as a pre-stem group to existing models! I.e., plug-n-play data augmentation pipelines.</a:t>
            </a:r>
            <a:endParaRPr u="sng">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00" name="Google Shape;500;p52"/>
          <p:cNvPicPr preferRelativeResize="0"/>
          <p:nvPr/>
        </p:nvPicPr>
        <p:blipFill>
          <a:blip r:embed="rId3">
            <a:alphaModFix/>
          </a:blip>
          <a:stretch>
            <a:fillRect/>
          </a:stretch>
        </p:blipFill>
        <p:spPr>
          <a:xfrm>
            <a:off x="0" y="0"/>
            <a:ext cx="1374225" cy="68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54" name="Google Shape;254;p35"/>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01</a:t>
            </a:r>
            <a:endParaRPr sz="40000">
              <a:solidFill>
                <a:srgbClr val="FFFFFF"/>
              </a:solidFill>
              <a:latin typeface="Google Sans"/>
              <a:ea typeface="Google Sans"/>
              <a:cs typeface="Google Sans"/>
              <a:sym typeface="Google Sans"/>
            </a:endParaRPr>
          </a:p>
        </p:txBody>
      </p:sp>
      <p:sp>
        <p:nvSpPr>
          <p:cNvPr id="256" name="Google Shape;256;p35"/>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a:t>Infrastructure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a:t>
            </a:r>
            <a:r>
              <a:rPr lang="en">
                <a:solidFill>
                  <a:srgbClr val="38761D"/>
                </a:solidFill>
                <a:latin typeface="Google Sans"/>
                <a:ea typeface="Google Sans"/>
                <a:cs typeface="Google Sans"/>
                <a:sym typeface="Google Sans"/>
              </a:rPr>
              <a:t> Data Augmentation into the Graph</a:t>
            </a:r>
            <a:endParaRPr>
              <a:solidFill>
                <a:srgbClr val="38761D"/>
              </a:solidFill>
              <a:latin typeface="Google Sans"/>
              <a:ea typeface="Google Sans"/>
              <a:cs typeface="Google Sans"/>
              <a:sym typeface="Google Sans"/>
            </a:endParaRPr>
          </a:p>
        </p:txBody>
      </p:sp>
      <p:pic>
        <p:nvPicPr>
          <p:cNvPr id="506" name="Google Shape;506;p53"/>
          <p:cNvPicPr preferRelativeResize="0"/>
          <p:nvPr/>
        </p:nvPicPr>
        <p:blipFill>
          <a:blip r:embed="rId3">
            <a:alphaModFix/>
          </a:blip>
          <a:stretch>
            <a:fillRect/>
          </a:stretch>
        </p:blipFill>
        <p:spPr>
          <a:xfrm>
            <a:off x="0" y="0"/>
            <a:ext cx="1146500" cy="571250"/>
          </a:xfrm>
          <a:prstGeom prst="rect">
            <a:avLst/>
          </a:prstGeom>
          <a:noFill/>
          <a:ln>
            <a:noFill/>
          </a:ln>
        </p:spPr>
      </p:pic>
      <p:sp>
        <p:nvSpPr>
          <p:cNvPr id="507" name="Google Shape;507;p53"/>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In the code below, we subclass a custom layer for doing data augmentation of the input, and where the augmentation is converted to graph operations in the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b="1" i="1"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08" name="Google Shape;508;p53"/>
          <p:cNvGraphicFramePr/>
          <p:nvPr/>
        </p:nvGraphicFramePr>
        <p:xfrm>
          <a:off x="871375" y="1943875"/>
          <a:ext cx="3000000" cy="3000000"/>
        </p:xfrm>
        <a:graphic>
          <a:graphicData uri="http://schemas.openxmlformats.org/drawingml/2006/table">
            <a:tbl>
              <a:tblPr>
                <a:noFill/>
                <a:tableStyleId>{06A7145B-FB42-4FE6-B276-994A6E335C7C}</a:tableStyleId>
              </a:tblPr>
              <a:tblGrid>
                <a:gridCol w="7401225"/>
              </a:tblGrid>
              <a:tr h="25570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Mirror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removed for BREVITY ….</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is callable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latin typeface="Consolas"/>
                          <a:ea typeface="Consolas"/>
                          <a:cs typeface="Consolas"/>
                          <a:sym typeface="Consolas"/>
                        </a:rPr>
                        <a:t>self._tmp = inputs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mirror_inputs():</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Flip every other batch of images</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self._flag:</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self._flag = !self._flag</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self._tmp = tf.image.flip_left_right(inputs)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self._tmp</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ENABLE mirror layer only when training</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K.in_train_phase(mirror_inputs, inputs,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inputs</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509" name="Google Shape;509;p53"/>
          <p:cNvSpPr/>
          <p:nvPr/>
        </p:nvSpPr>
        <p:spPr>
          <a:xfrm>
            <a:off x="1329775" y="4086975"/>
            <a:ext cx="1323600" cy="8655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3"/>
          <p:cNvSpPr/>
          <p:nvPr/>
        </p:nvSpPr>
        <p:spPr>
          <a:xfrm rot="1099343">
            <a:off x="815405" y="39050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txBox="1"/>
          <p:nvPr/>
        </p:nvSpPr>
        <p:spPr>
          <a:xfrm>
            <a:off x="158800" y="3688625"/>
            <a:ext cx="671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Training mode only.</a:t>
            </a:r>
            <a:endParaRPr sz="1000">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pic>
        <p:nvPicPr>
          <p:cNvPr id="517" name="Google Shape;517;p54"/>
          <p:cNvPicPr preferRelativeResize="0"/>
          <p:nvPr/>
        </p:nvPicPr>
        <p:blipFill>
          <a:blip r:embed="rId3">
            <a:alphaModFix/>
          </a:blip>
          <a:stretch>
            <a:fillRect/>
          </a:stretch>
        </p:blipFill>
        <p:spPr>
          <a:xfrm>
            <a:off x="0" y="0"/>
            <a:ext cx="1222425" cy="609075"/>
          </a:xfrm>
          <a:prstGeom prst="rect">
            <a:avLst/>
          </a:prstGeom>
          <a:noFill/>
          <a:ln>
            <a:noFill/>
          </a:ln>
        </p:spPr>
      </p:pic>
      <p:sp>
        <p:nvSpPr>
          <p:cNvPr id="518" name="Google Shape;518;p54"/>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call()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b="1" lang="en" sz="1100">
                <a:solidFill>
                  <a:srgbClr val="4A86E8"/>
                </a:solidFill>
                <a:latin typeface="Google Sans"/>
                <a:ea typeface="Google Sans"/>
                <a:cs typeface="Google Sans"/>
                <a:sym typeface="Google Sans"/>
              </a:rPr>
              <a:t>This is where we add our data augmentation</a:t>
            </a:r>
            <a:r>
              <a:rPr lang="en" sz="1100">
                <a:solidFill>
                  <a:schemeClr val="dk1"/>
                </a:solidFill>
                <a:latin typeface="Google Sans"/>
                <a:ea typeface="Google Sans"/>
                <a:cs typeface="Google Sans"/>
                <a:sym typeface="Google Sans"/>
              </a:rPr>
              <a:t>. We use the TF method </a:t>
            </a:r>
            <a:r>
              <a:rPr b="1" lang="en" sz="1100">
                <a:solidFill>
                  <a:srgbClr val="4A86E8"/>
                </a:solidFill>
                <a:latin typeface="Google Sans"/>
                <a:ea typeface="Google Sans"/>
                <a:cs typeface="Google Sans"/>
                <a:sym typeface="Google Sans"/>
              </a:rPr>
              <a:t>tf.image.flip_left_right()</a:t>
            </a:r>
            <a:r>
              <a:rPr lang="en" sz="1000">
                <a:solidFill>
                  <a:schemeClr val="dk1"/>
                </a:solidFill>
                <a:latin typeface="Google Sans"/>
                <a:ea typeface="Google Sans"/>
                <a:cs typeface="Google Sans"/>
                <a:sym typeface="Google Sans"/>
              </a:rPr>
              <a:t> t</a:t>
            </a:r>
            <a:r>
              <a:rPr lang="en" sz="1100">
                <a:solidFill>
                  <a:schemeClr val="dk1"/>
                </a:solidFill>
                <a:latin typeface="Google Sans"/>
                <a:ea typeface="Google Sans"/>
                <a:cs typeface="Google Sans"/>
                <a:sym typeface="Google Sans"/>
              </a:rPr>
              <a:t>o flip a batch of tensors (images) on the vertical axis (mirror).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Note that we use a class variable ‘self.flag’ to alternate between batches whether we flip or use the original image tensors (images).</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Finally, we use the TF backend method </a:t>
            </a:r>
            <a:r>
              <a:rPr b="1" lang="en" sz="1100">
                <a:solidFill>
                  <a:srgbClr val="4A86E8"/>
                </a:solidFill>
                <a:latin typeface="Google Sans"/>
                <a:ea typeface="Google Sans"/>
                <a:cs typeface="Google Sans"/>
                <a:sym typeface="Google Sans"/>
              </a:rPr>
              <a:t>K.in_train_phase()</a:t>
            </a:r>
            <a:r>
              <a:rPr lang="en" sz="1100">
                <a:solidFill>
                  <a:schemeClr val="dk1"/>
                </a:solidFill>
                <a:latin typeface="Google Sans"/>
                <a:ea typeface="Google Sans"/>
                <a:cs typeface="Google Sans"/>
                <a:sym typeface="Google Sans"/>
              </a:rPr>
              <a:t> to perform the operation only when training (not evaluation).</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pic>
        <p:nvPicPr>
          <p:cNvPr id="524" name="Google Shape;524;p55"/>
          <p:cNvPicPr preferRelativeResize="0"/>
          <p:nvPr/>
        </p:nvPicPr>
        <p:blipFill>
          <a:blip r:embed="rId3">
            <a:alphaModFix/>
          </a:blip>
          <a:stretch>
            <a:fillRect/>
          </a:stretch>
        </p:blipFill>
        <p:spPr>
          <a:xfrm>
            <a:off x="0" y="0"/>
            <a:ext cx="1209300" cy="602525"/>
          </a:xfrm>
          <a:prstGeom prst="rect">
            <a:avLst/>
          </a:prstGeom>
          <a:noFill/>
          <a:ln>
            <a:noFill/>
          </a:ln>
        </p:spPr>
      </p:pic>
      <p:sp>
        <p:nvSpPr>
          <p:cNvPr id="525" name="Google Shape;525;p55"/>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 - New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CIFAR10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Functional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layers of our model the custom preprocessing and augmentation layers.</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the model for CIFAR-10.</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26" name="Google Shape;526;p55"/>
          <p:cNvGraphicFramePr/>
          <p:nvPr/>
        </p:nvGraphicFramePr>
        <p:xfrm>
          <a:off x="871388" y="2163850"/>
          <a:ext cx="3000000" cy="3000000"/>
        </p:xfrm>
        <a:graphic>
          <a:graphicData uri="http://schemas.openxmlformats.org/drawingml/2006/table">
            <a:tbl>
              <a:tblPr>
                <a:noFill/>
                <a:tableStyleId>{06A7145B-FB42-4FE6-B276-994A6E335C7C}</a:tableStyleId>
              </a:tblPr>
              <a:tblGrid>
                <a:gridCol w="7401225"/>
              </a:tblGrid>
              <a:tr h="25565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the input vector for 32x32 CIFAR-10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32, 3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Normalize()(inputs)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Next layer, we add the image augmentation (for training only)</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b="1" lang="en" sz="1000">
                          <a:solidFill>
                            <a:srgbClr val="333333"/>
                          </a:solidFill>
                          <a:highlight>
                            <a:srgbClr val="F7F7F7"/>
                          </a:highlight>
                        </a:rPr>
                        <a:t>x </a:t>
                      </a:r>
                      <a:r>
                        <a:rPr b="1" lang="en" sz="1000">
                          <a:solidFill>
                            <a:srgbClr val="666666"/>
                          </a:solidFill>
                          <a:highlight>
                            <a:srgbClr val="F7F7F7"/>
                          </a:highlight>
                        </a:rPr>
                        <a:t>=</a:t>
                      </a:r>
                      <a:r>
                        <a:rPr b="1" lang="en" sz="1000">
                          <a:solidFill>
                            <a:srgbClr val="333333"/>
                          </a:solidFill>
                          <a:highlight>
                            <a:srgbClr val="F7F7F7"/>
                          </a:highlight>
                        </a:rPr>
                        <a:t> Mirror()(x)</a:t>
                      </a:r>
                      <a:endParaRPr b="1"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the stem and learner section of the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666666"/>
                          </a:solidFill>
                          <a:highlight>
                            <a:srgbClr val="F7F7F7"/>
                          </a:highlight>
                        </a:rPr>
                        <a:t># Removed for BREVITY….</a:t>
                      </a:r>
                      <a:br>
                        <a:rPr i="1" lang="en" sz="1000">
                          <a:solidFill>
                            <a:srgbClr val="408080"/>
                          </a:solidFill>
                          <a:highlight>
                            <a:srgbClr val="F7F7F7"/>
                          </a:highlight>
                        </a:rPr>
                      </a:b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an output layer for classifying the 10 objects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outputs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10</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'softmax'</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Instantiate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527" name="Google Shape;527;p55"/>
          <p:cNvSpPr/>
          <p:nvPr/>
        </p:nvSpPr>
        <p:spPr>
          <a:xfrm>
            <a:off x="759050" y="3338050"/>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5"/>
          <p:cNvSpPr/>
          <p:nvPr/>
        </p:nvSpPr>
        <p:spPr>
          <a:xfrm rot="1099343">
            <a:off x="229205" y="297678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6"/>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534" name="Google Shape;534;p56"/>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6"/>
          <p:cNvSpPr txBox="1"/>
          <p:nvPr/>
        </p:nvSpPr>
        <p:spPr>
          <a:xfrm>
            <a:off x="2560700" y="1301375"/>
            <a:ext cx="65805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04</a:t>
            </a:r>
            <a:endParaRPr sz="40000">
              <a:solidFill>
                <a:srgbClr val="FFFFFF"/>
              </a:solidFill>
              <a:latin typeface="Google Sans"/>
              <a:ea typeface="Google Sans"/>
              <a:cs typeface="Google Sans"/>
              <a:sym typeface="Google Sans"/>
            </a:endParaRPr>
          </a:p>
        </p:txBody>
      </p:sp>
      <p:sp>
        <p:nvSpPr>
          <p:cNvPr id="536" name="Google Shape;536;p56"/>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Warmups</a:t>
            </a:r>
            <a:endParaRPr sz="30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7"/>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sp>
        <p:nvSpPr>
          <p:cNvPr id="542" name="Google Shape;542;p57"/>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Weight Initialization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A common production practice, is to </a:t>
            </a:r>
            <a:r>
              <a:rPr b="1" lang="en" sz="1100">
                <a:solidFill>
                  <a:srgbClr val="4A86E8"/>
                </a:solidFill>
                <a:latin typeface="Google Sans"/>
                <a:ea typeface="Google Sans"/>
                <a:cs typeface="Google Sans"/>
                <a:sym typeface="Google Sans"/>
              </a:rPr>
              <a:t>use some form of warmup. </a:t>
            </a:r>
            <a:r>
              <a:rPr lang="en" sz="1100">
                <a:latin typeface="Google Sans"/>
                <a:ea typeface="Google Sans"/>
                <a:cs typeface="Google Sans"/>
                <a:sym typeface="Google Sans"/>
              </a:rPr>
              <a:t>The purpose of the warmup is have the best initial settings for the weights, such that you are more likely to dive into the best (global) optima (minima).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latin typeface="Google Sans"/>
                <a:ea typeface="Google Sans"/>
                <a:cs typeface="Google Sans"/>
                <a:sym typeface="Google Sans"/>
              </a:rPr>
              <a:t>Production and Research have shown that even when the initial weights are drawn from an otherwise “ideal” random distribution, some draws will outperform others in the final training (</a:t>
            </a:r>
            <a:r>
              <a:rPr lang="en" sz="1000">
                <a:solidFill>
                  <a:schemeClr val="dk1"/>
                </a:solidFill>
                <a:highlight>
                  <a:srgbClr val="FFFFFF"/>
                </a:highlight>
                <a:latin typeface="Google Sans"/>
                <a:ea typeface="Google Sans"/>
                <a:cs typeface="Google Sans"/>
                <a:sym typeface="Google Sans"/>
              </a:rPr>
              <a:t>The Lottery Ticket Hypothesis: Finding Sparse, Trainable Neural Networks)</a:t>
            </a:r>
            <a:endParaRPr sz="1000">
              <a:solidFill>
                <a:schemeClr val="dk1"/>
              </a:solidFill>
              <a:highlight>
                <a:srgbClr val="FFFFFF"/>
              </a:highlight>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Ensemble of Models, each with a different draw for the weight initialization.</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A very low learning rate (e.g., 0.00001)</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A small number of mini-epochs.</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Save the weights of the model with the best accuracy and validation loss results.</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Initialize the model(s) for full training with the these weights.</a:t>
            </a:r>
            <a:endParaRPr b="1" sz="1100">
              <a:solidFill>
                <a:srgbClr val="4A86E8"/>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543" name="Google Shape;543;p57"/>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8"/>
          <p:cNvSpPr txBox="1"/>
          <p:nvPr>
            <p:ph type="title"/>
          </p:nvPr>
        </p:nvSpPr>
        <p:spPr>
          <a:xfrm>
            <a:off x="311700" y="19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sp>
        <p:nvSpPr>
          <p:cNvPr id="549" name="Google Shape;549;p58"/>
          <p:cNvSpPr txBox="1"/>
          <p:nvPr/>
        </p:nvSpPr>
        <p:spPr>
          <a:xfrm>
            <a:off x="4458025" y="2296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cxnSp>
        <p:nvCxnSpPr>
          <p:cNvPr id="550" name="Google Shape;550;p58"/>
          <p:cNvCxnSpPr/>
          <p:nvPr/>
        </p:nvCxnSpPr>
        <p:spPr>
          <a:xfrm flipH="1" rot="10800000">
            <a:off x="632775" y="2790975"/>
            <a:ext cx="7702800" cy="25200"/>
          </a:xfrm>
          <a:prstGeom prst="straightConnector1">
            <a:avLst/>
          </a:prstGeom>
          <a:noFill/>
          <a:ln cap="flat" cmpd="sng" w="19050">
            <a:solidFill>
              <a:schemeClr val="dk2"/>
            </a:solidFill>
            <a:prstDash val="dash"/>
            <a:round/>
            <a:headEnd len="med" w="med" type="none"/>
            <a:tailEnd len="med" w="med" type="none"/>
          </a:ln>
        </p:spPr>
      </p:cxnSp>
      <p:sp>
        <p:nvSpPr>
          <p:cNvPr id="551" name="Google Shape;551;p58"/>
          <p:cNvSpPr txBox="1"/>
          <p:nvPr/>
        </p:nvSpPr>
        <p:spPr>
          <a:xfrm>
            <a:off x="740150" y="2816175"/>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(recommend)</a:t>
            </a:r>
            <a:endParaRPr b="1" sz="1000">
              <a:solidFill>
                <a:srgbClr val="B45F06"/>
              </a:solidFill>
            </a:endParaRPr>
          </a:p>
        </p:txBody>
      </p:sp>
      <p:sp>
        <p:nvSpPr>
          <p:cNvPr id="552" name="Google Shape;552;p58"/>
          <p:cNvSpPr txBox="1"/>
          <p:nvPr/>
        </p:nvSpPr>
        <p:spPr>
          <a:xfrm>
            <a:off x="591350" y="2424725"/>
            <a:ext cx="11901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General Practice</a:t>
            </a:r>
            <a:endParaRPr b="1" sz="1000">
              <a:solidFill>
                <a:srgbClr val="B45F06"/>
              </a:solidFill>
            </a:endParaRPr>
          </a:p>
        </p:txBody>
      </p:sp>
      <p:pic>
        <p:nvPicPr>
          <p:cNvPr id="553" name="Google Shape;553;p58"/>
          <p:cNvPicPr preferRelativeResize="0"/>
          <p:nvPr/>
        </p:nvPicPr>
        <p:blipFill>
          <a:blip r:embed="rId3">
            <a:alphaModFix/>
          </a:blip>
          <a:stretch>
            <a:fillRect/>
          </a:stretch>
        </p:blipFill>
        <p:spPr>
          <a:xfrm>
            <a:off x="3991600" y="915675"/>
            <a:ext cx="853250" cy="853250"/>
          </a:xfrm>
          <a:prstGeom prst="rect">
            <a:avLst/>
          </a:prstGeom>
          <a:noFill/>
          <a:ln>
            <a:noFill/>
          </a:ln>
        </p:spPr>
      </p:pic>
      <p:sp>
        <p:nvSpPr>
          <p:cNvPr id="554" name="Google Shape;554;p58"/>
          <p:cNvSpPr/>
          <p:nvPr/>
        </p:nvSpPr>
        <p:spPr>
          <a:xfrm>
            <a:off x="3584963" y="10723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5" name="Google Shape;555;p58"/>
          <p:cNvPicPr preferRelativeResize="0"/>
          <p:nvPr/>
        </p:nvPicPr>
        <p:blipFill>
          <a:blip r:embed="rId4">
            <a:alphaModFix/>
          </a:blip>
          <a:stretch>
            <a:fillRect/>
          </a:stretch>
        </p:blipFill>
        <p:spPr>
          <a:xfrm>
            <a:off x="2958550" y="2222212"/>
            <a:ext cx="1087928" cy="561414"/>
          </a:xfrm>
          <a:prstGeom prst="rect">
            <a:avLst/>
          </a:prstGeom>
          <a:noFill/>
          <a:ln>
            <a:noFill/>
          </a:ln>
        </p:spPr>
      </p:pic>
      <p:pic>
        <p:nvPicPr>
          <p:cNvPr id="556" name="Google Shape;556;p58"/>
          <p:cNvPicPr preferRelativeResize="0"/>
          <p:nvPr/>
        </p:nvPicPr>
        <p:blipFill>
          <a:blip r:embed="rId4">
            <a:alphaModFix/>
          </a:blip>
          <a:stretch>
            <a:fillRect/>
          </a:stretch>
        </p:blipFill>
        <p:spPr>
          <a:xfrm>
            <a:off x="3825647" y="2210925"/>
            <a:ext cx="1087928" cy="561414"/>
          </a:xfrm>
          <a:prstGeom prst="rect">
            <a:avLst/>
          </a:prstGeom>
          <a:noFill/>
          <a:ln>
            <a:noFill/>
          </a:ln>
        </p:spPr>
      </p:pic>
      <p:pic>
        <p:nvPicPr>
          <p:cNvPr id="557" name="Google Shape;557;p58"/>
          <p:cNvPicPr preferRelativeResize="0"/>
          <p:nvPr/>
        </p:nvPicPr>
        <p:blipFill>
          <a:blip r:embed="rId4">
            <a:alphaModFix/>
          </a:blip>
          <a:stretch>
            <a:fillRect/>
          </a:stretch>
        </p:blipFill>
        <p:spPr>
          <a:xfrm>
            <a:off x="4582472" y="2210925"/>
            <a:ext cx="1087928" cy="561414"/>
          </a:xfrm>
          <a:prstGeom prst="rect">
            <a:avLst/>
          </a:prstGeom>
          <a:noFill/>
          <a:ln>
            <a:noFill/>
          </a:ln>
        </p:spPr>
      </p:pic>
      <p:sp>
        <p:nvSpPr>
          <p:cNvPr id="558" name="Google Shape;558;p58"/>
          <p:cNvSpPr txBox="1"/>
          <p:nvPr/>
        </p:nvSpPr>
        <p:spPr>
          <a:xfrm>
            <a:off x="3946725" y="7031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559" name="Google Shape;559;p58"/>
          <p:cNvSpPr/>
          <p:nvPr/>
        </p:nvSpPr>
        <p:spPr>
          <a:xfrm rot="5400000">
            <a:off x="4189025" y="1103250"/>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8"/>
          <p:cNvSpPr txBox="1"/>
          <p:nvPr/>
        </p:nvSpPr>
        <p:spPr>
          <a:xfrm>
            <a:off x="3841925" y="2009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61" name="Google Shape;561;p58"/>
          <p:cNvSpPr/>
          <p:nvPr/>
        </p:nvSpPr>
        <p:spPr>
          <a:xfrm>
            <a:off x="5093250" y="1073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8"/>
          <p:cNvSpPr txBox="1"/>
          <p:nvPr/>
        </p:nvSpPr>
        <p:spPr>
          <a:xfrm>
            <a:off x="5500338" y="45599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563" name="Google Shape;563;p58"/>
          <p:cNvPicPr preferRelativeResize="0"/>
          <p:nvPr/>
        </p:nvPicPr>
        <p:blipFill>
          <a:blip r:embed="rId3">
            <a:alphaModFix/>
          </a:blip>
          <a:stretch>
            <a:fillRect/>
          </a:stretch>
        </p:blipFill>
        <p:spPr>
          <a:xfrm>
            <a:off x="5033913" y="3178925"/>
            <a:ext cx="853250" cy="853250"/>
          </a:xfrm>
          <a:prstGeom prst="rect">
            <a:avLst/>
          </a:prstGeom>
          <a:noFill/>
          <a:ln>
            <a:noFill/>
          </a:ln>
        </p:spPr>
      </p:pic>
      <p:pic>
        <p:nvPicPr>
          <p:cNvPr id="564" name="Google Shape;564;p58"/>
          <p:cNvPicPr preferRelativeResize="0"/>
          <p:nvPr/>
        </p:nvPicPr>
        <p:blipFill>
          <a:blip r:embed="rId4">
            <a:alphaModFix/>
          </a:blip>
          <a:stretch>
            <a:fillRect/>
          </a:stretch>
        </p:blipFill>
        <p:spPr>
          <a:xfrm>
            <a:off x="4000863" y="4485462"/>
            <a:ext cx="1103765" cy="561414"/>
          </a:xfrm>
          <a:prstGeom prst="rect">
            <a:avLst/>
          </a:prstGeom>
          <a:noFill/>
          <a:ln>
            <a:noFill/>
          </a:ln>
        </p:spPr>
      </p:pic>
      <p:pic>
        <p:nvPicPr>
          <p:cNvPr id="565" name="Google Shape;565;p58"/>
          <p:cNvPicPr preferRelativeResize="0"/>
          <p:nvPr/>
        </p:nvPicPr>
        <p:blipFill>
          <a:blip r:embed="rId4">
            <a:alphaModFix/>
          </a:blip>
          <a:stretch>
            <a:fillRect/>
          </a:stretch>
        </p:blipFill>
        <p:spPr>
          <a:xfrm>
            <a:off x="4880581" y="4474175"/>
            <a:ext cx="1103765" cy="561414"/>
          </a:xfrm>
          <a:prstGeom prst="rect">
            <a:avLst/>
          </a:prstGeom>
          <a:noFill/>
          <a:ln>
            <a:noFill/>
          </a:ln>
        </p:spPr>
      </p:pic>
      <p:pic>
        <p:nvPicPr>
          <p:cNvPr id="566" name="Google Shape;566;p58"/>
          <p:cNvPicPr preferRelativeResize="0"/>
          <p:nvPr/>
        </p:nvPicPr>
        <p:blipFill>
          <a:blip r:embed="rId4">
            <a:alphaModFix/>
          </a:blip>
          <a:stretch>
            <a:fillRect/>
          </a:stretch>
        </p:blipFill>
        <p:spPr>
          <a:xfrm>
            <a:off x="5648423" y="4474175"/>
            <a:ext cx="1103765" cy="561414"/>
          </a:xfrm>
          <a:prstGeom prst="rect">
            <a:avLst/>
          </a:prstGeom>
          <a:noFill/>
          <a:ln>
            <a:noFill/>
          </a:ln>
        </p:spPr>
      </p:pic>
      <p:sp>
        <p:nvSpPr>
          <p:cNvPr id="567" name="Google Shape;567;p58"/>
          <p:cNvSpPr txBox="1"/>
          <p:nvPr/>
        </p:nvSpPr>
        <p:spPr>
          <a:xfrm>
            <a:off x="4989038" y="29664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568" name="Google Shape;568;p58"/>
          <p:cNvSpPr/>
          <p:nvPr/>
        </p:nvSpPr>
        <p:spPr>
          <a:xfrm rot="5400000">
            <a:off x="5231338" y="3366500"/>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8"/>
          <p:cNvSpPr txBox="1"/>
          <p:nvPr/>
        </p:nvSpPr>
        <p:spPr>
          <a:xfrm>
            <a:off x="4884238" y="42729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70" name="Google Shape;570;p58"/>
          <p:cNvSpPr/>
          <p:nvPr/>
        </p:nvSpPr>
        <p:spPr>
          <a:xfrm>
            <a:off x="6135563" y="33363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1" name="Google Shape;571;p58"/>
          <p:cNvPicPr preferRelativeResize="0"/>
          <p:nvPr/>
        </p:nvPicPr>
        <p:blipFill>
          <a:blip r:embed="rId3">
            <a:alphaModFix/>
          </a:blip>
          <a:stretch>
            <a:fillRect/>
          </a:stretch>
        </p:blipFill>
        <p:spPr>
          <a:xfrm>
            <a:off x="2356875" y="3202275"/>
            <a:ext cx="853250" cy="853250"/>
          </a:xfrm>
          <a:prstGeom prst="rect">
            <a:avLst/>
          </a:prstGeom>
          <a:noFill/>
          <a:ln>
            <a:noFill/>
          </a:ln>
        </p:spPr>
      </p:pic>
      <p:sp>
        <p:nvSpPr>
          <p:cNvPr id="572" name="Google Shape;572;p58"/>
          <p:cNvSpPr txBox="1"/>
          <p:nvPr/>
        </p:nvSpPr>
        <p:spPr>
          <a:xfrm>
            <a:off x="2440025" y="29664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Warmup</a:t>
            </a:r>
            <a:endParaRPr sz="900"/>
          </a:p>
        </p:txBody>
      </p:sp>
      <p:pic>
        <p:nvPicPr>
          <p:cNvPr id="573" name="Google Shape;573;p58"/>
          <p:cNvPicPr preferRelativeResize="0"/>
          <p:nvPr/>
        </p:nvPicPr>
        <p:blipFill>
          <a:blip r:embed="rId4">
            <a:alphaModFix/>
          </a:blip>
          <a:stretch>
            <a:fillRect/>
          </a:stretch>
        </p:blipFill>
        <p:spPr>
          <a:xfrm>
            <a:off x="3570138" y="3348199"/>
            <a:ext cx="1103765" cy="561414"/>
          </a:xfrm>
          <a:prstGeom prst="rect">
            <a:avLst/>
          </a:prstGeom>
          <a:noFill/>
          <a:ln>
            <a:noFill/>
          </a:ln>
        </p:spPr>
      </p:pic>
      <p:sp>
        <p:nvSpPr>
          <p:cNvPr id="574" name="Google Shape;574;p58"/>
          <p:cNvSpPr/>
          <p:nvPr/>
        </p:nvSpPr>
        <p:spPr>
          <a:xfrm>
            <a:off x="4627275" y="33355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8"/>
          <p:cNvSpPr/>
          <p:nvPr/>
        </p:nvSpPr>
        <p:spPr>
          <a:xfrm>
            <a:off x="3514913" y="3375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8"/>
          <p:cNvSpPr txBox="1"/>
          <p:nvPr/>
        </p:nvSpPr>
        <p:spPr>
          <a:xfrm>
            <a:off x="2862150" y="45599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577" name="Google Shape;577;p58"/>
          <p:cNvPicPr preferRelativeResize="0"/>
          <p:nvPr/>
        </p:nvPicPr>
        <p:blipFill>
          <a:blip r:embed="rId4">
            <a:alphaModFix/>
          </a:blip>
          <a:stretch>
            <a:fillRect/>
          </a:stretch>
        </p:blipFill>
        <p:spPr>
          <a:xfrm>
            <a:off x="1362675" y="4485449"/>
            <a:ext cx="1103765" cy="561414"/>
          </a:xfrm>
          <a:prstGeom prst="rect">
            <a:avLst/>
          </a:prstGeom>
          <a:noFill/>
          <a:ln>
            <a:noFill/>
          </a:ln>
        </p:spPr>
      </p:pic>
      <p:pic>
        <p:nvPicPr>
          <p:cNvPr id="578" name="Google Shape;578;p58"/>
          <p:cNvPicPr preferRelativeResize="0"/>
          <p:nvPr/>
        </p:nvPicPr>
        <p:blipFill>
          <a:blip r:embed="rId4">
            <a:alphaModFix/>
          </a:blip>
          <a:stretch>
            <a:fillRect/>
          </a:stretch>
        </p:blipFill>
        <p:spPr>
          <a:xfrm>
            <a:off x="2242394" y="4474163"/>
            <a:ext cx="1103765" cy="561414"/>
          </a:xfrm>
          <a:prstGeom prst="rect">
            <a:avLst/>
          </a:prstGeom>
          <a:noFill/>
          <a:ln>
            <a:noFill/>
          </a:ln>
        </p:spPr>
      </p:pic>
      <p:pic>
        <p:nvPicPr>
          <p:cNvPr id="579" name="Google Shape;579;p58"/>
          <p:cNvPicPr preferRelativeResize="0"/>
          <p:nvPr/>
        </p:nvPicPr>
        <p:blipFill>
          <a:blip r:embed="rId4">
            <a:alphaModFix/>
          </a:blip>
          <a:stretch>
            <a:fillRect/>
          </a:stretch>
        </p:blipFill>
        <p:spPr>
          <a:xfrm>
            <a:off x="3010235" y="4474163"/>
            <a:ext cx="1103765" cy="561414"/>
          </a:xfrm>
          <a:prstGeom prst="rect">
            <a:avLst/>
          </a:prstGeom>
          <a:noFill/>
          <a:ln>
            <a:noFill/>
          </a:ln>
        </p:spPr>
      </p:pic>
      <p:sp>
        <p:nvSpPr>
          <p:cNvPr id="580" name="Google Shape;580;p58"/>
          <p:cNvSpPr/>
          <p:nvPr/>
        </p:nvSpPr>
        <p:spPr>
          <a:xfrm rot="5400000">
            <a:off x="2593150" y="3366488"/>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8"/>
          <p:cNvSpPr txBox="1"/>
          <p:nvPr/>
        </p:nvSpPr>
        <p:spPr>
          <a:xfrm>
            <a:off x="2246050" y="42729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82" name="Google Shape;582;p58"/>
          <p:cNvSpPr/>
          <p:nvPr/>
        </p:nvSpPr>
        <p:spPr>
          <a:xfrm>
            <a:off x="5500350" y="17875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Hyperparam Search by training ensemble of models</a:t>
            </a:r>
            <a:endParaRPr sz="800"/>
          </a:p>
        </p:txBody>
      </p:sp>
      <p:sp>
        <p:nvSpPr>
          <p:cNvPr id="583" name="Google Shape;583;p58"/>
          <p:cNvSpPr/>
          <p:nvPr/>
        </p:nvSpPr>
        <p:spPr>
          <a:xfrm>
            <a:off x="553150" y="33759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Warmup weight initialization by pre-training </a:t>
            </a:r>
            <a:r>
              <a:rPr lang="en" sz="800"/>
              <a:t>small</a:t>
            </a:r>
            <a:r>
              <a:rPr lang="en" sz="800"/>
              <a:t> ensemble of models.</a:t>
            </a:r>
            <a:endParaRPr sz="800"/>
          </a:p>
        </p:txBody>
      </p:sp>
      <p:sp>
        <p:nvSpPr>
          <p:cNvPr id="584" name="Google Shape;584;p58"/>
          <p:cNvSpPr/>
          <p:nvPr/>
        </p:nvSpPr>
        <p:spPr>
          <a:xfrm rot="10012591">
            <a:off x="1609363" y="3098613"/>
            <a:ext cx="4078827" cy="118906"/>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8"/>
          <p:cNvSpPr/>
          <p:nvPr/>
        </p:nvSpPr>
        <p:spPr>
          <a:xfrm>
            <a:off x="3782350" y="3296625"/>
            <a:ext cx="659700" cy="61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8"/>
          <p:cNvSpPr/>
          <p:nvPr/>
        </p:nvSpPr>
        <p:spPr>
          <a:xfrm>
            <a:off x="7145475" y="39144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Model with the selected weight initialization.</a:t>
            </a:r>
            <a:endParaRPr sz="800"/>
          </a:p>
        </p:txBody>
      </p:sp>
      <p:cxnSp>
        <p:nvCxnSpPr>
          <p:cNvPr id="587" name="Google Shape;587;p58"/>
          <p:cNvCxnSpPr>
            <a:endCxn id="585" idx="6"/>
          </p:cNvCxnSpPr>
          <p:nvPr/>
        </p:nvCxnSpPr>
        <p:spPr>
          <a:xfrm rot="10800000">
            <a:off x="4442050" y="3605475"/>
            <a:ext cx="2689800" cy="864000"/>
          </a:xfrm>
          <a:prstGeom prst="straightConnector1">
            <a:avLst/>
          </a:prstGeom>
          <a:noFill/>
          <a:ln cap="flat" cmpd="sng" w="19050">
            <a:solidFill>
              <a:schemeClr val="accent1"/>
            </a:solidFill>
            <a:prstDash val="solid"/>
            <a:round/>
            <a:headEnd len="med" w="med" type="none"/>
            <a:tailEnd len="med" w="med" type="triangle"/>
          </a:ln>
        </p:spPr>
      </p:cxnSp>
      <p:pic>
        <p:nvPicPr>
          <p:cNvPr id="588" name="Google Shape;588;p58"/>
          <p:cNvPicPr preferRelativeResize="0"/>
          <p:nvPr/>
        </p:nvPicPr>
        <p:blipFill>
          <a:blip r:embed="rId5">
            <a:alphaModFix/>
          </a:blip>
          <a:stretch>
            <a:fillRect/>
          </a:stretch>
        </p:blipFill>
        <p:spPr>
          <a:xfrm>
            <a:off x="0" y="0"/>
            <a:ext cx="1466275" cy="73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pic>
        <p:nvPicPr>
          <p:cNvPr id="594" name="Google Shape;594;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595" name="Google Shape;595;p59"/>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Model Construction</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Model Construction steps</a:t>
            </a:r>
            <a:r>
              <a:rPr lang="en" sz="1100">
                <a:solidFill>
                  <a:schemeClr val="dk1"/>
                </a:solidFill>
                <a:latin typeface="Google Sans"/>
                <a:ea typeface="Google Sans"/>
                <a:cs typeface="Google Sans"/>
                <a:sym typeface="Google Sans"/>
              </a:rPr>
              <a:t>:</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Create an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Save the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96" name="Google Shape;596;p59"/>
          <p:cNvGraphicFramePr/>
          <p:nvPr/>
        </p:nvGraphicFramePr>
        <p:xfrm>
          <a:off x="2491400" y="2432475"/>
          <a:ext cx="3000000" cy="3000000"/>
        </p:xfrm>
        <a:graphic>
          <a:graphicData uri="http://schemas.openxmlformats.org/drawingml/2006/table">
            <a:tbl>
              <a:tblPr>
                <a:noFill/>
                <a:tableStyleId>{06A7145B-FB42-4FE6-B276-994A6E335C7C}</a:tableStyleId>
              </a:tblPr>
              <a:tblGrid>
                <a:gridCol w="31211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Last step in creating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DO NOT COMPILE.</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Save the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model.save(‘mymodel’)</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pic>
        <p:nvPicPr>
          <p:cNvPr id="602" name="Google Shape;602;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603" name="Google Shape;603;p60"/>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Warmup Training</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Warmup</a:t>
            </a:r>
            <a:r>
              <a:rPr lang="en" sz="1100">
                <a:solidFill>
                  <a:schemeClr val="dk1"/>
                </a:solidFill>
                <a:latin typeface="Google Sans"/>
                <a:ea typeface="Google Sans"/>
                <a:cs typeface="Google Sans"/>
                <a:sym typeface="Google Sans"/>
              </a:rPr>
              <a:t> 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Load “n” copies of the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Set the weights for each copy to have its own draw for the weight initialization.</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Compile each model for the same low learning rate.</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4. Warmup train each copy for small number of epochs/steps</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5. Keep the </a:t>
            </a:r>
            <a:r>
              <a:rPr lang="en" sz="1100">
                <a:solidFill>
                  <a:schemeClr val="dk1"/>
                </a:solidFill>
                <a:highlight>
                  <a:srgbClr val="FFFFFF"/>
                </a:highlight>
                <a:latin typeface="Google Sans"/>
                <a:ea typeface="Google Sans"/>
                <a:cs typeface="Google Sans"/>
                <a:sym typeface="Google Sans"/>
              </a:rPr>
              <a:t>results</a:t>
            </a:r>
            <a:r>
              <a:rPr lang="en" sz="1100">
                <a:solidFill>
                  <a:schemeClr val="dk1"/>
                </a:solidFill>
                <a:highlight>
                  <a:srgbClr val="FFFFFF"/>
                </a:highlight>
                <a:latin typeface="Google Sans"/>
                <a:ea typeface="Google Sans"/>
                <a:cs typeface="Google Sans"/>
                <a:sym typeface="Google Sans"/>
              </a:rPr>
              <a:t>.</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04" name="Google Shape;604;p60"/>
          <p:cNvGraphicFramePr/>
          <p:nvPr/>
        </p:nvGraphicFramePr>
        <p:xfrm>
          <a:off x="794050" y="2345675"/>
          <a:ext cx="3000000" cy="3000000"/>
        </p:xfrm>
        <a:graphic>
          <a:graphicData uri="http://schemas.openxmlformats.org/drawingml/2006/table">
            <a:tbl>
              <a:tblPr>
                <a:noFill/>
                <a:tableStyleId>{06A7145B-FB42-4FE6-B276-994A6E335C7C}</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WARMUP_LR=0.00001 </a:t>
                      </a:r>
                      <a:r>
                        <a:rPr i="1" lang="en" sz="800">
                          <a:solidFill>
                            <a:srgbClr val="408080"/>
                          </a:solidFill>
                          <a:highlight>
                            <a:srgbClr val="F7F7F7"/>
                          </a:highlight>
                        </a:rPr>
                        <a:t># The warmup learning rate</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models =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We will warmup train 5 instances of the non-compiled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for _ in range(5):</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Load a copy of the “non-compiled”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 = tf.keras.models.load_model("mymodel")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Re-initialize the weights from a random draw from a he_normal distribution</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weights = [he_normal(seed=random.randint(0, 1000))(w.shape) if w.ndim &gt; 1 else w for w in warmup.get_weights()]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warmup.set_weights(weights)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  Compile the model, which will initialize the 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warmup.compile(loss='sparse_categorical_crossentropy', optimizer=Adam(lr=WARMUP_LR), metrics=['acc'])</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Do a brief warmup training.</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history = warmup.fit(x_train, y_train, epochs=3, verbose=1, steps_per_epoch=10, batch_size=32, validation_split=0.1)</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models.append((warmup, history))</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05" name="Google Shape;605;p60"/>
          <p:cNvSpPr/>
          <p:nvPr/>
        </p:nvSpPr>
        <p:spPr>
          <a:xfrm>
            <a:off x="4350350" y="2912100"/>
            <a:ext cx="1154100" cy="6984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These are the biases. Do not </a:t>
            </a:r>
            <a:r>
              <a:rPr lang="en" sz="800"/>
              <a:t>reinitialize</a:t>
            </a:r>
            <a:r>
              <a:rPr lang="en" sz="800"/>
              <a:t> (they are 0 or 1).</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1"/>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611" name="Google Shape;611;p61"/>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1"/>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05</a:t>
            </a:r>
            <a:endParaRPr sz="40000">
              <a:solidFill>
                <a:srgbClr val="FFFFFF"/>
              </a:solidFill>
              <a:latin typeface="Google Sans"/>
              <a:ea typeface="Google Sans"/>
              <a:cs typeface="Google Sans"/>
              <a:sym typeface="Google Sans"/>
            </a:endParaRPr>
          </a:p>
        </p:txBody>
      </p:sp>
      <p:sp>
        <p:nvSpPr>
          <p:cNvPr id="613" name="Google Shape;613;p61"/>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Deconvolution</a:t>
            </a:r>
            <a:endParaRPr sz="3000"/>
          </a:p>
          <a:p>
            <a:pPr indent="0" lvl="0" marL="0" rtl="0" algn="l">
              <a:spcBef>
                <a:spcPts val="0"/>
              </a:spcBef>
              <a:spcAft>
                <a:spcPts val="0"/>
              </a:spcAft>
              <a:buNone/>
            </a:pPr>
            <a:r>
              <a:rPr lang="en" sz="3000"/>
              <a:t>(Transpose)</a:t>
            </a:r>
            <a:endParaRPr sz="3000"/>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sp>
        <p:nvSpPr>
          <p:cNvPr id="619" name="Google Shape;619;p62"/>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Changing (smaller) input size for Existing Model</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When a model is built, it is built for a specific input size (e.g., 128x128). For CNNs, the general practice is that the final feature maps at the bottleneck layer (before flattening to 1D vector) are 4x4 feature maps.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If one reuses the same architecture on a substantially smaller input shape (e.g., 32x32), the feature maps will end up being 1x1 at or before the bottleneck layer --the model will not learn.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SOLUTION: Add a Strided Deconvolution (Transpose) pre-stem to “learn” the optimal algorithm for upsampling the 32x32 images to 128x128.</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620" name="Google Shape;620;p62"/>
          <p:cNvSpPr/>
          <p:nvPr/>
        </p:nvSpPr>
        <p:spPr>
          <a:xfrm>
            <a:off x="1888025" y="3484750"/>
            <a:ext cx="495600" cy="1260900"/>
          </a:xfrm>
          <a:prstGeom prst="roundRect">
            <a:avLst>
              <a:gd fmla="val 16667" name="adj"/>
            </a:avLst>
          </a:prstGeom>
          <a:solidFill>
            <a:srgbClr val="FFAB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Conv</a:t>
            </a:r>
            <a:br>
              <a:rPr lang="en" sz="800"/>
            </a:br>
            <a:r>
              <a:rPr lang="en" sz="800"/>
              <a:t>Layer</a:t>
            </a:r>
            <a:br>
              <a:rPr lang="en" sz="800"/>
            </a:br>
            <a:r>
              <a:rPr lang="en" sz="700"/>
              <a:t>(stride&gt;1)</a:t>
            </a:r>
            <a:endParaRPr sz="700"/>
          </a:p>
        </p:txBody>
      </p:sp>
      <p:sp>
        <p:nvSpPr>
          <p:cNvPr id="621" name="Google Shape;621;p62"/>
          <p:cNvSpPr/>
          <p:nvPr/>
        </p:nvSpPr>
        <p:spPr>
          <a:xfrm>
            <a:off x="1078875" y="3880000"/>
            <a:ext cx="495600" cy="470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2"/>
          <p:cNvSpPr/>
          <p:nvPr/>
        </p:nvSpPr>
        <p:spPr>
          <a:xfrm>
            <a:off x="2697175" y="3974050"/>
            <a:ext cx="276000" cy="2823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2"/>
          <p:cNvSpPr/>
          <p:nvPr/>
        </p:nvSpPr>
        <p:spPr>
          <a:xfrm>
            <a:off x="1674850" y="39740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2"/>
          <p:cNvSpPr/>
          <p:nvPr/>
        </p:nvSpPr>
        <p:spPr>
          <a:xfrm>
            <a:off x="2477800" y="39458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2"/>
          <p:cNvSpPr txBox="1"/>
          <p:nvPr/>
        </p:nvSpPr>
        <p:spPr>
          <a:xfrm>
            <a:off x="715075" y="3033175"/>
            <a:ext cx="3612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5F06"/>
                </a:solidFill>
              </a:rPr>
              <a:t>Strided Convolution: Outputs smaller feature map</a:t>
            </a:r>
            <a:endParaRPr sz="1000">
              <a:solidFill>
                <a:srgbClr val="B45F06"/>
              </a:solidFill>
            </a:endParaRPr>
          </a:p>
        </p:txBody>
      </p:sp>
      <p:sp>
        <p:nvSpPr>
          <p:cNvPr id="626" name="Google Shape;626;p62"/>
          <p:cNvSpPr txBox="1"/>
          <p:nvPr/>
        </p:nvSpPr>
        <p:spPr>
          <a:xfrm>
            <a:off x="4066475" y="3033175"/>
            <a:ext cx="3612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5F06"/>
                </a:solidFill>
              </a:rPr>
              <a:t>Strided Deconvolution: Outputs larger feature map</a:t>
            </a:r>
            <a:endParaRPr sz="1000">
              <a:solidFill>
                <a:srgbClr val="B45F06"/>
              </a:solidFill>
            </a:endParaRPr>
          </a:p>
        </p:txBody>
      </p:sp>
      <p:sp>
        <p:nvSpPr>
          <p:cNvPr id="627" name="Google Shape;627;p62"/>
          <p:cNvSpPr/>
          <p:nvPr/>
        </p:nvSpPr>
        <p:spPr>
          <a:xfrm>
            <a:off x="5446425" y="3512950"/>
            <a:ext cx="495600" cy="1260900"/>
          </a:xfrm>
          <a:prstGeom prst="roundRect">
            <a:avLst>
              <a:gd fmla="val 16667" name="adj"/>
            </a:avLst>
          </a:prstGeom>
          <a:solidFill>
            <a:srgbClr val="FFAB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De-</a:t>
            </a:r>
            <a:br>
              <a:rPr lang="en" sz="800"/>
            </a:br>
            <a:r>
              <a:rPr lang="en" sz="800"/>
              <a:t>C</a:t>
            </a:r>
            <a:r>
              <a:rPr lang="en" sz="800"/>
              <a:t>onv</a:t>
            </a:r>
            <a:br>
              <a:rPr lang="en" sz="800"/>
            </a:br>
            <a:r>
              <a:rPr lang="en" sz="800"/>
              <a:t>Layer</a:t>
            </a:r>
            <a:br>
              <a:rPr lang="en" sz="800"/>
            </a:br>
            <a:r>
              <a:rPr lang="en" sz="700"/>
              <a:t>(stride&gt;1)</a:t>
            </a:r>
            <a:endParaRPr sz="700"/>
          </a:p>
        </p:txBody>
      </p:sp>
      <p:sp>
        <p:nvSpPr>
          <p:cNvPr id="628" name="Google Shape;628;p62"/>
          <p:cNvSpPr/>
          <p:nvPr/>
        </p:nvSpPr>
        <p:spPr>
          <a:xfrm>
            <a:off x="6262825" y="3880000"/>
            <a:ext cx="495600" cy="470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2"/>
          <p:cNvSpPr/>
          <p:nvPr/>
        </p:nvSpPr>
        <p:spPr>
          <a:xfrm>
            <a:off x="4849625" y="4002250"/>
            <a:ext cx="276000" cy="2823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2"/>
          <p:cNvSpPr/>
          <p:nvPr/>
        </p:nvSpPr>
        <p:spPr>
          <a:xfrm>
            <a:off x="5233250" y="40022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2"/>
          <p:cNvSpPr/>
          <p:nvPr/>
        </p:nvSpPr>
        <p:spPr>
          <a:xfrm>
            <a:off x="6036200" y="39740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62"/>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Timeline</a:t>
            </a:r>
            <a:endParaRPr>
              <a:solidFill>
                <a:srgbClr val="38761D"/>
              </a:solidFill>
              <a:latin typeface="Google Sans"/>
              <a:ea typeface="Google Sans"/>
              <a:cs typeface="Google Sans"/>
              <a:sym typeface="Google Sans"/>
            </a:endParaRPr>
          </a:p>
        </p:txBody>
      </p:sp>
      <p:sp>
        <p:nvSpPr>
          <p:cNvPr id="262" name="Google Shape;262;p36"/>
          <p:cNvSpPr txBox="1"/>
          <p:nvPr>
            <p:ph idx="1" type="body"/>
          </p:nvPr>
        </p:nvSpPr>
        <p:spPr>
          <a:xfrm>
            <a:off x="311700" y="1152475"/>
            <a:ext cx="85206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Where most companies are at (or moving to):</a:t>
            </a: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2017 - PLANNING</a:t>
            </a:r>
            <a:r>
              <a:rPr lang="en">
                <a:latin typeface="Google Sans"/>
                <a:ea typeface="Google Sans"/>
                <a:cs typeface="Google Sans"/>
                <a:sym typeface="Google Sans"/>
              </a:rPr>
              <a:t> - How does AI/ML fit into our business? What skills do we need? How do we organize a Data Science team?</a:t>
            </a:r>
            <a:br>
              <a:rPr lang="en">
                <a:latin typeface="Google Sans"/>
                <a:ea typeface="Google Sans"/>
                <a:cs typeface="Google Sans"/>
                <a:sym typeface="Google Sans"/>
              </a:rPr>
            </a:b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2018 - EXPLORATION</a:t>
            </a:r>
            <a:r>
              <a:rPr lang="en">
                <a:solidFill>
                  <a:srgbClr val="85200C"/>
                </a:solidFill>
                <a:latin typeface="Google Sans"/>
                <a:ea typeface="Google Sans"/>
                <a:cs typeface="Google Sans"/>
                <a:sym typeface="Google Sans"/>
              </a:rPr>
              <a:t> </a:t>
            </a:r>
            <a:r>
              <a:rPr lang="en">
                <a:latin typeface="Google Sans"/>
                <a:ea typeface="Google Sans"/>
                <a:cs typeface="Google Sans"/>
                <a:sym typeface="Google Sans"/>
              </a:rPr>
              <a:t>- Experimenting and Prototyping Models with company data. What is the value proposition? What is the projected ROI?</a:t>
            </a:r>
            <a:br>
              <a:rPr lang="en">
                <a:latin typeface="Google Sans"/>
                <a:ea typeface="Google Sans"/>
                <a:cs typeface="Google Sans"/>
                <a:sym typeface="Google Sans"/>
              </a:rPr>
            </a:br>
            <a:endParaRPr>
              <a:latin typeface="Google Sans"/>
              <a:ea typeface="Google Sans"/>
              <a:cs typeface="Google Sans"/>
              <a:sym typeface="Google Sans"/>
            </a:endParaRPr>
          </a:p>
          <a:p>
            <a:pPr indent="0" lvl="0" marL="0" rtl="0" algn="l">
              <a:spcBef>
                <a:spcPts val="1600"/>
              </a:spcBef>
              <a:spcAft>
                <a:spcPts val="1600"/>
              </a:spcAft>
              <a:buNone/>
            </a:pPr>
            <a:r>
              <a:rPr b="1" lang="en">
                <a:solidFill>
                  <a:srgbClr val="B45F06"/>
                </a:solidFill>
                <a:latin typeface="Google Sans"/>
                <a:ea typeface="Google Sans"/>
                <a:cs typeface="Google Sans"/>
                <a:sym typeface="Google Sans"/>
              </a:rPr>
              <a:t>2019</a:t>
            </a:r>
            <a:r>
              <a:rPr b="1" lang="en">
                <a:solidFill>
                  <a:srgbClr val="B45F06"/>
                </a:solidFill>
                <a:latin typeface="Google Sans"/>
                <a:ea typeface="Google Sans"/>
                <a:cs typeface="Google Sans"/>
                <a:sym typeface="Google Sans"/>
              </a:rPr>
              <a:t> - PRODUCTION</a:t>
            </a:r>
            <a:r>
              <a:rPr lang="en">
                <a:latin typeface="Google Sans"/>
                <a:ea typeface="Google Sans"/>
                <a:cs typeface="Google Sans"/>
                <a:sym typeface="Google Sans"/>
              </a:rPr>
              <a:t> - Integrate and deploy models into the company’s products/services.</a:t>
            </a:r>
            <a:endParaRPr>
              <a:latin typeface="Google Sans"/>
              <a:ea typeface="Google Sans"/>
              <a:cs typeface="Google Sans"/>
              <a:sym typeface="Google Sans"/>
            </a:endParaRPr>
          </a:p>
        </p:txBody>
      </p:sp>
      <p:pic>
        <p:nvPicPr>
          <p:cNvPr id="263" name="Google Shape;263;p36"/>
          <p:cNvPicPr preferRelativeResize="0"/>
          <p:nvPr/>
        </p:nvPicPr>
        <p:blipFill>
          <a:blip r:embed="rId4">
            <a:alphaModFix/>
          </a:blip>
          <a:stretch>
            <a:fillRect/>
          </a:stretch>
        </p:blipFill>
        <p:spPr>
          <a:xfrm>
            <a:off x="0" y="0"/>
            <a:ext cx="1466275" cy="73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63"/>
          <p:cNvSpPr/>
          <p:nvPr/>
        </p:nvSpPr>
        <p:spPr>
          <a:xfrm>
            <a:off x="3036575" y="1822319"/>
            <a:ext cx="3873000" cy="24270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39" name="Google Shape;639;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640" name="Google Shape;640;p63"/>
          <p:cNvSpPr txBox="1"/>
          <p:nvPr/>
        </p:nvSpPr>
        <p:spPr>
          <a:xfrm>
            <a:off x="969675" y="730575"/>
            <a:ext cx="7389300" cy="3609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1350">
              <a:solidFill>
                <a:schemeClr val="dk1"/>
              </a:solidFill>
            </a:endParaRPr>
          </a:p>
          <a:p>
            <a:pPr indent="457200" lvl="0" marL="0" rtl="0" algn="l">
              <a:lnSpc>
                <a:spcPct val="115000"/>
              </a:lnSpc>
              <a:spcBef>
                <a:spcPts val="0"/>
              </a:spcBef>
              <a:spcAft>
                <a:spcPts val="0"/>
              </a:spcAft>
              <a:buNone/>
            </a:pPr>
            <a:r>
              <a:t/>
            </a:r>
            <a:endParaRPr sz="1000">
              <a:solidFill>
                <a:schemeClr val="dk1"/>
              </a:solidFill>
              <a:highlight>
                <a:srgbClr val="FFFFFF"/>
              </a:highlight>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641" name="Google Shape;641;p63"/>
          <p:cNvSpPr/>
          <p:nvPr/>
        </p:nvSpPr>
        <p:spPr>
          <a:xfrm>
            <a:off x="7248712" y="2577472"/>
            <a:ext cx="1488900" cy="8868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3"/>
          <p:cNvSpPr/>
          <p:nvPr/>
        </p:nvSpPr>
        <p:spPr>
          <a:xfrm>
            <a:off x="1596491" y="2654393"/>
            <a:ext cx="1155900" cy="6627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643" name="Google Shape;643;p63"/>
          <p:cNvSpPr/>
          <p:nvPr/>
        </p:nvSpPr>
        <p:spPr>
          <a:xfrm>
            <a:off x="3203107" y="1963866"/>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44" name="Google Shape;644;p63"/>
          <p:cNvSpPr/>
          <p:nvPr/>
        </p:nvSpPr>
        <p:spPr>
          <a:xfrm rot="-5400000">
            <a:off x="2471501" y="2894357"/>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3"/>
          <p:cNvSpPr/>
          <p:nvPr/>
        </p:nvSpPr>
        <p:spPr>
          <a:xfrm rot="-5400000">
            <a:off x="3696183" y="2925150"/>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3"/>
          <p:cNvSpPr/>
          <p:nvPr/>
        </p:nvSpPr>
        <p:spPr>
          <a:xfrm>
            <a:off x="4261126" y="1933861"/>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47" name="Google Shape;647;p63"/>
          <p:cNvSpPr/>
          <p:nvPr/>
        </p:nvSpPr>
        <p:spPr>
          <a:xfrm rot="-5400000">
            <a:off x="4754214" y="2894345"/>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3"/>
          <p:cNvSpPr/>
          <p:nvPr/>
        </p:nvSpPr>
        <p:spPr>
          <a:xfrm>
            <a:off x="5319156" y="1963866"/>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649" name="Google Shape;649;p63"/>
          <p:cNvSpPr/>
          <p:nvPr/>
        </p:nvSpPr>
        <p:spPr>
          <a:xfrm rot="-5400000">
            <a:off x="5812256" y="2925150"/>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3"/>
          <p:cNvSpPr/>
          <p:nvPr/>
        </p:nvSpPr>
        <p:spPr>
          <a:xfrm>
            <a:off x="7338355" y="2672160"/>
            <a:ext cx="1309800" cy="6627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651" name="Google Shape;651;p63"/>
          <p:cNvSpPr txBox="1"/>
          <p:nvPr/>
        </p:nvSpPr>
        <p:spPr>
          <a:xfrm>
            <a:off x="6340868" y="2654393"/>
            <a:ext cx="727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652" name="Google Shape;652;p63"/>
          <p:cNvSpPr/>
          <p:nvPr/>
        </p:nvSpPr>
        <p:spPr>
          <a:xfrm rot="-5400000">
            <a:off x="6635693" y="2972489"/>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3"/>
          <p:cNvSpPr/>
          <p:nvPr/>
        </p:nvSpPr>
        <p:spPr>
          <a:xfrm>
            <a:off x="96525" y="2654393"/>
            <a:ext cx="1155900" cy="6627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654" name="Google Shape;654;p63"/>
          <p:cNvSpPr/>
          <p:nvPr/>
        </p:nvSpPr>
        <p:spPr>
          <a:xfrm rot="-5400000">
            <a:off x="980926" y="2894357"/>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3"/>
          <p:cNvSpPr/>
          <p:nvPr/>
        </p:nvSpPr>
        <p:spPr>
          <a:xfrm>
            <a:off x="1542626" y="2438713"/>
            <a:ext cx="1250700" cy="10680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3"/>
          <p:cNvSpPr txBox="1"/>
          <p:nvPr/>
        </p:nvSpPr>
        <p:spPr>
          <a:xfrm>
            <a:off x="1845629" y="2113114"/>
            <a:ext cx="727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657" name="Google Shape;657;p63"/>
          <p:cNvSpPr txBox="1"/>
          <p:nvPr/>
        </p:nvSpPr>
        <p:spPr>
          <a:xfrm>
            <a:off x="4549024" y="1508600"/>
            <a:ext cx="866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658" name="Google Shape;658;p63"/>
          <p:cNvSpPr txBox="1"/>
          <p:nvPr/>
        </p:nvSpPr>
        <p:spPr>
          <a:xfrm>
            <a:off x="7490176" y="2215500"/>
            <a:ext cx="97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659" name="Google Shape;659;p63"/>
          <p:cNvSpPr/>
          <p:nvPr/>
        </p:nvSpPr>
        <p:spPr>
          <a:xfrm rot="-5400000">
            <a:off x="5089229" y="1020446"/>
            <a:ext cx="149700" cy="6978900"/>
          </a:xfrm>
          <a:prstGeom prst="leftBrace">
            <a:avLst>
              <a:gd fmla="val 8333"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3"/>
          <p:cNvSpPr txBox="1"/>
          <p:nvPr/>
        </p:nvSpPr>
        <p:spPr>
          <a:xfrm>
            <a:off x="4470822" y="4584746"/>
            <a:ext cx="17064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Existing ResNet50 Model</a:t>
            </a:r>
            <a:endParaRPr b="1" sz="1000"/>
          </a:p>
        </p:txBody>
      </p:sp>
      <p:sp>
        <p:nvSpPr>
          <p:cNvPr id="661" name="Google Shape;661;p63"/>
          <p:cNvSpPr/>
          <p:nvPr/>
        </p:nvSpPr>
        <p:spPr>
          <a:xfrm>
            <a:off x="1522197" y="1355699"/>
            <a:ext cx="6543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 Shape:</a:t>
            </a:r>
            <a:br>
              <a:rPr lang="en" sz="800"/>
            </a:br>
            <a:r>
              <a:rPr lang="en" sz="800"/>
              <a:t>128x128x3</a:t>
            </a:r>
            <a:endParaRPr sz="800"/>
          </a:p>
        </p:txBody>
      </p:sp>
      <p:sp>
        <p:nvSpPr>
          <p:cNvPr id="662" name="Google Shape;662;p63"/>
          <p:cNvSpPr/>
          <p:nvPr/>
        </p:nvSpPr>
        <p:spPr>
          <a:xfrm>
            <a:off x="6883508" y="1143333"/>
            <a:ext cx="6543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Feature Maps:</a:t>
            </a:r>
            <a:br>
              <a:rPr lang="en" sz="800"/>
            </a:br>
            <a:r>
              <a:rPr lang="en" sz="800"/>
              <a:t>4x4x2048</a:t>
            </a:r>
            <a:endParaRPr sz="800"/>
          </a:p>
        </p:txBody>
      </p:sp>
      <p:sp>
        <p:nvSpPr>
          <p:cNvPr id="663" name="Google Shape;663;p63"/>
          <p:cNvSpPr/>
          <p:nvPr/>
        </p:nvSpPr>
        <p:spPr>
          <a:xfrm>
            <a:off x="101209" y="1743045"/>
            <a:ext cx="4875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 </a:t>
            </a:r>
            <a:endParaRPr sz="800"/>
          </a:p>
          <a:p>
            <a:pPr indent="0" lvl="0" marL="0" rtl="0" algn="l">
              <a:spcBef>
                <a:spcPts val="0"/>
              </a:spcBef>
              <a:spcAft>
                <a:spcPts val="0"/>
              </a:spcAft>
              <a:buNone/>
            </a:pPr>
            <a:r>
              <a:rPr lang="en" sz="800"/>
              <a:t>Shape:</a:t>
            </a:r>
            <a:br>
              <a:rPr lang="en" sz="800"/>
            </a:br>
            <a:r>
              <a:rPr lang="en" sz="800"/>
              <a:t>32x32x3</a:t>
            </a:r>
            <a:endParaRPr sz="800"/>
          </a:p>
        </p:txBody>
      </p:sp>
      <p:sp>
        <p:nvSpPr>
          <p:cNvPr id="664" name="Google Shape;664;p63"/>
          <p:cNvSpPr/>
          <p:nvPr/>
        </p:nvSpPr>
        <p:spPr>
          <a:xfrm>
            <a:off x="765008" y="1743045"/>
            <a:ext cx="5808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Output </a:t>
            </a:r>
            <a:endParaRPr sz="800"/>
          </a:p>
          <a:p>
            <a:pPr indent="0" lvl="0" marL="0" rtl="0" algn="l">
              <a:spcBef>
                <a:spcPts val="0"/>
              </a:spcBef>
              <a:spcAft>
                <a:spcPts val="0"/>
              </a:spcAft>
              <a:buNone/>
            </a:pPr>
            <a:r>
              <a:rPr lang="en" sz="800"/>
              <a:t>Shape:</a:t>
            </a:r>
            <a:br>
              <a:rPr lang="en" sz="800"/>
            </a:br>
            <a:r>
              <a:rPr lang="en" sz="800"/>
              <a:t>128x128x3</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70" name="Google Shape;670;p64"/>
          <p:cNvPicPr preferRelativeResize="0"/>
          <p:nvPr/>
        </p:nvPicPr>
        <p:blipFill>
          <a:blip r:embed="rId3">
            <a:alphaModFix/>
          </a:blip>
          <a:stretch>
            <a:fillRect/>
          </a:stretch>
        </p:blipFill>
        <p:spPr>
          <a:xfrm>
            <a:off x="0" y="0"/>
            <a:ext cx="1466275" cy="730575"/>
          </a:xfrm>
          <a:prstGeom prst="rect">
            <a:avLst/>
          </a:prstGeom>
          <a:noFill/>
          <a:ln>
            <a:noFill/>
          </a:ln>
        </p:spPr>
      </p:pic>
      <p:sp>
        <p:nvSpPr>
          <p:cNvPr id="671" name="Google Shape;671;p64"/>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Adapting a stock ResNet50 to a much smaller input size</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1. Get a stock ResNet50 for input shape 128x128</a:t>
            </a:r>
            <a:r>
              <a:rPr lang="en" sz="1100">
                <a:solidFill>
                  <a:schemeClr val="dk1"/>
                </a:solidFill>
                <a:highlight>
                  <a:srgbClr val="FFFFFF"/>
                </a:highlight>
                <a:latin typeface="Google Sans"/>
                <a:ea typeface="Google Sans"/>
                <a:cs typeface="Google Sans"/>
                <a:sym typeface="Google Sans"/>
              </a:rPr>
              <a:t> </a:t>
            </a:r>
            <a:r>
              <a:rPr lang="en" sz="1000">
                <a:solidFill>
                  <a:schemeClr val="dk1"/>
                </a:solidFill>
                <a:highlight>
                  <a:srgbClr val="FFFFFF"/>
                </a:highlight>
                <a:latin typeface="Google Sans"/>
                <a:ea typeface="Google Sans"/>
                <a:cs typeface="Google Sans"/>
                <a:sym typeface="Google Sans"/>
              </a:rPr>
              <a:t>--smallest size for this model where final feature maps are still 4x4.</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2. Add the classifier for the 10 CIFAR classes.</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3. Rebuild the model</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72" name="Google Shape;672;p64"/>
          <p:cNvGraphicFramePr/>
          <p:nvPr/>
        </p:nvGraphicFramePr>
        <p:xfrm>
          <a:off x="794050" y="2345675"/>
          <a:ext cx="3000000" cy="3000000"/>
        </p:xfrm>
        <a:graphic>
          <a:graphicData uri="http://schemas.openxmlformats.org/drawingml/2006/table">
            <a:tbl>
              <a:tblPr>
                <a:noFill/>
                <a:tableStyleId>{06A7145B-FB42-4FE6-B276-994A6E335C7C}</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Get a pre-built ResNet50 w/o the top layer (classifier) and input shape configured for 128 x 128</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base </a:t>
                      </a:r>
                      <a:r>
                        <a:rPr lang="en" sz="1050">
                          <a:solidFill>
                            <a:srgbClr val="666666"/>
                          </a:solidFill>
                          <a:highlight>
                            <a:srgbClr val="F7F7F7"/>
                          </a:highlight>
                        </a:rPr>
                        <a:t>=</a:t>
                      </a:r>
                      <a:r>
                        <a:rPr lang="en" sz="1050">
                          <a:solidFill>
                            <a:srgbClr val="333333"/>
                          </a:solidFill>
                          <a:highlight>
                            <a:srgbClr val="F7F7F7"/>
                          </a:highlight>
                        </a:rPr>
                        <a:t> ResNet50(include_top</a:t>
                      </a:r>
                      <a:r>
                        <a:rPr lang="en" sz="1050">
                          <a:solidFill>
                            <a:srgbClr val="666666"/>
                          </a:solidFill>
                          <a:highlight>
                            <a:srgbClr val="F7F7F7"/>
                          </a:highlight>
                        </a:rPr>
                        <a:t>=</a:t>
                      </a:r>
                      <a:r>
                        <a:rPr b="1" lang="en" sz="1050">
                          <a:solidFill>
                            <a:srgbClr val="008000"/>
                          </a:solidFill>
                          <a:highlight>
                            <a:srgbClr val="F7F7F7"/>
                          </a:highlight>
                        </a:rPr>
                        <a:t>False</a:t>
                      </a:r>
                      <a:r>
                        <a:rPr lang="en" sz="1050">
                          <a:solidFill>
                            <a:srgbClr val="333333"/>
                          </a:solidFill>
                          <a:highlight>
                            <a:srgbClr val="F7F7F7"/>
                          </a:highlight>
                        </a:rPr>
                        <a:t>, input_shape</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666666"/>
                          </a:solidFill>
                          <a:highlight>
                            <a:srgbClr val="F7F7F7"/>
                          </a:highlight>
                        </a:rPr>
                        <a:t>128</a:t>
                      </a:r>
                      <a:r>
                        <a:rPr lang="en" sz="1050">
                          <a:solidFill>
                            <a:srgbClr val="333333"/>
                          </a:solidFill>
                          <a:highlight>
                            <a:srgbClr val="F7F7F7"/>
                          </a:highlight>
                        </a:rPr>
                        <a:t>, </a:t>
                      </a:r>
                      <a:r>
                        <a:rPr lang="en" sz="1050">
                          <a:solidFill>
                            <a:srgbClr val="666666"/>
                          </a:solidFill>
                          <a:highlight>
                            <a:srgbClr val="F7F7F7"/>
                          </a:highlight>
                        </a:rPr>
                        <a:t>128</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pooling</a:t>
                      </a:r>
                      <a:r>
                        <a:rPr lang="en" sz="1050">
                          <a:solidFill>
                            <a:srgbClr val="666666"/>
                          </a:solidFill>
                          <a:highlight>
                            <a:srgbClr val="F7F7F7"/>
                          </a:highlight>
                        </a:rPr>
                        <a:t>=</a:t>
                      </a:r>
                      <a:r>
                        <a:rPr lang="en" sz="1050">
                          <a:solidFill>
                            <a:srgbClr val="BA2121"/>
                          </a:solidFill>
                          <a:highlight>
                            <a:srgbClr val="F7F7F7"/>
                          </a:highlight>
                        </a:rPr>
                        <a:t>'max'</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Add a new classifier (top) layer for the 10 classes in CIFAR-10</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outputs </a:t>
                      </a:r>
                      <a:r>
                        <a:rPr lang="en" sz="1050">
                          <a:solidFill>
                            <a:srgbClr val="666666"/>
                          </a:solidFill>
                          <a:highlight>
                            <a:srgbClr val="F7F7F7"/>
                          </a:highlight>
                        </a:rPr>
                        <a:t>=</a:t>
                      </a:r>
                      <a:r>
                        <a:rPr lang="en" sz="1050">
                          <a:solidFill>
                            <a:srgbClr val="333333"/>
                          </a:solidFill>
                          <a:highlight>
                            <a:srgbClr val="F7F7F7"/>
                          </a:highlight>
                        </a:rPr>
                        <a:t> Dense(</a:t>
                      </a:r>
                      <a:r>
                        <a:rPr lang="en" sz="1050">
                          <a:solidFill>
                            <a:srgbClr val="666666"/>
                          </a:solidFill>
                          <a:highlight>
                            <a:srgbClr val="F7F7F7"/>
                          </a:highlight>
                        </a:rPr>
                        <a:t>10</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'softmax'</a:t>
                      </a:r>
                      <a:r>
                        <a:rPr lang="en" sz="1050">
                          <a:solidFill>
                            <a:srgbClr val="333333"/>
                          </a:solidFill>
                          <a:highlight>
                            <a:srgbClr val="F7F7F7"/>
                          </a:highlight>
                        </a:rPr>
                        <a:t>)(base</a:t>
                      </a:r>
                      <a:r>
                        <a:rPr lang="en" sz="1050">
                          <a:solidFill>
                            <a:srgbClr val="666666"/>
                          </a:solidFill>
                          <a:highlight>
                            <a:srgbClr val="F7F7F7"/>
                          </a:highlight>
                        </a:rPr>
                        <a:t>.</a:t>
                      </a:r>
                      <a:r>
                        <a:rPr lang="en" sz="1050">
                          <a:solidFill>
                            <a:srgbClr val="333333"/>
                          </a:solidFill>
                          <a:highlight>
                            <a:srgbClr val="F7F7F7"/>
                          </a:highlight>
                        </a:rPr>
                        <a:t>output)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Rebuild the model with the new classifier</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resnet </a:t>
                      </a:r>
                      <a:r>
                        <a:rPr lang="en" sz="1050">
                          <a:solidFill>
                            <a:srgbClr val="666666"/>
                          </a:solidFill>
                          <a:highlight>
                            <a:srgbClr val="F7F7F7"/>
                          </a:highlight>
                        </a:rPr>
                        <a:t>=</a:t>
                      </a:r>
                      <a:r>
                        <a:rPr lang="en" sz="1050">
                          <a:solidFill>
                            <a:srgbClr val="333333"/>
                          </a:solidFill>
                          <a:highlight>
                            <a:srgbClr val="F7F7F7"/>
                          </a:highlight>
                        </a:rPr>
                        <a:t> Model(base</a:t>
                      </a:r>
                      <a:r>
                        <a:rPr lang="en" sz="1050">
                          <a:solidFill>
                            <a:srgbClr val="666666"/>
                          </a:solidFill>
                          <a:highlight>
                            <a:srgbClr val="F7F7F7"/>
                          </a:highlight>
                        </a:rPr>
                        <a:t>.</a:t>
                      </a:r>
                      <a:r>
                        <a:rPr lang="en" sz="1050">
                          <a:solidFill>
                            <a:srgbClr val="333333"/>
                          </a:solidFill>
                          <a:highlight>
                            <a:srgbClr val="F7F7F7"/>
                          </a:highlight>
                        </a:rPr>
                        <a:t>input, outputs)</a:t>
                      </a:r>
                      <a:endParaRPr sz="80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6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78" name="Google Shape;678;p65"/>
          <p:cNvPicPr preferRelativeResize="0"/>
          <p:nvPr/>
        </p:nvPicPr>
        <p:blipFill>
          <a:blip r:embed="rId3">
            <a:alphaModFix/>
          </a:blip>
          <a:stretch>
            <a:fillRect/>
          </a:stretch>
        </p:blipFill>
        <p:spPr>
          <a:xfrm>
            <a:off x="0" y="0"/>
            <a:ext cx="1466275" cy="730575"/>
          </a:xfrm>
          <a:prstGeom prst="rect">
            <a:avLst/>
          </a:prstGeom>
          <a:noFill/>
          <a:ln>
            <a:noFill/>
          </a:ln>
        </p:spPr>
      </p:pic>
      <p:sp>
        <p:nvSpPr>
          <p:cNvPr id="679" name="Google Shape;679;p65"/>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Summary of the rebuilt stock ResNet50</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000">
              <a:solidFill>
                <a:schemeClr val="dk1"/>
              </a:solidFill>
              <a:highlight>
                <a:srgbClr val="FFFFFF"/>
              </a:highlight>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80" name="Google Shape;680;p65"/>
          <p:cNvGraphicFramePr/>
          <p:nvPr/>
        </p:nvGraphicFramePr>
        <p:xfrm>
          <a:off x="794000" y="2203625"/>
          <a:ext cx="3000000" cy="3000000"/>
        </p:xfrm>
        <a:graphic>
          <a:graphicData uri="http://schemas.openxmlformats.org/drawingml/2006/table">
            <a:tbl>
              <a:tblPr>
                <a:noFill/>
                <a:tableStyleId>{06A7145B-FB42-4FE6-B276-994A6E335C7C}</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activation_146 (Activation)                (None, 4, 4, 2048)   0           add_47[0][0]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__________________________________________________________________________________________________</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global_max_pooling2d_2 (GlobalM   (None, 2048)         0           activation_146[0][0]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__________________________________________________________________________________________________</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dense_9 (Dense)                               (None, 10)           20490       global_max_pooling2d_2[0][0]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Total params: 23,608,202</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Trainable params: 23,555,082</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Non-trainable params: 53,120</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81" name="Google Shape;681;p65"/>
          <p:cNvSpPr/>
          <p:nvPr/>
        </p:nvSpPr>
        <p:spPr>
          <a:xfrm>
            <a:off x="3089625" y="1367275"/>
            <a:ext cx="1154100" cy="6984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Feature maps at the bottleneck layer are 4x4.</a:t>
            </a:r>
            <a:endParaRPr sz="800"/>
          </a:p>
        </p:txBody>
      </p:sp>
      <p:sp>
        <p:nvSpPr>
          <p:cNvPr id="682" name="Google Shape;682;p65"/>
          <p:cNvSpPr/>
          <p:nvPr/>
        </p:nvSpPr>
        <p:spPr>
          <a:xfrm rot="1099343">
            <a:off x="229205" y="297678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6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88" name="Google Shape;688;p66"/>
          <p:cNvPicPr preferRelativeResize="0"/>
          <p:nvPr/>
        </p:nvPicPr>
        <p:blipFill>
          <a:blip r:embed="rId3">
            <a:alphaModFix/>
          </a:blip>
          <a:stretch>
            <a:fillRect/>
          </a:stretch>
        </p:blipFill>
        <p:spPr>
          <a:xfrm>
            <a:off x="0" y="0"/>
            <a:ext cx="1466275" cy="730575"/>
          </a:xfrm>
          <a:prstGeom prst="rect">
            <a:avLst/>
          </a:prstGeom>
          <a:noFill/>
          <a:ln>
            <a:noFill/>
          </a:ln>
        </p:spPr>
      </p:pic>
      <p:sp>
        <p:nvSpPr>
          <p:cNvPr id="689" name="Google Shape;689;p66"/>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Build and Add the Pre-Stem</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1. Create a Sequential model for the pre-stem</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2. Add two deconvolution layers to upsample to (64, 64, 3) and then (128, 128, 3).</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3. Add the ResNet50 model.</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90" name="Google Shape;690;p66"/>
          <p:cNvGraphicFramePr/>
          <p:nvPr/>
        </p:nvGraphicFramePr>
        <p:xfrm>
          <a:off x="794050" y="2345675"/>
          <a:ext cx="3000000" cy="3000000"/>
        </p:xfrm>
        <a:graphic>
          <a:graphicData uri="http://schemas.openxmlformats.org/drawingml/2006/table">
            <a:tbl>
              <a:tblPr>
                <a:noFill/>
                <a:tableStyleId>{06A7145B-FB42-4FE6-B276-994A6E335C7C}</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Create the pre-stem as a Sequential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 </a:t>
                      </a:r>
                      <a:r>
                        <a:rPr lang="en" sz="1050">
                          <a:solidFill>
                            <a:srgbClr val="666666"/>
                          </a:solidFill>
                          <a:highlight>
                            <a:srgbClr val="F7F7F7"/>
                          </a:highlight>
                        </a:rPr>
                        <a:t>=</a:t>
                      </a:r>
                      <a:r>
                        <a:rPr lang="en" sz="1050">
                          <a:solidFill>
                            <a:srgbClr val="333333"/>
                          </a:solidFill>
                          <a:highlight>
                            <a:srgbClr val="F7F7F7"/>
                          </a:highlight>
                        </a:rPr>
                        <a:t> Sequential()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This is the first deconvolution, which takes the (32, 32, 3) CIFAR-10 input and outputs (64, 64, 3)</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add(Conv2DTranspose(</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strides</a:t>
                      </a:r>
                      <a:r>
                        <a:rPr lang="en" sz="1050">
                          <a:solidFill>
                            <a:srgbClr val="666666"/>
                          </a:solidFill>
                          <a:highlight>
                            <a:srgbClr val="F7F7F7"/>
                          </a:highlight>
                        </a:rPr>
                        <a:t>=2</a:t>
                      </a:r>
                      <a:r>
                        <a:rPr lang="en" sz="1050">
                          <a:solidFill>
                            <a:srgbClr val="333333"/>
                          </a:solidFill>
                          <a:highlight>
                            <a:srgbClr val="F7F7F7"/>
                          </a:highlight>
                        </a:rPr>
                        <a:t>, padding</a:t>
                      </a:r>
                      <a:r>
                        <a:rPr lang="en" sz="1050">
                          <a:solidFill>
                            <a:srgbClr val="666666"/>
                          </a:solidFill>
                          <a:highlight>
                            <a:srgbClr val="F7F7F7"/>
                          </a:highlight>
                        </a:rPr>
                        <a:t>=</a:t>
                      </a:r>
                      <a:r>
                        <a:rPr lang="en" sz="1050">
                          <a:solidFill>
                            <a:srgbClr val="BA2121"/>
                          </a:solidFill>
                          <a:highlight>
                            <a:srgbClr val="F7F7F7"/>
                          </a:highlight>
                        </a:rPr>
                        <a:t>'same'</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'relu'</a:t>
                      </a:r>
                      <a:r>
                        <a:rPr lang="en" sz="1050">
                          <a:solidFill>
                            <a:srgbClr val="333333"/>
                          </a:solidFill>
                          <a:highlight>
                            <a:srgbClr val="F7F7F7"/>
                          </a:highlight>
                        </a:rPr>
                        <a:t>, input_shape</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666666"/>
                          </a:solidFill>
                          <a:highlight>
                            <a:srgbClr val="F7F7F7"/>
                          </a:highlight>
                        </a:rPr>
                        <a:t>32</a:t>
                      </a:r>
                      <a:r>
                        <a:rPr lang="en" sz="1050">
                          <a:solidFill>
                            <a:srgbClr val="333333"/>
                          </a:solidFill>
                          <a:highlight>
                            <a:srgbClr val="F7F7F7"/>
                          </a:highlight>
                        </a:rPr>
                        <a:t>,</a:t>
                      </a:r>
                      <a:r>
                        <a:rPr lang="en" sz="1050">
                          <a:solidFill>
                            <a:srgbClr val="666666"/>
                          </a:solidFill>
                          <a:highlight>
                            <a:srgbClr val="F7F7F7"/>
                          </a:highlight>
                        </a:rPr>
                        <a:t>32</a:t>
                      </a:r>
                      <a:r>
                        <a:rPr lang="en" sz="1050">
                          <a:solidFill>
                            <a:srgbClr val="333333"/>
                          </a:solidFill>
                          <a:highlight>
                            <a:srgbClr val="F7F7F7"/>
                          </a:highlight>
                        </a:rPr>
                        <a:t>,</a:t>
                      </a:r>
                      <a:r>
                        <a:rPr lang="en" sz="1050">
                          <a:solidFill>
                            <a:srgbClr val="666666"/>
                          </a:solidFill>
                          <a:highlight>
                            <a:srgbClr val="F7F7F7"/>
                          </a:highlight>
                        </a:rPr>
                        <a:t>3</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add(BatchNormalization())</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This is the second deconvolution which outputs (128, 128, 3) which matches the input to our ResNet50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add(Conv2DTranspose(</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strides</a:t>
                      </a:r>
                      <a:r>
                        <a:rPr lang="en" sz="1050">
                          <a:solidFill>
                            <a:srgbClr val="666666"/>
                          </a:solidFill>
                          <a:highlight>
                            <a:srgbClr val="F7F7F7"/>
                          </a:highlight>
                        </a:rPr>
                        <a:t>=2</a:t>
                      </a:r>
                      <a:r>
                        <a:rPr lang="en" sz="1050">
                          <a:solidFill>
                            <a:srgbClr val="333333"/>
                          </a:solidFill>
                          <a:highlight>
                            <a:srgbClr val="F7F7F7"/>
                          </a:highlight>
                        </a:rPr>
                        <a:t>, padding</a:t>
                      </a:r>
                      <a:r>
                        <a:rPr lang="en" sz="1050">
                          <a:solidFill>
                            <a:srgbClr val="666666"/>
                          </a:solidFill>
                          <a:highlight>
                            <a:srgbClr val="F7F7F7"/>
                          </a:highlight>
                        </a:rPr>
                        <a:t>=</a:t>
                      </a:r>
                      <a:r>
                        <a:rPr lang="en" sz="1050">
                          <a:solidFill>
                            <a:srgbClr val="BA2121"/>
                          </a:solidFill>
                          <a:highlight>
                            <a:srgbClr val="F7F7F7"/>
                          </a:highlight>
                        </a:rPr>
                        <a:t>'same'</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'relu'</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add(BatchNormalization())</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Add the ResNet50 model as the remaining layers and rebuild</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add(resnet)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compile(loss</a:t>
                      </a:r>
                      <a:r>
                        <a:rPr lang="en" sz="1050">
                          <a:solidFill>
                            <a:srgbClr val="666666"/>
                          </a:solidFill>
                          <a:highlight>
                            <a:srgbClr val="F7F7F7"/>
                          </a:highlight>
                        </a:rPr>
                        <a:t>=</a:t>
                      </a:r>
                      <a:r>
                        <a:rPr lang="en" sz="1050">
                          <a:solidFill>
                            <a:srgbClr val="BA2121"/>
                          </a:solidFill>
                          <a:highlight>
                            <a:srgbClr val="F7F7F7"/>
                          </a:highlight>
                        </a:rPr>
                        <a:t>'categorical_crossentropy'</a:t>
                      </a:r>
                      <a:r>
                        <a:rPr lang="en" sz="1050">
                          <a:solidFill>
                            <a:srgbClr val="333333"/>
                          </a:solidFill>
                          <a:highlight>
                            <a:srgbClr val="F7F7F7"/>
                          </a:highlight>
                        </a:rPr>
                        <a:t>, optimizer</a:t>
                      </a:r>
                      <a:r>
                        <a:rPr lang="en" sz="1050">
                          <a:solidFill>
                            <a:srgbClr val="666666"/>
                          </a:solidFill>
                          <a:highlight>
                            <a:srgbClr val="F7F7F7"/>
                          </a:highlight>
                        </a:rPr>
                        <a:t>=</a:t>
                      </a:r>
                      <a:r>
                        <a:rPr lang="en" sz="1050">
                          <a:solidFill>
                            <a:srgbClr val="333333"/>
                          </a:solidFill>
                          <a:highlight>
                            <a:srgbClr val="F7F7F7"/>
                          </a:highlight>
                        </a:rPr>
                        <a:t>Adam(lr</a:t>
                      </a:r>
                      <a:r>
                        <a:rPr lang="en" sz="1050">
                          <a:solidFill>
                            <a:srgbClr val="666666"/>
                          </a:solidFill>
                          <a:highlight>
                            <a:srgbClr val="F7F7F7"/>
                          </a:highlight>
                        </a:rPr>
                        <a:t>=0.001</a:t>
                      </a:r>
                      <a:r>
                        <a:rPr lang="en" sz="1050">
                          <a:solidFill>
                            <a:srgbClr val="333333"/>
                          </a:solidFill>
                          <a:highlight>
                            <a:srgbClr val="F7F7F7"/>
                          </a:highlight>
                        </a:rPr>
                        <a:t>), metrics</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BA2121"/>
                          </a:solidFill>
                          <a:highlight>
                            <a:srgbClr val="F7F7F7"/>
                          </a:highlight>
                        </a:rPr>
                        <a:t>'acc'</a:t>
                      </a:r>
                      <a:r>
                        <a:rPr lang="en" sz="1050">
                          <a:solidFill>
                            <a:srgbClr val="333333"/>
                          </a:solidFill>
                          <a:highlight>
                            <a:srgbClr val="F7F7F7"/>
                          </a:highlight>
                        </a:rPr>
                        <a:t>])</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91" name="Google Shape;691;p66"/>
          <p:cNvSpPr/>
          <p:nvPr/>
        </p:nvSpPr>
        <p:spPr>
          <a:xfrm>
            <a:off x="751700" y="4454925"/>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6"/>
          <p:cNvSpPr/>
          <p:nvPr/>
        </p:nvSpPr>
        <p:spPr>
          <a:xfrm rot="1099343">
            <a:off x="174555" y="41671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6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98" name="Google Shape;698;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699" name="Google Shape;699;p67"/>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Results on CIFAR-10</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 original papers for ResNet v1 and v2 use a </a:t>
            </a:r>
            <a:r>
              <a:rPr b="1" lang="en" sz="1100">
                <a:solidFill>
                  <a:srgbClr val="4A86E8"/>
                </a:solidFill>
                <a:latin typeface="Google Sans"/>
                <a:ea typeface="Google Sans"/>
                <a:cs typeface="Google Sans"/>
                <a:sym typeface="Google Sans"/>
              </a:rPr>
              <a:t>modified architecture version tailored to CIFAR-10, referred to as ResNet_CIFAR10</a:t>
            </a:r>
            <a:r>
              <a:rPr lang="en" sz="1100">
                <a:solidFill>
                  <a:schemeClr val="dk1"/>
                </a:solidFill>
                <a:latin typeface="Google Sans"/>
                <a:ea typeface="Google Sans"/>
                <a:cs typeface="Google Sans"/>
                <a:sym typeface="Google Sans"/>
              </a:rPr>
              <a:t>. </a:t>
            </a:r>
            <a:r>
              <a:rPr lang="en" sz="1100" u="sng">
                <a:solidFill>
                  <a:schemeClr val="dk1"/>
                </a:solidFill>
                <a:latin typeface="Google Sans"/>
                <a:ea typeface="Google Sans"/>
                <a:cs typeface="Google Sans"/>
                <a:sym typeface="Google Sans"/>
              </a:rPr>
              <a:t>The stock ResNet50+ architectures will not converge when trained on CIFAR-10</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They obtain 92-93% accuracy on 200 epochs.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rgbClr val="4A86E8"/>
                </a:solidFill>
                <a:latin typeface="Google Sans"/>
                <a:ea typeface="Google Sans"/>
                <a:cs typeface="Google Sans"/>
                <a:sym typeface="Google Sans"/>
              </a:rPr>
              <a:t>Using the stock ResNet50 with the deconvolutional pre-stem, I was able to get comparable accuracy in ~50 epochs.</a:t>
            </a:r>
            <a:endParaRPr b="1" sz="1100">
              <a:solidFill>
                <a:srgbClr val="4A86E8"/>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b="1" lang="en">
                <a:latin typeface="Google Sans"/>
                <a:ea typeface="Google Sans"/>
                <a:cs typeface="Google Sans"/>
                <a:sym typeface="Google Sans"/>
              </a:rPr>
              <a:t>AS ACCURATE, TRAINED FASTER, NO REDESIGN OF ARCHITECTURE</a:t>
            </a:r>
            <a:endParaRPr b="1">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endParaRPr>
          </a:p>
          <a:p>
            <a:pPr indent="0" lvl="0" marL="0" rtl="0" algn="l">
              <a:lnSpc>
                <a:spcPct val="115000"/>
              </a:lnSpc>
              <a:spcBef>
                <a:spcPts val="0"/>
              </a:spcBef>
              <a:spcAft>
                <a:spcPts val="0"/>
              </a:spcAft>
              <a:buNone/>
            </a:pPr>
            <a:r>
              <a:t/>
            </a:r>
            <a:endParaRPr b="1" sz="1100">
              <a:solidFill>
                <a:srgbClr val="4A86E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68"/>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705" name="Google Shape;705;p68"/>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06</a:t>
            </a:r>
            <a:endParaRPr sz="40000">
              <a:solidFill>
                <a:srgbClr val="FFFFFF"/>
              </a:solidFill>
              <a:latin typeface="Google Sans"/>
              <a:ea typeface="Google Sans"/>
              <a:cs typeface="Google Sans"/>
              <a:sym typeface="Google Sans"/>
            </a:endParaRPr>
          </a:p>
        </p:txBody>
      </p:sp>
      <p:sp>
        <p:nvSpPr>
          <p:cNvPr id="707" name="Google Shape;707;p68"/>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Distributed Batch Prediction</a:t>
            </a:r>
            <a:endParaRPr sz="3000"/>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69"/>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sp>
        <p:nvSpPr>
          <p:cNvPr id="713" name="Google Shape;713;p69"/>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Scaling Out vs Scaling Up</a:t>
            </a:r>
            <a:endParaRPr b="1" sz="1350">
              <a:solidFill>
                <a:schemeClr val="dk1"/>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A common production practice is to use the cloud to scale out, instead of scaling up to meet fluctuations in on-demand usage.</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ADVANTAGES:</a:t>
            </a:r>
            <a:endParaRPr b="1"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Smaller instances are “more” commodity priced.</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Provision and release “on-demand” instances for peaks in usage.</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Easier to spread instances across regions and zones.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PROBLEM:</a:t>
            </a:r>
            <a:endParaRPr b="1"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Prediction requests come to a load balancer in a batch (e.g., 1000). The batch is partitioned and </a:t>
            </a:r>
            <a:br>
              <a:rPr lang="en" sz="1100">
                <a:solidFill>
                  <a:schemeClr val="dk1"/>
                </a:solidFill>
                <a:latin typeface="Google Sans"/>
                <a:ea typeface="Google Sans"/>
                <a:cs typeface="Google Sans"/>
                <a:sym typeface="Google Sans"/>
              </a:rPr>
            </a:br>
            <a:r>
              <a:rPr lang="en" sz="1100">
                <a:solidFill>
                  <a:schemeClr val="dk1"/>
                </a:solidFill>
                <a:latin typeface="Google Sans"/>
                <a:ea typeface="Google Sans"/>
                <a:cs typeface="Google Sans"/>
                <a:sym typeface="Google Sans"/>
              </a:rPr>
              <a:t>              distributed to multiple instances. The results are returned back to the load balancer </a:t>
            </a:r>
            <a:r>
              <a:rPr b="1" lang="en" sz="1100">
                <a:solidFill>
                  <a:srgbClr val="4A86E8"/>
                </a:solidFill>
                <a:latin typeface="Google Sans"/>
                <a:ea typeface="Google Sans"/>
                <a:cs typeface="Google Sans"/>
                <a:sym typeface="Google Sans"/>
              </a:rPr>
              <a:t>asynchronously</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	How does one re-assemble (match up) the async results (“any order”) with the individual requests in </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 batch!</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714" name="Google Shape;714;p69"/>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70"/>
          <p:cNvSpPr txBox="1"/>
          <p:nvPr>
            <p:ph type="title"/>
          </p:nvPr>
        </p:nvSpPr>
        <p:spPr>
          <a:xfrm>
            <a:off x="311700" y="19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cxnSp>
        <p:nvCxnSpPr>
          <p:cNvPr id="720" name="Google Shape;720;p70"/>
          <p:cNvCxnSpPr/>
          <p:nvPr/>
        </p:nvCxnSpPr>
        <p:spPr>
          <a:xfrm flipH="1" rot="10800000">
            <a:off x="632775" y="2790975"/>
            <a:ext cx="7702800" cy="25200"/>
          </a:xfrm>
          <a:prstGeom prst="straightConnector1">
            <a:avLst/>
          </a:prstGeom>
          <a:noFill/>
          <a:ln cap="flat" cmpd="sng" w="19050">
            <a:solidFill>
              <a:schemeClr val="dk2"/>
            </a:solidFill>
            <a:prstDash val="dash"/>
            <a:round/>
            <a:headEnd len="med" w="med" type="none"/>
            <a:tailEnd len="med" w="med" type="none"/>
          </a:ln>
        </p:spPr>
      </p:cxnSp>
      <p:sp>
        <p:nvSpPr>
          <p:cNvPr id="721" name="Google Shape;721;p70"/>
          <p:cNvSpPr txBox="1"/>
          <p:nvPr/>
        </p:nvSpPr>
        <p:spPr>
          <a:xfrm>
            <a:off x="740150" y="2816175"/>
            <a:ext cx="1329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(recommendation)</a:t>
            </a:r>
            <a:endParaRPr b="1" sz="1000">
              <a:solidFill>
                <a:srgbClr val="B45F06"/>
              </a:solidFill>
            </a:endParaRPr>
          </a:p>
        </p:txBody>
      </p:sp>
      <p:sp>
        <p:nvSpPr>
          <p:cNvPr id="722" name="Google Shape;722;p70"/>
          <p:cNvSpPr txBox="1"/>
          <p:nvPr/>
        </p:nvSpPr>
        <p:spPr>
          <a:xfrm>
            <a:off x="740150" y="2424725"/>
            <a:ext cx="1329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General Practice</a:t>
            </a:r>
            <a:endParaRPr b="1" sz="1000">
              <a:solidFill>
                <a:srgbClr val="B45F06"/>
              </a:solidFill>
            </a:endParaRPr>
          </a:p>
        </p:txBody>
      </p:sp>
      <p:sp>
        <p:nvSpPr>
          <p:cNvPr id="723" name="Google Shape;723;p70"/>
          <p:cNvSpPr txBox="1"/>
          <p:nvPr/>
        </p:nvSpPr>
        <p:spPr>
          <a:xfrm>
            <a:off x="5390463" y="12272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Batch Prediction</a:t>
            </a:r>
            <a:endParaRPr sz="900"/>
          </a:p>
        </p:txBody>
      </p:sp>
      <p:sp>
        <p:nvSpPr>
          <p:cNvPr id="724" name="Google Shape;724;p70"/>
          <p:cNvSpPr/>
          <p:nvPr/>
        </p:nvSpPr>
        <p:spPr>
          <a:xfrm>
            <a:off x="6668875" y="93350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Batch Predictions made synchronously on single instance</a:t>
            </a:r>
            <a:endParaRPr sz="800"/>
          </a:p>
        </p:txBody>
      </p:sp>
      <p:sp>
        <p:nvSpPr>
          <p:cNvPr id="725" name="Google Shape;725;p70"/>
          <p:cNvSpPr/>
          <p:nvPr/>
        </p:nvSpPr>
        <p:spPr>
          <a:xfrm rot="5400000">
            <a:off x="6407575" y="2572327"/>
            <a:ext cx="1592100" cy="1200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6" name="Google Shape;726;p70"/>
          <p:cNvPicPr preferRelativeResize="0"/>
          <p:nvPr/>
        </p:nvPicPr>
        <p:blipFill>
          <a:blip r:embed="rId3">
            <a:alphaModFix/>
          </a:blip>
          <a:stretch>
            <a:fillRect/>
          </a:stretch>
        </p:blipFill>
        <p:spPr>
          <a:xfrm>
            <a:off x="2506900" y="1510611"/>
            <a:ext cx="853250" cy="748339"/>
          </a:xfrm>
          <a:prstGeom prst="rect">
            <a:avLst/>
          </a:prstGeom>
          <a:noFill/>
          <a:ln>
            <a:noFill/>
          </a:ln>
        </p:spPr>
      </p:pic>
      <p:sp>
        <p:nvSpPr>
          <p:cNvPr id="727" name="Google Shape;727;p70"/>
          <p:cNvSpPr txBox="1"/>
          <p:nvPr/>
        </p:nvSpPr>
        <p:spPr>
          <a:xfrm>
            <a:off x="2647325" y="1273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pic>
        <p:nvPicPr>
          <p:cNvPr id="728" name="Google Shape;728;p70"/>
          <p:cNvPicPr preferRelativeResize="0"/>
          <p:nvPr/>
        </p:nvPicPr>
        <p:blipFill>
          <a:blip r:embed="rId4">
            <a:alphaModFix/>
          </a:blip>
          <a:stretch>
            <a:fillRect/>
          </a:stretch>
        </p:blipFill>
        <p:spPr>
          <a:xfrm>
            <a:off x="3937400" y="1527213"/>
            <a:ext cx="853250" cy="748331"/>
          </a:xfrm>
          <a:prstGeom prst="rect">
            <a:avLst/>
          </a:prstGeom>
          <a:noFill/>
          <a:ln>
            <a:noFill/>
          </a:ln>
        </p:spPr>
      </p:pic>
      <p:sp>
        <p:nvSpPr>
          <p:cNvPr id="729" name="Google Shape;729;p70"/>
          <p:cNvSpPr/>
          <p:nvPr/>
        </p:nvSpPr>
        <p:spPr>
          <a:xfrm>
            <a:off x="3545113" y="15838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0"/>
          <p:cNvSpPr txBox="1"/>
          <p:nvPr/>
        </p:nvSpPr>
        <p:spPr>
          <a:xfrm>
            <a:off x="3782350" y="1273600"/>
            <a:ext cx="12594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Scaled Up Instance</a:t>
            </a:r>
            <a:endParaRPr sz="900"/>
          </a:p>
        </p:txBody>
      </p:sp>
      <p:sp>
        <p:nvSpPr>
          <p:cNvPr id="731" name="Google Shape;731;p70"/>
          <p:cNvSpPr/>
          <p:nvPr/>
        </p:nvSpPr>
        <p:spPr>
          <a:xfrm rot="10800000">
            <a:off x="5041756" y="1632129"/>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2" name="Google Shape;732;p70"/>
          <p:cNvPicPr preferRelativeResize="0"/>
          <p:nvPr/>
        </p:nvPicPr>
        <p:blipFill>
          <a:blip r:embed="rId3">
            <a:alphaModFix/>
          </a:blip>
          <a:stretch>
            <a:fillRect/>
          </a:stretch>
        </p:blipFill>
        <p:spPr>
          <a:xfrm>
            <a:off x="2549750" y="3115611"/>
            <a:ext cx="853250" cy="748339"/>
          </a:xfrm>
          <a:prstGeom prst="rect">
            <a:avLst/>
          </a:prstGeom>
          <a:noFill/>
          <a:ln>
            <a:noFill/>
          </a:ln>
        </p:spPr>
      </p:pic>
      <p:sp>
        <p:nvSpPr>
          <p:cNvPr id="733" name="Google Shape;733;p70"/>
          <p:cNvSpPr txBox="1"/>
          <p:nvPr/>
        </p:nvSpPr>
        <p:spPr>
          <a:xfrm>
            <a:off x="2690175" y="2878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pic>
        <p:nvPicPr>
          <p:cNvPr id="734" name="Google Shape;734;p70"/>
          <p:cNvPicPr preferRelativeResize="0"/>
          <p:nvPr/>
        </p:nvPicPr>
        <p:blipFill>
          <a:blip r:embed="rId5">
            <a:alphaModFix/>
          </a:blip>
          <a:stretch>
            <a:fillRect/>
          </a:stretch>
        </p:blipFill>
        <p:spPr>
          <a:xfrm>
            <a:off x="3829675" y="3086912"/>
            <a:ext cx="805724" cy="805724"/>
          </a:xfrm>
          <a:prstGeom prst="rect">
            <a:avLst/>
          </a:prstGeom>
          <a:noFill/>
          <a:ln>
            <a:noFill/>
          </a:ln>
        </p:spPr>
      </p:pic>
      <p:sp>
        <p:nvSpPr>
          <p:cNvPr id="735" name="Google Shape;735;p70"/>
          <p:cNvSpPr txBox="1"/>
          <p:nvPr/>
        </p:nvSpPr>
        <p:spPr>
          <a:xfrm>
            <a:off x="3727025" y="2878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Load Balancing</a:t>
            </a:r>
            <a:endParaRPr sz="900"/>
          </a:p>
        </p:txBody>
      </p:sp>
      <p:sp>
        <p:nvSpPr>
          <p:cNvPr id="736" name="Google Shape;736;p70"/>
          <p:cNvSpPr/>
          <p:nvPr/>
        </p:nvSpPr>
        <p:spPr>
          <a:xfrm rot="5400000">
            <a:off x="4042175" y="3218525"/>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0"/>
          <p:cNvSpPr txBox="1"/>
          <p:nvPr/>
        </p:nvSpPr>
        <p:spPr>
          <a:xfrm>
            <a:off x="3512700" y="4125000"/>
            <a:ext cx="13293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Commodity</a:t>
            </a:r>
            <a:r>
              <a:rPr lang="en" sz="900"/>
              <a:t> Instances</a:t>
            </a:r>
            <a:endParaRPr sz="900"/>
          </a:p>
        </p:txBody>
      </p:sp>
      <p:sp>
        <p:nvSpPr>
          <p:cNvPr id="738" name="Google Shape;738;p70"/>
          <p:cNvSpPr/>
          <p:nvPr/>
        </p:nvSpPr>
        <p:spPr>
          <a:xfrm>
            <a:off x="3512688" y="3249263"/>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9" name="Google Shape;739;p70"/>
          <p:cNvPicPr preferRelativeResize="0"/>
          <p:nvPr/>
        </p:nvPicPr>
        <p:blipFill>
          <a:blip r:embed="rId4">
            <a:alphaModFix/>
          </a:blip>
          <a:stretch>
            <a:fillRect/>
          </a:stretch>
        </p:blipFill>
        <p:spPr>
          <a:xfrm>
            <a:off x="3037750" y="4439547"/>
            <a:ext cx="614005" cy="538500"/>
          </a:xfrm>
          <a:prstGeom prst="rect">
            <a:avLst/>
          </a:prstGeom>
          <a:noFill/>
          <a:ln>
            <a:noFill/>
          </a:ln>
        </p:spPr>
      </p:pic>
      <p:pic>
        <p:nvPicPr>
          <p:cNvPr id="740" name="Google Shape;740;p70"/>
          <p:cNvPicPr preferRelativeResize="0"/>
          <p:nvPr/>
        </p:nvPicPr>
        <p:blipFill>
          <a:blip r:embed="rId4">
            <a:alphaModFix/>
          </a:blip>
          <a:stretch>
            <a:fillRect/>
          </a:stretch>
        </p:blipFill>
        <p:spPr>
          <a:xfrm>
            <a:off x="3889713" y="4439547"/>
            <a:ext cx="614005" cy="538500"/>
          </a:xfrm>
          <a:prstGeom prst="rect">
            <a:avLst/>
          </a:prstGeom>
          <a:noFill/>
          <a:ln>
            <a:noFill/>
          </a:ln>
        </p:spPr>
      </p:pic>
      <p:pic>
        <p:nvPicPr>
          <p:cNvPr id="741" name="Google Shape;741;p70"/>
          <p:cNvPicPr preferRelativeResize="0"/>
          <p:nvPr/>
        </p:nvPicPr>
        <p:blipFill>
          <a:blip r:embed="rId4">
            <a:alphaModFix/>
          </a:blip>
          <a:stretch>
            <a:fillRect/>
          </a:stretch>
        </p:blipFill>
        <p:spPr>
          <a:xfrm>
            <a:off x="4741675" y="4439547"/>
            <a:ext cx="614005" cy="538500"/>
          </a:xfrm>
          <a:prstGeom prst="rect">
            <a:avLst/>
          </a:prstGeom>
          <a:noFill/>
          <a:ln>
            <a:noFill/>
          </a:ln>
        </p:spPr>
      </p:pic>
      <p:sp>
        <p:nvSpPr>
          <p:cNvPr id="742" name="Google Shape;742;p70"/>
          <p:cNvSpPr txBox="1"/>
          <p:nvPr/>
        </p:nvSpPr>
        <p:spPr>
          <a:xfrm>
            <a:off x="5390463" y="28271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Batch Prediction</a:t>
            </a:r>
            <a:endParaRPr sz="900"/>
          </a:p>
        </p:txBody>
      </p:sp>
      <p:sp>
        <p:nvSpPr>
          <p:cNvPr id="743" name="Google Shape;743;p70"/>
          <p:cNvSpPr/>
          <p:nvPr/>
        </p:nvSpPr>
        <p:spPr>
          <a:xfrm rot="10800000">
            <a:off x="5062081" y="3249279"/>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0"/>
          <p:cNvSpPr/>
          <p:nvPr/>
        </p:nvSpPr>
        <p:spPr>
          <a:xfrm>
            <a:off x="6668875" y="347657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Batch Predictions made </a:t>
            </a:r>
            <a:r>
              <a:rPr lang="en" sz="800"/>
              <a:t>asynchronous</a:t>
            </a:r>
            <a:r>
              <a:rPr lang="en" sz="800"/>
              <a:t> distributed across instances</a:t>
            </a:r>
            <a:endParaRPr sz="800"/>
          </a:p>
        </p:txBody>
      </p:sp>
      <p:pic>
        <p:nvPicPr>
          <p:cNvPr id="745" name="Google Shape;745;p70"/>
          <p:cNvPicPr preferRelativeResize="0"/>
          <p:nvPr/>
        </p:nvPicPr>
        <p:blipFill>
          <a:blip r:embed="rId6">
            <a:alphaModFix/>
          </a:blip>
          <a:stretch>
            <a:fillRect/>
          </a:stretch>
        </p:blipFill>
        <p:spPr>
          <a:xfrm>
            <a:off x="0" y="0"/>
            <a:ext cx="1466275" cy="730575"/>
          </a:xfrm>
          <a:prstGeom prst="rect">
            <a:avLst/>
          </a:prstGeom>
          <a:noFill/>
          <a:ln>
            <a:noFill/>
          </a:ln>
        </p:spPr>
      </p:pic>
      <p:pic>
        <p:nvPicPr>
          <p:cNvPr id="746" name="Google Shape;746;p70"/>
          <p:cNvPicPr preferRelativeResize="0"/>
          <p:nvPr/>
        </p:nvPicPr>
        <p:blipFill rotWithShape="1">
          <a:blip r:embed="rId7">
            <a:alphaModFix/>
          </a:blip>
          <a:srcRect b="5092" l="0" r="0" t="5092"/>
          <a:stretch/>
        </p:blipFill>
        <p:spPr>
          <a:xfrm>
            <a:off x="5448663" y="1519525"/>
            <a:ext cx="813300" cy="730500"/>
          </a:xfrm>
          <a:prstGeom prst="rect">
            <a:avLst/>
          </a:prstGeom>
          <a:noFill/>
          <a:ln>
            <a:noFill/>
          </a:ln>
        </p:spPr>
      </p:pic>
      <p:pic>
        <p:nvPicPr>
          <p:cNvPr id="747" name="Google Shape;747;p70"/>
          <p:cNvPicPr preferRelativeResize="0"/>
          <p:nvPr/>
        </p:nvPicPr>
        <p:blipFill rotWithShape="1">
          <a:blip r:embed="rId7">
            <a:alphaModFix/>
          </a:blip>
          <a:srcRect b="5092" l="0" r="0" t="5092"/>
          <a:stretch/>
        </p:blipFill>
        <p:spPr>
          <a:xfrm>
            <a:off x="5448675" y="3124525"/>
            <a:ext cx="813300" cy="73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71"/>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Scaling Out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SOLUTION</a:t>
            </a:r>
            <a:r>
              <a:rPr b="1" lang="en" sz="1100">
                <a:solidFill>
                  <a:schemeClr val="dk1"/>
                </a:solidFill>
                <a:latin typeface="Google Sans"/>
                <a:ea typeface="Google Sans"/>
                <a:cs typeface="Google Sans"/>
                <a:sym typeface="Google Sans"/>
              </a:rPr>
              <a:t>:</a:t>
            </a:r>
            <a:br>
              <a:rPr b="1" lang="en" sz="1100">
                <a:solidFill>
                  <a:schemeClr val="dk1"/>
                </a:solidFill>
                <a:latin typeface="Google Sans"/>
                <a:ea typeface="Google Sans"/>
                <a:cs typeface="Google Sans"/>
                <a:sym typeface="Google Sans"/>
              </a:rPr>
            </a:br>
            <a:endParaRPr b="1"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	Use a pre-stem to retrofit trained models to output a unique request ID for each prediction.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753" name="Google Shape;753;p71"/>
          <p:cNvSpPr/>
          <p:nvPr/>
        </p:nvSpPr>
        <p:spPr>
          <a:xfrm>
            <a:off x="2992000" y="2882625"/>
            <a:ext cx="2885400" cy="802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1"/>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55" name="Google Shape;755;p71"/>
          <p:cNvPicPr preferRelativeResize="0"/>
          <p:nvPr/>
        </p:nvPicPr>
        <p:blipFill>
          <a:blip r:embed="rId3">
            <a:alphaModFix/>
          </a:blip>
          <a:stretch>
            <a:fillRect/>
          </a:stretch>
        </p:blipFill>
        <p:spPr>
          <a:xfrm>
            <a:off x="3554450" y="2912196"/>
            <a:ext cx="1498550" cy="773325"/>
          </a:xfrm>
          <a:prstGeom prst="rect">
            <a:avLst/>
          </a:prstGeom>
          <a:noFill/>
          <a:ln>
            <a:noFill/>
          </a:ln>
        </p:spPr>
      </p:pic>
      <p:sp>
        <p:nvSpPr>
          <p:cNvPr id="756" name="Google Shape;756;p71"/>
          <p:cNvSpPr txBox="1"/>
          <p:nvPr/>
        </p:nvSpPr>
        <p:spPr>
          <a:xfrm>
            <a:off x="2916750" y="3154550"/>
            <a:ext cx="664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Request</a:t>
            </a:r>
            <a:endParaRPr sz="1000"/>
          </a:p>
        </p:txBody>
      </p:sp>
      <p:sp>
        <p:nvSpPr>
          <p:cNvPr id="757" name="Google Shape;757;p71"/>
          <p:cNvSpPr/>
          <p:nvPr/>
        </p:nvSpPr>
        <p:spPr>
          <a:xfrm>
            <a:off x="3606588" y="30296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4812788" y="30296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txBox="1"/>
          <p:nvPr/>
        </p:nvSpPr>
        <p:spPr>
          <a:xfrm>
            <a:off x="5183000" y="3154575"/>
            <a:ext cx="8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Prediction</a:t>
            </a:r>
            <a:endParaRPr sz="1000"/>
          </a:p>
        </p:txBody>
      </p:sp>
      <p:sp>
        <p:nvSpPr>
          <p:cNvPr id="760" name="Google Shape;760;p71"/>
          <p:cNvSpPr txBox="1"/>
          <p:nvPr/>
        </p:nvSpPr>
        <p:spPr>
          <a:xfrm>
            <a:off x="2916750" y="2504075"/>
            <a:ext cx="773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Unique ID</a:t>
            </a:r>
            <a:endParaRPr sz="1000"/>
          </a:p>
        </p:txBody>
      </p:sp>
      <p:sp>
        <p:nvSpPr>
          <p:cNvPr id="761" name="Google Shape;761;p71"/>
          <p:cNvSpPr/>
          <p:nvPr/>
        </p:nvSpPr>
        <p:spPr>
          <a:xfrm>
            <a:off x="3690152" y="2552075"/>
            <a:ext cx="1362900" cy="24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1"/>
          <p:cNvSpPr txBox="1"/>
          <p:nvPr/>
        </p:nvSpPr>
        <p:spPr>
          <a:xfrm>
            <a:off x="5140950" y="2504075"/>
            <a:ext cx="8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Unique ID</a:t>
            </a:r>
            <a:endParaRPr sz="1000"/>
          </a:p>
        </p:txBody>
      </p:sp>
      <p:sp>
        <p:nvSpPr>
          <p:cNvPr id="763" name="Google Shape;763;p71"/>
          <p:cNvSpPr/>
          <p:nvPr/>
        </p:nvSpPr>
        <p:spPr>
          <a:xfrm>
            <a:off x="2928900" y="2439125"/>
            <a:ext cx="3044700" cy="1390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1"/>
          <p:cNvSpPr txBox="1"/>
          <p:nvPr/>
        </p:nvSpPr>
        <p:spPr>
          <a:xfrm>
            <a:off x="1417600" y="2439125"/>
            <a:ext cx="11166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F9D58"/>
                </a:solidFill>
              </a:rPr>
              <a:t>Single input and output trained model.</a:t>
            </a:r>
            <a:endParaRPr sz="1000">
              <a:solidFill>
                <a:srgbClr val="0F9D58"/>
              </a:solidFill>
            </a:endParaRPr>
          </a:p>
        </p:txBody>
      </p:sp>
      <p:cxnSp>
        <p:nvCxnSpPr>
          <p:cNvPr id="765" name="Google Shape;765;p71"/>
          <p:cNvCxnSpPr>
            <a:stCxn id="764" idx="3"/>
          </p:cNvCxnSpPr>
          <p:nvPr/>
        </p:nvCxnSpPr>
        <p:spPr>
          <a:xfrm>
            <a:off x="2534200" y="2750525"/>
            <a:ext cx="451500" cy="3033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766" name="Google Shape;766;p71"/>
          <p:cNvSpPr txBox="1"/>
          <p:nvPr/>
        </p:nvSpPr>
        <p:spPr>
          <a:xfrm>
            <a:off x="6537875" y="2386125"/>
            <a:ext cx="11166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F9D58"/>
                </a:solidFill>
              </a:rPr>
              <a:t>Dual input and output wrapper model.</a:t>
            </a:r>
            <a:endParaRPr sz="1000">
              <a:solidFill>
                <a:srgbClr val="0F9D58"/>
              </a:solidFill>
            </a:endParaRPr>
          </a:p>
        </p:txBody>
      </p:sp>
      <p:cxnSp>
        <p:nvCxnSpPr>
          <p:cNvPr id="767" name="Google Shape;767;p71"/>
          <p:cNvCxnSpPr/>
          <p:nvPr/>
        </p:nvCxnSpPr>
        <p:spPr>
          <a:xfrm flipH="1">
            <a:off x="5996675" y="2750525"/>
            <a:ext cx="541200" cy="527400"/>
          </a:xfrm>
          <a:prstGeom prst="curvedConnector3">
            <a:avLst>
              <a:gd fmla="val 50000" name="adj1"/>
            </a:avLst>
          </a:prstGeom>
          <a:noFill/>
          <a:ln cap="flat" cmpd="sng" w="9525">
            <a:solidFill>
              <a:srgbClr val="0F9D58"/>
            </a:solidFill>
            <a:prstDash val="solid"/>
            <a:round/>
            <a:headEnd len="med" w="med" type="none"/>
            <a:tailEnd len="med" w="med" type="triangle"/>
          </a:ln>
        </p:spPr>
      </p:cxnSp>
      <p:pic>
        <p:nvPicPr>
          <p:cNvPr id="768" name="Google Shape;768;p71"/>
          <p:cNvPicPr preferRelativeResize="0"/>
          <p:nvPr/>
        </p:nvPicPr>
        <p:blipFill>
          <a:blip r:embed="rId4">
            <a:alphaModFix/>
          </a:blip>
          <a:stretch>
            <a:fillRect/>
          </a:stretch>
        </p:blipFill>
        <p:spPr>
          <a:xfrm>
            <a:off x="0" y="0"/>
            <a:ext cx="1466275" cy="730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7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74" name="Google Shape;774;p72"/>
          <p:cNvPicPr preferRelativeResize="0"/>
          <p:nvPr/>
        </p:nvPicPr>
        <p:blipFill>
          <a:blip r:embed="rId3">
            <a:alphaModFix/>
          </a:blip>
          <a:stretch>
            <a:fillRect/>
          </a:stretch>
        </p:blipFill>
        <p:spPr>
          <a:xfrm>
            <a:off x="0" y="0"/>
            <a:ext cx="1466275" cy="730575"/>
          </a:xfrm>
          <a:prstGeom prst="rect">
            <a:avLst/>
          </a:prstGeom>
          <a:noFill/>
          <a:ln>
            <a:noFill/>
          </a:ln>
        </p:spPr>
      </p:pic>
      <p:sp>
        <p:nvSpPr>
          <p:cNvPr id="775" name="Google Shape;775;p72"/>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Get a Trained Model</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Get a trained model:</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Next, use the Functional API to make a wrapper with multiple inputs and outputs: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91440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Single input/output:</a:t>
            </a:r>
            <a:endParaRPr b="1" sz="1100">
              <a:solidFill>
                <a:schemeClr val="dk1"/>
              </a:solidFill>
              <a:latin typeface="Google Sans"/>
              <a:ea typeface="Google Sans"/>
              <a:cs typeface="Google Sans"/>
              <a:sym typeface="Google Sans"/>
            </a:endParaRPr>
          </a:p>
          <a:p>
            <a:pPr indent="457200" lvl="0" marL="914400" rtl="0" algn="l">
              <a:lnSpc>
                <a:spcPct val="115000"/>
              </a:lnSpc>
              <a:spcBef>
                <a:spcPts val="0"/>
              </a:spcBef>
              <a:spcAft>
                <a:spcPts val="0"/>
              </a:spcAft>
              <a:buNone/>
            </a:pPr>
            <a:r>
              <a:t/>
            </a:r>
            <a:endParaRPr sz="1050">
              <a:solidFill>
                <a:schemeClr val="dk1"/>
              </a:solidFill>
              <a:highlight>
                <a:srgbClr val="FFFFFF"/>
              </a:highlight>
              <a:latin typeface="Google Sans"/>
              <a:ea typeface="Google Sans"/>
              <a:cs typeface="Google Sans"/>
              <a:sym typeface="Google Sans"/>
            </a:endParaRPr>
          </a:p>
          <a:p>
            <a:pPr indent="457200" lvl="0" marL="914400" rtl="0" algn="l">
              <a:lnSpc>
                <a:spcPct val="115000"/>
              </a:lnSpc>
              <a:spcBef>
                <a:spcPts val="0"/>
              </a:spcBef>
              <a:spcAft>
                <a:spcPts val="0"/>
              </a:spcAft>
              <a:buNone/>
            </a:pPr>
            <a:r>
              <a:rPr b="1" lang="en" sz="1050">
                <a:solidFill>
                  <a:srgbClr val="4A86E8"/>
                </a:solidFill>
                <a:highlight>
                  <a:srgbClr val="FFFFFF"/>
                </a:highlight>
                <a:latin typeface="Google Sans"/>
                <a:ea typeface="Google Sans"/>
                <a:cs typeface="Google Sans"/>
                <a:sym typeface="Google Sans"/>
              </a:rPr>
              <a:t>my_model = Model(inputs, outputs)</a:t>
            </a:r>
            <a:endParaRPr b="1" sz="1050">
              <a:solidFill>
                <a:srgbClr val="4A86E8"/>
              </a:solidFill>
              <a:highlight>
                <a:srgbClr val="FFFFFF"/>
              </a:highlight>
              <a:latin typeface="Google Sans"/>
              <a:ea typeface="Google Sans"/>
              <a:cs typeface="Google Sans"/>
              <a:sym typeface="Google Sans"/>
            </a:endParaRPr>
          </a:p>
          <a:p>
            <a:pPr indent="0" lvl="0" marL="914400" rtl="0" algn="just">
              <a:lnSpc>
                <a:spcPct val="115000"/>
              </a:lnSpc>
              <a:spcBef>
                <a:spcPts val="1100"/>
              </a:spcBef>
              <a:spcAft>
                <a:spcPts val="0"/>
              </a:spcAft>
              <a:buClr>
                <a:schemeClr val="dk1"/>
              </a:buClr>
              <a:buSzPts val="1100"/>
              <a:buFont typeface="Arial"/>
              <a:buNone/>
            </a:pPr>
            <a:r>
              <a:rPr b="1" lang="en" sz="1050">
                <a:solidFill>
                  <a:schemeClr val="dk1"/>
                </a:solidFill>
                <a:highlight>
                  <a:srgbClr val="FFFFFF"/>
                </a:highlight>
                <a:latin typeface="Google Sans"/>
                <a:ea typeface="Google Sans"/>
                <a:cs typeface="Google Sans"/>
                <a:sym typeface="Google Sans"/>
              </a:rPr>
              <a:t>Multiple input/output:</a:t>
            </a:r>
            <a:endParaRPr b="1" sz="1050">
              <a:solidFill>
                <a:schemeClr val="dk1"/>
              </a:solidFill>
              <a:highlight>
                <a:srgbClr val="FFFFFF"/>
              </a:highlight>
              <a:latin typeface="Google Sans"/>
              <a:ea typeface="Google Sans"/>
              <a:cs typeface="Google Sans"/>
              <a:sym typeface="Google Sans"/>
            </a:endParaRPr>
          </a:p>
          <a:p>
            <a:pPr indent="177800" lvl="0" marL="1193800" marR="279400" rtl="0" algn="l">
              <a:lnSpc>
                <a:spcPct val="115000"/>
              </a:lnSpc>
              <a:spcBef>
                <a:spcPts val="1100"/>
              </a:spcBef>
              <a:spcAft>
                <a:spcPts val="0"/>
              </a:spcAft>
              <a:buClr>
                <a:schemeClr val="dk1"/>
              </a:buClr>
              <a:buSzPts val="1100"/>
              <a:buFont typeface="Arial"/>
              <a:buNone/>
            </a:pPr>
            <a:r>
              <a:rPr b="1" lang="en" sz="1050">
                <a:solidFill>
                  <a:srgbClr val="4A86E8"/>
                </a:solidFill>
                <a:highlight>
                  <a:srgbClr val="FFFFFF"/>
                </a:highlight>
                <a:latin typeface="Google Sans"/>
                <a:ea typeface="Google Sans"/>
                <a:cs typeface="Google Sans"/>
                <a:sym typeface="Google Sans"/>
              </a:rPr>
              <a:t>my_model = Model( [inputs1, inputs2], [outputs1, outputs2])</a:t>
            </a:r>
            <a:endParaRPr b="1" sz="1050">
              <a:solidFill>
                <a:srgbClr val="4A86E8"/>
              </a:solidFill>
              <a:highlight>
                <a:srgbClr val="FFFFFF"/>
              </a:highlight>
              <a:latin typeface="Google Sans"/>
              <a:ea typeface="Google Sans"/>
              <a:cs typeface="Google Sans"/>
              <a:sym typeface="Google Sans"/>
            </a:endParaRPr>
          </a:p>
          <a:p>
            <a:pPr indent="457200" lvl="0" marL="0" rtl="0" algn="l">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776" name="Google Shape;776;p72"/>
          <p:cNvGraphicFramePr/>
          <p:nvPr/>
        </p:nvGraphicFramePr>
        <p:xfrm>
          <a:off x="850525" y="1549050"/>
          <a:ext cx="3000000" cy="3000000"/>
        </p:xfrm>
        <a:graphic>
          <a:graphicData uri="http://schemas.openxmlformats.org/drawingml/2006/table">
            <a:tbl>
              <a:tblPr>
                <a:noFill/>
                <a:tableStyleId>{06A7145B-FB42-4FE6-B276-994A6E335C7C}</a:tableStyleId>
              </a:tblPr>
              <a:tblGrid>
                <a:gridCol w="7389400"/>
              </a:tblGrid>
              <a:tr h="550475">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Get an Imagenet pre-trained ResNet50</a:t>
                      </a:r>
                      <a:endParaRPr i="1" sz="105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333333"/>
                          </a:solidFill>
                          <a:highlight>
                            <a:srgbClr val="F7F7F7"/>
                          </a:highlight>
                        </a:rPr>
                        <a:t> </a:t>
                      </a:r>
                      <a:r>
                        <a:rPr lang="en" sz="1050">
                          <a:solidFill>
                            <a:srgbClr val="666666"/>
                          </a:solidFill>
                          <a:highlight>
                            <a:srgbClr val="F7F7F7"/>
                          </a:highlight>
                        </a:rPr>
                        <a:t>=</a:t>
                      </a:r>
                      <a:r>
                        <a:rPr lang="en" sz="1050">
                          <a:solidFill>
                            <a:srgbClr val="333333"/>
                          </a:solidFill>
                          <a:highlight>
                            <a:srgbClr val="F7F7F7"/>
                          </a:highlight>
                        </a:rPr>
                        <a:t> ResNet50(include_top</a:t>
                      </a:r>
                      <a:r>
                        <a:rPr lang="en" sz="1050">
                          <a:solidFill>
                            <a:srgbClr val="666666"/>
                          </a:solidFill>
                          <a:highlight>
                            <a:srgbClr val="F7F7F7"/>
                          </a:highlight>
                        </a:rPr>
                        <a:t>=</a:t>
                      </a:r>
                      <a:r>
                        <a:rPr b="1" lang="en" sz="1050">
                          <a:solidFill>
                            <a:srgbClr val="008000"/>
                          </a:solidFill>
                          <a:highlight>
                            <a:srgbClr val="F7F7F7"/>
                          </a:highlight>
                        </a:rPr>
                        <a:t>True</a:t>
                      </a:r>
                      <a:r>
                        <a:rPr lang="en" sz="1050">
                          <a:solidFill>
                            <a:srgbClr val="333333"/>
                          </a:solidFill>
                          <a:highlight>
                            <a:srgbClr val="F7F7F7"/>
                          </a:highlight>
                        </a:rPr>
                        <a:t>, weights=’imagenet’, pooling</a:t>
                      </a:r>
                      <a:r>
                        <a:rPr lang="en" sz="1050">
                          <a:solidFill>
                            <a:srgbClr val="666666"/>
                          </a:solidFill>
                          <a:highlight>
                            <a:srgbClr val="F7F7F7"/>
                          </a:highlight>
                        </a:rPr>
                        <a:t>=</a:t>
                      </a:r>
                      <a:r>
                        <a:rPr lang="en" sz="1050">
                          <a:solidFill>
                            <a:srgbClr val="BA2121"/>
                          </a:solidFill>
                          <a:highlight>
                            <a:srgbClr val="F7F7F7"/>
                          </a:highlight>
                        </a:rPr>
                        <a:t>'max'</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Production AI/ML Infrastructure</a:t>
            </a:r>
            <a:endParaRPr>
              <a:solidFill>
                <a:srgbClr val="38761D"/>
              </a:solidFill>
              <a:latin typeface="Google Sans"/>
              <a:ea typeface="Google Sans"/>
              <a:cs typeface="Google Sans"/>
              <a:sym typeface="Google Sans"/>
            </a:endParaRPr>
          </a:p>
        </p:txBody>
      </p:sp>
      <p:sp>
        <p:nvSpPr>
          <p:cNvPr id="269" name="Google Shape;269;p37"/>
          <p:cNvSpPr txBox="1"/>
          <p:nvPr>
            <p:ph idx="1" type="body"/>
          </p:nvPr>
        </p:nvSpPr>
        <p:spPr>
          <a:xfrm>
            <a:off x="311700" y="1152475"/>
            <a:ext cx="85206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What does one need for production infrastructure:</a:t>
            </a: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AI/ML Framework(s)</a:t>
            </a:r>
            <a:r>
              <a:rPr lang="en">
                <a:latin typeface="Google Sans"/>
                <a:ea typeface="Google Sans"/>
                <a:cs typeface="Google Sans"/>
                <a:sym typeface="Google Sans"/>
              </a:rPr>
              <a:t> - A production-ready AI/ML framework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TF 2.0</a:t>
            </a:r>
            <a:r>
              <a:rPr lang="en" u="sng">
                <a:latin typeface="Google Sans"/>
                <a:ea typeface="Google Sans"/>
                <a:cs typeface="Google Sans"/>
                <a:sym typeface="Google Sans"/>
              </a:rPr>
              <a:t> provides.</a:t>
            </a:r>
            <a:r>
              <a:rPr lang="en" u="sng">
                <a:latin typeface="Google Sans"/>
                <a:ea typeface="Google Sans"/>
                <a:cs typeface="Google Sans"/>
                <a:sym typeface="Google Sans"/>
              </a:rPr>
              <a:t> : </a:t>
            </a:r>
            <a:r>
              <a:rPr lang="en" sz="1200" u="sng">
                <a:latin typeface="Google Sans"/>
                <a:ea typeface="Google Sans"/>
                <a:cs typeface="Google Sans"/>
                <a:sym typeface="Google Sans"/>
              </a:rPr>
              <a:t>consolidation and new features for best practices (covered by TF team presentation)</a:t>
            </a:r>
            <a:br>
              <a:rPr lang="en" u="sng">
                <a:latin typeface="Google Sans"/>
                <a:ea typeface="Google Sans"/>
                <a:cs typeface="Google Sans"/>
                <a:sym typeface="Google Sans"/>
              </a:rPr>
            </a:br>
            <a:endParaRPr u="sng">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AI/ML Pipeline(s)</a:t>
            </a:r>
            <a:r>
              <a:rPr lang="en">
                <a:latin typeface="Google Sans"/>
                <a:ea typeface="Google Sans"/>
                <a:cs typeface="Google Sans"/>
                <a:sym typeface="Google Sans"/>
              </a:rPr>
              <a:t> - A production-ready AL/ML pipeline for training models/data engineering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TFX</a:t>
            </a:r>
            <a:r>
              <a:rPr lang="en" u="sng">
                <a:latin typeface="Google Sans"/>
                <a:ea typeface="Google Sans"/>
                <a:cs typeface="Google Sans"/>
                <a:sym typeface="Google Sans"/>
              </a:rPr>
              <a:t> provides.</a:t>
            </a:r>
            <a:br>
              <a:rPr lang="en" u="sng">
                <a:latin typeface="Google Sans"/>
                <a:ea typeface="Google Sans"/>
                <a:cs typeface="Google Sans"/>
                <a:sym typeface="Google Sans"/>
              </a:rPr>
            </a:br>
            <a:endParaRPr u="sng">
              <a:latin typeface="Google Sans"/>
              <a:ea typeface="Google Sans"/>
              <a:cs typeface="Google Sans"/>
              <a:sym typeface="Google Sans"/>
            </a:endParaRPr>
          </a:p>
          <a:p>
            <a:pPr indent="0" lvl="0" marL="0" rtl="0" algn="l">
              <a:spcBef>
                <a:spcPts val="1600"/>
              </a:spcBef>
              <a:spcAft>
                <a:spcPts val="1600"/>
              </a:spcAft>
              <a:buNone/>
            </a:pPr>
            <a:r>
              <a:rPr b="1" lang="en">
                <a:solidFill>
                  <a:srgbClr val="B45F06"/>
                </a:solidFill>
                <a:latin typeface="Google Sans"/>
                <a:ea typeface="Google Sans"/>
                <a:cs typeface="Google Sans"/>
                <a:sym typeface="Google Sans"/>
              </a:rPr>
              <a:t>AI/ML Platform</a:t>
            </a:r>
            <a:r>
              <a:rPr lang="en">
                <a:latin typeface="Google Sans"/>
                <a:ea typeface="Google Sans"/>
                <a:cs typeface="Google Sans"/>
                <a:sym typeface="Google Sans"/>
              </a:rPr>
              <a:t> - A production-ready AL/ML platform to manage the (re)training, versioning and deployment of models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GCP AI Platform</a:t>
            </a:r>
            <a:r>
              <a:rPr lang="en" u="sng">
                <a:latin typeface="Google Sans"/>
                <a:ea typeface="Google Sans"/>
                <a:cs typeface="Google Sans"/>
                <a:sym typeface="Google Sans"/>
              </a:rPr>
              <a:t> provides.</a:t>
            </a:r>
            <a:endParaRPr u="sng">
              <a:latin typeface="Google Sans"/>
              <a:ea typeface="Google Sans"/>
              <a:cs typeface="Google Sans"/>
              <a:sym typeface="Google Sans"/>
            </a:endParaRPr>
          </a:p>
        </p:txBody>
      </p:sp>
      <p:pic>
        <p:nvPicPr>
          <p:cNvPr id="270" name="Google Shape;270;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1" name="Google Shape;271;p37"/>
          <p:cNvSpPr/>
          <p:nvPr/>
        </p:nvSpPr>
        <p:spPr>
          <a:xfrm>
            <a:off x="7408375" y="456750"/>
            <a:ext cx="1379400" cy="11145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Not to say TF 1.X isn’t for production --TF 2.0 was designed for today’s production challenges.</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7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82" name="Google Shape;782;p73"/>
          <p:cNvPicPr preferRelativeResize="0"/>
          <p:nvPr/>
        </p:nvPicPr>
        <p:blipFill>
          <a:blip r:embed="rId3">
            <a:alphaModFix/>
          </a:blip>
          <a:stretch>
            <a:fillRect/>
          </a:stretch>
        </p:blipFill>
        <p:spPr>
          <a:xfrm>
            <a:off x="0" y="0"/>
            <a:ext cx="1466275" cy="730575"/>
          </a:xfrm>
          <a:prstGeom prst="rect">
            <a:avLst/>
          </a:prstGeom>
          <a:noFill/>
          <a:ln>
            <a:noFill/>
          </a:ln>
        </p:spPr>
      </p:pic>
      <p:sp>
        <p:nvSpPr>
          <p:cNvPr id="783" name="Google Shape;783;p73"/>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Build the Wrapper Model</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050">
                <a:solidFill>
                  <a:schemeClr val="dk1"/>
                </a:solidFill>
                <a:highlight>
                  <a:srgbClr val="FFFFFF"/>
                </a:highlight>
                <a:latin typeface="Google Sans"/>
                <a:ea typeface="Google Sans"/>
                <a:cs typeface="Google Sans"/>
                <a:sym typeface="Google Sans"/>
              </a:rPr>
              <a:t>1) Define a second input for passing through the example key. </a:t>
            </a:r>
            <a:endParaRPr sz="1050">
              <a:solidFill>
                <a:schemeClr val="dk1"/>
              </a:solidFill>
              <a:highlight>
                <a:srgbClr val="FFFFFF"/>
              </a:highlight>
              <a:latin typeface="Google Sans"/>
              <a:ea typeface="Google Sans"/>
              <a:cs typeface="Google Sans"/>
              <a:sym typeface="Google Sans"/>
            </a:endParaRPr>
          </a:p>
          <a:p>
            <a:pPr indent="45720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       </a:t>
            </a:r>
            <a:r>
              <a:rPr b="1" lang="en" sz="1050">
                <a:solidFill>
                  <a:srgbClr val="4A86E8"/>
                </a:solidFill>
                <a:highlight>
                  <a:srgbClr val="FFFFFF"/>
                </a:highlight>
                <a:latin typeface="Google Sans"/>
                <a:ea typeface="Google Sans"/>
                <a:cs typeface="Google Sans"/>
                <a:sym typeface="Google Sans"/>
              </a:rPr>
              <a:t>key = Input(1)</a:t>
            </a:r>
            <a:endParaRPr b="1" sz="1050">
              <a:solidFill>
                <a:srgbClr val="4A86E8"/>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050">
                <a:solidFill>
                  <a:schemeClr val="dk1"/>
                </a:solidFill>
                <a:highlight>
                  <a:srgbClr val="FFFFFF"/>
                </a:highlight>
                <a:latin typeface="Google Sans"/>
                <a:ea typeface="Google Sans"/>
                <a:cs typeface="Google Sans"/>
                <a:sym typeface="Google Sans"/>
              </a:rPr>
              <a:t>2) Build a new model ("the wrapper") reusing the existing trained model, and add the key tensor to both the inputs and outputs. </a:t>
            </a:r>
            <a:endParaRPr sz="1050">
              <a:solidFill>
                <a:schemeClr val="dk1"/>
              </a:solidFill>
              <a:highlight>
                <a:srgbClr val="FFFFFF"/>
              </a:highlight>
              <a:latin typeface="Google Sans"/>
              <a:ea typeface="Google Sans"/>
              <a:cs typeface="Google Sans"/>
              <a:sym typeface="Google Sans"/>
            </a:endParaRPr>
          </a:p>
          <a:p>
            <a:pPr indent="45720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       </a:t>
            </a:r>
            <a:r>
              <a:rPr b="1" lang="en" sz="1050">
                <a:solidFill>
                  <a:srgbClr val="4A86E8"/>
                </a:solidFill>
                <a:highlight>
                  <a:srgbClr val="FFFFFF"/>
                </a:highlight>
                <a:latin typeface="Google Sans"/>
                <a:ea typeface="Google Sans"/>
                <a:cs typeface="Google Sans"/>
                <a:sym typeface="Google Sans"/>
              </a:rPr>
              <a:t>wrapper_model = Model( [model.input, key], (model.output, key])</a:t>
            </a:r>
            <a:endParaRPr b="1" sz="1050">
              <a:solidFill>
                <a:srgbClr val="4A86E8"/>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That's it. We did it. We don't need to compile or train --because we reused the tf.keras model that is already trained!</a:t>
            </a:r>
            <a:endParaRPr sz="1050">
              <a:solidFill>
                <a:schemeClr val="dk1"/>
              </a:solidFill>
              <a:highlight>
                <a:srgbClr val="FFFFFF"/>
              </a:highlight>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1193800" marR="279400" rtl="0" algn="l">
              <a:lnSpc>
                <a:spcPct val="115000"/>
              </a:lnSpc>
              <a:spcBef>
                <a:spcPts val="1100"/>
              </a:spcBef>
              <a:spcAft>
                <a:spcPts val="0"/>
              </a:spcAft>
              <a:buNone/>
            </a:pPr>
            <a:r>
              <a:t/>
            </a:r>
            <a:endParaRPr sz="1050">
              <a:solidFill>
                <a:schemeClr val="dk1"/>
              </a:solidFill>
              <a:highlight>
                <a:srgbClr val="FFFFFF"/>
              </a:highlight>
            </a:endParaRPr>
          </a:p>
          <a:p>
            <a:pPr indent="457200" lvl="0" marL="0" rtl="0" algn="l">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784" name="Google Shape;784;p73"/>
          <p:cNvGraphicFramePr/>
          <p:nvPr/>
        </p:nvGraphicFramePr>
        <p:xfrm>
          <a:off x="877300" y="3205000"/>
          <a:ext cx="3000000" cy="3000000"/>
        </p:xfrm>
        <a:graphic>
          <a:graphicData uri="http://schemas.openxmlformats.org/drawingml/2006/table">
            <a:tbl>
              <a:tblPr>
                <a:noFill/>
                <a:tableStyleId>{06A7145B-FB42-4FE6-B276-994A6E335C7C}</a:tableStyleId>
              </a:tblPr>
              <a:tblGrid>
                <a:gridCol w="7389400"/>
              </a:tblGrid>
              <a:tr h="550475">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Create the second input to the model for passing through the example key to the output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key </a:t>
                      </a:r>
                      <a:r>
                        <a:rPr lang="en" sz="1050">
                          <a:solidFill>
                            <a:srgbClr val="666666"/>
                          </a:solidFill>
                          <a:highlight>
                            <a:srgbClr val="F7F7F7"/>
                          </a:highlight>
                        </a:rPr>
                        <a:t>=</a:t>
                      </a:r>
                      <a:r>
                        <a:rPr lang="en" sz="1050">
                          <a:solidFill>
                            <a:srgbClr val="333333"/>
                          </a:solidFill>
                          <a:highlight>
                            <a:srgbClr val="F7F7F7"/>
                          </a:highlight>
                        </a:rPr>
                        <a:t> Input((</a:t>
                      </a:r>
                      <a:r>
                        <a:rPr lang="en" sz="1050">
                          <a:solidFill>
                            <a:srgbClr val="666666"/>
                          </a:solidFill>
                          <a:highlight>
                            <a:srgbClr val="F7F7F7"/>
                          </a:highlight>
                        </a:rPr>
                        <a:t>1</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Build the wrapper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wrapper_model </a:t>
                      </a:r>
                      <a:r>
                        <a:rPr lang="en" sz="1050">
                          <a:solidFill>
                            <a:srgbClr val="666666"/>
                          </a:solidFill>
                          <a:highlight>
                            <a:srgbClr val="F7F7F7"/>
                          </a:highlight>
                        </a:rPr>
                        <a:t>=</a:t>
                      </a:r>
                      <a:r>
                        <a:rPr lang="en" sz="1050">
                          <a:solidFill>
                            <a:srgbClr val="333333"/>
                          </a:solidFill>
                          <a:highlight>
                            <a:srgbClr val="F7F7F7"/>
                          </a:highlight>
                        </a:rPr>
                        <a:t> Model([model</a:t>
                      </a:r>
                      <a:r>
                        <a:rPr lang="en" sz="1050">
                          <a:solidFill>
                            <a:srgbClr val="666666"/>
                          </a:solidFill>
                          <a:highlight>
                            <a:srgbClr val="F7F7F7"/>
                          </a:highlight>
                        </a:rPr>
                        <a:t>.</a:t>
                      </a:r>
                      <a:r>
                        <a:rPr lang="en" sz="1050">
                          <a:solidFill>
                            <a:srgbClr val="333333"/>
                          </a:solidFill>
                          <a:highlight>
                            <a:srgbClr val="F7F7F7"/>
                          </a:highlight>
                        </a:rPr>
                        <a:t>input, key], [model</a:t>
                      </a:r>
                      <a:r>
                        <a:rPr lang="en" sz="1050">
                          <a:solidFill>
                            <a:srgbClr val="666666"/>
                          </a:solidFill>
                          <a:highlight>
                            <a:srgbClr val="F7F7F7"/>
                          </a:highlight>
                        </a:rPr>
                        <a:t>.</a:t>
                      </a:r>
                      <a:r>
                        <a:rPr lang="en" sz="1050">
                          <a:solidFill>
                            <a:srgbClr val="333333"/>
                          </a:solidFill>
                          <a:highlight>
                            <a:srgbClr val="F7F7F7"/>
                          </a:highlight>
                        </a:rPr>
                        <a:t>output, key])</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pic>
        <p:nvPicPr>
          <p:cNvPr id="789" name="Google Shape;789;p74"/>
          <p:cNvPicPr preferRelativeResize="0"/>
          <p:nvPr/>
        </p:nvPicPr>
        <p:blipFill>
          <a:blip r:embed="rId3">
            <a:alphaModFix/>
          </a:blip>
          <a:stretch>
            <a:fillRect/>
          </a:stretch>
        </p:blipFill>
        <p:spPr>
          <a:xfrm>
            <a:off x="0" y="0"/>
            <a:ext cx="9144000" cy="5148260"/>
          </a:xfrm>
          <a:prstGeom prst="rect">
            <a:avLst/>
          </a:prstGeom>
          <a:noFill/>
          <a:ln>
            <a:noFill/>
          </a:ln>
        </p:spPr>
      </p:pic>
      <p:sp>
        <p:nvSpPr>
          <p:cNvPr id="790" name="Google Shape;790;p74"/>
          <p:cNvSpPr/>
          <p:nvPr/>
        </p:nvSpPr>
        <p:spPr>
          <a:xfrm>
            <a:off x="571509"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1" name="Google Shape;791;p74"/>
          <p:cNvSpPr/>
          <p:nvPr/>
        </p:nvSpPr>
        <p:spPr>
          <a:xfrm>
            <a:off x="6002578"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2" name="Google Shape;792;p74"/>
          <p:cNvSpPr/>
          <p:nvPr/>
        </p:nvSpPr>
        <p:spPr>
          <a:xfrm>
            <a:off x="578147" y="1723041"/>
            <a:ext cx="5124300" cy="28365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3" name="Google Shape;793;p74"/>
          <p:cNvSpPr txBox="1"/>
          <p:nvPr/>
        </p:nvSpPr>
        <p:spPr>
          <a:xfrm>
            <a:off x="5998491" y="233166"/>
            <a:ext cx="2735700" cy="3192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sz="500">
              <a:latin typeface="Google Sans"/>
              <a:ea typeface="Google Sans"/>
              <a:cs typeface="Google Sans"/>
              <a:sym typeface="Google Sans"/>
            </a:endParaRPr>
          </a:p>
        </p:txBody>
      </p:sp>
      <p:sp>
        <p:nvSpPr>
          <p:cNvPr id="794" name="Google Shape;794;p74"/>
          <p:cNvSpPr txBox="1"/>
          <p:nvPr/>
        </p:nvSpPr>
        <p:spPr>
          <a:xfrm>
            <a:off x="3073550" y="3626534"/>
            <a:ext cx="1635900" cy="8841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Andrew Ferlitsch</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Google Cloud AI / Developer Relations</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@aferlitsch</a:t>
            </a:r>
            <a:endParaRPr sz="1100">
              <a:solidFill>
                <a:srgbClr val="202124"/>
              </a:solidFill>
              <a:latin typeface="Google Sans"/>
              <a:ea typeface="Google Sans"/>
              <a:cs typeface="Google Sans"/>
              <a:sym typeface="Google Sans"/>
            </a:endParaRPr>
          </a:p>
        </p:txBody>
      </p:sp>
      <p:pic>
        <p:nvPicPr>
          <p:cNvPr id="795" name="Google Shape;795;p74"/>
          <p:cNvPicPr preferRelativeResize="0"/>
          <p:nvPr/>
        </p:nvPicPr>
        <p:blipFill>
          <a:blip r:embed="rId4">
            <a:alphaModFix/>
          </a:blip>
          <a:stretch>
            <a:fillRect/>
          </a:stretch>
        </p:blipFill>
        <p:spPr>
          <a:xfrm>
            <a:off x="6267300" y="719602"/>
            <a:ext cx="2037580" cy="275953"/>
          </a:xfrm>
          <a:prstGeom prst="rect">
            <a:avLst/>
          </a:prstGeom>
          <a:noFill/>
          <a:ln>
            <a:noFill/>
          </a:ln>
        </p:spPr>
      </p:pic>
      <p:sp>
        <p:nvSpPr>
          <p:cNvPr id="796" name="Google Shape;796;p74"/>
          <p:cNvSpPr txBox="1"/>
          <p:nvPr>
            <p:ph idx="4294967295" type="subTitle"/>
          </p:nvPr>
        </p:nvSpPr>
        <p:spPr>
          <a:xfrm>
            <a:off x="831844" y="1896984"/>
            <a:ext cx="4870500" cy="1220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00"/>
              <a:buFont typeface="Arial"/>
              <a:buNone/>
            </a:pPr>
            <a:br>
              <a:rPr b="1" lang="en" sz="1800">
                <a:solidFill>
                  <a:schemeClr val="accent1"/>
                </a:solidFill>
              </a:rPr>
            </a:br>
            <a:r>
              <a:rPr b="1" lang="en" sz="1800">
                <a:solidFill>
                  <a:schemeClr val="accent1"/>
                </a:solidFill>
              </a:rPr>
              <a:t>TF 2.0: Transitioning to Production</a:t>
            </a:r>
            <a:endParaRPr b="1" sz="1800">
              <a:solidFill>
                <a:schemeClr val="accent1"/>
              </a:solidFill>
            </a:endParaRPr>
          </a:p>
          <a:p>
            <a:pPr indent="0" lvl="0" marL="0" rtl="0" algn="l">
              <a:lnSpc>
                <a:spcPct val="100000"/>
              </a:lnSpc>
              <a:spcBef>
                <a:spcPts val="400"/>
              </a:spcBef>
              <a:spcAft>
                <a:spcPts val="0"/>
              </a:spcAft>
              <a:buClr>
                <a:schemeClr val="dk1"/>
              </a:buClr>
              <a:buSzPts val="400"/>
              <a:buFont typeface="Arial"/>
              <a:buNone/>
            </a:pPr>
            <a:r>
              <a:t/>
            </a:r>
            <a:endParaRPr b="1" sz="1800">
              <a:solidFill>
                <a:schemeClr val="accent1"/>
              </a:solidFill>
            </a:endParaRPr>
          </a:p>
          <a:p>
            <a:pPr indent="0" lvl="0" marL="0" rtl="0" algn="l">
              <a:lnSpc>
                <a:spcPct val="100000"/>
              </a:lnSpc>
              <a:spcBef>
                <a:spcPts val="400"/>
              </a:spcBef>
              <a:spcAft>
                <a:spcPts val="400"/>
              </a:spcAft>
              <a:buNone/>
            </a:pPr>
            <a:r>
              <a:t/>
            </a:r>
            <a:endParaRPr b="1" sz="1800">
              <a:solidFill>
                <a:schemeClr val="accent1"/>
              </a:solidFill>
            </a:endParaRPr>
          </a:p>
        </p:txBody>
      </p:sp>
      <p:sp>
        <p:nvSpPr>
          <p:cNvPr id="797" name="Google Shape;797;p74"/>
          <p:cNvSpPr txBox="1"/>
          <p:nvPr>
            <p:ph idx="4294967295" type="subTitle"/>
          </p:nvPr>
        </p:nvSpPr>
        <p:spPr>
          <a:xfrm>
            <a:off x="831844" y="671794"/>
            <a:ext cx="2303700" cy="34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solidFill>
                  <a:srgbClr val="202124"/>
                </a:solidFill>
              </a:rPr>
              <a:t>ML Summit ‘19</a:t>
            </a:r>
            <a:endParaRPr sz="2300">
              <a:solidFill>
                <a:srgbClr val="202124"/>
              </a:solidFill>
            </a:endParaRPr>
          </a:p>
          <a:p>
            <a:pPr indent="0" lvl="0" marL="0" rtl="0" algn="l">
              <a:lnSpc>
                <a:spcPct val="100000"/>
              </a:lnSpc>
              <a:spcBef>
                <a:spcPts val="400"/>
              </a:spcBef>
              <a:spcAft>
                <a:spcPts val="400"/>
              </a:spcAft>
              <a:buNone/>
            </a:pPr>
            <a:r>
              <a:t/>
            </a:r>
            <a:endParaRPr sz="2300">
              <a:solidFill>
                <a:srgbClr val="202124"/>
              </a:solidFill>
            </a:endParaRPr>
          </a:p>
        </p:txBody>
      </p:sp>
      <p:sp>
        <p:nvSpPr>
          <p:cNvPr id="798" name="Google Shape;798;p74"/>
          <p:cNvSpPr/>
          <p:nvPr/>
        </p:nvSpPr>
        <p:spPr>
          <a:xfrm>
            <a:off x="6582497" y="4006894"/>
            <a:ext cx="19848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9" name="Google Shape;799;p74"/>
          <p:cNvSpPr txBox="1"/>
          <p:nvPr>
            <p:ph idx="4294967295" type="subTitle"/>
          </p:nvPr>
        </p:nvSpPr>
        <p:spPr>
          <a:xfrm>
            <a:off x="6655116" y="4150725"/>
            <a:ext cx="1839600" cy="2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rgbClr val="202124"/>
                </a:solidFill>
              </a:rPr>
              <a:t>#MLSummit</a:t>
            </a:r>
            <a:endParaRPr sz="1800">
              <a:solidFill>
                <a:srgbClr val="202124"/>
              </a:solidFill>
            </a:endParaRPr>
          </a:p>
          <a:p>
            <a:pPr indent="0" lvl="0" marL="0" rtl="0" algn="ctr">
              <a:lnSpc>
                <a:spcPct val="100000"/>
              </a:lnSpc>
              <a:spcBef>
                <a:spcPts val="400"/>
              </a:spcBef>
              <a:spcAft>
                <a:spcPts val="400"/>
              </a:spcAft>
              <a:buNone/>
            </a:pPr>
            <a:r>
              <a:t/>
            </a:r>
            <a:endParaRPr sz="1800">
              <a:solidFill>
                <a:srgbClr val="202124"/>
              </a:solidFill>
            </a:endParaRPr>
          </a:p>
        </p:txBody>
      </p:sp>
      <p:pic>
        <p:nvPicPr>
          <p:cNvPr id="800" name="Google Shape;800;p74"/>
          <p:cNvPicPr preferRelativeResize="0"/>
          <p:nvPr/>
        </p:nvPicPr>
        <p:blipFill>
          <a:blip r:embed="rId5">
            <a:alphaModFix/>
          </a:blip>
          <a:stretch>
            <a:fillRect/>
          </a:stretch>
        </p:blipFill>
        <p:spPr>
          <a:xfrm>
            <a:off x="831850" y="2570676"/>
            <a:ext cx="2241701" cy="1939950"/>
          </a:xfrm>
          <a:prstGeom prst="rect">
            <a:avLst/>
          </a:prstGeom>
          <a:noFill/>
          <a:ln>
            <a:noFill/>
          </a:ln>
        </p:spPr>
      </p:pic>
      <p:sp>
        <p:nvSpPr>
          <p:cNvPr id="801" name="Google Shape;801;p74"/>
          <p:cNvSpPr txBox="1"/>
          <p:nvPr/>
        </p:nvSpPr>
        <p:spPr>
          <a:xfrm>
            <a:off x="154300" y="4768750"/>
            <a:ext cx="68922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Code, Notebooks:</a:t>
            </a:r>
            <a:r>
              <a:rPr lang="en" sz="1000"/>
              <a:t> </a:t>
            </a:r>
            <a:r>
              <a:rPr lang="en" sz="1100">
                <a:solidFill>
                  <a:schemeClr val="hlink"/>
                </a:solidFill>
                <a:uFill>
                  <a:noFill/>
                </a:uFill>
                <a:hlinkClick r:id="rId6"/>
              </a:rPr>
              <a:t>https://github.com/GoogleCloudPlatform/keras-idiomatic-programmer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Production Flow</a:t>
            </a:r>
            <a:endParaRPr>
              <a:solidFill>
                <a:srgbClr val="38761D"/>
              </a:solidFill>
            </a:endParaRPr>
          </a:p>
        </p:txBody>
      </p:sp>
      <p:pic>
        <p:nvPicPr>
          <p:cNvPr id="277" name="Google Shape;277;p38"/>
          <p:cNvPicPr preferRelativeResize="0"/>
          <p:nvPr/>
        </p:nvPicPr>
        <p:blipFill>
          <a:blip r:embed="rId3">
            <a:alphaModFix/>
          </a:blip>
          <a:stretch>
            <a:fillRect/>
          </a:stretch>
        </p:blipFill>
        <p:spPr>
          <a:xfrm>
            <a:off x="427950" y="1054375"/>
            <a:ext cx="895449" cy="895449"/>
          </a:xfrm>
          <a:prstGeom prst="rect">
            <a:avLst/>
          </a:prstGeom>
          <a:noFill/>
          <a:ln>
            <a:noFill/>
          </a:ln>
        </p:spPr>
      </p:pic>
      <p:pic>
        <p:nvPicPr>
          <p:cNvPr id="278" name="Google Shape;278;p38"/>
          <p:cNvPicPr preferRelativeResize="0"/>
          <p:nvPr/>
        </p:nvPicPr>
        <p:blipFill>
          <a:blip r:embed="rId4">
            <a:alphaModFix/>
          </a:blip>
          <a:stretch>
            <a:fillRect/>
          </a:stretch>
        </p:blipFill>
        <p:spPr>
          <a:xfrm>
            <a:off x="7843975" y="1151375"/>
            <a:ext cx="853250" cy="817425"/>
          </a:xfrm>
          <a:prstGeom prst="rect">
            <a:avLst/>
          </a:prstGeom>
          <a:noFill/>
          <a:ln>
            <a:noFill/>
          </a:ln>
        </p:spPr>
      </p:pic>
      <p:sp>
        <p:nvSpPr>
          <p:cNvPr id="279" name="Google Shape;279;p38"/>
          <p:cNvSpPr txBox="1"/>
          <p:nvPr/>
        </p:nvSpPr>
        <p:spPr>
          <a:xfrm>
            <a:off x="559050" y="8198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Repo</a:t>
            </a:r>
            <a:endParaRPr sz="900"/>
          </a:p>
        </p:txBody>
      </p:sp>
      <p:sp>
        <p:nvSpPr>
          <p:cNvPr id="280" name="Google Shape;280;p38"/>
          <p:cNvSpPr txBox="1"/>
          <p:nvPr/>
        </p:nvSpPr>
        <p:spPr>
          <a:xfrm>
            <a:off x="7805375" y="8472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Labelling</a:t>
            </a:r>
            <a:endParaRPr sz="900"/>
          </a:p>
        </p:txBody>
      </p:sp>
      <p:pic>
        <p:nvPicPr>
          <p:cNvPr id="281" name="Google Shape;281;p38"/>
          <p:cNvPicPr preferRelativeResize="0"/>
          <p:nvPr/>
        </p:nvPicPr>
        <p:blipFill>
          <a:blip r:embed="rId5">
            <a:alphaModFix/>
          </a:blip>
          <a:stretch>
            <a:fillRect/>
          </a:stretch>
        </p:blipFill>
        <p:spPr>
          <a:xfrm>
            <a:off x="470150" y="2571750"/>
            <a:ext cx="853251" cy="853251"/>
          </a:xfrm>
          <a:prstGeom prst="rect">
            <a:avLst/>
          </a:prstGeom>
          <a:noFill/>
          <a:ln>
            <a:noFill/>
          </a:ln>
        </p:spPr>
      </p:pic>
      <p:sp>
        <p:nvSpPr>
          <p:cNvPr id="282" name="Google Shape;282;p38"/>
          <p:cNvSpPr/>
          <p:nvPr/>
        </p:nvSpPr>
        <p:spPr>
          <a:xfrm>
            <a:off x="1464850" y="1432375"/>
            <a:ext cx="6312600" cy="11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728025" y="2083450"/>
            <a:ext cx="337500" cy="26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59325" y="23850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285" name="Google Shape;285;p38"/>
          <p:cNvPicPr preferRelativeResize="0"/>
          <p:nvPr/>
        </p:nvPicPr>
        <p:blipFill>
          <a:blip r:embed="rId6">
            <a:alphaModFix/>
          </a:blip>
          <a:stretch>
            <a:fillRect/>
          </a:stretch>
        </p:blipFill>
        <p:spPr>
          <a:xfrm>
            <a:off x="2068825" y="2571750"/>
            <a:ext cx="853250" cy="853250"/>
          </a:xfrm>
          <a:prstGeom prst="rect">
            <a:avLst/>
          </a:prstGeom>
          <a:noFill/>
          <a:ln>
            <a:noFill/>
          </a:ln>
        </p:spPr>
      </p:pic>
      <p:sp>
        <p:nvSpPr>
          <p:cNvPr id="286" name="Google Shape;286;p38"/>
          <p:cNvSpPr/>
          <p:nvPr/>
        </p:nvSpPr>
        <p:spPr>
          <a:xfrm>
            <a:off x="1592463" y="27291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8"/>
          <p:cNvPicPr preferRelativeResize="0"/>
          <p:nvPr/>
        </p:nvPicPr>
        <p:blipFill>
          <a:blip r:embed="rId7">
            <a:alphaModFix/>
          </a:blip>
          <a:stretch>
            <a:fillRect/>
          </a:stretch>
        </p:blipFill>
        <p:spPr>
          <a:xfrm>
            <a:off x="1035775" y="3879925"/>
            <a:ext cx="1140001" cy="642900"/>
          </a:xfrm>
          <a:prstGeom prst="rect">
            <a:avLst/>
          </a:prstGeom>
          <a:noFill/>
          <a:ln>
            <a:noFill/>
          </a:ln>
        </p:spPr>
      </p:pic>
      <p:pic>
        <p:nvPicPr>
          <p:cNvPr id="288" name="Google Shape;288;p38"/>
          <p:cNvPicPr preferRelativeResize="0"/>
          <p:nvPr/>
        </p:nvPicPr>
        <p:blipFill>
          <a:blip r:embed="rId7">
            <a:alphaModFix/>
          </a:blip>
          <a:stretch>
            <a:fillRect/>
          </a:stretch>
        </p:blipFill>
        <p:spPr>
          <a:xfrm>
            <a:off x="1944375" y="3867000"/>
            <a:ext cx="1140001" cy="642900"/>
          </a:xfrm>
          <a:prstGeom prst="rect">
            <a:avLst/>
          </a:prstGeom>
          <a:noFill/>
          <a:ln>
            <a:noFill/>
          </a:ln>
        </p:spPr>
      </p:pic>
      <p:pic>
        <p:nvPicPr>
          <p:cNvPr id="289" name="Google Shape;289;p38"/>
          <p:cNvPicPr preferRelativeResize="0"/>
          <p:nvPr/>
        </p:nvPicPr>
        <p:blipFill>
          <a:blip r:embed="rId7">
            <a:alphaModFix/>
          </a:blip>
          <a:stretch>
            <a:fillRect/>
          </a:stretch>
        </p:blipFill>
        <p:spPr>
          <a:xfrm>
            <a:off x="2737425" y="3867000"/>
            <a:ext cx="1140001" cy="642900"/>
          </a:xfrm>
          <a:prstGeom prst="rect">
            <a:avLst/>
          </a:prstGeom>
          <a:noFill/>
          <a:ln>
            <a:noFill/>
          </a:ln>
        </p:spPr>
      </p:pic>
      <p:sp>
        <p:nvSpPr>
          <p:cNvPr id="290" name="Google Shape;290;p38"/>
          <p:cNvSpPr txBox="1"/>
          <p:nvPr/>
        </p:nvSpPr>
        <p:spPr>
          <a:xfrm>
            <a:off x="2023950" y="23592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291" name="Google Shape;291;p38"/>
          <p:cNvSpPr/>
          <p:nvPr/>
        </p:nvSpPr>
        <p:spPr>
          <a:xfrm rot="5400000">
            <a:off x="2266250" y="2759325"/>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8"/>
          <p:cNvPicPr preferRelativeResize="0"/>
          <p:nvPr/>
        </p:nvPicPr>
        <p:blipFill>
          <a:blip r:embed="rId8">
            <a:alphaModFix/>
          </a:blip>
          <a:stretch>
            <a:fillRect/>
          </a:stretch>
        </p:blipFill>
        <p:spPr>
          <a:xfrm>
            <a:off x="3626200" y="2649600"/>
            <a:ext cx="642900" cy="641649"/>
          </a:xfrm>
          <a:prstGeom prst="rect">
            <a:avLst/>
          </a:prstGeom>
          <a:noFill/>
          <a:ln>
            <a:noFill/>
          </a:ln>
        </p:spPr>
      </p:pic>
      <p:sp>
        <p:nvSpPr>
          <p:cNvPr id="293" name="Google Shape;293;p38"/>
          <p:cNvSpPr txBox="1"/>
          <p:nvPr/>
        </p:nvSpPr>
        <p:spPr>
          <a:xfrm>
            <a:off x="1919150" y="36658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294" name="Google Shape;294;p38"/>
          <p:cNvSpPr/>
          <p:nvPr/>
        </p:nvSpPr>
        <p:spPr>
          <a:xfrm>
            <a:off x="3170475" y="27291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txBox="1"/>
          <p:nvPr/>
        </p:nvSpPr>
        <p:spPr>
          <a:xfrm>
            <a:off x="3588900" y="17007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pic>
        <p:nvPicPr>
          <p:cNvPr id="296" name="Google Shape;296;p38"/>
          <p:cNvPicPr preferRelativeResize="0"/>
          <p:nvPr/>
        </p:nvPicPr>
        <p:blipFill>
          <a:blip r:embed="rId9">
            <a:alphaModFix/>
          </a:blip>
          <a:stretch>
            <a:fillRect/>
          </a:stretch>
        </p:blipFill>
        <p:spPr>
          <a:xfrm>
            <a:off x="3626200" y="1928850"/>
            <a:ext cx="642900" cy="642900"/>
          </a:xfrm>
          <a:prstGeom prst="rect">
            <a:avLst/>
          </a:prstGeom>
          <a:noFill/>
          <a:ln>
            <a:noFill/>
          </a:ln>
        </p:spPr>
      </p:pic>
      <p:sp>
        <p:nvSpPr>
          <p:cNvPr id="297" name="Google Shape;297;p38"/>
          <p:cNvSpPr/>
          <p:nvPr/>
        </p:nvSpPr>
        <p:spPr>
          <a:xfrm flipH="1" rot="-5400000">
            <a:off x="2891100" y="1763150"/>
            <a:ext cx="269700" cy="1109100"/>
          </a:xfrm>
          <a:prstGeom prst="bentArrow">
            <a:avLst>
              <a:gd fmla="val 25000" name="adj1"/>
              <a:gd fmla="val 19978"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451752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txBox="1"/>
          <p:nvPr/>
        </p:nvSpPr>
        <p:spPr>
          <a:xfrm>
            <a:off x="4885175" y="23850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pic>
        <p:nvPicPr>
          <p:cNvPr id="300" name="Google Shape;300;p38"/>
          <p:cNvPicPr preferRelativeResize="0"/>
          <p:nvPr/>
        </p:nvPicPr>
        <p:blipFill>
          <a:blip r:embed="rId10">
            <a:alphaModFix/>
          </a:blip>
          <a:stretch>
            <a:fillRect/>
          </a:stretch>
        </p:blipFill>
        <p:spPr>
          <a:xfrm>
            <a:off x="4906513" y="3777175"/>
            <a:ext cx="703675" cy="703675"/>
          </a:xfrm>
          <a:prstGeom prst="rect">
            <a:avLst/>
          </a:prstGeom>
          <a:noFill/>
          <a:ln>
            <a:noFill/>
          </a:ln>
        </p:spPr>
      </p:pic>
      <p:sp>
        <p:nvSpPr>
          <p:cNvPr id="301" name="Google Shape;301;p38"/>
          <p:cNvSpPr txBox="1"/>
          <p:nvPr/>
        </p:nvSpPr>
        <p:spPr>
          <a:xfrm>
            <a:off x="4655925" y="3548325"/>
            <a:ext cx="12477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Trained Model Repo</a:t>
            </a:r>
            <a:endParaRPr sz="900"/>
          </a:p>
        </p:txBody>
      </p:sp>
      <p:sp>
        <p:nvSpPr>
          <p:cNvPr id="302" name="Google Shape;302;p38"/>
          <p:cNvSpPr/>
          <p:nvPr/>
        </p:nvSpPr>
        <p:spPr>
          <a:xfrm>
            <a:off x="5099600" y="3412275"/>
            <a:ext cx="337500" cy="16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rot="-5400000">
            <a:off x="3919775" y="3218400"/>
            <a:ext cx="821700" cy="1109100"/>
          </a:xfrm>
          <a:prstGeom prst="bentArrow">
            <a:avLst>
              <a:gd fmla="val 9174" name="adj1"/>
              <a:gd fmla="val 19978" name="adj2"/>
              <a:gd fmla="val 15133"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38"/>
          <p:cNvPicPr preferRelativeResize="0"/>
          <p:nvPr/>
        </p:nvPicPr>
        <p:blipFill>
          <a:blip r:embed="rId11">
            <a:alphaModFix/>
          </a:blip>
          <a:stretch>
            <a:fillRect/>
          </a:stretch>
        </p:blipFill>
        <p:spPr>
          <a:xfrm>
            <a:off x="6383725" y="2596261"/>
            <a:ext cx="853250" cy="748339"/>
          </a:xfrm>
          <a:prstGeom prst="rect">
            <a:avLst/>
          </a:prstGeom>
          <a:noFill/>
          <a:ln>
            <a:noFill/>
          </a:ln>
        </p:spPr>
      </p:pic>
      <p:sp>
        <p:nvSpPr>
          <p:cNvPr id="305" name="Google Shape;305;p38"/>
          <p:cNvSpPr/>
          <p:nvPr/>
        </p:nvSpPr>
        <p:spPr>
          <a:xfrm>
            <a:off x="590397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txBox="1"/>
          <p:nvPr/>
        </p:nvSpPr>
        <p:spPr>
          <a:xfrm>
            <a:off x="6524150" y="23592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307" name="Google Shape;307;p38"/>
          <p:cNvSpPr/>
          <p:nvPr/>
        </p:nvSpPr>
        <p:spPr>
          <a:xfrm>
            <a:off x="744257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txBox="1"/>
          <p:nvPr/>
        </p:nvSpPr>
        <p:spPr>
          <a:xfrm>
            <a:off x="7923175" y="23563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A/B Testing</a:t>
            </a:r>
            <a:endParaRPr sz="900"/>
          </a:p>
          <a:p>
            <a:pPr indent="0" lvl="0" marL="0" rtl="0" algn="l">
              <a:spcBef>
                <a:spcPts val="0"/>
              </a:spcBef>
              <a:spcAft>
                <a:spcPts val="0"/>
              </a:spcAft>
              <a:buNone/>
            </a:pPr>
            <a:r>
              <a:t/>
            </a:r>
            <a:endParaRPr sz="900"/>
          </a:p>
        </p:txBody>
      </p:sp>
      <p:sp>
        <p:nvSpPr>
          <p:cNvPr id="309" name="Google Shape;309;p38"/>
          <p:cNvSpPr/>
          <p:nvPr/>
        </p:nvSpPr>
        <p:spPr>
          <a:xfrm rot="10796944">
            <a:off x="8127676" y="2168703"/>
            <a:ext cx="337500" cy="16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3626200" y="4240250"/>
            <a:ext cx="1247700" cy="11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8"/>
          <p:cNvPicPr preferRelativeResize="0"/>
          <p:nvPr/>
        </p:nvPicPr>
        <p:blipFill>
          <a:blip r:embed="rId12">
            <a:alphaModFix/>
          </a:blip>
          <a:stretch>
            <a:fillRect/>
          </a:stretch>
        </p:blipFill>
        <p:spPr>
          <a:xfrm>
            <a:off x="0" y="0"/>
            <a:ext cx="1466275" cy="730575"/>
          </a:xfrm>
          <a:prstGeom prst="rect">
            <a:avLst/>
          </a:prstGeom>
          <a:noFill/>
          <a:ln>
            <a:noFill/>
          </a:ln>
        </p:spPr>
      </p:pic>
      <p:pic>
        <p:nvPicPr>
          <p:cNvPr descr="Cloud-Source-Repositories.png" id="312" name="Google Shape;312;p38"/>
          <p:cNvPicPr preferRelativeResize="0"/>
          <p:nvPr/>
        </p:nvPicPr>
        <p:blipFill rotWithShape="1">
          <a:blip r:embed="rId13">
            <a:alphaModFix/>
          </a:blip>
          <a:srcRect b="5092" l="0" r="0" t="5092"/>
          <a:stretch/>
        </p:blipFill>
        <p:spPr>
          <a:xfrm>
            <a:off x="4884224" y="2633131"/>
            <a:ext cx="813300" cy="730500"/>
          </a:xfrm>
          <a:prstGeom prst="rect">
            <a:avLst/>
          </a:prstGeom>
          <a:noFill/>
          <a:ln>
            <a:noFill/>
          </a:ln>
        </p:spPr>
      </p:pic>
      <p:pic>
        <p:nvPicPr>
          <p:cNvPr id="313" name="Google Shape;313;p38"/>
          <p:cNvPicPr preferRelativeResize="0"/>
          <p:nvPr/>
        </p:nvPicPr>
        <p:blipFill rotWithShape="1">
          <a:blip r:embed="rId14">
            <a:alphaModFix/>
          </a:blip>
          <a:srcRect b="5092" l="0" r="0" t="5092"/>
          <a:stretch/>
        </p:blipFill>
        <p:spPr>
          <a:xfrm>
            <a:off x="7893475" y="2619800"/>
            <a:ext cx="813300" cy="73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9"/>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19" name="Google Shape;319;p39"/>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02</a:t>
            </a:r>
            <a:endParaRPr sz="40000">
              <a:solidFill>
                <a:srgbClr val="FFFFFF"/>
              </a:solidFill>
              <a:latin typeface="Google Sans"/>
              <a:ea typeface="Google Sans"/>
              <a:cs typeface="Google Sans"/>
              <a:sym typeface="Google Sans"/>
            </a:endParaRPr>
          </a:p>
        </p:txBody>
      </p:sp>
      <p:sp>
        <p:nvSpPr>
          <p:cNvPr id="321" name="Google Shape;321;p39"/>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Moving Data Preprocessing into the Graph</a:t>
            </a:r>
            <a:endParaRPr sz="30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327" name="Google Shape;32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328" name="Google Shape;328;p40"/>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tft.transform, @tf.function and Subclassing</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A recommendation of TF 2.0, is to </a:t>
            </a:r>
            <a:r>
              <a:rPr b="1" lang="en" sz="1100">
                <a:solidFill>
                  <a:srgbClr val="4A86E8"/>
                </a:solidFill>
                <a:latin typeface="Google Sans"/>
                <a:ea typeface="Google Sans"/>
                <a:cs typeface="Google Sans"/>
                <a:sym typeface="Google Sans"/>
              </a:rPr>
              <a:t>build the data preprocessing into the graph</a:t>
            </a:r>
            <a:r>
              <a:rPr lang="en" sz="1100">
                <a:solidFill>
                  <a:schemeClr val="dk1"/>
                </a:solidFill>
                <a:latin typeface="Google Sans"/>
                <a:ea typeface="Google Sans"/>
                <a:cs typeface="Google Sans"/>
                <a:sym typeface="Google Sans"/>
              </a:rPr>
              <a:t>.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Prior to TF 2.0, data preprocessing (e.g., normalization) occurred upstream from the model and was ran on the CPU. If the CPU was not sufficient in speed for feeding the data to the GPUs, the GPUs would be starved waiting for the next batch of data, and not run at their full capacity. TF 2.0 introduced new components to move data preprocessing into the graph, which are:</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Font typeface="Google Sans"/>
              <a:buChar char="●"/>
            </a:pPr>
            <a:r>
              <a:rPr b="1" lang="en" sz="1100">
                <a:solidFill>
                  <a:srgbClr val="38761D"/>
                </a:solidFill>
                <a:latin typeface="Google Sans"/>
                <a:ea typeface="Google Sans"/>
                <a:cs typeface="Google Sans"/>
                <a:sym typeface="Google Sans"/>
              </a:rPr>
              <a:t>Builtin data preprocessing as graph ops using Tensorflow Transform component (tft.transform).</a:t>
            </a:r>
            <a:endParaRPr b="1" sz="1100">
              <a:solidFill>
                <a:srgbClr val="38761D"/>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Char char="●"/>
            </a:pPr>
            <a:r>
              <a:rPr b="1" lang="en" sz="1100">
                <a:solidFill>
                  <a:srgbClr val="38761D"/>
                </a:solidFill>
                <a:latin typeface="Google Sans"/>
                <a:ea typeface="Google Sans"/>
                <a:cs typeface="Google Sans"/>
                <a:sym typeface="Google Sans"/>
              </a:rPr>
              <a:t>The @tf.function decorator for converting Python code into graph ops using AutoGraph.</a:t>
            </a:r>
            <a:endParaRPr b="1" sz="1100">
              <a:solidFill>
                <a:srgbClr val="38761D"/>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Font typeface="Google Sans"/>
              <a:buChar char="●"/>
            </a:pPr>
            <a:r>
              <a:rPr b="1" lang="en" sz="1100">
                <a:solidFill>
                  <a:srgbClr val="38761D"/>
                </a:solidFill>
                <a:latin typeface="Google Sans"/>
                <a:ea typeface="Google Sans"/>
                <a:cs typeface="Google Sans"/>
                <a:sym typeface="Google Sans"/>
              </a:rPr>
              <a:t>Subclassing of layers to add data preprocessing to the graph as a pre-stem operation.</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p:nvPr/>
        </p:nvSpPr>
        <p:spPr>
          <a:xfrm>
            <a:off x="4450475" y="2887275"/>
            <a:ext cx="997200" cy="853200"/>
          </a:xfrm>
          <a:prstGeom prst="hexagon">
            <a:avLst>
              <a:gd fmla="val 25000" name="adj"/>
              <a:gd fmla="val 115470" name="vf"/>
            </a:avLst>
          </a:prstGeom>
          <a:solidFill>
            <a:srgbClr val="FF0000"/>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335" name="Google Shape;335;p41"/>
          <p:cNvPicPr preferRelativeResize="0"/>
          <p:nvPr/>
        </p:nvPicPr>
        <p:blipFill>
          <a:blip r:embed="rId3">
            <a:alphaModFix/>
          </a:blip>
          <a:stretch>
            <a:fillRect/>
          </a:stretch>
        </p:blipFill>
        <p:spPr>
          <a:xfrm>
            <a:off x="2923775" y="1536775"/>
            <a:ext cx="853251" cy="853251"/>
          </a:xfrm>
          <a:prstGeom prst="rect">
            <a:avLst/>
          </a:prstGeom>
          <a:noFill/>
          <a:ln>
            <a:noFill/>
          </a:ln>
        </p:spPr>
      </p:pic>
      <p:sp>
        <p:nvSpPr>
          <p:cNvPr id="336" name="Google Shape;336;p41"/>
          <p:cNvSpPr txBox="1"/>
          <p:nvPr/>
        </p:nvSpPr>
        <p:spPr>
          <a:xfrm>
            <a:off x="2812950" y="13501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337" name="Google Shape;337;p41"/>
          <p:cNvPicPr preferRelativeResize="0"/>
          <p:nvPr/>
        </p:nvPicPr>
        <p:blipFill>
          <a:blip r:embed="rId4">
            <a:alphaModFix/>
          </a:blip>
          <a:stretch>
            <a:fillRect/>
          </a:stretch>
        </p:blipFill>
        <p:spPr>
          <a:xfrm>
            <a:off x="4522450" y="1536775"/>
            <a:ext cx="853250" cy="853250"/>
          </a:xfrm>
          <a:prstGeom prst="rect">
            <a:avLst/>
          </a:prstGeom>
          <a:noFill/>
          <a:ln>
            <a:noFill/>
          </a:ln>
        </p:spPr>
      </p:pic>
      <p:sp>
        <p:nvSpPr>
          <p:cNvPr id="338" name="Google Shape;338;p41"/>
          <p:cNvSpPr/>
          <p:nvPr/>
        </p:nvSpPr>
        <p:spPr>
          <a:xfrm>
            <a:off x="4046088" y="16941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4477575" y="13242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340" name="Google Shape;340;p41"/>
          <p:cNvPicPr preferRelativeResize="0"/>
          <p:nvPr/>
        </p:nvPicPr>
        <p:blipFill>
          <a:blip r:embed="rId3">
            <a:alphaModFix/>
          </a:blip>
          <a:stretch>
            <a:fillRect/>
          </a:stretch>
        </p:blipFill>
        <p:spPr>
          <a:xfrm>
            <a:off x="3040837" y="3004300"/>
            <a:ext cx="619126" cy="619126"/>
          </a:xfrm>
          <a:prstGeom prst="rect">
            <a:avLst/>
          </a:prstGeom>
          <a:noFill/>
          <a:ln>
            <a:noFill/>
          </a:ln>
        </p:spPr>
      </p:pic>
      <p:sp>
        <p:nvSpPr>
          <p:cNvPr id="341" name="Google Shape;341;p41"/>
          <p:cNvSpPr txBox="1"/>
          <p:nvPr/>
        </p:nvSpPr>
        <p:spPr>
          <a:xfrm>
            <a:off x="2812950" y="27005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342" name="Google Shape;342;p41"/>
          <p:cNvPicPr preferRelativeResize="0"/>
          <p:nvPr/>
        </p:nvPicPr>
        <p:blipFill>
          <a:blip r:embed="rId4">
            <a:alphaModFix/>
          </a:blip>
          <a:stretch>
            <a:fillRect/>
          </a:stretch>
        </p:blipFill>
        <p:spPr>
          <a:xfrm>
            <a:off x="4522450" y="2887250"/>
            <a:ext cx="853250" cy="853250"/>
          </a:xfrm>
          <a:prstGeom prst="rect">
            <a:avLst/>
          </a:prstGeom>
          <a:noFill/>
          <a:ln>
            <a:noFill/>
          </a:ln>
        </p:spPr>
      </p:pic>
      <p:sp>
        <p:nvSpPr>
          <p:cNvPr id="343" name="Google Shape;343;p41"/>
          <p:cNvSpPr/>
          <p:nvPr/>
        </p:nvSpPr>
        <p:spPr>
          <a:xfrm>
            <a:off x="4046088" y="30446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txBox="1"/>
          <p:nvPr/>
        </p:nvSpPr>
        <p:spPr>
          <a:xfrm>
            <a:off x="4477575" y="26747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cxnSp>
        <p:nvCxnSpPr>
          <p:cNvPr id="345" name="Google Shape;345;p41"/>
          <p:cNvCxnSpPr/>
          <p:nvPr/>
        </p:nvCxnSpPr>
        <p:spPr>
          <a:xfrm flipH="1" rot="10800000">
            <a:off x="740150" y="2483825"/>
            <a:ext cx="7702800" cy="25200"/>
          </a:xfrm>
          <a:prstGeom prst="straightConnector1">
            <a:avLst/>
          </a:prstGeom>
          <a:noFill/>
          <a:ln cap="flat" cmpd="sng" w="19050">
            <a:solidFill>
              <a:schemeClr val="dk2"/>
            </a:solidFill>
            <a:prstDash val="dash"/>
            <a:round/>
            <a:headEnd len="med" w="med" type="none"/>
            <a:tailEnd len="med" w="med" type="none"/>
          </a:ln>
        </p:spPr>
      </p:cxnSp>
      <p:sp>
        <p:nvSpPr>
          <p:cNvPr id="346" name="Google Shape;346;p41"/>
          <p:cNvSpPr txBox="1"/>
          <p:nvPr/>
        </p:nvSpPr>
        <p:spPr>
          <a:xfrm>
            <a:off x="740150" y="2591975"/>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(tf.keras)</a:t>
            </a:r>
            <a:endParaRPr b="1" sz="1000">
              <a:solidFill>
                <a:srgbClr val="B45F06"/>
              </a:solidFill>
            </a:endParaRPr>
          </a:p>
        </p:txBody>
      </p:sp>
      <p:sp>
        <p:nvSpPr>
          <p:cNvPr id="347" name="Google Shape;347;p41"/>
          <p:cNvSpPr txBox="1"/>
          <p:nvPr/>
        </p:nvSpPr>
        <p:spPr>
          <a:xfrm>
            <a:off x="740150" y="2169125"/>
            <a:ext cx="1041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1.X</a:t>
            </a:r>
            <a:endParaRPr b="1" sz="1000">
              <a:solidFill>
                <a:srgbClr val="B45F06"/>
              </a:solidFill>
            </a:endParaRPr>
          </a:p>
        </p:txBody>
      </p:sp>
      <p:sp>
        <p:nvSpPr>
          <p:cNvPr id="348" name="Google Shape;348;p41"/>
          <p:cNvSpPr/>
          <p:nvPr/>
        </p:nvSpPr>
        <p:spPr>
          <a:xfrm>
            <a:off x="1464600" y="150540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done upstream on cpu (e.g., input_fn())</a:t>
            </a:r>
            <a:endParaRPr sz="800"/>
          </a:p>
        </p:txBody>
      </p:sp>
      <p:sp>
        <p:nvSpPr>
          <p:cNvPr id="349" name="Google Shape;349;p41"/>
          <p:cNvSpPr/>
          <p:nvPr/>
        </p:nvSpPr>
        <p:spPr>
          <a:xfrm rot="1048478">
            <a:off x="2549065" y="2599617"/>
            <a:ext cx="2049064" cy="140613"/>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5552475" y="288725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now part of the model, runs on gpu/tpu.</a:t>
            </a:r>
            <a:endParaRPr sz="800"/>
          </a:p>
        </p:txBody>
      </p:sp>
      <p:pic>
        <p:nvPicPr>
          <p:cNvPr id="351" name="Google Shape;351;p41"/>
          <p:cNvPicPr preferRelativeResize="0"/>
          <p:nvPr/>
        </p:nvPicPr>
        <p:blipFill>
          <a:blip r:embed="rId5">
            <a:alphaModFix/>
          </a:blip>
          <a:stretch>
            <a:fillRect/>
          </a:stretch>
        </p:blipFill>
        <p:spPr>
          <a:xfrm>
            <a:off x="0" y="0"/>
            <a:ext cx="1466275" cy="73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cxnSp>
        <p:nvCxnSpPr>
          <p:cNvPr id="357" name="Google Shape;357;p42"/>
          <p:cNvCxnSpPr/>
          <p:nvPr/>
        </p:nvCxnSpPr>
        <p:spPr>
          <a:xfrm flipH="1" rot="10800000">
            <a:off x="790325" y="3326750"/>
            <a:ext cx="7702800" cy="25200"/>
          </a:xfrm>
          <a:prstGeom prst="straightConnector1">
            <a:avLst/>
          </a:prstGeom>
          <a:noFill/>
          <a:ln cap="flat" cmpd="sng" w="19050">
            <a:solidFill>
              <a:schemeClr val="dk2"/>
            </a:solidFill>
            <a:prstDash val="dash"/>
            <a:round/>
            <a:headEnd len="med" w="med" type="none"/>
            <a:tailEnd len="med" w="med" type="none"/>
          </a:ln>
        </p:spPr>
      </p:cxnSp>
      <p:sp>
        <p:nvSpPr>
          <p:cNvPr id="358" name="Google Shape;358;p42"/>
          <p:cNvSpPr txBox="1"/>
          <p:nvPr/>
        </p:nvSpPr>
        <p:spPr>
          <a:xfrm>
            <a:off x="790325" y="3434900"/>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(tf.keras)</a:t>
            </a:r>
            <a:endParaRPr b="1" sz="1000">
              <a:solidFill>
                <a:srgbClr val="B45F06"/>
              </a:solidFill>
            </a:endParaRPr>
          </a:p>
        </p:txBody>
      </p:sp>
      <p:sp>
        <p:nvSpPr>
          <p:cNvPr id="359" name="Google Shape;359;p42"/>
          <p:cNvSpPr txBox="1"/>
          <p:nvPr/>
        </p:nvSpPr>
        <p:spPr>
          <a:xfrm>
            <a:off x="790325" y="3012050"/>
            <a:ext cx="1041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1.X</a:t>
            </a:r>
            <a:endParaRPr b="1" sz="1000">
              <a:solidFill>
                <a:srgbClr val="B45F06"/>
              </a:solidFill>
            </a:endParaRPr>
          </a:p>
        </p:txBody>
      </p:sp>
      <p:pic>
        <p:nvPicPr>
          <p:cNvPr id="360" name="Google Shape;360;p42"/>
          <p:cNvPicPr preferRelativeResize="0"/>
          <p:nvPr/>
        </p:nvPicPr>
        <p:blipFill>
          <a:blip r:embed="rId3">
            <a:alphaModFix/>
          </a:blip>
          <a:stretch>
            <a:fillRect/>
          </a:stretch>
        </p:blipFill>
        <p:spPr>
          <a:xfrm>
            <a:off x="1277075" y="2276050"/>
            <a:ext cx="425400" cy="425400"/>
          </a:xfrm>
          <a:prstGeom prst="rect">
            <a:avLst/>
          </a:prstGeom>
          <a:noFill/>
          <a:ln>
            <a:noFill/>
          </a:ln>
        </p:spPr>
      </p:pic>
      <p:sp>
        <p:nvSpPr>
          <p:cNvPr id="361" name="Google Shape;361;p42"/>
          <p:cNvSpPr txBox="1"/>
          <p:nvPr/>
        </p:nvSpPr>
        <p:spPr>
          <a:xfrm>
            <a:off x="66571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362" name="Google Shape;362;p42"/>
          <p:cNvSpPr/>
          <p:nvPr/>
        </p:nvSpPr>
        <p:spPr>
          <a:xfrm>
            <a:off x="4669788" y="14027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nvSpPr>
        <p:spPr>
          <a:xfrm>
            <a:off x="51072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sp>
        <p:nvSpPr>
          <p:cNvPr id="364" name="Google Shape;364;p42"/>
          <p:cNvSpPr/>
          <p:nvPr/>
        </p:nvSpPr>
        <p:spPr>
          <a:xfrm>
            <a:off x="1386125" y="2090638"/>
            <a:ext cx="207300" cy="163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txBox="1"/>
          <p:nvPr/>
        </p:nvSpPr>
        <p:spPr>
          <a:xfrm>
            <a:off x="0" y="2326275"/>
            <a:ext cx="1317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Preprocessing</a:t>
            </a:r>
            <a:endParaRPr sz="900"/>
          </a:p>
        </p:txBody>
      </p:sp>
      <p:pic>
        <p:nvPicPr>
          <p:cNvPr id="366" name="Google Shape;366;p42"/>
          <p:cNvPicPr preferRelativeResize="0"/>
          <p:nvPr/>
        </p:nvPicPr>
        <p:blipFill>
          <a:blip r:embed="rId4">
            <a:alphaModFix/>
          </a:blip>
          <a:stretch>
            <a:fillRect/>
          </a:stretch>
        </p:blipFill>
        <p:spPr>
          <a:xfrm>
            <a:off x="6490350" y="1312136"/>
            <a:ext cx="853250" cy="748339"/>
          </a:xfrm>
          <a:prstGeom prst="rect">
            <a:avLst/>
          </a:prstGeom>
          <a:noFill/>
          <a:ln>
            <a:noFill/>
          </a:ln>
        </p:spPr>
      </p:pic>
      <p:sp>
        <p:nvSpPr>
          <p:cNvPr id="367" name="Google Shape;367;p42"/>
          <p:cNvSpPr/>
          <p:nvPr/>
        </p:nvSpPr>
        <p:spPr>
          <a:xfrm>
            <a:off x="6010600"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2"/>
          <p:cNvPicPr preferRelativeResize="0"/>
          <p:nvPr/>
        </p:nvPicPr>
        <p:blipFill>
          <a:blip r:embed="rId3">
            <a:alphaModFix/>
          </a:blip>
          <a:stretch>
            <a:fillRect/>
          </a:stretch>
        </p:blipFill>
        <p:spPr>
          <a:xfrm>
            <a:off x="1063150" y="1283525"/>
            <a:ext cx="853251" cy="853251"/>
          </a:xfrm>
          <a:prstGeom prst="rect">
            <a:avLst/>
          </a:prstGeom>
          <a:noFill/>
          <a:ln>
            <a:noFill/>
          </a:ln>
        </p:spPr>
      </p:pic>
      <p:pic>
        <p:nvPicPr>
          <p:cNvPr id="369" name="Google Shape;369;p42"/>
          <p:cNvPicPr preferRelativeResize="0"/>
          <p:nvPr/>
        </p:nvPicPr>
        <p:blipFill>
          <a:blip r:embed="rId5">
            <a:alphaModFix/>
          </a:blip>
          <a:stretch>
            <a:fillRect/>
          </a:stretch>
        </p:blipFill>
        <p:spPr>
          <a:xfrm>
            <a:off x="2374725" y="1259675"/>
            <a:ext cx="853250" cy="853250"/>
          </a:xfrm>
          <a:prstGeom prst="rect">
            <a:avLst/>
          </a:prstGeom>
          <a:noFill/>
          <a:ln>
            <a:noFill/>
          </a:ln>
        </p:spPr>
      </p:pic>
      <p:pic>
        <p:nvPicPr>
          <p:cNvPr id="370" name="Google Shape;370;p42"/>
          <p:cNvPicPr preferRelativeResize="0"/>
          <p:nvPr/>
        </p:nvPicPr>
        <p:blipFill>
          <a:blip r:embed="rId6">
            <a:alphaModFix/>
          </a:blip>
          <a:stretch>
            <a:fillRect/>
          </a:stretch>
        </p:blipFill>
        <p:spPr>
          <a:xfrm>
            <a:off x="3932100" y="1337525"/>
            <a:ext cx="642900" cy="641649"/>
          </a:xfrm>
          <a:prstGeom prst="rect">
            <a:avLst/>
          </a:prstGeom>
          <a:noFill/>
          <a:ln>
            <a:noFill/>
          </a:ln>
        </p:spPr>
      </p:pic>
      <p:sp>
        <p:nvSpPr>
          <p:cNvPr id="371" name="Google Shape;371;p42"/>
          <p:cNvSpPr/>
          <p:nvPr/>
        </p:nvSpPr>
        <p:spPr>
          <a:xfrm>
            <a:off x="3476375"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
          <p:cNvSpPr txBox="1"/>
          <p:nvPr/>
        </p:nvSpPr>
        <p:spPr>
          <a:xfrm>
            <a:off x="23115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373" name="Google Shape;373;p42"/>
          <p:cNvSpPr/>
          <p:nvPr/>
        </p:nvSpPr>
        <p:spPr>
          <a:xfrm>
            <a:off x="2041913"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2"/>
          <p:cNvSpPr txBox="1"/>
          <p:nvPr/>
        </p:nvSpPr>
        <p:spPr>
          <a:xfrm>
            <a:off x="3932088" y="1044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pic>
        <p:nvPicPr>
          <p:cNvPr id="375" name="Google Shape;375;p42"/>
          <p:cNvPicPr preferRelativeResize="0"/>
          <p:nvPr/>
        </p:nvPicPr>
        <p:blipFill>
          <a:blip r:embed="rId3">
            <a:alphaModFix/>
          </a:blip>
          <a:stretch>
            <a:fillRect/>
          </a:stretch>
        </p:blipFill>
        <p:spPr>
          <a:xfrm>
            <a:off x="5900112" y="2192288"/>
            <a:ext cx="425400" cy="425400"/>
          </a:xfrm>
          <a:prstGeom prst="rect">
            <a:avLst/>
          </a:prstGeom>
          <a:noFill/>
          <a:ln>
            <a:noFill/>
          </a:ln>
        </p:spPr>
      </p:pic>
      <p:sp>
        <p:nvSpPr>
          <p:cNvPr id="376" name="Google Shape;376;p42"/>
          <p:cNvSpPr/>
          <p:nvPr/>
        </p:nvSpPr>
        <p:spPr>
          <a:xfrm>
            <a:off x="6009163" y="2006875"/>
            <a:ext cx="207300" cy="163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2"/>
          <p:cNvSpPr txBox="1"/>
          <p:nvPr/>
        </p:nvSpPr>
        <p:spPr>
          <a:xfrm>
            <a:off x="6383388" y="2233788"/>
            <a:ext cx="1317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Preprocessing</a:t>
            </a:r>
            <a:endParaRPr sz="900"/>
          </a:p>
        </p:txBody>
      </p:sp>
      <p:cxnSp>
        <p:nvCxnSpPr>
          <p:cNvPr id="378" name="Google Shape;378;p42"/>
          <p:cNvCxnSpPr/>
          <p:nvPr/>
        </p:nvCxnSpPr>
        <p:spPr>
          <a:xfrm flipH="1" rot="10800000">
            <a:off x="1831700" y="2098550"/>
            <a:ext cx="4114800" cy="4320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79" name="Google Shape;379;p42"/>
          <p:cNvSpPr/>
          <p:nvPr/>
        </p:nvSpPr>
        <p:spPr>
          <a:xfrm>
            <a:off x="3612250" y="2226363"/>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pipeline re-implemented on deployment.</a:t>
            </a:r>
            <a:endParaRPr sz="800"/>
          </a:p>
        </p:txBody>
      </p:sp>
      <p:sp>
        <p:nvSpPr>
          <p:cNvPr id="380" name="Google Shape;380;p42"/>
          <p:cNvSpPr/>
          <p:nvPr/>
        </p:nvSpPr>
        <p:spPr>
          <a:xfrm>
            <a:off x="4638163" y="38056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
          <p:cNvSpPr txBox="1"/>
          <p:nvPr/>
        </p:nvSpPr>
        <p:spPr>
          <a:xfrm>
            <a:off x="5075625" y="34349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pic>
        <p:nvPicPr>
          <p:cNvPr id="382" name="Google Shape;382;p42"/>
          <p:cNvPicPr preferRelativeResize="0"/>
          <p:nvPr/>
        </p:nvPicPr>
        <p:blipFill>
          <a:blip r:embed="rId4">
            <a:alphaModFix/>
          </a:blip>
          <a:stretch>
            <a:fillRect/>
          </a:stretch>
        </p:blipFill>
        <p:spPr>
          <a:xfrm>
            <a:off x="6458725" y="3715011"/>
            <a:ext cx="853250" cy="748339"/>
          </a:xfrm>
          <a:prstGeom prst="rect">
            <a:avLst/>
          </a:prstGeom>
          <a:noFill/>
          <a:ln>
            <a:noFill/>
          </a:ln>
        </p:spPr>
      </p:pic>
      <p:sp>
        <p:nvSpPr>
          <p:cNvPr id="383" name="Google Shape;383;p42"/>
          <p:cNvSpPr/>
          <p:nvPr/>
        </p:nvSpPr>
        <p:spPr>
          <a:xfrm>
            <a:off x="5978975" y="3819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42"/>
          <p:cNvPicPr preferRelativeResize="0"/>
          <p:nvPr/>
        </p:nvPicPr>
        <p:blipFill>
          <a:blip r:embed="rId6">
            <a:alphaModFix/>
          </a:blip>
          <a:stretch>
            <a:fillRect/>
          </a:stretch>
        </p:blipFill>
        <p:spPr>
          <a:xfrm>
            <a:off x="3900475" y="3740400"/>
            <a:ext cx="642900" cy="641649"/>
          </a:xfrm>
          <a:prstGeom prst="rect">
            <a:avLst/>
          </a:prstGeom>
          <a:noFill/>
          <a:ln>
            <a:noFill/>
          </a:ln>
        </p:spPr>
      </p:pic>
      <p:sp>
        <p:nvSpPr>
          <p:cNvPr id="385" name="Google Shape;385;p42"/>
          <p:cNvSpPr/>
          <p:nvPr/>
        </p:nvSpPr>
        <p:spPr>
          <a:xfrm>
            <a:off x="3444750" y="3819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txBox="1"/>
          <p:nvPr/>
        </p:nvSpPr>
        <p:spPr>
          <a:xfrm>
            <a:off x="2279925" y="34349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387" name="Google Shape;387;p42"/>
          <p:cNvSpPr txBox="1"/>
          <p:nvPr/>
        </p:nvSpPr>
        <p:spPr>
          <a:xfrm>
            <a:off x="3900463" y="3447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sp>
        <p:nvSpPr>
          <p:cNvPr id="388" name="Google Shape;388;p42"/>
          <p:cNvSpPr/>
          <p:nvPr/>
        </p:nvSpPr>
        <p:spPr>
          <a:xfrm>
            <a:off x="2302750" y="3662575"/>
            <a:ext cx="997200" cy="853200"/>
          </a:xfrm>
          <a:prstGeom prst="hexagon">
            <a:avLst>
              <a:gd fmla="val 25000" name="adj"/>
              <a:gd fmla="val 115470" name="vf"/>
            </a:avLst>
          </a:prstGeom>
          <a:solidFill>
            <a:srgbClr val="FF0000"/>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2"/>
          <p:cNvPicPr preferRelativeResize="0"/>
          <p:nvPr/>
        </p:nvPicPr>
        <p:blipFill>
          <a:blip r:embed="rId5">
            <a:alphaModFix/>
          </a:blip>
          <a:stretch>
            <a:fillRect/>
          </a:stretch>
        </p:blipFill>
        <p:spPr>
          <a:xfrm>
            <a:off x="2374725" y="3662550"/>
            <a:ext cx="853250" cy="853250"/>
          </a:xfrm>
          <a:prstGeom prst="rect">
            <a:avLst/>
          </a:prstGeom>
          <a:noFill/>
          <a:ln>
            <a:noFill/>
          </a:ln>
        </p:spPr>
      </p:pic>
      <p:sp>
        <p:nvSpPr>
          <p:cNvPr id="390" name="Google Shape;390;p42"/>
          <p:cNvSpPr/>
          <p:nvPr/>
        </p:nvSpPr>
        <p:spPr>
          <a:xfrm>
            <a:off x="7500075" y="36346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is builtin to the model when deployed</a:t>
            </a:r>
            <a:endParaRPr sz="800"/>
          </a:p>
        </p:txBody>
      </p:sp>
      <p:sp>
        <p:nvSpPr>
          <p:cNvPr id="391" name="Google Shape;391;p42"/>
          <p:cNvSpPr/>
          <p:nvPr/>
        </p:nvSpPr>
        <p:spPr>
          <a:xfrm rot="1048609">
            <a:off x="4725407" y="3273545"/>
            <a:ext cx="2813998" cy="15000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42"/>
          <p:cNvPicPr preferRelativeResize="0"/>
          <p:nvPr/>
        </p:nvPicPr>
        <p:blipFill>
          <a:blip r:embed="rId7">
            <a:alphaModFix/>
          </a:blip>
          <a:stretch>
            <a:fillRect/>
          </a:stretch>
        </p:blipFill>
        <p:spPr>
          <a:xfrm>
            <a:off x="0" y="0"/>
            <a:ext cx="1466275" cy="730575"/>
          </a:xfrm>
          <a:prstGeom prst="rect">
            <a:avLst/>
          </a:prstGeom>
          <a:noFill/>
          <a:ln>
            <a:noFill/>
          </a:ln>
        </p:spPr>
      </p:pic>
      <p:pic>
        <p:nvPicPr>
          <p:cNvPr descr="Cloud-Source-Repositories.png" id="393" name="Google Shape;393;p42"/>
          <p:cNvPicPr preferRelativeResize="0"/>
          <p:nvPr/>
        </p:nvPicPr>
        <p:blipFill rotWithShape="1">
          <a:blip r:embed="rId8">
            <a:alphaModFix/>
          </a:blip>
          <a:srcRect b="5092" l="0" r="0" t="5092"/>
          <a:stretch/>
        </p:blipFill>
        <p:spPr>
          <a:xfrm>
            <a:off x="5037211" y="1293094"/>
            <a:ext cx="813300" cy="730500"/>
          </a:xfrm>
          <a:prstGeom prst="rect">
            <a:avLst/>
          </a:prstGeom>
          <a:noFill/>
          <a:ln>
            <a:noFill/>
          </a:ln>
        </p:spPr>
      </p:pic>
      <p:pic>
        <p:nvPicPr>
          <p:cNvPr descr="Cloud-Source-Repositories.png" id="394" name="Google Shape;394;p42"/>
          <p:cNvPicPr preferRelativeResize="0"/>
          <p:nvPr/>
        </p:nvPicPr>
        <p:blipFill rotWithShape="1">
          <a:blip r:embed="rId8">
            <a:alphaModFix/>
          </a:blip>
          <a:srcRect b="5092" l="0" r="0" t="5092"/>
          <a:stretch/>
        </p:blipFill>
        <p:spPr>
          <a:xfrm>
            <a:off x="5005574" y="3709631"/>
            <a:ext cx="813300" cy="730500"/>
          </a:xfrm>
          <a:prstGeom prst="rect">
            <a:avLst/>
          </a:prstGeom>
          <a:noFill/>
          <a:ln>
            <a:noFill/>
          </a:ln>
        </p:spPr>
      </p:pic>
      <p:sp>
        <p:nvSpPr>
          <p:cNvPr id="395" name="Google Shape;395;p42"/>
          <p:cNvSpPr txBox="1"/>
          <p:nvPr/>
        </p:nvSpPr>
        <p:spPr>
          <a:xfrm>
            <a:off x="952325" y="10365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