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323DB0C-81EF-42D0-BE6B-7639E169FA57}">
  <a:tblStyle styleId="{B323DB0C-81EF-42D0-BE6B-7639E169FA57}" styleName="Table_0">
    <a:wholeTbl>
      <a:tcTxStyle b="off" i="off">
        <a:font>
          <a:latin typeface="Arial"/>
          <a:ea typeface="Arial"/>
          <a:cs typeface="Arial"/>
        </a:font>
        <a:srgbClr val="000000"/>
      </a:tcTxStyle>
      <a:tcStyle>
        <a:tcBdr>
          <a:left>
            <a:ln cap="flat" cmpd="sng" w="12700">
              <a:solidFill>
                <a:srgbClr val="E0E0E0"/>
              </a:solidFill>
              <a:prstDash val="solid"/>
              <a:round/>
              <a:headEnd len="sm" w="sm" type="none"/>
              <a:tailEnd len="sm" w="sm" type="none"/>
            </a:ln>
          </a:left>
          <a:right>
            <a:ln cap="flat" cmpd="sng" w="12700">
              <a:solidFill>
                <a:srgbClr val="E0E0E0"/>
              </a:solidFill>
              <a:prstDash val="solid"/>
              <a:round/>
              <a:headEnd len="sm" w="sm" type="none"/>
              <a:tailEnd len="sm" w="sm" type="none"/>
            </a:ln>
          </a:right>
          <a:top>
            <a:ln cap="flat" cmpd="sng" w="12700">
              <a:solidFill>
                <a:srgbClr val="E0E0E0"/>
              </a:solidFill>
              <a:prstDash val="solid"/>
              <a:round/>
              <a:headEnd len="sm" w="sm" type="none"/>
              <a:tailEnd len="sm" w="sm" type="none"/>
            </a:ln>
          </a:top>
          <a:bottom>
            <a:ln cap="flat" cmpd="sng" w="12700">
              <a:solidFill>
                <a:srgbClr val="E0E0E0"/>
              </a:solidFill>
              <a:prstDash val="solid"/>
              <a:round/>
              <a:headEnd len="sm" w="sm" type="none"/>
              <a:tailEnd len="sm" w="sm" type="none"/>
            </a:ln>
          </a:bottom>
          <a:insideH>
            <a:ln cap="flat" cmpd="sng" w="12700">
              <a:solidFill>
                <a:srgbClr val="E0E0E0"/>
              </a:solidFill>
              <a:prstDash val="solid"/>
              <a:round/>
              <a:headEnd len="sm" w="sm" type="none"/>
              <a:tailEnd len="sm" w="sm" type="none"/>
            </a:ln>
          </a:insideH>
          <a:insideV>
            <a:ln cap="flat" cmpd="sng" w="12700">
              <a:solidFill>
                <a:srgbClr val="E0E0E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e64cf8486_2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5e64cf8486_2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e64cf8486_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5e64cf8486_2_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e64cf8486_2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5e64cf8486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e64cf8486_2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5e64cf8486_2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e64cf8486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5e64cf8486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e64cf8486_2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5e64cf8486_2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5e64cf8486_2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5e64cf8486_2_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5e64cf8486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5e64cf8486_2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5e64cf8486_2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5e64cf8486_2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5e64cf8486_2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5e64cf8486_2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56d1131b4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6d1131b4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e64cf8486_2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5e64cf8486_2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e64cf8486_2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5e64cf8486_2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e64cf8486_2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g5e64cf8486_2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5e64cf8486_2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5e64cf8486_2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5e64cf8486_2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5e64cf8486_2_1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5e64cf8486_2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5e64cf8486_2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5e64cf8486_2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5e64cf8486_2_1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e64cf8486_2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2" name="Google Shape;292;g5e64cf8486_2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Google Shape;298;g5e64cf8486_2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5e64cf8486_2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e64cf8486_2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5e64cf8486_2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5e64cf848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5e64cf8486_2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5e64cf8486_2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5e64cf8486_2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e64cf8486_2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5e64cf8486_2_1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e64cf8486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5e64cf8486_2_1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e64cf8486_2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5e64cf8486_2_1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e64cf8486_2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5e64cf8486_2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5e64cf8486_2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g5e64cf8486_2_2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5e64cf8486_2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5e64cf8486_2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5e64cf8486_2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5" name="Google Shape;365;g5e64cf8486_2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5e64cf8486_2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5e64cf8486_2_2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5e64cf8486_2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g5e64cf8486_2_2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e64cf8486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5e64cf8486_2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5e64cf8486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5e64cf8486_2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5e64cf8486_2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5e64cf8486_2_2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5e64cf8486_2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5e64cf8486_2_2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5e425190d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5e425190d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5e64cf8486_2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5e64cf8486_2_2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5" name="Shape 425"/>
        <p:cNvGrpSpPr/>
        <p:nvPr/>
      </p:nvGrpSpPr>
      <p:grpSpPr>
        <a:xfrm>
          <a:off x="0" y="0"/>
          <a:ext cx="0" cy="0"/>
          <a:chOff x="0" y="0"/>
          <a:chExt cx="0" cy="0"/>
        </a:xfrm>
      </p:grpSpPr>
      <p:sp>
        <p:nvSpPr>
          <p:cNvPr id="426" name="Google Shape;426;g5e64cf8486_2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g5e64cf8486_2_2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5e64cf8486_2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5" name="Google Shape;435;g5e64cf8486_2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5e64cf8486_2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3" name="Google Shape;443;g5e64cf8486_2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5e64cf8486_2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0" name="Google Shape;450;g5e64cf8486_2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Google Shape;456;g5e64cf8486_2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5e64cf8486_2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5e64cf8486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5e64cf8486_2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5e64cf8486_2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g5e64cf8486_2_3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5e64cf8486_2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5e64cf8486_2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5e64cf8486_2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g5e64cf8486_2_3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5e64cf8486_2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6" name="Google Shape;486;g5e64cf8486_2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5e64cf8486_2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g5e64cf8486_2_3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5e64cf8486_2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1" name="Google Shape;501;g5e64cf8486_2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5e64cf8486_2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g5e64cf8486_2_3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5e64cf8486_2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g5e64cf8486_2_3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5e64cf8486_2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g5e64cf8486_2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Google Shape;529;g5e64cf8486_2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g5e64cf8486_2_3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5e64cf8486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5e64cf8486_2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Google Shape;538;g5e64cf8486_2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9" name="Google Shape;539;g5e64cf8486_2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Google Shape;545;g5e425190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5e425190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e64cf8486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5e64cf8486_2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e64cf8486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g5e64cf8486_2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5e64cf8486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5e64cf8486_2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1600"/>
              </a:spcBef>
              <a:spcAft>
                <a:spcPts val="0"/>
              </a:spcAft>
              <a:buSzPts val="1400"/>
              <a:buChar char="○"/>
              <a:defRPr/>
            </a:lvl2pPr>
            <a:lvl3pPr indent="-317500" lvl="2" marL="1371600" rtl="0" algn="ctr">
              <a:lnSpc>
                <a:spcPct val="115000"/>
              </a:lnSpc>
              <a:spcBef>
                <a:spcPts val="1600"/>
              </a:spcBef>
              <a:spcAft>
                <a:spcPts val="0"/>
              </a:spcAft>
              <a:buSzPts val="14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7.png"/><Relationship Id="rId4" Type="http://schemas.openxmlformats.org/officeDocument/2006/relationships/hyperlink" Target="https://github.com/GoogleCloudPlatform/keras-idiomatic-programmer/blob/master/workshops/Training/Idiomatic%20Programmer%20-%20handbook%203%20-%20Codelab%202.ipynb"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2.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4.xml"/><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7.xml"/><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8.xml"/><Relationship Id="rId3" Type="http://schemas.openxmlformats.org/officeDocument/2006/relationships/image" Target="../media/image2.png"/><Relationship Id="rId4" Type="http://schemas.openxmlformats.org/officeDocument/2006/relationships/image" Target="../media/image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7.png"/><Relationship Id="rId4" Type="http://schemas.openxmlformats.org/officeDocument/2006/relationships/hyperlink" Target="https://github.com/GoogleCloudPlatform/keras-idiomatic-programmer/blob/master/workshops/Training/Idiomatic%20Programmer%20-%20handbook%203%20-%20Codelab%202.ipynb"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100" name="Google Shape;100;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Computer Vision Workshop</a:t>
            </a:r>
            <a:br>
              <a:rPr lang="en">
                <a:solidFill>
                  <a:srgbClr val="38761D"/>
                </a:solidFill>
              </a:rPr>
            </a:br>
            <a:r>
              <a:rPr lang="en" sz="1200">
                <a:solidFill>
                  <a:srgbClr val="38761D"/>
                </a:solidFill>
              </a:rPr>
              <a:t>V</a:t>
            </a:r>
            <a:r>
              <a:rPr lang="en" sz="1200">
                <a:solidFill>
                  <a:srgbClr val="38761D"/>
                </a:solidFill>
              </a:rPr>
              <a:t>ersion: July 2019</a:t>
            </a:r>
            <a:endParaRPr sz="1200">
              <a:solidFill>
                <a:srgbClr val="38761D"/>
              </a:solidFill>
            </a:endParaRPr>
          </a:p>
        </p:txBody>
      </p:sp>
      <p:pic>
        <p:nvPicPr>
          <p:cNvPr id="101" name="Google Shape;101;p25"/>
          <p:cNvPicPr preferRelativeResize="0"/>
          <p:nvPr/>
        </p:nvPicPr>
        <p:blipFill>
          <a:blip r:embed="rId3">
            <a:alphaModFix/>
          </a:blip>
          <a:stretch>
            <a:fillRect/>
          </a:stretch>
        </p:blipFill>
        <p:spPr>
          <a:xfrm>
            <a:off x="0" y="0"/>
            <a:ext cx="1827825" cy="910725"/>
          </a:xfrm>
          <a:prstGeom prst="rect">
            <a:avLst/>
          </a:prstGeom>
          <a:noFill/>
          <a:ln>
            <a:noFill/>
          </a:ln>
        </p:spPr>
      </p:pic>
      <p:pic>
        <p:nvPicPr>
          <p:cNvPr id="102" name="Google Shape;102;p25"/>
          <p:cNvPicPr preferRelativeResize="0"/>
          <p:nvPr/>
        </p:nvPicPr>
        <p:blipFill>
          <a:blip r:embed="rId4">
            <a:alphaModFix/>
          </a:blip>
          <a:stretch>
            <a:fillRect/>
          </a:stretch>
        </p:blipFill>
        <p:spPr>
          <a:xfrm>
            <a:off x="3727025" y="3626725"/>
            <a:ext cx="1747499" cy="1211975"/>
          </a:xfrm>
          <a:prstGeom prst="rect">
            <a:avLst/>
          </a:prstGeom>
          <a:noFill/>
          <a:ln>
            <a:noFill/>
          </a:ln>
        </p:spPr>
      </p:pic>
      <p:pic>
        <p:nvPicPr>
          <p:cNvPr id="103" name="Google Shape;103;p25"/>
          <p:cNvPicPr preferRelativeResize="0"/>
          <p:nvPr/>
        </p:nvPicPr>
        <p:blipFill>
          <a:blip r:embed="rId5">
            <a:alphaModFix/>
          </a:blip>
          <a:stretch>
            <a:fillRect/>
          </a:stretch>
        </p:blipFill>
        <p:spPr>
          <a:xfrm>
            <a:off x="7323975" y="177775"/>
            <a:ext cx="1642475" cy="339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3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Splitting</a:t>
            </a:r>
            <a:endParaRPr>
              <a:solidFill>
                <a:srgbClr val="38761D"/>
              </a:solidFill>
            </a:endParaRPr>
          </a:p>
        </p:txBody>
      </p:sp>
      <p:pic>
        <p:nvPicPr>
          <p:cNvPr id="166" name="Google Shape;166;p3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67" name="Google Shape;167;p3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Splitting the Dataset</a:t>
            </a:r>
            <a:br>
              <a:rPr b="1" i="0" lang="en" sz="1200" u="none" cap="none" strike="noStrike">
                <a:solidFill>
                  <a:srgbClr val="666666"/>
                </a:solidFill>
                <a:latin typeface="Arial"/>
                <a:ea typeface="Arial"/>
                <a:cs typeface="Arial"/>
                <a:sym typeface="Arial"/>
              </a:rPr>
            </a:br>
            <a:endParaRPr b="1" i="0" sz="1350" u="none" cap="none" strike="noStrike">
              <a:solidFill>
                <a:srgbClr val="666666"/>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Prior to training the model, the [preprocessed] dataset needs to be split into training and test data, </a:t>
            </a:r>
            <a:r>
              <a:rPr b="1" i="0" lang="en" sz="1200" u="none" cap="none" strike="noStrike">
                <a:solidFill>
                  <a:srgbClr val="0000FF"/>
                </a:solidFill>
                <a:latin typeface="Arial"/>
                <a:ea typeface="Arial"/>
                <a:cs typeface="Arial"/>
                <a:sym typeface="Arial"/>
              </a:rPr>
              <a:t>where a larger portion of the dataset will be used only for training, and a smaller portion only for testing</a:t>
            </a:r>
            <a:r>
              <a:rPr b="0" i="0" lang="en" sz="1200" u="none" cap="none" strike="noStrike">
                <a:solidFill>
                  <a:schemeClr val="dk1"/>
                </a:solidFill>
                <a:latin typeface="Arial"/>
                <a:ea typeface="Arial"/>
                <a:cs typeface="Arial"/>
                <a:sym typeface="Arial"/>
              </a:rPr>
              <a:t>. The later, test, is sometimes referred to as the holdout set.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In some cases, a portion of the training data is further split off into an eval data, which is sometimes referred to as validation data.</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the training data is large, typically a prior split is made for the eval data. The same eval data is then used at the end of each epoch to estimate what the accuracy will be on the test data; t</a:t>
            </a:r>
            <a:r>
              <a:rPr b="0" i="0" lang="en" sz="1200" u="sng" cap="none" strike="noStrike">
                <a:solidFill>
                  <a:schemeClr val="dk1"/>
                </a:solidFill>
                <a:latin typeface="Arial"/>
                <a:ea typeface="Arial"/>
                <a:cs typeface="Arial"/>
                <a:sym typeface="Arial"/>
              </a:rPr>
              <a:t>hus the eval data is never used as part of the training</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the training data is small, a different random portion of the training data is used for validation per epoch, which is referred to </a:t>
            </a:r>
            <a:r>
              <a:rPr b="1" i="0" lang="en" sz="1200" u="none" cap="none" strike="noStrike">
                <a:solidFill>
                  <a:srgbClr val="0000FF"/>
                </a:solidFill>
                <a:latin typeface="Arial"/>
                <a:ea typeface="Arial"/>
                <a:cs typeface="Arial"/>
                <a:sym typeface="Arial"/>
              </a:rPr>
              <a:t>cross-validation</a:t>
            </a:r>
            <a:r>
              <a:rPr b="0" i="0" lang="en" sz="1200" u="none" cap="none" strike="noStrike">
                <a:solidFill>
                  <a:schemeClr val="dk1"/>
                </a:solidFill>
                <a:latin typeface="Arial"/>
                <a:ea typeface="Arial"/>
                <a:cs typeface="Arial"/>
                <a:sym typeface="Arial"/>
              </a:rPr>
              <a:t> or rotation-estimation. In this case,</a:t>
            </a:r>
            <a:r>
              <a:rPr b="0" i="0" lang="en" sz="1200" u="sng" cap="none" strike="noStrike">
                <a:solidFill>
                  <a:schemeClr val="dk1"/>
                </a:solidFill>
                <a:latin typeface="Arial"/>
                <a:ea typeface="Arial"/>
                <a:cs typeface="Arial"/>
                <a:sym typeface="Arial"/>
              </a:rPr>
              <a:t> eval data is used during training, but not on the specific epoch</a:t>
            </a:r>
            <a:r>
              <a:rPr b="0" i="0" lang="en" sz="1200" u="none" cap="none" strike="noStrike">
                <a:solidFill>
                  <a:schemeClr val="dk1"/>
                </a:solidFill>
                <a:latin typeface="Arial"/>
                <a:ea typeface="Arial"/>
                <a:cs typeface="Arial"/>
                <a:sym typeface="Arial"/>
              </a:rPr>
              <a:t> that it is used to estimate the accuracy on the test data.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Shuffling</a:t>
            </a:r>
            <a:endParaRPr>
              <a:solidFill>
                <a:srgbClr val="38761D"/>
              </a:solidFill>
            </a:endParaRPr>
          </a:p>
        </p:txBody>
      </p:sp>
      <p:pic>
        <p:nvPicPr>
          <p:cNvPr id="173" name="Google Shape;173;p3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74" name="Google Shape;174;p3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200" u="none" cap="none" strike="noStrike">
                <a:solidFill>
                  <a:schemeClr val="dk1"/>
                </a:solidFill>
                <a:latin typeface="Arial"/>
                <a:ea typeface="Arial"/>
                <a:cs typeface="Arial"/>
                <a:sym typeface="Arial"/>
              </a:rPr>
              <a:t>Shuffling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When a dataset is split, </a:t>
            </a:r>
            <a:r>
              <a:rPr b="1" i="0" lang="en" sz="1200" u="none" cap="none" strike="noStrike">
                <a:solidFill>
                  <a:srgbClr val="0000FF"/>
                </a:solidFill>
                <a:latin typeface="Arial"/>
                <a:ea typeface="Arial"/>
                <a:cs typeface="Arial"/>
                <a:sym typeface="Arial"/>
              </a:rPr>
              <a:t>both the training and test data should have the same probability distribution of the labels</a:t>
            </a:r>
            <a:r>
              <a:rPr b="0" i="0" lang="en" sz="1200" u="none" cap="none" strike="noStrike">
                <a:solidFill>
                  <a:schemeClr val="dk1"/>
                </a:solidFill>
                <a:latin typeface="Arial"/>
                <a:ea typeface="Arial"/>
                <a:cs typeface="Arial"/>
                <a:sym typeface="Arial"/>
              </a:rPr>
              <a:t> (classes). For example, if 10% of the data is of label A, then both the training and test data should contain 10% of label A.</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A common mistake is to make an arbitrary split of the dataset</a:t>
            </a:r>
            <a:r>
              <a:rPr b="0" i="0" lang="en" sz="1200" u="none" cap="none" strike="noStrike">
                <a:solidFill>
                  <a:schemeClr val="dk1"/>
                </a:solidFill>
                <a:latin typeface="Arial"/>
                <a:ea typeface="Arial"/>
                <a:cs typeface="Arial"/>
                <a:sym typeface="Arial"/>
              </a:rPr>
              <a:t>. It’s not uncommon for datasets to be sequentially ordered by labels. For example, consider a dataset where all the data for label A comes first, then followed by label B, then label C, and so forth. If you made an arbitrary split, say the first 80% of the data is training and the last 20% is test, the training and test will not have the same probability distribution. Worse yet, it’s possible that some labels in the test won’t appear in the train (not learned) and some labels in train won’t appear in test (not verified).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5" name="Google Shape;175;p35"/>
          <p:cNvPicPr preferRelativeResize="0"/>
          <p:nvPr/>
        </p:nvPicPr>
        <p:blipFill rotWithShape="1">
          <a:blip r:embed="rId4">
            <a:alphaModFix/>
          </a:blip>
          <a:srcRect b="0" l="0" r="0" t="0"/>
          <a:stretch/>
        </p:blipFill>
        <p:spPr>
          <a:xfrm>
            <a:off x="1703175" y="3157575"/>
            <a:ext cx="5943599" cy="160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3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Stratification</a:t>
            </a:r>
            <a:endParaRPr>
              <a:solidFill>
                <a:srgbClr val="38761D"/>
              </a:solidFill>
            </a:endParaRPr>
          </a:p>
        </p:txBody>
      </p:sp>
      <p:pic>
        <p:nvPicPr>
          <p:cNvPr id="181" name="Google Shape;181;p3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82" name="Google Shape;182;p3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Stratification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common practice is to randomly shuffle the dataset prior to splitting. If the </a:t>
            </a:r>
            <a:r>
              <a:rPr b="1" i="0" lang="en" sz="1200" u="none" cap="none" strike="noStrike">
                <a:solidFill>
                  <a:srgbClr val="0000FF"/>
                </a:solidFill>
                <a:latin typeface="Arial"/>
                <a:ea typeface="Arial"/>
                <a:cs typeface="Arial"/>
                <a:sym typeface="Arial"/>
              </a:rPr>
              <a:t>dataset is sufficiently large, a random shuffle should produce a probability distribution of the labels that is the same in the training and test data</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the </a:t>
            </a:r>
            <a:r>
              <a:rPr b="1" i="0" lang="en" sz="1200" u="none" cap="none" strike="noStrike">
                <a:solidFill>
                  <a:srgbClr val="0000FF"/>
                </a:solidFill>
                <a:latin typeface="Arial"/>
                <a:ea typeface="Arial"/>
                <a:cs typeface="Arial"/>
                <a:sym typeface="Arial"/>
              </a:rPr>
              <a:t>dataset is too small</a:t>
            </a:r>
            <a:r>
              <a:rPr b="0" i="0" lang="en" sz="1200" u="none" cap="none" strike="noStrike">
                <a:solidFill>
                  <a:schemeClr val="dk1"/>
                </a:solidFill>
                <a:latin typeface="Arial"/>
                <a:ea typeface="Arial"/>
                <a:cs typeface="Arial"/>
                <a:sym typeface="Arial"/>
              </a:rPr>
              <a:t> to maintain an equal probability distribution between train and test with a random shuffle, it is a common practice to</a:t>
            </a:r>
            <a:r>
              <a:rPr b="1" i="0" lang="en" sz="1200" u="none" cap="none" strike="noStrike">
                <a:solidFill>
                  <a:srgbClr val="0000FF"/>
                </a:solidFill>
                <a:latin typeface="Arial"/>
                <a:ea typeface="Arial"/>
                <a:cs typeface="Arial"/>
                <a:sym typeface="Arial"/>
              </a:rPr>
              <a:t> stratify the data prior to randomly shuffling</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this case, the data is partitioned into bins by label (stratify), and then random selections are made from the bin according to the probability distribution for the training data. The remaining unselected data becomes the test data.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CSV File</a:t>
            </a:r>
            <a:endParaRPr>
              <a:solidFill>
                <a:srgbClr val="38761D"/>
              </a:solidFill>
            </a:endParaRPr>
          </a:p>
        </p:txBody>
      </p:sp>
      <p:pic>
        <p:nvPicPr>
          <p:cNvPr id="188" name="Google Shape;188;p3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89" name="Google Shape;189;p3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Random Shuffling from a CSV File Listing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If your </a:t>
            </a:r>
            <a:r>
              <a:rPr b="1" i="0" lang="en" sz="1200" u="none" cap="none" strike="noStrike">
                <a:solidFill>
                  <a:srgbClr val="0000FF"/>
                </a:solidFill>
                <a:latin typeface="Arial"/>
                <a:ea typeface="Arial"/>
                <a:cs typeface="Arial"/>
                <a:sym typeface="Arial"/>
              </a:rPr>
              <a:t>processed image data is in a file listing, like a CSV or JSON format,</a:t>
            </a:r>
            <a:r>
              <a:rPr b="0" i="0" lang="en" sz="1200" u="none" cap="none" strike="noStrike">
                <a:solidFill>
                  <a:schemeClr val="dk1"/>
                </a:solidFill>
                <a:latin typeface="Arial"/>
                <a:ea typeface="Arial"/>
                <a:cs typeface="Arial"/>
                <a:sym typeface="Arial"/>
              </a:rPr>
              <a:t> you can make an </a:t>
            </a:r>
            <a:r>
              <a:rPr b="1" i="0" lang="en" sz="1200" u="none" cap="none" strike="noStrike">
                <a:solidFill>
                  <a:srgbClr val="0000FF"/>
                </a:solidFill>
                <a:latin typeface="Arial"/>
                <a:ea typeface="Arial"/>
                <a:cs typeface="Arial"/>
                <a:sym typeface="Arial"/>
              </a:rPr>
              <a:t>indirect index in memory to the file listing, and then randomly shuffle the in-memory index</a:t>
            </a:r>
            <a:r>
              <a:rPr b="0" i="0" lang="en" sz="1200" u="none" cap="none" strike="noStrike">
                <a:solidFill>
                  <a:schemeClr val="dk1"/>
                </a:solidFill>
                <a:latin typeface="Arial"/>
                <a:ea typeface="Arial"/>
                <a:cs typeface="Arial"/>
                <a:sym typeface="Arial"/>
              </a:rPr>
              <a:t>. The code below demonstrates using an indirect index to randomly shuffle the dataset as a file listing in a CSV file.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0" name="Google Shape;190;p37"/>
          <p:cNvGraphicFramePr/>
          <p:nvPr/>
        </p:nvGraphicFramePr>
        <p:xfrm>
          <a:off x="505550" y="2008313"/>
          <a:ext cx="3000000" cy="3000000"/>
        </p:xfrm>
        <a:graphic>
          <a:graphicData uri="http://schemas.openxmlformats.org/drawingml/2006/table">
            <a:tbl>
              <a:tblPr>
                <a:noFill/>
                <a:tableStyleId>{B323DB0C-81EF-42D0-BE6B-7639E169FA57}</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import</a:t>
                      </a:r>
                      <a:r>
                        <a:rPr lang="en" sz="1000" u="none" cap="none" strike="noStrike">
                          <a:latin typeface="Consolas"/>
                          <a:ea typeface="Consolas"/>
                          <a:cs typeface="Consolas"/>
                          <a:sym typeface="Consolas"/>
                        </a:rPr>
                        <a:t> random</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open the CSV file and count (using sum) the number of lines, which equals the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number of samples</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with</a:t>
                      </a:r>
                      <a:r>
                        <a:rPr lang="en" sz="1000" u="none" cap="none" strike="noStrike">
                          <a:latin typeface="Consolas"/>
                          <a:ea typeface="Consolas"/>
                          <a:cs typeface="Consolas"/>
                          <a:sym typeface="Consolas"/>
                        </a:rPr>
                        <a:t> open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csv_file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as</a:t>
                      </a:r>
                      <a:r>
                        <a:rPr lang="en" sz="1000" u="none" cap="none" strike="noStrike">
                          <a:latin typeface="Consolas"/>
                          <a:ea typeface="Consolas"/>
                          <a:cs typeface="Consolas"/>
                          <a:sym typeface="Consolas"/>
                        </a:rPr>
                        <a:t> f</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nimages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sum</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for</a:t>
                      </a:r>
                      <a:r>
                        <a:rPr lang="en" sz="1000" u="none" cap="none" strike="noStrike">
                          <a:latin typeface="Consolas"/>
                          <a:ea typeface="Consolas"/>
                          <a:cs typeface="Consolas"/>
                          <a:sym typeface="Consolas"/>
                        </a:rPr>
                        <a:t> line </a:t>
                      </a:r>
                      <a:r>
                        <a:rPr lang="en" sz="1000" u="none" cap="none" strike="noStrike">
                          <a:solidFill>
                            <a:srgbClr val="9C27B0"/>
                          </a:solidFill>
                          <a:latin typeface="Consolas"/>
                          <a:ea typeface="Consolas"/>
                          <a:cs typeface="Consolas"/>
                          <a:sym typeface="Consolas"/>
                        </a:rPr>
                        <a:t>in</a:t>
                      </a:r>
                      <a:r>
                        <a:rPr lang="en" sz="1000" u="none" cap="none" strike="noStrike">
                          <a:latin typeface="Consolas"/>
                          <a:ea typeface="Consolas"/>
                          <a:cs typeface="Consolas"/>
                          <a:sym typeface="Consolas"/>
                        </a:rPr>
                        <a:t> f</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subtract one from the total count if the first line in CSV file is a header</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if</a:t>
                      </a:r>
                      <a:r>
                        <a:rPr lang="en" sz="1000" u="none" cap="none" strike="noStrike">
                          <a:latin typeface="Consolas"/>
                          <a:ea typeface="Consolas"/>
                          <a:cs typeface="Consolas"/>
                          <a:sym typeface="Consolas"/>
                        </a:rPr>
                        <a:t> header</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nimages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create a sequential index between 0 and nimages-1</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index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i </a:t>
                      </a:r>
                      <a:r>
                        <a:rPr lang="en" sz="1000" u="none" cap="none" strike="noStrike">
                          <a:solidFill>
                            <a:srgbClr val="9C27B0"/>
                          </a:solidFill>
                          <a:latin typeface="Consolas"/>
                          <a:ea typeface="Consolas"/>
                          <a:cs typeface="Consolas"/>
                          <a:sym typeface="Consolas"/>
                        </a:rPr>
                        <a:t>for</a:t>
                      </a:r>
                      <a:r>
                        <a:rPr lang="en" sz="1000" u="none" cap="none" strike="noStrike">
                          <a:latin typeface="Consolas"/>
                          <a:ea typeface="Consolas"/>
                          <a:cs typeface="Consolas"/>
                          <a:sym typeface="Consolas"/>
                        </a:rPr>
                        <a:t> i </a:t>
                      </a:r>
                      <a:r>
                        <a:rPr lang="en" sz="1000" u="none" cap="none" strike="noStrike">
                          <a:solidFill>
                            <a:srgbClr val="9C27B0"/>
                          </a:solidFill>
                          <a:latin typeface="Consolas"/>
                          <a:ea typeface="Consolas"/>
                          <a:cs typeface="Consolas"/>
                          <a:sym typeface="Consolas"/>
                        </a:rPr>
                        <a:t>in</a:t>
                      </a:r>
                      <a:r>
                        <a:rPr lang="en" sz="1000" u="none" cap="none" strike="noStrike">
                          <a:latin typeface="Consolas"/>
                          <a:ea typeface="Consolas"/>
                          <a:cs typeface="Consolas"/>
                          <a:sym typeface="Consolas"/>
                        </a:rPr>
                        <a:t> range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nimages</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now randomly sort the index</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random</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shuffle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index</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JSON File</a:t>
            </a:r>
            <a:endParaRPr>
              <a:solidFill>
                <a:srgbClr val="38761D"/>
              </a:solidFill>
            </a:endParaRPr>
          </a:p>
        </p:txBody>
      </p:sp>
      <p:pic>
        <p:nvPicPr>
          <p:cNvPr id="196" name="Google Shape;196;p3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97" name="Google Shape;197;p3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Random Shuffling from a JSON File Listing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code below demonstrates using an indirect index to randomly shuffle the dataset as a file listing in a JSON file, where the files are a list ([]) of objects, and each object has the key ‘image’.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8" name="Google Shape;198;p38"/>
          <p:cNvGraphicFramePr/>
          <p:nvPr/>
        </p:nvGraphicFramePr>
        <p:xfrm>
          <a:off x="505550" y="2008313"/>
          <a:ext cx="3000000" cy="3000000"/>
        </p:xfrm>
        <a:graphic>
          <a:graphicData uri="http://schemas.openxmlformats.org/drawingml/2006/table">
            <a:tbl>
              <a:tblPr>
                <a:noFill/>
                <a:tableStyleId>{B323DB0C-81EF-42D0-BE6B-7639E169FA57}</a:tableStyleId>
              </a:tblPr>
              <a:tblGrid>
                <a:gridCol w="7862400"/>
              </a:tblGrid>
              <a:tr h="12124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dataset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json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load</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json_file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nimages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dataset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'image'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create a sequential index between 0 and nimages-1</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index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 </a:t>
                      </a:r>
                      <a:r>
                        <a:rPr lang="en" sz="1000" u="none" cap="none" strike="noStrike">
                          <a:solidFill>
                            <a:srgbClr val="9C27B0"/>
                          </a:solidFill>
                          <a:latin typeface="Consolas"/>
                          <a:ea typeface="Consolas"/>
                          <a:cs typeface="Consolas"/>
                          <a:sym typeface="Consolas"/>
                        </a:rPr>
                        <a:t>for</a:t>
                      </a:r>
                      <a:r>
                        <a:rPr lang="en" sz="1000" u="none" cap="none" strike="noStrike">
                          <a:solidFill>
                            <a:schemeClr val="dk1"/>
                          </a:solidFill>
                          <a:latin typeface="Consolas"/>
                          <a:ea typeface="Consolas"/>
                          <a:cs typeface="Consolas"/>
                          <a:sym typeface="Consolas"/>
                        </a:rPr>
                        <a:t> i </a:t>
                      </a:r>
                      <a:r>
                        <a:rPr lang="en" sz="1000" u="none" cap="none" strike="noStrike">
                          <a:solidFill>
                            <a:srgbClr val="9C27B0"/>
                          </a:solidFill>
                          <a:latin typeface="Consolas"/>
                          <a:ea typeface="Consolas"/>
                          <a:cs typeface="Consolas"/>
                          <a:sym typeface="Consolas"/>
                        </a:rPr>
                        <a:t>in</a:t>
                      </a:r>
                      <a:r>
                        <a:rPr lang="en" sz="1000" u="none" cap="none" strike="noStrike">
                          <a:solidFill>
                            <a:schemeClr val="dk1"/>
                          </a:solidFill>
                          <a:latin typeface="Consolas"/>
                          <a:ea typeface="Consolas"/>
                          <a:cs typeface="Consolas"/>
                          <a:sym typeface="Consolas"/>
                        </a:rPr>
                        <a:t> range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nimages</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now randomly sort the index</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random</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shuffle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index</a:t>
                      </a:r>
                      <a:r>
                        <a:rPr lang="en" sz="1000" u="none" cap="none" strike="noStrike">
                          <a:solidFill>
                            <a:srgbClr val="616161"/>
                          </a:solidFill>
                          <a:latin typeface="Consolas"/>
                          <a:ea typeface="Consolas"/>
                          <a:cs typeface="Consolas"/>
                          <a:sym typeface="Consolas"/>
                        </a:rPr>
                        <a:t>)</a:t>
                      </a:r>
                      <a:endParaRPr sz="10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204" name="Google Shape;204;p3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05" name="Google Shape;205;p3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In </a:t>
            </a:r>
            <a:r>
              <a:rPr b="1" i="0" lang="en" sz="1100" u="none" cap="none" strike="noStrike">
                <a:solidFill>
                  <a:schemeClr val="dk1"/>
                </a:solidFill>
                <a:latin typeface="Arial"/>
                <a:ea typeface="Arial"/>
                <a:cs typeface="Arial"/>
                <a:sym typeface="Arial"/>
              </a:rPr>
              <a:t>Keras</a:t>
            </a:r>
            <a:r>
              <a:rPr b="0" i="0" lang="en" sz="1100" u="none" cap="none" strike="noStrike">
                <a:solidFill>
                  <a:schemeClr val="dk1"/>
                </a:solidFill>
                <a:latin typeface="Arial"/>
                <a:ea typeface="Arial"/>
                <a:cs typeface="Arial"/>
                <a:sym typeface="Arial"/>
              </a:rPr>
              <a:t>, an image dataset can be shuffled and split into training and eval (validation) with the </a:t>
            </a:r>
            <a:r>
              <a:rPr b="0" i="0" lang="en" sz="1100" u="none" cap="none" strike="noStrike">
                <a:solidFill>
                  <a:srgbClr val="0D904F"/>
                </a:solidFill>
                <a:latin typeface="Consolas"/>
                <a:ea typeface="Consolas"/>
                <a:cs typeface="Consolas"/>
                <a:sym typeface="Consolas"/>
              </a:rPr>
              <a:t>ImageDataGenerator</a:t>
            </a:r>
            <a:r>
              <a:rPr b="0" i="0" lang="en" sz="1100" u="none" cap="none" strike="noStrike">
                <a:solidFill>
                  <a:schemeClr val="dk1"/>
                </a:solidFill>
                <a:latin typeface="Arial"/>
                <a:ea typeface="Arial"/>
                <a:cs typeface="Arial"/>
                <a:sym typeface="Arial"/>
              </a:rPr>
              <a:t> class. This class is used to ingest a dataset for feeding a neural network during training. In the code example below:</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variable </a:t>
            </a:r>
            <a:r>
              <a:rPr b="0" i="0" lang="en" sz="1100" u="none" cap="none" strike="noStrike">
                <a:solidFill>
                  <a:srgbClr val="0D904F"/>
                </a:solidFill>
                <a:latin typeface="Consolas"/>
                <a:ea typeface="Consolas"/>
                <a:cs typeface="Consolas"/>
                <a:sym typeface="Consolas"/>
              </a:rPr>
              <a:t>model</a:t>
            </a:r>
            <a:r>
              <a:rPr b="0" i="0" lang="en" sz="1100" u="none" cap="none" strike="noStrike">
                <a:solidFill>
                  <a:schemeClr val="dk1"/>
                </a:solidFill>
                <a:latin typeface="Arial"/>
                <a:ea typeface="Arial"/>
                <a:cs typeface="Arial"/>
                <a:sym typeface="Arial"/>
              </a:rPr>
              <a:t> refers to a Keras model that has already been compiled. </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rgbClr val="0D904F"/>
                </a:solidFill>
                <a:latin typeface="Consolas"/>
                <a:ea typeface="Consolas"/>
                <a:cs typeface="Consolas"/>
                <a:sym typeface="Consolas"/>
              </a:rPr>
              <a:t>x_train</a:t>
            </a:r>
            <a:r>
              <a:rPr b="0" i="0" lang="en" sz="1100" u="none" cap="none" strike="noStrike">
                <a:solidFill>
                  <a:schemeClr val="dk1"/>
                </a:solidFill>
                <a:latin typeface="Arial"/>
                <a:ea typeface="Arial"/>
                <a:cs typeface="Arial"/>
                <a:sym typeface="Arial"/>
              </a:rPr>
              <a:t> and </a:t>
            </a:r>
            <a:r>
              <a:rPr b="0" i="0" lang="en" sz="1100" u="none" cap="none" strike="noStrike">
                <a:solidFill>
                  <a:srgbClr val="0D904F"/>
                </a:solidFill>
                <a:latin typeface="Consolas"/>
                <a:ea typeface="Consolas"/>
                <a:cs typeface="Consolas"/>
                <a:sym typeface="Consolas"/>
              </a:rPr>
              <a:t>y_train</a:t>
            </a:r>
            <a:r>
              <a:rPr b="0" i="0" lang="en" sz="1100" u="none" cap="none" strike="noStrike">
                <a:solidFill>
                  <a:schemeClr val="dk1"/>
                </a:solidFill>
                <a:latin typeface="Arial"/>
                <a:ea typeface="Arial"/>
                <a:cs typeface="Arial"/>
                <a:sym typeface="Arial"/>
              </a:rPr>
              <a:t> refers to a processed dataset for training (i.e., already split), where </a:t>
            </a:r>
            <a:r>
              <a:rPr b="0" i="0" lang="en" sz="1100" u="none" cap="none" strike="noStrike">
                <a:solidFill>
                  <a:srgbClr val="0D904F"/>
                </a:solidFill>
                <a:latin typeface="Consolas"/>
                <a:ea typeface="Consolas"/>
                <a:cs typeface="Consolas"/>
                <a:sym typeface="Consolas"/>
              </a:rPr>
              <a:t>x_train</a:t>
            </a:r>
            <a:r>
              <a:rPr b="0" i="0" lang="en" sz="1100" u="none" cap="none" strike="noStrike">
                <a:solidFill>
                  <a:schemeClr val="dk1"/>
                </a:solidFill>
                <a:latin typeface="Arial"/>
                <a:ea typeface="Arial"/>
                <a:cs typeface="Arial"/>
                <a:sym typeface="Arial"/>
              </a:rPr>
              <a:t> typically is a numpy array, with each element a preprocessed image, and </a:t>
            </a:r>
            <a:r>
              <a:rPr b="0" i="0" lang="en" sz="1100" u="none" cap="none" strike="noStrike">
                <a:solidFill>
                  <a:srgbClr val="0D904F"/>
                </a:solidFill>
                <a:latin typeface="Consolas"/>
                <a:ea typeface="Consolas"/>
                <a:cs typeface="Consolas"/>
                <a:sym typeface="Consolas"/>
              </a:rPr>
              <a:t>y_train</a:t>
            </a:r>
            <a:r>
              <a:rPr b="0" i="0" lang="en" sz="1100" u="none" cap="none" strike="noStrike">
                <a:solidFill>
                  <a:schemeClr val="dk1"/>
                </a:solidFill>
                <a:latin typeface="Arial"/>
                <a:ea typeface="Arial"/>
                <a:cs typeface="Arial"/>
                <a:sym typeface="Arial"/>
              </a:rPr>
              <a:t> typically is a numpy array, with each element the corresponding one-hot encoded label.</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variable </a:t>
            </a:r>
            <a:r>
              <a:rPr b="0" i="0" lang="en" sz="1100" u="none" cap="none" strike="noStrike">
                <a:solidFill>
                  <a:srgbClr val="0D904F"/>
                </a:solidFill>
                <a:latin typeface="Consolas"/>
                <a:ea typeface="Consolas"/>
                <a:cs typeface="Consolas"/>
                <a:sym typeface="Consolas"/>
              </a:rPr>
              <a:t>datagen</a:t>
            </a:r>
            <a:r>
              <a:rPr b="0" i="0" lang="en" sz="1100" u="none" cap="none" strike="noStrike">
                <a:solidFill>
                  <a:schemeClr val="dk1"/>
                </a:solidFill>
                <a:latin typeface="Arial"/>
                <a:ea typeface="Arial"/>
                <a:cs typeface="Arial"/>
                <a:sym typeface="Arial"/>
              </a:rPr>
              <a:t> is a generator, which is instantiated by </a:t>
            </a:r>
            <a:r>
              <a:rPr b="0" i="0" lang="en" sz="1100" u="none" cap="none" strike="noStrike">
                <a:solidFill>
                  <a:srgbClr val="0D904F"/>
                </a:solidFill>
                <a:latin typeface="Consolas"/>
                <a:ea typeface="Consolas"/>
                <a:cs typeface="Consolas"/>
                <a:sym typeface="Consolas"/>
              </a:rPr>
              <a:t>ImageDataGenerator</a:t>
            </a:r>
            <a:r>
              <a:rPr b="0" i="0" lang="en" sz="1100" u="none" cap="none" strike="noStrike">
                <a:solidFill>
                  <a:schemeClr val="dk1"/>
                </a:solidFill>
                <a:latin typeface="Arial"/>
                <a:ea typeface="Arial"/>
                <a:cs typeface="Arial"/>
                <a:sym typeface="Arial"/>
              </a:rPr>
              <a:t> for feeding the neural network.</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method </a:t>
            </a:r>
            <a:r>
              <a:rPr b="0" i="0" lang="en" sz="1100" u="none" cap="none" strike="noStrike">
                <a:solidFill>
                  <a:srgbClr val="0D904F"/>
                </a:solidFill>
                <a:latin typeface="Consolas"/>
                <a:ea typeface="Consolas"/>
                <a:cs typeface="Consolas"/>
                <a:sym typeface="Consolas"/>
              </a:rPr>
              <a:t>flow()</a:t>
            </a:r>
            <a:r>
              <a:rPr b="0" i="0" lang="en" sz="1100" u="none" cap="none" strike="noStrike">
                <a:solidFill>
                  <a:schemeClr val="dk1"/>
                </a:solidFill>
                <a:latin typeface="Arial"/>
                <a:ea typeface="Arial"/>
                <a:cs typeface="Arial"/>
                <a:sym typeface="Arial"/>
              </a:rPr>
              <a:t> sequential moves through the training data (</a:t>
            </a:r>
            <a:r>
              <a:rPr b="0" i="0" lang="en" sz="1100" u="none" cap="none" strike="noStrike">
                <a:solidFill>
                  <a:srgbClr val="0D904F"/>
                </a:solidFill>
                <a:latin typeface="Consolas"/>
                <a:ea typeface="Consolas"/>
                <a:cs typeface="Consolas"/>
                <a:sym typeface="Consolas"/>
              </a:rPr>
              <a:t>x_train</a:t>
            </a:r>
            <a:r>
              <a:rPr b="0" i="0" lang="en" sz="1100" u="none" cap="none" strike="noStrike">
                <a:solidFill>
                  <a:schemeClr val="dk1"/>
                </a:solidFill>
                <a:latin typeface="Arial"/>
                <a:ea typeface="Arial"/>
                <a:cs typeface="Arial"/>
                <a:sym typeface="Arial"/>
              </a:rPr>
              <a:t>, </a:t>
            </a:r>
            <a:r>
              <a:rPr b="0" i="0" lang="en" sz="1100" u="none" cap="none" strike="noStrike">
                <a:solidFill>
                  <a:srgbClr val="0D904F"/>
                </a:solidFill>
                <a:latin typeface="Consolas"/>
                <a:ea typeface="Consolas"/>
                <a:cs typeface="Consolas"/>
                <a:sym typeface="Consolas"/>
              </a:rPr>
              <a:t>y_train</a:t>
            </a:r>
            <a:r>
              <a:rPr b="0" i="0" lang="en" sz="1100" u="none" cap="none" strike="noStrike">
                <a:solidFill>
                  <a:schemeClr val="dk1"/>
                </a:solidFill>
                <a:latin typeface="Arial"/>
                <a:ea typeface="Arial"/>
                <a:cs typeface="Arial"/>
                <a:sym typeface="Arial"/>
              </a:rPr>
              <a:t>) in a specified batch size, which is specified as 32 in this example.</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The parameter </a:t>
            </a:r>
            <a:r>
              <a:rPr b="0" i="0" lang="en" sz="1100" u="none" cap="none" strike="noStrike">
                <a:solidFill>
                  <a:srgbClr val="0D904F"/>
                </a:solidFill>
                <a:latin typeface="Consolas"/>
                <a:ea typeface="Consolas"/>
                <a:cs typeface="Consolas"/>
                <a:sym typeface="Consolas"/>
              </a:rPr>
              <a:t>shuffle</a:t>
            </a:r>
            <a:r>
              <a:rPr b="0" i="0" lang="en" sz="1100" u="none" cap="none" strike="noStrike">
                <a:solidFill>
                  <a:schemeClr val="dk1"/>
                </a:solidFill>
                <a:latin typeface="Arial"/>
                <a:ea typeface="Arial"/>
                <a:cs typeface="Arial"/>
                <a:sym typeface="Arial"/>
              </a:rPr>
              <a:t> is set to </a:t>
            </a:r>
            <a:r>
              <a:rPr b="0" i="0" lang="en" sz="1100" u="none" cap="none" strike="noStrike">
                <a:solidFill>
                  <a:srgbClr val="0D904F"/>
                </a:solidFill>
                <a:latin typeface="Consolas"/>
                <a:ea typeface="Consolas"/>
                <a:cs typeface="Consolas"/>
                <a:sym typeface="Consolas"/>
              </a:rPr>
              <a:t>True</a:t>
            </a:r>
            <a:r>
              <a:rPr b="0" i="0" lang="en" sz="1100" u="none" cap="none" strike="noStrike">
                <a:solidFill>
                  <a:schemeClr val="dk1"/>
                </a:solidFill>
                <a:latin typeface="Arial"/>
                <a:ea typeface="Arial"/>
                <a:cs typeface="Arial"/>
                <a:sym typeface="Arial"/>
              </a:rPr>
              <a:t>, which causes the training data to be shuffled by the generator, at the beginning of each epoch.</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AutoNum type="arabicPeriod"/>
            </a:pPr>
            <a:r>
              <a:rPr b="0" i="0" lang="en" sz="1100" u="none" cap="none" strike="noStrike">
                <a:solidFill>
                  <a:schemeClr val="dk1"/>
                </a:solidFill>
                <a:latin typeface="Arial"/>
                <a:ea typeface="Arial"/>
                <a:cs typeface="Arial"/>
                <a:sym typeface="Arial"/>
              </a:rPr>
              <a:t>Each batch of training data is fed through the neural network using the model’s </a:t>
            </a:r>
            <a:r>
              <a:rPr b="0" i="0" lang="en" sz="1100" u="none" cap="none" strike="noStrike">
                <a:solidFill>
                  <a:srgbClr val="0D904F"/>
                </a:solidFill>
                <a:latin typeface="Consolas"/>
                <a:ea typeface="Consolas"/>
                <a:cs typeface="Consolas"/>
                <a:sym typeface="Consolas"/>
              </a:rPr>
              <a:t>fit()</a:t>
            </a:r>
            <a:r>
              <a:rPr b="0" i="0" lang="en" sz="1100" u="none" cap="none" strike="noStrike">
                <a:solidFill>
                  <a:schemeClr val="dk1"/>
                </a:solidFill>
                <a:latin typeface="Arial"/>
                <a:ea typeface="Arial"/>
                <a:cs typeface="Arial"/>
                <a:sym typeface="Arial"/>
              </a:rPr>
              <a:t> method.</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4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211" name="Google Shape;211;p4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12" name="Google Shape;212;p4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13" name="Google Shape;213;p40"/>
          <p:cNvGraphicFramePr/>
          <p:nvPr/>
        </p:nvGraphicFramePr>
        <p:xfrm>
          <a:off x="555975" y="1151063"/>
          <a:ext cx="3000000" cy="3000000"/>
        </p:xfrm>
        <a:graphic>
          <a:graphicData uri="http://schemas.openxmlformats.org/drawingml/2006/table">
            <a:tbl>
              <a:tblPr>
                <a:noFill/>
                <a:tableStyleId>{B323DB0C-81EF-42D0-BE6B-7639E169FA57}</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x_train and y_train assume the image data and labels have prior preprocessed and </a:t>
                      </a:r>
                      <a:br>
                        <a:rPr lang="en" sz="1000" u="none" cap="none" strike="noStrike">
                          <a:latin typeface="Consolas"/>
                          <a:ea typeface="Consolas"/>
                          <a:cs typeface="Consolas"/>
                          <a:sym typeface="Consolas"/>
                        </a:rPr>
                      </a:br>
                      <a:r>
                        <a:rPr lang="en" sz="1000" u="none" cap="none" strike="noStrike">
                          <a:solidFill>
                            <a:srgbClr val="455A64"/>
                          </a:solidFill>
                          <a:latin typeface="Consolas"/>
                          <a:ea typeface="Consolas"/>
                          <a:cs typeface="Consolas"/>
                          <a:sym typeface="Consolas"/>
                        </a:rPr>
                        <a:t># split into training and test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instantiate an Image Data generator object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the number of batches in an epoch</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nbatches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len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32</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the number of epochs (training passes over the entire training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epochs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10</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for</a:t>
                      </a:r>
                      <a:r>
                        <a:rPr lang="en" sz="1000" u="none" cap="none" strike="noStrike">
                          <a:latin typeface="Consolas"/>
                          <a:ea typeface="Consolas"/>
                          <a:cs typeface="Consolas"/>
                          <a:sym typeface="Consolas"/>
                        </a:rPr>
                        <a:t> epoch </a:t>
                      </a:r>
                      <a:r>
                        <a:rPr lang="en" sz="1000" u="none" cap="none" strike="noStrike">
                          <a:solidFill>
                            <a:srgbClr val="9C27B0"/>
                          </a:solidFill>
                          <a:latin typeface="Consolas"/>
                          <a:ea typeface="Consolas"/>
                          <a:cs typeface="Consolas"/>
                          <a:sym typeface="Consolas"/>
                        </a:rPr>
                        <a:t>in</a:t>
                      </a:r>
                      <a:r>
                        <a:rPr lang="en" sz="1000" u="none" cap="none" strike="noStrike">
                          <a:latin typeface="Consolas"/>
                          <a:ea typeface="Consolas"/>
                          <a:cs typeface="Consolas"/>
                          <a:sym typeface="Consolas"/>
                        </a:rPr>
                        <a:t> range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batches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0</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Use generator to create batches</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for</a:t>
                      </a:r>
                      <a:r>
                        <a:rPr lang="en" sz="1000" u="none" cap="none" strike="noStrike">
                          <a:latin typeface="Consolas"/>
                          <a:ea typeface="Consolas"/>
                          <a:cs typeface="Consolas"/>
                          <a:sym typeface="Consolas"/>
                        </a:rPr>
                        <a:t> x_batch</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y_batch </a:t>
                      </a:r>
                      <a:r>
                        <a:rPr lang="en" sz="1000" u="none" cap="none" strike="noStrike">
                          <a:solidFill>
                            <a:srgbClr val="9C27B0"/>
                          </a:solidFill>
                          <a:latin typeface="Consolas"/>
                          <a:ea typeface="Consolas"/>
                          <a:cs typeface="Consolas"/>
                          <a:sym typeface="Consolas"/>
                        </a:rPr>
                        <a:t>in</a:t>
                      </a:r>
                      <a:r>
                        <a:rPr lang="en" sz="1000" u="none" cap="none" strike="noStrike">
                          <a:latin typeface="Consolas"/>
                          <a:ea typeface="Consolas"/>
                          <a:cs typeface="Consolas"/>
                          <a:sym typeface="Consolas"/>
                        </a:rPr>
                        <a:t> datagen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x_batch</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y_batch</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batches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if</a:t>
                      </a:r>
                      <a:r>
                        <a:rPr lang="en" sz="1000" u="none" cap="none" strike="noStrike">
                          <a:latin typeface="Consolas"/>
                          <a:ea typeface="Consolas"/>
                          <a:cs typeface="Consolas"/>
                          <a:sym typeface="Consolas"/>
                        </a:rPr>
                        <a:t> batches </a:t>
                      </a:r>
                      <a:r>
                        <a:rPr lang="en" sz="1000" u="none" cap="none" strike="noStrike">
                          <a:solidFill>
                            <a:srgbClr val="616161"/>
                          </a:solidFill>
                          <a:latin typeface="Consolas"/>
                          <a:ea typeface="Consolas"/>
                          <a:cs typeface="Consolas"/>
                          <a:sym typeface="Consolas"/>
                        </a:rPr>
                        <a:t>&gt;</a:t>
                      </a:r>
                      <a:r>
                        <a:rPr lang="en" sz="1000" u="none" cap="none" strike="noStrike">
                          <a:latin typeface="Consolas"/>
                          <a:ea typeface="Consolas"/>
                          <a:cs typeface="Consolas"/>
                          <a:sym typeface="Consolas"/>
                        </a:rPr>
                        <a:t> nbatches</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            </a:t>
                      </a:r>
                      <a:r>
                        <a:rPr lang="en" sz="1000" u="none" cap="none" strike="noStrike">
                          <a:solidFill>
                            <a:srgbClr val="9C27B0"/>
                          </a:solidFill>
                          <a:latin typeface="Consolas"/>
                          <a:ea typeface="Consolas"/>
                          <a:cs typeface="Consolas"/>
                          <a:sym typeface="Consolas"/>
                        </a:rPr>
                        <a:t>break</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219" name="Google Shape;219;p4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20" name="Google Shape;220;p4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 - Rescale</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the code below, unlike the previous, the </a:t>
            </a:r>
            <a:r>
              <a:rPr b="0" i="0" lang="en" sz="1200" u="none" cap="none" strike="noStrike">
                <a:solidFill>
                  <a:srgbClr val="0D904F"/>
                </a:solidFill>
                <a:latin typeface="Consolas"/>
                <a:ea typeface="Consolas"/>
                <a:cs typeface="Consolas"/>
                <a:sym typeface="Consolas"/>
              </a:rPr>
              <a:t>x_train</a:t>
            </a:r>
            <a:r>
              <a:rPr b="0" i="0" lang="en" sz="1200" u="none" cap="none" strike="noStrike">
                <a:solidFill>
                  <a:schemeClr val="dk1"/>
                </a:solidFill>
                <a:latin typeface="Arial"/>
                <a:ea typeface="Arial"/>
                <a:cs typeface="Arial"/>
                <a:sym typeface="Arial"/>
              </a:rPr>
              <a:t> data has not been normalized/standardized. In this case, the parameter </a:t>
            </a:r>
            <a:r>
              <a:rPr b="0" i="0" lang="en" sz="1200" u="none" cap="none" strike="noStrike">
                <a:solidFill>
                  <a:srgbClr val="0D904F"/>
                </a:solidFill>
                <a:latin typeface="Consolas"/>
                <a:ea typeface="Consolas"/>
                <a:cs typeface="Consolas"/>
                <a:sym typeface="Consolas"/>
              </a:rPr>
              <a:t>rescale</a:t>
            </a:r>
            <a:r>
              <a:rPr b="0" i="0" lang="en" sz="1200" u="none" cap="none" strike="noStrike">
                <a:solidFill>
                  <a:schemeClr val="dk1"/>
                </a:solidFill>
                <a:latin typeface="Arial"/>
                <a:ea typeface="Arial"/>
                <a:cs typeface="Arial"/>
                <a:sym typeface="Arial"/>
              </a:rPr>
              <a:t> is passed to the instantiation of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which will result in the corresponding </a:t>
            </a:r>
            <a:r>
              <a:rPr b="0" i="0" lang="en" sz="1200" u="none" cap="none" strike="noStrike">
                <a:solidFill>
                  <a:srgbClr val="0D904F"/>
                </a:solidFill>
                <a:latin typeface="Consolas"/>
                <a:ea typeface="Consolas"/>
                <a:cs typeface="Consolas"/>
                <a:sym typeface="Consolas"/>
              </a:rPr>
              <a:t>flow()</a:t>
            </a:r>
            <a:r>
              <a:rPr b="0" i="0" lang="en" sz="1200" u="none" cap="none" strike="noStrike">
                <a:solidFill>
                  <a:schemeClr val="dk1"/>
                </a:solidFill>
                <a:latin typeface="Arial"/>
                <a:ea typeface="Arial"/>
                <a:cs typeface="Arial"/>
                <a:sym typeface="Arial"/>
              </a:rPr>
              <a:t> method normalizing the pixel data (i.e., dividing by 255) while the data is being fed:</a:t>
            </a: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1" name="Google Shape;221;p41"/>
          <p:cNvGraphicFramePr/>
          <p:nvPr/>
        </p:nvGraphicFramePr>
        <p:xfrm>
          <a:off x="505550" y="2091500"/>
          <a:ext cx="3000000" cy="3000000"/>
        </p:xfrm>
        <a:graphic>
          <a:graphicData uri="http://schemas.openxmlformats.org/drawingml/2006/table">
            <a:tbl>
              <a:tblPr>
                <a:noFill/>
                <a:tableStyleId>{B323DB0C-81EF-42D0-BE6B-7639E169FA57}</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x_train and y_train assume the image data and labels have been resized for the </a:t>
                      </a:r>
                      <a:br>
                        <a:rPr lang="en" sz="1000" u="none" cap="none" strike="noStrike">
                          <a:latin typeface="Consolas"/>
                          <a:ea typeface="Consolas"/>
                          <a:cs typeface="Consolas"/>
                          <a:sym typeface="Consolas"/>
                        </a:rPr>
                      </a:br>
                      <a:r>
                        <a:rPr lang="en" sz="1000" u="none" cap="none" strike="noStrike">
                          <a:solidFill>
                            <a:srgbClr val="455A64"/>
                          </a:solidFill>
                          <a:latin typeface="Consolas"/>
                          <a:ea typeface="Consolas"/>
                          <a:cs typeface="Consolas"/>
                          <a:sym typeface="Consolas"/>
                        </a:rPr>
                        <a:t># CNN and split into training and test data, but the data has not been normalized.</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instantiate an Image Data generator object and specify normalizing the image data</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rescale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255</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feed (train) the neural network</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4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227" name="Google Shape;227;p4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28" name="Google Shape;228;p4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 - Standardization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the code below, the </a:t>
            </a:r>
            <a:r>
              <a:rPr b="0" i="0" lang="en" sz="1200" u="none" cap="none" strike="noStrike">
                <a:solidFill>
                  <a:srgbClr val="0D904F"/>
                </a:solidFill>
                <a:latin typeface="Consolas"/>
                <a:ea typeface="Consolas"/>
                <a:cs typeface="Consolas"/>
                <a:sym typeface="Consolas"/>
              </a:rPr>
              <a:t>rescale</a:t>
            </a:r>
            <a:r>
              <a:rPr b="0" i="0" lang="en" sz="1200" u="none" cap="none" strike="noStrike">
                <a:solidFill>
                  <a:schemeClr val="dk1"/>
                </a:solidFill>
                <a:latin typeface="Arial"/>
                <a:ea typeface="Arial"/>
                <a:cs typeface="Arial"/>
                <a:sym typeface="Arial"/>
              </a:rPr>
              <a:t> parameter is replaced with </a:t>
            </a:r>
            <a:r>
              <a:rPr b="0" i="0" lang="en" sz="1200" u="none" cap="none" strike="noStrike">
                <a:solidFill>
                  <a:srgbClr val="0D904F"/>
                </a:solidFill>
                <a:latin typeface="Consolas"/>
                <a:ea typeface="Consolas"/>
                <a:cs typeface="Consolas"/>
                <a:sym typeface="Consolas"/>
              </a:rPr>
              <a:t>featurewise_std_normalization</a:t>
            </a:r>
            <a:r>
              <a:rPr b="0" i="0" lang="en" sz="1200" u="none" cap="none" strike="noStrike">
                <a:solidFill>
                  <a:schemeClr val="dk1"/>
                </a:solidFill>
                <a:latin typeface="Arial"/>
                <a:ea typeface="Arial"/>
                <a:cs typeface="Arial"/>
                <a:sym typeface="Arial"/>
              </a:rPr>
              <a:t>, which will standardize the data. Since standardization requires calculating the mean and standard deviation of the pixel data across the entire training set, a call is made the </a:t>
            </a:r>
            <a:r>
              <a:rPr b="0" i="0" lang="en" sz="1200" u="none" cap="none" strike="noStrike">
                <a:solidFill>
                  <a:srgbClr val="0D904F"/>
                </a:solidFill>
                <a:latin typeface="Consolas"/>
                <a:ea typeface="Consolas"/>
                <a:cs typeface="Consolas"/>
                <a:sym typeface="Consolas"/>
              </a:rPr>
              <a:t>fit()</a:t>
            </a:r>
            <a:r>
              <a:rPr b="0" i="0" lang="en" sz="1200" u="none" cap="none" strike="noStrike">
                <a:solidFill>
                  <a:schemeClr val="dk1"/>
                </a:solidFill>
                <a:latin typeface="Arial"/>
                <a:ea typeface="Arial"/>
                <a:cs typeface="Arial"/>
                <a:sym typeface="Arial"/>
              </a:rPr>
              <a:t> method for the corresponding calculation.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29" name="Google Shape;229;p42"/>
          <p:cNvGraphicFramePr/>
          <p:nvPr/>
        </p:nvGraphicFramePr>
        <p:xfrm>
          <a:off x="505550" y="2091500"/>
          <a:ext cx="3000000" cy="3000000"/>
        </p:xfrm>
        <a:graphic>
          <a:graphicData uri="http://schemas.openxmlformats.org/drawingml/2006/table">
            <a:tbl>
              <a:tblPr>
                <a:noFill/>
                <a:tableStyleId>{B323DB0C-81EF-42D0-BE6B-7639E169FA57}</a:tableStyleId>
              </a:tblPr>
              <a:tblGrid>
                <a:gridCol w="7862400"/>
              </a:tblGrid>
              <a:tr h="12124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instantiate an Image Data generator object and specify standardizing the image</a:t>
                      </a:r>
                      <a:r>
                        <a:rPr lang="en" sz="1000" u="none" cap="none" strike="noStrike">
                          <a:solidFill>
                            <a:schemeClr val="dk1"/>
                          </a:solidFill>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data</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featurewise_std_normalization</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calculate the mean/stddev for standardization</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feed (train) the neural network</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4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 - Keras</a:t>
            </a:r>
            <a:endParaRPr>
              <a:solidFill>
                <a:srgbClr val="38761D"/>
              </a:solidFill>
            </a:endParaRPr>
          </a:p>
        </p:txBody>
      </p:sp>
      <p:pic>
        <p:nvPicPr>
          <p:cNvPr id="235" name="Google Shape;235;p4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36" name="Google Shape;236;p4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Keras ImageDataGenerator - Validation Split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the code below, the parameter validation_split is added to use 10% of the training data as validation data on each epoch. Additionally, we do a single call for training per epoch (vs. manually batch feeding it), by passing the </a:t>
            </a:r>
            <a:r>
              <a:rPr b="0" i="0" lang="en" sz="1200" u="none" cap="none" strike="noStrike">
                <a:solidFill>
                  <a:srgbClr val="0D904F"/>
                </a:solidFill>
                <a:latin typeface="Consolas"/>
                <a:ea typeface="Consolas"/>
                <a:cs typeface="Consolas"/>
                <a:sym typeface="Consolas"/>
              </a:rPr>
              <a:t>datagen.flow()</a:t>
            </a:r>
            <a:r>
              <a:rPr b="0" i="0" lang="en" sz="1200" u="none" cap="none" strike="noStrike">
                <a:solidFill>
                  <a:schemeClr val="dk1"/>
                </a:solidFill>
                <a:latin typeface="Arial"/>
                <a:ea typeface="Arial"/>
                <a:cs typeface="Arial"/>
                <a:sym typeface="Arial"/>
              </a:rPr>
              <a:t> generator to the </a:t>
            </a:r>
            <a:r>
              <a:rPr b="0" i="0" lang="en" sz="1200" u="none" cap="none" strike="noStrike">
                <a:solidFill>
                  <a:srgbClr val="0D904F"/>
                </a:solidFill>
                <a:latin typeface="Consolas"/>
                <a:ea typeface="Consolas"/>
                <a:cs typeface="Consolas"/>
                <a:sym typeface="Consolas"/>
              </a:rPr>
              <a:t>fit_generator()</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37" name="Google Shape;237;p43"/>
          <p:cNvGraphicFramePr/>
          <p:nvPr/>
        </p:nvGraphicFramePr>
        <p:xfrm>
          <a:off x="505550" y="2091500"/>
          <a:ext cx="3000000" cy="3000000"/>
        </p:xfrm>
        <a:graphic>
          <a:graphicData uri="http://schemas.openxmlformats.org/drawingml/2006/table">
            <a:tbl>
              <a:tblPr>
                <a:noFill/>
                <a:tableStyleId>{B323DB0C-81EF-42D0-BE6B-7639E169FA57}</a:tableStyleId>
              </a:tblPr>
              <a:tblGrid>
                <a:gridCol w="7862400"/>
              </a:tblGrid>
              <a:tr h="12124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preprocessing</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image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x_train </a:t>
                      </a:r>
                      <a:r>
                        <a:rPr lang="en" sz="1000" u="none" cap="none" strike="noStrike">
                          <a:solidFill>
                            <a:srgbClr val="9C27B0"/>
                          </a:solidFill>
                          <a:latin typeface="Consolas"/>
                          <a:ea typeface="Consolas"/>
                          <a:cs typeface="Consolas"/>
                          <a:sym typeface="Consolas"/>
                        </a:rPr>
                        <a:t>and</a:t>
                      </a:r>
                      <a:r>
                        <a:rPr lang="en" sz="1000" u="none" cap="none" strike="noStrike">
                          <a:solidFill>
                            <a:schemeClr val="dk1"/>
                          </a:solidFill>
                          <a:latin typeface="Consolas"/>
                          <a:ea typeface="Consolas"/>
                          <a:cs typeface="Consolas"/>
                          <a:sym typeface="Consolas"/>
                        </a:rPr>
                        <a:t> y_train assume the image data </a:t>
                      </a:r>
                      <a:r>
                        <a:rPr lang="en" sz="1000" u="none" cap="none" strike="noStrike">
                          <a:solidFill>
                            <a:srgbClr val="9C27B0"/>
                          </a:solidFill>
                          <a:latin typeface="Consolas"/>
                          <a:ea typeface="Consolas"/>
                          <a:cs typeface="Consolas"/>
                          <a:sym typeface="Consolas"/>
                        </a:rPr>
                        <a:t>and</a:t>
                      </a:r>
                      <a:r>
                        <a:rPr lang="en" sz="1000" u="none" cap="none" strike="noStrike">
                          <a:solidFill>
                            <a:schemeClr val="dk1"/>
                          </a:solidFill>
                          <a:latin typeface="Consolas"/>
                          <a:ea typeface="Consolas"/>
                          <a:cs typeface="Consolas"/>
                          <a:sym typeface="Consolas"/>
                        </a:rPr>
                        <a:t> labels have been resized </a:t>
                      </a:r>
                      <a:r>
                        <a:rPr lang="en" sz="1000" u="none" cap="none" strike="noStrike">
                          <a:solidFill>
                            <a:srgbClr val="9C27B0"/>
                          </a:solidFill>
                          <a:latin typeface="Consolas"/>
                          <a:ea typeface="Consolas"/>
                          <a:cs typeface="Consolas"/>
                          <a:sym typeface="Consolas"/>
                        </a:rPr>
                        <a:t>for</a:t>
                      </a:r>
                      <a:r>
                        <a:rPr lang="en" sz="1000" u="none" cap="none" strike="noStrike">
                          <a:solidFill>
                            <a:schemeClr val="dk1"/>
                          </a:solidFill>
                          <a:latin typeface="Consolas"/>
                          <a:ea typeface="Consolas"/>
                          <a:cs typeface="Consolas"/>
                          <a:sym typeface="Consolas"/>
                        </a:rPr>
                        <a:t> the </a:t>
                      </a:r>
                      <a:br>
                        <a:rPr lang="en" sz="1000" u="none" cap="none" strike="noStrike">
                          <a:solidFill>
                            <a:schemeClr val="dk1"/>
                          </a:solidFill>
                          <a:latin typeface="Consolas"/>
                          <a:ea typeface="Consolas"/>
                          <a:cs typeface="Consolas"/>
                          <a:sym typeface="Consolas"/>
                        </a:rPr>
                      </a:br>
                      <a:r>
                        <a:rPr lang="en" sz="1000" u="none" cap="none" strike="noStrike">
                          <a:solidFill>
                            <a:srgbClr val="455A64"/>
                          </a:solidFill>
                          <a:latin typeface="Consolas"/>
                          <a:ea typeface="Consolas"/>
                          <a:cs typeface="Consolas"/>
                          <a:sym typeface="Consolas"/>
                        </a:rPr>
                        <a:t># CNN and split into training and test data, but the data has not been normalized.</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instantiate an Image Data generator object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rescale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255</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validation_split</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the number of epochs (training passes over the entire training data)</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epochs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10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9C27B0"/>
                          </a:solidFill>
                          <a:latin typeface="Consolas"/>
                          <a:ea typeface="Consolas"/>
                          <a:cs typeface="Consolas"/>
                          <a:sym typeface="Consolas"/>
                        </a:rPr>
                        <a:t>for</a:t>
                      </a:r>
                      <a:r>
                        <a:rPr lang="en" sz="1000" u="none" cap="none" strike="noStrike">
                          <a:solidFill>
                            <a:schemeClr val="dk1"/>
                          </a:solidFill>
                          <a:latin typeface="Consolas"/>
                          <a:ea typeface="Consolas"/>
                          <a:cs typeface="Consolas"/>
                          <a:sym typeface="Consolas"/>
                        </a:rPr>
                        <a:t> epoch </a:t>
                      </a:r>
                      <a:r>
                        <a:rPr lang="en" sz="1000" u="none" cap="none" strike="noStrike">
                          <a:solidFill>
                            <a:srgbClr val="9C27B0"/>
                          </a:solidFill>
                          <a:latin typeface="Consolas"/>
                          <a:ea typeface="Consolas"/>
                          <a:cs typeface="Consolas"/>
                          <a:sym typeface="Consolas"/>
                        </a:rPr>
                        <a:t>in</a:t>
                      </a:r>
                      <a:r>
                        <a:rPr lang="en" sz="1000" u="none" cap="none" strike="noStrike">
                          <a:solidFill>
                            <a:schemeClr val="dk1"/>
                          </a:solidFill>
                          <a:latin typeface="Consolas"/>
                          <a:ea typeface="Consolas"/>
                          <a:cs typeface="Consolas"/>
                          <a:sym typeface="Consolas"/>
                        </a:rPr>
                        <a:t> range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    </a:t>
                      </a:r>
                      <a:r>
                        <a:rPr lang="en" sz="1000" u="none" cap="none" strike="noStrike">
                          <a:solidFill>
                            <a:srgbClr val="455A64"/>
                          </a:solidFill>
                          <a:latin typeface="Consolas"/>
                          <a:ea typeface="Consolas"/>
                          <a:cs typeface="Consolas"/>
                          <a:sym typeface="Consolas"/>
                        </a:rPr>
                        <a:t># Use generator to create batches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fit_generator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x_data</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y_data</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shuffle</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True</a:t>
                      </a:r>
                      <a:r>
                        <a:rPr lang="en" sz="1000" u="none" cap="none" strike="noStrike">
                          <a:solidFill>
                            <a:srgbClr val="616161"/>
                          </a:solidFill>
                          <a:latin typeface="Consolas"/>
                          <a:ea typeface="Consolas"/>
                          <a:cs typeface="Consolas"/>
                          <a:sym typeface="Consolas"/>
                        </a:rPr>
                        <a:t>))</a:t>
                      </a:r>
                      <a:endParaRPr sz="10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3D85C6"/>
                </a:solidFill>
              </a:rPr>
              <a:t>Idiomatic Programmer</a:t>
            </a:r>
            <a:br>
              <a:rPr lang="en">
                <a:solidFill>
                  <a:srgbClr val="3D85C6"/>
                </a:solidFill>
              </a:rPr>
            </a:br>
            <a:r>
              <a:rPr lang="en">
                <a:solidFill>
                  <a:srgbClr val="3D85C6"/>
                </a:solidFill>
              </a:rPr>
              <a:t>Learning Keras</a:t>
            </a:r>
            <a:endParaRPr>
              <a:solidFill>
                <a:srgbClr val="3D85C6"/>
              </a:solidFill>
            </a:endParaRPr>
          </a:p>
        </p:txBody>
      </p:sp>
      <p:sp>
        <p:nvSpPr>
          <p:cNvPr id="109" name="Google Shape;109;p26"/>
          <p:cNvSpPr txBox="1"/>
          <p:nvPr>
            <p:ph idx="1" type="subTitle"/>
          </p:nvPr>
        </p:nvSpPr>
        <p:spPr>
          <a:xfrm>
            <a:off x="125225" y="2834125"/>
            <a:ext cx="8832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38761D"/>
                </a:solidFill>
              </a:rPr>
              <a:t>Repo: github.com/GoogleCloudPlatform/keras-idiomatic-programmer</a:t>
            </a:r>
            <a:br>
              <a:rPr lang="en" sz="2400">
                <a:solidFill>
                  <a:srgbClr val="38761D"/>
                </a:solidFill>
              </a:rPr>
            </a:br>
            <a:endParaRPr sz="2400" u="sng">
              <a:solidFill>
                <a:srgbClr val="38761D"/>
              </a:solidFill>
            </a:endParaRPr>
          </a:p>
          <a:p>
            <a:pPr indent="0" lvl="0" marL="0" rtl="0" algn="ctr">
              <a:spcBef>
                <a:spcPts val="0"/>
              </a:spcBef>
              <a:spcAft>
                <a:spcPts val="0"/>
              </a:spcAft>
              <a:buNone/>
            </a:pPr>
            <a:r>
              <a:rPr lang="en" sz="2400">
                <a:solidFill>
                  <a:srgbClr val="38761D"/>
                </a:solidFill>
              </a:rPr>
              <a:t>Workshops, Handbooks, and Model Zoo</a:t>
            </a:r>
            <a:endParaRPr sz="2400">
              <a:solidFill>
                <a:srgbClr val="38761D"/>
              </a:solidFill>
            </a:endParaRPr>
          </a:p>
          <a:p>
            <a:pPr indent="0" lvl="0" marL="0" rtl="0" algn="l">
              <a:spcBef>
                <a:spcPts val="0"/>
              </a:spcBef>
              <a:spcAft>
                <a:spcPts val="0"/>
              </a:spcAft>
              <a:buNone/>
            </a:pPr>
            <a:r>
              <a:t/>
            </a:r>
            <a:endParaRPr sz="2400">
              <a:solidFill>
                <a:srgbClr val="38761D"/>
              </a:solidFill>
            </a:endParaRPr>
          </a:p>
        </p:txBody>
      </p:sp>
      <p:pic>
        <p:nvPicPr>
          <p:cNvPr id="110" name="Google Shape;110;p26"/>
          <p:cNvPicPr preferRelativeResize="0"/>
          <p:nvPr/>
        </p:nvPicPr>
        <p:blipFill>
          <a:blip r:embed="rId3">
            <a:alphaModFix/>
          </a:blip>
          <a:stretch>
            <a:fillRect/>
          </a:stretch>
        </p:blipFill>
        <p:spPr>
          <a:xfrm>
            <a:off x="0" y="0"/>
            <a:ext cx="1827825" cy="910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a:t>
            </a:r>
            <a:endParaRPr>
              <a:solidFill>
                <a:srgbClr val="38761D"/>
              </a:solidFill>
            </a:endParaRPr>
          </a:p>
        </p:txBody>
      </p:sp>
      <p:pic>
        <p:nvPicPr>
          <p:cNvPr id="243" name="Google Shape;243;p4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44" name="Google Shape;244;p4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Hyperparameters vs Learned Parameters</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start by explaining the difference between learned parameters and hyperparameters. The </a:t>
            </a:r>
            <a:r>
              <a:rPr b="1" i="0" lang="en" sz="1200" u="none" cap="none" strike="noStrike">
                <a:solidFill>
                  <a:srgbClr val="0000FF"/>
                </a:solidFill>
                <a:latin typeface="Arial"/>
                <a:ea typeface="Arial"/>
                <a:cs typeface="Arial"/>
                <a:sym typeface="Arial"/>
              </a:rPr>
              <a:t>learned parameters, are parameters that are learned during training</a:t>
            </a:r>
            <a:r>
              <a:rPr b="0" i="0" lang="en" sz="1200" u="none" cap="none" strike="noStrike">
                <a:solidFill>
                  <a:schemeClr val="dk1"/>
                </a:solidFill>
                <a:latin typeface="Arial"/>
                <a:ea typeface="Arial"/>
                <a:cs typeface="Arial"/>
                <a:sym typeface="Arial"/>
              </a:rPr>
              <a:t>. For neural networks, these typically are the weights on each neural network connection, the biases on each node, and for convolutional neural networks, the filters in each convolutional layer. </a:t>
            </a:r>
            <a:r>
              <a:rPr b="1" i="0" lang="en" sz="1200" u="none" cap="none" strike="noStrike">
                <a:solidFill>
                  <a:srgbClr val="0000FF"/>
                </a:solidFill>
                <a:latin typeface="Arial"/>
                <a:ea typeface="Arial"/>
                <a:cs typeface="Arial"/>
                <a:sym typeface="Arial"/>
              </a:rPr>
              <a:t>These learned parameters stay as part of the model when the model is done training</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r>
              <a:rPr b="1" i="0" lang="en" sz="1200" u="none" cap="none" strike="noStrike">
                <a:solidFill>
                  <a:srgbClr val="0000FF"/>
                </a:solidFill>
                <a:latin typeface="Arial"/>
                <a:ea typeface="Arial"/>
                <a:cs typeface="Arial"/>
                <a:sym typeface="Arial"/>
              </a:rPr>
              <a:t>Hyperparameters are parameters used to train the model, but not part of the trained model itself</a:t>
            </a:r>
            <a:r>
              <a:rPr b="0" i="0" lang="en" sz="1200" u="none" cap="none" strike="noStrike">
                <a:solidFill>
                  <a:schemeClr val="dk1"/>
                </a:solidFill>
                <a:latin typeface="Arial"/>
                <a:ea typeface="Arial"/>
                <a:cs typeface="Arial"/>
                <a:sym typeface="Arial"/>
              </a:rPr>
              <a:t>. That is, once trained the hyperparameters no longer exist. </a:t>
            </a:r>
            <a:r>
              <a:rPr b="0" i="0" lang="en" sz="1200" u="sng" cap="none" strike="noStrike">
                <a:solidFill>
                  <a:schemeClr val="dk1"/>
                </a:solidFill>
                <a:latin typeface="Arial"/>
                <a:ea typeface="Arial"/>
                <a:cs typeface="Arial"/>
                <a:sym typeface="Arial"/>
              </a:rPr>
              <a:t>Hyperparameters are used to improve the training of the model, such as for:</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2743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How long does it take to train the model?</a:t>
            </a:r>
            <a:endParaRPr b="1" i="0" sz="1200" u="none" cap="none" strike="noStrike">
              <a:solidFill>
                <a:srgbClr val="38761D"/>
              </a:solidFill>
              <a:latin typeface="Arial"/>
              <a:ea typeface="Arial"/>
              <a:cs typeface="Arial"/>
              <a:sym typeface="Arial"/>
            </a:endParaRPr>
          </a:p>
          <a:p>
            <a:pPr indent="-304800" lvl="0" marL="2743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How fast does the model converge?</a:t>
            </a:r>
            <a:endParaRPr b="1" i="0" sz="1200" u="none" cap="none" strike="noStrike">
              <a:solidFill>
                <a:srgbClr val="38761D"/>
              </a:solidFill>
              <a:latin typeface="Arial"/>
              <a:ea typeface="Arial"/>
              <a:cs typeface="Arial"/>
              <a:sym typeface="Arial"/>
            </a:endParaRPr>
          </a:p>
          <a:p>
            <a:pPr indent="-304800" lvl="0" marL="2743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Does it find the global optima?</a:t>
            </a:r>
            <a:endParaRPr b="1" i="0" sz="1200" u="none" cap="none" strike="noStrike">
              <a:solidFill>
                <a:srgbClr val="38761D"/>
              </a:solidFill>
              <a:latin typeface="Arial"/>
              <a:ea typeface="Arial"/>
              <a:cs typeface="Arial"/>
              <a:sym typeface="Arial"/>
            </a:endParaRPr>
          </a:p>
          <a:p>
            <a:pPr indent="-304800" lvl="0" marL="2743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How accurate is the model?</a:t>
            </a:r>
            <a:endParaRPr b="1" i="0" sz="1200" u="none" cap="none" strike="noStrike">
              <a:solidFill>
                <a:srgbClr val="38761D"/>
              </a:solidFill>
              <a:latin typeface="Arial"/>
              <a:ea typeface="Arial"/>
              <a:cs typeface="Arial"/>
              <a:sym typeface="Arial"/>
            </a:endParaRPr>
          </a:p>
          <a:p>
            <a:pPr indent="-304800" lvl="0" marL="2743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How overfitted is the model?</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Another perspective of hyperparameters is that they are a means to measure cost and quality of developing the model.</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4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Epochs</a:t>
            </a:r>
            <a:endParaRPr>
              <a:solidFill>
                <a:srgbClr val="38761D"/>
              </a:solidFill>
            </a:endParaRPr>
          </a:p>
        </p:txBody>
      </p:sp>
      <p:pic>
        <p:nvPicPr>
          <p:cNvPr id="250" name="Google Shape;250;p4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51" name="Google Shape;251;p4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Epochs</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The most basic hyperparameter is the number of epochs</a:t>
            </a:r>
            <a:r>
              <a:rPr b="0" i="0" lang="en" sz="1200" u="none" cap="none" strike="noStrike">
                <a:solidFill>
                  <a:schemeClr val="dk1"/>
                </a:solidFill>
                <a:latin typeface="Arial"/>
                <a:ea typeface="Arial"/>
                <a:cs typeface="Arial"/>
                <a:sym typeface="Arial"/>
              </a:rPr>
              <a:t> --though this is n</a:t>
            </a:r>
            <a:r>
              <a:rPr b="0" i="0" lang="en" sz="1200" u="sng" cap="none" strike="noStrike">
                <a:solidFill>
                  <a:schemeClr val="dk1"/>
                </a:solidFill>
                <a:latin typeface="Arial"/>
                <a:ea typeface="Arial"/>
                <a:cs typeface="Arial"/>
                <a:sym typeface="Arial"/>
              </a:rPr>
              <a:t>ow being more commonly replaced with steps</a:t>
            </a:r>
            <a:r>
              <a:rPr b="0" i="0" lang="en" sz="1200" u="none" cap="none" strike="noStrike">
                <a:solidFill>
                  <a:schemeClr val="dk1"/>
                </a:solidFill>
                <a:latin typeface="Arial"/>
                <a:ea typeface="Arial"/>
                <a:cs typeface="Arial"/>
                <a:sym typeface="Arial"/>
              </a:rPr>
              <a:t>. The epochs hyperparameter </a:t>
            </a:r>
            <a:r>
              <a:rPr b="1" i="0" lang="en" sz="1200" u="none" cap="none" strike="noStrike">
                <a:solidFill>
                  <a:srgbClr val="0000FF"/>
                </a:solidFill>
                <a:latin typeface="Arial"/>
                <a:ea typeface="Arial"/>
                <a:cs typeface="Arial"/>
                <a:sym typeface="Arial"/>
              </a:rPr>
              <a:t>is the number of times you will pass the entire training data through the neural network during training</a:t>
            </a:r>
            <a:r>
              <a:rPr b="0" i="0" lang="en" sz="1200" u="none" cap="none" strike="noStrike">
                <a:solidFill>
                  <a:schemeClr val="dk1"/>
                </a:solidFill>
                <a:latin typeface="Arial"/>
                <a:ea typeface="Arial"/>
                <a:cs typeface="Arial"/>
                <a:sym typeface="Arial"/>
              </a:rPr>
              <a:t>. Training is very expensive in compute time. It includes both the forward feed to pass the training data through and the backward propagation to update (train) the model’s parameters. For example, if a full pass of the data (epoch) takes 15 minutes and we run 100 epochs, the training time will take 25 hrs.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Epochs</a:t>
            </a:r>
            <a:endParaRPr>
              <a:solidFill>
                <a:srgbClr val="38761D"/>
              </a:solidFill>
            </a:endParaRPr>
          </a:p>
        </p:txBody>
      </p:sp>
      <p:pic>
        <p:nvPicPr>
          <p:cNvPr id="257" name="Google Shape;257;p4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58" name="Google Shape;258;p4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Overtraining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Early presumptions on training was that the more times your feed the training data, the better the accuracy. What we’ve found, </a:t>
            </a:r>
            <a:r>
              <a:rPr b="1" i="0" lang="en" sz="1200" u="none" cap="none" strike="noStrike">
                <a:solidFill>
                  <a:srgbClr val="0000FF"/>
                </a:solidFill>
                <a:latin typeface="Arial"/>
                <a:ea typeface="Arial"/>
                <a:cs typeface="Arial"/>
                <a:sym typeface="Arial"/>
              </a:rPr>
              <a:t>particularly on larger and more complex networks that there is a point where the accuracy will degrade</a:t>
            </a:r>
            <a:r>
              <a:rPr b="0" i="0" lang="en" sz="1200" u="none" cap="none" strike="noStrike">
                <a:solidFill>
                  <a:schemeClr val="dk1"/>
                </a:solidFill>
                <a:latin typeface="Arial"/>
                <a:ea typeface="Arial"/>
                <a:cs typeface="Arial"/>
                <a:sym typeface="Arial"/>
              </a:rPr>
              <a:t>. Today, we </a:t>
            </a:r>
            <a:r>
              <a:rPr b="1" i="0" lang="en" sz="1200" u="none" cap="none" strike="noStrike">
                <a:solidFill>
                  <a:srgbClr val="0000FF"/>
                </a:solidFill>
                <a:latin typeface="Arial"/>
                <a:ea typeface="Arial"/>
                <a:cs typeface="Arial"/>
                <a:sym typeface="Arial"/>
              </a:rPr>
              <a:t>now look for convergence on an acceptable local optima</a:t>
            </a:r>
            <a:r>
              <a:rPr b="0" i="0" lang="en" sz="1200" u="none" cap="none" strike="noStrike">
                <a:solidFill>
                  <a:schemeClr val="dk1"/>
                </a:solidFill>
                <a:latin typeface="Arial"/>
                <a:ea typeface="Arial"/>
                <a:cs typeface="Arial"/>
                <a:sym typeface="Arial"/>
              </a:rPr>
              <a:t> for the purpose of how the model will be used in an application. If we overtrain the neural network, the following can happen:</a:t>
            </a:r>
            <a:br>
              <a:rPr b="0" i="0" lang="en" sz="12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The neural network becomes overfitted to the training data, showing increasing accuracy on the training data, but degrading accuracy on the test data.</a:t>
            </a:r>
            <a:endParaRPr b="1" i="0" sz="1200" u="none" cap="none" strike="noStrike">
              <a:solidFill>
                <a:srgbClr val="38761D"/>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38761D"/>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In deeper neural networks, the layers will learn in a non-uniform manner and have different convergence rates. Thus, as some layers are working to convergences, others may have convergence and start diverging.</a:t>
            </a:r>
            <a:endParaRPr b="1" i="0" sz="1200" u="none" cap="none" strike="noStrike">
              <a:solidFill>
                <a:srgbClr val="38761D"/>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38761D"/>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AutoNum type="arabicPeriod"/>
            </a:pPr>
            <a:r>
              <a:rPr b="1" i="0" lang="en" sz="1200" u="none" cap="none" strike="noStrike">
                <a:solidFill>
                  <a:srgbClr val="38761D"/>
                </a:solidFill>
                <a:latin typeface="Arial"/>
                <a:ea typeface="Arial"/>
                <a:cs typeface="Arial"/>
                <a:sym typeface="Arial"/>
              </a:rPr>
              <a:t>Continued training may cause the neural network to pop out of one local optima and start converging on another local optima, that is less accurate.</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Epochs</a:t>
            </a:r>
            <a:endParaRPr>
              <a:solidFill>
                <a:srgbClr val="38761D"/>
              </a:solidFill>
            </a:endParaRPr>
          </a:p>
        </p:txBody>
      </p:sp>
      <p:pic>
        <p:nvPicPr>
          <p:cNvPr id="264" name="Google Shape;264;p4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65" name="Google Shape;265;p4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Overtraining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Let’s start with a simple convnet model in Keras using the CIFAR-10 dataset to demonstrate the concept of convergence and then diverging. In the model, </a:t>
            </a:r>
            <a:r>
              <a:rPr b="0" i="0" lang="en" sz="1200" u="sng" cap="none" strike="noStrike">
                <a:solidFill>
                  <a:schemeClr val="dk1"/>
                </a:solidFill>
                <a:latin typeface="Arial"/>
                <a:ea typeface="Arial"/>
                <a:cs typeface="Arial"/>
                <a:sym typeface="Arial"/>
              </a:rPr>
              <a:t>we have intentionally left out methods which prevent overfitting, like dropout or batch normalization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66" name="Google Shape;266;p47"/>
          <p:cNvGraphicFramePr/>
          <p:nvPr/>
        </p:nvGraphicFramePr>
        <p:xfrm>
          <a:off x="505550" y="2008313"/>
          <a:ext cx="3000000" cy="3000000"/>
        </p:xfrm>
        <a:graphic>
          <a:graphicData uri="http://schemas.openxmlformats.org/drawingml/2006/table">
            <a:tbl>
              <a:tblPr>
                <a:noFill/>
                <a:tableStyleId>{B323DB0C-81EF-42D0-BE6B-7639E169FA57}</a:tableStyleId>
              </a:tblPr>
              <a:tblGrid>
                <a:gridCol w="7862400"/>
              </a:tblGrid>
              <a:tr h="26990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datasets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cifar10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load the Keras builtin CIFAR-10 dataset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cifar10</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load_data</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61616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 deleted for brevity</a:t>
                      </a:r>
                      <a:endParaRPr sz="1000" u="none" cap="none" strike="noStrike">
                        <a:solidFill>
                          <a:srgbClr val="455A64"/>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t/>
                      </a:r>
                      <a:endParaRPr sz="1000" u="none" cap="none" strike="noStrike">
                        <a:solidFill>
                          <a:srgbClr val="455A64"/>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455A64"/>
                          </a:solidFill>
                          <a:latin typeface="Consolas"/>
                          <a:ea typeface="Consolas"/>
                          <a:cs typeface="Consolas"/>
                          <a:sym typeface="Consolas"/>
                        </a:rPr>
                        <a:t># Train the model</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20</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batch_size</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latin typeface="Consolas"/>
                          <a:ea typeface="Consolas"/>
                          <a:cs typeface="Consolas"/>
                          <a:sym typeface="Consolas"/>
                        </a:rPr>
                        <a:t>          verbose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          validation_data</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endParaRPr sz="1000" u="none" cap="none" strike="noStrike">
                        <a:solidFill>
                          <a:srgbClr val="61616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Epochs</a:t>
            </a:r>
            <a:endParaRPr>
              <a:solidFill>
                <a:srgbClr val="38761D"/>
              </a:solidFill>
            </a:endParaRPr>
          </a:p>
        </p:txBody>
      </p:sp>
      <p:pic>
        <p:nvPicPr>
          <p:cNvPr id="272" name="Google Shape;272;p4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73" name="Google Shape;273;p4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Overtraining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Below are the stats for the first six epochs. You can see with each pass </a:t>
            </a:r>
            <a:r>
              <a:rPr b="0" i="0" lang="en" sz="1200" u="sng" cap="none" strike="noStrike">
                <a:solidFill>
                  <a:schemeClr val="dk1"/>
                </a:solidFill>
                <a:latin typeface="Arial"/>
                <a:ea typeface="Arial"/>
                <a:cs typeface="Arial"/>
                <a:sym typeface="Arial"/>
              </a:rPr>
              <a:t>there is a steady reduction in loss, which means the neural network is getting closer to fitting the data</a:t>
            </a:r>
            <a:r>
              <a:rPr b="0" i="0" lang="en" sz="1200" u="none" cap="none" strike="noStrike">
                <a:solidFill>
                  <a:schemeClr val="dk1"/>
                </a:solidFill>
                <a:latin typeface="Arial"/>
                <a:ea typeface="Arial"/>
                <a:cs typeface="Arial"/>
                <a:sym typeface="Arial"/>
              </a:rPr>
              <a:t>. Additionally, the accuracy on the training data is going up from 48.75% to 88.3% and on the validation data from 61.26% to 69.23%.</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74" name="Google Shape;274;p48"/>
          <p:cNvGraphicFramePr/>
          <p:nvPr/>
        </p:nvGraphicFramePr>
        <p:xfrm>
          <a:off x="553700" y="1834938"/>
          <a:ext cx="3000000" cy="3000000"/>
        </p:xfrm>
        <a:graphic>
          <a:graphicData uri="http://schemas.openxmlformats.org/drawingml/2006/table">
            <a:tbl>
              <a:tblPr>
                <a:noFill/>
                <a:tableStyleId>{B323DB0C-81EF-42D0-BE6B-7639E169FA57}</a:tableStyleId>
              </a:tblPr>
              <a:tblGrid>
                <a:gridCol w="7862400"/>
              </a:tblGrid>
              <a:tr h="2699075">
                <a:tc>
                  <a:txBody>
                    <a:bodyPr/>
                    <a:lstStyle/>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Train</a:t>
                      </a:r>
                      <a:r>
                        <a:rPr lang="en" sz="900" u="none" cap="none" strike="noStrike">
                          <a:solidFill>
                            <a:schemeClr val="dk1"/>
                          </a:solidFill>
                          <a:highlight>
                            <a:srgbClr val="FFFFFF"/>
                          </a:highlight>
                          <a:latin typeface="Consolas"/>
                          <a:ea typeface="Consolas"/>
                          <a:cs typeface="Consolas"/>
                          <a:sym typeface="Consolas"/>
                        </a:rPr>
                        <a:t> on </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samples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validate on </a:t>
                      </a:r>
                      <a:r>
                        <a:rPr lang="en" sz="900" u="none" cap="none" strike="noStrike">
                          <a:solidFill>
                            <a:srgbClr val="C53929"/>
                          </a:solidFill>
                          <a:highlight>
                            <a:srgbClr val="FFFFFF"/>
                          </a:highlight>
                          <a:latin typeface="Consolas"/>
                          <a:ea typeface="Consolas"/>
                          <a:cs typeface="Consolas"/>
                          <a:sym typeface="Consolas"/>
                        </a:rPr>
                        <a:t>10000</a:t>
                      </a:r>
                      <a:r>
                        <a:rPr lang="en" sz="900" u="none" cap="none" strike="noStrike">
                          <a:solidFill>
                            <a:schemeClr val="dk1"/>
                          </a:solidFill>
                          <a:highlight>
                            <a:srgbClr val="FFFFFF"/>
                          </a:highlight>
                          <a:latin typeface="Consolas"/>
                          <a:ea typeface="Consolas"/>
                          <a:cs typeface="Consolas"/>
                          <a:sym typeface="Consolas"/>
                        </a:rPr>
                        <a:t> samples</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61s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1.4311</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0.4875</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1.1157</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0.6126</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2</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59s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0.9873</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0.6536</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1.1588</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0.5883</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3</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59s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0.8072</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0.7197</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1.0325</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0.6475</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4</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59s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0.6512</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0.7736</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1.0646</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0.6469</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58s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0.4972</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0.8293</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0.9752</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0.6908</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3367D6"/>
                          </a:solidFill>
                          <a:highlight>
                            <a:srgbClr val="FFFFFF"/>
                          </a:highlight>
                          <a:latin typeface="Consolas"/>
                          <a:ea typeface="Consolas"/>
                          <a:cs typeface="Consolas"/>
                          <a:sym typeface="Consolas"/>
                        </a:rPr>
                        <a:t>Epoch</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6</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20</a:t>
                      </a:r>
                      <a:endParaRPr sz="900" u="none" cap="none" strike="noStrike">
                        <a:solidFill>
                          <a:schemeClr val="dk1"/>
                        </a:solidFill>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900"/>
                        <a:buFont typeface="Arial"/>
                        <a:buNone/>
                      </a:pP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rgbClr val="C53929"/>
                          </a:solidFill>
                          <a:highlight>
                            <a:srgbClr val="FFFFFF"/>
                          </a:highlight>
                          <a:latin typeface="Consolas"/>
                          <a:ea typeface="Consolas"/>
                          <a:cs typeface="Consolas"/>
                          <a:sym typeface="Consolas"/>
                        </a:rPr>
                        <a:t>50000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58s</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1ms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step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0.3479</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0.8830</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val_loss</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1.0822</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val_acc</a:t>
                      </a:r>
                      <a:r>
                        <a:rPr lang="en" sz="900" u="none" cap="none" strike="noStrike">
                          <a:solidFill>
                            <a:srgbClr val="616161"/>
                          </a:solidFill>
                          <a:highlight>
                            <a:srgbClr val="FFFFFF"/>
                          </a:highlight>
                          <a:latin typeface="Consolas"/>
                          <a:ea typeface="Consolas"/>
                          <a:cs typeface="Consolas"/>
                          <a:sym typeface="Consolas"/>
                        </a:rPr>
                        <a:t>:</a:t>
                      </a:r>
                      <a:r>
                        <a:rPr lang="en" sz="900" u="none" cap="none" strike="noStrike">
                          <a:solidFill>
                            <a:schemeClr val="dk1"/>
                          </a:solidFill>
                          <a:highlight>
                            <a:srgbClr val="FFFFFF"/>
                          </a:highlight>
                          <a:latin typeface="Consolas"/>
                          <a:ea typeface="Consolas"/>
                          <a:cs typeface="Consolas"/>
                          <a:sym typeface="Consolas"/>
                        </a:rPr>
                        <a:t> </a:t>
                      </a:r>
                      <a:r>
                        <a:rPr lang="en" sz="900" u="none" cap="none" strike="noStrike">
                          <a:solidFill>
                            <a:srgbClr val="C53929"/>
                          </a:solidFill>
                          <a:highlight>
                            <a:srgbClr val="FFFFFF"/>
                          </a:highlight>
                          <a:latin typeface="Consolas"/>
                          <a:ea typeface="Consolas"/>
                          <a:cs typeface="Consolas"/>
                          <a:sym typeface="Consolas"/>
                        </a:rPr>
                        <a:t>0.6923</a:t>
                      </a:r>
                      <a:endParaRPr sz="9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Epochs</a:t>
            </a:r>
            <a:endParaRPr>
              <a:solidFill>
                <a:srgbClr val="38761D"/>
              </a:solidFill>
            </a:endParaRPr>
          </a:p>
        </p:txBody>
      </p:sp>
      <p:pic>
        <p:nvPicPr>
          <p:cNvPr id="280" name="Google Shape;280;p4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81" name="Google Shape;281;p4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Overtraining</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now look at epochs 11 thru 20. You can see that </a:t>
            </a:r>
            <a:r>
              <a:rPr b="0" i="0" lang="en" sz="1200" u="sng" cap="none" strike="noStrike">
                <a:solidFill>
                  <a:schemeClr val="dk1"/>
                </a:solidFill>
                <a:latin typeface="Arial"/>
                <a:ea typeface="Arial"/>
                <a:cs typeface="Arial"/>
                <a:sym typeface="Arial"/>
              </a:rPr>
              <a:t>we’ve hit a 100% on the training data, which means we are tightly fitted to the training data</a:t>
            </a:r>
            <a:r>
              <a:rPr b="0" i="0" lang="en" sz="1200" u="none" cap="none" strike="noStrike">
                <a:solidFill>
                  <a:schemeClr val="dk1"/>
                </a:solidFill>
                <a:latin typeface="Arial"/>
                <a:ea typeface="Arial"/>
                <a:cs typeface="Arial"/>
                <a:sym typeface="Arial"/>
              </a:rPr>
              <a:t>. On the other hand, our </a:t>
            </a:r>
            <a:r>
              <a:rPr b="0" i="0" lang="en" sz="1200" u="sng" cap="none" strike="noStrike">
                <a:solidFill>
                  <a:schemeClr val="dk1"/>
                </a:solidFill>
                <a:latin typeface="Arial"/>
                <a:ea typeface="Arial"/>
                <a:cs typeface="Arial"/>
                <a:sym typeface="Arial"/>
              </a:rPr>
              <a:t>accuracy on the validation data plateaued at 69.96%</a:t>
            </a:r>
            <a:r>
              <a:rPr b="0" i="0" lang="en" sz="1200" u="none" cap="none" strike="noStrike">
                <a:solidFill>
                  <a:schemeClr val="dk1"/>
                </a:solidFill>
                <a:latin typeface="Arial"/>
                <a:ea typeface="Arial"/>
                <a:cs typeface="Arial"/>
                <a:sym typeface="Arial"/>
              </a:rPr>
              <a:t>. Thus, after six epochs, there was no improvement from continued training, and we can conclude that by epoch 7 the model was overfitted to the training data.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82" name="Google Shape;282;p49"/>
          <p:cNvGraphicFramePr/>
          <p:nvPr/>
        </p:nvGraphicFramePr>
        <p:xfrm>
          <a:off x="563350" y="2037213"/>
          <a:ext cx="3000000" cy="3000000"/>
        </p:xfrm>
        <a:graphic>
          <a:graphicData uri="http://schemas.openxmlformats.org/drawingml/2006/table">
            <a:tbl>
              <a:tblPr>
                <a:noFill/>
                <a:tableStyleId>{B323DB0C-81EF-42D0-BE6B-7639E169FA57}</a:tableStyleId>
              </a:tblPr>
              <a:tblGrid>
                <a:gridCol w="7862400"/>
              </a:tblGrid>
              <a:tr h="269907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367D6"/>
                          </a:solidFill>
                          <a:highlight>
                            <a:srgbClr val="FFFFFF"/>
                          </a:highlight>
                          <a:latin typeface="Consolas"/>
                          <a:ea typeface="Consolas"/>
                          <a:cs typeface="Consolas"/>
                          <a:sym typeface="Consolas"/>
                        </a:rPr>
                        <a:t>Epoch</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11</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20</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58s</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1ms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step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0.0198</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0.9944</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2.0663</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0.6915</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367D6"/>
                          </a:solidFill>
                          <a:highlight>
                            <a:srgbClr val="FFFFFF"/>
                          </a:highlight>
                          <a:latin typeface="Consolas"/>
                          <a:ea typeface="Consolas"/>
                          <a:cs typeface="Consolas"/>
                          <a:sym typeface="Consolas"/>
                        </a:rPr>
                        <a:t>Epoch</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12</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20</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59s</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1ms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step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0.0112</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0.9970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2.1746</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0.6939</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highlight>
                            <a:srgbClr val="FFFFFF"/>
                          </a:highlight>
                          <a:latin typeface="Consolas"/>
                          <a:ea typeface="Consolas"/>
                          <a:cs typeface="Consolas"/>
                          <a:sym typeface="Consolas"/>
                        </a:rPr>
                        <a:t># … deleted for brevity</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367D6"/>
                          </a:solidFill>
                          <a:highlight>
                            <a:srgbClr val="FFFFFF"/>
                          </a:highlight>
                          <a:latin typeface="Consolas"/>
                          <a:ea typeface="Consolas"/>
                          <a:cs typeface="Consolas"/>
                          <a:sym typeface="Consolas"/>
                        </a:rPr>
                        <a:t>Epoch</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18</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20</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59s</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1ms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step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8.6766e-05</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2.6870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0.6994</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367D6"/>
                          </a:solidFill>
                          <a:highlight>
                            <a:srgbClr val="FFFFFF"/>
                          </a:highlight>
                          <a:latin typeface="Consolas"/>
                          <a:ea typeface="Consolas"/>
                          <a:cs typeface="Consolas"/>
                          <a:sym typeface="Consolas"/>
                        </a:rPr>
                        <a:t>Epoch</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19</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20</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58s</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1ms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step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2.3760e-05</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2.7450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0.6991</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3367D6"/>
                          </a:solidFill>
                          <a:highlight>
                            <a:srgbClr val="FFFFFF"/>
                          </a:highlight>
                          <a:latin typeface="Consolas"/>
                          <a:ea typeface="Consolas"/>
                          <a:cs typeface="Consolas"/>
                          <a:sym typeface="Consolas"/>
                        </a:rPr>
                        <a:t>Epoch</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20</a:t>
                      </a:r>
                      <a:endParaRPr sz="1000" u="none" cap="none" strike="noStrike">
                        <a:highlight>
                          <a:srgbClr val="FFFFFF"/>
                        </a:highlight>
                        <a:latin typeface="Consolas"/>
                        <a:ea typeface="Consolas"/>
                        <a:cs typeface="Consolas"/>
                        <a:sym typeface="Consolas"/>
                      </a:endParaRPr>
                    </a:p>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C53929"/>
                          </a:solidFill>
                          <a:highlight>
                            <a:srgbClr val="FFFFFF"/>
                          </a:highlight>
                          <a:latin typeface="Consolas"/>
                          <a:ea typeface="Consolas"/>
                          <a:cs typeface="Consolas"/>
                          <a:sym typeface="Consolas"/>
                        </a:rPr>
                        <a:t>50000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59s</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1ms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step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1.5005e-05</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1.0000</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2.7683</a:t>
                      </a:r>
                      <a:r>
                        <a:rPr lang="en" sz="1000" u="none" cap="none" strike="noStrike">
                          <a:highlight>
                            <a:srgbClr val="FFFFFF"/>
                          </a:highlight>
                          <a:latin typeface="Consolas"/>
                          <a:ea typeface="Consolas"/>
                          <a:cs typeface="Consolas"/>
                          <a:sym typeface="Consolas"/>
                        </a:rPr>
                        <a:t> </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val_acc</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highlight>
                            <a:srgbClr val="FFFFFF"/>
                          </a:highlight>
                          <a:latin typeface="Consolas"/>
                          <a:ea typeface="Consolas"/>
                          <a:cs typeface="Consolas"/>
                          <a:sym typeface="Consolas"/>
                        </a:rPr>
                        <a:t> </a:t>
                      </a:r>
                      <a:r>
                        <a:rPr lang="en" sz="1000" u="none" cap="none" strike="noStrike">
                          <a:solidFill>
                            <a:srgbClr val="C53929"/>
                          </a:solidFill>
                          <a:highlight>
                            <a:srgbClr val="FFFFFF"/>
                          </a:highlight>
                          <a:latin typeface="Consolas"/>
                          <a:ea typeface="Consolas"/>
                          <a:cs typeface="Consolas"/>
                          <a:sym typeface="Consolas"/>
                        </a:rPr>
                        <a:t>0.6996</a:t>
                      </a:r>
                      <a:endParaRPr sz="1000" u="none" cap="none" strike="noStrike">
                        <a:solidFill>
                          <a:srgbClr val="3367D6"/>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5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Steps</a:t>
            </a:r>
            <a:endParaRPr>
              <a:solidFill>
                <a:srgbClr val="38761D"/>
              </a:solidFill>
            </a:endParaRPr>
          </a:p>
        </p:txBody>
      </p:sp>
      <p:pic>
        <p:nvPicPr>
          <p:cNvPr id="288" name="Google Shape;288;p5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89" name="Google Shape;289;p5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Steps</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Over the course of the last few years, a lot of insights have been learned by researchers and practitioners on how neural networks learn. These</a:t>
            </a:r>
            <a:r>
              <a:rPr b="0" i="0" lang="en" sz="1200" u="sng" cap="none" strike="noStrike">
                <a:solidFill>
                  <a:schemeClr val="dk1"/>
                </a:solidFill>
                <a:latin typeface="Arial"/>
                <a:ea typeface="Arial"/>
                <a:cs typeface="Arial"/>
                <a:sym typeface="Arial"/>
              </a:rPr>
              <a:t> insights have lead to focusing on regularization, normalization, augmentation, and sampling distributions</a:t>
            </a:r>
            <a:r>
              <a:rPr b="0" i="0" lang="en" sz="1200" u="none" cap="none" strike="noStrike">
                <a:solidFill>
                  <a:schemeClr val="dk1"/>
                </a:solidFill>
                <a:latin typeface="Arial"/>
                <a:ea typeface="Arial"/>
                <a:cs typeface="Arial"/>
                <a:sym typeface="Arial"/>
              </a:rPr>
              <a:t>. In shorter words, </a:t>
            </a:r>
            <a:r>
              <a:rPr b="1" i="0" lang="en" sz="1200" u="none" cap="none" strike="noStrike">
                <a:solidFill>
                  <a:srgbClr val="0000FF"/>
                </a:solidFill>
                <a:latin typeface="Arial"/>
                <a:ea typeface="Arial"/>
                <a:cs typeface="Arial"/>
                <a:sym typeface="Arial"/>
              </a:rPr>
              <a:t>we can improve accuracy and reduce training time by changing the sampling distribution of the training dataset</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In epochs</a:t>
            </a:r>
            <a:r>
              <a:rPr b="0" i="0" lang="en" sz="1200" u="none" cap="none" strike="noStrike">
                <a:solidFill>
                  <a:schemeClr val="dk1"/>
                </a:solidFill>
                <a:latin typeface="Arial"/>
                <a:ea typeface="Arial"/>
                <a:cs typeface="Arial"/>
                <a:sym typeface="Arial"/>
              </a:rPr>
              <a:t>, we think of a sequential draw of batches from our training data. Even though we randomly shuffle the training data at the start of each epoch,</a:t>
            </a:r>
            <a:r>
              <a:rPr b="0" i="0" lang="en" sz="1200" u="sng" cap="none" strike="noStrike">
                <a:solidFill>
                  <a:schemeClr val="dk1"/>
                </a:solidFill>
                <a:latin typeface="Arial"/>
                <a:ea typeface="Arial"/>
                <a:cs typeface="Arial"/>
                <a:sym typeface="Arial"/>
              </a:rPr>
              <a:t> the sampling distribution is still the same</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5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Steps</a:t>
            </a:r>
            <a:endParaRPr>
              <a:solidFill>
                <a:srgbClr val="38761D"/>
              </a:solidFill>
            </a:endParaRPr>
          </a:p>
        </p:txBody>
      </p:sp>
      <p:pic>
        <p:nvPicPr>
          <p:cNvPr id="295" name="Google Shape;295;p5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296" name="Google Shape;296;p5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the Best Sampling Distribution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now think of the entire population of what we want to recognize. In statistics, we call this the population distribution.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But we will never have a dataset that is the actual entire population distribution</a:t>
            </a:r>
            <a:r>
              <a:rPr b="0" i="0" lang="en" sz="1200" u="none" cap="none" strike="noStrike">
                <a:solidFill>
                  <a:schemeClr val="dk1"/>
                </a:solidFill>
                <a:latin typeface="Arial"/>
                <a:ea typeface="Arial"/>
                <a:cs typeface="Arial"/>
                <a:sym typeface="Arial"/>
              </a:rPr>
              <a:t>. Instead, we have some sample, which we refer to as a </a:t>
            </a:r>
            <a:r>
              <a:rPr b="0" i="0" lang="en" sz="1200" u="sng" cap="none" strike="noStrike">
                <a:solidFill>
                  <a:schemeClr val="dk1"/>
                </a:solidFill>
                <a:latin typeface="Arial"/>
                <a:ea typeface="Arial"/>
                <a:cs typeface="Arial"/>
                <a:sym typeface="Arial"/>
              </a:rPr>
              <a:t>sampling distribution of the population distribution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Another way to improve our model, is to additionally learn the best sampling distribution to train the model with</a:t>
            </a:r>
            <a:r>
              <a:rPr b="0" i="0" lang="en" sz="1200" u="none" cap="none" strike="noStrike">
                <a:solidFill>
                  <a:schemeClr val="dk1"/>
                </a:solidFill>
                <a:latin typeface="Arial"/>
                <a:ea typeface="Arial"/>
                <a:cs typeface="Arial"/>
                <a:sym typeface="Arial"/>
              </a:rPr>
              <a:t>. While our dataset maybe fixed, we can do a number of methods to alter the distribution, and thus learn the sampling distribution that best fits training the model. These methods include: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17500" lvl="0" marL="27432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Regularization / Dropout</a:t>
            </a:r>
            <a:endParaRPr b="1" i="0" sz="1400" u="none" cap="none" strike="noStrike">
              <a:solidFill>
                <a:srgbClr val="38761D"/>
              </a:solidFill>
              <a:latin typeface="Arial"/>
              <a:ea typeface="Arial"/>
              <a:cs typeface="Arial"/>
              <a:sym typeface="Arial"/>
            </a:endParaRPr>
          </a:p>
          <a:p>
            <a:pPr indent="-317500" lvl="0" marL="27432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Batch Normalization</a:t>
            </a:r>
            <a:endParaRPr b="1" i="0" sz="1400" u="none" cap="none" strike="noStrike">
              <a:solidFill>
                <a:srgbClr val="38761D"/>
              </a:solidFill>
              <a:latin typeface="Arial"/>
              <a:ea typeface="Arial"/>
              <a:cs typeface="Arial"/>
              <a:sym typeface="Arial"/>
            </a:endParaRPr>
          </a:p>
          <a:p>
            <a:pPr indent="-317500" lvl="0" marL="27432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Data Augmentation</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5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Steps</a:t>
            </a:r>
            <a:endParaRPr>
              <a:solidFill>
                <a:srgbClr val="38761D"/>
              </a:solidFill>
            </a:endParaRPr>
          </a:p>
        </p:txBody>
      </p:sp>
      <p:pic>
        <p:nvPicPr>
          <p:cNvPr id="302" name="Google Shape;302;p5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03" name="Google Shape;303;p5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the Best Sampling Distribution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We no longer see feeding the neural network as sequential passes over the training data, </a:t>
            </a:r>
            <a:r>
              <a:rPr b="0" i="0" lang="en" sz="1200" u="sng" cap="none" strike="noStrike">
                <a:solidFill>
                  <a:schemeClr val="dk1"/>
                </a:solidFill>
                <a:latin typeface="Arial"/>
                <a:ea typeface="Arial"/>
                <a:cs typeface="Arial"/>
                <a:sym typeface="Arial"/>
              </a:rPr>
              <a:t>but as making random draws from a sampling distribution</a:t>
            </a:r>
            <a:r>
              <a:rPr b="0" i="0" lang="en" sz="1200" u="none" cap="none" strike="noStrike">
                <a:solidFill>
                  <a:schemeClr val="dk1"/>
                </a:solidFill>
                <a:latin typeface="Arial"/>
                <a:ea typeface="Arial"/>
                <a:cs typeface="Arial"/>
                <a:sym typeface="Arial"/>
              </a:rPr>
              <a:t>. In this context, </a:t>
            </a:r>
            <a:r>
              <a:rPr b="1" i="0" lang="en" sz="1200" u="none" cap="none" strike="noStrike">
                <a:solidFill>
                  <a:srgbClr val="0000FF"/>
                </a:solidFill>
                <a:latin typeface="Arial"/>
                <a:ea typeface="Arial"/>
                <a:cs typeface="Arial"/>
                <a:sym typeface="Arial"/>
              </a:rPr>
              <a:t>steps refers to the number of batches (draws) we will make from the sampling distribution of our training data</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2743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we </a:t>
            </a:r>
            <a:r>
              <a:rPr b="1" i="0" lang="en" sz="1200" u="none" cap="none" strike="noStrike">
                <a:solidFill>
                  <a:srgbClr val="0000FF"/>
                </a:solidFill>
                <a:latin typeface="Arial"/>
                <a:ea typeface="Arial"/>
                <a:cs typeface="Arial"/>
                <a:sym typeface="Arial"/>
              </a:rPr>
              <a:t>add dropout layers to the neural networks</a:t>
            </a:r>
            <a:r>
              <a:rPr b="0" i="0" lang="en" sz="1200" u="none" cap="none" strike="noStrike">
                <a:solidFill>
                  <a:schemeClr val="dk1"/>
                </a:solidFill>
                <a:latin typeface="Arial"/>
                <a:ea typeface="Arial"/>
                <a:cs typeface="Arial"/>
                <a:sym typeface="Arial"/>
              </a:rPr>
              <a:t>, we are randomly dropping activations on a per sample basis. In addition to reducing overfitting of a neural network, </a:t>
            </a:r>
            <a:r>
              <a:rPr b="1" i="0" lang="en" sz="1200" u="none" cap="none" strike="noStrike">
                <a:solidFill>
                  <a:srgbClr val="0000FF"/>
                </a:solidFill>
                <a:latin typeface="Arial"/>
                <a:ea typeface="Arial"/>
                <a:cs typeface="Arial"/>
                <a:sym typeface="Arial"/>
              </a:rPr>
              <a:t>we are also changing the distribution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With </a:t>
            </a:r>
            <a:r>
              <a:rPr b="1" i="0" lang="en" sz="1200" u="none" cap="none" strike="noStrike">
                <a:solidFill>
                  <a:srgbClr val="0000FF"/>
                </a:solidFill>
                <a:latin typeface="Arial"/>
                <a:ea typeface="Arial"/>
                <a:cs typeface="Arial"/>
                <a:sym typeface="Arial"/>
              </a:rPr>
              <a:t>batch normalization, we are minimizing covariance shift between our batches of training data</a:t>
            </a:r>
            <a:r>
              <a:rPr b="0" i="0" lang="en" sz="1200" u="none" cap="none" strike="noStrike">
                <a:solidFill>
                  <a:schemeClr val="dk1"/>
                </a:solidFill>
                <a:latin typeface="Arial"/>
                <a:ea typeface="Arial"/>
                <a:cs typeface="Arial"/>
                <a:sym typeface="Arial"/>
              </a:rPr>
              <a:t> (samples). Like using standardization on our input, the activations are rescaled using standardization (i.e., subtract the batch mean and divide by the batch standard deviation). This normalization reduces the fluctuations in updates to parameters in the model --referred to as adding more stability to the training. </a:t>
            </a:r>
            <a:r>
              <a:rPr b="1" i="0" lang="en" sz="1200" u="none" cap="none" strike="noStrike">
                <a:solidFill>
                  <a:srgbClr val="0000FF"/>
                </a:solidFill>
                <a:latin typeface="Arial"/>
                <a:ea typeface="Arial"/>
                <a:cs typeface="Arial"/>
                <a:sym typeface="Arial"/>
              </a:rPr>
              <a:t>In addition, this normalization mimics drawing from a sampling distribution that is more representative of the population distribution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Steps</a:t>
            </a:r>
            <a:endParaRPr>
              <a:solidFill>
                <a:srgbClr val="38761D"/>
              </a:solidFill>
            </a:endParaRPr>
          </a:p>
        </p:txBody>
      </p:sp>
      <p:pic>
        <p:nvPicPr>
          <p:cNvPr id="309" name="Google Shape;309;p5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10" name="Google Shape;310;p5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the Best Sampling Distribution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With data augmentation,</a:t>
            </a:r>
            <a:r>
              <a:rPr b="1" i="0" lang="en" sz="1200" u="none" cap="none" strike="noStrike">
                <a:solidFill>
                  <a:srgbClr val="0000FF"/>
                </a:solidFill>
                <a:latin typeface="Arial"/>
                <a:ea typeface="Arial"/>
                <a:cs typeface="Arial"/>
                <a:sym typeface="Arial"/>
              </a:rPr>
              <a:t> we create new samples by modifying existing samples within a set of parameters</a:t>
            </a:r>
            <a:r>
              <a:rPr b="0" i="0" lang="en" sz="1200" u="none" cap="none" strike="noStrike">
                <a:solidFill>
                  <a:schemeClr val="dk1"/>
                </a:solidFill>
                <a:latin typeface="Arial"/>
                <a:ea typeface="Arial"/>
                <a:cs typeface="Arial"/>
                <a:sym typeface="Arial"/>
              </a:rPr>
              <a:t>, from which we</a:t>
            </a:r>
            <a:r>
              <a:rPr b="1" i="0" lang="en" sz="1200" u="none" cap="none" strike="noStrike">
                <a:solidFill>
                  <a:srgbClr val="0000FF"/>
                </a:solidFill>
                <a:latin typeface="Arial"/>
                <a:ea typeface="Arial"/>
                <a:cs typeface="Arial"/>
                <a:sym typeface="Arial"/>
              </a:rPr>
              <a:t> randomly select the modification, which also contributes to changing the distribution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With batch normalization, regularization/dropout and data augmentation, </a:t>
            </a:r>
            <a:r>
              <a:rPr b="1" i="0" lang="en" sz="1200" u="none" cap="none" strike="noStrike">
                <a:solidFill>
                  <a:srgbClr val="0000FF"/>
                </a:solidFill>
                <a:latin typeface="Arial"/>
                <a:ea typeface="Arial"/>
                <a:cs typeface="Arial"/>
                <a:sym typeface="Arial"/>
              </a:rPr>
              <a:t>no two epochs will have the same sampling distribution</a:t>
            </a:r>
            <a:r>
              <a:rPr b="0" i="0" lang="en" sz="1200" u="none" cap="none" strike="noStrike">
                <a:solidFill>
                  <a:schemeClr val="dk1"/>
                </a:solidFill>
                <a:latin typeface="Arial"/>
                <a:ea typeface="Arial"/>
                <a:cs typeface="Arial"/>
                <a:sym typeface="Arial"/>
              </a:rPr>
              <a:t>. In this case, the practice now is to limit the number of random draws from each new sampling distribution, which is referred to as steps. For example, if steps is set to 1000, then per epoch, only a 1000 random batches will be selected and feed into the neural network for training.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Keras, we can specify both the number of epochs and steps as parameters to the </a:t>
            </a:r>
            <a:r>
              <a:rPr b="0" i="0" lang="en" sz="1200" u="none" cap="none" strike="noStrike">
                <a:solidFill>
                  <a:srgbClr val="0D904F"/>
                </a:solidFill>
                <a:latin typeface="Consolas"/>
                <a:ea typeface="Consolas"/>
                <a:cs typeface="Consolas"/>
                <a:sym typeface="Consolas"/>
              </a:rPr>
              <a:t>fit()</a:t>
            </a:r>
            <a:r>
              <a:rPr b="0" i="0" lang="en" sz="1200" u="none" cap="none" strike="noStrike">
                <a:solidFill>
                  <a:schemeClr val="dk1"/>
                </a:solidFill>
                <a:latin typeface="Arial"/>
                <a:ea typeface="Arial"/>
                <a:cs typeface="Arial"/>
                <a:sym typeface="Arial"/>
              </a:rPr>
              <a:t> or </a:t>
            </a:r>
            <a:r>
              <a:rPr b="0" i="0" lang="en" sz="1200" u="none" cap="none" strike="noStrike">
                <a:solidFill>
                  <a:srgbClr val="0D904F"/>
                </a:solidFill>
                <a:latin typeface="Consolas"/>
                <a:ea typeface="Consolas"/>
                <a:cs typeface="Consolas"/>
                <a:sym typeface="Consolas"/>
              </a:rPr>
              <a:t>fit_generator()</a:t>
            </a:r>
            <a:r>
              <a:rPr b="0" i="0" lang="en" sz="1200" u="none" cap="none" strike="noStrike">
                <a:solidFill>
                  <a:schemeClr val="dk1"/>
                </a:solidFill>
                <a:latin typeface="Arial"/>
                <a:ea typeface="Arial"/>
                <a:cs typeface="Arial"/>
                <a:sym typeface="Arial"/>
              </a:rPr>
              <a:t> methods: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11" name="Google Shape;311;p53"/>
          <p:cNvGraphicFramePr/>
          <p:nvPr/>
        </p:nvGraphicFramePr>
        <p:xfrm>
          <a:off x="546350" y="3395338"/>
          <a:ext cx="3000000" cy="3000000"/>
        </p:xfrm>
        <a:graphic>
          <a:graphicData uri="http://schemas.openxmlformats.org/drawingml/2006/table">
            <a:tbl>
              <a:tblPr>
                <a:noFill/>
                <a:tableStyleId>{B323DB0C-81EF-42D0-BE6B-7639E169FA57}</a:tableStyleId>
              </a:tblPr>
              <a:tblGrid>
                <a:gridCol w="7862400"/>
              </a:tblGrid>
              <a:tr h="930950">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          steps_per_epoch</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1000</a:t>
                      </a:r>
                      <a:r>
                        <a:rPr lang="en" sz="1000" u="none" cap="none" strike="noStrike">
                          <a:solidFill>
                            <a:srgbClr val="616161"/>
                          </a:solidFill>
                          <a:latin typeface="Consolas"/>
                          <a:ea typeface="Consolas"/>
                          <a:cs typeface="Consolas"/>
                          <a:sym typeface="Consolas"/>
                        </a:rPr>
                        <a:t>)</a:t>
                      </a:r>
                      <a:endParaRPr sz="10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16" name="Google Shape;116;p2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17" name="Google Shape;117;p2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Preparation &amp; Hyperparameter Tuning</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this part, we will </a:t>
            </a:r>
            <a:r>
              <a:rPr b="0" i="0" lang="en" sz="1200" u="sng" cap="none" strike="noStrike">
                <a:solidFill>
                  <a:schemeClr val="dk1"/>
                </a:solidFill>
                <a:latin typeface="Arial"/>
                <a:ea typeface="Arial"/>
                <a:cs typeface="Arial"/>
                <a:sym typeface="Arial"/>
              </a:rPr>
              <a:t>cover best practices for preparing for training and hyperparameter tuning for a computer vision (image recognition) model</a:t>
            </a:r>
            <a:r>
              <a:rPr b="0" i="0" lang="en" sz="1200" u="none" cap="none" strike="noStrike">
                <a:solidFill>
                  <a:schemeClr val="dk1"/>
                </a:solidFill>
                <a:latin typeface="Arial"/>
                <a:ea typeface="Arial"/>
                <a:cs typeface="Arial"/>
                <a:sym typeface="Arial"/>
              </a:rPr>
              <a:t>.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Let’s briefly revisit what a model is. Prior to machine learning, software developers designed and coded algorithms, incorporating their and others’ domain expertise for the problem the algorithm will solve. The algorithm was primarily based on human engineering, with some machine assistance. The types of algorithms humans design can be characterized as:</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11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Having a low dimensional input space,</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Discrete input space with finite state changes, and</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A linear relationship between the output behaviors and the input space.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Batch Size</a:t>
            </a:r>
            <a:endParaRPr>
              <a:solidFill>
                <a:srgbClr val="38761D"/>
              </a:solidFill>
            </a:endParaRPr>
          </a:p>
        </p:txBody>
      </p:sp>
      <p:pic>
        <p:nvPicPr>
          <p:cNvPr id="317" name="Google Shape;317;p5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18" name="Google Shape;318;p5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Batch Size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To understand how to set batch size, you should have a basic understanding of the </a:t>
            </a:r>
            <a:r>
              <a:rPr b="0" i="0" lang="en" sz="1200" u="sng" cap="none" strike="noStrike">
                <a:solidFill>
                  <a:schemeClr val="dk1"/>
                </a:solidFill>
                <a:latin typeface="Arial"/>
                <a:ea typeface="Arial"/>
                <a:cs typeface="Arial"/>
                <a:sym typeface="Arial"/>
              </a:rPr>
              <a:t>three types of gradient descent algorithms</a:t>
            </a:r>
            <a:r>
              <a:rPr b="0" i="0" lang="en" sz="1200" u="none" cap="none" strike="noStrike">
                <a:solidFill>
                  <a:schemeClr val="dk1"/>
                </a:solidFill>
                <a:latin typeface="Arial"/>
                <a:ea typeface="Arial"/>
                <a:cs typeface="Arial"/>
                <a:sym typeface="Arial"/>
              </a:rPr>
              <a:t>; wherein the gradient descent algorithm is the means by which the model parameters are updated (learned) during training.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1" i="0" sz="1400" u="none" cap="none" strike="noStrike">
              <a:solidFill>
                <a:srgbClr val="38761D"/>
              </a:solidFill>
              <a:latin typeface="Arial"/>
              <a:ea typeface="Arial"/>
              <a:cs typeface="Arial"/>
              <a:sym typeface="Arial"/>
            </a:endParaRPr>
          </a:p>
          <a:p>
            <a:pPr indent="-317500" lvl="0" marL="13716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Stochastic Gradient Descent</a:t>
            </a:r>
            <a:endParaRPr b="1" i="0" sz="1400" u="none" cap="none" strike="noStrike">
              <a:solidFill>
                <a:srgbClr val="38761D"/>
              </a:solidFill>
              <a:latin typeface="Arial"/>
              <a:ea typeface="Arial"/>
              <a:cs typeface="Arial"/>
              <a:sym typeface="Arial"/>
            </a:endParaRPr>
          </a:p>
          <a:p>
            <a:pPr indent="-317500" lvl="0" marL="13716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Batch Gradient Descent</a:t>
            </a:r>
            <a:endParaRPr b="1" i="0" sz="1400" u="none" cap="none" strike="noStrike">
              <a:solidFill>
                <a:srgbClr val="38761D"/>
              </a:solidFill>
              <a:latin typeface="Arial"/>
              <a:ea typeface="Arial"/>
              <a:cs typeface="Arial"/>
              <a:sym typeface="Arial"/>
            </a:endParaRPr>
          </a:p>
          <a:p>
            <a:pPr indent="-317500" lvl="0" marL="1371600" marR="0" rtl="0" algn="l">
              <a:lnSpc>
                <a:spcPct val="115000"/>
              </a:lnSpc>
              <a:spcBef>
                <a:spcPts val="0"/>
              </a:spcBef>
              <a:spcAft>
                <a:spcPts val="0"/>
              </a:spcAft>
              <a:buClr>
                <a:srgbClr val="38761D"/>
              </a:buClr>
              <a:buSzPts val="1400"/>
              <a:buFont typeface="Arial"/>
              <a:buAutoNum type="arabicPeriod"/>
            </a:pPr>
            <a:r>
              <a:rPr b="1" i="0" lang="en" sz="1400" u="none" cap="none" strike="noStrike">
                <a:solidFill>
                  <a:srgbClr val="38761D"/>
                </a:solidFill>
                <a:latin typeface="Arial"/>
                <a:ea typeface="Arial"/>
                <a:cs typeface="Arial"/>
                <a:sym typeface="Arial"/>
              </a:rPr>
              <a:t>Mini-Batch Gradient Descent (conventional method today)</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Batch Size</a:t>
            </a:r>
            <a:endParaRPr>
              <a:solidFill>
                <a:srgbClr val="38761D"/>
              </a:solidFill>
            </a:endParaRPr>
          </a:p>
        </p:txBody>
      </p:sp>
      <p:pic>
        <p:nvPicPr>
          <p:cNvPr id="324" name="Google Shape;324;p5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25" name="Google Shape;325;p5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Batch Size - Stochastic Gradient Descent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stochastic gradient descent (SGD), </a:t>
            </a:r>
            <a:r>
              <a:rPr b="1" i="0" lang="en" sz="1200" u="none" cap="none" strike="noStrike">
                <a:solidFill>
                  <a:srgbClr val="0000FF"/>
                </a:solidFill>
                <a:latin typeface="Arial"/>
                <a:ea typeface="Arial"/>
                <a:cs typeface="Arial"/>
                <a:sym typeface="Arial"/>
              </a:rPr>
              <a:t>the model is updated after each sample is fed through during training</a:t>
            </a:r>
            <a:r>
              <a:rPr b="0" i="0" lang="en" sz="1200" u="none" cap="none" strike="noStrike">
                <a:solidFill>
                  <a:schemeClr val="dk1"/>
                </a:solidFill>
                <a:latin typeface="Arial"/>
                <a:ea typeface="Arial"/>
                <a:cs typeface="Arial"/>
                <a:sym typeface="Arial"/>
              </a:rPr>
              <a:t>. Since each sample is randomly selected,</a:t>
            </a:r>
            <a:r>
              <a:rPr b="1" i="0" lang="en" sz="1200" u="none" cap="none" strike="noStrike">
                <a:solidFill>
                  <a:srgbClr val="0000FF"/>
                </a:solidFill>
                <a:latin typeface="Arial"/>
                <a:ea typeface="Arial"/>
                <a:cs typeface="Arial"/>
                <a:sym typeface="Arial"/>
              </a:rPr>
              <a:t> the variance between samples can result in large swings in the gradient</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 benefit to this: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During training one is less likely to converge on a local optima, and more likely to find the global optima to converge on.</a:t>
            </a:r>
            <a:endParaRPr b="1" i="0" sz="1200" u="none" cap="none" strike="noStrike">
              <a:solidFill>
                <a:srgbClr val="38761D"/>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 Another benefit is that the rate of change in loss can be monitored in real-time, which may aid in algorithms that do auto-hyperparameter tuning. </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The downside is that this is more computationally expensive per epoch.</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Batch Size</a:t>
            </a:r>
            <a:endParaRPr>
              <a:solidFill>
                <a:srgbClr val="38761D"/>
              </a:solidFill>
            </a:endParaRPr>
          </a:p>
        </p:txBody>
      </p:sp>
      <p:pic>
        <p:nvPicPr>
          <p:cNvPr id="331" name="Google Shape;331;p5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32" name="Google Shape;332;p5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Batch Size - Batch Gradient Descent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batch gradient descent, the error loss per sample is calculated as each sample is fed through during training, but </a:t>
            </a:r>
            <a:r>
              <a:rPr b="1" i="0" lang="en" sz="1200" u="none" cap="none" strike="noStrike">
                <a:solidFill>
                  <a:srgbClr val="0000FF"/>
                </a:solidFill>
                <a:latin typeface="Arial"/>
                <a:ea typeface="Arial"/>
                <a:cs typeface="Arial"/>
                <a:sym typeface="Arial"/>
              </a:rPr>
              <a:t>the updating of the model is done at the end of each epoch (i.e., after the entire training data is passed through)</a:t>
            </a:r>
            <a:r>
              <a:rPr b="0" i="0" lang="en" sz="1200" u="none" cap="none" strike="noStrike">
                <a:solidFill>
                  <a:schemeClr val="dk1"/>
                </a:solidFill>
                <a:latin typeface="Arial"/>
                <a:ea typeface="Arial"/>
                <a:cs typeface="Arial"/>
                <a:sym typeface="Arial"/>
              </a:rPr>
              <a:t>. As a result, the gradient is smoothed out since its calculated across the loss of all the samples, instead of a single sample.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 benefit to this: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Is less computational expensive per epoch, and the training more reliably converges. </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0000FF"/>
                </a:solidFill>
                <a:latin typeface="Arial"/>
                <a:ea typeface="Arial"/>
                <a:cs typeface="Arial"/>
                <a:sym typeface="Arial"/>
              </a:rPr>
              <a:t>The downside is that the model may converge on a less accurate local optima, and an entire epoch needs to be ran to monitor performance data, thus less likely to be used by algorithms that do auto-hyperparameter tuning.</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Batch Size</a:t>
            </a:r>
            <a:endParaRPr>
              <a:solidFill>
                <a:srgbClr val="38761D"/>
              </a:solidFill>
            </a:endParaRPr>
          </a:p>
        </p:txBody>
      </p:sp>
      <p:pic>
        <p:nvPicPr>
          <p:cNvPr id="338" name="Google Shape;338;p5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39" name="Google Shape;339;p5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Batch Size - Mini-Batch Gradient Descent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rgbClr val="0000FF"/>
                </a:solidFill>
                <a:latin typeface="Arial"/>
                <a:ea typeface="Arial"/>
                <a:cs typeface="Arial"/>
                <a:sym typeface="Arial"/>
              </a:rPr>
              <a:t>mini-batch gradient descent method is a tradeoff between stochastic and batch gradient descent</a:t>
            </a:r>
            <a:r>
              <a:rPr b="0" i="0" lang="en" sz="1200" u="none" cap="none" strike="noStrike">
                <a:solidFill>
                  <a:schemeClr val="dk1"/>
                </a:solidFill>
                <a:latin typeface="Arial"/>
                <a:ea typeface="Arial"/>
                <a:cs typeface="Arial"/>
                <a:sym typeface="Arial"/>
              </a:rPr>
              <a:t>. Instead of one sample or all samples, the </a:t>
            </a:r>
            <a:r>
              <a:rPr b="1" i="0" lang="en" sz="1200" u="none" cap="none" strike="noStrike">
                <a:solidFill>
                  <a:srgbClr val="0000FF"/>
                </a:solidFill>
                <a:latin typeface="Arial"/>
                <a:ea typeface="Arial"/>
                <a:cs typeface="Arial"/>
                <a:sym typeface="Arial"/>
              </a:rPr>
              <a:t>neural network is fed in mini-batches which are a subset of the entire training data</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smaller the mini-batch side, the more the training will resemble stochastic gradient descent, while larger batch sizes will resemble batch gradient descent.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For certain models and datasets, stochastic gradient descent (SGD) works best. </a:t>
            </a:r>
            <a:r>
              <a:rPr b="0" i="0" lang="en" sz="1200" u="sng" cap="none" strike="noStrike">
                <a:solidFill>
                  <a:schemeClr val="dk1"/>
                </a:solidFill>
                <a:latin typeface="Arial"/>
                <a:ea typeface="Arial"/>
                <a:cs typeface="Arial"/>
                <a:sym typeface="Arial"/>
              </a:rPr>
              <a:t>In general, it’s a common practice to use the trade-off of mini-batch gradient descent</a:t>
            </a:r>
            <a:r>
              <a:rPr b="0" i="0" lang="en" sz="1200" u="none" cap="none" strike="noStrike">
                <a:solidFill>
                  <a:schemeClr val="dk1"/>
                </a:solidFill>
                <a:latin typeface="Arial"/>
                <a:ea typeface="Arial"/>
                <a:cs typeface="Arial"/>
                <a:sym typeface="Arial"/>
              </a:rPr>
              <a:t>. The hyperparameter </a:t>
            </a:r>
            <a:r>
              <a:rPr b="0" i="0" lang="en" sz="1200" u="none" cap="none" strike="noStrike">
                <a:solidFill>
                  <a:srgbClr val="0D904F"/>
                </a:solidFill>
                <a:latin typeface="Consolas"/>
                <a:ea typeface="Consolas"/>
                <a:cs typeface="Consolas"/>
                <a:sym typeface="Consolas"/>
              </a:rPr>
              <a:t>batch_size</a:t>
            </a:r>
            <a:r>
              <a:rPr b="0" i="0" lang="en" sz="1200" u="none" cap="none" strike="noStrike">
                <a:solidFill>
                  <a:schemeClr val="dk1"/>
                </a:solidFill>
                <a:latin typeface="Arial"/>
                <a:ea typeface="Arial"/>
                <a:cs typeface="Arial"/>
                <a:sym typeface="Arial"/>
              </a:rPr>
              <a:t> is the size of the mini-batch. Due to hardware architectures, the most time/space </a:t>
            </a:r>
            <a:r>
              <a:rPr b="1" i="0" lang="en" sz="1200" u="none" cap="none" strike="noStrike">
                <a:solidFill>
                  <a:srgbClr val="0000FF"/>
                </a:solidFill>
                <a:latin typeface="Arial"/>
                <a:ea typeface="Arial"/>
                <a:cs typeface="Arial"/>
                <a:sym typeface="Arial"/>
              </a:rPr>
              <a:t>efficient batch sizes are multiples of 8</a:t>
            </a:r>
            <a:r>
              <a:rPr b="0" i="0" lang="en" sz="1200" u="none" cap="none" strike="noStrike">
                <a:solidFill>
                  <a:schemeClr val="dk1"/>
                </a:solidFill>
                <a:latin typeface="Arial"/>
                <a:ea typeface="Arial"/>
                <a:cs typeface="Arial"/>
                <a:sym typeface="Arial"/>
              </a:rPr>
              <a:t>, such as 8, 16, 32 and 64. </a:t>
            </a:r>
            <a:r>
              <a:rPr b="0" i="0" lang="en" sz="1200" u="sng" cap="none" strike="noStrike">
                <a:solidFill>
                  <a:schemeClr val="dk1"/>
                </a:solidFill>
                <a:latin typeface="Arial"/>
                <a:ea typeface="Arial"/>
                <a:cs typeface="Arial"/>
                <a:sym typeface="Arial"/>
              </a:rPr>
              <a:t>The batch_size that is most commonly tried first is 32. One generally never sees a batch size greater than 128</a:t>
            </a:r>
            <a:r>
              <a:rPr b="0" i="0" lang="en" sz="1200" u="none" cap="none" strike="noStrike">
                <a:solidFill>
                  <a:schemeClr val="dk1"/>
                </a:solidFill>
                <a:latin typeface="Arial"/>
                <a:ea typeface="Arial"/>
                <a:cs typeface="Arial"/>
                <a:sym typeface="Arial"/>
              </a:rPr>
              <a:t>.</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Batch Size</a:t>
            </a:r>
            <a:endParaRPr>
              <a:solidFill>
                <a:srgbClr val="38761D"/>
              </a:solidFill>
            </a:endParaRPr>
          </a:p>
        </p:txBody>
      </p:sp>
      <p:pic>
        <p:nvPicPr>
          <p:cNvPr id="345" name="Google Shape;345;p5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46" name="Google Shape;346;p5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Mini-Batch Size in Keras</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Keras, you can specify the batch_size either in the model </a:t>
            </a:r>
            <a:r>
              <a:rPr b="0" i="0" lang="en" sz="1200" u="none" cap="none" strike="noStrike">
                <a:solidFill>
                  <a:srgbClr val="0D904F"/>
                </a:solidFill>
                <a:latin typeface="Consolas"/>
                <a:ea typeface="Consolas"/>
                <a:cs typeface="Consolas"/>
                <a:sym typeface="Consolas"/>
              </a:rPr>
              <a:t>fit()/fit_generator()</a:t>
            </a:r>
            <a:r>
              <a:rPr b="0" i="0" lang="en" sz="1200" u="none" cap="none" strike="noStrike">
                <a:solidFill>
                  <a:schemeClr val="dk1"/>
                </a:solidFill>
                <a:latin typeface="Arial"/>
                <a:ea typeface="Arial"/>
                <a:cs typeface="Arial"/>
                <a:sym typeface="Arial"/>
              </a:rPr>
              <a:t> methods: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Alternately, if using the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batch_size can be specified in the corresponding </a:t>
            </a:r>
            <a:r>
              <a:rPr b="0" i="0" lang="en" sz="1200" u="none" cap="none" strike="noStrike">
                <a:solidFill>
                  <a:srgbClr val="0D904F"/>
                </a:solidFill>
                <a:latin typeface="Consolas"/>
                <a:ea typeface="Consolas"/>
                <a:cs typeface="Consolas"/>
                <a:sym typeface="Consolas"/>
              </a:rPr>
              <a:t>flow()/flow_from_directory()/flow_from_dataframe()</a:t>
            </a:r>
            <a:r>
              <a:rPr b="0" i="0" lang="en" sz="1200" u="none" cap="none" strike="noStrike">
                <a:solidFill>
                  <a:schemeClr val="dk1"/>
                </a:solidFill>
                <a:latin typeface="Arial"/>
                <a:ea typeface="Arial"/>
                <a:cs typeface="Arial"/>
                <a:sym typeface="Arial"/>
              </a:rPr>
              <a:t> methods: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47" name="Google Shape;347;p58"/>
          <p:cNvGraphicFramePr/>
          <p:nvPr/>
        </p:nvGraphicFramePr>
        <p:xfrm>
          <a:off x="505550" y="1497838"/>
          <a:ext cx="3000000" cy="3000000"/>
        </p:xfrm>
        <a:graphic>
          <a:graphicData uri="http://schemas.openxmlformats.org/drawingml/2006/table">
            <a:tbl>
              <a:tblPr>
                <a:noFill/>
                <a:tableStyleId>{B323DB0C-81EF-42D0-BE6B-7639E169FA57}</a:tableStyleId>
              </a:tblPr>
              <a:tblGrid>
                <a:gridCol w="7862400"/>
              </a:tblGrid>
              <a:tr h="5305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model is a compiled keras model (Model or Sequential class).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graphicFrame>
        <p:nvGraphicFramePr>
          <p:cNvPr id="348" name="Google Shape;348;p58"/>
          <p:cNvGraphicFramePr/>
          <p:nvPr/>
        </p:nvGraphicFramePr>
        <p:xfrm>
          <a:off x="571250" y="2950563"/>
          <a:ext cx="3000000" cy="3000000"/>
        </p:xfrm>
        <a:graphic>
          <a:graphicData uri="http://schemas.openxmlformats.org/drawingml/2006/table">
            <a:tbl>
              <a:tblPr>
                <a:noFill/>
                <a:tableStyleId>{B323DB0C-81EF-42D0-BE6B-7639E169FA57}</a:tableStyleId>
              </a:tblPr>
              <a:tblGrid>
                <a:gridCol w="7862400"/>
              </a:tblGrid>
              <a:tr h="53057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randomly rotate images +/- 20 degrees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rotation_range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train the model</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fit_generator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endParaRPr sz="10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5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Learning Rate</a:t>
            </a:r>
            <a:endParaRPr>
              <a:solidFill>
                <a:srgbClr val="38761D"/>
              </a:solidFill>
            </a:endParaRPr>
          </a:p>
        </p:txBody>
      </p:sp>
      <p:pic>
        <p:nvPicPr>
          <p:cNvPr id="354" name="Google Shape;354;p5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55" name="Google Shape;355;p5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Rate</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r>
              <a:rPr b="0" i="0" lang="en" sz="1200" u="none" cap="none" strike="noStrike">
                <a:solidFill>
                  <a:schemeClr val="dk1"/>
                </a:solidFill>
                <a:latin typeface="Arial"/>
                <a:ea typeface="Arial"/>
                <a:cs typeface="Arial"/>
                <a:sym typeface="Arial"/>
              </a:rPr>
              <a:t>The </a:t>
            </a:r>
            <a:r>
              <a:rPr b="0" i="0" lang="en" sz="1200" u="none" cap="none" strike="noStrike">
                <a:solidFill>
                  <a:srgbClr val="0D904F"/>
                </a:solidFill>
                <a:latin typeface="Consolas"/>
                <a:ea typeface="Consolas"/>
                <a:cs typeface="Consolas"/>
                <a:sym typeface="Consolas"/>
              </a:rPr>
              <a:t>learning rate</a:t>
            </a:r>
            <a:r>
              <a:rPr b="0" i="0" lang="en" sz="1200" u="none" cap="none" strike="noStrike">
                <a:solidFill>
                  <a:schemeClr val="dk1"/>
                </a:solidFill>
                <a:latin typeface="Arial"/>
                <a:ea typeface="Arial"/>
                <a:cs typeface="Arial"/>
                <a:sym typeface="Arial"/>
              </a:rPr>
              <a:t> is generally the </a:t>
            </a:r>
            <a:r>
              <a:rPr b="1" i="0" lang="en" sz="1200" u="none" cap="none" strike="noStrike">
                <a:solidFill>
                  <a:srgbClr val="0000FF"/>
                </a:solidFill>
                <a:latin typeface="Arial"/>
                <a:ea typeface="Arial"/>
                <a:cs typeface="Arial"/>
                <a:sym typeface="Arial"/>
              </a:rPr>
              <a:t>most influential of the hyperparameters</a:t>
            </a:r>
            <a:r>
              <a:rPr b="0" i="0" lang="en" sz="1200" u="none" cap="none" strike="noStrike">
                <a:solidFill>
                  <a:schemeClr val="dk1"/>
                </a:solidFill>
                <a:latin typeface="Arial"/>
                <a:ea typeface="Arial"/>
                <a:cs typeface="Arial"/>
                <a:sym typeface="Arial"/>
              </a:rPr>
              <a:t>. It can have a significant impact 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18288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The length of time to train a neural network.</a:t>
            </a:r>
            <a:endParaRPr b="1" i="0" sz="1200" u="none" cap="none" strike="noStrike">
              <a:solidFill>
                <a:srgbClr val="38761D"/>
              </a:solidFill>
              <a:latin typeface="Arial"/>
              <a:ea typeface="Arial"/>
              <a:cs typeface="Arial"/>
              <a:sym typeface="Arial"/>
            </a:endParaRPr>
          </a:p>
          <a:p>
            <a:pPr indent="-304800" lvl="0" marL="18288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Whether the neural network converges on a local optima.</a:t>
            </a:r>
            <a:endParaRPr b="1" i="0" sz="1200" u="none" cap="none" strike="noStrike">
              <a:solidFill>
                <a:srgbClr val="38761D"/>
              </a:solidFill>
              <a:latin typeface="Arial"/>
              <a:ea typeface="Arial"/>
              <a:cs typeface="Arial"/>
              <a:sym typeface="Arial"/>
            </a:endParaRPr>
          </a:p>
          <a:p>
            <a:pPr indent="-304800" lvl="0" marL="1828800" marR="0" rtl="0" algn="l">
              <a:lnSpc>
                <a:spcPct val="115000"/>
              </a:lnSpc>
              <a:spcBef>
                <a:spcPts val="0"/>
              </a:spcBef>
              <a:spcAft>
                <a:spcPts val="0"/>
              </a:spcAft>
              <a:buClr>
                <a:srgbClr val="38761D"/>
              </a:buClr>
              <a:buSzPts val="1200"/>
              <a:buFont typeface="Arial"/>
              <a:buChar char="●"/>
            </a:pPr>
            <a:r>
              <a:rPr b="1" i="0" lang="en" sz="1200" u="none" cap="none" strike="noStrike">
                <a:solidFill>
                  <a:srgbClr val="38761D"/>
                </a:solidFill>
                <a:latin typeface="Arial"/>
                <a:ea typeface="Arial"/>
                <a:cs typeface="Arial"/>
                <a:sym typeface="Arial"/>
              </a:rPr>
              <a:t>Whether it converges on the best (global) local optima.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doing updates to the model parameters during the backward propagation pass, the </a:t>
            </a:r>
            <a:r>
              <a:rPr b="0" i="0" lang="en" sz="1200" u="sng" cap="none" strike="noStrike">
                <a:solidFill>
                  <a:schemeClr val="dk1"/>
                </a:solidFill>
                <a:latin typeface="Arial"/>
                <a:ea typeface="Arial"/>
                <a:cs typeface="Arial"/>
                <a:sym typeface="Arial"/>
              </a:rPr>
              <a:t>gradient descent algorithm is used to derive a value to add/subtract to the parameters in the model from the loss function for that pass</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These additions and subtractions </a:t>
            </a:r>
            <a:r>
              <a:rPr b="0" i="0" lang="en" sz="1200" u="sng" cap="none" strike="noStrike">
                <a:solidFill>
                  <a:schemeClr val="dk1"/>
                </a:solidFill>
                <a:latin typeface="Arial"/>
                <a:ea typeface="Arial"/>
                <a:cs typeface="Arial"/>
                <a:sym typeface="Arial"/>
              </a:rPr>
              <a:t>could result in large swings in parameter values</a:t>
            </a:r>
            <a:r>
              <a:rPr b="0" i="0" lang="en" sz="1200" u="none" cap="none" strike="noStrike">
                <a:solidFill>
                  <a:schemeClr val="dk1"/>
                </a:solidFill>
                <a:latin typeface="Arial"/>
                <a:ea typeface="Arial"/>
                <a:cs typeface="Arial"/>
                <a:sym typeface="Arial"/>
              </a:rPr>
              <a:t>. If a model has and </a:t>
            </a:r>
            <a:r>
              <a:rPr b="1" i="0" lang="en" sz="1200" u="none" cap="none" strike="noStrike">
                <a:solidFill>
                  <a:srgbClr val="0000FF"/>
                </a:solidFill>
                <a:latin typeface="Arial"/>
                <a:ea typeface="Arial"/>
                <a:cs typeface="Arial"/>
                <a:sym typeface="Arial"/>
              </a:rPr>
              <a:t>continues to have large swings in parameter values, the model will be ‘all over the map’ and never converge</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6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Convergence</a:t>
            </a:r>
            <a:endParaRPr>
              <a:solidFill>
                <a:srgbClr val="38761D"/>
              </a:solidFill>
            </a:endParaRPr>
          </a:p>
        </p:txBody>
      </p:sp>
      <p:pic>
        <p:nvPicPr>
          <p:cNvPr id="361" name="Google Shape;361;p6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62" name="Google Shape;362;p6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Convergence</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r>
              <a:rPr b="0" i="0" lang="en" sz="1200" u="none" cap="none" strike="noStrike">
                <a:solidFill>
                  <a:schemeClr val="dk1"/>
                </a:solidFill>
                <a:latin typeface="Arial"/>
                <a:ea typeface="Arial"/>
                <a:cs typeface="Arial"/>
                <a:sym typeface="Arial"/>
              </a:rPr>
              <a:t>What is convergence? </a:t>
            </a:r>
            <a:r>
              <a:rPr b="1" i="0" lang="en" sz="1200" u="none" cap="none" strike="noStrike">
                <a:solidFill>
                  <a:srgbClr val="0000FF"/>
                </a:solidFill>
                <a:latin typeface="Arial"/>
                <a:ea typeface="Arial"/>
                <a:cs typeface="Arial"/>
                <a:sym typeface="Arial"/>
              </a:rPr>
              <a:t>This is when there is a steady reduction in the loss (referred to as minimizing the loss) and a steady increase or plateau in the accuracy per pass</a:t>
            </a:r>
            <a:r>
              <a:rPr b="0" i="0" lang="en" sz="1200" u="none" cap="none" strike="noStrike">
                <a:solidFill>
                  <a:schemeClr val="dk1"/>
                </a:solidFill>
                <a:latin typeface="Arial"/>
                <a:ea typeface="Arial"/>
                <a:cs typeface="Arial"/>
                <a:sym typeface="Arial"/>
              </a:rPr>
              <a:t>. If you observe </a:t>
            </a:r>
            <a:r>
              <a:rPr b="0" i="0" lang="en" sz="1200" u="sng" cap="none" strike="noStrike">
                <a:solidFill>
                  <a:schemeClr val="dk1"/>
                </a:solidFill>
                <a:latin typeface="Arial"/>
                <a:ea typeface="Arial"/>
                <a:cs typeface="Arial"/>
                <a:sym typeface="Arial"/>
              </a:rPr>
              <a:t>big swings in the amount of loss and/or accuracy, then the training of your model is not converging</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38761D"/>
                </a:solidFill>
                <a:latin typeface="Arial"/>
                <a:ea typeface="Arial"/>
                <a:cs typeface="Arial"/>
                <a:sym typeface="Arial"/>
              </a:rPr>
              <a:t>If the training is not converging, it won’t matter how many epochs you run, it will never finish training.</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The learning rate provides us with a means to control the degree that the model parameters are updated.</a:t>
            </a:r>
            <a:r>
              <a:rPr b="0" i="0" lang="en" sz="1200" u="none" cap="none" strike="noStrike">
                <a:solidFill>
                  <a:schemeClr val="dk1"/>
                </a:solidFill>
                <a:latin typeface="Arial"/>
                <a:ea typeface="Arial"/>
                <a:cs typeface="Arial"/>
                <a:sym typeface="Arial"/>
              </a:rPr>
              <a:t> In the basic method, the learning rate is a fixed coefficient between 0 and 1 that is multiplied against the value to add/subtract, to reduce the amount being added or subtracted. These smaller increments add more stability during the training and increase the likelihood of convergence.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6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Learning Rate</a:t>
            </a:r>
            <a:endParaRPr>
              <a:solidFill>
                <a:srgbClr val="38761D"/>
              </a:solidFill>
            </a:endParaRPr>
          </a:p>
        </p:txBody>
      </p:sp>
      <p:pic>
        <p:nvPicPr>
          <p:cNvPr id="368" name="Google Shape;368;p6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69" name="Google Shape;369;p6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Small vs. Large Learning Rate</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If we use a </a:t>
            </a:r>
            <a:r>
              <a:rPr b="1" i="0" lang="en" sz="1200" u="none" cap="none" strike="noStrike">
                <a:solidFill>
                  <a:srgbClr val="0000FF"/>
                </a:solidFill>
                <a:latin typeface="Arial"/>
                <a:ea typeface="Arial"/>
                <a:cs typeface="Arial"/>
                <a:sym typeface="Arial"/>
              </a:rPr>
              <a:t>very small learning rate, like 0.001, we will eliminate large swings in the model parameters during updates</a:t>
            </a:r>
            <a:r>
              <a:rPr b="0" i="0" lang="en" sz="1200" u="none" cap="none" strike="noStrike">
                <a:solidFill>
                  <a:schemeClr val="dk1"/>
                </a:solidFill>
                <a:latin typeface="Arial"/>
                <a:ea typeface="Arial"/>
                <a:cs typeface="Arial"/>
                <a:sym typeface="Arial"/>
              </a:rPr>
              <a:t>. This will generally guarantee that the training will converge on a local optima.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38761D"/>
                </a:solidFill>
                <a:latin typeface="Arial"/>
                <a:ea typeface="Arial"/>
                <a:cs typeface="Arial"/>
                <a:sym typeface="Arial"/>
              </a:rPr>
              <a:t>But there is a drawback. First, the smaller we make the increments, the more passes of the training data (epochs) will be needed to minimize the loss. That means more time to train. </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Second, </a:t>
            </a:r>
            <a:r>
              <a:rPr b="1" i="0" lang="en" sz="1200" u="none" cap="none" strike="noStrike">
                <a:solidFill>
                  <a:srgbClr val="0000FF"/>
                </a:solidFill>
                <a:latin typeface="Arial"/>
                <a:ea typeface="Arial"/>
                <a:cs typeface="Arial"/>
                <a:sym typeface="Arial"/>
              </a:rPr>
              <a:t>the smaller the increments the less likely the training will explore other local optimas</a:t>
            </a:r>
            <a:r>
              <a:rPr b="0" i="0" lang="en" sz="1200" u="none" cap="none" strike="noStrike">
                <a:solidFill>
                  <a:schemeClr val="dk1"/>
                </a:solidFill>
                <a:latin typeface="Arial"/>
                <a:ea typeface="Arial"/>
                <a:cs typeface="Arial"/>
                <a:sym typeface="Arial"/>
              </a:rPr>
              <a:t>, which might be more accurate than the one that the training is converging on; instead, it </a:t>
            </a:r>
            <a:r>
              <a:rPr b="1" i="0" lang="en" sz="1200" u="none" cap="none" strike="noStrike">
                <a:solidFill>
                  <a:srgbClr val="0000FF"/>
                </a:solidFill>
                <a:latin typeface="Arial"/>
                <a:ea typeface="Arial"/>
                <a:cs typeface="Arial"/>
                <a:sym typeface="Arial"/>
              </a:rPr>
              <a:t>may converge on poor local optima or get stuck on a saddle point</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6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Learning Rate</a:t>
            </a:r>
            <a:endParaRPr>
              <a:solidFill>
                <a:srgbClr val="38761D"/>
              </a:solidFill>
            </a:endParaRPr>
          </a:p>
        </p:txBody>
      </p:sp>
      <p:pic>
        <p:nvPicPr>
          <p:cNvPr id="375" name="Google Shape;375;p6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76" name="Google Shape;376;p6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Small vs. Large Learning Rate</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 </a:t>
            </a:r>
            <a:r>
              <a:rPr b="1" i="0" lang="en" sz="1200" u="none" cap="none" strike="noStrike">
                <a:solidFill>
                  <a:srgbClr val="0000FF"/>
                </a:solidFill>
                <a:latin typeface="Arial"/>
                <a:ea typeface="Arial"/>
                <a:cs typeface="Arial"/>
                <a:sym typeface="Arial"/>
              </a:rPr>
              <a:t>large learning rate, like 0.1, likely will cause big jumps in the model parameters during updates</a:t>
            </a:r>
            <a:r>
              <a:rPr b="0" i="0" lang="en" sz="1200" u="none" cap="none" strike="noStrike">
                <a:solidFill>
                  <a:schemeClr val="dk1"/>
                </a:solidFill>
                <a:latin typeface="Arial"/>
                <a:ea typeface="Arial"/>
                <a:cs typeface="Arial"/>
                <a:sym typeface="Arial"/>
              </a:rPr>
              <a:t>. In some cases,</a:t>
            </a:r>
            <a:r>
              <a:rPr b="1" i="0" lang="en" sz="1200" u="none" cap="none" strike="noStrike">
                <a:solidFill>
                  <a:srgbClr val="0000FF"/>
                </a:solidFill>
                <a:latin typeface="Arial"/>
                <a:ea typeface="Arial"/>
                <a:cs typeface="Arial"/>
                <a:sym typeface="Arial"/>
              </a:rPr>
              <a:t> it might initially lead to faster convergence (less epochs)</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38761D"/>
                </a:solidFill>
                <a:latin typeface="Arial"/>
                <a:ea typeface="Arial"/>
                <a:cs typeface="Arial"/>
                <a:sym typeface="Arial"/>
              </a:rPr>
              <a:t>The drawback is that even if you are initially converging fast, the jumps may overshoot and start causing the convergence to swing back and forth, or hops across different local optima. At very high learning rates, the training may start to diverge (i.e., increasing loss).</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There are a lot of factors of what will be the best learning rate at different times during the training. In </a:t>
            </a:r>
            <a:r>
              <a:rPr b="1" i="0" lang="en" sz="1200" u="none" cap="none" strike="noStrike">
                <a:solidFill>
                  <a:srgbClr val="0000FF"/>
                </a:solidFill>
                <a:latin typeface="Arial"/>
                <a:ea typeface="Arial"/>
                <a:cs typeface="Arial"/>
                <a:sym typeface="Arial"/>
              </a:rPr>
              <a:t>best practices the rate will range between 0.1 and 10e-5</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Below is a basic formula of how a weight is adjusted by multiplying the learning rate by the amount calculated to add/subtract (gradient):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77" name="Google Shape;377;p62"/>
          <p:cNvGraphicFramePr/>
          <p:nvPr/>
        </p:nvGraphicFramePr>
        <p:xfrm>
          <a:off x="505550" y="3982888"/>
          <a:ext cx="3000000" cy="3000000"/>
        </p:xfrm>
        <a:graphic>
          <a:graphicData uri="http://schemas.openxmlformats.org/drawingml/2006/table">
            <a:tbl>
              <a:tblPr>
                <a:noFill/>
                <a:tableStyleId>{B323DB0C-81EF-42D0-BE6B-7639E169FA57}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weight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learning_rate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gradient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6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Learning Rate</a:t>
            </a:r>
            <a:endParaRPr>
              <a:solidFill>
                <a:srgbClr val="38761D"/>
              </a:solidFill>
            </a:endParaRPr>
          </a:p>
        </p:txBody>
      </p:sp>
      <p:pic>
        <p:nvPicPr>
          <p:cNvPr id="383" name="Google Shape;383;p6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84" name="Google Shape;384;p6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Decay</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 </a:t>
            </a:r>
            <a:r>
              <a:rPr b="1" i="0" lang="en" sz="1200" u="none" cap="none" strike="noStrike">
                <a:solidFill>
                  <a:srgbClr val="0000FF"/>
                </a:solidFill>
                <a:latin typeface="Arial"/>
                <a:ea typeface="Arial"/>
                <a:cs typeface="Arial"/>
                <a:sym typeface="Arial"/>
              </a:rPr>
              <a:t>common practice has been to start with a slightly larger learning rate, and then gradually decay the learning rate</a:t>
            </a:r>
            <a:r>
              <a:rPr b="0" i="0" lang="en" sz="1200" u="none" cap="none" strike="noStrike">
                <a:solidFill>
                  <a:schemeClr val="dk1"/>
                </a:solidFill>
                <a:latin typeface="Arial"/>
                <a:ea typeface="Arial"/>
                <a:cs typeface="Arial"/>
                <a:sym typeface="Arial"/>
              </a:rPr>
              <a:t>. The </a:t>
            </a:r>
            <a:r>
              <a:rPr b="0" i="0" lang="en" sz="1200" u="sng" cap="none" strike="noStrike">
                <a:solidFill>
                  <a:schemeClr val="dk1"/>
                </a:solidFill>
                <a:latin typeface="Arial"/>
                <a:ea typeface="Arial"/>
                <a:cs typeface="Arial"/>
                <a:sym typeface="Arial"/>
              </a:rPr>
              <a:t>larger learning rate would at first explore different local optima to converge on</a:t>
            </a:r>
            <a:r>
              <a:rPr b="0" i="0" lang="en" sz="1200" u="none" cap="none" strike="noStrike">
                <a:solidFill>
                  <a:schemeClr val="dk1"/>
                </a:solidFill>
                <a:latin typeface="Arial"/>
                <a:ea typeface="Arial"/>
                <a:cs typeface="Arial"/>
                <a:sym typeface="Arial"/>
              </a:rPr>
              <a:t> and make some initial deep swings into the respective local optimas.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rate of convergence and minimizing the loss function on the initial updates can be used to hone in on the best (good) local optima. From that point, then the learning rate is gradually decayed. As the</a:t>
            </a:r>
            <a:r>
              <a:rPr b="0" i="0" lang="en" sz="1200" u="sng" cap="none" strike="noStrike">
                <a:solidFill>
                  <a:schemeClr val="dk1"/>
                </a:solidFill>
                <a:latin typeface="Arial"/>
                <a:ea typeface="Arial"/>
                <a:cs typeface="Arial"/>
                <a:sym typeface="Arial"/>
              </a:rPr>
              <a:t> learning rate decays, swings out of the good local optima are prevented and the steadily decreasing learning rate will tune the convergence to approach the minimal point</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914400" marR="0" rtl="0" algn="l">
              <a:lnSpc>
                <a:spcPct val="115000"/>
              </a:lnSpc>
              <a:spcBef>
                <a:spcPts val="0"/>
              </a:spcBef>
              <a:spcAft>
                <a:spcPts val="0"/>
              </a:spcAft>
              <a:buClr>
                <a:srgbClr val="000000"/>
              </a:buClr>
              <a:buSzPts val="1200"/>
              <a:buFont typeface="Arial"/>
              <a:buNone/>
            </a:pPr>
            <a:r>
              <a:rPr b="1" i="0" lang="en" sz="1200" u="none" cap="none" strike="noStrike">
                <a:solidFill>
                  <a:srgbClr val="38761D"/>
                </a:solidFill>
                <a:latin typeface="Arial"/>
                <a:ea typeface="Arial"/>
                <a:cs typeface="Arial"/>
                <a:sym typeface="Arial"/>
              </a:rPr>
              <a:t>albeit, the smaller and smaller learning rate will increase training time. </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Below is a basic formula of how decay is added to the calculation of updating the weights, where on each update, the learning rate is reduced by the decay amount.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85" name="Google Shape;385;p63"/>
          <p:cNvGraphicFramePr/>
          <p:nvPr/>
        </p:nvGraphicFramePr>
        <p:xfrm>
          <a:off x="505550" y="4329638"/>
          <a:ext cx="3000000" cy="3000000"/>
        </p:xfrm>
        <a:graphic>
          <a:graphicData uri="http://schemas.openxmlformats.org/drawingml/2006/table">
            <a:tbl>
              <a:tblPr>
                <a:noFill/>
                <a:tableStyleId>{B323DB0C-81EF-42D0-BE6B-7639E169FA57}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weight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learning_rate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gradient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learning_rate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decay</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23" name="Google Shape;123;p2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24" name="Google Shape;124;p2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Model is an Algorithm discovered by Machine Learning</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 model is an algorithm discovered by machine learning, which can be characterized as:</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110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Having high dimensional input space,</a:t>
            </a:r>
            <a:endParaRPr b="1" i="0" sz="1200" u="none" cap="none" strike="noStrike">
              <a:solidFill>
                <a:srgbClr val="0000FF"/>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A continuous input space, and</a:t>
            </a:r>
            <a:endParaRPr b="1" i="0" sz="1200" u="none" cap="none" strike="noStrike">
              <a:solidFill>
                <a:srgbClr val="0000FF"/>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A non-linear relationship between the output behaviors and the input space.</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5" name="Google Shape;125;p28"/>
          <p:cNvPicPr preferRelativeResize="0"/>
          <p:nvPr/>
        </p:nvPicPr>
        <p:blipFill rotWithShape="1">
          <a:blip r:embed="rId4">
            <a:alphaModFix/>
          </a:blip>
          <a:srcRect b="0" l="0" r="0" t="0"/>
          <a:stretch/>
        </p:blipFill>
        <p:spPr>
          <a:xfrm>
            <a:off x="1423825" y="2485875"/>
            <a:ext cx="5943600" cy="23145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6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Learning Rate</a:t>
            </a:r>
            <a:endParaRPr>
              <a:solidFill>
                <a:srgbClr val="38761D"/>
              </a:solidFill>
            </a:endParaRPr>
          </a:p>
        </p:txBody>
      </p:sp>
      <p:pic>
        <p:nvPicPr>
          <p:cNvPr id="391" name="Google Shape;391;p6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392" name="Google Shape;392;p6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Momentum</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Another practice is to accelerate or decelerate the rate of change based on prior changes. If we have large jumps in convergence, we risk jumping out of the local optima, so we may want to decelerate the learning rate; while if we have small to no changes in convergence, we may want to accelerate the learning rate to hop over a saddle point. Typically values for momentum range from 0.5 to 0.99.</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393" name="Google Shape;393;p64"/>
          <p:cNvGraphicFramePr/>
          <p:nvPr/>
        </p:nvGraphicFramePr>
        <p:xfrm>
          <a:off x="505550" y="2571738"/>
          <a:ext cx="3000000" cy="3000000"/>
        </p:xfrm>
        <a:graphic>
          <a:graphicData uri="http://schemas.openxmlformats.org/drawingml/2006/table">
            <a:tbl>
              <a:tblPr>
                <a:noFill/>
                <a:tableStyleId>{B323DB0C-81EF-42D0-BE6B-7639E169FA57}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velocity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momentum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velocity</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learning_rate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gradient</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weight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velocity</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6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Optimizers</a:t>
            </a:r>
            <a:endParaRPr>
              <a:solidFill>
                <a:srgbClr val="38761D"/>
              </a:solidFill>
            </a:endParaRPr>
          </a:p>
        </p:txBody>
      </p:sp>
      <p:pic>
        <p:nvPicPr>
          <p:cNvPr id="399" name="Google Shape;399;p6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00" name="Google Shape;400;p6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Optimizers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For Keras, these learning rate algorithms are specified when the optimizer is defined for minimizing the loss function.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01" name="Google Shape;401;p65"/>
          <p:cNvGraphicFramePr/>
          <p:nvPr/>
        </p:nvGraphicFramePr>
        <p:xfrm>
          <a:off x="505550" y="1733763"/>
          <a:ext cx="3000000" cy="3000000"/>
        </p:xfrm>
        <a:graphic>
          <a:graphicData uri="http://schemas.openxmlformats.org/drawingml/2006/table">
            <a:tbl>
              <a:tblPr>
                <a:noFill/>
                <a:tableStyleId>{B323DB0C-81EF-42D0-BE6B-7639E169FA57}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optimizers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instantiate an optimizer</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optimizer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optimizers</a:t>
                      </a:r>
                      <a:r>
                        <a:rPr lang="en" sz="1000" u="none" cap="none" strike="noStrike">
                          <a:solidFill>
                            <a:srgbClr val="616161"/>
                          </a:solidFill>
                          <a:latin typeface="Consolas"/>
                          <a:ea typeface="Consolas"/>
                          <a:cs typeface="Consolas"/>
                          <a:sym typeface="Consolas"/>
                        </a:rPr>
                        <a:t>.</a:t>
                      </a:r>
                      <a:r>
                        <a:rPr lang="en" sz="1000" u="none" cap="none" strike="noStrike">
                          <a:solidFill>
                            <a:srgbClr val="3367D6"/>
                          </a:solidFill>
                          <a:latin typeface="Consolas"/>
                          <a:ea typeface="Consolas"/>
                          <a:cs typeface="Consolas"/>
                          <a:sym typeface="Consolas"/>
                        </a:rPr>
                        <a:t>RMSprop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lr</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0.001</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rho</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0.9</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epsilon</a:t>
                      </a:r>
                      <a:r>
                        <a:rPr lang="en" sz="1000" u="none" cap="none" strike="noStrike">
                          <a:solidFill>
                            <a:srgbClr val="616161"/>
                          </a:solidFill>
                          <a:latin typeface="Consolas"/>
                          <a:ea typeface="Consolas"/>
                          <a:cs typeface="Consolas"/>
                          <a:sym typeface="Consolas"/>
                        </a:rPr>
                        <a:t>=</a:t>
                      </a:r>
                      <a:r>
                        <a:rPr lang="en" sz="1000" u="none" cap="none" strike="noStrike">
                          <a:solidFill>
                            <a:srgbClr val="9C27B0"/>
                          </a:solidFill>
                          <a:latin typeface="Consolas"/>
                          <a:ea typeface="Consolas"/>
                          <a:cs typeface="Consolas"/>
                          <a:sym typeface="Consolas"/>
                        </a:rPr>
                        <a:t>None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decay</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compile the model, specifying the loss function and optimizer</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highlight>
                            <a:srgbClr val="FFFFFF"/>
                          </a:highlight>
                          <a:latin typeface="Consolas"/>
                          <a:ea typeface="Consolas"/>
                          <a:cs typeface="Consolas"/>
                          <a:sym typeface="Consolas"/>
                        </a:rPr>
                        <a:t>model</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chemeClr val="dk1"/>
                          </a:solidFill>
                          <a:highlight>
                            <a:srgbClr val="FFFFFF"/>
                          </a:highlight>
                          <a:latin typeface="Consolas"/>
                          <a:ea typeface="Consolas"/>
                          <a:cs typeface="Consolas"/>
                          <a:sym typeface="Consolas"/>
                        </a:rPr>
                        <a:t>compile</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chemeClr val="dk1"/>
                          </a:solidFill>
                          <a:highlight>
                            <a:srgbClr val="FFFFFF"/>
                          </a:highlight>
                          <a:latin typeface="Consolas"/>
                          <a:ea typeface="Consolas"/>
                          <a:cs typeface="Consolas"/>
                          <a:sym typeface="Consolas"/>
                        </a:rPr>
                        <a:t>loss</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'mean_squared_error'</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chemeClr val="dk1"/>
                          </a:solidFill>
                          <a:highlight>
                            <a:srgbClr val="FFFFFF"/>
                          </a:highlight>
                          <a:latin typeface="Consolas"/>
                          <a:ea typeface="Consolas"/>
                          <a:cs typeface="Consolas"/>
                          <a:sym typeface="Consolas"/>
                        </a:rPr>
                        <a:t> optimizer</a:t>
                      </a:r>
                      <a:r>
                        <a:rPr lang="en" sz="1000" u="none" cap="none" strike="noStrike">
                          <a:solidFill>
                            <a:srgbClr val="616161"/>
                          </a:solidFill>
                          <a:highlight>
                            <a:srgbClr val="FFFFFF"/>
                          </a:highlight>
                          <a:latin typeface="Consolas"/>
                          <a:ea typeface="Consolas"/>
                          <a:cs typeface="Consolas"/>
                          <a:sym typeface="Consolas"/>
                        </a:rPr>
                        <a:t>=</a:t>
                      </a:r>
                      <a:r>
                        <a:rPr lang="en" sz="1000" u="none" cap="none" strike="noStrike">
                          <a:solidFill>
                            <a:schemeClr val="dk1"/>
                          </a:solidFill>
                          <a:highlight>
                            <a:srgbClr val="FFFFFF"/>
                          </a:highlight>
                          <a:latin typeface="Consolas"/>
                          <a:ea typeface="Consolas"/>
                          <a:cs typeface="Consolas"/>
                          <a:sym typeface="Consolas"/>
                        </a:rPr>
                        <a:t>optimizer</a:t>
                      </a:r>
                      <a:r>
                        <a:rPr lang="en" sz="1000" u="none" cap="none" strike="noStrike">
                          <a:solidFill>
                            <a:srgbClr val="616161"/>
                          </a:solidFill>
                          <a:highlight>
                            <a:srgbClr val="FFFFFF"/>
                          </a:highlight>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6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Hyperparameter Tuning - Feeding</a:t>
            </a:r>
            <a:endParaRPr>
              <a:solidFill>
                <a:srgbClr val="38761D"/>
              </a:solidFill>
            </a:endParaRPr>
          </a:p>
        </p:txBody>
      </p:sp>
      <p:pic>
        <p:nvPicPr>
          <p:cNvPr id="407" name="Google Shape;407;p6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08" name="Google Shape;408;p6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Feeders</a:t>
            </a:r>
            <a:endParaRPr b="1" i="0" sz="1200" u="none" cap="none" strike="noStrike">
              <a:solidFill>
                <a:srgbClr val="666666"/>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r>
              <a:rPr b="0" i="0" lang="en" sz="1200" u="none" cap="none" strike="noStrike">
                <a:solidFill>
                  <a:schemeClr val="dk1"/>
                </a:solidFill>
                <a:latin typeface="Arial"/>
                <a:ea typeface="Arial"/>
                <a:cs typeface="Arial"/>
                <a:sym typeface="Arial"/>
              </a:rPr>
              <a:t>To train a neural network, the </a:t>
            </a:r>
            <a:r>
              <a:rPr b="0" i="0" lang="en" sz="1200" u="sng" cap="none" strike="noStrike">
                <a:solidFill>
                  <a:schemeClr val="dk1"/>
                </a:solidFill>
                <a:latin typeface="Arial"/>
                <a:ea typeface="Arial"/>
                <a:cs typeface="Arial"/>
                <a:sym typeface="Arial"/>
              </a:rPr>
              <a:t>training data is fed through the neural network in a forward pass</a:t>
            </a:r>
            <a:r>
              <a:rPr b="0" i="0" lang="en" sz="1200" u="none" cap="none" strike="noStrike">
                <a:solidFill>
                  <a:schemeClr val="dk1"/>
                </a:solidFill>
                <a:latin typeface="Arial"/>
                <a:ea typeface="Arial"/>
                <a:cs typeface="Arial"/>
                <a:sym typeface="Arial"/>
              </a:rPr>
              <a:t> either as individual samples (stochastic), batches (mini-batch) or an epoch (batch) at a time, </a:t>
            </a:r>
            <a:r>
              <a:rPr b="0" i="0" lang="en" sz="1200" u="sng" cap="none" strike="noStrike">
                <a:solidFill>
                  <a:schemeClr val="dk1"/>
                </a:solidFill>
                <a:latin typeface="Arial"/>
                <a:ea typeface="Arial"/>
                <a:cs typeface="Arial"/>
                <a:sym typeface="Arial"/>
              </a:rPr>
              <a:t>followed by a backward propagation pass to update the parameters of the model</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This process is referred to as feeding the neural network</a:t>
            </a:r>
            <a:r>
              <a:rPr b="0" i="0" lang="en" sz="1200" u="none" cap="none" strike="noStrike">
                <a:solidFill>
                  <a:schemeClr val="dk1"/>
                </a:solidFill>
                <a:latin typeface="Arial"/>
                <a:ea typeface="Arial"/>
                <a:cs typeface="Arial"/>
                <a:sym typeface="Arial"/>
              </a:rPr>
              <a:t>, and the mechanisms for feeding the neural network are called feeders.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67"/>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Training - Code Lab #2</a:t>
            </a:r>
            <a:endParaRPr>
              <a:solidFill>
                <a:srgbClr val="38761D"/>
              </a:solidFill>
            </a:endParaRPr>
          </a:p>
        </p:txBody>
      </p:sp>
      <p:pic>
        <p:nvPicPr>
          <p:cNvPr id="414" name="Google Shape;414;p67"/>
          <p:cNvPicPr preferRelativeResize="0"/>
          <p:nvPr/>
        </p:nvPicPr>
        <p:blipFill>
          <a:blip r:embed="rId3">
            <a:alphaModFix/>
          </a:blip>
          <a:stretch>
            <a:fillRect/>
          </a:stretch>
        </p:blipFill>
        <p:spPr>
          <a:xfrm>
            <a:off x="0" y="0"/>
            <a:ext cx="1466275" cy="730575"/>
          </a:xfrm>
          <a:prstGeom prst="rect">
            <a:avLst/>
          </a:prstGeom>
          <a:noFill/>
          <a:ln>
            <a:noFill/>
          </a:ln>
        </p:spPr>
      </p:pic>
      <p:sp>
        <p:nvSpPr>
          <p:cNvPr id="415" name="Google Shape;415;p67"/>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Hyperparameters</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uFill>
                  <a:noFill/>
                </a:uFill>
                <a:hlinkClick r:id="rId4"/>
              </a:rPr>
              <a:t>Idiomatic Programmer - handbook 3 - Codelab 1.ipynb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6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Feeders - In-Memory</a:t>
            </a:r>
            <a:endParaRPr>
              <a:solidFill>
                <a:srgbClr val="38761D"/>
              </a:solidFill>
            </a:endParaRPr>
          </a:p>
        </p:txBody>
      </p:sp>
      <p:pic>
        <p:nvPicPr>
          <p:cNvPr id="421" name="Google Shape;421;p6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22" name="Google Shape;422;p6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In-Memory Feeder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rgbClr val="0000FF"/>
                </a:solidFill>
                <a:latin typeface="Arial"/>
                <a:ea typeface="Arial"/>
                <a:cs typeface="Arial"/>
                <a:sym typeface="Arial"/>
              </a:rPr>
              <a:t>most efficient (fastest) way to feed a neural network for training is to use an in-memory feeder</a:t>
            </a:r>
            <a:r>
              <a:rPr b="0" i="0" lang="en" sz="1200" u="none" cap="none" strike="noStrike">
                <a:solidFill>
                  <a:schemeClr val="dk1"/>
                </a:solidFill>
                <a:latin typeface="Arial"/>
                <a:ea typeface="Arial"/>
                <a:cs typeface="Arial"/>
                <a:sym typeface="Arial"/>
              </a:rPr>
              <a:t>. Typically, the preprocessed image data is stored as a contiguous region of memory. The feeder uses an indirect index to each preprocessed image in memory, by which the feeder can randomly shuffle, draw batches, and do transforms without moving memory.</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23" name="Google Shape;423;p68"/>
          <p:cNvPicPr preferRelativeResize="0"/>
          <p:nvPr/>
        </p:nvPicPr>
        <p:blipFill rotWithShape="1">
          <a:blip r:embed="rId4">
            <a:alphaModFix/>
          </a:blip>
          <a:srcRect b="0" l="0" r="0" t="0"/>
          <a:stretch/>
        </p:blipFill>
        <p:spPr>
          <a:xfrm>
            <a:off x="2049900" y="2131000"/>
            <a:ext cx="5943600" cy="1133475"/>
          </a:xfrm>
          <a:prstGeom prst="rect">
            <a:avLst/>
          </a:prstGeom>
          <a:noFill/>
          <a:ln>
            <a:noFill/>
          </a:ln>
        </p:spPr>
      </p:pic>
      <p:graphicFrame>
        <p:nvGraphicFramePr>
          <p:cNvPr id="424" name="Google Shape;424;p68"/>
          <p:cNvGraphicFramePr/>
          <p:nvPr/>
        </p:nvGraphicFramePr>
        <p:xfrm>
          <a:off x="505550" y="3563838"/>
          <a:ext cx="3000000" cy="3000000"/>
        </p:xfrm>
        <a:graphic>
          <a:graphicData uri="http://schemas.openxmlformats.org/drawingml/2006/table">
            <a:tbl>
              <a:tblPr>
                <a:noFill/>
                <a:tableStyleId>{B323DB0C-81EF-42D0-BE6B-7639E169FA57}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batch_size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C53929"/>
                          </a:solidFill>
                          <a:latin typeface="Consolas"/>
                          <a:ea typeface="Consolas"/>
                          <a:cs typeface="Consolas"/>
                          <a:sym typeface="Consolas"/>
                        </a:rPr>
                        <a:t>32 </a:t>
                      </a:r>
                      <a:r>
                        <a:rPr lang="en" sz="1000" u="none" cap="none" strike="noStrike">
                          <a:solidFill>
                            <a:srgbClr val="455A64"/>
                          </a:solidFill>
                          <a:latin typeface="Consolas"/>
                          <a:ea typeface="Consolas"/>
                          <a:cs typeface="Consolas"/>
                          <a:sym typeface="Consolas"/>
                        </a:rPr>
                        <a:t># the mini-batch size</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 </a:t>
                      </a:r>
                      <a:r>
                        <a:rPr lang="en" sz="1000" u="none" cap="none" strike="noStrike">
                          <a:solidFill>
                            <a:srgbClr val="455A64"/>
                          </a:solidFill>
                          <a:latin typeface="Consolas"/>
                          <a:ea typeface="Consolas"/>
                          <a:cs typeface="Consolas"/>
                          <a:sym typeface="Consolas"/>
                        </a:rPr>
                        <a:t># the number of epochs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once the model is compiled and the image data has been preprocessed,</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the fit method will start training the model, where x_train and y_train</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are the preprocessed image data and one-hot encoded labels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batch_size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epochs</a:t>
                      </a:r>
                      <a:r>
                        <a:rPr lang="en" sz="1000" u="none" cap="none" strike="noStrike">
                          <a:solidFill>
                            <a:srgbClr val="616161"/>
                          </a:solidFill>
                          <a:latin typeface="Consolas"/>
                          <a:ea typeface="Consolas"/>
                          <a:cs typeface="Consolas"/>
                          <a:sym typeface="Consolas"/>
                        </a:rPr>
                        <a:t>)</a:t>
                      </a:r>
                      <a:endParaRPr sz="1000" u="none" cap="none" strike="noStrike">
                        <a:solidFill>
                          <a:srgbClr val="9C27B0"/>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8" name="Shape 428"/>
        <p:cNvGrpSpPr/>
        <p:nvPr/>
      </p:nvGrpSpPr>
      <p:grpSpPr>
        <a:xfrm>
          <a:off x="0" y="0"/>
          <a:ext cx="0" cy="0"/>
          <a:chOff x="0" y="0"/>
          <a:chExt cx="0" cy="0"/>
        </a:xfrm>
      </p:grpSpPr>
      <p:sp>
        <p:nvSpPr>
          <p:cNvPr id="429" name="Google Shape;429;p6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Feeders - In-Memory</a:t>
            </a:r>
            <a:endParaRPr>
              <a:solidFill>
                <a:srgbClr val="38761D"/>
              </a:solidFill>
            </a:endParaRPr>
          </a:p>
        </p:txBody>
      </p:sp>
      <p:pic>
        <p:nvPicPr>
          <p:cNvPr id="430" name="Google Shape;430;p6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31" name="Google Shape;431;p6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In-Memory Generator Feeder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0" i="0" lang="en" sz="1200" u="none" cap="none" strike="noStrike">
                <a:solidFill>
                  <a:srgbClr val="0D904F"/>
                </a:solidFill>
                <a:latin typeface="Consolas"/>
                <a:ea typeface="Consolas"/>
                <a:cs typeface="Consolas"/>
                <a:sym typeface="Consolas"/>
              </a:rPr>
              <a:t>fit_generator()</a:t>
            </a:r>
            <a:r>
              <a:rPr b="0" i="0" lang="en" sz="1200" u="none" cap="none" strike="noStrike">
                <a:solidFill>
                  <a:schemeClr val="dk1"/>
                </a:solidFill>
                <a:latin typeface="Arial"/>
                <a:ea typeface="Arial"/>
                <a:cs typeface="Arial"/>
                <a:sym typeface="Arial"/>
              </a:rPr>
              <a:t> method is similar to the </a:t>
            </a:r>
            <a:r>
              <a:rPr b="0" i="0" lang="en" sz="1200" u="none" cap="none" strike="noStrike">
                <a:solidFill>
                  <a:srgbClr val="0D904F"/>
                </a:solidFill>
                <a:latin typeface="Consolas"/>
                <a:ea typeface="Consolas"/>
                <a:cs typeface="Consolas"/>
                <a:sym typeface="Consolas"/>
              </a:rPr>
              <a:t>fit()</a:t>
            </a:r>
            <a:r>
              <a:rPr b="0" i="0" lang="en" sz="1200" u="none" cap="none" strike="noStrike">
                <a:solidFill>
                  <a:schemeClr val="dk1"/>
                </a:solidFill>
                <a:latin typeface="Arial"/>
                <a:ea typeface="Arial"/>
                <a:cs typeface="Arial"/>
                <a:sym typeface="Arial"/>
              </a:rPr>
              <a:t> method, but </a:t>
            </a:r>
            <a:r>
              <a:rPr b="1" i="0" lang="en" sz="1200" u="none" cap="none" strike="noStrike">
                <a:solidFill>
                  <a:srgbClr val="0000FF"/>
                </a:solidFill>
                <a:latin typeface="Arial"/>
                <a:ea typeface="Arial"/>
                <a:cs typeface="Arial"/>
                <a:sym typeface="Arial"/>
              </a:rPr>
              <a:t>uses a generator,</a:t>
            </a:r>
            <a:r>
              <a:rPr b="0" i="0" lang="en" sz="1200" u="none" cap="none" strike="noStrike">
                <a:solidFill>
                  <a:schemeClr val="dk1"/>
                </a:solidFill>
                <a:latin typeface="Arial"/>
                <a:ea typeface="Arial"/>
                <a:cs typeface="Arial"/>
                <a:sym typeface="Arial"/>
              </a:rPr>
              <a:t> which is constructed with the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class. This generator enables image augmentation, where augmented images are generated on-the-fly as the neural network is being fed.  The </a:t>
            </a:r>
            <a:r>
              <a:rPr b="0" i="0" lang="en" sz="1200" u="none" cap="none" strike="noStrike">
                <a:solidFill>
                  <a:srgbClr val="0D904F"/>
                </a:solidFill>
                <a:latin typeface="Consolas"/>
                <a:ea typeface="Consolas"/>
                <a:cs typeface="Consolas"/>
                <a:sym typeface="Consolas"/>
              </a:rPr>
              <a:t>flow()</a:t>
            </a:r>
            <a:r>
              <a:rPr b="0" i="0" lang="en" sz="1200" u="none" cap="none" strike="noStrike">
                <a:solidFill>
                  <a:schemeClr val="dk1"/>
                </a:solidFill>
                <a:latin typeface="Arial"/>
                <a:ea typeface="Arial"/>
                <a:cs typeface="Arial"/>
                <a:sym typeface="Arial"/>
              </a:rPr>
              <a:t> method of the</a:t>
            </a:r>
            <a:r>
              <a:rPr b="1" i="0" lang="en" sz="1200" u="none" cap="none" strike="noStrike">
                <a:solidFill>
                  <a:srgbClr val="0000FF"/>
                </a:solidFill>
                <a:latin typeface="Arial"/>
                <a:ea typeface="Arial"/>
                <a:cs typeface="Arial"/>
                <a:sym typeface="Arial"/>
              </a:rPr>
              <a:t> data generator then constructs mini-batches which consist of a combination of the original images and augmented versions</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32" name="Google Shape;432;p69"/>
          <p:cNvGraphicFramePr/>
          <p:nvPr/>
        </p:nvGraphicFramePr>
        <p:xfrm>
          <a:off x="505550" y="2379113"/>
          <a:ext cx="3000000" cy="3000000"/>
        </p:xfrm>
        <a:graphic>
          <a:graphicData uri="http://schemas.openxmlformats.org/drawingml/2006/table">
            <a:tbl>
              <a:tblPr>
                <a:noFill/>
                <a:tableStyleId>{B323DB0C-81EF-42D0-BE6B-7639E169FA57}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randomly rotate images +/- 20 degrees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rotation_range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train the model using the flow() method of the generator to create mini-batches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fit_generator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flow</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y_train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7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Feeders - On-Disk</a:t>
            </a:r>
            <a:endParaRPr>
              <a:solidFill>
                <a:srgbClr val="38761D"/>
              </a:solidFill>
            </a:endParaRPr>
          </a:p>
        </p:txBody>
      </p:sp>
      <p:pic>
        <p:nvPicPr>
          <p:cNvPr id="438" name="Google Shape;438;p7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39" name="Google Shape;439;p7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On-Disk Generator Feeder</a:t>
            </a:r>
            <a:endParaRPr b="0" i="1"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br>
              <a:rPr b="0" i="0" lang="en" sz="1200" u="none" cap="none" strike="noStrike">
                <a:solidFill>
                  <a:schemeClr val="dk1"/>
                </a:solidFill>
                <a:latin typeface="Arial"/>
                <a:ea typeface="Arial"/>
                <a:cs typeface="Arial"/>
                <a:sym typeface="Arial"/>
              </a:rPr>
            </a:br>
            <a:r>
              <a:rPr b="0" i="0" lang="en" sz="1200" u="sng" cap="none" strike="noStrike">
                <a:solidFill>
                  <a:schemeClr val="dk1"/>
                </a:solidFill>
                <a:latin typeface="Arial"/>
                <a:ea typeface="Arial"/>
                <a:cs typeface="Arial"/>
                <a:sym typeface="Arial"/>
              </a:rPr>
              <a:t>If your memory resources are not sufficient to hold the entire preprocessed dataset in memory</a:t>
            </a:r>
            <a:r>
              <a:rPr b="0" i="0" lang="en" sz="1200" u="none" cap="none" strike="noStrike">
                <a:solidFill>
                  <a:schemeClr val="dk1"/>
                </a:solidFill>
                <a:latin typeface="Arial"/>
                <a:ea typeface="Arial"/>
                <a:cs typeface="Arial"/>
                <a:sym typeface="Arial"/>
              </a:rPr>
              <a:t>, then you will need to </a:t>
            </a:r>
            <a:r>
              <a:rPr b="1" i="0" lang="en" sz="1200" u="none" cap="none" strike="noStrike">
                <a:solidFill>
                  <a:srgbClr val="0000FF"/>
                </a:solidFill>
                <a:latin typeface="Arial"/>
                <a:ea typeface="Arial"/>
                <a:cs typeface="Arial"/>
                <a:sym typeface="Arial"/>
              </a:rPr>
              <a:t>continuously feed the neural network by drawing batches from the on-disk storage </a:t>
            </a:r>
            <a:r>
              <a:rPr b="0" i="0" lang="en" sz="1200" u="none" cap="none" strike="noStrike">
                <a:solidFill>
                  <a:schemeClr val="dk1"/>
                </a:solidFill>
                <a:latin typeface="Arial"/>
                <a:ea typeface="Arial"/>
                <a:cs typeface="Arial"/>
                <a:sym typeface="Arial"/>
              </a:rPr>
              <a:t>of the preprocessed (or original) image data.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38761D"/>
                </a:solidFill>
                <a:latin typeface="Arial"/>
                <a:ea typeface="Arial"/>
                <a:cs typeface="Arial"/>
                <a:sym typeface="Arial"/>
              </a:rPr>
              <a:t>The drawback is that for each mini-batch, the generator must re-read the preprocessed (or original) data from the disk.</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the code below, we first create a generator using the </a:t>
            </a:r>
            <a:r>
              <a:rPr b="0" i="0" lang="en" sz="1200" u="none" cap="none" strike="noStrike">
                <a:solidFill>
                  <a:srgbClr val="0D904F"/>
                </a:solidFill>
                <a:latin typeface="Consolas"/>
                <a:ea typeface="Consolas"/>
                <a:cs typeface="Consolas"/>
                <a:sym typeface="Consolas"/>
              </a:rPr>
              <a:t>ImageDataGenerator</a:t>
            </a:r>
            <a:r>
              <a:rPr b="0" i="0" lang="en" sz="1200" u="none" cap="none" strike="noStrike">
                <a:solidFill>
                  <a:schemeClr val="dk1"/>
                </a:solidFill>
                <a:latin typeface="Arial"/>
                <a:ea typeface="Arial"/>
                <a:cs typeface="Arial"/>
                <a:sym typeface="Arial"/>
              </a:rPr>
              <a:t> class, which we will use in conjunction with the </a:t>
            </a:r>
            <a:r>
              <a:rPr b="0" i="0" lang="en" sz="1200" u="none" cap="none" strike="noStrike">
                <a:solidFill>
                  <a:srgbClr val="0D904F"/>
                </a:solidFill>
                <a:latin typeface="Consolas"/>
                <a:ea typeface="Consolas"/>
                <a:cs typeface="Consolas"/>
                <a:sym typeface="Consolas"/>
              </a:rPr>
              <a:t>flow_from_directory()</a:t>
            </a:r>
            <a:r>
              <a:rPr b="0" i="0" lang="en" sz="1200" u="none" cap="none" strike="noStrike">
                <a:solidFill>
                  <a:schemeClr val="dk1"/>
                </a:solidFill>
                <a:latin typeface="Arial"/>
                <a:ea typeface="Arial"/>
                <a:cs typeface="Arial"/>
                <a:sym typeface="Arial"/>
              </a:rPr>
              <a:t> method.</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40" name="Google Shape;440;p70"/>
          <p:cNvGraphicFramePr/>
          <p:nvPr/>
        </p:nvGraphicFramePr>
        <p:xfrm>
          <a:off x="505550" y="3602388"/>
          <a:ext cx="3000000" cy="3000000"/>
        </p:xfrm>
        <a:graphic>
          <a:graphicData uri="http://schemas.openxmlformats.org/drawingml/2006/table">
            <a:tbl>
              <a:tblPr>
                <a:noFill/>
                <a:tableStyleId>{B323DB0C-81EF-42D0-BE6B-7639E169FA57}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normalize the pixel data (rescale) as its read from memory, and</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randomly rotate images +/- 20 degrees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datagen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a:t>
                      </a:r>
                      <a:r>
                        <a:rPr lang="en" sz="1000" u="none" cap="none" strike="noStrike">
                          <a:solidFill>
                            <a:srgbClr val="3367D6"/>
                          </a:solidFill>
                          <a:latin typeface="Consolas"/>
                          <a:ea typeface="Consolas"/>
                          <a:cs typeface="Consolas"/>
                          <a:sym typeface="Consolas"/>
                        </a:rPr>
                        <a:t>ImageDataGenerator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rescale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255.</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rotation_range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20</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train the model using the flow_from_directory() method</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fit_generator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datagen</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flow_from_directory</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'dataset'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target_size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128</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batch_size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32</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epochs</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10</a:t>
                      </a:r>
                      <a:r>
                        <a:rPr lang="en" sz="1000" u="none" cap="none" strike="noStrike">
                          <a:solidFill>
                            <a:srgbClr val="616161"/>
                          </a:solidFill>
                          <a:latin typeface="Consolas"/>
                          <a:ea typeface="Consolas"/>
                          <a:cs typeface="Consolas"/>
                          <a:sym typeface="Consolas"/>
                        </a:rPr>
                        <a:t>)</a:t>
                      </a:r>
                      <a:endParaRPr sz="10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7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Feeders - Hybrid</a:t>
            </a:r>
            <a:endParaRPr>
              <a:solidFill>
                <a:srgbClr val="38761D"/>
              </a:solidFill>
            </a:endParaRPr>
          </a:p>
        </p:txBody>
      </p:sp>
      <p:pic>
        <p:nvPicPr>
          <p:cNvPr id="446" name="Google Shape;446;p7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47" name="Google Shape;447;p7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Hybrid: Mix In-Memory and On-disk</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Continuously re-reading each image from on-disk is the least efficient method to feed the neural network for training</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One can consider using a hybrid approach. What we do in a </a:t>
            </a:r>
            <a:r>
              <a:rPr b="1" i="0" lang="en" sz="1200" u="none" cap="none" strike="noStrike">
                <a:solidFill>
                  <a:srgbClr val="0000FF"/>
                </a:solidFill>
                <a:latin typeface="Arial"/>
                <a:ea typeface="Arial"/>
                <a:cs typeface="Arial"/>
                <a:sym typeface="Arial"/>
              </a:rPr>
              <a:t>hybrid feeding is:</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Take a large segment of the preprocessed data (8BG for example) at a time, which has been stratified.</a:t>
            </a:r>
            <a:endParaRPr b="1" i="0" sz="1200" u="none" cap="none" strike="noStrike">
              <a:solidFill>
                <a:srgbClr val="0000FF"/>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Repeatedly feed the same segment to the neural network as epochs. </a:t>
            </a:r>
            <a:endParaRPr b="1" i="0" sz="1200" u="none" cap="none" strike="noStrike">
              <a:solidFill>
                <a:srgbClr val="0000FF"/>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1" i="0" sz="1200" u="none" cap="none" strike="noStrike">
              <a:solidFill>
                <a:srgbClr val="0000FF"/>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Each time, we do image augmentation such that each epoch is a unique sampling distribution of the entire preprocessed image dataset. </a:t>
            </a:r>
            <a:endParaRPr b="1" i="0" sz="1200" u="sng"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7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Feeders - Hybrid</a:t>
            </a:r>
            <a:endParaRPr>
              <a:solidFill>
                <a:srgbClr val="38761D"/>
              </a:solidFill>
            </a:endParaRPr>
          </a:p>
        </p:txBody>
      </p:sp>
      <p:pic>
        <p:nvPicPr>
          <p:cNvPr id="453" name="Google Shape;453;p7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54" name="Google Shape;454;p7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Hybrid: Mix In-Memory and On-disk</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Below is a description of the </a:t>
            </a:r>
            <a:r>
              <a:rPr b="0" i="0" lang="en" sz="1200" u="sng" cap="none" strike="noStrike">
                <a:solidFill>
                  <a:schemeClr val="dk1"/>
                </a:solidFill>
                <a:latin typeface="Arial"/>
                <a:ea typeface="Arial"/>
                <a:cs typeface="Arial"/>
                <a:sym typeface="Arial"/>
              </a:rPr>
              <a:t>steps to do a hybrid in-memory/on-disk feeding</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sng" cap="none" strike="noStrike">
                <a:solidFill>
                  <a:schemeClr val="dk1"/>
                </a:solidFill>
                <a:latin typeface="Arial"/>
                <a:ea typeface="Arial"/>
                <a:cs typeface="Arial"/>
                <a:sym typeface="Arial"/>
              </a:rPr>
              <a:t>Create a stratified index</a:t>
            </a:r>
            <a:r>
              <a:rPr b="0" i="0" lang="en" sz="1200" u="none" cap="none" strike="noStrike">
                <a:solidFill>
                  <a:schemeClr val="dk1"/>
                </a:solidFill>
                <a:latin typeface="Arial"/>
                <a:ea typeface="Arial"/>
                <a:cs typeface="Arial"/>
                <a:sym typeface="Arial"/>
              </a:rPr>
              <a:t> to the preprocessed image data on disk.</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sng" cap="none" strike="noStrike">
                <a:solidFill>
                  <a:schemeClr val="dk1"/>
                </a:solidFill>
                <a:latin typeface="Arial"/>
                <a:ea typeface="Arial"/>
                <a:cs typeface="Arial"/>
                <a:sym typeface="Arial"/>
              </a:rPr>
              <a:t>Partition the stratified index</a:t>
            </a:r>
            <a:r>
              <a:rPr b="0" i="0" lang="en" sz="1200" u="none" cap="none" strike="noStrike">
                <a:solidFill>
                  <a:schemeClr val="dk1"/>
                </a:solidFill>
                <a:latin typeface="Arial"/>
                <a:ea typeface="Arial"/>
                <a:cs typeface="Arial"/>
                <a:sym typeface="Arial"/>
              </a:rPr>
              <a:t> into partitions based on the available memory to hold a segment in memory.</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none" cap="none" strike="noStrike">
                <a:solidFill>
                  <a:schemeClr val="dk1"/>
                </a:solidFill>
                <a:latin typeface="Arial"/>
                <a:ea typeface="Arial"/>
                <a:cs typeface="Arial"/>
                <a:sym typeface="Arial"/>
              </a:rPr>
              <a:t>For each segment: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AutoNum type="alphaLcPeriod"/>
            </a:pPr>
            <a:r>
              <a:rPr b="0" i="0" lang="en" sz="1200" u="none" cap="none" strike="noStrike">
                <a:solidFill>
                  <a:schemeClr val="dk1"/>
                </a:solidFill>
                <a:latin typeface="Arial"/>
                <a:ea typeface="Arial"/>
                <a:cs typeface="Arial"/>
                <a:sym typeface="Arial"/>
              </a:rPr>
              <a:t>Repeat for a specified number of epochs</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Randomly shuffle the segment per epoch.</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sng" cap="none" strike="noStrike">
                <a:solidFill>
                  <a:schemeClr val="dk1"/>
                </a:solidFill>
                <a:latin typeface="Arial"/>
                <a:ea typeface="Arial"/>
                <a:cs typeface="Arial"/>
                <a:sym typeface="Arial"/>
              </a:rPr>
              <a:t>Randomly apply image augmentation to create a unique sampling distribution per epoch</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Feed the mini-batches to the neural network.</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Google Shape;459;p7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Test Data</a:t>
            </a:r>
            <a:endParaRPr>
              <a:solidFill>
                <a:srgbClr val="38761D"/>
              </a:solidFill>
            </a:endParaRPr>
          </a:p>
        </p:txBody>
      </p:sp>
      <p:pic>
        <p:nvPicPr>
          <p:cNvPr id="460" name="Google Shape;460;p7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61" name="Google Shape;461;p7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Test Data</a:t>
            </a:r>
            <a:endParaRPr b="0" i="0" sz="1200" u="none" cap="none" strike="noStrike">
              <a:solidFill>
                <a:srgbClr val="666666"/>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br>
              <a:rPr b="0" i="0" lang="en" sz="1100" u="none" cap="none" strike="noStrike">
                <a:solidFill>
                  <a:schemeClr val="dk1"/>
                </a:solidFill>
                <a:latin typeface="Arial"/>
                <a:ea typeface="Arial"/>
                <a:cs typeface="Arial"/>
                <a:sym typeface="Arial"/>
              </a:rPr>
            </a:br>
            <a:r>
              <a:rPr b="0" i="0" lang="en" sz="1200" u="none" cap="none" strike="noStrike">
                <a:solidFill>
                  <a:schemeClr val="dk1"/>
                </a:solidFill>
                <a:latin typeface="Arial"/>
                <a:ea typeface="Arial"/>
                <a:cs typeface="Arial"/>
                <a:sym typeface="Arial"/>
              </a:rPr>
              <a:t>The test data, also known as the hold-out set, is </a:t>
            </a:r>
            <a:r>
              <a:rPr b="1" i="0" lang="en" sz="1200" u="none" cap="none" strike="noStrike">
                <a:solidFill>
                  <a:srgbClr val="0000FF"/>
                </a:solidFill>
                <a:latin typeface="Arial"/>
                <a:ea typeface="Arial"/>
                <a:cs typeface="Arial"/>
                <a:sym typeface="Arial"/>
              </a:rPr>
              <a:t>the portion of the dataset that was not used in training</a:t>
            </a:r>
            <a:r>
              <a:rPr b="0" i="0" lang="en" sz="1200" u="none" cap="none" strike="noStrike">
                <a:solidFill>
                  <a:schemeClr val="dk1"/>
                </a:solidFill>
                <a:latin typeface="Arial"/>
                <a:ea typeface="Arial"/>
                <a:cs typeface="Arial"/>
                <a:sym typeface="Arial"/>
              </a:rPr>
              <a:t>. These are samples that the </a:t>
            </a:r>
            <a:r>
              <a:rPr b="1" i="0" lang="en" sz="1200" u="none" cap="none" strike="noStrike">
                <a:solidFill>
                  <a:srgbClr val="0000FF"/>
                </a:solidFill>
                <a:latin typeface="Arial"/>
                <a:ea typeface="Arial"/>
                <a:cs typeface="Arial"/>
                <a:sym typeface="Arial"/>
              </a:rPr>
              <a:t>model never saw during training</a:t>
            </a:r>
            <a:r>
              <a:rPr b="0" i="0" lang="en" sz="1200" u="none" cap="none" strike="noStrike">
                <a:solidFill>
                  <a:schemeClr val="dk1"/>
                </a:solidFill>
                <a:latin typeface="Arial"/>
                <a:ea typeface="Arial"/>
                <a:cs typeface="Arial"/>
                <a:sym typeface="Arial"/>
              </a:rPr>
              <a:t>. Once the model has been trained with the training data, </a:t>
            </a:r>
            <a:r>
              <a:rPr b="1" i="0" lang="en" sz="1200" u="none" cap="none" strike="noStrike">
                <a:solidFill>
                  <a:srgbClr val="0000FF"/>
                </a:solidFill>
                <a:latin typeface="Arial"/>
                <a:ea typeface="Arial"/>
                <a:cs typeface="Arial"/>
                <a:sym typeface="Arial"/>
              </a:rPr>
              <a:t>a forward pass is made through the trained model (referred to as evaluation) to predict the likely accuracy the model will have when deployed and predicting (inference) on samples it has not seen before</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sng" cap="none" strike="noStrike">
                <a:solidFill>
                  <a:schemeClr val="dk1"/>
                </a:solidFill>
                <a:latin typeface="Arial"/>
                <a:ea typeface="Arial"/>
                <a:cs typeface="Arial"/>
                <a:sym typeface="Arial"/>
              </a:rPr>
              <a:t>Generally, the accuracy of the test data is slightly less than that of the training data</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If though there is </a:t>
            </a:r>
            <a:r>
              <a:rPr b="0" i="0" lang="en" sz="1200" u="sng" cap="none" strike="noStrike">
                <a:solidFill>
                  <a:schemeClr val="dk1"/>
                </a:solidFill>
                <a:latin typeface="Arial"/>
                <a:ea typeface="Arial"/>
                <a:cs typeface="Arial"/>
                <a:sym typeface="Arial"/>
              </a:rPr>
              <a:t>a large difference between the training accuracy (high) and the test accuracy (low), then the model is overfitted to the training data</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a:t>
            </a:r>
            <a:r>
              <a:rPr b="1" i="0" lang="en" sz="1200" u="none" cap="none" strike="noStrike">
                <a:solidFill>
                  <a:schemeClr val="dk1"/>
                </a:solidFill>
                <a:latin typeface="Arial"/>
                <a:ea typeface="Arial"/>
                <a:cs typeface="Arial"/>
                <a:sym typeface="Arial"/>
              </a:rPr>
              <a:t>Keras</a:t>
            </a:r>
            <a:r>
              <a:rPr b="0" i="0" lang="en" sz="1200" u="none" cap="none" strike="noStrike">
                <a:solidFill>
                  <a:schemeClr val="dk1"/>
                </a:solidFill>
                <a:latin typeface="Arial"/>
                <a:ea typeface="Arial"/>
                <a:cs typeface="Arial"/>
                <a:sym typeface="Arial"/>
              </a:rPr>
              <a:t>, once the model has been trained, we use the </a:t>
            </a:r>
            <a:r>
              <a:rPr b="0" i="0" lang="en" sz="1200" u="none" cap="none" strike="noStrike">
                <a:solidFill>
                  <a:srgbClr val="0D904F"/>
                </a:solidFill>
                <a:latin typeface="Consolas"/>
                <a:ea typeface="Consolas"/>
                <a:cs typeface="Consolas"/>
                <a:sym typeface="Consolas"/>
              </a:rPr>
              <a:t>evaluate()</a:t>
            </a:r>
            <a:r>
              <a:rPr b="0" i="0" lang="en" sz="1200" u="none" cap="none" strike="noStrike">
                <a:solidFill>
                  <a:schemeClr val="dk1"/>
                </a:solidFill>
                <a:latin typeface="Arial"/>
                <a:ea typeface="Arial"/>
                <a:cs typeface="Arial"/>
                <a:sym typeface="Arial"/>
              </a:rPr>
              <a:t> method to obtain the accuracy on the test data.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62" name="Google Shape;462;p73"/>
          <p:cNvGraphicFramePr/>
          <p:nvPr/>
        </p:nvGraphicFramePr>
        <p:xfrm>
          <a:off x="572975" y="3554213"/>
          <a:ext cx="3000000" cy="3000000"/>
        </p:xfrm>
        <a:graphic>
          <a:graphicData uri="http://schemas.openxmlformats.org/drawingml/2006/table">
            <a:tbl>
              <a:tblPr>
                <a:noFill/>
                <a:tableStyleId>{B323DB0C-81EF-42D0-BE6B-7639E169FA57}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Evaluate the model using the test (hold-out) data</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score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evaluate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x_test</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y_test</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print</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"Test Accuracy"</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score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31" name="Google Shape;131;p2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32" name="Google Shape;132;p2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10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High (vs. Low) Dimensionality</a:t>
            </a:r>
            <a:br>
              <a:rPr b="1" i="0" lang="en" sz="1200" u="none" cap="none" strike="noStrike">
                <a:solidFill>
                  <a:schemeClr val="dk1"/>
                </a:solidFill>
                <a:latin typeface="Arial"/>
                <a:ea typeface="Arial"/>
                <a:cs typeface="Arial"/>
                <a:sym typeface="Arial"/>
              </a:rPr>
            </a:b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Humans are very good solving problems in low dimensional space.</a:t>
            </a:r>
            <a:r>
              <a:rPr b="0" i="0" lang="en" sz="1200" u="none" cap="none" strike="noStrike">
                <a:solidFill>
                  <a:schemeClr val="dk1"/>
                </a:solidFill>
                <a:latin typeface="Arial"/>
                <a:ea typeface="Arial"/>
                <a:cs typeface="Arial"/>
                <a:sym typeface="Arial"/>
              </a:rPr>
              <a:t> Low dimensionality is when there is just a few distinct inputs. For example, classifying an image as a polygon shape (e.g., triangle, rectangle, etc) using just two features: points and lines.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0000FF"/>
                </a:solidFill>
                <a:latin typeface="Arial"/>
                <a:ea typeface="Arial"/>
                <a:cs typeface="Arial"/>
                <a:sym typeface="Arial"/>
              </a:rPr>
              <a:t>High dimensionality is when the number of inputs exceeds our ability to abstract how these inputs collectively contribute to a solution. </a:t>
            </a:r>
            <a:r>
              <a:rPr b="0" i="0" lang="en" sz="1200" u="none" cap="none" strike="noStrike">
                <a:solidFill>
                  <a:schemeClr val="dk1"/>
                </a:solidFill>
                <a:latin typeface="Arial"/>
                <a:ea typeface="Arial"/>
                <a:cs typeface="Arial"/>
                <a:sym typeface="Arial"/>
              </a:rPr>
              <a:t>As in our extremely simple problem above, once we go to a high number of features, it would be impossible for an engineer to reliably code a set of rules. Prior to deep learning, this is what engineers did and we referred to these as expert systems (aka business intelligence). But they were costly to build, constantly needed updating/tuning, and generally only achieved at most 70% reliability.</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7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and Deployment</a:t>
            </a:r>
            <a:endParaRPr>
              <a:solidFill>
                <a:srgbClr val="38761D"/>
              </a:solidFill>
            </a:endParaRPr>
          </a:p>
        </p:txBody>
      </p:sp>
      <p:pic>
        <p:nvPicPr>
          <p:cNvPr id="468" name="Google Shape;468;p7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69" name="Google Shape;469;p7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Cycle</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start by discussing the training cycle, before we do a deep dive. </a:t>
            </a:r>
            <a:r>
              <a:rPr b="0" i="0" lang="en" sz="1200" u="sng" cap="none" strike="noStrike">
                <a:solidFill>
                  <a:schemeClr val="dk1"/>
                </a:solidFill>
                <a:latin typeface="Arial"/>
                <a:ea typeface="Arial"/>
                <a:cs typeface="Arial"/>
                <a:sym typeface="Arial"/>
              </a:rPr>
              <a:t>The general phases of training are</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1100"/>
              </a:spcBef>
              <a:spcAft>
                <a:spcPts val="0"/>
              </a:spcAft>
              <a:buClr>
                <a:schemeClr val="dk1"/>
              </a:buClr>
              <a:buSzPts val="1200"/>
              <a:buFont typeface="Arial"/>
              <a:buChar char="●"/>
            </a:pPr>
            <a:r>
              <a:rPr b="1" i="0" lang="en" sz="1200" u="none" cap="none" strike="noStrike">
                <a:solidFill>
                  <a:srgbClr val="0000FF"/>
                </a:solidFill>
                <a:latin typeface="Arial"/>
                <a:ea typeface="Arial"/>
                <a:cs typeface="Arial"/>
                <a:sym typeface="Arial"/>
              </a:rPr>
              <a:t>Pretraining - find best hyperparameters for training</a:t>
            </a:r>
            <a:r>
              <a:rPr b="0" i="0" lang="en" sz="1200" u="none" cap="none" strike="noStrike">
                <a:solidFill>
                  <a:schemeClr val="dk1"/>
                </a:solidFill>
                <a:latin typeface="Arial"/>
                <a:ea typeface="Arial"/>
                <a:cs typeface="Arial"/>
                <a:sym typeface="Arial"/>
              </a:rPr>
              <a:t>. Repeat: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Set initial hyperparameters.</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Run a partial training session.</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Examine rate of changes in accuracy and loss on training and validation data.</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If acceptable, stop pre-training phase.</a:t>
            </a:r>
            <a:br>
              <a:rPr b="0" i="0" lang="en" sz="12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1" i="0" lang="en" sz="1200" u="none" cap="none" strike="noStrike">
                <a:solidFill>
                  <a:srgbClr val="0000FF"/>
                </a:solidFill>
                <a:latin typeface="Arial"/>
                <a:ea typeface="Arial"/>
                <a:cs typeface="Arial"/>
                <a:sym typeface="Arial"/>
              </a:rPr>
              <a:t>Set training objectives</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for accuracy on validation data.</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rate of progression in reducing loss on training data.</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Plan number of epochs or steps to meet objectives.</a:t>
            </a:r>
            <a:br>
              <a:rPr b="0" i="0" lang="en" sz="12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rgbClr val="0000FF"/>
              </a:buClr>
              <a:buSzPts val="1200"/>
              <a:buFont typeface="Arial"/>
              <a:buChar char="●"/>
            </a:pPr>
            <a:r>
              <a:rPr b="1" i="0" lang="en" sz="1200" u="none" cap="none" strike="noStrike">
                <a:solidFill>
                  <a:srgbClr val="0000FF"/>
                </a:solidFill>
                <a:latin typeface="Arial"/>
                <a:ea typeface="Arial"/>
                <a:cs typeface="Arial"/>
                <a:sym typeface="Arial"/>
              </a:rPr>
              <a:t>Training:</a:t>
            </a:r>
            <a:endParaRPr b="1" i="0" sz="1200" u="none" cap="none" strike="noStrike">
              <a:solidFill>
                <a:srgbClr val="0000FF"/>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Start full training.</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If objective meet, early stop and checkpoint model</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If diverging from objectives, terminate training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chemeClr val="dk1"/>
              </a:buClr>
              <a:buSzPts val="11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75"/>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Pretraining</a:t>
            </a:r>
            <a:endParaRPr>
              <a:solidFill>
                <a:srgbClr val="38761D"/>
              </a:solidFill>
            </a:endParaRPr>
          </a:p>
        </p:txBody>
      </p:sp>
      <p:pic>
        <p:nvPicPr>
          <p:cNvPr id="475" name="Google Shape;475;p75"/>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76" name="Google Shape;476;p75"/>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200" u="none" cap="none" strike="noStrike">
                <a:solidFill>
                  <a:schemeClr val="dk1"/>
                </a:solidFill>
                <a:latin typeface="Arial"/>
                <a:ea typeface="Arial"/>
                <a:cs typeface="Arial"/>
                <a:sym typeface="Arial"/>
              </a:rPr>
              <a:t>Pretraining</a:t>
            </a:r>
            <a:endParaRPr b="1" i="0" sz="135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rgbClr val="0000FF"/>
                </a:solidFill>
                <a:latin typeface="Arial"/>
                <a:ea typeface="Arial"/>
                <a:cs typeface="Arial"/>
                <a:sym typeface="Arial"/>
              </a:rPr>
              <a:t>purpose of the pretraining phase is to find the best hyperparameter settings to initiate a full training run</a:t>
            </a:r>
            <a:r>
              <a:rPr b="0" i="0" lang="en" sz="1200" u="none" cap="none" strike="noStrike">
                <a:solidFill>
                  <a:schemeClr val="dk1"/>
                </a:solidFill>
                <a:latin typeface="Arial"/>
                <a:ea typeface="Arial"/>
                <a:cs typeface="Arial"/>
                <a:sym typeface="Arial"/>
              </a:rPr>
              <a:t>. Let’s </a:t>
            </a:r>
            <a:r>
              <a:rPr b="0" i="0" lang="en" sz="1200" u="sng" cap="none" strike="noStrike">
                <a:solidFill>
                  <a:schemeClr val="dk1"/>
                </a:solidFill>
                <a:latin typeface="Arial"/>
                <a:ea typeface="Arial"/>
                <a:cs typeface="Arial"/>
                <a:sym typeface="Arial"/>
              </a:rPr>
              <a:t>revisit what goes wrong when the wrong hyperparameters are used</a:t>
            </a:r>
            <a:r>
              <a:rPr b="0" i="0" lang="en" sz="1200" u="none" cap="none" strike="noStrike">
                <a:solidFill>
                  <a:schemeClr val="dk1"/>
                </a:solidFill>
                <a:latin typeface="Arial"/>
                <a:ea typeface="Arial"/>
                <a:cs typeface="Arial"/>
                <a:sym typeface="Arial"/>
              </a:rPr>
              <a:t> during training: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317500" lvl="0" marL="22860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It takes an excessive time to train the model.</a:t>
            </a:r>
            <a:endParaRPr b="1" i="0" sz="1400" u="none" cap="none" strike="noStrike">
              <a:solidFill>
                <a:srgbClr val="38761D"/>
              </a:solidFill>
              <a:latin typeface="Arial"/>
              <a:ea typeface="Arial"/>
              <a:cs typeface="Arial"/>
              <a:sym typeface="Arial"/>
            </a:endParaRPr>
          </a:p>
          <a:p>
            <a:pPr indent="-317500" lvl="0" marL="22860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The model gets stuck on a saddle point and never converges.</a:t>
            </a:r>
            <a:endParaRPr b="1" i="0" sz="1400" u="none" cap="none" strike="noStrike">
              <a:solidFill>
                <a:srgbClr val="38761D"/>
              </a:solidFill>
              <a:latin typeface="Arial"/>
              <a:ea typeface="Arial"/>
              <a:cs typeface="Arial"/>
              <a:sym typeface="Arial"/>
            </a:endParaRPr>
          </a:p>
          <a:p>
            <a:pPr indent="-317500" lvl="0" marL="22860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The model becomes overfitted and diverges.</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76"/>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Weights Initialization</a:t>
            </a:r>
            <a:endParaRPr>
              <a:solidFill>
                <a:srgbClr val="38761D"/>
              </a:solidFill>
            </a:endParaRPr>
          </a:p>
        </p:txBody>
      </p:sp>
      <p:pic>
        <p:nvPicPr>
          <p:cNvPr id="482" name="Google Shape;482;p76"/>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83" name="Google Shape;483;p76"/>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i="0" lang="en" sz="1200" u="none" cap="none" strike="noStrike">
                <a:solidFill>
                  <a:schemeClr val="dk1"/>
                </a:solidFill>
                <a:latin typeface="Arial"/>
                <a:ea typeface="Arial"/>
                <a:cs typeface="Arial"/>
                <a:sym typeface="Arial"/>
              </a:rPr>
              <a:t>Weights/Biases Initialization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training starts, </a:t>
            </a:r>
            <a:r>
              <a:rPr b="1" i="0" lang="en" sz="1200" u="none" cap="none" strike="noStrike">
                <a:solidFill>
                  <a:srgbClr val="0000FF"/>
                </a:solidFill>
                <a:latin typeface="Arial"/>
                <a:ea typeface="Arial"/>
                <a:cs typeface="Arial"/>
                <a:sym typeface="Arial"/>
              </a:rPr>
              <a:t>all the weights and biases need an initial value</a:t>
            </a:r>
            <a:r>
              <a:rPr b="0" i="0" lang="en" sz="1200" u="none" cap="none" strike="noStrike">
                <a:solidFill>
                  <a:schemeClr val="dk1"/>
                </a:solidFill>
                <a:latin typeface="Arial"/>
                <a:ea typeface="Arial"/>
                <a:cs typeface="Arial"/>
                <a:sym typeface="Arial"/>
              </a:rPr>
              <a:t>. Those initial values can </a:t>
            </a:r>
            <a:r>
              <a:rPr b="1" i="0" lang="en" sz="1200" u="none" cap="none" strike="noStrike">
                <a:solidFill>
                  <a:srgbClr val="0000FF"/>
                </a:solidFill>
                <a:latin typeface="Arial"/>
                <a:ea typeface="Arial"/>
                <a:cs typeface="Arial"/>
                <a:sym typeface="Arial"/>
              </a:rPr>
              <a:t>impact how long and how accurate the model will be</a:t>
            </a:r>
            <a:r>
              <a:rPr b="0" i="0" lang="en" sz="1200" u="none" cap="none" strike="noStrike">
                <a:solidFill>
                  <a:schemeClr val="dk1"/>
                </a:solidFill>
                <a:latin typeface="Arial"/>
                <a:ea typeface="Arial"/>
                <a:cs typeface="Arial"/>
                <a:sym typeface="Arial"/>
              </a:rPr>
              <a:t>, even when everything else is right.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If we</a:t>
            </a:r>
            <a:r>
              <a:rPr b="0" i="0" lang="en" sz="1200" u="sng" cap="none" strike="noStrike">
                <a:solidFill>
                  <a:schemeClr val="dk1"/>
                </a:solidFill>
                <a:latin typeface="Arial"/>
                <a:ea typeface="Arial"/>
                <a:cs typeface="Arial"/>
                <a:sym typeface="Arial"/>
              </a:rPr>
              <a:t> initialize the weights to zero</a:t>
            </a:r>
            <a:r>
              <a:rPr b="0" i="0" lang="en" sz="1200" u="none" cap="none" strike="noStrike">
                <a:solidFill>
                  <a:schemeClr val="dk1"/>
                </a:solidFill>
                <a:latin typeface="Arial"/>
                <a:ea typeface="Arial"/>
                <a:cs typeface="Arial"/>
                <a:sym typeface="Arial"/>
              </a:rPr>
              <a:t>, then all the updates to the weights in the neural network during training will be the same --i.e., the neurons will be symmetric. As a result, the </a:t>
            </a:r>
            <a:r>
              <a:rPr b="0" i="0" lang="en" sz="1200" u="sng" cap="none" strike="noStrike">
                <a:solidFill>
                  <a:schemeClr val="dk1"/>
                </a:solidFill>
                <a:latin typeface="Arial"/>
                <a:ea typeface="Arial"/>
                <a:cs typeface="Arial"/>
                <a:sym typeface="Arial"/>
              </a:rPr>
              <a:t>network is the same as a single neuron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38761D"/>
                </a:solidFill>
                <a:latin typeface="Arial"/>
                <a:ea typeface="Arial"/>
                <a:cs typeface="Arial"/>
                <a:sym typeface="Arial"/>
              </a:rPr>
              <a:t>For biases, this is not the case, and the current practice is to initialize them to zero.</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7"/>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Weights Initialization</a:t>
            </a:r>
            <a:endParaRPr>
              <a:solidFill>
                <a:srgbClr val="38761D"/>
              </a:solidFill>
            </a:endParaRPr>
          </a:p>
        </p:txBody>
      </p:sp>
      <p:pic>
        <p:nvPicPr>
          <p:cNvPr id="489" name="Google Shape;489;p77"/>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90" name="Google Shape;490;p77"/>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Uniform Random Distribution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For the weights, they are </a:t>
            </a:r>
            <a:r>
              <a:rPr b="1" i="0" lang="en" sz="1200" u="none" cap="none" strike="noStrike">
                <a:solidFill>
                  <a:srgbClr val="0000FF"/>
                </a:solidFill>
                <a:latin typeface="Arial"/>
                <a:ea typeface="Arial"/>
                <a:cs typeface="Arial"/>
                <a:sym typeface="Arial"/>
              </a:rPr>
              <a:t>initialized by some random distributions</a:t>
            </a:r>
            <a:r>
              <a:rPr b="0" i="0" lang="en" sz="1200" u="none" cap="none" strike="noStrike">
                <a:solidFill>
                  <a:schemeClr val="dk1"/>
                </a:solidFill>
                <a:latin typeface="Arial"/>
                <a:ea typeface="Arial"/>
                <a:cs typeface="Arial"/>
                <a:sym typeface="Arial"/>
              </a:rPr>
              <a:t>. A </a:t>
            </a:r>
            <a:r>
              <a:rPr b="0" i="0" lang="en" sz="1200" u="sng" cap="none" strike="noStrike">
                <a:solidFill>
                  <a:schemeClr val="dk1"/>
                </a:solidFill>
                <a:latin typeface="Arial"/>
                <a:ea typeface="Arial"/>
                <a:cs typeface="Arial"/>
                <a:sym typeface="Arial"/>
              </a:rPr>
              <a:t>uniform random distribution will generate produce a good result</a:t>
            </a:r>
            <a:r>
              <a:rPr b="0" i="0" lang="en" sz="1200" u="none" cap="none" strike="noStrike">
                <a:solidFill>
                  <a:schemeClr val="dk1"/>
                </a:solidFill>
                <a:latin typeface="Arial"/>
                <a:ea typeface="Arial"/>
                <a:cs typeface="Arial"/>
                <a:sym typeface="Arial"/>
              </a:rPr>
              <a:t>. But practices have shown that </a:t>
            </a:r>
            <a:r>
              <a:rPr b="0" i="0" lang="en" sz="1200" u="sng" cap="none" strike="noStrike">
                <a:solidFill>
                  <a:schemeClr val="dk1"/>
                </a:solidFill>
                <a:latin typeface="Arial"/>
                <a:ea typeface="Arial"/>
                <a:cs typeface="Arial"/>
                <a:sym typeface="Arial"/>
              </a:rPr>
              <a:t>a uniform distribution can result in significant variance in the final accuracy</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38761D"/>
                </a:solidFill>
                <a:latin typeface="Arial"/>
                <a:ea typeface="Arial"/>
                <a:cs typeface="Arial"/>
                <a:sym typeface="Arial"/>
              </a:rPr>
              <a:t>In the past, using a uniform random distributions, several instances of the model would be trained in parallel with different uniform random distributions.</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2010, a paper by Xavier Glorot demonstrated that drawing a </a:t>
            </a:r>
            <a:r>
              <a:rPr b="1" i="0" lang="en" sz="1200" u="none" cap="none" strike="noStrike">
                <a:solidFill>
                  <a:srgbClr val="0000FF"/>
                </a:solidFill>
                <a:latin typeface="Arial"/>
                <a:ea typeface="Arial"/>
                <a:cs typeface="Arial"/>
                <a:sym typeface="Arial"/>
              </a:rPr>
              <a:t>random distribution from a Gaussian distribution with a mean of zero resulted more consistently in obtaining the best accuracy</a:t>
            </a:r>
            <a:r>
              <a:rPr b="0" i="0" lang="en" sz="1200" u="none" cap="none" strike="noStrike">
                <a:solidFill>
                  <a:schemeClr val="dk1"/>
                </a:solidFill>
                <a:latin typeface="Arial"/>
                <a:ea typeface="Arial"/>
                <a:cs typeface="Arial"/>
                <a:sym typeface="Arial"/>
              </a:rPr>
              <a:t>. The specific distribution, known now as</a:t>
            </a:r>
            <a:r>
              <a:rPr b="0" i="0" lang="en" sz="1200" u="sng" cap="none" strike="noStrike">
                <a:solidFill>
                  <a:schemeClr val="dk1"/>
                </a:solidFill>
                <a:latin typeface="Arial"/>
                <a:ea typeface="Arial"/>
                <a:cs typeface="Arial"/>
                <a:sym typeface="Arial"/>
              </a:rPr>
              <a:t> Xavier initialization, works best when the activation function for hidden units is a tanh</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2015, a </a:t>
            </a:r>
            <a:r>
              <a:rPr b="1" i="0" lang="en" sz="1200" u="none" cap="none" strike="noStrike">
                <a:solidFill>
                  <a:srgbClr val="38761D"/>
                </a:solidFill>
                <a:latin typeface="Arial"/>
                <a:ea typeface="Arial"/>
                <a:cs typeface="Arial"/>
                <a:sym typeface="Arial"/>
              </a:rPr>
              <a:t>variant of Xavier known as He, was found to work best when the activation function for the hidden units was a ReLU or Leaky ReLU</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8"/>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Weights Initialization</a:t>
            </a:r>
            <a:endParaRPr>
              <a:solidFill>
                <a:srgbClr val="38761D"/>
              </a:solidFill>
            </a:endParaRPr>
          </a:p>
        </p:txBody>
      </p:sp>
      <p:pic>
        <p:nvPicPr>
          <p:cNvPr id="496" name="Google Shape;496;p78"/>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497" name="Google Shape;497;p78"/>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He-Normal Initialization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Keras supports a large variety of random initializers.</a:t>
            </a:r>
            <a:r>
              <a:rPr b="0" i="0" lang="en" sz="1200" u="sng" cap="none" strike="noStrike">
                <a:solidFill>
                  <a:schemeClr val="dk1"/>
                </a:solidFill>
                <a:latin typeface="Arial"/>
                <a:ea typeface="Arial"/>
                <a:cs typeface="Arial"/>
                <a:sym typeface="Arial"/>
              </a:rPr>
              <a:t> By default, the weights are initialized by a uniform random distribution</a:t>
            </a:r>
            <a:r>
              <a:rPr b="0" i="0" lang="en" sz="1200" u="none" cap="none" strike="noStrike">
                <a:solidFill>
                  <a:schemeClr val="dk1"/>
                </a:solidFill>
                <a:latin typeface="Arial"/>
                <a:ea typeface="Arial"/>
                <a:cs typeface="Arial"/>
                <a:sym typeface="Arial"/>
              </a:rPr>
              <a:t> and the biases are set to zero. Since</a:t>
            </a:r>
            <a:r>
              <a:rPr b="1" i="0" lang="en" sz="1200" u="none" cap="none" strike="noStrike">
                <a:solidFill>
                  <a:srgbClr val="0000FF"/>
                </a:solidFill>
                <a:latin typeface="Arial"/>
                <a:ea typeface="Arial"/>
                <a:cs typeface="Arial"/>
                <a:sym typeface="Arial"/>
              </a:rPr>
              <a:t> CNN use ReLU and Leaky ReLU activations for the convolutional and dense layers, the best practice today is to initialize the weights using the He initialization</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498" name="Google Shape;498;p78"/>
          <p:cNvGraphicFramePr/>
          <p:nvPr/>
        </p:nvGraphicFramePr>
        <p:xfrm>
          <a:off x="561625" y="2088438"/>
          <a:ext cx="3000000" cy="3000000"/>
        </p:xfrm>
        <a:graphic>
          <a:graphicData uri="http://schemas.openxmlformats.org/drawingml/2006/table">
            <a:tbl>
              <a:tblPr>
                <a:noFill/>
                <a:tableStyleId>{B323DB0C-81EF-42D0-BE6B-7639E169FA57}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initializers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455A64"/>
                          </a:solidFill>
                          <a:latin typeface="Consolas"/>
                          <a:ea typeface="Consolas"/>
                          <a:cs typeface="Consolas"/>
                          <a:sym typeface="Consolas"/>
                        </a:rPr>
                        <a:t># initialize the weights using He initialization when activation function is ReLU</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add</a:t>
                      </a:r>
                      <a:r>
                        <a:rPr lang="en" sz="1000" u="none" cap="none" strike="noStrike">
                          <a:solidFill>
                            <a:srgbClr val="616161"/>
                          </a:solidFill>
                          <a:latin typeface="Consolas"/>
                          <a:ea typeface="Consolas"/>
                          <a:cs typeface="Consolas"/>
                          <a:sym typeface="Consolas"/>
                        </a:rPr>
                        <a:t>(</a:t>
                      </a:r>
                      <a:r>
                        <a:rPr lang="en" sz="1000" u="none" cap="none" strike="noStrike">
                          <a:solidFill>
                            <a:srgbClr val="3367D6"/>
                          </a:solidFill>
                          <a:latin typeface="Consolas"/>
                          <a:ea typeface="Consolas"/>
                          <a:cs typeface="Consolas"/>
                          <a:sym typeface="Consolas"/>
                        </a:rPr>
                        <a:t>Dense</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128</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kernel_initializer</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'he_normal'</a:t>
                      </a:r>
                      <a:r>
                        <a:rPr lang="en" sz="1000" u="none" cap="none" strike="noStrike">
                          <a:solidFill>
                            <a:srgbClr val="616161"/>
                          </a:solidFill>
                          <a:latin typeface="Consolas"/>
                          <a:ea typeface="Consolas"/>
                          <a:cs typeface="Consolas"/>
                          <a:sym typeface="Consolas"/>
                        </a:rPr>
                        <a:t>))</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add</a:t>
                      </a:r>
                      <a:r>
                        <a:rPr lang="en" sz="1000" u="none" cap="none" strike="noStrike">
                          <a:solidFill>
                            <a:srgbClr val="616161"/>
                          </a:solidFill>
                          <a:latin typeface="Consolas"/>
                          <a:ea typeface="Consolas"/>
                          <a:cs typeface="Consolas"/>
                          <a:sym typeface="Consolas"/>
                        </a:rPr>
                        <a:t>(</a:t>
                      </a:r>
                      <a:r>
                        <a:rPr lang="en" sz="1000" u="none" cap="none" strike="noStrike">
                          <a:solidFill>
                            <a:srgbClr val="3367D6"/>
                          </a:solidFill>
                          <a:latin typeface="Consolas"/>
                          <a:ea typeface="Consolas"/>
                          <a:cs typeface="Consolas"/>
                          <a:sym typeface="Consolas"/>
                        </a:rPr>
                        <a:t>ReLU</a:t>
                      </a:r>
                      <a:r>
                        <a:rPr lang="en" sz="1000" u="none" cap="none" strike="noStrike">
                          <a:solidFill>
                            <a:srgbClr val="616161"/>
                          </a:solidFill>
                          <a:latin typeface="Consolas"/>
                          <a:ea typeface="Consolas"/>
                          <a:cs typeface="Consolas"/>
                          <a:sym typeface="Consolas"/>
                        </a:rPr>
                        <a:t>())</a:t>
                      </a:r>
                      <a:endParaRPr sz="1000" u="none" cap="none" strike="noStrike">
                        <a:solidFill>
                          <a:srgbClr val="455A64"/>
                        </a:solidFill>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79"/>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Initial Learning Rate</a:t>
            </a:r>
            <a:endParaRPr>
              <a:solidFill>
                <a:srgbClr val="38761D"/>
              </a:solidFill>
            </a:endParaRPr>
          </a:p>
        </p:txBody>
      </p:sp>
      <p:pic>
        <p:nvPicPr>
          <p:cNvPr id="504" name="Google Shape;504;p79"/>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05" name="Google Shape;505;p79"/>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Rate Initialization</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a:t>
            </a:r>
            <a:r>
              <a:rPr b="1" i="0" lang="en" sz="1200" u="none" cap="none" strike="noStrike">
                <a:solidFill>
                  <a:srgbClr val="0000FF"/>
                </a:solidFill>
                <a:latin typeface="Arial"/>
                <a:ea typeface="Arial"/>
                <a:cs typeface="Arial"/>
                <a:sym typeface="Arial"/>
              </a:rPr>
              <a:t>learning rate is considered to have the most impact on training your model</a:t>
            </a:r>
            <a:r>
              <a:rPr b="0" i="0" lang="en" sz="1200" u="none" cap="none" strike="noStrike">
                <a:solidFill>
                  <a:schemeClr val="dk1"/>
                </a:solidFill>
                <a:latin typeface="Arial"/>
                <a:ea typeface="Arial"/>
                <a:cs typeface="Arial"/>
                <a:sym typeface="Arial"/>
              </a:rPr>
              <a:t> and the </a:t>
            </a:r>
            <a:r>
              <a:rPr b="0" i="0" lang="en" sz="1200" u="sng" cap="none" strike="noStrike">
                <a:solidFill>
                  <a:schemeClr val="dk1"/>
                </a:solidFill>
                <a:latin typeface="Arial"/>
                <a:ea typeface="Arial"/>
                <a:cs typeface="Arial"/>
                <a:sym typeface="Arial"/>
              </a:rPr>
              <a:t>most uncertainty of what the initial rate should be</a:t>
            </a:r>
            <a:r>
              <a:rPr b="0" i="0" lang="en" sz="1200" u="none" cap="none" strike="noStrike">
                <a:solidFill>
                  <a:schemeClr val="dk1"/>
                </a:solidFill>
                <a:latin typeface="Arial"/>
                <a:ea typeface="Arial"/>
                <a:cs typeface="Arial"/>
                <a:sym typeface="Arial"/>
              </a:rPr>
              <a:t>. It is highly dependent on the type of image data and the distribution of images (samples) in the dataset.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400"/>
              <a:buFont typeface="Arial"/>
              <a:buNone/>
            </a:pPr>
            <a:r>
              <a:rPr b="1" i="0" lang="en" sz="1400" u="none" cap="none" strike="noStrike">
                <a:solidFill>
                  <a:srgbClr val="38761D"/>
                </a:solidFill>
                <a:latin typeface="Arial"/>
                <a:ea typeface="Arial"/>
                <a:cs typeface="Arial"/>
                <a:sym typeface="Arial"/>
              </a:rPr>
              <a:t>The best practice is that the initial learning rate will be between 0.1 and 10e-5. </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But how do you pick the number? Does one just guess and try and try again? Sort of. We do grid search. One will </a:t>
            </a:r>
            <a:r>
              <a:rPr b="0" i="0" lang="en" sz="1200" u="sng" cap="none" strike="noStrike">
                <a:solidFill>
                  <a:schemeClr val="dk1"/>
                </a:solidFill>
                <a:latin typeface="Arial"/>
                <a:ea typeface="Arial"/>
                <a:cs typeface="Arial"/>
                <a:sym typeface="Arial"/>
              </a:rPr>
              <a:t>train several instances of the model for short number of epochs at different learning rates</a:t>
            </a:r>
            <a:r>
              <a:rPr b="0" i="0" lang="en" sz="1200" u="none" cap="none" strike="noStrike">
                <a:solidFill>
                  <a:schemeClr val="dk1"/>
                </a:solidFill>
                <a:latin typeface="Arial"/>
                <a:ea typeface="Arial"/>
                <a:cs typeface="Arial"/>
                <a:sym typeface="Arial"/>
              </a:rPr>
              <a:t> and look at the rate of change in the loss and accuracy of the validation data.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Generally, a </a:t>
            </a:r>
            <a:r>
              <a:rPr b="1" i="0" lang="en" sz="1200" u="none" cap="none" strike="noStrike">
                <a:solidFill>
                  <a:srgbClr val="0000FF"/>
                </a:solidFill>
                <a:latin typeface="Arial"/>
                <a:ea typeface="Arial"/>
                <a:cs typeface="Arial"/>
                <a:sym typeface="Arial"/>
              </a:rPr>
              <a:t>grid search is used on a set of learning rates</a:t>
            </a:r>
            <a:r>
              <a:rPr b="0" i="0" lang="en" sz="1200" u="none" cap="none" strike="noStrike">
                <a:solidFill>
                  <a:schemeClr val="dk1"/>
                </a:solidFill>
                <a:latin typeface="Arial"/>
                <a:ea typeface="Arial"/>
                <a:cs typeface="Arial"/>
                <a:sym typeface="Arial"/>
              </a:rPr>
              <a:t>, where the set is typically a logarithmic scale between 0.1 and 10e-5, such as: </a:t>
            </a:r>
            <a:r>
              <a:rPr b="0" i="0" lang="en" sz="1200" u="none" cap="none" strike="noStrike">
                <a:solidFill>
                  <a:srgbClr val="0D904F"/>
                </a:solidFill>
                <a:latin typeface="Consolas"/>
                <a:ea typeface="Consolas"/>
                <a:cs typeface="Consolas"/>
                <a:sym typeface="Consolas"/>
              </a:rPr>
              <a:t>[ 0.1, 0.01, 0.001, 0.0001, 0.00001 ]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8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Learning Rate (Grid) Search</a:t>
            </a:r>
            <a:endParaRPr>
              <a:solidFill>
                <a:srgbClr val="38761D"/>
              </a:solidFill>
            </a:endParaRPr>
          </a:p>
        </p:txBody>
      </p:sp>
      <p:pic>
        <p:nvPicPr>
          <p:cNvPr id="511" name="Google Shape;511;p8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12" name="Google Shape;512;p8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Rate (Grid) Search</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What you’re</a:t>
            </a:r>
            <a:r>
              <a:rPr b="1" i="0" lang="en" sz="1200" u="none" cap="none" strike="noStrike">
                <a:solidFill>
                  <a:srgbClr val="0000FF"/>
                </a:solidFill>
                <a:latin typeface="Arial"/>
                <a:ea typeface="Arial"/>
                <a:cs typeface="Arial"/>
                <a:sym typeface="Arial"/>
              </a:rPr>
              <a:t> trying to achieve here is to find the highest initial learning rate that</a:t>
            </a:r>
            <a:r>
              <a:rPr b="0" i="0" lang="en" sz="1200" u="none" cap="none" strike="noStrike">
                <a:solidFill>
                  <a:schemeClr val="dk1"/>
                </a:solidFill>
                <a:latin typeface="Arial"/>
                <a:ea typeface="Arial"/>
                <a:cs typeface="Arial"/>
                <a:sym typeface="Arial"/>
              </a:rPr>
              <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Makes the fastest route to convergence on initial training start,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Prevents the training from being stuck on a saddle point, but:</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Not so large, that it either:</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Bounces around different local optima, or</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Dives into a poor local optima.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On the other hand, one</a:t>
            </a:r>
            <a:r>
              <a:rPr b="1" i="0" lang="en" sz="1200" u="none" cap="none" strike="noStrike">
                <a:solidFill>
                  <a:srgbClr val="0000FF"/>
                </a:solidFill>
                <a:latin typeface="Arial"/>
                <a:ea typeface="Arial"/>
                <a:cs typeface="Arial"/>
                <a:sym typeface="Arial"/>
              </a:rPr>
              <a:t> does not want to pick an initial learning rate on the lowest end</a:t>
            </a:r>
            <a:r>
              <a:rPr b="0" i="0" lang="en" sz="1200" u="none" cap="none" strike="noStrike">
                <a:solidFill>
                  <a:schemeClr val="dk1"/>
                </a:solidFill>
                <a:latin typeface="Arial"/>
                <a:ea typeface="Arial"/>
                <a:cs typeface="Arial"/>
                <a:sym typeface="Arial"/>
              </a:rPr>
              <a:t>, that: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Increases training time to converge,</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Gets stuck or a saddle point, or</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Does not explore for better local optimas.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8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Learning Rate / Gradient Descent</a:t>
            </a:r>
            <a:endParaRPr>
              <a:solidFill>
                <a:srgbClr val="38761D"/>
              </a:solidFill>
            </a:endParaRPr>
          </a:p>
        </p:txBody>
      </p:sp>
      <p:pic>
        <p:nvPicPr>
          <p:cNvPr id="518" name="Google Shape;518;p8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19" name="Google Shape;519;p8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Rate and Gradient Descent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The concept of </a:t>
            </a:r>
            <a:r>
              <a:rPr b="1" i="0" lang="en" sz="1200" u="none" cap="none" strike="noStrike">
                <a:solidFill>
                  <a:srgbClr val="0000FF"/>
                </a:solidFill>
                <a:latin typeface="Arial"/>
                <a:ea typeface="Arial"/>
                <a:cs typeface="Arial"/>
                <a:sym typeface="Arial"/>
              </a:rPr>
              <a:t>gradient descent is a measurement of the slope of the rate of change</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If we have a function, say f(x) where the </a:t>
            </a:r>
            <a:r>
              <a:rPr b="0" i="0" lang="en" sz="1200" u="sng" cap="none" strike="noStrike">
                <a:solidFill>
                  <a:schemeClr val="dk1"/>
                </a:solidFill>
                <a:latin typeface="Arial"/>
                <a:ea typeface="Arial"/>
                <a:cs typeface="Arial"/>
                <a:sym typeface="Arial"/>
              </a:rPr>
              <a:t>relationships between the input and the outputs is linear, we would expect the slope to be a straight line</a:t>
            </a:r>
            <a:r>
              <a:rPr b="0" i="0" lang="en" sz="1200" u="none" cap="none" strike="noStrike">
                <a:solidFill>
                  <a:schemeClr val="dk1"/>
                </a:solidFill>
                <a:latin typeface="Arial"/>
                <a:ea typeface="Arial"/>
                <a:cs typeface="Arial"/>
                <a:sym typeface="Arial"/>
              </a:rPr>
              <a:t>. In this case: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38761D"/>
                </a:solidFill>
                <a:latin typeface="Arial"/>
                <a:ea typeface="Arial"/>
                <a:cs typeface="Arial"/>
                <a:sym typeface="Arial"/>
              </a:rPr>
              <a:t>The learning rate would only affect how long it would take to find the global optima, but since there is only one optima, we would find it nonetheless.</a:t>
            </a:r>
            <a:endParaRPr b="1" i="0" sz="12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On the other hand, if f(x) is </a:t>
            </a:r>
            <a:r>
              <a:rPr b="1" i="0" lang="en" sz="1200" u="none" cap="none" strike="noStrike">
                <a:solidFill>
                  <a:srgbClr val="0000FF"/>
                </a:solidFill>
                <a:latin typeface="Arial"/>
                <a:ea typeface="Arial"/>
                <a:cs typeface="Arial"/>
                <a:sym typeface="Arial"/>
              </a:rPr>
              <a:t>a polynomial function, we expect the slope to look more like a curved bow</a:t>
            </a:r>
            <a:r>
              <a:rPr b="1" i="0" lang="en" sz="1200" u="none" cap="none" strike="noStrike">
                <a:solidFill>
                  <a:srgbClr val="1155CC"/>
                </a:solidFill>
                <a:latin typeface="Arial"/>
                <a:ea typeface="Arial"/>
                <a:cs typeface="Arial"/>
                <a:sym typeface="Arial"/>
              </a:rPr>
              <a:t>l</a:t>
            </a:r>
            <a:r>
              <a:rPr b="0" i="0" lang="en" sz="1200" u="none" cap="none" strike="noStrike">
                <a:solidFill>
                  <a:schemeClr val="dk1"/>
                </a:solidFill>
                <a:latin typeface="Arial"/>
                <a:ea typeface="Arial"/>
                <a:cs typeface="Arial"/>
                <a:sym typeface="Arial"/>
              </a:rPr>
              <a:t>. </a:t>
            </a:r>
            <a:r>
              <a:rPr b="0" i="0" lang="en" sz="1200" u="sng" cap="none" strike="noStrike">
                <a:solidFill>
                  <a:schemeClr val="dk1"/>
                </a:solidFill>
                <a:latin typeface="Arial"/>
                <a:ea typeface="Arial"/>
                <a:cs typeface="Arial"/>
                <a:sym typeface="Arial"/>
              </a:rPr>
              <a:t>Now the learning rate would affect whether we find the global optima</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0000FF"/>
                </a:solidFill>
                <a:latin typeface="Arial"/>
                <a:ea typeface="Arial"/>
                <a:cs typeface="Arial"/>
                <a:sym typeface="Arial"/>
              </a:rPr>
              <a:t>That is, to high of a rate and we bounce around the curved bowl. A tiny learning rate, and we are (almost) guaranteed to descent eventually to the global optima, but it may take a long time.</a:t>
            </a:r>
            <a:endParaRPr b="1" i="0" sz="1200" u="none" cap="none" strike="noStrike">
              <a:solidFill>
                <a:srgbClr val="0000FF"/>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8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Learning Rate / Gradient Descent</a:t>
            </a:r>
            <a:endParaRPr>
              <a:solidFill>
                <a:srgbClr val="38761D"/>
              </a:solidFill>
            </a:endParaRPr>
          </a:p>
        </p:txBody>
      </p:sp>
      <p:pic>
        <p:nvPicPr>
          <p:cNvPr id="525" name="Google Shape;525;p8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26" name="Google Shape;526;p8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Learning Rate and Gradient Descent</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the simplified third example depicted below, the function f(x) is comprised of segments of non-linearity. In addition to a global optima, we depict a local optima which the training could dive into and converge on, overlooking the global optima. Likewise is a saddle point. This is a plateaued region of the slope. If our learning rate is too small, one might bounce back and forth on the plateau and never escape.</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7" name="Google Shape;527;p82"/>
          <p:cNvPicPr preferRelativeResize="0"/>
          <p:nvPr/>
        </p:nvPicPr>
        <p:blipFill rotWithShape="1">
          <a:blip r:embed="rId4">
            <a:alphaModFix/>
          </a:blip>
          <a:srcRect b="0" l="0" r="0" t="0"/>
          <a:stretch/>
        </p:blipFill>
        <p:spPr>
          <a:xfrm>
            <a:off x="1794050" y="2069175"/>
            <a:ext cx="5943599" cy="28479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1" name="Shape 531"/>
        <p:cNvGrpSpPr/>
        <p:nvPr/>
      </p:nvGrpSpPr>
      <p:grpSpPr>
        <a:xfrm>
          <a:off x="0" y="0"/>
          <a:ext cx="0" cy="0"/>
          <a:chOff x="0" y="0"/>
          <a:chExt cx="0" cy="0"/>
        </a:xfrm>
      </p:grpSpPr>
      <p:sp>
        <p:nvSpPr>
          <p:cNvPr id="532" name="Google Shape;532;p8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Learning Rate / Optimizer</a:t>
            </a:r>
            <a:endParaRPr>
              <a:solidFill>
                <a:srgbClr val="38761D"/>
              </a:solidFill>
            </a:endParaRPr>
          </a:p>
        </p:txBody>
      </p:sp>
      <p:pic>
        <p:nvPicPr>
          <p:cNvPr id="533" name="Google Shape;533;p8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34" name="Google Shape;534;p8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Optimizer</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1"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In Keras, </a:t>
            </a:r>
            <a:r>
              <a:rPr b="1" i="0" lang="en" sz="1200" u="none" cap="none" strike="noStrike">
                <a:solidFill>
                  <a:srgbClr val="0000FF"/>
                </a:solidFill>
                <a:latin typeface="Arial"/>
                <a:ea typeface="Arial"/>
                <a:cs typeface="Arial"/>
                <a:sym typeface="Arial"/>
              </a:rPr>
              <a:t>optimizers can be specified in two ways</a:t>
            </a:r>
            <a:r>
              <a:rPr b="0" i="0" lang="en"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As a string value</a:t>
            </a:r>
            <a:r>
              <a:rPr b="0" i="0" lang="en" sz="1200" u="none" cap="none" strike="noStrike">
                <a:solidFill>
                  <a:schemeClr val="dk1"/>
                </a:solidFill>
                <a:latin typeface="Arial"/>
                <a:ea typeface="Arial"/>
                <a:cs typeface="Arial"/>
                <a:sym typeface="Arial"/>
              </a:rPr>
              <a:t> to the parameter </a:t>
            </a:r>
            <a:r>
              <a:rPr b="0" i="0" lang="en" sz="1200" u="none" cap="none" strike="noStrike">
                <a:solidFill>
                  <a:srgbClr val="0D904F"/>
                </a:solidFill>
                <a:latin typeface="Consolas"/>
                <a:ea typeface="Consolas"/>
                <a:cs typeface="Consolas"/>
                <a:sym typeface="Consolas"/>
              </a:rPr>
              <a:t>optimizer</a:t>
            </a:r>
            <a:r>
              <a:rPr b="0" i="0" lang="en" sz="1200" u="none" cap="none" strike="noStrike">
                <a:solidFill>
                  <a:schemeClr val="dk1"/>
                </a:solidFill>
                <a:latin typeface="Arial"/>
                <a:ea typeface="Arial"/>
                <a:cs typeface="Arial"/>
                <a:sym typeface="Arial"/>
              </a:rPr>
              <a:t> in the </a:t>
            </a:r>
            <a:r>
              <a:rPr b="0" i="0" lang="en" sz="1200" u="none" cap="none" strike="noStrike">
                <a:solidFill>
                  <a:srgbClr val="0D904F"/>
                </a:solidFill>
                <a:latin typeface="Consolas"/>
                <a:ea typeface="Consolas"/>
                <a:cs typeface="Consolas"/>
                <a:sym typeface="Consolas"/>
              </a:rPr>
              <a:t>compile()</a:t>
            </a:r>
            <a:r>
              <a:rPr b="0" i="0" lang="en" sz="1200" u="none" cap="none" strike="noStrike">
                <a:solidFill>
                  <a:schemeClr val="dk1"/>
                </a:solidFill>
                <a:latin typeface="Arial"/>
                <a:ea typeface="Arial"/>
                <a:cs typeface="Arial"/>
                <a:sym typeface="Arial"/>
              </a:rPr>
              <a:t> method. In this case, the selected optimizer is configured with default settings.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An optimizer can also </a:t>
            </a:r>
            <a:r>
              <a:rPr b="1" i="0" lang="en" sz="1200" u="none" cap="none" strike="noStrike">
                <a:solidFill>
                  <a:srgbClr val="0000FF"/>
                </a:solidFill>
                <a:latin typeface="Arial"/>
                <a:ea typeface="Arial"/>
                <a:cs typeface="Arial"/>
                <a:sym typeface="Arial"/>
              </a:rPr>
              <a:t>be specified from the optimizer class</a:t>
            </a:r>
            <a:r>
              <a:rPr b="0" i="0" lang="en" sz="1200" u="none" cap="none" strike="noStrike">
                <a:solidFill>
                  <a:schemeClr val="dk1"/>
                </a:solidFill>
                <a:latin typeface="Arial"/>
                <a:ea typeface="Arial"/>
                <a:cs typeface="Arial"/>
                <a:sym typeface="Arial"/>
              </a:rPr>
              <a:t>, and configured when the optimizer object is instantiated. In this case, the selected optimizer is configured with a learning rate of 0.01.</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535" name="Google Shape;535;p83"/>
          <p:cNvGraphicFramePr/>
          <p:nvPr/>
        </p:nvGraphicFramePr>
        <p:xfrm>
          <a:off x="561625" y="2088438"/>
          <a:ext cx="3000000" cy="3000000"/>
        </p:xfrm>
        <a:graphic>
          <a:graphicData uri="http://schemas.openxmlformats.org/drawingml/2006/table">
            <a:tbl>
              <a:tblPr>
                <a:noFill/>
                <a:tableStyleId>{B323DB0C-81EF-42D0-BE6B-7639E169FA57}</a:tableStyleId>
              </a:tblPr>
              <a:tblGrid>
                <a:gridCol w="7862400"/>
              </a:tblGrid>
              <a:tr h="293925">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compile</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optimizer</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'rmsprop'</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loss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'categorical_crossentropy'</a:t>
                      </a:r>
                      <a:r>
                        <a:rPr lang="en" sz="1000" u="none" cap="none" strike="noStrike">
                          <a:solidFill>
                            <a:srgbClr val="616161"/>
                          </a:solidFill>
                          <a:latin typeface="Consolas"/>
                          <a:ea typeface="Consolas"/>
                          <a:cs typeface="Consolas"/>
                          <a:sym typeface="Consolas"/>
                        </a:rPr>
                        <a:t>,</a:t>
                      </a:r>
                      <a:r>
                        <a:rPr lang="en" sz="1000" u="none" cap="none" strike="noStrike">
                          <a:latin typeface="Consolas"/>
                          <a:ea typeface="Consolas"/>
                          <a:cs typeface="Consolas"/>
                          <a:sym typeface="Consolas"/>
                        </a:rPr>
                        <a:t> metrics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'accuracy'</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graphicFrame>
        <p:nvGraphicFramePr>
          <p:cNvPr id="536" name="Google Shape;536;p83"/>
          <p:cNvGraphicFramePr/>
          <p:nvPr/>
        </p:nvGraphicFramePr>
        <p:xfrm>
          <a:off x="561625" y="3415913"/>
          <a:ext cx="3000000" cy="3000000"/>
        </p:xfrm>
        <a:graphic>
          <a:graphicData uri="http://schemas.openxmlformats.org/drawingml/2006/table">
            <a:tbl>
              <a:tblPr>
                <a:noFill/>
                <a:tableStyleId>{B323DB0C-81EF-42D0-BE6B-7639E169FA57}</a:tableStyleId>
              </a:tblPr>
              <a:tblGrid>
                <a:gridCol w="7862400"/>
              </a:tblGrid>
              <a:tr h="293925">
                <a:tc>
                  <a:txBody>
                    <a:bodyPr/>
                    <a:lstStyle/>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rgbClr val="9C27B0"/>
                          </a:solidFill>
                          <a:latin typeface="Consolas"/>
                          <a:ea typeface="Consolas"/>
                          <a:cs typeface="Consolas"/>
                          <a:sym typeface="Consolas"/>
                        </a:rPr>
                        <a:t>from</a:t>
                      </a:r>
                      <a:r>
                        <a:rPr lang="en" sz="1000" u="none" cap="none" strike="noStrike">
                          <a:solidFill>
                            <a:schemeClr val="dk1"/>
                          </a:solidFill>
                          <a:latin typeface="Consolas"/>
                          <a:ea typeface="Consolas"/>
                          <a:cs typeface="Consolas"/>
                          <a:sym typeface="Consolas"/>
                        </a:rPr>
                        <a:t> keras </a:t>
                      </a:r>
                      <a:r>
                        <a:rPr lang="en" sz="1000" u="none" cap="none" strike="noStrike">
                          <a:solidFill>
                            <a:srgbClr val="9C27B0"/>
                          </a:solidFill>
                          <a:latin typeface="Consolas"/>
                          <a:ea typeface="Consolas"/>
                          <a:cs typeface="Consolas"/>
                          <a:sym typeface="Consolas"/>
                        </a:rPr>
                        <a:t>import</a:t>
                      </a:r>
                      <a:r>
                        <a:rPr lang="en" sz="1000" u="none" cap="none" strike="noStrike">
                          <a:solidFill>
                            <a:schemeClr val="dk1"/>
                          </a:solidFill>
                          <a:latin typeface="Consolas"/>
                          <a:ea typeface="Consolas"/>
                          <a:cs typeface="Consolas"/>
                          <a:sym typeface="Consolas"/>
                        </a:rPr>
                        <a:t> optimizers</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t/>
                      </a:r>
                      <a:endParaRPr sz="1000" u="none" cap="none" strike="noStrike">
                        <a:solidFill>
                          <a:schemeClr val="dk1"/>
                        </a:solidFill>
                        <a:latin typeface="Consolas"/>
                        <a:ea typeface="Consolas"/>
                        <a:cs typeface="Consolas"/>
                        <a:sym typeface="Consolas"/>
                      </a:endParaRPr>
                    </a:p>
                    <a:p>
                      <a:pPr indent="0" lvl="0" marL="0" marR="0" rtl="0" algn="l">
                        <a:lnSpc>
                          <a:spcPct val="115000"/>
                        </a:lnSpc>
                        <a:spcBef>
                          <a:spcPts val="0"/>
                        </a:spcBef>
                        <a:spcAft>
                          <a:spcPts val="0"/>
                        </a:spcAft>
                        <a:buClr>
                          <a:schemeClr val="dk1"/>
                        </a:buClr>
                        <a:buSzPts val="1100"/>
                        <a:buFont typeface="Arial"/>
                        <a:buNone/>
                      </a:pPr>
                      <a:r>
                        <a:rPr lang="en" sz="1000" u="none" cap="none" strike="noStrike">
                          <a:solidFill>
                            <a:schemeClr val="dk1"/>
                          </a:solidFill>
                          <a:latin typeface="Consolas"/>
                          <a:ea typeface="Consolas"/>
                          <a:cs typeface="Consolas"/>
                          <a:sym typeface="Consolas"/>
                        </a:rPr>
                        <a:t>optimizer </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optimizers</a:t>
                      </a:r>
                      <a:r>
                        <a:rPr lang="en" sz="1000" u="none" cap="none" strike="noStrike">
                          <a:solidFill>
                            <a:srgbClr val="616161"/>
                          </a:solidFill>
                          <a:latin typeface="Consolas"/>
                          <a:ea typeface="Consolas"/>
                          <a:cs typeface="Consolas"/>
                          <a:sym typeface="Consolas"/>
                        </a:rPr>
                        <a:t>.</a:t>
                      </a:r>
                      <a:r>
                        <a:rPr lang="en" sz="1000" u="none" cap="none" strike="noStrike">
                          <a:solidFill>
                            <a:srgbClr val="3367D6"/>
                          </a:solidFill>
                          <a:latin typeface="Consolas"/>
                          <a:ea typeface="Consolas"/>
                          <a:cs typeface="Consolas"/>
                          <a:sym typeface="Consolas"/>
                        </a:rPr>
                        <a:t>RMSProp</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lr</a:t>
                      </a:r>
                      <a:r>
                        <a:rPr lang="en" sz="1000" u="none" cap="none" strike="noStrike">
                          <a:solidFill>
                            <a:srgbClr val="616161"/>
                          </a:solidFill>
                          <a:latin typeface="Consolas"/>
                          <a:ea typeface="Consolas"/>
                          <a:cs typeface="Consolas"/>
                          <a:sym typeface="Consolas"/>
                        </a:rPr>
                        <a:t>=</a:t>
                      </a:r>
                      <a:r>
                        <a:rPr lang="en" sz="1000" u="none" cap="none" strike="noStrike">
                          <a:solidFill>
                            <a:srgbClr val="C53929"/>
                          </a:solidFill>
                          <a:latin typeface="Consolas"/>
                          <a:ea typeface="Consolas"/>
                          <a:cs typeface="Consolas"/>
                          <a:sym typeface="Consolas"/>
                        </a:rPr>
                        <a:t>0.01</a:t>
                      </a:r>
                      <a:r>
                        <a:rPr lang="en" sz="1000" u="none" cap="none" strike="noStrike">
                          <a:solidFill>
                            <a:srgbClr val="616161"/>
                          </a:solidFill>
                          <a:latin typeface="Consolas"/>
                          <a:ea typeface="Consolas"/>
                          <a:cs typeface="Consolas"/>
                          <a:sym typeface="Consolas"/>
                        </a:rPr>
                        <a:t>)</a:t>
                      </a:r>
                      <a:br>
                        <a:rPr lang="en" sz="1000" u="none" cap="none" strike="noStrike">
                          <a:solidFill>
                            <a:schemeClr val="dk1"/>
                          </a:solidFill>
                          <a:latin typeface="Consolas"/>
                          <a:ea typeface="Consolas"/>
                          <a:cs typeface="Consolas"/>
                          <a:sym typeface="Consolas"/>
                        </a:rPr>
                      </a:br>
                      <a:r>
                        <a:rPr lang="en" sz="1000" u="none" cap="none" strike="noStrike">
                          <a:solidFill>
                            <a:schemeClr val="dk1"/>
                          </a:solidFill>
                          <a:latin typeface="Consolas"/>
                          <a:ea typeface="Consolas"/>
                          <a:cs typeface="Consolas"/>
                          <a:sym typeface="Consolas"/>
                        </a:rPr>
                        <a:t>model</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compile</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optimizer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optimizer</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loss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'categorical_crossentropy'</a:t>
                      </a:r>
                      <a:r>
                        <a:rPr lang="en" sz="1000" u="none" cap="none" strike="noStrike">
                          <a:solidFill>
                            <a:srgbClr val="616161"/>
                          </a:solidFill>
                          <a:latin typeface="Consolas"/>
                          <a:ea typeface="Consolas"/>
                          <a:cs typeface="Consolas"/>
                          <a:sym typeface="Consolas"/>
                        </a:rPr>
                        <a:t>,</a:t>
                      </a:r>
                      <a:r>
                        <a:rPr lang="en" sz="1000" u="none" cap="none" strike="noStrike">
                          <a:solidFill>
                            <a:schemeClr val="dk1"/>
                          </a:solidFill>
                          <a:latin typeface="Consolas"/>
                          <a:ea typeface="Consolas"/>
                          <a:cs typeface="Consolas"/>
                          <a:sym typeface="Consolas"/>
                        </a:rPr>
                        <a:t> metrics</a:t>
                      </a:r>
                      <a:r>
                        <a:rPr lang="en" sz="1000" u="none" cap="none" strike="noStrike">
                          <a:solidFill>
                            <a:srgbClr val="616161"/>
                          </a:solidFill>
                          <a:latin typeface="Consolas"/>
                          <a:ea typeface="Consolas"/>
                          <a:cs typeface="Consolas"/>
                          <a:sym typeface="Consolas"/>
                        </a:rPr>
                        <a:t>=[</a:t>
                      </a:r>
                      <a:r>
                        <a:rPr lang="en" sz="1000" u="none" cap="none" strike="noStrike">
                          <a:solidFill>
                            <a:srgbClr val="0F9D58"/>
                          </a:solidFill>
                          <a:latin typeface="Consolas"/>
                          <a:ea typeface="Consolas"/>
                          <a:cs typeface="Consolas"/>
                          <a:sym typeface="Consolas"/>
                        </a:rPr>
                        <a:t>'accuracy'</a:t>
                      </a:r>
                      <a:r>
                        <a:rPr lang="en" sz="1000" u="none" cap="none" strike="noStrike">
                          <a:solidFill>
                            <a:srgbClr val="616161"/>
                          </a:solidFill>
                          <a:latin typeface="Consolas"/>
                          <a:ea typeface="Consolas"/>
                          <a:cs typeface="Consolas"/>
                          <a:sym typeface="Consolas"/>
                        </a:rPr>
                        <a:t>])</a:t>
                      </a:r>
                      <a:endParaRPr sz="1000" u="none" cap="none" strike="noStrike">
                        <a:latin typeface="Consolas"/>
                        <a:ea typeface="Consolas"/>
                        <a:cs typeface="Consolas"/>
                        <a:sym typeface="Consolas"/>
                      </a:endParaRPr>
                    </a:p>
                  </a:txBody>
                  <a:tcPr marT="63500" marB="63500" marR="63500" marL="63500">
                    <a:lnL cap="flat" cmpd="sng" w="12700">
                      <a:solidFill>
                        <a:srgbClr val="E0E0E0"/>
                      </a:solidFill>
                      <a:prstDash val="solid"/>
                      <a:round/>
                      <a:headEnd len="sm" w="sm" type="none"/>
                      <a:tailEnd len="sm" w="sm" type="none"/>
                    </a:lnL>
                    <a:lnR cap="flat" cmpd="sng" w="12700">
                      <a:solidFill>
                        <a:srgbClr val="E0E0E0"/>
                      </a:solidFill>
                      <a:prstDash val="solid"/>
                      <a:round/>
                      <a:headEnd len="sm" w="sm" type="none"/>
                      <a:tailEnd len="sm" w="sm" type="none"/>
                    </a:lnR>
                    <a:lnT cap="flat" cmpd="sng" w="12700">
                      <a:solidFill>
                        <a:srgbClr val="E0E0E0"/>
                      </a:solidFill>
                      <a:prstDash val="solid"/>
                      <a:round/>
                      <a:headEnd len="sm" w="sm" type="none"/>
                      <a:tailEnd len="sm" w="sm" type="none"/>
                    </a:lnT>
                    <a:lnB cap="flat" cmpd="sng" w="12700">
                      <a:solidFill>
                        <a:srgbClr val="E0E0E0"/>
                      </a:solidFill>
                      <a:prstDash val="solid"/>
                      <a:round/>
                      <a:headEnd len="sm" w="sm" type="none"/>
                      <a:tailEnd len="sm" w="sm" type="none"/>
                    </a:lnB>
                    <a:solidFill>
                      <a:srgbClr val="FAFAFA"/>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30"/>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38" name="Google Shape;138;p30"/>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39" name="Google Shape;139;p30"/>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Continuous (vs. Discrete) Input Space</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Humans are very good at solving problems when the input space is discrete</a:t>
            </a:r>
            <a:r>
              <a:rPr b="0" i="0" lang="en" sz="1200" u="none" cap="none" strike="noStrike">
                <a:solidFill>
                  <a:schemeClr val="dk1"/>
                </a:solidFill>
                <a:latin typeface="Arial"/>
                <a:ea typeface="Arial"/>
                <a:cs typeface="Arial"/>
                <a:sym typeface="Arial"/>
              </a:rPr>
              <a:t>. A discrete input space is when we have a fixed number of features, such as was described in our polygon recognition problem. </a:t>
            </a:r>
            <a:r>
              <a:rPr b="1" i="0" lang="en" sz="1200" u="none" cap="none" strike="noStrike">
                <a:solidFill>
                  <a:srgbClr val="0000FF"/>
                </a:solidFill>
                <a:latin typeface="Arial"/>
                <a:ea typeface="Arial"/>
                <a:cs typeface="Arial"/>
                <a:sym typeface="Arial"/>
              </a:rPr>
              <a:t>A continuous input space is when the input space does not consist of a fixed number of features, but an unbounded set</a:t>
            </a:r>
            <a:r>
              <a:rPr b="0" i="0" lang="en" sz="1200" u="none" cap="none" strike="noStrike">
                <a:solidFill>
                  <a:schemeClr val="dk1"/>
                </a:solidFill>
                <a:latin typeface="Arial"/>
                <a:ea typeface="Arial"/>
                <a:cs typeface="Arial"/>
                <a:sym typeface="Arial"/>
              </a:rPr>
              <a:t>. In other words, when we cannot predetermine the features.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Let’s take fruit for an example, you probably could come up with an exhaustive list of types of fruits and their varieties, their shapes, textures and colors. But this is actually a continuous input space. Let’s just simply start with the fact that growers continuously breed (engineer) new varieties, which you could not anticipate. Let’s consider all the environmental conditions that the image may appear in, a kitchen, a garden, a commercial field, a warehouse, a grocery store, a kid’s school lunch --at some point, you could not anticipate all the environments. Let’s consider all the conditions of the fruit that may appear in the image, flowering stage, ripening stage, sliced, prepared, rottening, insect damaged, diseased, partially eaten --at some point, you could not anticipate all the conditions.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Google Shape;541;p84"/>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Checkpointing</a:t>
            </a:r>
            <a:endParaRPr>
              <a:solidFill>
                <a:srgbClr val="38761D"/>
              </a:solidFill>
            </a:endParaRPr>
          </a:p>
        </p:txBody>
      </p:sp>
      <p:pic>
        <p:nvPicPr>
          <p:cNvPr id="542" name="Google Shape;542;p84"/>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543" name="Google Shape;543;p84"/>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Checkpointing</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1" i="0" lang="en" sz="1200" u="none" cap="none" strike="noStrike">
                <a:solidFill>
                  <a:srgbClr val="0000FF"/>
                </a:solidFill>
                <a:latin typeface="Arial"/>
                <a:ea typeface="Arial"/>
                <a:cs typeface="Arial"/>
                <a:sym typeface="Arial"/>
              </a:rPr>
              <a:t>Checkpointing is periodically saving the learned model parameters and current hyperparameter values during training</a:t>
            </a:r>
            <a:r>
              <a:rPr b="0" i="0" lang="en" sz="1200" u="none" cap="none" strike="noStrike">
                <a:solidFill>
                  <a:schemeClr val="dk1"/>
                </a:solidFill>
                <a:latin typeface="Arial"/>
                <a:ea typeface="Arial"/>
                <a:cs typeface="Arial"/>
                <a:sym typeface="Arial"/>
              </a:rPr>
              <a:t>. There are two reasons for doing this: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To be able to resume training of a model without restarting the training (where it left off).</a:t>
            </a:r>
            <a:endParaRPr b="1" i="0" sz="1400" u="none" cap="none" strike="noStrike">
              <a:solidFill>
                <a:srgbClr val="38761D"/>
              </a:solidFill>
              <a:latin typeface="Arial"/>
              <a:ea typeface="Arial"/>
              <a:cs typeface="Arial"/>
              <a:sym typeface="Arial"/>
            </a:endParaRPr>
          </a:p>
          <a:p>
            <a:pPr indent="-317500" lvl="0" marL="457200" marR="0" rtl="0" algn="l">
              <a:lnSpc>
                <a:spcPct val="115000"/>
              </a:lnSpc>
              <a:spcBef>
                <a:spcPts val="0"/>
              </a:spcBef>
              <a:spcAft>
                <a:spcPts val="0"/>
              </a:spcAft>
              <a:buClr>
                <a:srgbClr val="38761D"/>
              </a:buClr>
              <a:buSzPts val="1400"/>
              <a:buFont typeface="Arial"/>
              <a:buChar char="●"/>
            </a:pPr>
            <a:r>
              <a:rPr b="1" i="0" lang="en" sz="1400" u="none" cap="none" strike="noStrike">
                <a:solidFill>
                  <a:srgbClr val="38761D"/>
                </a:solidFill>
                <a:latin typeface="Arial"/>
                <a:ea typeface="Arial"/>
                <a:cs typeface="Arial"/>
                <a:sym typeface="Arial"/>
              </a:rPr>
              <a:t>Identify a past point training that the model gave the best results.</a:t>
            </a:r>
            <a:endParaRPr b="1" i="0" sz="1400" u="none" cap="none" strike="noStrike">
              <a:solidFill>
                <a:srgbClr val="38761D"/>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 sz="1200" u="none" cap="none" strike="noStrike">
                <a:solidFill>
                  <a:schemeClr val="dk1"/>
                </a:solidFill>
                <a:latin typeface="Arial"/>
                <a:ea typeface="Arial"/>
                <a:cs typeface="Arial"/>
                <a:sym typeface="Arial"/>
              </a:rPr>
              <a:t>In the former case </a:t>
            </a:r>
            <a:r>
              <a:rPr b="0" i="0" lang="en" sz="1200" u="sng" cap="none" strike="noStrike">
                <a:solidFill>
                  <a:schemeClr val="dk1"/>
                </a:solidFill>
                <a:latin typeface="Arial"/>
                <a:ea typeface="Arial"/>
                <a:cs typeface="Arial"/>
                <a:sym typeface="Arial"/>
              </a:rPr>
              <a:t>(resume training), for resource management one may split the training across sessions</a:t>
            </a:r>
            <a:r>
              <a:rPr b="0" i="0" lang="en" sz="1200" u="none" cap="none" strike="noStrike">
                <a:solidFill>
                  <a:schemeClr val="dk1"/>
                </a:solidFill>
                <a:latin typeface="Arial"/>
                <a:ea typeface="Arial"/>
                <a:cs typeface="Arial"/>
                <a:sym typeface="Arial"/>
              </a:rPr>
              <a:t>. For example, one might reserve (or be authorized) one hour a day for training. At the end of the one hour training each day, the training is checkpointed. The following day, training is resume by restoring from the checkpoint.</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Google Shape;548;p85"/>
          <p:cNvSpPr txBox="1"/>
          <p:nvPr>
            <p:ph idx="1" type="subTitle"/>
          </p:nvPr>
        </p:nvSpPr>
        <p:spPr>
          <a:xfrm>
            <a:off x="835000" y="118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38761D"/>
                </a:solidFill>
              </a:rPr>
              <a:t>Training</a:t>
            </a:r>
            <a:r>
              <a:rPr lang="en">
                <a:solidFill>
                  <a:srgbClr val="38761D"/>
                </a:solidFill>
              </a:rPr>
              <a:t> - Code Lab #2</a:t>
            </a:r>
            <a:endParaRPr>
              <a:solidFill>
                <a:srgbClr val="38761D"/>
              </a:solidFill>
            </a:endParaRPr>
          </a:p>
        </p:txBody>
      </p:sp>
      <p:pic>
        <p:nvPicPr>
          <p:cNvPr id="549" name="Google Shape;549;p85"/>
          <p:cNvPicPr preferRelativeResize="0"/>
          <p:nvPr/>
        </p:nvPicPr>
        <p:blipFill>
          <a:blip r:embed="rId3">
            <a:alphaModFix/>
          </a:blip>
          <a:stretch>
            <a:fillRect/>
          </a:stretch>
        </p:blipFill>
        <p:spPr>
          <a:xfrm>
            <a:off x="0" y="0"/>
            <a:ext cx="1466275" cy="730575"/>
          </a:xfrm>
          <a:prstGeom prst="rect">
            <a:avLst/>
          </a:prstGeom>
          <a:noFill/>
          <a:ln>
            <a:noFill/>
          </a:ln>
        </p:spPr>
      </p:pic>
      <p:sp>
        <p:nvSpPr>
          <p:cNvPr id="550" name="Google Shape;550;p85"/>
          <p:cNvSpPr txBox="1"/>
          <p:nvPr/>
        </p:nvSpPr>
        <p:spPr>
          <a:xfrm>
            <a:off x="423375" y="730575"/>
            <a:ext cx="8430600" cy="4302900"/>
          </a:xfrm>
          <a:prstGeom prst="rect">
            <a:avLst/>
          </a:prstGeom>
          <a:noFill/>
          <a:ln>
            <a:noFill/>
          </a:ln>
        </p:spPr>
        <p:txBody>
          <a:bodyPr anchorCtr="0" anchor="t" bIns="91425" lIns="91425" spcFirstLastPara="1" rIns="91425" wrap="square" tIns="91425">
            <a:noAutofit/>
          </a:bodyPr>
          <a:lstStyle/>
          <a:p>
            <a:pPr indent="0" lvl="0" marL="0" rtl="0" algn="ctr">
              <a:spcBef>
                <a:spcPts val="1100"/>
              </a:spcBef>
              <a:spcAft>
                <a:spcPts val="0"/>
              </a:spcAft>
              <a:buNone/>
            </a:pPr>
            <a:r>
              <a:rPr b="1" lang="en" sz="1200">
                <a:solidFill>
                  <a:schemeClr val="dk1"/>
                </a:solidFill>
                <a:highlight>
                  <a:schemeClr val="lt1"/>
                </a:highlight>
              </a:rPr>
              <a:t>Optional Code Lab - </a:t>
            </a:r>
            <a:r>
              <a:rPr b="1" lang="en" sz="1200">
                <a:solidFill>
                  <a:srgbClr val="0000FF"/>
                </a:solidFill>
                <a:highlight>
                  <a:srgbClr val="FFFFFF"/>
                </a:highlight>
              </a:rPr>
              <a:t>Get Familiar with Training</a:t>
            </a:r>
            <a:endParaRPr b="1" sz="1200">
              <a:solidFill>
                <a:srgbClr val="0000FF"/>
              </a:solidFill>
              <a:highlight>
                <a:srgbClr val="FFFFFF"/>
              </a:highlight>
            </a:endParaRPr>
          </a:p>
          <a:p>
            <a:pPr indent="0" lvl="0" marL="0" rtl="0" algn="l">
              <a:lnSpc>
                <a:spcPct val="115000"/>
              </a:lnSpc>
              <a:spcBef>
                <a:spcPts val="0"/>
              </a:spcBef>
              <a:spcAft>
                <a:spcPts val="0"/>
              </a:spcAft>
              <a:buNone/>
            </a:pPr>
            <a:r>
              <a:t/>
            </a:r>
            <a:endParaRPr sz="1100">
              <a:solidFill>
                <a:schemeClr val="dk1"/>
              </a:solidFill>
            </a:endParaRPr>
          </a:p>
          <a:p>
            <a:pPr indent="0" lvl="0" marL="0" rtl="0" algn="l">
              <a:spcBef>
                <a:spcPts val="1100"/>
              </a:spcBef>
              <a:spcAft>
                <a:spcPts val="0"/>
              </a:spcAft>
              <a:buClr>
                <a:schemeClr val="dk1"/>
              </a:buClr>
              <a:buSzPts val="1100"/>
              <a:buFont typeface="Arial"/>
              <a:buNone/>
            </a:pPr>
            <a:r>
              <a:t/>
            </a:r>
            <a:endParaRPr b="1" sz="1650">
              <a:solidFill>
                <a:srgbClr val="337AB7"/>
              </a:solidFill>
              <a:highlight>
                <a:srgbClr val="FFFFFF"/>
              </a:highlight>
            </a:endParaRPr>
          </a:p>
          <a:p>
            <a:pPr indent="0" lvl="0" marL="0" rtl="0" algn="ctr">
              <a:lnSpc>
                <a:spcPct val="115000"/>
              </a:lnSpc>
              <a:spcBef>
                <a:spcPts val="0"/>
              </a:spcBef>
              <a:spcAft>
                <a:spcPts val="0"/>
              </a:spcAft>
              <a:buNone/>
            </a:pPr>
            <a:r>
              <a:rPr lang="en" sz="1000">
                <a:solidFill>
                  <a:srgbClr val="337AB7"/>
                </a:solidFill>
                <a:highlight>
                  <a:srgbClr val="FAFAFA"/>
                </a:highlight>
                <a:uFill>
                  <a:noFill/>
                </a:uFill>
                <a:hlinkClick r:id="rId4"/>
              </a:rPr>
              <a:t>Idiomatic Programmer - handbook 3 - Codelab 2.ipynb</a:t>
            </a:r>
            <a:endParaRPr b="1"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1100"/>
              </a:spcBef>
              <a:spcAft>
                <a:spcPts val="0"/>
              </a:spcAft>
              <a:buNone/>
            </a:pPr>
            <a:r>
              <a:t/>
            </a:r>
            <a:endParaRPr sz="120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31"/>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45" name="Google Shape;145;p31"/>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46" name="Google Shape;146;p31"/>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Continuous (vs. Discrete) Input Space</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Humans are very good at solving problems when the input space is discrete</a:t>
            </a:r>
            <a:r>
              <a:rPr b="0" i="0" lang="en" sz="1200" u="none" cap="none" strike="noStrike">
                <a:solidFill>
                  <a:schemeClr val="dk1"/>
                </a:solidFill>
                <a:latin typeface="Arial"/>
                <a:ea typeface="Arial"/>
                <a:cs typeface="Arial"/>
                <a:sym typeface="Arial"/>
              </a:rPr>
              <a:t>. A discrete input space is when we have a fixed number of features, such as was described in our polygon recognition problem. </a:t>
            </a:r>
            <a:r>
              <a:rPr b="1" i="0" lang="en" sz="1200" u="none" cap="none" strike="noStrike">
                <a:solidFill>
                  <a:srgbClr val="0000FF"/>
                </a:solidFill>
                <a:latin typeface="Arial"/>
                <a:ea typeface="Arial"/>
                <a:cs typeface="Arial"/>
                <a:sym typeface="Arial"/>
              </a:rPr>
              <a:t>A continuous input space is when the input space does not consist of a fixed number of features, but an unbounded set</a:t>
            </a:r>
            <a:r>
              <a:rPr b="0" i="0" lang="en" sz="1200" u="none" cap="none" strike="noStrike">
                <a:solidFill>
                  <a:schemeClr val="dk1"/>
                </a:solidFill>
                <a:latin typeface="Arial"/>
                <a:ea typeface="Arial"/>
                <a:cs typeface="Arial"/>
                <a:sym typeface="Arial"/>
              </a:rPr>
              <a:t>. In other words, when we cannot predetermine the features.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Let’s take fruit for an example, you probably could come up with an exhaustive list of types of fruits and their varieties, their shapes, textures and colors. But this is actually a continuous input space. Let’s just simply start with the fact that growers continuously breed (engineer) new varieties, which you could not anticipate. Let’s consider all the environmental conditions that the image may appear in, a kitchen, a garden, a commercial field, a warehouse, a grocery store, a kid’s school lunch --at some point, you could not anticipate all the environments. Let’s consider all the conditions of the fruit that may appear in the image, flowering stage, ripening stage, sliced, prepared, rottening, insect damaged, diseased, partially eaten --at some point, you could not anticipate all the conditions.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32"/>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 &amp; Hyperparameter Tuning</a:t>
            </a:r>
            <a:endParaRPr>
              <a:solidFill>
                <a:srgbClr val="38761D"/>
              </a:solidFill>
            </a:endParaRPr>
          </a:p>
        </p:txBody>
      </p:sp>
      <p:pic>
        <p:nvPicPr>
          <p:cNvPr id="152" name="Google Shape;152;p32"/>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53" name="Google Shape;153;p32"/>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Non-Linearity</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Most algorithms</a:t>
            </a:r>
            <a:r>
              <a:rPr b="1" i="0" lang="en" sz="1200" u="none" cap="none" strike="noStrike">
                <a:solidFill>
                  <a:srgbClr val="0000FF"/>
                </a:solidFill>
                <a:latin typeface="Arial"/>
                <a:ea typeface="Arial"/>
                <a:cs typeface="Arial"/>
                <a:sym typeface="Arial"/>
              </a:rPr>
              <a:t> before machine learning, solved problems that either were all or very close to having some form of a linear relationship between the inputs and outputs</a:t>
            </a:r>
            <a:r>
              <a:rPr b="0" i="0" lang="en" sz="1200" u="none" cap="none" strike="noStrike">
                <a:solidFill>
                  <a:schemeClr val="dk1"/>
                </a:solidFill>
                <a:latin typeface="Arial"/>
                <a:ea typeface="Arial"/>
                <a:cs typeface="Arial"/>
                <a:sym typeface="Arial"/>
              </a:rPr>
              <a:t>. Classical use of linear and logistic regression, and decision trees were used on problems that had low dimensionality in the input space and high level of linearity, where the linearity could be expressed as a polynomial equation.</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rgbClr val="0000FF"/>
                </a:solidFill>
                <a:latin typeface="Arial"/>
                <a:ea typeface="Arial"/>
                <a:cs typeface="Arial"/>
                <a:sym typeface="Arial"/>
              </a:rPr>
              <a:t>Algorithms which have high non-linearity cannot be expressed as a polynomial equation</a:t>
            </a:r>
            <a:r>
              <a:rPr b="0" i="0" lang="en" sz="1200" u="none" cap="none" strike="noStrike">
                <a:solidFill>
                  <a:schemeClr val="dk1"/>
                </a:solidFill>
                <a:latin typeface="Arial"/>
                <a:ea typeface="Arial"/>
                <a:cs typeface="Arial"/>
                <a:sym typeface="Arial"/>
              </a:rPr>
              <a:t>. Instead, the algorithm needs to be </a:t>
            </a:r>
            <a:r>
              <a:rPr b="1" i="0" lang="en" sz="1200" u="none" cap="none" strike="noStrike">
                <a:solidFill>
                  <a:srgbClr val="0000FF"/>
                </a:solidFill>
                <a:latin typeface="Arial"/>
                <a:ea typeface="Arial"/>
                <a:cs typeface="Arial"/>
                <a:sym typeface="Arial"/>
              </a:rPr>
              <a:t>decomposed into segments of linearity and then combined through activation functions</a:t>
            </a:r>
            <a:r>
              <a:rPr b="0" i="0" lang="en" sz="1200" u="none" cap="none" strike="noStrike">
                <a:solidFill>
                  <a:schemeClr val="dk1"/>
                </a:solidFill>
                <a:latin typeface="Arial"/>
                <a:ea typeface="Arial"/>
                <a:cs typeface="Arial"/>
                <a:sym typeface="Arial"/>
              </a:rPr>
              <a:t>. With large datasets and increase in computing power, deep learning methods can be used to train a model to learn this decomposition and relationships (activations) between within the decomposition, which are typically represented as filters, weights and biases.</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3"/>
          <p:cNvSpPr txBox="1"/>
          <p:nvPr>
            <p:ph idx="1" type="subTitle"/>
          </p:nvPr>
        </p:nvSpPr>
        <p:spPr>
          <a:xfrm>
            <a:off x="505550" y="116700"/>
            <a:ext cx="8520600" cy="79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solidFill>
                  <a:srgbClr val="38761D"/>
                </a:solidFill>
              </a:rPr>
              <a:t>Training Preparation</a:t>
            </a:r>
            <a:endParaRPr>
              <a:solidFill>
                <a:srgbClr val="38761D"/>
              </a:solidFill>
            </a:endParaRPr>
          </a:p>
        </p:txBody>
      </p:sp>
      <p:pic>
        <p:nvPicPr>
          <p:cNvPr id="159" name="Google Shape;159;p33"/>
          <p:cNvPicPr preferRelativeResize="0"/>
          <p:nvPr/>
        </p:nvPicPr>
        <p:blipFill rotWithShape="1">
          <a:blip r:embed="rId3">
            <a:alphaModFix/>
          </a:blip>
          <a:srcRect b="0" l="0" r="0" t="0"/>
          <a:stretch/>
        </p:blipFill>
        <p:spPr>
          <a:xfrm>
            <a:off x="0" y="0"/>
            <a:ext cx="1466276" cy="730576"/>
          </a:xfrm>
          <a:prstGeom prst="rect">
            <a:avLst/>
          </a:prstGeom>
          <a:noFill/>
          <a:ln>
            <a:noFill/>
          </a:ln>
        </p:spPr>
      </p:pic>
      <p:sp>
        <p:nvSpPr>
          <p:cNvPr id="160" name="Google Shape;160;p33"/>
          <p:cNvSpPr txBox="1"/>
          <p:nvPr/>
        </p:nvSpPr>
        <p:spPr>
          <a:xfrm>
            <a:off x="459650" y="595050"/>
            <a:ext cx="8283600" cy="42054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chemeClr val="dk1"/>
                </a:solidFill>
                <a:latin typeface="Arial"/>
                <a:ea typeface="Arial"/>
                <a:cs typeface="Arial"/>
                <a:sym typeface="Arial"/>
              </a:rPr>
              <a:t>Training Steps</a:t>
            </a:r>
            <a:endParaRPr b="1" i="0" sz="1400" u="none" cap="none" strike="noStrike">
              <a:solidFill>
                <a:srgbClr val="434343"/>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When training a model, the following steps are typically followed:</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none" cap="none" strike="noStrike">
                <a:solidFill>
                  <a:schemeClr val="dk1"/>
                </a:solidFill>
                <a:latin typeface="Arial"/>
                <a:ea typeface="Arial"/>
                <a:cs typeface="Arial"/>
                <a:sym typeface="Arial"/>
              </a:rPr>
              <a:t>Split the dataset into training, eval (validation) and test.</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none" cap="none" strike="noStrike">
                <a:solidFill>
                  <a:schemeClr val="dk1"/>
                </a:solidFill>
                <a:latin typeface="Arial"/>
                <a:ea typeface="Arial"/>
                <a:cs typeface="Arial"/>
                <a:sym typeface="Arial"/>
              </a:rPr>
              <a:t>Repeat</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AutoNum type="alphaLcPeriod"/>
            </a:pPr>
            <a:r>
              <a:rPr b="0" i="0" lang="en" sz="1200" u="none" cap="none" strike="noStrike">
                <a:solidFill>
                  <a:schemeClr val="dk1"/>
                </a:solidFill>
                <a:latin typeface="Arial"/>
                <a:ea typeface="Arial"/>
                <a:cs typeface="Arial"/>
                <a:sym typeface="Arial"/>
              </a:rPr>
              <a:t>Set hyperparameters like batch size and learning rate.</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AutoNum type="alphaLcPeriod"/>
            </a:pPr>
            <a:r>
              <a:rPr b="0" i="0" lang="en" sz="1200" u="none" cap="none" strike="noStrike">
                <a:solidFill>
                  <a:schemeClr val="dk1"/>
                </a:solidFill>
                <a:latin typeface="Arial"/>
                <a:ea typeface="Arial"/>
                <a:cs typeface="Arial"/>
                <a:sym typeface="Arial"/>
              </a:rPr>
              <a:t>Repeat:</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Shuffle the training data.</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Feed the training data through the neural network (epoch).</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Measure accuracy of the model on the train and eval data per epoch.</a:t>
            </a:r>
            <a:endParaRPr b="0" i="0" sz="1200" u="none" cap="none" strike="noStrike">
              <a:solidFill>
                <a:schemeClr val="dk1"/>
              </a:solidFill>
              <a:latin typeface="Arial"/>
              <a:ea typeface="Arial"/>
              <a:cs typeface="Arial"/>
              <a:sym typeface="Arial"/>
            </a:endParaRPr>
          </a:p>
          <a:p>
            <a:pPr indent="-304800" lvl="2" marL="1371600" marR="0" rtl="0" algn="l">
              <a:lnSpc>
                <a:spcPct val="115000"/>
              </a:lnSpc>
              <a:spcBef>
                <a:spcPts val="0"/>
              </a:spcBef>
              <a:spcAft>
                <a:spcPts val="0"/>
              </a:spcAft>
              <a:buClr>
                <a:schemeClr val="dk1"/>
              </a:buClr>
              <a:buSzPts val="1200"/>
              <a:buFont typeface="Arial"/>
              <a:buAutoNum type="romanLcPeriod"/>
            </a:pPr>
            <a:r>
              <a:rPr b="0" i="0" lang="en" sz="1200" u="none" cap="none" strike="noStrike">
                <a:solidFill>
                  <a:schemeClr val="dk1"/>
                </a:solidFill>
                <a:latin typeface="Arial"/>
                <a:ea typeface="Arial"/>
                <a:cs typeface="Arial"/>
                <a:sym typeface="Arial"/>
              </a:rPr>
              <a:t>Monitor for convergence.</a:t>
            </a:r>
            <a:endParaRPr b="0" i="0" sz="1200" u="none" cap="none" strike="noStrike">
              <a:solidFill>
                <a:schemeClr val="dk1"/>
              </a:solidFill>
              <a:latin typeface="Arial"/>
              <a:ea typeface="Arial"/>
              <a:cs typeface="Arial"/>
              <a:sym typeface="Arial"/>
            </a:endParaRPr>
          </a:p>
          <a:p>
            <a:pPr indent="-304800" lvl="1" marL="914400" marR="0" rtl="0" algn="l">
              <a:lnSpc>
                <a:spcPct val="115000"/>
              </a:lnSpc>
              <a:spcBef>
                <a:spcPts val="0"/>
              </a:spcBef>
              <a:spcAft>
                <a:spcPts val="0"/>
              </a:spcAft>
              <a:buClr>
                <a:schemeClr val="dk1"/>
              </a:buClr>
              <a:buSzPts val="1200"/>
              <a:buFont typeface="Arial"/>
              <a:buAutoNum type="alphaLcPeriod"/>
            </a:pPr>
            <a:r>
              <a:rPr b="0" i="0" lang="en" sz="1200" u="none" cap="none" strike="noStrike">
                <a:solidFill>
                  <a:schemeClr val="dk1"/>
                </a:solidFill>
                <a:latin typeface="Arial"/>
                <a:ea typeface="Arial"/>
                <a:cs typeface="Arial"/>
                <a:sym typeface="Arial"/>
              </a:rPr>
              <a:t>If targets for rate of convergence and accuracy are sufficient, stop training.</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AutoNum type="arabicPeriod"/>
            </a:pPr>
            <a:r>
              <a:rPr b="0" i="0" lang="en" sz="1200" u="none" cap="none" strike="noStrike">
                <a:solidFill>
                  <a:schemeClr val="dk1"/>
                </a:solidFill>
                <a:latin typeface="Arial"/>
                <a:ea typeface="Arial"/>
                <a:cs typeface="Arial"/>
                <a:sym typeface="Arial"/>
              </a:rPr>
              <a:t>Measure final accuracy with the test data.</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ctr">
              <a:lnSpc>
                <a:spcPct val="115000"/>
              </a:lnSpc>
              <a:spcBef>
                <a:spcPts val="1100"/>
              </a:spcBef>
              <a:spcAft>
                <a:spcPts val="0"/>
              </a:spcAft>
              <a:buClr>
                <a:srgbClr val="000000"/>
              </a:buClr>
              <a:buSzPts val="1200"/>
              <a:buFont typeface="Arial"/>
              <a:buNone/>
            </a:pPr>
            <a:r>
              <a:t/>
            </a:r>
            <a:endParaRPr b="0" i="0" sz="1200" u="sng" cap="none" strike="noStrike">
              <a:solidFill>
                <a:schemeClr val="dk1"/>
              </a:solidFill>
              <a:latin typeface="Arial"/>
              <a:ea typeface="Arial"/>
              <a:cs typeface="Arial"/>
              <a:sym typeface="Arial"/>
            </a:endParaRPr>
          </a:p>
          <a:p>
            <a:pPr indent="0" lvl="0" marL="0" marR="0" rtl="0" algn="l">
              <a:lnSpc>
                <a:spcPct val="115000"/>
              </a:lnSpc>
              <a:spcBef>
                <a:spcPts val="16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457200" lvl="0" marL="13716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br>
              <a:rPr b="0" i="0" lang="en" sz="1100" u="none" cap="none" strike="noStrike">
                <a:solidFill>
                  <a:schemeClr val="dk1"/>
                </a:solidFill>
                <a:latin typeface="Arial"/>
                <a:ea typeface="Arial"/>
                <a:cs typeface="Arial"/>
                <a:sym typeface="Arial"/>
              </a:rPr>
            </a:b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1"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050"/>
              <a:buFont typeface="Arial"/>
              <a:buNone/>
            </a:pPr>
            <a:r>
              <a:t/>
            </a:r>
            <a:endParaRPr b="0" i="0" sz="105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15000"/>
              </a:lnSpc>
              <a:spcBef>
                <a:spcPts val="11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