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EB7B004-3FAF-416D-8EFC-9841C8A847AE}">
  <a:tblStyle styleId="{9EB7B004-3FAF-416D-8EFC-9841C8A847AE}"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968A45A-6440-44E5-87AE-31210EB76667}" styleName="Table_1">
    <a:wholeTbl>
      <a:tcTxStyle b="off" i="off">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slide" Target="slides/slide77.xml"/><Relationship Id="rId83" Type="http://schemas.openxmlformats.org/officeDocument/2006/relationships/slide" Target="slides/slide76.xml"/><Relationship Id="rId42" Type="http://schemas.openxmlformats.org/officeDocument/2006/relationships/slide" Target="slides/slide35.xml"/><Relationship Id="rId86" Type="http://schemas.openxmlformats.org/officeDocument/2006/relationships/slide" Target="slides/slide79.xml"/><Relationship Id="rId41" Type="http://schemas.openxmlformats.org/officeDocument/2006/relationships/slide" Target="slides/slide34.xml"/><Relationship Id="rId85" Type="http://schemas.openxmlformats.org/officeDocument/2006/relationships/slide" Target="slides/slide78.xml"/><Relationship Id="rId44" Type="http://schemas.openxmlformats.org/officeDocument/2006/relationships/slide" Target="slides/slide37.xml"/><Relationship Id="rId88" Type="http://schemas.openxmlformats.org/officeDocument/2006/relationships/slide" Target="slides/slide81.xml"/><Relationship Id="rId43" Type="http://schemas.openxmlformats.org/officeDocument/2006/relationships/slide" Target="slides/slide36.xml"/><Relationship Id="rId87" Type="http://schemas.openxmlformats.org/officeDocument/2006/relationships/slide" Target="slides/slide80.xml"/><Relationship Id="rId46" Type="http://schemas.openxmlformats.org/officeDocument/2006/relationships/slide" Target="slides/slide39.xml"/><Relationship Id="rId45" Type="http://schemas.openxmlformats.org/officeDocument/2006/relationships/slide" Target="slides/slide38.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95" Type="http://schemas.openxmlformats.org/officeDocument/2006/relationships/slide" Target="slides/slide88.xml"/><Relationship Id="rId50" Type="http://schemas.openxmlformats.org/officeDocument/2006/relationships/slide" Target="slides/slide43.xml"/><Relationship Id="rId94" Type="http://schemas.openxmlformats.org/officeDocument/2006/relationships/slide" Target="slides/slide87.xml"/><Relationship Id="rId53" Type="http://schemas.openxmlformats.org/officeDocument/2006/relationships/slide" Target="slides/slide46.xml"/><Relationship Id="rId52" Type="http://schemas.openxmlformats.org/officeDocument/2006/relationships/slide" Target="slides/slide45.xml"/><Relationship Id="rId96" Type="http://schemas.openxmlformats.org/officeDocument/2006/relationships/slide" Target="slides/slide89.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132f0a1a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132f0a1a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132f0a1a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132f0a1a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132f0a1a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132f0a1a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8c82fa85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8c82fa85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8c82fa85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8c82fa85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8c82fa85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8c82fa85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8c82fa85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8c82fa85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8c82fa85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8c82fa85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8c82fa85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8c82fa85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8c82fa85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8c82fa85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6d1131b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6d1131b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8c82fa85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8c82fa85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8c82fa85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8c82fa85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8c82fa85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8c82fa85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8c82fa85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8c82fa85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8c82fa859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8c82fa859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8c82fa85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8c82fa85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8c82fa85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8c82fa85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8c82fa85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8c82fa85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8c82fa859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8c82fa859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8c82fa859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8c82fa85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115d6a80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115d6a80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58c82fa859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8c82fa859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58c82fa85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8c82fa85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8c82fa859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8c82fa859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afa6d6b9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afa6d6b9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8c82fa859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8c82fa859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58c82fa859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58c82fa859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8c82fa859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8c82fa859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58c82fa859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58c82fa859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8c82fa859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8c82fa859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58c82fa859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58c82fa859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115d6a80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115d6a80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58c82fa859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58c82fa859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58c82fa859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58c82fa859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58e670c0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58e670c0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58e670c0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58e670c0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58e670c0f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58e670c0f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58e670c0f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58e670c0f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58e670c0f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58e670c0f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58e670c0f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58e670c0f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58e670c0f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58e670c0f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58e670c0f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58e670c0f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115d6a80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115d6a80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58e670c0f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58e670c0f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58e670c0f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58e670c0f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58e670c0f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58e670c0f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58e670c0f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58e670c0f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58e670c0f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58e670c0f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58e670c0f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58e670c0f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58e670c0f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58e670c0f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58e670c0f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58e670c0f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58e670c0f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58e670c0f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58e670c0f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58e670c0f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132f0a1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132f0a1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58e670c0f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58e670c0f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5e64cf846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5e64cf846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5e7e6978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5" name="Google Shape;575;g5e7e6978a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5e7e6978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g5e7e6978a9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g5e7e6978a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g5e7e6978a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5e7e6978a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6" name="Google Shape;596;g5e7e6978a9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g5e7e6978a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g5e7e6978a9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g5e7e6978a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g5e7e6978a9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5e7e6978a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g5e7e6978a9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Google Shape;626;g5e7e6978a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g5e7e6978a9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132f0a1a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132f0a1a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g5e7e6978a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g5e7e6978a9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g5e7e6978a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g5e7e6978a9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g5e7e6978a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9" name="Google Shape;649;g5e7e6978a9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5e7e6978a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7" name="Google Shape;657;g5e7e6978a9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5e7e6978a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4" name="Google Shape;664;g5e7e6978a9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g5e7e6978a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5" name="Google Shape;675;g5e7e6978a9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Google Shape;682;g5e7e6978a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3" name="Google Shape;683;g5e7e6978a9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9" name="Shape 689"/>
        <p:cNvGrpSpPr/>
        <p:nvPr/>
      </p:nvGrpSpPr>
      <p:grpSpPr>
        <a:xfrm>
          <a:off x="0" y="0"/>
          <a:ext cx="0" cy="0"/>
          <a:chOff x="0" y="0"/>
          <a:chExt cx="0" cy="0"/>
        </a:xfrm>
      </p:grpSpPr>
      <p:sp>
        <p:nvSpPr>
          <p:cNvPr id="690" name="Google Shape;690;g5e7e6978a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1" name="Google Shape;691;g5e7e6978a9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g5e7e6978a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9" name="Google Shape;699;g5e7e6978a9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Google Shape;706;g5e7e6978a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7" name="Google Shape;707;g5e7e6978a9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132f0a1a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132f0a1a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g5e7e6978a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5" name="Google Shape;715;g5e7e6978a9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g5e7e6978a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3" name="Google Shape;723;g5e7e6978a9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g5e7e6978a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1" name="Google Shape;731;g5e7e6978a9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Google Shape;738;g5e7e6978a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9" name="Google Shape;739;g5e7e6978a9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g5e7e6978a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7" name="Google Shape;747;g5e7e6978a9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2" name="Shape 752"/>
        <p:cNvGrpSpPr/>
        <p:nvPr/>
      </p:nvGrpSpPr>
      <p:grpSpPr>
        <a:xfrm>
          <a:off x="0" y="0"/>
          <a:ext cx="0" cy="0"/>
          <a:chOff x="0" y="0"/>
          <a:chExt cx="0" cy="0"/>
        </a:xfrm>
      </p:grpSpPr>
      <p:sp>
        <p:nvSpPr>
          <p:cNvPr id="753" name="Google Shape;753;g5e7e6978a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4" name="Google Shape;754;g5e7e6978a9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g5e7e6978a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2" name="Google Shape;762;g5e7e6978a9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 name="Shape 768"/>
        <p:cNvGrpSpPr/>
        <p:nvPr/>
      </p:nvGrpSpPr>
      <p:grpSpPr>
        <a:xfrm>
          <a:off x="0" y="0"/>
          <a:ext cx="0" cy="0"/>
          <a:chOff x="0" y="0"/>
          <a:chExt cx="0" cy="0"/>
        </a:xfrm>
      </p:grpSpPr>
      <p:sp>
        <p:nvSpPr>
          <p:cNvPr id="769" name="Google Shape;769;g5e7e6978a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0" name="Google Shape;770;g5e7e6978a9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6" name="Shape 776"/>
        <p:cNvGrpSpPr/>
        <p:nvPr/>
      </p:nvGrpSpPr>
      <p:grpSpPr>
        <a:xfrm>
          <a:off x="0" y="0"/>
          <a:ext cx="0" cy="0"/>
          <a:chOff x="0" y="0"/>
          <a:chExt cx="0" cy="0"/>
        </a:xfrm>
      </p:grpSpPr>
      <p:sp>
        <p:nvSpPr>
          <p:cNvPr id="777" name="Google Shape;777;g5e7e6978a9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8" name="Google Shape;778;g5e7e6978a9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4" name="Shape 784"/>
        <p:cNvGrpSpPr/>
        <p:nvPr/>
      </p:nvGrpSpPr>
      <p:grpSpPr>
        <a:xfrm>
          <a:off x="0" y="0"/>
          <a:ext cx="0" cy="0"/>
          <a:chOff x="0" y="0"/>
          <a:chExt cx="0" cy="0"/>
        </a:xfrm>
      </p:grpSpPr>
      <p:sp>
        <p:nvSpPr>
          <p:cNvPr id="785" name="Google Shape;785;g5e7e6978a9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5e7e6978a9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132f0a1a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132f0a1a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hyperlink" Target="https://www.pyimagesearch.com/2015/02/02/just-open-sourced-personal-imutils-package-series-opencv-convenience-func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hyperlink" Target="http://localhost:8888/notebooks/Idiomatic%20Programmer%20-%20handbook%202%20-%20Codelab%202.ipynb"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20.png"/><Relationship Id="rId4" Type="http://schemas.openxmlformats.org/officeDocument/2006/relationships/hyperlink" Target="https://github.com/GoogleCloudPlatform/keras-idiomatic-programmer/blob/master/workshops/Data_Augmentation/Idiomatic%20Programmer%20-%20handbook%202%20-%20Codelab%202.ipynb"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image" Target="../media/image2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 Id="rId3" Type="http://schemas.openxmlformats.org/officeDocument/2006/relationships/image" Target="../media/image2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 Id="rId3" Type="http://schemas.openxmlformats.org/officeDocument/2006/relationships/image" Target="../media/image2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 Id="rId3" Type="http://schemas.openxmlformats.org/officeDocument/2006/relationships/image" Target="../media/image2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 Id="rId3" Type="http://schemas.openxmlformats.org/officeDocument/2006/relationships/image" Target="../media/image21.png"/><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 Id="rId3" Type="http://schemas.openxmlformats.org/officeDocument/2006/relationships/image" Target="../media/image21.png"/><Relationship Id="rId4" Type="http://schemas.openxmlformats.org/officeDocument/2006/relationships/image" Target="../media/image2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 Id="rId3" Type="http://schemas.openxmlformats.org/officeDocument/2006/relationships/image" Target="../media/image21.png"/><Relationship Id="rId4" Type="http://schemas.openxmlformats.org/officeDocument/2006/relationships/image" Target="../media/image2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image" Target="../media/image2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 Id="rId3" Type="http://schemas.openxmlformats.org/officeDocument/2006/relationships/image" Target="../media/image2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 Id="rId3" Type="http://schemas.openxmlformats.org/officeDocument/2006/relationships/image" Target="../media/image2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 Id="rId3" Type="http://schemas.openxmlformats.org/officeDocument/2006/relationships/image" Target="../media/image2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 Id="rId3" Type="http://schemas.openxmlformats.org/officeDocument/2006/relationships/image" Target="../media/image21.png"/><Relationship Id="rId4" Type="http://schemas.openxmlformats.org/officeDocument/2006/relationships/image" Target="../media/image26.png"/><Relationship Id="rId5" Type="http://schemas.openxmlformats.org/officeDocument/2006/relationships/image" Target="../media/image23.png"/><Relationship Id="rId6" Type="http://schemas.openxmlformats.org/officeDocument/2006/relationships/image" Target="../media/image2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 Id="rId3" Type="http://schemas.openxmlformats.org/officeDocument/2006/relationships/image" Target="../media/image2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 Id="rId3" Type="http://schemas.openxmlformats.org/officeDocument/2006/relationships/image" Target="../media/image2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 Id="rId3" Type="http://schemas.openxmlformats.org/officeDocument/2006/relationships/image" Target="../media/image2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8.xml"/><Relationship Id="rId3" Type="http://schemas.openxmlformats.org/officeDocument/2006/relationships/image" Target="../media/image2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 Id="rId3" Type="http://schemas.openxmlformats.org/officeDocument/2006/relationships/image" Target="../media/image2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 Id="rId3" Type="http://schemas.openxmlformats.org/officeDocument/2006/relationships/image" Target="../media/image2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 Id="rId3" Type="http://schemas.openxmlformats.org/officeDocument/2006/relationships/image" Target="../media/image2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 Id="rId3" Type="http://schemas.openxmlformats.org/officeDocument/2006/relationships/image" Target="../media/image2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 Id="rId3" Type="http://schemas.openxmlformats.org/officeDocument/2006/relationships/image" Target="../media/image2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 Id="rId3" Type="http://schemas.openxmlformats.org/officeDocument/2006/relationships/image" Target="../media/image2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 Id="rId3" Type="http://schemas.openxmlformats.org/officeDocument/2006/relationships/image" Target="../media/image2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 Id="rId3" Type="http://schemas.openxmlformats.org/officeDocument/2006/relationships/image" Target="../media/image2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 Id="rId3" Type="http://schemas.openxmlformats.org/officeDocument/2006/relationships/image" Target="../media/image2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20.png"/><Relationship Id="rId4" Type="http://schemas.openxmlformats.org/officeDocument/2006/relationships/hyperlink" Target="https://github.com/GoogleCloudPlatform/keras-idiomatic-programmer/blob/master/workshops/Data_Augmentation/Idiomatic%20Programmer%20-%20handbook%202%20-%20Codelab%202.ipyn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100" name="Google Shape;100;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Workshop</a:t>
            </a:r>
            <a:br>
              <a:rPr lang="en">
                <a:solidFill>
                  <a:srgbClr val="38761D"/>
                </a:solidFill>
              </a:rPr>
            </a:br>
            <a:r>
              <a:rPr lang="en" sz="1200">
                <a:solidFill>
                  <a:srgbClr val="38761D"/>
                </a:solidFill>
              </a:rPr>
              <a:t>V</a:t>
            </a:r>
            <a:r>
              <a:rPr lang="en" sz="1200">
                <a:solidFill>
                  <a:srgbClr val="38761D"/>
                </a:solidFill>
              </a:rPr>
              <a:t>ersion: July 2019</a:t>
            </a:r>
            <a:endParaRPr sz="1200">
              <a:solidFill>
                <a:srgbClr val="38761D"/>
              </a:solidFill>
            </a:endParaRPr>
          </a:p>
        </p:txBody>
      </p:sp>
      <p:pic>
        <p:nvPicPr>
          <p:cNvPr id="101" name="Google Shape;101;p25"/>
          <p:cNvPicPr preferRelativeResize="0"/>
          <p:nvPr/>
        </p:nvPicPr>
        <p:blipFill>
          <a:blip r:embed="rId3">
            <a:alphaModFix/>
          </a:blip>
          <a:stretch>
            <a:fillRect/>
          </a:stretch>
        </p:blipFill>
        <p:spPr>
          <a:xfrm>
            <a:off x="0" y="0"/>
            <a:ext cx="1827825" cy="910725"/>
          </a:xfrm>
          <a:prstGeom prst="rect">
            <a:avLst/>
          </a:prstGeom>
          <a:noFill/>
          <a:ln>
            <a:noFill/>
          </a:ln>
        </p:spPr>
      </p:pic>
      <p:pic>
        <p:nvPicPr>
          <p:cNvPr id="102" name="Google Shape;102;p25"/>
          <p:cNvPicPr preferRelativeResize="0"/>
          <p:nvPr/>
        </p:nvPicPr>
        <p:blipFill>
          <a:blip r:embed="rId4">
            <a:alphaModFix/>
          </a:blip>
          <a:stretch>
            <a:fillRect/>
          </a:stretch>
        </p:blipFill>
        <p:spPr>
          <a:xfrm>
            <a:off x="3727025" y="3626725"/>
            <a:ext cx="1747499" cy="1211975"/>
          </a:xfrm>
          <a:prstGeom prst="rect">
            <a:avLst/>
          </a:prstGeom>
          <a:noFill/>
          <a:ln>
            <a:noFill/>
          </a:ln>
        </p:spPr>
      </p:pic>
      <p:pic>
        <p:nvPicPr>
          <p:cNvPr id="103" name="Google Shape;103;p25"/>
          <p:cNvPicPr preferRelativeResize="0"/>
          <p:nvPr/>
        </p:nvPicPr>
        <p:blipFill>
          <a:blip r:embed="rId5">
            <a:alphaModFix/>
          </a:blip>
          <a:stretch>
            <a:fillRect/>
          </a:stretch>
        </p:blipFill>
        <p:spPr>
          <a:xfrm>
            <a:off x="7323975" y="177775"/>
            <a:ext cx="1642475" cy="33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4"/>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Flip using PIL</a:t>
            </a:r>
            <a:endParaRPr>
              <a:solidFill>
                <a:srgbClr val="38761D"/>
              </a:solidFill>
            </a:endParaRPr>
          </a:p>
        </p:txBody>
      </p:sp>
      <p:pic>
        <p:nvPicPr>
          <p:cNvPr id="168" name="Google Shape;168;p34"/>
          <p:cNvPicPr preferRelativeResize="0"/>
          <p:nvPr/>
        </p:nvPicPr>
        <p:blipFill>
          <a:blip r:embed="rId3">
            <a:alphaModFix/>
          </a:blip>
          <a:stretch>
            <a:fillRect/>
          </a:stretch>
        </p:blipFill>
        <p:spPr>
          <a:xfrm>
            <a:off x="0" y="0"/>
            <a:ext cx="1466275" cy="730575"/>
          </a:xfrm>
          <a:prstGeom prst="rect">
            <a:avLst/>
          </a:prstGeom>
          <a:noFill/>
          <a:ln>
            <a:noFill/>
          </a:ln>
        </p:spPr>
      </p:pic>
      <p:sp>
        <p:nvSpPr>
          <p:cNvPr id="169" name="Google Shape;169;p34"/>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Flip with PIL ImageOps Library</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code example below demonstrates how to flip an image vertically (mirror) and horizontally using a matrix transpose method in Python’s </a:t>
            </a:r>
            <a:r>
              <a:rPr lang="en" sz="1200">
                <a:solidFill>
                  <a:srgbClr val="0D904F"/>
                </a:solidFill>
                <a:latin typeface="Consolas"/>
                <a:ea typeface="Consolas"/>
                <a:cs typeface="Consolas"/>
                <a:sym typeface="Consolas"/>
              </a:rPr>
              <a:t>PIL</a:t>
            </a:r>
            <a:r>
              <a:rPr lang="en" sz="1200">
                <a:solidFill>
                  <a:schemeClr val="dk1"/>
                </a:solidFill>
              </a:rPr>
              <a:t> imaging library:</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70" name="Google Shape;170;p34"/>
          <p:cNvGraphicFramePr/>
          <p:nvPr/>
        </p:nvGraphicFramePr>
        <p:xfrm>
          <a:off x="505550" y="2107938"/>
          <a:ext cx="3000000" cy="3000000"/>
        </p:xfrm>
        <a:graphic>
          <a:graphicData uri="http://schemas.openxmlformats.org/drawingml/2006/table">
            <a:tbl>
              <a:tblPr>
                <a:noFill/>
                <a:tableStyleId>{9EB7B004-3FAF-416D-8EFC-9841C8A847AE}</a:tableStyleId>
              </a:tblPr>
              <a:tblGrid>
                <a:gridCol w="7862400"/>
              </a:tblGrid>
              <a:tr h="6094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PIL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read in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open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display the image in its original perspective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show</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flip the image on the vertical axis (mirror)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flip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transpose</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FLIP_LEFT_RIGHT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show</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flip the image on the horizontal axis (upside down)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flip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transpose</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FLIP_TOP_BOTTOM</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show</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5"/>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ImageOps</a:t>
            </a:r>
            <a:endParaRPr>
              <a:solidFill>
                <a:srgbClr val="38761D"/>
              </a:solidFill>
            </a:endParaRPr>
          </a:p>
        </p:txBody>
      </p:sp>
      <p:pic>
        <p:nvPicPr>
          <p:cNvPr id="176" name="Google Shape;176;p35"/>
          <p:cNvPicPr preferRelativeResize="0"/>
          <p:nvPr/>
        </p:nvPicPr>
        <p:blipFill>
          <a:blip r:embed="rId3">
            <a:alphaModFix/>
          </a:blip>
          <a:stretch>
            <a:fillRect/>
          </a:stretch>
        </p:blipFill>
        <p:spPr>
          <a:xfrm>
            <a:off x="0" y="0"/>
            <a:ext cx="1466275" cy="730575"/>
          </a:xfrm>
          <a:prstGeom prst="rect">
            <a:avLst/>
          </a:prstGeom>
          <a:noFill/>
          <a:ln>
            <a:noFill/>
          </a:ln>
        </p:spPr>
      </p:pic>
      <p:sp>
        <p:nvSpPr>
          <p:cNvPr id="177" name="Google Shape;177;p35"/>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Flip with PIL ImageOps</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Alternately, the flips can be done using the PIL class </a:t>
            </a:r>
            <a:r>
              <a:rPr lang="en" sz="1200">
                <a:solidFill>
                  <a:srgbClr val="0D904F"/>
                </a:solidFill>
                <a:latin typeface="Consolas"/>
                <a:ea typeface="Consolas"/>
                <a:cs typeface="Consolas"/>
                <a:sym typeface="Consolas"/>
              </a:rPr>
              <a:t>ImageOps</a:t>
            </a:r>
            <a:r>
              <a:rPr lang="en" sz="1200">
                <a:solidFill>
                  <a:schemeClr val="dk1"/>
                </a:solidFill>
              </a:rPr>
              <a:t> module, as demonstrated in the code below:</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78" name="Google Shape;178;p35"/>
          <p:cNvGraphicFramePr/>
          <p:nvPr/>
        </p:nvGraphicFramePr>
        <p:xfrm>
          <a:off x="505550" y="2107938"/>
          <a:ext cx="3000000" cy="3000000"/>
        </p:xfrm>
        <a:graphic>
          <a:graphicData uri="http://schemas.openxmlformats.org/drawingml/2006/table">
            <a:tbl>
              <a:tblPr>
                <a:noFill/>
                <a:tableStyleId>{9EB7B004-3FAF-416D-8EFC-9841C8A847AE}</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PIL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ImageOps</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read in the image</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open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flip the image on the vertical axis (mirror)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flip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ImageOps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mirror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show</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flip the image on the horizontal axis (upside down)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flip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ImageOps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show</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6"/>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Flip using OpenCV</a:t>
            </a:r>
            <a:endParaRPr>
              <a:solidFill>
                <a:srgbClr val="38761D"/>
              </a:solidFill>
            </a:endParaRPr>
          </a:p>
        </p:txBody>
      </p:sp>
      <p:pic>
        <p:nvPicPr>
          <p:cNvPr id="184" name="Google Shape;184;p36"/>
          <p:cNvPicPr preferRelativeResize="0"/>
          <p:nvPr/>
        </p:nvPicPr>
        <p:blipFill>
          <a:blip r:embed="rId3">
            <a:alphaModFix/>
          </a:blip>
          <a:stretch>
            <a:fillRect/>
          </a:stretch>
        </p:blipFill>
        <p:spPr>
          <a:xfrm>
            <a:off x="0" y="0"/>
            <a:ext cx="1466275" cy="730575"/>
          </a:xfrm>
          <a:prstGeom prst="rect">
            <a:avLst/>
          </a:prstGeom>
          <a:noFill/>
          <a:ln>
            <a:noFill/>
          </a:ln>
        </p:spPr>
      </p:pic>
      <p:sp>
        <p:nvSpPr>
          <p:cNvPr id="185" name="Google Shape;185;p36"/>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Flip with OpenCV</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code example below demonstrates how to flip an image vertically (mirror) and horizontally using a matrix transpose method in </a:t>
            </a:r>
            <a:r>
              <a:rPr lang="en" sz="1200">
                <a:solidFill>
                  <a:srgbClr val="0D904F"/>
                </a:solidFill>
                <a:latin typeface="Consolas"/>
                <a:ea typeface="Consolas"/>
                <a:cs typeface="Consolas"/>
                <a:sym typeface="Consolas"/>
              </a:rPr>
              <a:t>OpenCV</a:t>
            </a:r>
            <a:r>
              <a:rPr lang="en" sz="1200">
                <a:solidFill>
                  <a:schemeClr val="dk1"/>
                </a:solidFill>
              </a:rPr>
              <a:t>:</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86" name="Google Shape;186;p36"/>
          <p:cNvGraphicFramePr/>
          <p:nvPr/>
        </p:nvGraphicFramePr>
        <p:xfrm>
          <a:off x="505550" y="2107938"/>
          <a:ext cx="3000000" cy="3000000"/>
        </p:xfrm>
        <a:graphic>
          <a:graphicData uri="http://schemas.openxmlformats.org/drawingml/2006/table">
            <a:tbl>
              <a:tblPr>
                <a:noFill/>
                <a:tableStyleId>{9EB7B004-3FAF-416D-8EFC-9841C8A847AE}</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cv2</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matplotlib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pyplot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plt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read in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display the image in its original perspective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flip the image on the vertical axis (mirror)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flip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flip the image on the horizontal axis (upside down)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flip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7"/>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Flip using Numpy</a:t>
            </a:r>
            <a:endParaRPr>
              <a:solidFill>
                <a:srgbClr val="38761D"/>
              </a:solidFill>
            </a:endParaRPr>
          </a:p>
        </p:txBody>
      </p:sp>
      <p:pic>
        <p:nvPicPr>
          <p:cNvPr id="192" name="Google Shape;192;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193" name="Google Shape;193;p37"/>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Flip with Numpy</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code example below demonstrates how to flip an image vertically (mirror) and horizontally using a matrix transpose method in </a:t>
            </a:r>
            <a:r>
              <a:rPr lang="en" sz="1200">
                <a:solidFill>
                  <a:srgbClr val="0D904F"/>
                </a:solidFill>
                <a:latin typeface="Consolas"/>
                <a:ea typeface="Consolas"/>
                <a:cs typeface="Consolas"/>
                <a:sym typeface="Consolas"/>
              </a:rPr>
              <a:t>numpy</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94" name="Google Shape;194;p37"/>
          <p:cNvGraphicFramePr/>
          <p:nvPr/>
        </p:nvGraphicFramePr>
        <p:xfrm>
          <a:off x="505550" y="2107938"/>
          <a:ext cx="3000000" cy="3000000"/>
        </p:xfrm>
        <a:graphic>
          <a:graphicData uri="http://schemas.openxmlformats.org/drawingml/2006/table">
            <a:tbl>
              <a:tblPr>
                <a:noFill/>
                <a:tableStyleId>{9EB7B004-3FAF-416D-8EFC-9841C8A847AE}</a:tableStyleId>
              </a:tblPr>
              <a:tblGrid>
                <a:gridCol w="7862400"/>
              </a:tblGrid>
              <a:tr h="6094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numpy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np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cv2</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matplotlib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pyplot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plt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read in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flip the image on the vertical axis (mirror)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flip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flip the image on the horizontal axis (upside down)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flip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8"/>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Rotation 90</a:t>
            </a:r>
            <a:endParaRPr>
              <a:solidFill>
                <a:srgbClr val="38761D"/>
              </a:solidFill>
            </a:endParaRPr>
          </a:p>
        </p:txBody>
      </p:sp>
      <p:pic>
        <p:nvPicPr>
          <p:cNvPr id="200" name="Google Shape;200;p38"/>
          <p:cNvPicPr preferRelativeResize="0"/>
          <p:nvPr/>
        </p:nvPicPr>
        <p:blipFill>
          <a:blip r:embed="rId3">
            <a:alphaModFix/>
          </a:blip>
          <a:stretch>
            <a:fillRect/>
          </a:stretch>
        </p:blipFill>
        <p:spPr>
          <a:xfrm>
            <a:off x="0" y="0"/>
            <a:ext cx="1466275" cy="730575"/>
          </a:xfrm>
          <a:prstGeom prst="rect">
            <a:avLst/>
          </a:prstGeom>
          <a:noFill/>
          <a:ln>
            <a:noFill/>
          </a:ln>
        </p:spPr>
      </p:pic>
      <p:sp>
        <p:nvSpPr>
          <p:cNvPr id="201" name="Google Shape;201;p38"/>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a:t>
            </a:r>
            <a:r>
              <a:rPr b="1" lang="en" sz="1200">
                <a:solidFill>
                  <a:schemeClr val="dk1"/>
                </a:solidFill>
              </a:rPr>
              <a:t>Rotate 90 (right), 180 (upside down), 270 (left) degrees</a:t>
            </a:r>
            <a:br>
              <a:rPr lang="en" sz="1100">
                <a:solidFill>
                  <a:schemeClr val="dk1"/>
                </a:solidFill>
              </a:rPr>
            </a:br>
            <a:endParaRPr i="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addition to flips, a matrix transpose operation can be used to rotate an image 90 degrees (left), 180 degrees, and 270 degrees (right). Like a flip, the </a:t>
            </a:r>
            <a:r>
              <a:rPr b="1" lang="en" sz="1200">
                <a:solidFill>
                  <a:srgbClr val="0000FF"/>
                </a:solidFill>
              </a:rPr>
              <a:t>operation is very efficient, and does not require interpolation of pixels and does not have a side effect of clipping</a:t>
            </a:r>
            <a:r>
              <a:rPr lang="en" sz="1200">
                <a:solidFill>
                  <a:schemeClr val="dk1"/>
                </a:solidFill>
              </a:rPr>
              <a:t>.</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r>
              <a:rPr lang="en" sz="1000">
                <a:solidFill>
                  <a:schemeClr val="dk1"/>
                </a:solidFill>
              </a:rPr>
              <a:t>       90</a:t>
            </a:r>
            <a:r>
              <a:rPr lang="en" sz="1000">
                <a:solidFill>
                  <a:schemeClr val="dk1"/>
                </a:solidFill>
              </a:rPr>
              <a:t>                                  180                              270   </a:t>
            </a:r>
            <a:endParaRPr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202" name="Google Shape;202;p38"/>
          <p:cNvPicPr preferRelativeResize="0"/>
          <p:nvPr/>
        </p:nvPicPr>
        <p:blipFill>
          <a:blip r:embed="rId4">
            <a:alphaModFix/>
          </a:blip>
          <a:stretch>
            <a:fillRect/>
          </a:stretch>
        </p:blipFill>
        <p:spPr>
          <a:xfrm>
            <a:off x="2461975" y="2667163"/>
            <a:ext cx="1181100" cy="1181100"/>
          </a:xfrm>
          <a:prstGeom prst="rect">
            <a:avLst/>
          </a:prstGeom>
          <a:noFill/>
          <a:ln>
            <a:noFill/>
          </a:ln>
        </p:spPr>
      </p:pic>
      <p:pic>
        <p:nvPicPr>
          <p:cNvPr id="203" name="Google Shape;203;p38"/>
          <p:cNvPicPr preferRelativeResize="0"/>
          <p:nvPr/>
        </p:nvPicPr>
        <p:blipFill>
          <a:blip r:embed="rId5">
            <a:alphaModFix/>
          </a:blip>
          <a:stretch>
            <a:fillRect/>
          </a:stretch>
        </p:blipFill>
        <p:spPr>
          <a:xfrm>
            <a:off x="3863425" y="2681450"/>
            <a:ext cx="1152525" cy="1152525"/>
          </a:xfrm>
          <a:prstGeom prst="rect">
            <a:avLst/>
          </a:prstGeom>
          <a:noFill/>
          <a:ln>
            <a:noFill/>
          </a:ln>
        </p:spPr>
      </p:pic>
      <p:pic>
        <p:nvPicPr>
          <p:cNvPr id="204" name="Google Shape;204;p38"/>
          <p:cNvPicPr preferRelativeResize="0"/>
          <p:nvPr/>
        </p:nvPicPr>
        <p:blipFill>
          <a:blip r:embed="rId6">
            <a:alphaModFix/>
          </a:blip>
          <a:stretch>
            <a:fillRect/>
          </a:stretch>
        </p:blipFill>
        <p:spPr>
          <a:xfrm>
            <a:off x="5164675" y="2657638"/>
            <a:ext cx="1200150" cy="1200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9"/>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Rotation 90 / PIL</a:t>
            </a:r>
            <a:endParaRPr>
              <a:solidFill>
                <a:srgbClr val="38761D"/>
              </a:solidFill>
            </a:endParaRPr>
          </a:p>
        </p:txBody>
      </p:sp>
      <p:pic>
        <p:nvPicPr>
          <p:cNvPr id="210" name="Google Shape;210;p39"/>
          <p:cNvPicPr preferRelativeResize="0"/>
          <p:nvPr/>
        </p:nvPicPr>
        <p:blipFill>
          <a:blip r:embed="rId3">
            <a:alphaModFix/>
          </a:blip>
          <a:stretch>
            <a:fillRect/>
          </a:stretch>
        </p:blipFill>
        <p:spPr>
          <a:xfrm>
            <a:off x="0" y="0"/>
            <a:ext cx="1466275" cy="730575"/>
          </a:xfrm>
          <a:prstGeom prst="rect">
            <a:avLst/>
          </a:prstGeom>
          <a:noFill/>
          <a:ln>
            <a:noFill/>
          </a:ln>
        </p:spPr>
      </p:pic>
      <p:sp>
        <p:nvSpPr>
          <p:cNvPr id="211" name="Google Shape;211;p39"/>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Rotation 90 with PIL</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code example below demonstrates how to rotate an image 90, 180 and 270 degrees using a matrix transpose method in Python’s </a:t>
            </a:r>
            <a:r>
              <a:rPr lang="en" sz="1200">
                <a:solidFill>
                  <a:srgbClr val="0D904F"/>
                </a:solidFill>
                <a:latin typeface="Consolas"/>
                <a:ea typeface="Consolas"/>
                <a:cs typeface="Consolas"/>
                <a:sym typeface="Consolas"/>
              </a:rPr>
              <a:t>PIL</a:t>
            </a:r>
            <a:r>
              <a:rPr lang="en" sz="1200">
                <a:solidFill>
                  <a:schemeClr val="dk1"/>
                </a:solidFill>
              </a:rPr>
              <a:t> imaging library:</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12" name="Google Shape;212;p39"/>
          <p:cNvGraphicFramePr/>
          <p:nvPr/>
        </p:nvGraphicFramePr>
        <p:xfrm>
          <a:off x="505550" y="2107938"/>
          <a:ext cx="3000000" cy="3000000"/>
        </p:xfrm>
        <a:graphic>
          <a:graphicData uri="http://schemas.openxmlformats.org/drawingml/2006/table">
            <a:tbl>
              <a:tblPr>
                <a:noFill/>
                <a:tableStyleId>{9EB7B004-3FAF-416D-8EFC-9841C8A847AE}</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PIL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read in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open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rotate the image 90 degrees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rotate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transpose</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ROTATE_90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rotate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show</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rotate the image 180 degrees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rotate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transpose</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ROTATE_180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rotate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show</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rotate the image 270 degrees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rotate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transpose</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ROTATE_270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rotate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show</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40"/>
          <p:cNvSpPr txBox="1"/>
          <p:nvPr>
            <p:ph idx="1" type="subTitle"/>
          </p:nvPr>
        </p:nvSpPr>
        <p:spPr>
          <a:xfrm>
            <a:off x="582150" y="1520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Rotation 90 / Numpy</a:t>
            </a:r>
            <a:endParaRPr>
              <a:solidFill>
                <a:srgbClr val="38761D"/>
              </a:solidFill>
            </a:endParaRPr>
          </a:p>
        </p:txBody>
      </p:sp>
      <p:pic>
        <p:nvPicPr>
          <p:cNvPr id="218" name="Google Shape;218;p40"/>
          <p:cNvPicPr preferRelativeResize="0"/>
          <p:nvPr/>
        </p:nvPicPr>
        <p:blipFill>
          <a:blip r:embed="rId3">
            <a:alphaModFix/>
          </a:blip>
          <a:stretch>
            <a:fillRect/>
          </a:stretch>
        </p:blipFill>
        <p:spPr>
          <a:xfrm>
            <a:off x="0" y="0"/>
            <a:ext cx="1466275" cy="730575"/>
          </a:xfrm>
          <a:prstGeom prst="rect">
            <a:avLst/>
          </a:prstGeom>
          <a:noFill/>
          <a:ln>
            <a:noFill/>
          </a:ln>
        </p:spPr>
      </p:pic>
      <p:sp>
        <p:nvSpPr>
          <p:cNvPr id="219" name="Google Shape;219;p40"/>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Rotation 90 with Numpy</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100">
                <a:solidFill>
                  <a:schemeClr val="dk1"/>
                </a:solidFill>
              </a:rPr>
              <a:t>The code example below demonstrates how to rotate an image 90, 180 and 270 degrees using the numpy method </a:t>
            </a:r>
            <a:r>
              <a:rPr lang="en" sz="1100">
                <a:solidFill>
                  <a:srgbClr val="0D904F"/>
                </a:solidFill>
                <a:latin typeface="Consolas"/>
                <a:ea typeface="Consolas"/>
                <a:cs typeface="Consolas"/>
                <a:sym typeface="Consolas"/>
              </a:rPr>
              <a:t>rot90()</a:t>
            </a:r>
            <a:r>
              <a:rPr lang="en" sz="1100">
                <a:solidFill>
                  <a:schemeClr val="dk1"/>
                </a:solidFill>
              </a:rPr>
              <a:t>, where the first parameter is the image to rotate 90 degrees and the second parameter (k) is the number of times to perform the rota</a:t>
            </a:r>
            <a:r>
              <a:rPr lang="en" sz="1200">
                <a:solidFill>
                  <a:schemeClr val="dk1"/>
                </a:solidFill>
              </a:rPr>
              <a:t>tion: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20" name="Google Shape;220;p40"/>
          <p:cNvGraphicFramePr/>
          <p:nvPr/>
        </p:nvGraphicFramePr>
        <p:xfrm>
          <a:off x="505550" y="2107938"/>
          <a:ext cx="3000000" cy="3000000"/>
        </p:xfrm>
        <a:graphic>
          <a:graphicData uri="http://schemas.openxmlformats.org/drawingml/2006/table">
            <a:tbl>
              <a:tblPr>
                <a:noFill/>
                <a:tableStyleId>{9EB7B004-3FAF-416D-8EFC-9841C8A847AE}</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read in the image</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rotate the image 90 degrees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rotate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rot90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rotate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rotate the image 180 degrees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rotate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rot90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rotate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rotate the image 270 degrees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rotate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rot90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rotate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1"/>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Rotation</a:t>
            </a:r>
            <a:endParaRPr>
              <a:solidFill>
                <a:srgbClr val="38761D"/>
              </a:solidFill>
            </a:endParaRPr>
          </a:p>
        </p:txBody>
      </p:sp>
      <p:pic>
        <p:nvPicPr>
          <p:cNvPr id="226" name="Google Shape;226;p41"/>
          <p:cNvPicPr preferRelativeResize="0"/>
          <p:nvPr/>
        </p:nvPicPr>
        <p:blipFill>
          <a:blip r:embed="rId3">
            <a:alphaModFix/>
          </a:blip>
          <a:stretch>
            <a:fillRect/>
          </a:stretch>
        </p:blipFill>
        <p:spPr>
          <a:xfrm>
            <a:off x="0" y="0"/>
            <a:ext cx="1466275" cy="730575"/>
          </a:xfrm>
          <a:prstGeom prst="rect">
            <a:avLst/>
          </a:prstGeom>
          <a:noFill/>
          <a:ln>
            <a:noFill/>
          </a:ln>
        </p:spPr>
      </p:pic>
      <p:sp>
        <p:nvSpPr>
          <p:cNvPr id="227" name="Google Shape;227;p41"/>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Rotation</a:t>
            </a:r>
            <a:br>
              <a:rPr b="1" lang="en" sz="1200">
                <a:solidFill>
                  <a:schemeClr val="dk1"/>
                </a:solidFill>
              </a:rPr>
            </a:b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 rotation transforms an image by rotating the image within -180 and 180 degrees. </a:t>
            </a:r>
            <a:r>
              <a:rPr b="1" lang="en" sz="1200">
                <a:solidFill>
                  <a:srgbClr val="0000FF"/>
                </a:solidFill>
              </a:rPr>
              <a:t>Generally, the degree of rotation is randomly selected</a:t>
            </a:r>
            <a:r>
              <a:rPr lang="en" sz="1200">
                <a:solidFill>
                  <a:schemeClr val="dk1"/>
                </a:solidFill>
              </a:rPr>
              <a:t>. You may also </a:t>
            </a:r>
            <a:r>
              <a:rPr b="1" lang="en" sz="1200">
                <a:solidFill>
                  <a:srgbClr val="0000FF"/>
                </a:solidFill>
              </a:rPr>
              <a:t>want to limit the range of rotation to match the environment the model will be deployed</a:t>
            </a:r>
            <a:r>
              <a:rPr lang="en" sz="1200">
                <a:solidFill>
                  <a:schemeClr val="dk1"/>
                </a:solidFill>
              </a:rPr>
              <a:t> in. Below are some common practices: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2286000" rtl="0" algn="l">
              <a:lnSpc>
                <a:spcPct val="115000"/>
              </a:lnSpc>
              <a:spcBef>
                <a:spcPts val="0"/>
              </a:spcBef>
              <a:spcAft>
                <a:spcPts val="0"/>
              </a:spcAft>
              <a:buClr>
                <a:srgbClr val="38761D"/>
              </a:buClr>
              <a:buSzPts val="1400"/>
              <a:buAutoNum type="arabicPeriod"/>
            </a:pPr>
            <a:r>
              <a:rPr b="1" lang="en">
                <a:solidFill>
                  <a:srgbClr val="38761D"/>
                </a:solidFill>
              </a:rPr>
              <a:t>If the images will be dead-on, use -15 to 15 degree range.</a:t>
            </a:r>
            <a:endParaRPr b="1">
              <a:solidFill>
                <a:srgbClr val="38761D"/>
              </a:solidFill>
            </a:endParaRPr>
          </a:p>
          <a:p>
            <a:pPr indent="-317500" lvl="0" marL="2286000" rtl="0" algn="l">
              <a:lnSpc>
                <a:spcPct val="115000"/>
              </a:lnSpc>
              <a:spcBef>
                <a:spcPts val="0"/>
              </a:spcBef>
              <a:spcAft>
                <a:spcPts val="0"/>
              </a:spcAft>
              <a:buClr>
                <a:srgbClr val="38761D"/>
              </a:buClr>
              <a:buSzPts val="1400"/>
              <a:buAutoNum type="arabicPeriod"/>
            </a:pPr>
            <a:r>
              <a:rPr b="1" lang="en">
                <a:solidFill>
                  <a:srgbClr val="38761D"/>
                </a:solidFill>
              </a:rPr>
              <a:t>If the images may be on an incline, use -30 to 30 degree range.</a:t>
            </a:r>
            <a:endParaRPr b="1">
              <a:solidFill>
                <a:srgbClr val="38761D"/>
              </a:solidFill>
            </a:endParaRPr>
          </a:p>
          <a:p>
            <a:pPr indent="-317500" lvl="0" marL="2286000" rtl="0" algn="l">
              <a:lnSpc>
                <a:spcPct val="115000"/>
              </a:lnSpc>
              <a:spcBef>
                <a:spcPts val="0"/>
              </a:spcBef>
              <a:spcAft>
                <a:spcPts val="0"/>
              </a:spcAft>
              <a:buClr>
                <a:srgbClr val="38761D"/>
              </a:buClr>
              <a:buSzPts val="1400"/>
              <a:buAutoNum type="arabicPeriod"/>
            </a:pPr>
            <a:r>
              <a:rPr b="1" lang="en">
                <a:solidFill>
                  <a:srgbClr val="38761D"/>
                </a:solidFill>
              </a:rPr>
              <a:t>For small objects, like packages, money, use the full range of -180 to 180.</a:t>
            </a:r>
            <a:endParaRPr b="1">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Another </a:t>
            </a:r>
            <a:r>
              <a:rPr b="1" lang="en" sz="1200">
                <a:solidFill>
                  <a:srgbClr val="0000FF"/>
                </a:solidFill>
              </a:rPr>
              <a:t>issue with rotation</a:t>
            </a:r>
            <a:r>
              <a:rPr lang="en" sz="1200">
                <a:solidFill>
                  <a:schemeClr val="dk1"/>
                </a:solidFill>
              </a:rPr>
              <a:t>, is that if you rotate an image within the same size boundaries, other than 90, 180, or 270,  </a:t>
            </a:r>
            <a:r>
              <a:rPr b="1" lang="en" sz="1200">
                <a:solidFill>
                  <a:srgbClr val="0000FF"/>
                </a:solidFill>
              </a:rPr>
              <a:t>a portion of the edge of the image will end up outside the boundary (i.e., clipped)</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Rotation</a:t>
            </a:r>
            <a:endParaRPr>
              <a:solidFill>
                <a:srgbClr val="38761D"/>
              </a:solidFill>
            </a:endParaRPr>
          </a:p>
        </p:txBody>
      </p:sp>
      <p:pic>
        <p:nvPicPr>
          <p:cNvPr id="233" name="Google Shape;233;p42"/>
          <p:cNvPicPr preferRelativeResize="0"/>
          <p:nvPr/>
        </p:nvPicPr>
        <p:blipFill>
          <a:blip r:embed="rId3">
            <a:alphaModFix/>
          </a:blip>
          <a:stretch>
            <a:fillRect/>
          </a:stretch>
        </p:blipFill>
        <p:spPr>
          <a:xfrm>
            <a:off x="0" y="0"/>
            <a:ext cx="1466275" cy="730575"/>
          </a:xfrm>
          <a:prstGeom prst="rect">
            <a:avLst/>
          </a:prstGeom>
          <a:noFill/>
          <a:ln>
            <a:noFill/>
          </a:ln>
        </p:spPr>
      </p:pic>
      <p:sp>
        <p:nvSpPr>
          <p:cNvPr id="234" name="Google Shape;234;p42"/>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Rotation</a:t>
            </a:r>
            <a:endParaRPr i="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Below is an example of using PIL method </a:t>
            </a:r>
            <a:r>
              <a:rPr lang="en" sz="1200">
                <a:solidFill>
                  <a:srgbClr val="0D904F"/>
                </a:solidFill>
                <a:latin typeface="Consolas"/>
                <a:ea typeface="Consolas"/>
                <a:cs typeface="Consolas"/>
                <a:sym typeface="Consolas"/>
              </a:rPr>
              <a:t>rotate()</a:t>
            </a:r>
            <a:r>
              <a:rPr lang="en" sz="1200">
                <a:solidFill>
                  <a:schemeClr val="dk1"/>
                </a:solidFill>
              </a:rPr>
              <a:t> to rotate the image of the apple 45 degrees. You can see part of the bottom of the apple and the stem are clipped.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235" name="Google Shape;235;p42"/>
          <p:cNvPicPr preferRelativeResize="0"/>
          <p:nvPr/>
        </p:nvPicPr>
        <p:blipFill>
          <a:blip r:embed="rId4">
            <a:alphaModFix/>
          </a:blip>
          <a:stretch>
            <a:fillRect/>
          </a:stretch>
        </p:blipFill>
        <p:spPr>
          <a:xfrm>
            <a:off x="3758150" y="2249875"/>
            <a:ext cx="1133475" cy="1409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3"/>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Rotation</a:t>
            </a:r>
            <a:endParaRPr>
              <a:solidFill>
                <a:srgbClr val="38761D"/>
              </a:solidFill>
            </a:endParaRPr>
          </a:p>
        </p:txBody>
      </p:sp>
      <p:pic>
        <p:nvPicPr>
          <p:cNvPr id="241" name="Google Shape;241;p43"/>
          <p:cNvPicPr preferRelativeResize="0"/>
          <p:nvPr/>
        </p:nvPicPr>
        <p:blipFill>
          <a:blip r:embed="rId3">
            <a:alphaModFix/>
          </a:blip>
          <a:stretch>
            <a:fillRect/>
          </a:stretch>
        </p:blipFill>
        <p:spPr>
          <a:xfrm>
            <a:off x="0" y="0"/>
            <a:ext cx="1466275" cy="730575"/>
          </a:xfrm>
          <a:prstGeom prst="rect">
            <a:avLst/>
          </a:prstGeom>
          <a:noFill/>
          <a:ln>
            <a:noFill/>
          </a:ln>
        </p:spPr>
      </p:pic>
      <p:sp>
        <p:nvSpPr>
          <p:cNvPr id="242" name="Google Shape;242;p43"/>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Rotation w/o Clipping (OpenCV)</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correct way to handle a rotation is to rotate it within a larger bounding area, such that none of the image is clipped, and then resize the rotated image back to the original size. For this purpose, I recommend using the </a:t>
            </a:r>
            <a:r>
              <a:rPr lang="en" sz="1200">
                <a:solidFill>
                  <a:srgbClr val="0D904F"/>
                </a:solidFill>
                <a:latin typeface="Consolas"/>
                <a:ea typeface="Consolas"/>
                <a:cs typeface="Consolas"/>
                <a:sym typeface="Consolas"/>
              </a:rPr>
              <a:t>imutils</a:t>
            </a:r>
            <a:r>
              <a:rPr lang="en" sz="1200">
                <a:solidFill>
                  <a:schemeClr val="dk1"/>
                </a:solidFill>
              </a:rPr>
              <a:t> module (</a:t>
            </a:r>
            <a:r>
              <a:rPr lang="en" sz="1200" u="sng">
                <a:solidFill>
                  <a:srgbClr val="1155CC"/>
                </a:solidFill>
                <a:hlinkClick r:id="rId4"/>
              </a:rPr>
              <a:t>Adrian Rosebrock</a:t>
            </a:r>
            <a:r>
              <a:rPr lang="en" sz="1200">
                <a:solidFill>
                  <a:schemeClr val="dk1"/>
                </a:solidFill>
              </a:rPr>
              <a:t>), which consists of a collection of convenience methods for </a:t>
            </a:r>
            <a:r>
              <a:rPr lang="en" sz="1200">
                <a:solidFill>
                  <a:srgbClr val="0D904F"/>
                </a:solidFill>
                <a:latin typeface="Consolas"/>
                <a:ea typeface="Consolas"/>
                <a:cs typeface="Consolas"/>
                <a:sym typeface="Consolas"/>
              </a:rPr>
              <a:t>openCV</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43" name="Google Shape;243;p43"/>
          <p:cNvGraphicFramePr/>
          <p:nvPr/>
        </p:nvGraphicFramePr>
        <p:xfrm>
          <a:off x="505550" y="2107938"/>
          <a:ext cx="3000000" cy="3000000"/>
        </p:xfrm>
        <a:graphic>
          <a:graphicData uri="http://schemas.openxmlformats.org/drawingml/2006/table">
            <a:tbl>
              <a:tblPr>
                <a:noFill/>
                <a:tableStyleId>{9EB7B004-3FAF-416D-8EFC-9841C8A847AE}</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imutils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matplotlib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pyplot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plt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read in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remember the original Height and Width</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shape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rotate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rotate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imutils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rotate_bound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45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resize the image back to its original shape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rotate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resize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rotate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shape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interpolation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INTER_AREA</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rotate</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109" name="Google Shape;109;p26"/>
          <p:cNvSpPr txBox="1"/>
          <p:nvPr>
            <p:ph idx="1" type="subTitle"/>
          </p:nvPr>
        </p:nvSpPr>
        <p:spPr>
          <a:xfrm>
            <a:off x="125225" y="2834125"/>
            <a:ext cx="8832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Repo: github.com/GoogleCloudPlatform/keras-idiomatic-programmer</a:t>
            </a:r>
            <a:br>
              <a:rPr lang="en" sz="2400">
                <a:solidFill>
                  <a:srgbClr val="38761D"/>
                </a:solidFill>
              </a:rPr>
            </a:br>
            <a:endParaRPr sz="2400" u="sng">
              <a:solidFill>
                <a:srgbClr val="38761D"/>
              </a:solidFill>
            </a:endParaRPr>
          </a:p>
          <a:p>
            <a:pPr indent="0" lvl="0" marL="0" rtl="0" algn="ctr">
              <a:spcBef>
                <a:spcPts val="0"/>
              </a:spcBef>
              <a:spcAft>
                <a:spcPts val="0"/>
              </a:spcAft>
              <a:buNone/>
            </a:pPr>
            <a:r>
              <a:rPr lang="en" sz="2400">
                <a:solidFill>
                  <a:srgbClr val="38761D"/>
                </a:solidFill>
              </a:rPr>
              <a:t>Workshops, Handbooks, and Model Zoo</a:t>
            </a:r>
            <a:endParaRPr sz="2400">
              <a:solidFill>
                <a:srgbClr val="38761D"/>
              </a:solidFill>
            </a:endParaRPr>
          </a:p>
          <a:p>
            <a:pPr indent="0" lvl="0" marL="0" rtl="0" algn="l">
              <a:spcBef>
                <a:spcPts val="0"/>
              </a:spcBef>
              <a:spcAft>
                <a:spcPts val="0"/>
              </a:spcAft>
              <a:buNone/>
            </a:pPr>
            <a:r>
              <a:t/>
            </a:r>
            <a:endParaRPr sz="2400">
              <a:solidFill>
                <a:srgbClr val="38761D"/>
              </a:solidFill>
            </a:endParaRPr>
          </a:p>
        </p:txBody>
      </p:sp>
      <p:pic>
        <p:nvPicPr>
          <p:cNvPr id="110" name="Google Shape;110;p26"/>
          <p:cNvPicPr preferRelativeResize="0"/>
          <p:nvPr/>
        </p:nvPicPr>
        <p:blipFill>
          <a:blip r:embed="rId3">
            <a:alphaModFix/>
          </a:blip>
          <a:stretch>
            <a:fillRect/>
          </a:stretch>
        </p:blipFill>
        <p:spPr>
          <a:xfrm>
            <a:off x="0" y="0"/>
            <a:ext cx="1827825" cy="910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4"/>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Zoom / PIL</a:t>
            </a:r>
            <a:endParaRPr>
              <a:solidFill>
                <a:srgbClr val="38761D"/>
              </a:solidFill>
            </a:endParaRPr>
          </a:p>
        </p:txBody>
      </p:sp>
      <p:pic>
        <p:nvPicPr>
          <p:cNvPr id="249" name="Google Shape;249;p44"/>
          <p:cNvPicPr preferRelativeResize="0"/>
          <p:nvPr/>
        </p:nvPicPr>
        <p:blipFill>
          <a:blip r:embed="rId3">
            <a:alphaModFix/>
          </a:blip>
          <a:stretch>
            <a:fillRect/>
          </a:stretch>
        </p:blipFill>
        <p:spPr>
          <a:xfrm>
            <a:off x="0" y="0"/>
            <a:ext cx="1466275" cy="730575"/>
          </a:xfrm>
          <a:prstGeom prst="rect">
            <a:avLst/>
          </a:prstGeom>
          <a:noFill/>
          <a:ln>
            <a:noFill/>
          </a:ln>
        </p:spPr>
      </p:pic>
      <p:sp>
        <p:nvSpPr>
          <p:cNvPr id="250" name="Google Shape;250;p4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Zoom with PIL</a:t>
            </a:r>
            <a:endParaRPr i="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Zoom transforms an image by zooming in from the center of the image, with is done with an resize and crop operation. First you find the center of the image, calculate the crop bounding box around the center, and then you crop the image.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When enlarging an image using </a:t>
            </a:r>
            <a:r>
              <a:rPr lang="en" sz="1200">
                <a:solidFill>
                  <a:srgbClr val="0D904F"/>
                </a:solidFill>
                <a:latin typeface="Consolas"/>
                <a:ea typeface="Consolas"/>
                <a:cs typeface="Consolas"/>
                <a:sym typeface="Consolas"/>
              </a:rPr>
              <a:t>Image.resize()</a:t>
            </a:r>
            <a:r>
              <a:rPr lang="en" sz="1200">
                <a:solidFill>
                  <a:schemeClr val="dk1"/>
                </a:solidFill>
              </a:rPr>
              <a:t> the </a:t>
            </a:r>
            <a:r>
              <a:rPr lang="en" sz="1200">
                <a:solidFill>
                  <a:srgbClr val="0D904F"/>
                </a:solidFill>
                <a:latin typeface="Consolas"/>
                <a:ea typeface="Consolas"/>
                <a:cs typeface="Consolas"/>
                <a:sym typeface="Consolas"/>
              </a:rPr>
              <a:t>Image.BICUBIC</a:t>
            </a:r>
            <a:r>
              <a:rPr lang="en" sz="1200">
                <a:solidFill>
                  <a:schemeClr val="dk1"/>
                </a:solidFill>
              </a:rPr>
              <a:t> interpolation generally provides the best results.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51" name="Google Shape;251;p44"/>
          <p:cNvGraphicFramePr/>
          <p:nvPr/>
        </p:nvGraphicFramePr>
        <p:xfrm>
          <a:off x="558575" y="2016113"/>
          <a:ext cx="3000000" cy="3000000"/>
        </p:xfrm>
        <a:graphic>
          <a:graphicData uri="http://schemas.openxmlformats.org/drawingml/2006/table">
            <a:tbl>
              <a:tblPr>
                <a:noFill/>
                <a:tableStyleId>{9EB7B004-3FAF-416D-8EFC-9841C8A847AE}</a:tableStyleId>
              </a:tblPr>
              <a:tblGrid>
                <a:gridCol w="7862400"/>
              </a:tblGrid>
              <a:tr h="609425">
                <a:tc>
                  <a:txBody>
                    <a:bodyPr/>
                    <a:lstStyle/>
                    <a:p>
                      <a:pPr indent="0" lvl="0" marL="0" rtl="0" algn="l">
                        <a:lnSpc>
                          <a:spcPct val="115000"/>
                        </a:lnSpc>
                        <a:spcBef>
                          <a:spcPts val="0"/>
                        </a:spcBef>
                        <a:spcAft>
                          <a:spcPts val="0"/>
                        </a:spcAft>
                        <a:buNone/>
                      </a:pPr>
                      <a:r>
                        <a:rPr lang="en" sz="800">
                          <a:solidFill>
                            <a:srgbClr val="9C27B0"/>
                          </a:solidFill>
                          <a:latin typeface="Consolas"/>
                          <a:ea typeface="Consolas"/>
                          <a:cs typeface="Consolas"/>
                          <a:sym typeface="Consolas"/>
                        </a:rPr>
                        <a:t>from</a:t>
                      </a:r>
                      <a:r>
                        <a:rPr lang="en" sz="800">
                          <a:latin typeface="Consolas"/>
                          <a:ea typeface="Consolas"/>
                          <a:cs typeface="Consolas"/>
                          <a:sym typeface="Consolas"/>
                        </a:rPr>
                        <a:t> PIL </a:t>
                      </a:r>
                      <a:r>
                        <a:rPr lang="en" sz="800">
                          <a:solidFill>
                            <a:srgbClr val="9C27B0"/>
                          </a:solidFill>
                          <a:latin typeface="Consolas"/>
                          <a:ea typeface="Consolas"/>
                          <a:cs typeface="Consolas"/>
                          <a:sym typeface="Consolas"/>
                        </a:rPr>
                        <a:t>import</a:t>
                      </a:r>
                      <a:r>
                        <a:rPr lang="en" sz="800">
                          <a:latin typeface="Consolas"/>
                          <a:ea typeface="Consolas"/>
                          <a:cs typeface="Consolas"/>
                          <a:sym typeface="Consolas"/>
                        </a:rPr>
                        <a:t> </a:t>
                      </a:r>
                      <a:r>
                        <a:rPr lang="en" sz="800">
                          <a:solidFill>
                            <a:srgbClr val="3367D6"/>
                          </a:solidFill>
                          <a:latin typeface="Consolas"/>
                          <a:ea typeface="Consolas"/>
                          <a:cs typeface="Consolas"/>
                          <a:sym typeface="Consolas"/>
                        </a:rPr>
                        <a:t>Image</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3367D6"/>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open</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'apple.jpg'</a:t>
                      </a:r>
                      <a:r>
                        <a:rPr lang="en" sz="800">
                          <a:solidFill>
                            <a:srgbClr val="616161"/>
                          </a:solidFill>
                          <a:latin typeface="Consolas"/>
                          <a:ea typeface="Consolas"/>
                          <a:cs typeface="Consolas"/>
                          <a:sym typeface="Consolas"/>
                        </a:rPr>
                        <a:t>)</a:t>
                      </a:r>
                      <a:endParaRPr sz="800">
                        <a:latin typeface="Consolas"/>
                        <a:ea typeface="Consolas"/>
                        <a:cs typeface="Consolas"/>
                        <a:sym typeface="Consolas"/>
                      </a:endParaRPr>
                    </a:p>
                    <a:p>
                      <a:pPr indent="0" lvl="0" marL="0" rtl="0" algn="l">
                        <a:lnSpc>
                          <a:spcPct val="115000"/>
                        </a:lnSpc>
                        <a:spcBef>
                          <a:spcPts val="0"/>
                        </a:spcBef>
                        <a:spcAft>
                          <a:spcPts val="0"/>
                        </a:spcAft>
                        <a:buNone/>
                      </a:pPr>
                      <a:r>
                        <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zoom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C53929"/>
                          </a:solidFill>
                          <a:latin typeface="Consolas"/>
                          <a:ea typeface="Consolas"/>
                          <a:cs typeface="Consolas"/>
                          <a:sym typeface="Consolas"/>
                        </a:rPr>
                        <a:t>2</a:t>
                      </a:r>
                      <a:r>
                        <a:rPr lang="en" sz="800">
                          <a:latin typeface="Consolas"/>
                          <a:ea typeface="Consolas"/>
                          <a:cs typeface="Consolas"/>
                          <a:sym typeface="Consolas"/>
                        </a:rPr>
                        <a:t> </a:t>
                      </a:r>
                      <a:r>
                        <a:rPr lang="en" sz="800">
                          <a:solidFill>
                            <a:srgbClr val="455A64"/>
                          </a:solidFill>
                          <a:latin typeface="Consolas"/>
                          <a:ea typeface="Consolas"/>
                          <a:cs typeface="Consolas"/>
                          <a:sym typeface="Consolas"/>
                        </a:rPr>
                        <a:t># zoom by factor of 2</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remember the original height, width of the image</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height</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width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size</a:t>
                      </a:r>
                      <a:endParaRPr sz="800">
                        <a:latin typeface="Consolas"/>
                        <a:ea typeface="Consolas"/>
                        <a:cs typeface="Consolas"/>
                        <a:sym typeface="Consolas"/>
                      </a:endParaRPr>
                    </a:p>
                    <a:p>
                      <a:pPr indent="0" lvl="0" marL="0" rtl="0" algn="l">
                        <a:lnSpc>
                          <a:spcPct val="115000"/>
                        </a:lnSpc>
                        <a:spcBef>
                          <a:spcPts val="0"/>
                        </a:spcBef>
                        <a:spcAft>
                          <a:spcPts val="0"/>
                        </a:spcAft>
                        <a:buNone/>
                      </a:pPr>
                      <a:r>
                        <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resize (scale) the image proportional to the zoom</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resize</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rgbClr val="9C27B0"/>
                          </a:solidFill>
                          <a:latin typeface="Consolas"/>
                          <a:ea typeface="Consolas"/>
                          <a:cs typeface="Consolas"/>
                          <a:sym typeface="Consolas"/>
                        </a:rPr>
                        <a:t>int</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height</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zoom</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9C27B0"/>
                          </a:solidFill>
                          <a:latin typeface="Consolas"/>
                          <a:ea typeface="Consolas"/>
                          <a:cs typeface="Consolas"/>
                          <a:sym typeface="Consolas"/>
                        </a:rPr>
                        <a:t>int</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width</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zoom</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3367D6"/>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BICUBIC</a:t>
                      </a:r>
                      <a:r>
                        <a:rPr lang="en" sz="800">
                          <a:solidFill>
                            <a:srgbClr val="616161"/>
                          </a:solidFill>
                          <a:latin typeface="Consolas"/>
                          <a:ea typeface="Consolas"/>
                          <a:cs typeface="Consolas"/>
                          <a:sym typeface="Consolas"/>
                        </a:rPr>
                        <a:t>)</a:t>
                      </a:r>
                      <a:endParaRPr sz="800">
                        <a:latin typeface="Consolas"/>
                        <a:ea typeface="Consolas"/>
                        <a:cs typeface="Consolas"/>
                        <a:sym typeface="Consolas"/>
                      </a:endParaRPr>
                    </a:p>
                    <a:p>
                      <a:pPr indent="0" lvl="0" marL="0" rtl="0" algn="l">
                        <a:lnSpc>
                          <a:spcPct val="115000"/>
                        </a:lnSpc>
                        <a:spcBef>
                          <a:spcPts val="0"/>
                        </a:spcBef>
                        <a:spcAft>
                          <a:spcPts val="0"/>
                        </a:spcAft>
                        <a:buNone/>
                      </a:pPr>
                      <a:r>
                        <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find the center of the scaled image</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center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size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r>
                        <a:rPr lang="en" sz="800">
                          <a:solidFill>
                            <a:srgbClr val="455A64"/>
                          </a:solidFill>
                          <a:latin typeface="Consolas"/>
                          <a:ea typeface="Consolas"/>
                          <a:cs typeface="Consolas"/>
                          <a:sym typeface="Consolas"/>
                        </a:rPr>
                        <a:t>//2, image.size[1]//2)</a:t>
                      </a:r>
                      <a:endParaRPr sz="800">
                        <a:latin typeface="Consolas"/>
                        <a:ea typeface="Consolas"/>
                        <a:cs typeface="Consolas"/>
                        <a:sym typeface="Consolas"/>
                      </a:endParaRPr>
                    </a:p>
                    <a:p>
                      <a:pPr indent="0" lvl="0" marL="0" rtl="0" algn="l">
                        <a:lnSpc>
                          <a:spcPct val="115000"/>
                        </a:lnSpc>
                        <a:spcBef>
                          <a:spcPts val="0"/>
                        </a:spcBef>
                        <a:spcAft>
                          <a:spcPts val="0"/>
                        </a:spcAft>
                        <a:buNone/>
                      </a:pPr>
                      <a:r>
                        <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calculate the crop upper left corner</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crop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rgbClr val="9C27B0"/>
                          </a:solidFill>
                          <a:latin typeface="Consolas"/>
                          <a:ea typeface="Consolas"/>
                          <a:cs typeface="Consolas"/>
                          <a:sym typeface="Consolas"/>
                        </a:rPr>
                        <a:t>int</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center</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r>
                        <a:rPr lang="en" sz="800">
                          <a:solidFill>
                            <a:srgbClr val="455A64"/>
                          </a:solidFill>
                          <a:latin typeface="Consolas"/>
                          <a:ea typeface="Consolas"/>
                          <a:cs typeface="Consolas"/>
                          <a:sym typeface="Consolas"/>
                        </a:rPr>
                        <a:t>//zoom), int(center[1]//zoom))</a:t>
                      </a:r>
                      <a:endParaRPr sz="800">
                        <a:latin typeface="Consolas"/>
                        <a:ea typeface="Consolas"/>
                        <a:cs typeface="Consolas"/>
                        <a:sym typeface="Consolas"/>
                      </a:endParaRPr>
                    </a:p>
                    <a:p>
                      <a:pPr indent="0" lvl="0" marL="0" rtl="0" algn="l">
                        <a:lnSpc>
                          <a:spcPct val="115000"/>
                        </a:lnSpc>
                        <a:spcBef>
                          <a:spcPts val="0"/>
                        </a:spcBef>
                        <a:spcAft>
                          <a:spcPts val="0"/>
                        </a:spcAft>
                        <a:buNone/>
                      </a:pPr>
                      <a:r>
                        <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calculate the crop bounding box</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box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crop</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crop</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center</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crop</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center</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crop</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endParaRPr sz="800">
                        <a:latin typeface="Consolas"/>
                        <a:ea typeface="Consolas"/>
                        <a:cs typeface="Consolas"/>
                        <a:sym typeface="Consolas"/>
                      </a:endParaRPr>
                    </a:p>
                    <a:p>
                      <a:pPr indent="0" lvl="0" marL="0" rtl="0" algn="l">
                        <a:lnSpc>
                          <a:spcPct val="115000"/>
                        </a:lnSpc>
                        <a:spcBef>
                          <a:spcPts val="0"/>
                        </a:spcBef>
                        <a:spcAft>
                          <a:spcPts val="0"/>
                        </a:spcAft>
                        <a:buNone/>
                      </a:pPr>
                      <a:r>
                        <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crop</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box </a:t>
                      </a:r>
                      <a:r>
                        <a:rPr lang="en" sz="800">
                          <a:solidFill>
                            <a:srgbClr val="616161"/>
                          </a:solidFill>
                          <a:latin typeface="Consolas"/>
                          <a:ea typeface="Consolas"/>
                          <a:cs typeface="Consolas"/>
                          <a:sym typeface="Consolas"/>
                        </a:rPr>
                        <a:t>)</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show</a:t>
                      </a:r>
                      <a:r>
                        <a:rPr lang="en" sz="800">
                          <a:solidFill>
                            <a:srgbClr val="616161"/>
                          </a:solidFill>
                          <a:latin typeface="Consolas"/>
                          <a:ea typeface="Consolas"/>
                          <a:cs typeface="Consolas"/>
                          <a:sym typeface="Consolas"/>
                        </a:rPr>
                        <a:t>()</a:t>
                      </a:r>
                      <a:endParaRPr sz="8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5"/>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Zoom / OpenCV</a:t>
            </a:r>
            <a:endParaRPr>
              <a:solidFill>
                <a:srgbClr val="38761D"/>
              </a:solidFill>
            </a:endParaRPr>
          </a:p>
        </p:txBody>
      </p:sp>
      <p:pic>
        <p:nvPicPr>
          <p:cNvPr id="257" name="Google Shape;257;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258" name="Google Shape;258;p4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Zoom with OpenCV</a:t>
            </a:r>
            <a:endParaRPr i="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When enlarging an image using </a:t>
            </a:r>
            <a:r>
              <a:rPr lang="en" sz="1200">
                <a:solidFill>
                  <a:srgbClr val="0D904F"/>
                </a:solidFill>
                <a:latin typeface="Consolas"/>
                <a:ea typeface="Consolas"/>
                <a:cs typeface="Consolas"/>
                <a:sym typeface="Consolas"/>
              </a:rPr>
              <a:t>cv2.resize()</a:t>
            </a:r>
            <a:r>
              <a:rPr lang="en" sz="1200">
                <a:solidFill>
                  <a:schemeClr val="dk1"/>
                </a:solidFill>
              </a:rPr>
              <a:t> interpolation </a:t>
            </a:r>
            <a:r>
              <a:rPr lang="en" sz="1200">
                <a:solidFill>
                  <a:srgbClr val="0D904F"/>
                </a:solidFill>
                <a:latin typeface="Consolas"/>
                <a:ea typeface="Consolas"/>
                <a:cs typeface="Consolas"/>
                <a:sym typeface="Consolas"/>
              </a:rPr>
              <a:t>cv2.INTER_CUBIC</a:t>
            </a:r>
            <a:r>
              <a:rPr lang="en" sz="1200">
                <a:solidFill>
                  <a:schemeClr val="dk1"/>
                </a:solidFill>
              </a:rPr>
              <a:t> generally provides the best results. The interpolation </a:t>
            </a:r>
            <a:r>
              <a:rPr lang="en" sz="1200">
                <a:solidFill>
                  <a:srgbClr val="0D904F"/>
                </a:solidFill>
                <a:latin typeface="Consolas"/>
                <a:ea typeface="Consolas"/>
                <a:cs typeface="Consolas"/>
                <a:sym typeface="Consolas"/>
              </a:rPr>
              <a:t>cv2.INTER_LINEAR</a:t>
            </a:r>
            <a:r>
              <a:rPr lang="en" sz="1200">
                <a:solidFill>
                  <a:schemeClr val="dk1"/>
                </a:solidFill>
              </a:rPr>
              <a:t> is faster and provides nearly comparable results. The interpolation </a:t>
            </a:r>
            <a:r>
              <a:rPr lang="en" sz="1200">
                <a:solidFill>
                  <a:srgbClr val="0D904F"/>
                </a:solidFill>
                <a:latin typeface="Consolas"/>
                <a:ea typeface="Consolas"/>
                <a:cs typeface="Consolas"/>
                <a:sym typeface="Consolas"/>
              </a:rPr>
              <a:t>cv2.INTER_AREA</a:t>
            </a:r>
            <a:r>
              <a:rPr lang="en" sz="1200">
                <a:solidFill>
                  <a:schemeClr val="dk1"/>
                </a:solidFill>
              </a:rPr>
              <a:t> is generally used when reducing an image.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59" name="Google Shape;259;p45"/>
          <p:cNvGraphicFramePr/>
          <p:nvPr/>
        </p:nvGraphicFramePr>
        <p:xfrm>
          <a:off x="558575" y="2016113"/>
          <a:ext cx="3000000" cy="3000000"/>
        </p:xfrm>
        <a:graphic>
          <a:graphicData uri="http://schemas.openxmlformats.org/drawingml/2006/table">
            <a:tbl>
              <a:tblPr>
                <a:noFill/>
                <a:tableStyleId>{9EB7B004-3FAF-416D-8EFC-9841C8A847AE}</a:tableStyleId>
              </a:tblPr>
              <a:tblGrid>
                <a:gridCol w="7862400"/>
              </a:tblGrid>
              <a:tr h="609425">
                <a:tc>
                  <a:txBody>
                    <a:bodyPr/>
                    <a:lstStyle/>
                    <a:p>
                      <a:pPr indent="0" lvl="0" marL="0" rtl="0" algn="l">
                        <a:lnSpc>
                          <a:spcPct val="115000"/>
                        </a:lnSpc>
                        <a:spcBef>
                          <a:spcPts val="0"/>
                        </a:spcBef>
                        <a:spcAft>
                          <a:spcPts val="0"/>
                        </a:spcAft>
                        <a:buClr>
                          <a:schemeClr val="dk1"/>
                        </a:buClr>
                        <a:buSzPts val="1100"/>
                        <a:buFont typeface="Arial"/>
                        <a:buNone/>
                      </a:pPr>
                      <a:r>
                        <a:rPr lang="en" sz="800">
                          <a:solidFill>
                            <a:srgbClr val="9C27B0"/>
                          </a:solidFill>
                          <a:latin typeface="Consolas"/>
                          <a:ea typeface="Consolas"/>
                          <a:cs typeface="Consolas"/>
                          <a:sym typeface="Consolas"/>
                        </a:rPr>
                        <a:t>import</a:t>
                      </a:r>
                      <a:r>
                        <a:rPr lang="en" sz="800">
                          <a:solidFill>
                            <a:schemeClr val="dk1"/>
                          </a:solidFill>
                          <a:latin typeface="Consolas"/>
                          <a:ea typeface="Consolas"/>
                          <a:cs typeface="Consolas"/>
                          <a:sym typeface="Consolas"/>
                        </a:rPr>
                        <a:t> cv2</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9C27B0"/>
                          </a:solidFill>
                          <a:latin typeface="Consolas"/>
                          <a:ea typeface="Consolas"/>
                          <a:cs typeface="Consolas"/>
                          <a:sym typeface="Consolas"/>
                        </a:rPr>
                        <a:t>from</a:t>
                      </a:r>
                      <a:r>
                        <a:rPr lang="en" sz="800">
                          <a:solidFill>
                            <a:schemeClr val="dk1"/>
                          </a:solidFill>
                          <a:latin typeface="Consolas"/>
                          <a:ea typeface="Consolas"/>
                          <a:cs typeface="Consolas"/>
                          <a:sym typeface="Consolas"/>
                        </a:rPr>
                        <a:t> matplotlib </a:t>
                      </a:r>
                      <a:r>
                        <a:rPr lang="en" sz="800">
                          <a:solidFill>
                            <a:srgbClr val="9C27B0"/>
                          </a:solidFill>
                          <a:latin typeface="Consolas"/>
                          <a:ea typeface="Consolas"/>
                          <a:cs typeface="Consolas"/>
                          <a:sym typeface="Consolas"/>
                        </a:rPr>
                        <a:t>import</a:t>
                      </a:r>
                      <a:r>
                        <a:rPr lang="en" sz="800">
                          <a:solidFill>
                            <a:schemeClr val="dk1"/>
                          </a:solidFill>
                          <a:latin typeface="Consolas"/>
                          <a:ea typeface="Consolas"/>
                          <a:cs typeface="Consolas"/>
                          <a:sym typeface="Consolas"/>
                        </a:rPr>
                        <a:t> pyplot </a:t>
                      </a:r>
                      <a:r>
                        <a:rPr lang="en" sz="800">
                          <a:solidFill>
                            <a:srgbClr val="9C27B0"/>
                          </a:solidFill>
                          <a:latin typeface="Consolas"/>
                          <a:ea typeface="Consolas"/>
                          <a:cs typeface="Consolas"/>
                          <a:sym typeface="Consolas"/>
                        </a:rPr>
                        <a:t>as</a:t>
                      </a:r>
                      <a:r>
                        <a:rPr lang="en" sz="800">
                          <a:solidFill>
                            <a:schemeClr val="dk1"/>
                          </a:solidFill>
                          <a:latin typeface="Consolas"/>
                          <a:ea typeface="Consolas"/>
                          <a:cs typeface="Consolas"/>
                          <a:sym typeface="Consolas"/>
                        </a:rPr>
                        <a:t> plt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zoom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2</a:t>
                      </a:r>
                      <a:r>
                        <a:rPr lang="en" sz="800">
                          <a:solidFill>
                            <a:schemeClr val="dk1"/>
                          </a:solidFill>
                          <a:latin typeface="Consolas"/>
                          <a:ea typeface="Consolas"/>
                          <a:cs typeface="Consolas"/>
                          <a:sym typeface="Consolas"/>
                        </a:rPr>
                        <a:t> </a:t>
                      </a:r>
                      <a:r>
                        <a:rPr lang="en" sz="800">
                          <a:solidFill>
                            <a:srgbClr val="455A64"/>
                          </a:solidFill>
                          <a:latin typeface="Consolas"/>
                          <a:ea typeface="Consolas"/>
                          <a:cs typeface="Consolas"/>
                          <a:sym typeface="Consolas"/>
                        </a:rPr>
                        <a:t># zoom by a factor of 2</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remember the original height, width of the image</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height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width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2</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find the center of the scaled image</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center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r>
                        <a:rPr lang="en" sz="800">
                          <a:solidFill>
                            <a:srgbClr val="455A64"/>
                          </a:solidFill>
                          <a:latin typeface="Consolas"/>
                          <a:ea typeface="Consolas"/>
                          <a:cs typeface="Consolas"/>
                          <a:sym typeface="Consolas"/>
                        </a:rPr>
                        <a:t>//2, image.shape[1]//2)</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z_height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int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height </a:t>
                      </a:r>
                      <a:r>
                        <a:rPr lang="en" sz="800">
                          <a:solidFill>
                            <a:srgbClr val="455A64"/>
                          </a:solidFill>
                          <a:latin typeface="Consolas"/>
                          <a:ea typeface="Consolas"/>
                          <a:cs typeface="Consolas"/>
                          <a:sym typeface="Consolas"/>
                        </a:rPr>
                        <a:t>// zoom)</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z_width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int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width  </a:t>
                      </a:r>
                      <a:r>
                        <a:rPr lang="en" sz="800">
                          <a:solidFill>
                            <a:srgbClr val="455A64"/>
                          </a:solidFill>
                          <a:latin typeface="Consolas"/>
                          <a:ea typeface="Consolas"/>
                          <a:cs typeface="Consolas"/>
                          <a:sym typeface="Consolas"/>
                        </a:rPr>
                        <a:t>// zoom)</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slice (cutout) the zoomed image by forming a crop bounding box</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center</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z_height</a:t>
                      </a:r>
                      <a:r>
                        <a:rPr lang="en" sz="800">
                          <a:solidFill>
                            <a:srgbClr val="455A64"/>
                          </a:solidFill>
                          <a:latin typeface="Consolas"/>
                          <a:ea typeface="Consolas"/>
                          <a:cs typeface="Consolas"/>
                          <a:sym typeface="Consolas"/>
                        </a:rPr>
                        <a:t>//2):(center[0] + z_height//2), center[1] -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              z_width</a:t>
                      </a:r>
                      <a:r>
                        <a:rPr lang="en" sz="800">
                          <a:solidFill>
                            <a:srgbClr val="455A64"/>
                          </a:solidFill>
                          <a:latin typeface="Consolas"/>
                          <a:ea typeface="Consolas"/>
                          <a:cs typeface="Consolas"/>
                          <a:sym typeface="Consolas"/>
                        </a:rPr>
                        <a:t>//2:(center[1] + z_width//2)]</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resize (enlarge) the cropped image back to the original size.</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cv2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resize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width</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height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interpolation</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cv2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INTER_CUBIC</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plt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imshow</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endParaRPr sz="8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6"/>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Shift / Numpy</a:t>
            </a:r>
            <a:endParaRPr>
              <a:solidFill>
                <a:srgbClr val="38761D"/>
              </a:solidFill>
            </a:endParaRPr>
          </a:p>
        </p:txBody>
      </p:sp>
      <p:pic>
        <p:nvPicPr>
          <p:cNvPr id="265" name="Google Shape;265;p46"/>
          <p:cNvPicPr preferRelativeResize="0"/>
          <p:nvPr/>
        </p:nvPicPr>
        <p:blipFill>
          <a:blip r:embed="rId3">
            <a:alphaModFix/>
          </a:blip>
          <a:stretch>
            <a:fillRect/>
          </a:stretch>
        </p:blipFill>
        <p:spPr>
          <a:xfrm>
            <a:off x="0" y="0"/>
            <a:ext cx="1466275" cy="730575"/>
          </a:xfrm>
          <a:prstGeom prst="rect">
            <a:avLst/>
          </a:prstGeom>
          <a:noFill/>
          <a:ln>
            <a:noFill/>
          </a:ln>
        </p:spPr>
      </p:pic>
      <p:sp>
        <p:nvSpPr>
          <p:cNvPr id="266" name="Google Shape;266;p4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Shift with Numpy</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rPr lang="en" sz="1200">
                <a:solidFill>
                  <a:schemeClr val="dk1"/>
                </a:solidFill>
              </a:rPr>
              <a:t>A shift will shift the pixel data in the image +/- in the vertical (height) or horizontal (width) axis. This will change the location in the image of the object being classified. The code below demonstrates shifting an image +/- 10% vertically and horizontally using the numpy </a:t>
            </a:r>
            <a:r>
              <a:rPr lang="en" sz="1200">
                <a:solidFill>
                  <a:srgbClr val="0D904F"/>
                </a:solidFill>
                <a:latin typeface="Consolas"/>
                <a:ea typeface="Consolas"/>
                <a:cs typeface="Consolas"/>
                <a:sym typeface="Consolas"/>
              </a:rPr>
              <a:t>np.roll()</a:t>
            </a:r>
            <a:r>
              <a:rPr lang="en" sz="1200">
                <a:solidFill>
                  <a:schemeClr val="dk1"/>
                </a:solidFill>
              </a:rPr>
              <a:t> method.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67" name="Google Shape;267;p46"/>
          <p:cNvGraphicFramePr/>
          <p:nvPr/>
        </p:nvGraphicFramePr>
        <p:xfrm>
          <a:off x="546825" y="1880588"/>
          <a:ext cx="3000000" cy="3000000"/>
        </p:xfrm>
        <a:graphic>
          <a:graphicData uri="http://schemas.openxmlformats.org/drawingml/2006/table">
            <a:tbl>
              <a:tblPr>
                <a:noFill/>
                <a:tableStyleId>{9EB7B004-3FAF-416D-8EFC-9841C8A847AE}</a:tableStyleId>
              </a:tblPr>
              <a:tblGrid>
                <a:gridCol w="7862400"/>
              </a:tblGrid>
              <a:tr h="609425">
                <a:tc>
                  <a:txBody>
                    <a:bodyPr/>
                    <a:lstStyle/>
                    <a:p>
                      <a:pPr indent="0" lvl="0" marL="0" rtl="0" algn="l">
                        <a:lnSpc>
                          <a:spcPct val="115000"/>
                        </a:lnSpc>
                        <a:spcBef>
                          <a:spcPts val="0"/>
                        </a:spcBef>
                        <a:spcAft>
                          <a:spcPts val="0"/>
                        </a:spcAft>
                        <a:buNone/>
                      </a:pPr>
                      <a:r>
                        <a:rPr lang="en" sz="800">
                          <a:solidFill>
                            <a:srgbClr val="9C27B0"/>
                          </a:solidFill>
                          <a:latin typeface="Consolas"/>
                          <a:ea typeface="Consolas"/>
                          <a:cs typeface="Consolas"/>
                          <a:sym typeface="Consolas"/>
                        </a:rPr>
                        <a:t>import</a:t>
                      </a:r>
                      <a:r>
                        <a:rPr lang="en" sz="800">
                          <a:solidFill>
                            <a:schemeClr val="dk1"/>
                          </a:solidFill>
                          <a:latin typeface="Consolas"/>
                          <a:ea typeface="Consolas"/>
                          <a:cs typeface="Consolas"/>
                          <a:sym typeface="Consolas"/>
                        </a:rPr>
                        <a:t> cv2</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9C27B0"/>
                          </a:solidFill>
                          <a:latin typeface="Consolas"/>
                          <a:ea typeface="Consolas"/>
                          <a:cs typeface="Consolas"/>
                          <a:sym typeface="Consolas"/>
                        </a:rPr>
                        <a:t>import</a:t>
                      </a:r>
                      <a:r>
                        <a:rPr lang="en" sz="800">
                          <a:solidFill>
                            <a:schemeClr val="dk1"/>
                          </a:solidFill>
                          <a:latin typeface="Consolas"/>
                          <a:ea typeface="Consolas"/>
                          <a:cs typeface="Consolas"/>
                          <a:sym typeface="Consolas"/>
                        </a:rPr>
                        <a:t> numpy </a:t>
                      </a:r>
                      <a:r>
                        <a:rPr lang="en" sz="800">
                          <a:solidFill>
                            <a:srgbClr val="9C27B0"/>
                          </a:solidFill>
                          <a:latin typeface="Consolas"/>
                          <a:ea typeface="Consolas"/>
                          <a:cs typeface="Consolas"/>
                          <a:sym typeface="Consolas"/>
                        </a:rPr>
                        <a:t>as</a:t>
                      </a:r>
                      <a:r>
                        <a:rPr lang="en" sz="800">
                          <a:solidFill>
                            <a:schemeClr val="dk1"/>
                          </a:solidFill>
                          <a:latin typeface="Consolas"/>
                          <a:ea typeface="Consolas"/>
                          <a:cs typeface="Consolas"/>
                          <a:sym typeface="Consolas"/>
                        </a:rPr>
                        <a:t> np</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read in the image</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cv2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imread</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'apple.jpg'</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get the height and width of the image</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height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3367D6"/>
                          </a:solidFill>
                          <a:latin typeface="Consolas"/>
                          <a:ea typeface="Consolas"/>
                          <a:cs typeface="Consolas"/>
                          <a:sym typeface="Consolas"/>
                        </a:rPr>
                        <a:t>Width</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shift the image down by 10%</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roll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np</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roll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height </a:t>
                      </a:r>
                      <a:r>
                        <a:rPr lang="en" sz="800">
                          <a:solidFill>
                            <a:srgbClr val="455A64"/>
                          </a:solidFill>
                          <a:latin typeface="Consolas"/>
                          <a:ea typeface="Consolas"/>
                          <a:cs typeface="Consolas"/>
                          <a:sym typeface="Consolas"/>
                        </a:rPr>
                        <a:t>// 10, axis=0)</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shift the image up by 10%</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roll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np</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roll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height </a:t>
                      </a:r>
                      <a:r>
                        <a:rPr lang="en" sz="800">
                          <a:solidFill>
                            <a:srgbClr val="455A64"/>
                          </a:solidFill>
                          <a:latin typeface="Consolas"/>
                          <a:ea typeface="Consolas"/>
                          <a:cs typeface="Consolas"/>
                          <a:sym typeface="Consolas"/>
                        </a:rPr>
                        <a:t>// 10), axis=0)</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shift the image right by 10%</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roll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np</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roll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width </a:t>
                      </a:r>
                      <a:r>
                        <a:rPr lang="en" sz="800">
                          <a:solidFill>
                            <a:srgbClr val="455A64"/>
                          </a:solidFill>
                          <a:latin typeface="Consolas"/>
                          <a:ea typeface="Consolas"/>
                          <a:cs typeface="Consolas"/>
                          <a:sym typeface="Consolas"/>
                        </a:rPr>
                        <a:t>// 10, axis=1)</a:t>
                      </a:r>
                      <a:endParaRPr sz="8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8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shift the image left by 10%</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roll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np</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roll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width </a:t>
                      </a:r>
                      <a:r>
                        <a:rPr lang="en" sz="800">
                          <a:solidFill>
                            <a:srgbClr val="455A64"/>
                          </a:solidFill>
                          <a:latin typeface="Consolas"/>
                          <a:ea typeface="Consolas"/>
                          <a:cs typeface="Consolas"/>
                          <a:sym typeface="Consolas"/>
                        </a:rPr>
                        <a:t>// 10), axis=1)</a:t>
                      </a:r>
                      <a:endParaRPr sz="8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7"/>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Fractured Shift</a:t>
            </a:r>
            <a:endParaRPr>
              <a:solidFill>
                <a:srgbClr val="38761D"/>
              </a:solidFill>
            </a:endParaRPr>
          </a:p>
        </p:txBody>
      </p:sp>
      <p:pic>
        <p:nvPicPr>
          <p:cNvPr id="273" name="Google Shape;273;p47"/>
          <p:cNvPicPr preferRelativeResize="0"/>
          <p:nvPr/>
        </p:nvPicPr>
        <p:blipFill>
          <a:blip r:embed="rId3">
            <a:alphaModFix/>
          </a:blip>
          <a:stretch>
            <a:fillRect/>
          </a:stretch>
        </p:blipFill>
        <p:spPr>
          <a:xfrm>
            <a:off x="0" y="0"/>
            <a:ext cx="1466275" cy="730575"/>
          </a:xfrm>
          <a:prstGeom prst="rect">
            <a:avLst/>
          </a:prstGeom>
          <a:noFill/>
          <a:ln>
            <a:noFill/>
          </a:ln>
        </p:spPr>
      </p:pic>
      <p:sp>
        <p:nvSpPr>
          <p:cNvPr id="274" name="Google Shape;274;p4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Fractured Shift</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rPr lang="en" sz="1200">
                <a:solidFill>
                  <a:schemeClr val="dk1"/>
                </a:solidFill>
              </a:rPr>
              <a:t>A shift is very efficient in that it is implemented as a roll operation of the matrix, where the rows (height) or columns (width) are shifted. As such, the pixels that are shifted off the end are added to the beginning. If the shift is too large, the image can become fractured into two pieces with each piece opposing each other.</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Below is an example of where the apple was shifted by 50% vertically, leaving it fractured.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00">
                <a:solidFill>
                  <a:srgbClr val="0000FF"/>
                </a:solidFill>
              </a:rPr>
              <a:t>To avoid fracture, It is a general practice to limit the shift of the image to no more than 20%.</a:t>
            </a:r>
            <a:endParaRPr b="1" sz="1200">
              <a:solidFill>
                <a:srgbClr val="0000FF"/>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275" name="Google Shape;275;p47"/>
          <p:cNvPicPr preferRelativeResize="0"/>
          <p:nvPr/>
        </p:nvPicPr>
        <p:blipFill>
          <a:blip r:embed="rId4">
            <a:alphaModFix/>
          </a:blip>
          <a:stretch>
            <a:fillRect/>
          </a:stretch>
        </p:blipFill>
        <p:spPr>
          <a:xfrm>
            <a:off x="3817075" y="2426600"/>
            <a:ext cx="1047750" cy="1047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8"/>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Lighting / OpenCV</a:t>
            </a:r>
            <a:endParaRPr>
              <a:solidFill>
                <a:srgbClr val="38761D"/>
              </a:solidFill>
            </a:endParaRPr>
          </a:p>
        </p:txBody>
      </p:sp>
      <p:pic>
        <p:nvPicPr>
          <p:cNvPr id="281" name="Google Shape;281;p48"/>
          <p:cNvPicPr preferRelativeResize="0"/>
          <p:nvPr/>
        </p:nvPicPr>
        <p:blipFill>
          <a:blip r:embed="rId3">
            <a:alphaModFix/>
          </a:blip>
          <a:stretch>
            <a:fillRect/>
          </a:stretch>
        </p:blipFill>
        <p:spPr>
          <a:xfrm>
            <a:off x="0" y="0"/>
            <a:ext cx="1466275" cy="730575"/>
          </a:xfrm>
          <a:prstGeom prst="rect">
            <a:avLst/>
          </a:prstGeom>
          <a:noFill/>
          <a:ln>
            <a:noFill/>
          </a:ln>
        </p:spPr>
      </p:pic>
      <p:sp>
        <p:nvSpPr>
          <p:cNvPr id="282" name="Google Shape;282;p4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Lighting / OpenCV</a:t>
            </a:r>
            <a:endParaRPr i="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There are a number of </a:t>
            </a:r>
            <a:r>
              <a:rPr b="1" lang="en" sz="1200">
                <a:solidFill>
                  <a:srgbClr val="0000FF"/>
                </a:solidFill>
              </a:rPr>
              <a:t>techniques for changing lighting</a:t>
            </a:r>
            <a:r>
              <a:rPr lang="en" sz="1200">
                <a:solidFill>
                  <a:schemeClr val="dk1"/>
                </a:solidFill>
              </a:rPr>
              <a:t>. For example: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1371600" rtl="0" algn="l">
              <a:lnSpc>
                <a:spcPct val="115000"/>
              </a:lnSpc>
              <a:spcBef>
                <a:spcPts val="0"/>
              </a:spcBef>
              <a:spcAft>
                <a:spcPts val="0"/>
              </a:spcAft>
              <a:buClr>
                <a:srgbClr val="38761D"/>
              </a:buClr>
              <a:buSzPts val="1200"/>
              <a:buChar char="●"/>
            </a:pPr>
            <a:r>
              <a:rPr b="1" lang="en" sz="1200">
                <a:solidFill>
                  <a:srgbClr val="38761D"/>
                </a:solidFill>
              </a:rPr>
              <a:t>Apply a uniform multiplier on each pixel.</a:t>
            </a:r>
            <a:endParaRPr b="1" sz="1200">
              <a:solidFill>
                <a:srgbClr val="38761D"/>
              </a:solidFill>
            </a:endParaRPr>
          </a:p>
          <a:p>
            <a:pPr indent="-304800" lvl="0" marL="1371600" rtl="0" algn="l">
              <a:lnSpc>
                <a:spcPct val="115000"/>
              </a:lnSpc>
              <a:spcBef>
                <a:spcPts val="0"/>
              </a:spcBef>
              <a:spcAft>
                <a:spcPts val="0"/>
              </a:spcAft>
              <a:buClr>
                <a:srgbClr val="38761D"/>
              </a:buClr>
              <a:buSzPts val="1200"/>
              <a:buChar char="●"/>
            </a:pPr>
            <a:r>
              <a:rPr b="1" lang="en" sz="1200">
                <a:solidFill>
                  <a:srgbClr val="38761D"/>
                </a:solidFill>
              </a:rPr>
              <a:t>Apply specific multiplier per channel on each pixel.</a:t>
            </a:r>
            <a:endParaRPr b="1" sz="1200">
              <a:solidFill>
                <a:srgbClr val="38761D"/>
              </a:solidFill>
            </a:endParaRPr>
          </a:p>
          <a:p>
            <a:pPr indent="-304800" lvl="0" marL="1371600" rtl="0" algn="l">
              <a:lnSpc>
                <a:spcPct val="115000"/>
              </a:lnSpc>
              <a:spcBef>
                <a:spcPts val="0"/>
              </a:spcBef>
              <a:spcAft>
                <a:spcPts val="0"/>
              </a:spcAft>
              <a:buClr>
                <a:srgbClr val="38761D"/>
              </a:buClr>
              <a:buSzPts val="1200"/>
              <a:buChar char="●"/>
            </a:pPr>
            <a:r>
              <a:rPr b="1" lang="en" sz="1200">
                <a:solidFill>
                  <a:srgbClr val="38761D"/>
                </a:solidFill>
              </a:rPr>
              <a:t>Apply specific multiplier per range of pixel values on each pixel.</a:t>
            </a:r>
            <a:endParaRPr b="1" sz="1200">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code below demonstrates using the </a:t>
            </a:r>
            <a:r>
              <a:rPr lang="en" sz="1200">
                <a:solidFill>
                  <a:srgbClr val="0D904F"/>
                </a:solidFill>
                <a:latin typeface="Consolas"/>
                <a:ea typeface="Consolas"/>
                <a:cs typeface="Consolas"/>
                <a:sym typeface="Consolas"/>
              </a:rPr>
              <a:t>OpenCV</a:t>
            </a:r>
            <a:r>
              <a:rPr lang="en" sz="1200">
                <a:solidFill>
                  <a:schemeClr val="dk1"/>
                </a:solidFill>
              </a:rPr>
              <a:t> method </a:t>
            </a:r>
            <a:r>
              <a:rPr lang="en" sz="1200">
                <a:solidFill>
                  <a:srgbClr val="0D904F"/>
                </a:solidFill>
                <a:latin typeface="Consolas"/>
                <a:ea typeface="Consolas"/>
                <a:cs typeface="Consolas"/>
                <a:sym typeface="Consolas"/>
              </a:rPr>
              <a:t>convertScaleAbs()</a:t>
            </a:r>
            <a:r>
              <a:rPr lang="en" sz="1200">
                <a:solidFill>
                  <a:schemeClr val="dk1"/>
                </a:solidFill>
              </a:rPr>
              <a:t>. This method applies a uniform multiplier across the pixels and a delta added to each value, specified by the parameters </a:t>
            </a:r>
            <a:r>
              <a:rPr lang="en" sz="1200">
                <a:solidFill>
                  <a:srgbClr val="0D904F"/>
                </a:solidFill>
                <a:latin typeface="Consolas"/>
                <a:ea typeface="Consolas"/>
                <a:cs typeface="Consolas"/>
                <a:sym typeface="Consolas"/>
              </a:rPr>
              <a:t>alpha</a:t>
            </a:r>
            <a:r>
              <a:rPr lang="en" sz="1200">
                <a:solidFill>
                  <a:schemeClr val="dk1"/>
                </a:solidFill>
              </a:rPr>
              <a:t> and </a:t>
            </a:r>
            <a:r>
              <a:rPr lang="en" sz="1200">
                <a:solidFill>
                  <a:srgbClr val="0D904F"/>
                </a:solidFill>
                <a:latin typeface="Consolas"/>
                <a:ea typeface="Consolas"/>
                <a:cs typeface="Consolas"/>
                <a:sym typeface="Consolas"/>
              </a:rPr>
              <a:t>beta</a:t>
            </a:r>
            <a:r>
              <a:rPr lang="en" sz="1200">
                <a:solidFill>
                  <a:schemeClr val="dk1"/>
                </a:solidFill>
              </a:rPr>
              <a:t>, respectively:</a:t>
            </a:r>
            <a:endParaRPr sz="1200">
              <a:solidFill>
                <a:schemeClr val="dk1"/>
              </a:solidFill>
            </a:endParaRPr>
          </a:p>
          <a:p>
            <a:pPr indent="0" lvl="0" marL="0" rtl="0" algn="l">
              <a:lnSpc>
                <a:spcPct val="115000"/>
              </a:lnSpc>
              <a:spcBef>
                <a:spcPts val="0"/>
              </a:spcBef>
              <a:spcAft>
                <a:spcPts val="0"/>
              </a:spcAft>
              <a:buNone/>
            </a:pPr>
            <a:r>
              <a:t/>
            </a:r>
            <a:endParaRPr b="1" sz="1200">
              <a:solidFill>
                <a:srgbClr val="0000FF"/>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83" name="Google Shape;283;p48"/>
          <p:cNvGraphicFramePr/>
          <p:nvPr/>
        </p:nvGraphicFramePr>
        <p:xfrm>
          <a:off x="552675" y="2991713"/>
          <a:ext cx="3000000" cy="3000000"/>
        </p:xfrm>
        <a:graphic>
          <a:graphicData uri="http://schemas.openxmlformats.org/drawingml/2006/table">
            <a:tbl>
              <a:tblPr>
                <a:noFill/>
                <a:tableStyleId>{9EB7B004-3FAF-416D-8EFC-9841C8A847AE}</a:tableStyleId>
              </a:tblPr>
              <a:tblGrid>
                <a:gridCol w="4860550"/>
              </a:tblGrid>
              <a:tr h="6094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cv2</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contrast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0.5</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brightness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40</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scale the pixel values and then convert back to uint8</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convertScaleAbs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contrast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beta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brightness</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pic>
        <p:nvPicPr>
          <p:cNvPr id="284" name="Google Shape;284;p48"/>
          <p:cNvPicPr preferRelativeResize="0"/>
          <p:nvPr/>
        </p:nvPicPr>
        <p:blipFill>
          <a:blip r:embed="rId4">
            <a:alphaModFix/>
          </a:blip>
          <a:stretch>
            <a:fillRect/>
          </a:stretch>
        </p:blipFill>
        <p:spPr>
          <a:xfrm>
            <a:off x="6608975" y="3256575"/>
            <a:ext cx="962025" cy="1190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9"/>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Lighting / OpenCV</a:t>
            </a:r>
            <a:endParaRPr>
              <a:solidFill>
                <a:srgbClr val="38761D"/>
              </a:solidFill>
            </a:endParaRPr>
          </a:p>
        </p:txBody>
      </p:sp>
      <p:pic>
        <p:nvPicPr>
          <p:cNvPr id="290" name="Google Shape;290;p49"/>
          <p:cNvPicPr preferRelativeResize="0"/>
          <p:nvPr/>
        </p:nvPicPr>
        <p:blipFill>
          <a:blip r:embed="rId3">
            <a:alphaModFix/>
          </a:blip>
          <a:stretch>
            <a:fillRect/>
          </a:stretch>
        </p:blipFill>
        <p:spPr>
          <a:xfrm>
            <a:off x="0" y="0"/>
            <a:ext cx="1466275" cy="730575"/>
          </a:xfrm>
          <a:prstGeom prst="rect">
            <a:avLst/>
          </a:prstGeom>
          <a:noFill/>
          <a:ln>
            <a:noFill/>
          </a:ln>
        </p:spPr>
      </p:pic>
      <p:sp>
        <p:nvSpPr>
          <p:cNvPr id="291" name="Google Shape;291;p4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Lighting / OpenCV</a:t>
            </a:r>
            <a:endParaRPr i="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Below is an example of applying a multiplier per channel:</a:t>
            </a:r>
            <a:endParaRPr sz="1200">
              <a:solidFill>
                <a:schemeClr val="dk1"/>
              </a:solidFill>
            </a:endParaRPr>
          </a:p>
          <a:p>
            <a:pPr indent="0" lvl="0" marL="0" rtl="0" algn="l">
              <a:lnSpc>
                <a:spcPct val="115000"/>
              </a:lnSpc>
              <a:spcBef>
                <a:spcPts val="0"/>
              </a:spcBef>
              <a:spcAft>
                <a:spcPts val="0"/>
              </a:spcAft>
              <a:buNone/>
            </a:pPr>
            <a:r>
              <a:t/>
            </a:r>
            <a:endParaRPr b="1" sz="1200">
              <a:solidFill>
                <a:srgbClr val="0000FF"/>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92" name="Google Shape;292;p49"/>
          <p:cNvGraphicFramePr/>
          <p:nvPr/>
        </p:nvGraphicFramePr>
        <p:xfrm>
          <a:off x="546800" y="2119738"/>
          <a:ext cx="3000000" cy="3000000"/>
        </p:xfrm>
        <a:graphic>
          <a:graphicData uri="http://schemas.openxmlformats.org/drawingml/2006/table">
            <a:tbl>
              <a:tblPr>
                <a:noFill/>
                <a:tableStyleId>{9EB7B004-3FAF-416D-8EFC-9841C8A847AE}</a:tableStyleId>
              </a:tblPr>
              <a:tblGrid>
                <a:gridCol w="4860550"/>
              </a:tblGrid>
              <a:tr h="6094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cv2</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numpy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np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matplotlib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pyplot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plt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multiplier: Blue* 1.7, Green * 0.2, Red * 0.1</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array</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1.7</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uint8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pic>
        <p:nvPicPr>
          <p:cNvPr id="293" name="Google Shape;293;p49"/>
          <p:cNvPicPr preferRelativeResize="0"/>
          <p:nvPr/>
        </p:nvPicPr>
        <p:blipFill>
          <a:blip r:embed="rId4">
            <a:alphaModFix/>
          </a:blip>
          <a:stretch>
            <a:fillRect/>
          </a:stretch>
        </p:blipFill>
        <p:spPr>
          <a:xfrm>
            <a:off x="6568525" y="2430900"/>
            <a:ext cx="1123950" cy="1390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50"/>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in Keras</a:t>
            </a:r>
            <a:endParaRPr>
              <a:solidFill>
                <a:srgbClr val="38761D"/>
              </a:solidFill>
            </a:endParaRPr>
          </a:p>
        </p:txBody>
      </p:sp>
      <p:pic>
        <p:nvPicPr>
          <p:cNvPr id="299" name="Google Shape;299;p50"/>
          <p:cNvPicPr preferRelativeResize="0"/>
          <p:nvPr/>
        </p:nvPicPr>
        <p:blipFill>
          <a:blip r:embed="rId3">
            <a:alphaModFix/>
          </a:blip>
          <a:stretch>
            <a:fillRect/>
          </a:stretch>
        </p:blipFill>
        <p:spPr>
          <a:xfrm>
            <a:off x="0" y="0"/>
            <a:ext cx="1466275" cy="730575"/>
          </a:xfrm>
          <a:prstGeom prst="rect">
            <a:avLst/>
          </a:prstGeom>
          <a:noFill/>
          <a:ln>
            <a:noFill/>
          </a:ln>
        </p:spPr>
      </p:pic>
      <p:sp>
        <p:nvSpPr>
          <p:cNvPr id="300" name="Google Shape;300;p50"/>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a:t>
            </a:r>
            <a:r>
              <a:rPr b="1" lang="en" sz="1200">
                <a:solidFill>
                  <a:schemeClr val="dk1"/>
                </a:solidFill>
              </a:rPr>
              <a:t>mage Augmentation in Keras</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Keras image preprocessing module supports a wide variety of image augmentation with the class </a:t>
            </a:r>
            <a:r>
              <a:rPr lang="en" sz="1200">
                <a:solidFill>
                  <a:srgbClr val="0D904F"/>
                </a:solidFill>
                <a:latin typeface="Consolas"/>
                <a:ea typeface="Consolas"/>
                <a:cs typeface="Consolas"/>
                <a:sym typeface="Consolas"/>
              </a:rPr>
              <a:t>ImageDataGenerator</a:t>
            </a:r>
            <a:r>
              <a:rPr lang="en" sz="1200">
                <a:solidFill>
                  <a:schemeClr val="dk1"/>
                </a:solidFill>
              </a:rPr>
              <a:t>. The </a:t>
            </a:r>
            <a:r>
              <a:rPr lang="en" sz="1200">
                <a:solidFill>
                  <a:srgbClr val="0D904F"/>
                </a:solidFill>
                <a:latin typeface="Consolas"/>
                <a:ea typeface="Consolas"/>
                <a:cs typeface="Consolas"/>
                <a:sym typeface="Consolas"/>
              </a:rPr>
              <a:t>ImageDataGenerator</a:t>
            </a:r>
            <a:r>
              <a:rPr lang="en" sz="1200">
                <a:solidFill>
                  <a:schemeClr val="dk1"/>
                </a:solidFill>
              </a:rPr>
              <a:t> class </a:t>
            </a:r>
            <a:r>
              <a:rPr b="1" lang="en" sz="1200">
                <a:solidFill>
                  <a:srgbClr val="0000FF"/>
                </a:solidFill>
              </a:rPr>
              <a:t>creates a generator for generating batches of augmented images</a:t>
            </a:r>
            <a:r>
              <a:rPr lang="en" sz="1200">
                <a:solidFill>
                  <a:schemeClr val="dk1"/>
                </a:solidFill>
              </a:rPr>
              <a:t>. The class initializer takes as input zero or more parameters for specifying the type of augmentation. Below are a few of the parameters: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3200400" rtl="0" algn="l">
              <a:lnSpc>
                <a:spcPct val="115000"/>
              </a:lnSpc>
              <a:spcBef>
                <a:spcPts val="0"/>
              </a:spcBef>
              <a:spcAft>
                <a:spcPts val="0"/>
              </a:spcAft>
              <a:buClr>
                <a:schemeClr val="dk1"/>
              </a:buClr>
              <a:buSzPts val="1200"/>
              <a:buChar char="●"/>
            </a:pPr>
            <a:r>
              <a:rPr lang="en" sz="1200">
                <a:solidFill>
                  <a:schemeClr val="dk1"/>
                </a:solidFill>
              </a:rPr>
              <a:t>horizontal_flip=True</a:t>
            </a:r>
            <a:endParaRPr sz="1200">
              <a:solidFill>
                <a:schemeClr val="dk1"/>
              </a:solidFill>
            </a:endParaRPr>
          </a:p>
          <a:p>
            <a:pPr indent="-304800" lvl="0" marL="3200400" rtl="0" algn="l">
              <a:lnSpc>
                <a:spcPct val="115000"/>
              </a:lnSpc>
              <a:spcBef>
                <a:spcPts val="0"/>
              </a:spcBef>
              <a:spcAft>
                <a:spcPts val="0"/>
              </a:spcAft>
              <a:buClr>
                <a:schemeClr val="dk1"/>
              </a:buClr>
              <a:buSzPts val="1200"/>
              <a:buChar char="●"/>
            </a:pPr>
            <a:r>
              <a:rPr lang="en" sz="1200">
                <a:solidFill>
                  <a:schemeClr val="dk1"/>
                </a:solidFill>
              </a:rPr>
              <a:t>vertical_flip=True</a:t>
            </a:r>
            <a:endParaRPr sz="1200">
              <a:solidFill>
                <a:schemeClr val="dk1"/>
              </a:solidFill>
            </a:endParaRPr>
          </a:p>
          <a:p>
            <a:pPr indent="-304800" lvl="0" marL="3200400" rtl="0" algn="l">
              <a:lnSpc>
                <a:spcPct val="115000"/>
              </a:lnSpc>
              <a:spcBef>
                <a:spcPts val="0"/>
              </a:spcBef>
              <a:spcAft>
                <a:spcPts val="0"/>
              </a:spcAft>
              <a:buClr>
                <a:schemeClr val="dk1"/>
              </a:buClr>
              <a:buSzPts val="1200"/>
              <a:buChar char="●"/>
            </a:pPr>
            <a:r>
              <a:rPr lang="en" sz="1200">
                <a:solidFill>
                  <a:schemeClr val="dk1"/>
                </a:solidFill>
              </a:rPr>
              <a:t>rotation_range=degrees</a:t>
            </a:r>
            <a:endParaRPr sz="1200">
              <a:solidFill>
                <a:schemeClr val="dk1"/>
              </a:solidFill>
            </a:endParaRPr>
          </a:p>
          <a:p>
            <a:pPr indent="-304800" lvl="0" marL="3200400" rtl="0" algn="l">
              <a:lnSpc>
                <a:spcPct val="115000"/>
              </a:lnSpc>
              <a:spcBef>
                <a:spcPts val="0"/>
              </a:spcBef>
              <a:spcAft>
                <a:spcPts val="0"/>
              </a:spcAft>
              <a:buClr>
                <a:schemeClr val="dk1"/>
              </a:buClr>
              <a:buSzPts val="1200"/>
              <a:buChar char="●"/>
            </a:pPr>
            <a:r>
              <a:rPr lang="en" sz="1200">
                <a:solidFill>
                  <a:schemeClr val="dk1"/>
                </a:solidFill>
              </a:rPr>
              <a:t>zoom_range=(lower, upper)</a:t>
            </a:r>
            <a:endParaRPr sz="1200">
              <a:solidFill>
                <a:schemeClr val="dk1"/>
              </a:solidFill>
            </a:endParaRPr>
          </a:p>
          <a:p>
            <a:pPr indent="-304800" lvl="0" marL="3200400" rtl="0" algn="l">
              <a:lnSpc>
                <a:spcPct val="115000"/>
              </a:lnSpc>
              <a:spcBef>
                <a:spcPts val="0"/>
              </a:spcBef>
              <a:spcAft>
                <a:spcPts val="0"/>
              </a:spcAft>
              <a:buClr>
                <a:schemeClr val="dk1"/>
              </a:buClr>
              <a:buSzPts val="1200"/>
              <a:buChar char="●"/>
            </a:pPr>
            <a:r>
              <a:rPr lang="en" sz="1200">
                <a:solidFill>
                  <a:schemeClr val="dk1"/>
                </a:solidFill>
              </a:rPr>
              <a:t>width_shift_range=percent</a:t>
            </a:r>
            <a:endParaRPr sz="1200">
              <a:solidFill>
                <a:schemeClr val="dk1"/>
              </a:solidFill>
            </a:endParaRPr>
          </a:p>
          <a:p>
            <a:pPr indent="-304800" lvl="0" marL="3200400" rtl="0" algn="l">
              <a:lnSpc>
                <a:spcPct val="115000"/>
              </a:lnSpc>
              <a:spcBef>
                <a:spcPts val="0"/>
              </a:spcBef>
              <a:spcAft>
                <a:spcPts val="0"/>
              </a:spcAft>
              <a:buClr>
                <a:schemeClr val="dk1"/>
              </a:buClr>
              <a:buSzPts val="1200"/>
              <a:buChar char="●"/>
            </a:pPr>
            <a:r>
              <a:rPr lang="en" sz="1200">
                <a:solidFill>
                  <a:schemeClr val="dk1"/>
                </a:solidFill>
              </a:rPr>
              <a:t>height_shift_range=percent</a:t>
            </a:r>
            <a:endParaRPr sz="1200">
              <a:solidFill>
                <a:schemeClr val="dk1"/>
              </a:solidFill>
            </a:endParaRPr>
          </a:p>
          <a:p>
            <a:pPr indent="-304800" lvl="0" marL="3200400" rtl="0" algn="l">
              <a:lnSpc>
                <a:spcPct val="115000"/>
              </a:lnSpc>
              <a:spcBef>
                <a:spcPts val="0"/>
              </a:spcBef>
              <a:spcAft>
                <a:spcPts val="0"/>
              </a:spcAft>
              <a:buClr>
                <a:schemeClr val="dk1"/>
              </a:buClr>
              <a:buSzPts val="1200"/>
              <a:buChar char="●"/>
            </a:pPr>
            <a:r>
              <a:rPr lang="en" sz="1200">
                <a:solidFill>
                  <a:schemeClr val="dk1"/>
                </a:solidFill>
              </a:rPr>
              <a:t>brightness_range=(lower, upper)</a:t>
            </a:r>
            <a:endParaRPr sz="1200">
              <a:solidFill>
                <a:schemeClr val="dk1"/>
              </a:solidFill>
            </a:endParaRPr>
          </a:p>
          <a:p>
            <a:pPr indent="0" lvl="0" marL="0" rtl="0" algn="ctr">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1"/>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Flip / Keras</a:t>
            </a:r>
            <a:endParaRPr>
              <a:solidFill>
                <a:srgbClr val="38761D"/>
              </a:solidFill>
            </a:endParaRPr>
          </a:p>
        </p:txBody>
      </p:sp>
      <p:pic>
        <p:nvPicPr>
          <p:cNvPr id="306" name="Google Shape;306;p51"/>
          <p:cNvPicPr preferRelativeResize="0"/>
          <p:nvPr/>
        </p:nvPicPr>
        <p:blipFill>
          <a:blip r:embed="rId3">
            <a:alphaModFix/>
          </a:blip>
          <a:stretch>
            <a:fillRect/>
          </a:stretch>
        </p:blipFill>
        <p:spPr>
          <a:xfrm>
            <a:off x="0" y="0"/>
            <a:ext cx="1466275" cy="730575"/>
          </a:xfrm>
          <a:prstGeom prst="rect">
            <a:avLst/>
          </a:prstGeom>
          <a:noFill/>
          <a:ln>
            <a:noFill/>
          </a:ln>
        </p:spPr>
      </p:pic>
      <p:sp>
        <p:nvSpPr>
          <p:cNvPr id="307" name="Google Shape;307;p51"/>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Flip in Keras</a:t>
            </a:r>
            <a:endParaRPr i="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In the next code example, we do the following:</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Read in a single image of an apple.</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Create batch of one image (the apple).</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Instantiate an </a:t>
            </a:r>
            <a:r>
              <a:rPr lang="en" sz="1100">
                <a:solidFill>
                  <a:srgbClr val="0D904F"/>
                </a:solidFill>
                <a:latin typeface="Consolas"/>
                <a:ea typeface="Consolas"/>
                <a:cs typeface="Consolas"/>
                <a:sym typeface="Consolas"/>
              </a:rPr>
              <a:t>ImageDataGenerator</a:t>
            </a:r>
            <a:r>
              <a:rPr lang="en" sz="1100">
                <a:solidFill>
                  <a:schemeClr val="dk1"/>
                </a:solidFill>
              </a:rPr>
              <a:t> object.</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Initialize the </a:t>
            </a:r>
            <a:r>
              <a:rPr lang="en" sz="1100">
                <a:solidFill>
                  <a:srgbClr val="0D904F"/>
                </a:solidFill>
                <a:latin typeface="Consolas"/>
                <a:ea typeface="Consolas"/>
                <a:cs typeface="Consolas"/>
                <a:sym typeface="Consolas"/>
              </a:rPr>
              <a:t>ImageDataGenerator</a:t>
            </a:r>
            <a:r>
              <a:rPr lang="en" sz="1100">
                <a:solidFill>
                  <a:schemeClr val="dk1"/>
                </a:solidFill>
              </a:rPr>
              <a:t> with our augmentation options (in this case: horizontal and vertical flip).</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Use the </a:t>
            </a:r>
            <a:r>
              <a:rPr lang="en" sz="1100">
                <a:solidFill>
                  <a:srgbClr val="0D904F"/>
                </a:solidFill>
                <a:latin typeface="Consolas"/>
                <a:ea typeface="Consolas"/>
                <a:cs typeface="Consolas"/>
                <a:sym typeface="Consolas"/>
              </a:rPr>
              <a:t>flow()</a:t>
            </a:r>
            <a:r>
              <a:rPr lang="en" sz="1100">
                <a:solidFill>
                  <a:schemeClr val="dk1"/>
                </a:solidFill>
              </a:rPr>
              <a:t> method of the </a:t>
            </a:r>
            <a:r>
              <a:rPr lang="en" sz="1100">
                <a:solidFill>
                  <a:srgbClr val="0D904F"/>
                </a:solidFill>
                <a:latin typeface="Consolas"/>
                <a:ea typeface="Consolas"/>
                <a:cs typeface="Consolas"/>
                <a:sym typeface="Consolas"/>
              </a:rPr>
              <a:t>ImageDataGenerator</a:t>
            </a:r>
            <a:r>
              <a:rPr lang="en" sz="1100">
                <a:solidFill>
                  <a:schemeClr val="dk1"/>
                </a:solidFill>
              </a:rPr>
              <a:t> method to create a batch generator.</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Iterate through the generator 6 times, each time returning a batch of 1 image in x.</a:t>
            </a:r>
            <a:endParaRPr sz="11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100">
                <a:solidFill>
                  <a:schemeClr val="dk1"/>
                </a:solidFill>
              </a:rPr>
              <a:t>The generator will randomly select an augmentation (including no augmentation) per iteration.</a:t>
            </a:r>
            <a:endParaRPr sz="11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100">
                <a:solidFill>
                  <a:schemeClr val="dk1"/>
                </a:solidFill>
              </a:rPr>
              <a:t>After transformation (augmentation), the pixel values will be 32-bit float.</a:t>
            </a:r>
            <a:endParaRPr sz="11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100">
                <a:solidFill>
                  <a:schemeClr val="dk1"/>
                </a:solidFill>
              </a:rPr>
              <a:t>Change the data type of the pixels back to 8-bit integer, for displaying using matplotlib.</a:t>
            </a:r>
            <a:endParaRPr sz="1100">
              <a:solidFill>
                <a:schemeClr val="dk1"/>
              </a:solidFill>
            </a:endParaRPr>
          </a:p>
          <a:p>
            <a:pPr indent="0" lvl="0" marL="0" rtl="0" algn="ctr">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Flip / Keras</a:t>
            </a:r>
            <a:endParaRPr>
              <a:solidFill>
                <a:srgbClr val="38761D"/>
              </a:solidFill>
            </a:endParaRPr>
          </a:p>
        </p:txBody>
      </p:sp>
      <p:pic>
        <p:nvPicPr>
          <p:cNvPr id="313" name="Google Shape;313;p52"/>
          <p:cNvPicPr preferRelativeResize="0"/>
          <p:nvPr/>
        </p:nvPicPr>
        <p:blipFill>
          <a:blip r:embed="rId3">
            <a:alphaModFix/>
          </a:blip>
          <a:stretch>
            <a:fillRect/>
          </a:stretch>
        </p:blipFill>
        <p:spPr>
          <a:xfrm>
            <a:off x="0" y="0"/>
            <a:ext cx="1466275" cy="730575"/>
          </a:xfrm>
          <a:prstGeom prst="rect">
            <a:avLst/>
          </a:prstGeom>
          <a:noFill/>
          <a:ln>
            <a:noFill/>
          </a:ln>
        </p:spPr>
      </p:pic>
      <p:sp>
        <p:nvSpPr>
          <p:cNvPr id="314" name="Google Shape;314;p5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Flip with Keras</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15" name="Google Shape;315;p52"/>
          <p:cNvGraphicFramePr/>
          <p:nvPr/>
        </p:nvGraphicFramePr>
        <p:xfrm>
          <a:off x="546825" y="1285513"/>
          <a:ext cx="3000000" cy="3000000"/>
        </p:xfrm>
        <a:graphic>
          <a:graphicData uri="http://schemas.openxmlformats.org/drawingml/2006/table">
            <a:tbl>
              <a:tblPr>
                <a:noFill/>
                <a:tableStyleId>{9EB7B004-3FAF-416D-8EFC-9841C8A847AE}</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preprocessing</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image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cv2</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numpy </a:t>
                      </a:r>
                      <a:r>
                        <a:rPr lang="en" sz="1000">
                          <a:solidFill>
                            <a:srgbClr val="9C27B0"/>
                          </a:solidFill>
                          <a:latin typeface="Consolas"/>
                          <a:ea typeface="Consolas"/>
                          <a:cs typeface="Consolas"/>
                          <a:sym typeface="Consolas"/>
                        </a:rPr>
                        <a:t>as</a:t>
                      </a:r>
                      <a:r>
                        <a:rPr lang="en" sz="1000">
                          <a:latin typeface="Consolas"/>
                          <a:ea typeface="Consolas"/>
                          <a:cs typeface="Consolas"/>
                          <a:sym typeface="Consolas"/>
                        </a:rPr>
                        <a:t> np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matplotlib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pyplot </a:t>
                      </a:r>
                      <a:r>
                        <a:rPr lang="en" sz="1000">
                          <a:solidFill>
                            <a:srgbClr val="9C27B0"/>
                          </a:solidFill>
                          <a:latin typeface="Consolas"/>
                          <a:ea typeface="Consolas"/>
                          <a:cs typeface="Consolas"/>
                          <a:sym typeface="Consolas"/>
                        </a:rPr>
                        <a:t>as</a:t>
                      </a:r>
                      <a:r>
                        <a:rPr lang="en" sz="1000">
                          <a:latin typeface="Consolas"/>
                          <a:ea typeface="Consolas"/>
                          <a:cs typeface="Consolas"/>
                          <a:sym typeface="Consolas"/>
                        </a:rPr>
                        <a:t> plt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make a batch of 1 image (apple)</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batch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asarray</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a data generator for augmenting the data</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datagen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horizontal_flip</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vertical_flip</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run the generator, where every image is a random augmentation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step</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latin typeface="Consolas"/>
                          <a:ea typeface="Consolas"/>
                          <a:cs typeface="Consolas"/>
                          <a:sym typeface="Consolas"/>
                        </a:rPr>
                        <a:t> x </a:t>
                      </a:r>
                      <a:r>
                        <a:rPr lang="en" sz="1000">
                          <a:solidFill>
                            <a:srgbClr val="9C27B0"/>
                          </a:solidFill>
                          <a:latin typeface="Consolas"/>
                          <a:ea typeface="Consolas"/>
                          <a:cs typeface="Consolas"/>
                          <a:sym typeface="Consolas"/>
                        </a:rPr>
                        <a:t>in</a:t>
                      </a:r>
                      <a:r>
                        <a:rPr lang="en" sz="1000">
                          <a:latin typeface="Consolas"/>
                          <a:ea typeface="Consolas"/>
                          <a:cs typeface="Consolas"/>
                          <a:sym typeface="Consolas"/>
                        </a:rPr>
                        <a:t> datagen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flow</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batch</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step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latin typeface="Consolas"/>
                          <a:ea typeface="Consolas"/>
                          <a:cs typeface="Consolas"/>
                          <a:sym typeface="Consolas"/>
                        </a:rPr>
                        <a:t> step </a:t>
                      </a:r>
                      <a:r>
                        <a:rPr lang="en" sz="1000">
                          <a:solidFill>
                            <a:srgbClr val="616161"/>
                          </a:solidFill>
                          <a:latin typeface="Consolas"/>
                          <a:ea typeface="Consolas"/>
                          <a:cs typeface="Consolas"/>
                          <a:sym typeface="Consolas"/>
                        </a:rPr>
                        <a:t>&gt;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6</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break</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plt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figure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the augmentation operation will change the pixel data to float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a:t>
                      </a:r>
                      <a:r>
                        <a:rPr lang="en" sz="1000">
                          <a:solidFill>
                            <a:srgbClr val="455A64"/>
                          </a:solidFill>
                          <a:latin typeface="Consolas"/>
                          <a:ea typeface="Consolas"/>
                          <a:cs typeface="Consolas"/>
                          <a:sym typeface="Consolas"/>
                        </a:rPr>
                        <a:t>change it back to uint8 for displaying the image</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plt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uint8</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3"/>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Rotation / Keras</a:t>
            </a:r>
            <a:endParaRPr>
              <a:solidFill>
                <a:srgbClr val="38761D"/>
              </a:solidFill>
            </a:endParaRPr>
          </a:p>
        </p:txBody>
      </p:sp>
      <p:pic>
        <p:nvPicPr>
          <p:cNvPr id="321" name="Google Shape;321;p53"/>
          <p:cNvPicPr preferRelativeResize="0"/>
          <p:nvPr/>
        </p:nvPicPr>
        <p:blipFill>
          <a:blip r:embed="rId3">
            <a:alphaModFix/>
          </a:blip>
          <a:stretch>
            <a:fillRect/>
          </a:stretch>
        </p:blipFill>
        <p:spPr>
          <a:xfrm>
            <a:off x="0" y="0"/>
            <a:ext cx="1466275" cy="730575"/>
          </a:xfrm>
          <a:prstGeom prst="rect">
            <a:avLst/>
          </a:prstGeom>
          <a:noFill/>
          <a:ln>
            <a:noFill/>
          </a:ln>
        </p:spPr>
      </p:pic>
      <p:sp>
        <p:nvSpPr>
          <p:cNvPr id="322" name="Google Shape;322;p5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Rotation with Keras</a:t>
            </a:r>
            <a:endParaRPr i="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the code below, we use the </a:t>
            </a:r>
            <a:r>
              <a:rPr lang="en" sz="1200">
                <a:solidFill>
                  <a:srgbClr val="0D904F"/>
                </a:solidFill>
                <a:latin typeface="Consolas"/>
                <a:ea typeface="Consolas"/>
                <a:cs typeface="Consolas"/>
                <a:sym typeface="Consolas"/>
              </a:rPr>
              <a:t>rotation_range</a:t>
            </a:r>
            <a:r>
              <a:rPr lang="en" sz="1200">
                <a:solidFill>
                  <a:schemeClr val="dk1"/>
                </a:solidFill>
              </a:rPr>
              <a:t> parameter to set random rotations between -60 and 60 degrees. Note, that rotate operation does not perform a bounds check and resize (like </a:t>
            </a:r>
            <a:r>
              <a:rPr lang="en" sz="1200">
                <a:solidFill>
                  <a:srgbClr val="0D904F"/>
                </a:solidFill>
                <a:latin typeface="Consolas"/>
                <a:ea typeface="Consolas"/>
                <a:cs typeface="Consolas"/>
                <a:sym typeface="Consolas"/>
              </a:rPr>
              <a:t>imutils.rotate_bound()</a:t>
            </a:r>
            <a:r>
              <a:rPr lang="en" sz="1200">
                <a:solidFill>
                  <a:schemeClr val="dk1"/>
                </a:solidFill>
              </a:rPr>
              <a:t>, so part of the image may end up being clipped.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23" name="Google Shape;323;p53"/>
          <p:cNvGraphicFramePr/>
          <p:nvPr/>
        </p:nvGraphicFramePr>
        <p:xfrm>
          <a:off x="505550" y="1962313"/>
          <a:ext cx="3000000" cy="3000000"/>
        </p:xfrm>
        <a:graphic>
          <a:graphicData uri="http://schemas.openxmlformats.org/drawingml/2006/table">
            <a:tbl>
              <a:tblPr>
                <a:noFill/>
                <a:tableStyleId>{9EB7B004-3FAF-416D-8EFC-9841C8A847AE}</a:tableStyleId>
              </a:tblPr>
              <a:tblGrid>
                <a:gridCol w="7862400"/>
              </a:tblGrid>
              <a:tr h="6094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Let's make a batch of 1 image (apple)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batch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asarray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Create a data generator for augmenting the data</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datagen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rotation_range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Let's run the generator, where every image is a random augmentation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step</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x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datagen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batch</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step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solidFill>
                            <a:schemeClr val="dk1"/>
                          </a:solidFill>
                          <a:latin typeface="Consolas"/>
                          <a:ea typeface="Consolas"/>
                          <a:cs typeface="Consolas"/>
                          <a:sym typeface="Consolas"/>
                        </a:rPr>
                        <a:t> step </a:t>
                      </a:r>
                      <a:r>
                        <a:rPr lang="en" sz="1000">
                          <a:solidFill>
                            <a:srgbClr val="616161"/>
                          </a:solidFill>
                          <a:latin typeface="Consolas"/>
                          <a:ea typeface="Consolas"/>
                          <a:cs typeface="Consolas"/>
                          <a:sym typeface="Consolas"/>
                        </a:rPr>
                        <a:t>&gt;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break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figure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the augmentation operation will change the pixel data to float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change it back to uint8 for displaying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uint8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7"/>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Workshop - 2019</a:t>
            </a:r>
            <a:endParaRPr>
              <a:solidFill>
                <a:srgbClr val="38761D"/>
              </a:solidFill>
            </a:endParaRPr>
          </a:p>
        </p:txBody>
      </p:sp>
      <p:pic>
        <p:nvPicPr>
          <p:cNvPr id="116" name="Google Shape;116;p27"/>
          <p:cNvPicPr preferRelativeResize="0"/>
          <p:nvPr/>
        </p:nvPicPr>
        <p:blipFill>
          <a:blip r:embed="rId3">
            <a:alphaModFix/>
          </a:blip>
          <a:stretch>
            <a:fillRect/>
          </a:stretch>
        </p:blipFill>
        <p:spPr>
          <a:xfrm>
            <a:off x="0" y="0"/>
            <a:ext cx="1466275" cy="730575"/>
          </a:xfrm>
          <a:prstGeom prst="rect">
            <a:avLst/>
          </a:prstGeom>
          <a:noFill/>
          <a:ln>
            <a:noFill/>
          </a:ln>
        </p:spPr>
      </p:pic>
      <p:sp>
        <p:nvSpPr>
          <p:cNvPr id="117" name="Google Shape;117;p27"/>
          <p:cNvSpPr txBox="1"/>
          <p:nvPr/>
        </p:nvSpPr>
        <p:spPr>
          <a:xfrm>
            <a:off x="824850" y="1307950"/>
            <a:ext cx="7070100" cy="1743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400"/>
              <a:t>Session 1 : Models</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Session 2 : Data Engineering</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Session 3 : Training &amp; Deployment</a:t>
            </a:r>
            <a:endParaRPr sz="2400"/>
          </a:p>
          <a:p>
            <a:pPr indent="0" lvl="0" marL="457200" rtl="0" algn="l">
              <a:spcBef>
                <a:spcPts val="0"/>
              </a:spcBef>
              <a:spcAft>
                <a:spcPts val="0"/>
              </a:spcAft>
              <a:buNone/>
            </a:pPr>
            <a:r>
              <a:t/>
            </a:r>
            <a:endParaRPr sz="2400"/>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54"/>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Zoom / Keras</a:t>
            </a:r>
            <a:endParaRPr>
              <a:solidFill>
                <a:srgbClr val="38761D"/>
              </a:solidFill>
            </a:endParaRPr>
          </a:p>
        </p:txBody>
      </p:sp>
      <p:pic>
        <p:nvPicPr>
          <p:cNvPr id="329" name="Google Shape;329;p54"/>
          <p:cNvPicPr preferRelativeResize="0"/>
          <p:nvPr/>
        </p:nvPicPr>
        <p:blipFill>
          <a:blip r:embed="rId3">
            <a:alphaModFix/>
          </a:blip>
          <a:stretch>
            <a:fillRect/>
          </a:stretch>
        </p:blipFill>
        <p:spPr>
          <a:xfrm>
            <a:off x="0" y="0"/>
            <a:ext cx="1466275" cy="730575"/>
          </a:xfrm>
          <a:prstGeom prst="rect">
            <a:avLst/>
          </a:prstGeom>
          <a:noFill/>
          <a:ln>
            <a:noFill/>
          </a:ln>
        </p:spPr>
      </p:pic>
      <p:sp>
        <p:nvSpPr>
          <p:cNvPr id="330" name="Google Shape;330;p5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Zoom with Keras</a:t>
            </a:r>
            <a:endParaRPr i="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the code below, we use the </a:t>
            </a:r>
            <a:r>
              <a:rPr lang="en" sz="1200">
                <a:solidFill>
                  <a:srgbClr val="0D904F"/>
                </a:solidFill>
                <a:latin typeface="Consolas"/>
                <a:ea typeface="Consolas"/>
                <a:cs typeface="Consolas"/>
                <a:sym typeface="Consolas"/>
              </a:rPr>
              <a:t>zoom_range</a:t>
            </a:r>
            <a:r>
              <a:rPr lang="en" sz="1200">
                <a:solidFill>
                  <a:schemeClr val="dk1"/>
                </a:solidFill>
              </a:rPr>
              <a:t> parameter to set random values between 0.5 (zoom out) and 2 (zoom in). Note that the value can be specified either as a tuple or list of two elements.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31" name="Google Shape;331;p54"/>
          <p:cNvGraphicFramePr/>
          <p:nvPr/>
        </p:nvGraphicFramePr>
        <p:xfrm>
          <a:off x="505550" y="1962313"/>
          <a:ext cx="3000000" cy="3000000"/>
        </p:xfrm>
        <a:graphic>
          <a:graphicData uri="http://schemas.openxmlformats.org/drawingml/2006/table">
            <a:tbl>
              <a:tblPr>
                <a:noFill/>
                <a:tableStyleId>{9EB7B004-3FAF-416D-8EFC-9841C8A847AE}</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make a batch of 1 image (apple)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batch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asarray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a data generator for augmenting the data</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datagen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zoom_range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0.5</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run the generator, where every image is a random augmentation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step</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x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datagen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batch</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step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solidFill>
                            <a:schemeClr val="dk1"/>
                          </a:solidFill>
                          <a:latin typeface="Consolas"/>
                          <a:ea typeface="Consolas"/>
                          <a:cs typeface="Consolas"/>
                          <a:sym typeface="Consolas"/>
                        </a:rPr>
                        <a:t> step </a:t>
                      </a:r>
                      <a:r>
                        <a:rPr lang="en" sz="1000">
                          <a:solidFill>
                            <a:srgbClr val="616161"/>
                          </a:solidFill>
                          <a:latin typeface="Consolas"/>
                          <a:ea typeface="Consolas"/>
                          <a:cs typeface="Consolas"/>
                          <a:sym typeface="Consolas"/>
                        </a:rPr>
                        <a:t>&gt;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break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figure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the augmentation operation will change the pixel data to float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change it back to uint8 for displaying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uint8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5"/>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Shift / Keras</a:t>
            </a:r>
            <a:endParaRPr>
              <a:solidFill>
                <a:srgbClr val="38761D"/>
              </a:solidFill>
            </a:endParaRPr>
          </a:p>
        </p:txBody>
      </p:sp>
      <p:pic>
        <p:nvPicPr>
          <p:cNvPr id="337" name="Google Shape;337;p55"/>
          <p:cNvPicPr preferRelativeResize="0"/>
          <p:nvPr/>
        </p:nvPicPr>
        <p:blipFill>
          <a:blip r:embed="rId3">
            <a:alphaModFix/>
          </a:blip>
          <a:stretch>
            <a:fillRect/>
          </a:stretch>
        </p:blipFill>
        <p:spPr>
          <a:xfrm>
            <a:off x="0" y="0"/>
            <a:ext cx="1466275" cy="730575"/>
          </a:xfrm>
          <a:prstGeom prst="rect">
            <a:avLst/>
          </a:prstGeom>
          <a:noFill/>
          <a:ln>
            <a:noFill/>
          </a:ln>
        </p:spPr>
      </p:pic>
      <p:sp>
        <p:nvSpPr>
          <p:cNvPr id="338" name="Google Shape;338;p5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Shift with Keras</a:t>
            </a:r>
            <a:endParaRPr i="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a:t>
            </a:r>
            <a:r>
              <a:rPr lang="en" sz="1200">
                <a:solidFill>
                  <a:schemeClr val="dk1"/>
                </a:solidFill>
              </a:rPr>
              <a:t> the code below, we use the </a:t>
            </a:r>
            <a:r>
              <a:rPr lang="en" sz="1200">
                <a:solidFill>
                  <a:srgbClr val="0D904F"/>
                </a:solidFill>
                <a:latin typeface="Consolas"/>
                <a:ea typeface="Consolas"/>
                <a:cs typeface="Consolas"/>
                <a:sym typeface="Consolas"/>
              </a:rPr>
              <a:t>width_shift_range</a:t>
            </a:r>
            <a:r>
              <a:rPr lang="en" sz="1200">
                <a:solidFill>
                  <a:schemeClr val="dk1"/>
                </a:solidFill>
              </a:rPr>
              <a:t> and </a:t>
            </a:r>
            <a:r>
              <a:rPr lang="en" sz="1200">
                <a:solidFill>
                  <a:srgbClr val="0D904F"/>
                </a:solidFill>
                <a:latin typeface="Consolas"/>
                <a:ea typeface="Consolas"/>
                <a:cs typeface="Consolas"/>
                <a:sym typeface="Consolas"/>
              </a:rPr>
              <a:t>height_shift_range</a:t>
            </a:r>
            <a:r>
              <a:rPr lang="en" sz="1200">
                <a:solidFill>
                  <a:schemeClr val="dk1"/>
                </a:solidFill>
              </a:rPr>
              <a:t> to set random values between 0 and 20% in shift horizontally or vertically:</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39" name="Google Shape;339;p55"/>
          <p:cNvGraphicFramePr/>
          <p:nvPr/>
        </p:nvGraphicFramePr>
        <p:xfrm>
          <a:off x="505550" y="1962313"/>
          <a:ext cx="3000000" cy="3000000"/>
        </p:xfrm>
        <a:graphic>
          <a:graphicData uri="http://schemas.openxmlformats.org/drawingml/2006/table">
            <a:tbl>
              <a:tblPr>
                <a:noFill/>
                <a:tableStyleId>{9EB7B004-3FAF-416D-8EFC-9841C8A847AE}</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make a batch of 1 image (apple)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batch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asarray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a data generator for augmenting the data</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datagen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width_shift_range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height_shift_range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run the generator, where every image is a random augmentation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step</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x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datagen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batch</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step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solidFill>
                            <a:schemeClr val="dk1"/>
                          </a:solidFill>
                          <a:latin typeface="Consolas"/>
                          <a:ea typeface="Consolas"/>
                          <a:cs typeface="Consolas"/>
                          <a:sym typeface="Consolas"/>
                        </a:rPr>
                        <a:t> step </a:t>
                      </a:r>
                      <a:r>
                        <a:rPr lang="en" sz="1000">
                          <a:solidFill>
                            <a:srgbClr val="616161"/>
                          </a:solidFill>
                          <a:latin typeface="Consolas"/>
                          <a:ea typeface="Consolas"/>
                          <a:cs typeface="Consolas"/>
                          <a:sym typeface="Consolas"/>
                        </a:rPr>
                        <a:t>&gt;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break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figure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the augmentation operation will change the pixel data to float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change it back to uint8 for displaying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uint8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6"/>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Brightness / Keras</a:t>
            </a:r>
            <a:endParaRPr>
              <a:solidFill>
                <a:srgbClr val="38761D"/>
              </a:solidFill>
            </a:endParaRPr>
          </a:p>
        </p:txBody>
      </p:sp>
      <p:pic>
        <p:nvPicPr>
          <p:cNvPr id="345" name="Google Shape;345;p56"/>
          <p:cNvPicPr preferRelativeResize="0"/>
          <p:nvPr/>
        </p:nvPicPr>
        <p:blipFill>
          <a:blip r:embed="rId3">
            <a:alphaModFix/>
          </a:blip>
          <a:stretch>
            <a:fillRect/>
          </a:stretch>
        </p:blipFill>
        <p:spPr>
          <a:xfrm>
            <a:off x="0" y="0"/>
            <a:ext cx="1466275" cy="730575"/>
          </a:xfrm>
          <a:prstGeom prst="rect">
            <a:avLst/>
          </a:prstGeom>
          <a:noFill/>
          <a:ln>
            <a:noFill/>
          </a:ln>
        </p:spPr>
      </p:pic>
      <p:sp>
        <p:nvSpPr>
          <p:cNvPr id="346" name="Google Shape;346;p5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Brightness with Keras</a:t>
            </a:r>
            <a:endParaRPr i="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the code below, we use the </a:t>
            </a:r>
            <a:r>
              <a:rPr lang="en" sz="1200">
                <a:solidFill>
                  <a:srgbClr val="0D904F"/>
                </a:solidFill>
                <a:latin typeface="Consolas"/>
                <a:ea typeface="Consolas"/>
                <a:cs typeface="Consolas"/>
                <a:sym typeface="Consolas"/>
              </a:rPr>
              <a:t>brightness_range</a:t>
            </a:r>
            <a:r>
              <a:rPr lang="en" sz="1200">
                <a:solidFill>
                  <a:schemeClr val="dk1"/>
                </a:solidFill>
              </a:rPr>
              <a:t> parameter to set random values between 0.5 darker) and 2 (brighter). Note that the value can be specified either as a tuple or list of two elements.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rPr>
              <a:t>As a final note, transformations like brightness that add a fixed amount to the pixel value are done after normalization. If done before, then normalization would squash the values into the same original range, undoing the transformation.</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47" name="Google Shape;347;p56"/>
          <p:cNvGraphicFramePr/>
          <p:nvPr/>
        </p:nvGraphicFramePr>
        <p:xfrm>
          <a:off x="505550" y="1962313"/>
          <a:ext cx="3000000" cy="3000000"/>
        </p:xfrm>
        <a:graphic>
          <a:graphicData uri="http://schemas.openxmlformats.org/drawingml/2006/table">
            <a:tbl>
              <a:tblPr>
                <a:noFill/>
                <a:tableStyleId>{9EB7B004-3FAF-416D-8EFC-9841C8A847AE}</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make a batch of 1 image (apple)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batch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asarray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a data generator for augmenting the data</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datagen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brightness_range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0.5</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7"/>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Data Augmentation</a:t>
            </a:r>
            <a:r>
              <a:rPr lang="en">
                <a:solidFill>
                  <a:srgbClr val="38761D"/>
                </a:solidFill>
              </a:rPr>
              <a:t> - Code Lab #2</a:t>
            </a:r>
            <a:endParaRPr>
              <a:solidFill>
                <a:srgbClr val="38761D"/>
              </a:solidFill>
            </a:endParaRPr>
          </a:p>
        </p:txBody>
      </p:sp>
      <p:pic>
        <p:nvPicPr>
          <p:cNvPr id="353" name="Google Shape;353;p57"/>
          <p:cNvPicPr preferRelativeResize="0"/>
          <p:nvPr/>
        </p:nvPicPr>
        <p:blipFill>
          <a:blip r:embed="rId3">
            <a:alphaModFix/>
          </a:blip>
          <a:stretch>
            <a:fillRect/>
          </a:stretch>
        </p:blipFill>
        <p:spPr>
          <a:xfrm>
            <a:off x="0" y="0"/>
            <a:ext cx="1466275" cy="730575"/>
          </a:xfrm>
          <a:prstGeom prst="rect">
            <a:avLst/>
          </a:prstGeom>
          <a:noFill/>
          <a:ln>
            <a:noFill/>
          </a:ln>
        </p:spPr>
      </p:pic>
      <p:sp>
        <p:nvSpPr>
          <p:cNvPr id="354" name="Google Shape;354;p57"/>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Image Augmentation</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a:solidFill>
                  <a:srgbClr val="337AB7"/>
                </a:solidFill>
                <a:highlight>
                  <a:srgbClr val="FAFAFA"/>
                </a:highlight>
                <a:uFill>
                  <a:noFill/>
                </a:uFill>
                <a:hlinkClick r:id="rId4"/>
              </a:rPr>
              <a:t>Idiomatic Programmer - handbook 2 - Codelab 2.ipynb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8"/>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Data Curation</a:t>
            </a:r>
            <a:endParaRPr>
              <a:solidFill>
                <a:srgbClr val="38761D"/>
              </a:solidFill>
            </a:endParaRPr>
          </a:p>
        </p:txBody>
      </p:sp>
      <p:pic>
        <p:nvPicPr>
          <p:cNvPr id="360" name="Google Shape;360;p58"/>
          <p:cNvPicPr preferRelativeResize="0"/>
          <p:nvPr/>
        </p:nvPicPr>
        <p:blipFill>
          <a:blip r:embed="rId3">
            <a:alphaModFix/>
          </a:blip>
          <a:stretch>
            <a:fillRect/>
          </a:stretch>
        </p:blipFill>
        <p:spPr>
          <a:xfrm>
            <a:off x="0" y="0"/>
            <a:ext cx="1466275" cy="730575"/>
          </a:xfrm>
          <a:prstGeom prst="rect">
            <a:avLst/>
          </a:prstGeom>
          <a:noFill/>
          <a:ln>
            <a:noFill/>
          </a:ln>
        </p:spPr>
      </p:pic>
      <p:sp>
        <p:nvSpPr>
          <p:cNvPr id="361" name="Google Shape;361;p5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You Only Get What You Trained For</a:t>
            </a:r>
            <a:endParaRPr>
              <a:solidFill>
                <a:srgbClr val="434343"/>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As a data scientist and educator, I get a lot of questions from software engineers  on how to improve the accuracy of a model. The five basic answers to increase the performance of the model are: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Increase training time.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Increase the depth of the model.</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Add regularization.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Expand dataset with data augmentation.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Increase hyperparameter tuning.</a:t>
            </a:r>
            <a:endParaRPr sz="1200">
              <a:solidFill>
                <a:schemeClr val="dk1"/>
              </a:solidFill>
            </a:endParaRPr>
          </a:p>
          <a:p>
            <a:pPr indent="0" lvl="0" marL="0" rtl="0" algn="l">
              <a:lnSpc>
                <a:spcPct val="115000"/>
              </a:lnSpc>
              <a:spcBef>
                <a:spcPts val="1600"/>
              </a:spcBef>
              <a:spcAft>
                <a:spcPts val="0"/>
              </a:spcAft>
              <a:buNone/>
            </a:pPr>
            <a:r>
              <a:rPr lang="en" sz="1200">
                <a:solidFill>
                  <a:schemeClr val="dk1"/>
                </a:solidFill>
              </a:rPr>
              <a:t>While the above may or may not improve accuracy, the </a:t>
            </a:r>
            <a:r>
              <a:rPr b="1" lang="en" sz="1200">
                <a:solidFill>
                  <a:srgbClr val="0000FF"/>
                </a:solidFill>
              </a:rPr>
              <a:t>limitation ultimately is in the dataset used to train the model</a:t>
            </a:r>
            <a:r>
              <a:rPr lang="en" sz="1200">
                <a:solidFill>
                  <a:schemeClr val="dk1"/>
                </a:solidFill>
              </a:rPr>
              <a:t>.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9"/>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Data Curation</a:t>
            </a:r>
            <a:endParaRPr>
              <a:solidFill>
                <a:srgbClr val="38761D"/>
              </a:solidFill>
            </a:endParaRPr>
          </a:p>
        </p:txBody>
      </p:sp>
      <p:pic>
        <p:nvPicPr>
          <p:cNvPr id="367" name="Google Shape;367;p59"/>
          <p:cNvPicPr preferRelativeResize="0"/>
          <p:nvPr/>
        </p:nvPicPr>
        <p:blipFill>
          <a:blip r:embed="rId3">
            <a:alphaModFix/>
          </a:blip>
          <a:stretch>
            <a:fillRect/>
          </a:stretch>
        </p:blipFill>
        <p:spPr>
          <a:xfrm>
            <a:off x="0" y="0"/>
            <a:ext cx="1466275" cy="730575"/>
          </a:xfrm>
          <a:prstGeom prst="rect">
            <a:avLst/>
          </a:prstGeom>
          <a:noFill/>
          <a:ln>
            <a:noFill/>
          </a:ln>
        </p:spPr>
      </p:pic>
      <p:sp>
        <p:nvSpPr>
          <p:cNvPr id="368" name="Google Shape;368;p5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The term “Model” originates from Statistics</a:t>
            </a:r>
            <a:endParaRPr>
              <a:solidFill>
                <a:srgbClr val="434343"/>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200">
                <a:solidFill>
                  <a:srgbClr val="0000FF"/>
                </a:solidFill>
              </a:rPr>
              <a:t>The term “model” was not created by AI</a:t>
            </a:r>
            <a:r>
              <a:rPr lang="en" sz="1200">
                <a:solidFill>
                  <a:schemeClr val="dk1"/>
                </a:solidFill>
              </a:rPr>
              <a:t>, or by machine learning, or otherwise a new thing. The</a:t>
            </a:r>
            <a:r>
              <a:rPr b="1" lang="en" sz="1200">
                <a:solidFill>
                  <a:srgbClr val="0000FF"/>
                </a:solidFill>
              </a:rPr>
              <a:t> term “model” originates from statistics</a:t>
            </a:r>
            <a:r>
              <a:rPr lang="en" sz="1200">
                <a:solidFill>
                  <a:schemeClr val="dk1"/>
                </a:solidFill>
              </a:rPr>
              <a:t>. As a software engineer, you’re used to coding an algorithm that generally has a one-to-one relationship between the input and output --we typically refer to this as the inputs have a linear relationship to the output; or in otherwise, the output is deterministic.</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b="1" lang="en" sz="1200">
                <a:solidFill>
                  <a:srgbClr val="0000FF"/>
                </a:solidFill>
              </a:rPr>
              <a:t>field of statistics deals with algorithms that are not deterministic. These algorithms are called models</a:t>
            </a:r>
            <a:r>
              <a:rPr lang="en" sz="1200">
                <a:solidFill>
                  <a:schemeClr val="dk1"/>
                </a:solidFill>
              </a:rPr>
              <a:t> --which model a behavior to make an output (outcome) prediction over a probability distribution. That sure sounds like statistics, right! In this part, we will cover </a:t>
            </a:r>
            <a:r>
              <a:rPr lang="en" sz="1200" u="sng">
                <a:solidFill>
                  <a:schemeClr val="dk1"/>
                </a:solidFill>
              </a:rPr>
              <a:t>distributions, particularly population, sub-population and sampling distributions --in how they affect the training of a model</a:t>
            </a:r>
            <a:r>
              <a:rPr lang="en" sz="1200">
                <a:solidFill>
                  <a:schemeClr val="dk1"/>
                </a:solidFill>
              </a:rPr>
              <a:t>.</a:t>
            </a:r>
            <a:endParaRPr sz="12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0"/>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Data Curation</a:t>
            </a:r>
            <a:endParaRPr>
              <a:solidFill>
                <a:srgbClr val="38761D"/>
              </a:solidFill>
            </a:endParaRPr>
          </a:p>
        </p:txBody>
      </p:sp>
      <p:pic>
        <p:nvPicPr>
          <p:cNvPr id="374" name="Google Shape;374;p60"/>
          <p:cNvPicPr preferRelativeResize="0"/>
          <p:nvPr/>
        </p:nvPicPr>
        <p:blipFill>
          <a:blip r:embed="rId3">
            <a:alphaModFix/>
          </a:blip>
          <a:stretch>
            <a:fillRect/>
          </a:stretch>
        </p:blipFill>
        <p:spPr>
          <a:xfrm>
            <a:off x="0" y="0"/>
            <a:ext cx="1466275" cy="730575"/>
          </a:xfrm>
          <a:prstGeom prst="rect">
            <a:avLst/>
          </a:prstGeom>
          <a:noFill/>
          <a:ln>
            <a:noFill/>
          </a:ln>
        </p:spPr>
      </p:pic>
      <p:sp>
        <p:nvSpPr>
          <p:cNvPr id="375" name="Google Shape;375;p6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The term “Machine Learning” </a:t>
            </a:r>
            <a:br>
              <a:rPr b="1" lang="en" sz="1200">
                <a:solidFill>
                  <a:schemeClr val="dk1"/>
                </a:solidFill>
              </a:rPr>
            </a:br>
            <a:endParaRPr>
              <a:solidFill>
                <a:srgbClr val="434343"/>
              </a:solidFill>
            </a:endParaRPr>
          </a:p>
          <a:p>
            <a:pPr indent="0" lvl="0" marL="0" rtl="0" algn="l">
              <a:lnSpc>
                <a:spcPct val="115000"/>
              </a:lnSpc>
              <a:spcBef>
                <a:spcPts val="0"/>
              </a:spcBef>
              <a:spcAft>
                <a:spcPts val="0"/>
              </a:spcAft>
              <a:buNone/>
            </a:pPr>
            <a:r>
              <a:rPr lang="en" sz="1200">
                <a:solidFill>
                  <a:schemeClr val="dk1"/>
                </a:solidFill>
              </a:rPr>
              <a:t>In statistics, these models may start initially simple, like a linear or logistic regression, but quickly can become complex when modeling a complex behavior, such as forecasting the weather.</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advent of </a:t>
            </a:r>
            <a:r>
              <a:rPr b="1" lang="en" sz="1200">
                <a:solidFill>
                  <a:srgbClr val="0000FF"/>
                </a:solidFill>
              </a:rPr>
              <a:t>deep learning</a:t>
            </a:r>
            <a:r>
              <a:rPr lang="en" sz="1200">
                <a:solidFill>
                  <a:schemeClr val="dk1"/>
                </a:solidFill>
              </a:rPr>
              <a:t> using neural networks to develop models is </a:t>
            </a:r>
            <a:r>
              <a:rPr b="1" lang="en" sz="1200">
                <a:solidFill>
                  <a:srgbClr val="0000FF"/>
                </a:solidFill>
              </a:rPr>
              <a:t>from the field of artificial intelligence</a:t>
            </a:r>
            <a:r>
              <a:rPr lang="en" sz="1200">
                <a:solidFill>
                  <a:schemeClr val="dk1"/>
                </a:solidFill>
              </a:rPr>
              <a:t>. In recent years, these </a:t>
            </a:r>
            <a:r>
              <a:rPr b="1" lang="en" sz="1200">
                <a:solidFill>
                  <a:srgbClr val="0000FF"/>
                </a:solidFill>
              </a:rPr>
              <a:t>two separate (sub) fields have fused together and we collectively call both now machine learning</a:t>
            </a:r>
            <a:r>
              <a:rPr lang="en" sz="1200">
                <a:solidFill>
                  <a:schemeClr val="dk1"/>
                </a:solidFill>
              </a:rPr>
              <a:t>. But whether you are doing what I refer to as classical machine learning (statistics) or deep learning, </a:t>
            </a:r>
            <a:r>
              <a:rPr lang="en" sz="1200" u="sng">
                <a:solidFill>
                  <a:schemeClr val="dk1"/>
                </a:solidFill>
              </a:rPr>
              <a:t>the limitation in what you can model (learn) is with the dataset</a:t>
            </a:r>
            <a:r>
              <a:rPr lang="en" sz="1200">
                <a:solidFill>
                  <a:schemeClr val="dk1"/>
                </a:solidFill>
              </a:rPr>
              <a:t>.</a:t>
            </a:r>
            <a:endParaRPr sz="12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61"/>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Data Curation - Population Distribution</a:t>
            </a:r>
            <a:endParaRPr>
              <a:solidFill>
                <a:srgbClr val="38761D"/>
              </a:solidFill>
            </a:endParaRPr>
          </a:p>
        </p:txBody>
      </p:sp>
      <p:pic>
        <p:nvPicPr>
          <p:cNvPr id="381" name="Google Shape;381;p61"/>
          <p:cNvPicPr preferRelativeResize="0"/>
          <p:nvPr/>
        </p:nvPicPr>
        <p:blipFill>
          <a:blip r:embed="rId3">
            <a:alphaModFix/>
          </a:blip>
          <a:stretch>
            <a:fillRect/>
          </a:stretch>
        </p:blipFill>
        <p:spPr>
          <a:xfrm>
            <a:off x="0" y="0"/>
            <a:ext cx="1466275" cy="730575"/>
          </a:xfrm>
          <a:prstGeom prst="rect">
            <a:avLst/>
          </a:prstGeom>
          <a:noFill/>
          <a:ln>
            <a:noFill/>
          </a:ln>
        </p:spPr>
      </p:pic>
      <p:sp>
        <p:nvSpPr>
          <p:cNvPr id="382" name="Google Shape;382;p6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Population Distribution</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This is important and likely the primary source when you make a model and it turns out to not perform as you expected “in the wild” (i.e., production). If you were to build a model to predict the shoe size of an adult male in the United States, then the population distribution of this model would be </a:t>
            </a:r>
            <a:r>
              <a:rPr i="1" lang="en" sz="1200">
                <a:solidFill>
                  <a:schemeClr val="dk1"/>
                </a:solidFill>
              </a:rPr>
              <a:t>all</a:t>
            </a:r>
            <a:r>
              <a:rPr lang="en" sz="1200">
                <a:solidFill>
                  <a:schemeClr val="dk1"/>
                </a:solidFill>
              </a:rPr>
              <a:t> adult males in the United States, and their different shoe sizes and corresponding features (e.g., height, ethnicity, etc) would be the distribution of shoe sizes in the population. That’s what we want to model and predict.</a:t>
            </a:r>
            <a:endParaRPr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6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Data Curation - Population Distribution</a:t>
            </a:r>
            <a:endParaRPr>
              <a:solidFill>
                <a:srgbClr val="38761D"/>
              </a:solidFill>
            </a:endParaRPr>
          </a:p>
        </p:txBody>
      </p:sp>
      <p:pic>
        <p:nvPicPr>
          <p:cNvPr id="388" name="Google Shape;388;p62"/>
          <p:cNvPicPr preferRelativeResize="0"/>
          <p:nvPr/>
        </p:nvPicPr>
        <p:blipFill>
          <a:blip r:embed="rId3">
            <a:alphaModFix/>
          </a:blip>
          <a:stretch>
            <a:fillRect/>
          </a:stretch>
        </p:blipFill>
        <p:spPr>
          <a:xfrm>
            <a:off x="0" y="0"/>
            <a:ext cx="1466275" cy="730575"/>
          </a:xfrm>
          <a:prstGeom prst="rect">
            <a:avLst/>
          </a:prstGeom>
          <a:noFill/>
          <a:ln>
            <a:noFill/>
          </a:ln>
        </p:spPr>
      </p:pic>
      <p:sp>
        <p:nvSpPr>
          <p:cNvPr id="389" name="Google Shape;389;p6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Population Distribution - Random Sampling</a:t>
            </a:r>
            <a:endParaRPr b="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problem is that you would not have data for all adult males in the United States. Instead, you will have some subset of data; whereby, one takes batches of the data at random, which we call a random sample, to determine a distribution within the batch.</a:t>
            </a:r>
            <a:endParaRPr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390" name="Google Shape;390;p62"/>
          <p:cNvPicPr preferRelativeResize="0"/>
          <p:nvPr/>
        </p:nvPicPr>
        <p:blipFill>
          <a:blip r:embed="rId4">
            <a:alphaModFix/>
          </a:blip>
          <a:stretch>
            <a:fillRect/>
          </a:stretch>
        </p:blipFill>
        <p:spPr>
          <a:xfrm>
            <a:off x="1600200" y="1957325"/>
            <a:ext cx="5943600" cy="2962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63"/>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Data Curation - Sampling Distribution</a:t>
            </a:r>
            <a:endParaRPr>
              <a:solidFill>
                <a:srgbClr val="38761D"/>
              </a:solidFill>
            </a:endParaRPr>
          </a:p>
        </p:txBody>
      </p:sp>
      <p:pic>
        <p:nvPicPr>
          <p:cNvPr id="396" name="Google Shape;396;p63"/>
          <p:cNvPicPr preferRelativeResize="0"/>
          <p:nvPr/>
        </p:nvPicPr>
        <p:blipFill>
          <a:blip r:embed="rId3">
            <a:alphaModFix/>
          </a:blip>
          <a:stretch>
            <a:fillRect/>
          </a:stretch>
        </p:blipFill>
        <p:spPr>
          <a:xfrm>
            <a:off x="0" y="0"/>
            <a:ext cx="1466275" cy="730575"/>
          </a:xfrm>
          <a:prstGeom prst="rect">
            <a:avLst/>
          </a:prstGeom>
          <a:noFill/>
          <a:ln>
            <a:noFill/>
          </a:ln>
        </p:spPr>
      </p:pic>
      <p:sp>
        <p:nvSpPr>
          <p:cNvPr id="397" name="Google Shape;397;p6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Sampling</a:t>
            </a:r>
            <a:r>
              <a:rPr b="1" lang="en" sz="1200">
                <a:solidFill>
                  <a:schemeClr val="dk1"/>
                </a:solidFill>
              </a:rPr>
              <a:t> Distribution </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The goal is to have enough random samples of the population; that collectively the distributions within these samples can be used to predict the distribution within the population as a whole; which is referred to as a sampling distribution. The keyword here is “predict”, meaning we are determining a probabilistic distribution vs. a deterministic distribution.</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398" name="Google Shape;398;p63"/>
          <p:cNvPicPr preferRelativeResize="0"/>
          <p:nvPr/>
        </p:nvPicPr>
        <p:blipFill>
          <a:blip r:embed="rId4">
            <a:alphaModFix/>
          </a:blip>
          <a:stretch>
            <a:fillRect/>
          </a:stretch>
        </p:blipFill>
        <p:spPr>
          <a:xfrm>
            <a:off x="2035200" y="1929575"/>
            <a:ext cx="5073600" cy="3114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8"/>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 Models</a:t>
            </a:r>
            <a:endParaRPr>
              <a:solidFill>
                <a:srgbClr val="38761D"/>
              </a:solidFill>
            </a:endParaRPr>
          </a:p>
        </p:txBody>
      </p:sp>
      <p:pic>
        <p:nvPicPr>
          <p:cNvPr id="123" name="Google Shape;123;p28"/>
          <p:cNvPicPr preferRelativeResize="0"/>
          <p:nvPr/>
        </p:nvPicPr>
        <p:blipFill>
          <a:blip r:embed="rId3">
            <a:alphaModFix/>
          </a:blip>
          <a:stretch>
            <a:fillRect/>
          </a:stretch>
        </p:blipFill>
        <p:spPr>
          <a:xfrm>
            <a:off x="0" y="0"/>
            <a:ext cx="1466275" cy="730575"/>
          </a:xfrm>
          <a:prstGeom prst="rect">
            <a:avLst/>
          </a:prstGeom>
          <a:noFill/>
          <a:ln>
            <a:noFill/>
          </a:ln>
        </p:spPr>
      </p:pic>
      <p:sp>
        <p:nvSpPr>
          <p:cNvPr id="124" name="Google Shape;124;p28"/>
          <p:cNvSpPr txBox="1"/>
          <p:nvPr/>
        </p:nvSpPr>
        <p:spPr>
          <a:xfrm>
            <a:off x="824850" y="1307950"/>
            <a:ext cx="7384200" cy="286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800"/>
              <a:t>Part</a:t>
            </a:r>
            <a:r>
              <a:rPr lang="en" sz="1800"/>
              <a:t> 1 : Covered in Neural_Network Study Pack</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Part 2 : Covered in Convolutional_Neural Network Study Pack</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Part 3 : Covered in Wide_Convolutional_Neural_Networks</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Part 4: Covered in Advanced_Convolutional_Neura</a:t>
            </a:r>
            <a:r>
              <a:rPr lang="en" sz="1800"/>
              <a:t>l_Networks</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Part 5: Covered in Mobile_Networks</a:t>
            </a:r>
            <a:endParaRPr sz="1800"/>
          </a:p>
          <a:p>
            <a:pPr indent="0" lvl="0" marL="457200" rtl="0" algn="l">
              <a:spcBef>
                <a:spcPts val="0"/>
              </a:spcBef>
              <a:spcAft>
                <a:spcPts val="0"/>
              </a:spcAft>
              <a:buNone/>
            </a:pPr>
            <a:r>
              <a:t/>
            </a:r>
            <a:endParaRPr sz="2400"/>
          </a:p>
          <a:p>
            <a:pPr indent="0" lvl="0" marL="137160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64"/>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Data Curation - Subpopulation Distribution</a:t>
            </a:r>
            <a:endParaRPr>
              <a:solidFill>
                <a:srgbClr val="38761D"/>
              </a:solidFill>
            </a:endParaRPr>
          </a:p>
        </p:txBody>
      </p:sp>
      <p:pic>
        <p:nvPicPr>
          <p:cNvPr id="404" name="Google Shape;404;p64"/>
          <p:cNvPicPr preferRelativeResize="0"/>
          <p:nvPr/>
        </p:nvPicPr>
        <p:blipFill>
          <a:blip r:embed="rId3">
            <a:alphaModFix/>
          </a:blip>
          <a:stretch>
            <a:fillRect/>
          </a:stretch>
        </p:blipFill>
        <p:spPr>
          <a:xfrm>
            <a:off x="0" y="0"/>
            <a:ext cx="1466275" cy="730575"/>
          </a:xfrm>
          <a:prstGeom prst="rect">
            <a:avLst/>
          </a:prstGeom>
          <a:noFill/>
          <a:ln>
            <a:noFill/>
          </a:ln>
        </p:spPr>
      </p:pic>
      <p:sp>
        <p:nvSpPr>
          <p:cNvPr id="405" name="Google Shape;405;p6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Subpopulation</a:t>
            </a:r>
            <a:r>
              <a:rPr b="1" lang="en" sz="1200">
                <a:solidFill>
                  <a:schemeClr val="dk1"/>
                </a:solidFill>
              </a:rPr>
              <a:t> Distribution </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Regardless of how large and comprehensive </a:t>
            </a:r>
            <a:r>
              <a:rPr b="1" lang="en" sz="1200">
                <a:solidFill>
                  <a:srgbClr val="0000FF"/>
                </a:solidFill>
              </a:rPr>
              <a:t>your dataset is</a:t>
            </a:r>
            <a:r>
              <a:rPr lang="en" sz="1200">
                <a:solidFill>
                  <a:schemeClr val="dk1"/>
                </a:solidFill>
              </a:rPr>
              <a:t>, it is </a:t>
            </a:r>
            <a:r>
              <a:rPr b="1" lang="en" sz="1200">
                <a:solidFill>
                  <a:srgbClr val="0000FF"/>
                </a:solidFill>
              </a:rPr>
              <a:t>likely a sampling distribution of a subpopulation</a:t>
            </a:r>
            <a:r>
              <a:rPr lang="en" sz="1200">
                <a:solidFill>
                  <a:schemeClr val="dk1"/>
                </a:solidFill>
              </a:rPr>
              <a:t> and not the population. A s</a:t>
            </a:r>
            <a:r>
              <a:rPr b="1" lang="en" sz="1200">
                <a:solidFill>
                  <a:srgbClr val="0000FF"/>
                </a:solidFill>
              </a:rPr>
              <a:t>ubpopulation is a subset of a population that is defined by a set of characteristics, which would not have the same probability distribution of the population</a:t>
            </a:r>
            <a:r>
              <a:rPr lang="en" sz="1200">
                <a:solidFill>
                  <a:schemeClr val="dk1"/>
                </a:solidFill>
              </a:rPr>
              <a:t>. As in our earlier adult male shoe example, let’s assume our samples are all from a chain of stores that specialize in selling sports shoes to professional athletes. While with sufficient samples, we can develop a sampling distribution which is representative (predictive) of the subpopulation, it is unlikely to be representative of the population.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406" name="Google Shape;406;p64"/>
          <p:cNvPicPr preferRelativeResize="0"/>
          <p:nvPr/>
        </p:nvPicPr>
        <p:blipFill>
          <a:blip r:embed="rId4">
            <a:alphaModFix/>
          </a:blip>
          <a:stretch>
            <a:fillRect/>
          </a:stretch>
        </p:blipFill>
        <p:spPr>
          <a:xfrm>
            <a:off x="2155600" y="2523500"/>
            <a:ext cx="5126625" cy="2530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65"/>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Data Curation - Curated Datasets</a:t>
            </a:r>
            <a:endParaRPr>
              <a:solidFill>
                <a:srgbClr val="38761D"/>
              </a:solidFill>
            </a:endParaRPr>
          </a:p>
        </p:txBody>
      </p:sp>
      <p:pic>
        <p:nvPicPr>
          <p:cNvPr id="412" name="Google Shape;412;p65"/>
          <p:cNvPicPr preferRelativeResize="0"/>
          <p:nvPr/>
        </p:nvPicPr>
        <p:blipFill>
          <a:blip r:embed="rId3">
            <a:alphaModFix/>
          </a:blip>
          <a:stretch>
            <a:fillRect/>
          </a:stretch>
        </p:blipFill>
        <p:spPr>
          <a:xfrm>
            <a:off x="0" y="0"/>
            <a:ext cx="1466275" cy="730575"/>
          </a:xfrm>
          <a:prstGeom prst="rect">
            <a:avLst/>
          </a:prstGeom>
          <a:noFill/>
          <a:ln>
            <a:noFill/>
          </a:ln>
        </p:spPr>
      </p:pic>
      <p:sp>
        <p:nvSpPr>
          <p:cNvPr id="413" name="Google Shape;413;p6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Curated Datasets - MNIST as an example</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MNIST is a dataset of </a:t>
            </a:r>
            <a:r>
              <a:rPr b="1" lang="en" sz="1200">
                <a:solidFill>
                  <a:srgbClr val="0000FF"/>
                </a:solidFill>
              </a:rPr>
              <a:t>70,000 images of handwritten digits, proportionally balanced across each digit</a:t>
            </a:r>
            <a:r>
              <a:rPr lang="en" sz="1200">
                <a:solidFill>
                  <a:schemeClr val="dk1"/>
                </a:solidFill>
              </a:rPr>
              <a:t>. It’s super easy to train a model to get near 100% accuracy on the dataset (and hence why it’s the hello world example of machine learning). But almost all “in the wild” application of the trained model will fail --because the distribution of images in MNIST is a subpopulation.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 sz="1200">
                <a:solidFill>
                  <a:schemeClr val="dk1"/>
                </a:solidFill>
              </a:rPr>
              <a:t>MNIST is a curated dataset.</a:t>
            </a:r>
            <a:r>
              <a:rPr lang="en" sz="1200">
                <a:solidFill>
                  <a:schemeClr val="dk1"/>
                </a:solidFill>
              </a:rPr>
              <a:t> That is, the data curator selected samples for inclusion whose characteristics meet a definition. In the case of MNIST, each sample is:</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a 28x28</a:t>
            </a:r>
            <a:r>
              <a:rPr lang="en" sz="1200">
                <a:solidFill>
                  <a:schemeClr val="dk1"/>
                </a:solidFill>
              </a:rPr>
              <a:t> pixel image,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with the </a:t>
            </a:r>
            <a:r>
              <a:rPr b="1" lang="en" sz="1200">
                <a:solidFill>
                  <a:schemeClr val="dk1"/>
                </a:solidFill>
              </a:rPr>
              <a:t>digit centered in the middle</a:t>
            </a:r>
            <a:r>
              <a:rPr lang="en" sz="1200">
                <a:solidFill>
                  <a:schemeClr val="dk1"/>
                </a:solidFill>
              </a:rPr>
              <a:t>,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a:t>
            </a:r>
            <a:r>
              <a:rPr b="1" lang="en" sz="1200">
                <a:solidFill>
                  <a:schemeClr val="dk1"/>
                </a:solidFill>
              </a:rPr>
              <a:t>digit is white and the background is gray</a:t>
            </a:r>
            <a:r>
              <a:rPr lang="en" sz="1200">
                <a:solidFill>
                  <a:schemeClr val="dk1"/>
                </a:solidFill>
              </a:rPr>
              <a:t>,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and there is </a:t>
            </a:r>
            <a:r>
              <a:rPr b="1" lang="en" sz="1200">
                <a:solidFill>
                  <a:schemeClr val="dk1"/>
                </a:solidFill>
              </a:rPr>
              <a:t>at least a 4 pixel padding around the digit</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66"/>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Environment Setup</a:t>
            </a:r>
            <a:endParaRPr>
              <a:solidFill>
                <a:srgbClr val="38761D"/>
              </a:solidFill>
            </a:endParaRPr>
          </a:p>
        </p:txBody>
      </p:sp>
      <p:pic>
        <p:nvPicPr>
          <p:cNvPr id="419" name="Google Shape;419;p66"/>
          <p:cNvPicPr preferRelativeResize="0"/>
          <p:nvPr/>
        </p:nvPicPr>
        <p:blipFill>
          <a:blip r:embed="rId3">
            <a:alphaModFix/>
          </a:blip>
          <a:stretch>
            <a:fillRect/>
          </a:stretch>
        </p:blipFill>
        <p:spPr>
          <a:xfrm>
            <a:off x="0" y="0"/>
            <a:ext cx="1466275" cy="730575"/>
          </a:xfrm>
          <a:prstGeom prst="rect">
            <a:avLst/>
          </a:prstGeom>
          <a:noFill/>
          <a:ln>
            <a:noFill/>
          </a:ln>
        </p:spPr>
      </p:pic>
      <p:sp>
        <p:nvSpPr>
          <p:cNvPr id="420" name="Google Shape;420;p6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Environment Setup</a:t>
            </a:r>
            <a:br>
              <a:rPr b="1" lang="en" sz="1200">
                <a:solidFill>
                  <a:schemeClr val="dk1"/>
                </a:solidFill>
              </a:rPr>
            </a:b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 code snippet we will use throughout our examples. It includes </a:t>
            </a:r>
            <a:r>
              <a:rPr b="1" lang="en" sz="1200">
                <a:solidFill>
                  <a:srgbClr val="0000FF"/>
                </a:solidFill>
              </a:rPr>
              <a:t>importing the Keras framework </a:t>
            </a:r>
            <a:r>
              <a:rPr lang="en" sz="1200"/>
              <a:t>for designing/training models, various Python libraries we will use</a:t>
            </a:r>
            <a:r>
              <a:rPr lang="en" sz="1200">
                <a:solidFill>
                  <a:schemeClr val="dk1"/>
                </a:solidFill>
              </a:rPr>
              <a:t>, and finally the </a:t>
            </a:r>
            <a:r>
              <a:rPr b="1" lang="en" sz="1200">
                <a:solidFill>
                  <a:srgbClr val="0000FF"/>
                </a:solidFill>
              </a:rPr>
              <a:t>loading of the MNIST dataset </a:t>
            </a:r>
            <a:r>
              <a:rPr lang="en" sz="1200"/>
              <a:t>that is </a:t>
            </a:r>
            <a:r>
              <a:rPr b="1" lang="en" sz="1200">
                <a:solidFill>
                  <a:srgbClr val="0000FF"/>
                </a:solidFill>
              </a:rPr>
              <a:t>prebuilt into the Keras framework</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21" name="Google Shape;421;p66"/>
          <p:cNvGraphicFramePr/>
          <p:nvPr/>
        </p:nvGraphicFramePr>
        <p:xfrm>
          <a:off x="505550" y="1962313"/>
          <a:ext cx="3000000" cy="3000000"/>
        </p:xfrm>
        <a:graphic>
          <a:graphicData uri="http://schemas.openxmlformats.org/drawingml/2006/table">
            <a:tbl>
              <a:tblPr>
                <a:noFill/>
                <a:tableStyleId>{9EB7B004-3FAF-416D-8EFC-9841C8A847AE}</a:tableStyleId>
              </a:tblPr>
              <a:tblGrid>
                <a:gridCol w="7862400"/>
              </a:tblGrid>
              <a:tr h="6094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Keras classes we will use to build models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Activation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Dropout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utils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to_categorical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Keras library for the builtin MNIST dataset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datasets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mnist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Other python modules for preparation/manipulating the images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numpy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np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random</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cv2</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Get the builtin dataset from Keras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mnist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load_data</a:t>
                      </a:r>
                      <a:r>
                        <a:rPr lang="en" sz="1000">
                          <a:solidFill>
                            <a:srgbClr val="616161"/>
                          </a:solidFill>
                          <a:latin typeface="Consolas"/>
                          <a:ea typeface="Consolas"/>
                          <a:cs typeface="Consolas"/>
                          <a:sym typeface="Consolas"/>
                        </a:rPr>
                        <a:t>()</a:t>
                      </a:r>
                      <a:endParaRPr sz="10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67"/>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Dataset Preparation</a:t>
            </a:r>
            <a:endParaRPr>
              <a:solidFill>
                <a:srgbClr val="38761D"/>
              </a:solidFill>
            </a:endParaRPr>
          </a:p>
        </p:txBody>
      </p:sp>
      <p:pic>
        <p:nvPicPr>
          <p:cNvPr id="427" name="Google Shape;427;p67"/>
          <p:cNvPicPr preferRelativeResize="0"/>
          <p:nvPr/>
        </p:nvPicPr>
        <p:blipFill>
          <a:blip r:embed="rId3">
            <a:alphaModFix/>
          </a:blip>
          <a:stretch>
            <a:fillRect/>
          </a:stretch>
        </p:blipFill>
        <p:spPr>
          <a:xfrm>
            <a:off x="0" y="0"/>
            <a:ext cx="1466275" cy="730575"/>
          </a:xfrm>
          <a:prstGeom prst="rect">
            <a:avLst/>
          </a:prstGeom>
          <a:noFill/>
          <a:ln>
            <a:noFill/>
          </a:ln>
        </p:spPr>
      </p:pic>
      <p:sp>
        <p:nvSpPr>
          <p:cNvPr id="428" name="Google Shape;428;p6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Prepare Builtin Dataset</a:t>
            </a:r>
            <a:br>
              <a:rPr b="1" lang="en" sz="1200">
                <a:solidFill>
                  <a:schemeClr val="dk1"/>
                </a:solidFill>
              </a:rPr>
            </a:br>
            <a:endParaRPr b="1" sz="1100">
              <a:solidFill>
                <a:schemeClr val="dk1"/>
              </a:solidFill>
            </a:endParaRPr>
          </a:p>
          <a:p>
            <a:pPr indent="0" lvl="0" marL="0" rtl="0" algn="l">
              <a:lnSpc>
                <a:spcPct val="115000"/>
              </a:lnSpc>
              <a:spcBef>
                <a:spcPts val="0"/>
              </a:spcBef>
              <a:spcAft>
                <a:spcPts val="0"/>
              </a:spcAft>
              <a:buNone/>
            </a:pPr>
            <a:r>
              <a:rPr lang="en" sz="1200">
                <a:solidFill>
                  <a:schemeClr val="dk1"/>
                </a:solidFill>
              </a:rPr>
              <a:t>The dataset from Keras is </a:t>
            </a:r>
            <a:r>
              <a:rPr b="1" lang="en" sz="1200">
                <a:solidFill>
                  <a:srgbClr val="0000FF"/>
                </a:solidFill>
              </a:rPr>
              <a:t>in a generic format</a:t>
            </a:r>
            <a:r>
              <a:rPr lang="en" sz="1200">
                <a:solidFill>
                  <a:schemeClr val="dk1"/>
                </a:solidFill>
              </a:rPr>
              <a:t>, so we need to do some </a:t>
            </a:r>
            <a:r>
              <a:rPr b="1" lang="en" sz="1200">
                <a:solidFill>
                  <a:srgbClr val="0000FF"/>
                </a:solidFill>
              </a:rPr>
              <a:t>initial data preparation</a:t>
            </a:r>
            <a:r>
              <a:rPr lang="en" sz="1200">
                <a:solidFill>
                  <a:schemeClr val="dk1"/>
                </a:solidFill>
              </a:rPr>
              <a:t> to use it for training a dense neural network (DNN) and convolutional neural network (CNN). These include: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pixel data (x_train and x_test) are in the original INT8 values (0 .. 255). We will </a:t>
            </a:r>
            <a:r>
              <a:rPr b="1" lang="en" sz="1200">
                <a:solidFill>
                  <a:schemeClr val="dk1"/>
                </a:solidFill>
              </a:rPr>
              <a:t>normalize the pixel data to be between 0 and 1 as a FLOAT32</a:t>
            </a:r>
            <a:r>
              <a:rPr lang="en" sz="1200">
                <a:solidFill>
                  <a:schemeClr val="dk1"/>
                </a:solidFill>
              </a:rPr>
              <a: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image data are matrices of shape Height x Width (H x W). Keras expects tensors in the shape of </a:t>
            </a:r>
            <a:r>
              <a:rPr b="1" lang="en" sz="1200">
                <a:solidFill>
                  <a:schemeClr val="dk1"/>
                </a:solidFill>
              </a:rPr>
              <a:t>Height x Width x Channel. These are grayscale images, </a:t>
            </a:r>
            <a:r>
              <a:rPr lang="en" sz="1200">
                <a:solidFill>
                  <a:schemeClr val="dk1"/>
                </a:solidFill>
              </a:rPr>
              <a:t>so we will reshape the train and test data to (H x W x 1).</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labels (y_train and y_test) are the original scalar value. We will </a:t>
            </a:r>
            <a:r>
              <a:rPr b="1" lang="en" sz="1200">
                <a:solidFill>
                  <a:schemeClr val="dk1"/>
                </a:solidFill>
              </a:rPr>
              <a:t>one-hot encode them into vectors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rPr>
              <a:t>We are also going to set aside a copy of the test and training data before it’s been prepared.</a:t>
            </a:r>
            <a:endParaRPr sz="1200" u="sng">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68"/>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Dataset Preparation</a:t>
            </a:r>
            <a:endParaRPr>
              <a:solidFill>
                <a:srgbClr val="38761D"/>
              </a:solidFill>
            </a:endParaRPr>
          </a:p>
        </p:txBody>
      </p:sp>
      <p:pic>
        <p:nvPicPr>
          <p:cNvPr id="434" name="Google Shape;434;p68"/>
          <p:cNvPicPr preferRelativeResize="0"/>
          <p:nvPr/>
        </p:nvPicPr>
        <p:blipFill>
          <a:blip r:embed="rId3">
            <a:alphaModFix/>
          </a:blip>
          <a:stretch>
            <a:fillRect/>
          </a:stretch>
        </p:blipFill>
        <p:spPr>
          <a:xfrm>
            <a:off x="0" y="0"/>
            <a:ext cx="1466275" cy="730575"/>
          </a:xfrm>
          <a:prstGeom prst="rect">
            <a:avLst/>
          </a:prstGeom>
          <a:noFill/>
          <a:ln>
            <a:noFill/>
          </a:ln>
        </p:spPr>
      </p:pic>
      <p:sp>
        <p:nvSpPr>
          <p:cNvPr id="435" name="Google Shape;435;p6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Prepare Builtin Dataset</a:t>
            </a:r>
            <a:br>
              <a:rPr b="1" lang="en" sz="1200">
                <a:solidFill>
                  <a:schemeClr val="dk1"/>
                </a:solidFill>
              </a:rPr>
            </a:br>
            <a:endParaRPr b="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36" name="Google Shape;436;p68"/>
          <p:cNvGraphicFramePr/>
          <p:nvPr/>
        </p:nvGraphicFramePr>
        <p:xfrm>
          <a:off x="670250" y="1220663"/>
          <a:ext cx="3000000" cy="3000000"/>
        </p:xfrm>
        <a:graphic>
          <a:graphicData uri="http://schemas.openxmlformats.org/drawingml/2006/table">
            <a:tbl>
              <a:tblPr>
                <a:noFill/>
                <a:tableStyleId>{9EB7B004-3FAF-416D-8EFC-9841C8A847AE}</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set aside a copy of the original test data and training data</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x_test_copy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x_test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x_train_copy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x_train</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normalize the training/test data and cast to float32</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x_train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x_train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255.0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float32</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x_test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x_test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255.0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float32</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reshape for Keras from (H,W) to (H,W,C)</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x_train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x_train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reshape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x_test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x_test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reshape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this will output (60000, 28, 28, 1) and (10000, 28, 28, 1)</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x_train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"x_test"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x_test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shape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We need to convert the labels to one-hot-encoding</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y_train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to_categorical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y_train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y_test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to_categorical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y_test</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this will output (60000, 10) and (10000, 10)</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"y_train"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"y_test"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shape</a:t>
                      </a:r>
                      <a:r>
                        <a:rPr lang="en" sz="1000">
                          <a:solidFill>
                            <a:srgbClr val="616161"/>
                          </a:solidFill>
                          <a:latin typeface="Consolas"/>
                          <a:ea typeface="Consolas"/>
                          <a:cs typeface="Consolas"/>
                          <a:sym typeface="Consolas"/>
                        </a:rPr>
                        <a:t>)</a:t>
                      </a:r>
                      <a:endParaRPr sz="10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69"/>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42" name="Google Shape;442;p69"/>
          <p:cNvPicPr preferRelativeResize="0"/>
          <p:nvPr/>
        </p:nvPicPr>
        <p:blipFill>
          <a:blip r:embed="rId3">
            <a:alphaModFix/>
          </a:blip>
          <a:stretch>
            <a:fillRect/>
          </a:stretch>
        </p:blipFill>
        <p:spPr>
          <a:xfrm>
            <a:off x="0" y="0"/>
            <a:ext cx="1466275" cy="730575"/>
          </a:xfrm>
          <a:prstGeom prst="rect">
            <a:avLst/>
          </a:prstGeom>
          <a:noFill/>
          <a:ln>
            <a:noFill/>
          </a:ln>
        </p:spPr>
      </p:pic>
      <p:sp>
        <p:nvSpPr>
          <p:cNvPr id="443" name="Google Shape;443;p6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The Challenge (“In the Wild”)</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addition to randomly choosing test data (holdout set) from this curated dataset, we will </a:t>
            </a:r>
            <a:r>
              <a:rPr b="1" lang="en" sz="1200">
                <a:solidFill>
                  <a:srgbClr val="0000FF"/>
                </a:solidFill>
              </a:rPr>
              <a:t>create two additional test datasets as examples of what the trained model may see in the wild</a:t>
            </a:r>
            <a:r>
              <a:rPr lang="en" sz="1200">
                <a:solidFill>
                  <a:schemeClr val="dk1"/>
                </a:solidFill>
              </a:rPr>
              <a:t>. We will use these two additional test datasets to </a:t>
            </a:r>
            <a:r>
              <a:rPr b="1" lang="en" sz="1200">
                <a:solidFill>
                  <a:srgbClr val="0000FF"/>
                </a:solidFill>
              </a:rPr>
              <a:t>demonstrate how the model will fail</a:t>
            </a:r>
            <a:r>
              <a:rPr lang="en" sz="1200">
                <a:solidFill>
                  <a:schemeClr val="dk1"/>
                </a:solidFill>
              </a:rPr>
              <a:t>, ways we might</a:t>
            </a:r>
            <a:r>
              <a:rPr b="1" lang="en" sz="1200">
                <a:solidFill>
                  <a:srgbClr val="0000FF"/>
                </a:solidFill>
              </a:rPr>
              <a:t> modify the training and dataset to overcome this</a:t>
            </a:r>
            <a:r>
              <a:rPr lang="en" sz="1200">
                <a:solidFill>
                  <a:schemeClr val="dk1"/>
                </a:solidFill>
              </a:rPr>
              <a:t>, and the limitations. The two additional test datasets are: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17500" lvl="0" marL="457200" rtl="0" algn="l">
              <a:lnSpc>
                <a:spcPct val="115000"/>
              </a:lnSpc>
              <a:spcBef>
                <a:spcPts val="0"/>
              </a:spcBef>
              <a:spcAft>
                <a:spcPts val="0"/>
              </a:spcAft>
              <a:buClr>
                <a:srgbClr val="38761D"/>
              </a:buClr>
              <a:buSzPts val="1400"/>
              <a:buChar char="●"/>
            </a:pPr>
            <a:r>
              <a:rPr b="1" lang="en">
                <a:solidFill>
                  <a:srgbClr val="38761D"/>
                </a:solidFill>
              </a:rPr>
              <a:t>Inverted - The pixel data is inverted such that the images are now gray digits on white background.</a:t>
            </a:r>
            <a:endParaRPr b="1">
              <a:solidFill>
                <a:srgbClr val="38761D"/>
              </a:solidFill>
            </a:endParaRPr>
          </a:p>
          <a:p>
            <a:pPr indent="-317500" lvl="0" marL="457200" rtl="0" algn="l">
              <a:lnSpc>
                <a:spcPct val="115000"/>
              </a:lnSpc>
              <a:spcBef>
                <a:spcPts val="0"/>
              </a:spcBef>
              <a:spcAft>
                <a:spcPts val="0"/>
              </a:spcAft>
              <a:buClr>
                <a:srgbClr val="38761D"/>
              </a:buClr>
              <a:buSzPts val="1400"/>
              <a:buChar char="●"/>
            </a:pPr>
            <a:r>
              <a:rPr b="1" lang="en">
                <a:solidFill>
                  <a:srgbClr val="38761D"/>
                </a:solidFill>
              </a:rPr>
              <a:t>Shifted - The images are shifted 4 pixels to the right, and thus are not centered anymore. Since there is at least a padding of 4 pixels, none of the digits will be clipped.</a:t>
            </a:r>
            <a:endParaRPr b="1">
              <a:solidFill>
                <a:srgbClr val="38761D"/>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70"/>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49" name="Google Shape;449;p70"/>
          <p:cNvPicPr preferRelativeResize="0"/>
          <p:nvPr/>
        </p:nvPicPr>
        <p:blipFill>
          <a:blip r:embed="rId3">
            <a:alphaModFix/>
          </a:blip>
          <a:stretch>
            <a:fillRect/>
          </a:stretch>
        </p:blipFill>
        <p:spPr>
          <a:xfrm>
            <a:off x="0" y="0"/>
            <a:ext cx="1466275" cy="730575"/>
          </a:xfrm>
          <a:prstGeom prst="rect">
            <a:avLst/>
          </a:prstGeom>
          <a:noFill/>
          <a:ln>
            <a:noFill/>
          </a:ln>
        </p:spPr>
      </p:pic>
      <p:sp>
        <p:nvSpPr>
          <p:cNvPr id="450" name="Google Shape;450;p7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The Challenge (“In the Wild”)</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Below are an example of a single test image from the original test data, the inverted test data and the shifted test data.</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r>
              <a:rPr b="1" lang="en" sz="1000">
                <a:solidFill>
                  <a:schemeClr val="dk1"/>
                </a:solidFill>
              </a:rPr>
              <a:t>Original		Inverted			Shifted</a:t>
            </a:r>
            <a:endParaRPr b="1"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51" name="Google Shape;451;p70"/>
          <p:cNvGraphicFramePr/>
          <p:nvPr/>
        </p:nvGraphicFramePr>
        <p:xfrm>
          <a:off x="573950" y="1565263"/>
          <a:ext cx="3000000" cy="3000000"/>
        </p:xfrm>
        <a:graphic>
          <a:graphicData uri="http://schemas.openxmlformats.org/drawingml/2006/table">
            <a:tbl>
              <a:tblPr>
                <a:noFill/>
                <a:tableStyleId>{9EB7B004-3FAF-416D-8EFC-9841C8A847AE}</a:tableStyleId>
              </a:tblPr>
              <a:tblGrid>
                <a:gridCol w="7862400"/>
              </a:tblGrid>
              <a:tr h="6094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This is the inverted test dataset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x_test_invert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x_test_copy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x_test_invert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255.0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float32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This is the shifted test dataset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x_test_shift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roll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x_test_copy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4</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x_test_shift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255.0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float32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Let's reshape for Keras from (H,W) to (H,W,C)</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x_test_invert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reshape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x_test_shift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reshape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pic>
        <p:nvPicPr>
          <p:cNvPr id="452" name="Google Shape;452;p70"/>
          <p:cNvPicPr preferRelativeResize="0"/>
          <p:nvPr/>
        </p:nvPicPr>
        <p:blipFill>
          <a:blip r:embed="rId4">
            <a:alphaModFix/>
          </a:blip>
          <a:stretch>
            <a:fillRect/>
          </a:stretch>
        </p:blipFill>
        <p:spPr>
          <a:xfrm>
            <a:off x="1402325" y="3914775"/>
            <a:ext cx="1228725" cy="1228725"/>
          </a:xfrm>
          <a:prstGeom prst="rect">
            <a:avLst/>
          </a:prstGeom>
          <a:noFill/>
          <a:ln>
            <a:noFill/>
          </a:ln>
        </p:spPr>
      </p:pic>
      <p:pic>
        <p:nvPicPr>
          <p:cNvPr id="453" name="Google Shape;453;p70"/>
          <p:cNvPicPr preferRelativeResize="0"/>
          <p:nvPr/>
        </p:nvPicPr>
        <p:blipFill>
          <a:blip r:embed="rId5">
            <a:alphaModFix/>
          </a:blip>
          <a:stretch>
            <a:fillRect/>
          </a:stretch>
        </p:blipFill>
        <p:spPr>
          <a:xfrm>
            <a:off x="3120200" y="3914775"/>
            <a:ext cx="1228725" cy="1228725"/>
          </a:xfrm>
          <a:prstGeom prst="rect">
            <a:avLst/>
          </a:prstGeom>
          <a:noFill/>
          <a:ln>
            <a:noFill/>
          </a:ln>
        </p:spPr>
      </p:pic>
      <p:pic>
        <p:nvPicPr>
          <p:cNvPr id="454" name="Google Shape;454;p70"/>
          <p:cNvPicPr preferRelativeResize="0"/>
          <p:nvPr/>
        </p:nvPicPr>
        <p:blipFill>
          <a:blip r:embed="rId6">
            <a:alphaModFix/>
          </a:blip>
          <a:stretch>
            <a:fillRect/>
          </a:stretch>
        </p:blipFill>
        <p:spPr>
          <a:xfrm>
            <a:off x="4838075" y="3910000"/>
            <a:ext cx="1238250" cy="12382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71"/>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60" name="Google Shape;460;p71"/>
          <p:cNvPicPr preferRelativeResize="0"/>
          <p:nvPr/>
        </p:nvPicPr>
        <p:blipFill>
          <a:blip r:embed="rId3">
            <a:alphaModFix/>
          </a:blip>
          <a:stretch>
            <a:fillRect/>
          </a:stretch>
        </p:blipFill>
        <p:spPr>
          <a:xfrm>
            <a:off x="0" y="0"/>
            <a:ext cx="1466275" cy="730575"/>
          </a:xfrm>
          <a:prstGeom prst="rect">
            <a:avLst/>
          </a:prstGeom>
          <a:noFill/>
          <a:ln>
            <a:noFill/>
          </a:ln>
        </p:spPr>
      </p:pic>
      <p:sp>
        <p:nvSpPr>
          <p:cNvPr id="461" name="Google Shape;461;p7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100">
                <a:solidFill>
                  <a:schemeClr val="dk1"/>
                </a:solidFill>
              </a:rPr>
              <a:t>Training as a DNN</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MNIST is so easy, we can build a classifier with 97%+ accuracy with a DNN (w/o the need for a CNN). Below is a code example of a function for constructing simple DNNs, consisting of:</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parameter nodes is a list specifying the number of nodes per layer.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input to the DNN are images in the shape 28x28x1</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input is flattened into a 1D vector of length 784.</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There is an optional dropout (for regularization) after each layer.</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last dense layer of 10 nodes with a softmax activation function is the classifier.</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b="1"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62" name="Google Shape;462;p71"/>
          <p:cNvGraphicFramePr/>
          <p:nvPr/>
        </p:nvGraphicFramePr>
        <p:xfrm>
          <a:off x="564300" y="2769238"/>
          <a:ext cx="3000000" cy="3000000"/>
        </p:xfrm>
        <a:graphic>
          <a:graphicData uri="http://schemas.openxmlformats.org/drawingml/2006/table">
            <a:tbl>
              <a:tblPr>
                <a:noFill/>
                <a:tableStyleId>{9EB7B004-3FAF-416D-8EFC-9841C8A847AE}</a:tableStyleId>
              </a:tblPr>
              <a:tblGrid>
                <a:gridCol w="7862400"/>
              </a:tblGrid>
              <a:tr h="1702000">
                <a:tc>
                  <a:txBody>
                    <a:bodyPr/>
                    <a:lstStyle/>
                    <a:p>
                      <a:pPr indent="0" lvl="0" marL="0" rtl="0" algn="l">
                        <a:lnSpc>
                          <a:spcPct val="115000"/>
                        </a:lnSpc>
                        <a:spcBef>
                          <a:spcPts val="0"/>
                        </a:spcBef>
                        <a:spcAft>
                          <a:spcPts val="0"/>
                        </a:spcAft>
                        <a:buNone/>
                      </a:pPr>
                      <a:r>
                        <a:rPr lang="en" sz="800">
                          <a:solidFill>
                            <a:srgbClr val="9C27B0"/>
                          </a:solidFill>
                          <a:latin typeface="Consolas"/>
                          <a:ea typeface="Consolas"/>
                          <a:cs typeface="Consolas"/>
                          <a:sym typeface="Consolas"/>
                        </a:rPr>
                        <a:t>def</a:t>
                      </a:r>
                      <a:r>
                        <a:rPr lang="en" sz="800">
                          <a:solidFill>
                            <a:schemeClr val="dk1"/>
                          </a:solidFill>
                          <a:latin typeface="Consolas"/>
                          <a:ea typeface="Consolas"/>
                          <a:cs typeface="Consolas"/>
                          <a:sym typeface="Consolas"/>
                        </a:rPr>
                        <a:t> DNN</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nodes</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dropout</a:t>
                      </a:r>
                      <a:r>
                        <a:rPr lang="en" sz="800">
                          <a:solidFill>
                            <a:srgbClr val="616161"/>
                          </a:solidFill>
                          <a:latin typeface="Consolas"/>
                          <a:ea typeface="Consolas"/>
                          <a:cs typeface="Consolas"/>
                          <a:sym typeface="Consolas"/>
                        </a:rPr>
                        <a:t>=</a:t>
                      </a:r>
                      <a:r>
                        <a:rPr lang="en" sz="800">
                          <a:solidFill>
                            <a:srgbClr val="9C27B0"/>
                          </a:solidFill>
                          <a:latin typeface="Consolas"/>
                          <a:ea typeface="Consolas"/>
                          <a:cs typeface="Consolas"/>
                          <a:sym typeface="Consolas"/>
                        </a:rPr>
                        <a:t>False</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3367D6"/>
                          </a:solidFill>
                          <a:latin typeface="Consolas"/>
                          <a:ea typeface="Consolas"/>
                          <a:cs typeface="Consolas"/>
                          <a:sym typeface="Consolas"/>
                        </a:rPr>
                        <a:t>Sequential</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Flatten</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input_shape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28</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28</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for</a:t>
                      </a:r>
                      <a:r>
                        <a:rPr lang="en" sz="800">
                          <a:solidFill>
                            <a:schemeClr val="dk1"/>
                          </a:solidFill>
                          <a:latin typeface="Consolas"/>
                          <a:ea typeface="Consolas"/>
                          <a:cs typeface="Consolas"/>
                          <a:sym typeface="Consolas"/>
                        </a:rPr>
                        <a:t> n_nodes </a:t>
                      </a:r>
                      <a:r>
                        <a:rPr lang="en" sz="800">
                          <a:solidFill>
                            <a:srgbClr val="9C27B0"/>
                          </a:solidFill>
                          <a:latin typeface="Consolas"/>
                          <a:ea typeface="Consolas"/>
                          <a:cs typeface="Consolas"/>
                          <a:sym typeface="Consolas"/>
                        </a:rPr>
                        <a:t>in</a:t>
                      </a:r>
                      <a:r>
                        <a:rPr lang="en" sz="800">
                          <a:solidFill>
                            <a:schemeClr val="dk1"/>
                          </a:solidFill>
                          <a:latin typeface="Consolas"/>
                          <a:ea typeface="Consolas"/>
                          <a:cs typeface="Consolas"/>
                          <a:sym typeface="Consolas"/>
                        </a:rPr>
                        <a:t> nodes</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Dense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n_nodes</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ReLU</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if</a:t>
                      </a:r>
                      <a:r>
                        <a:rPr lang="en" sz="800">
                          <a:solidFill>
                            <a:schemeClr val="dk1"/>
                          </a:solidFill>
                          <a:latin typeface="Consolas"/>
                          <a:ea typeface="Consolas"/>
                          <a:cs typeface="Consolas"/>
                          <a:sym typeface="Consolas"/>
                        </a:rPr>
                        <a:t> dropout</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Dropout</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0.5</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dropout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2.0</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Dense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10</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Activation</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'softmax'</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455A64"/>
                          </a:solidFill>
                          <a:latin typeface="Consolas"/>
                          <a:ea typeface="Consolas"/>
                          <a:cs typeface="Consolas"/>
                          <a:sym typeface="Consolas"/>
                        </a:rPr>
                        <a:t># For a multi-class classification problem</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compile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optimizer</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'rmsprop'</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loss</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'categorical_crossentropy'</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metrics</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'accuracy'</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summary</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return</a:t>
                      </a:r>
                      <a:r>
                        <a:rPr lang="en" sz="800">
                          <a:solidFill>
                            <a:schemeClr val="dk1"/>
                          </a:solidFill>
                          <a:latin typeface="Consolas"/>
                          <a:ea typeface="Consolas"/>
                          <a:cs typeface="Consolas"/>
                          <a:sym typeface="Consolas"/>
                        </a:rPr>
                        <a:t> model</a:t>
                      </a:r>
                      <a:endParaRPr sz="8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7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68" name="Google Shape;468;p72"/>
          <p:cNvPicPr preferRelativeResize="0"/>
          <p:nvPr/>
        </p:nvPicPr>
        <p:blipFill>
          <a:blip r:embed="rId3">
            <a:alphaModFix/>
          </a:blip>
          <a:stretch>
            <a:fillRect/>
          </a:stretch>
        </p:blipFill>
        <p:spPr>
          <a:xfrm>
            <a:off x="0" y="0"/>
            <a:ext cx="1466275" cy="730575"/>
          </a:xfrm>
          <a:prstGeom prst="rect">
            <a:avLst/>
          </a:prstGeom>
          <a:noFill/>
          <a:ln>
            <a:noFill/>
          </a:ln>
        </p:spPr>
      </p:pic>
      <p:sp>
        <p:nvSpPr>
          <p:cNvPr id="469" name="Google Shape;469;p7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dk1"/>
                </a:solidFill>
              </a:rPr>
              <a:t>Training as a DNN</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For our first test, we will train the dataset on a single layer (excluding the output layer) of 512 nodes.</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b="1"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70" name="Google Shape;470;p72"/>
          <p:cNvGraphicFramePr/>
          <p:nvPr/>
        </p:nvGraphicFramePr>
        <p:xfrm>
          <a:off x="564300" y="1507438"/>
          <a:ext cx="3000000" cy="3000000"/>
        </p:xfrm>
        <a:graphic>
          <a:graphicData uri="http://schemas.openxmlformats.org/drawingml/2006/table">
            <a:tbl>
              <a:tblPr>
                <a:noFill/>
                <a:tableStyleId>{9EB7B004-3FAF-416D-8EFC-9841C8A847AE}</a:tableStyleId>
              </a:tblPr>
              <a:tblGrid>
                <a:gridCol w="7862400"/>
              </a:tblGrid>
              <a:tr h="1407550">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DNN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shuffle</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Output: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test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0.11250439590732676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0.9791</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73"/>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76" name="Google Shape;476;p73"/>
          <p:cNvPicPr preferRelativeResize="0"/>
          <p:nvPr/>
        </p:nvPicPr>
        <p:blipFill>
          <a:blip r:embed="rId3">
            <a:alphaModFix/>
          </a:blip>
          <a:stretch>
            <a:fillRect/>
          </a:stretch>
        </p:blipFill>
        <p:spPr>
          <a:xfrm>
            <a:off x="0" y="0"/>
            <a:ext cx="1466275" cy="730575"/>
          </a:xfrm>
          <a:prstGeom prst="rect">
            <a:avLst/>
          </a:prstGeom>
          <a:noFill/>
          <a:ln>
            <a:noFill/>
          </a:ln>
        </p:spPr>
      </p:pic>
      <p:sp>
        <p:nvSpPr>
          <p:cNvPr id="477" name="Google Shape;477;p7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dk1"/>
                </a:solidFill>
              </a:rPr>
              <a:t>Training as a DNN</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So far looks good. Let’s </a:t>
            </a:r>
            <a:r>
              <a:rPr b="1" lang="en" sz="1200">
                <a:solidFill>
                  <a:srgbClr val="0000FF"/>
                </a:solidFill>
              </a:rPr>
              <a:t>now try the model on the inverted and shifted test datasets</a:t>
            </a:r>
            <a:r>
              <a:rPr lang="en" sz="1200">
                <a:solidFill>
                  <a:schemeClr val="dk1"/>
                </a:solidFill>
              </a:rPr>
              <a:t>. Our accuracy on the inverted is only 2%, and on the shifted it does better but only 41%.</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rPr lang="en" sz="1200">
                <a:solidFill>
                  <a:schemeClr val="dk1"/>
                </a:solidFill>
              </a:rPr>
              <a:t>What happened? For the inverted, it </a:t>
            </a:r>
            <a:r>
              <a:rPr b="1" lang="en" sz="1200">
                <a:solidFill>
                  <a:srgbClr val="0000FF"/>
                </a:solidFill>
              </a:rPr>
              <a:t>looks like our model learned the gray background and the whiteness of the digit as part of the digit recognition</a:t>
            </a:r>
            <a:r>
              <a:rPr lang="en" sz="1200">
                <a:solidFill>
                  <a:schemeClr val="dk1"/>
                </a:solidFill>
              </a:rPr>
              <a:t>. Thus, when we inverted it, it totally failed to classify it.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 sz="1200">
                <a:solidFill>
                  <a:srgbClr val="0000FF"/>
                </a:solidFill>
              </a:rPr>
              <a:t>For the shifted, a dense layer does not preserve spatial relationships between the pixels</a:t>
            </a:r>
            <a:r>
              <a:rPr lang="en" sz="1200">
                <a:solidFill>
                  <a:schemeClr val="dk1"/>
                </a:solidFill>
              </a:rPr>
              <a:t>. Each pixel is a unique feature. Thus, even the shift of a few pixels was enough to dramatically drop the accuracy.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b="1"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78" name="Google Shape;478;p73"/>
          <p:cNvGraphicFramePr/>
          <p:nvPr/>
        </p:nvGraphicFramePr>
        <p:xfrm>
          <a:off x="564300" y="1594113"/>
          <a:ext cx="3000000" cy="3000000"/>
        </p:xfrm>
        <a:graphic>
          <a:graphicData uri="http://schemas.openxmlformats.org/drawingml/2006/table">
            <a:tbl>
              <a:tblPr>
                <a:noFill/>
                <a:tableStyleId>{9EB7B004-3FAF-416D-8EFC-9841C8A847AE}</a:tableStyleId>
              </a:tblPr>
              <a:tblGrid>
                <a:gridCol w="7862400"/>
              </a:tblGrid>
              <a:tr h="145987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"inverted"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"shifted"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Output:</a:t>
                      </a:r>
                      <a:br>
                        <a:rPr lang="en" sz="1000">
                          <a:solidFill>
                            <a:srgbClr val="616161"/>
                          </a:solidFill>
                          <a:latin typeface="Consolas"/>
                          <a:ea typeface="Consolas"/>
                          <a:cs typeface="Consolas"/>
                          <a:sym typeface="Consolas"/>
                        </a:rPr>
                      </a:br>
                      <a:r>
                        <a:rPr lang="en" sz="1000">
                          <a:solidFill>
                            <a:schemeClr val="dk1"/>
                          </a:solidFill>
                          <a:latin typeface="Consolas"/>
                          <a:ea typeface="Consolas"/>
                          <a:cs typeface="Consolas"/>
                          <a:sym typeface="Consolas"/>
                        </a:rPr>
                        <a:t>inverted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15.660332287597656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0.0206</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shifted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7.46930496673584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0.4107</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9"/>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 Data Engineering</a:t>
            </a:r>
            <a:endParaRPr>
              <a:solidFill>
                <a:srgbClr val="38761D"/>
              </a:solidFill>
            </a:endParaRPr>
          </a:p>
        </p:txBody>
      </p:sp>
      <p:pic>
        <p:nvPicPr>
          <p:cNvPr id="130" name="Google Shape;130;p29"/>
          <p:cNvPicPr preferRelativeResize="0"/>
          <p:nvPr/>
        </p:nvPicPr>
        <p:blipFill>
          <a:blip r:embed="rId3">
            <a:alphaModFix/>
          </a:blip>
          <a:stretch>
            <a:fillRect/>
          </a:stretch>
        </p:blipFill>
        <p:spPr>
          <a:xfrm>
            <a:off x="0" y="0"/>
            <a:ext cx="1466275" cy="730575"/>
          </a:xfrm>
          <a:prstGeom prst="rect">
            <a:avLst/>
          </a:prstGeom>
          <a:noFill/>
          <a:ln>
            <a:noFill/>
          </a:ln>
        </p:spPr>
      </p:pic>
      <p:sp>
        <p:nvSpPr>
          <p:cNvPr id="131" name="Google Shape;131;p29"/>
          <p:cNvSpPr txBox="1"/>
          <p:nvPr/>
        </p:nvSpPr>
        <p:spPr>
          <a:xfrm>
            <a:off x="824850" y="1307950"/>
            <a:ext cx="7070100" cy="286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400"/>
              <a:t>Part 6 : Covered in Data_Engineering</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Part 7 : Covered in Data_Engineering</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Part 8 : Covered in Data_Augmentation</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Part 9 : Covered in Data_Curation</a:t>
            </a:r>
            <a:endParaRPr sz="2400"/>
          </a:p>
          <a:p>
            <a:pPr indent="0" lvl="0" marL="457200" rtl="0" algn="l">
              <a:spcBef>
                <a:spcPts val="0"/>
              </a:spcBef>
              <a:spcAft>
                <a:spcPts val="0"/>
              </a:spcAft>
              <a:buNone/>
            </a:pPr>
            <a:r>
              <a:t/>
            </a:r>
            <a:endParaRPr sz="2400"/>
          </a:p>
          <a:p>
            <a:pPr indent="0" lvl="0" marL="137160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74"/>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84" name="Google Shape;484;p74"/>
          <p:cNvPicPr preferRelativeResize="0"/>
          <p:nvPr/>
        </p:nvPicPr>
        <p:blipFill>
          <a:blip r:embed="rId3">
            <a:alphaModFix/>
          </a:blip>
          <a:stretch>
            <a:fillRect/>
          </a:stretch>
        </p:blipFill>
        <p:spPr>
          <a:xfrm>
            <a:off x="0" y="0"/>
            <a:ext cx="1466275" cy="730575"/>
          </a:xfrm>
          <a:prstGeom prst="rect">
            <a:avLst/>
          </a:prstGeom>
          <a:noFill/>
          <a:ln>
            <a:noFill/>
          </a:ln>
        </p:spPr>
      </p:pic>
      <p:sp>
        <p:nvSpPr>
          <p:cNvPr id="485" name="Google Shape;485;p7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DNN - Add More Nodes</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So an approach one might guess to improve the accuracy is to </a:t>
            </a:r>
            <a:r>
              <a:rPr lang="en" sz="1200" u="sng">
                <a:solidFill>
                  <a:schemeClr val="dk1"/>
                </a:solidFill>
              </a:rPr>
              <a:t>increase the number of nodes in the input layer </a:t>
            </a:r>
            <a:r>
              <a:rPr lang="en" sz="1200">
                <a:solidFill>
                  <a:schemeClr val="dk1"/>
                </a:solidFill>
              </a:rPr>
              <a:t>--more nodes, better learning. Let’s repeat the same test with 1024 nodes.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100">
                <a:solidFill>
                  <a:schemeClr val="dk1"/>
                </a:solidFill>
              </a:rPr>
              <a:t>W</a:t>
            </a:r>
            <a:r>
              <a:rPr lang="en" sz="1200">
                <a:solidFill>
                  <a:schemeClr val="dk1"/>
                </a:solidFill>
              </a:rPr>
              <a:t>e see a marginal increase on the inverted to about 5%, but it’s so low that’s probably just noise, and the accuracy on the shifted is about the same at 40%</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b="1"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86" name="Google Shape;486;p74"/>
          <p:cNvGraphicFramePr/>
          <p:nvPr/>
        </p:nvGraphicFramePr>
        <p:xfrm>
          <a:off x="564300" y="1594113"/>
          <a:ext cx="3000000" cy="3000000"/>
        </p:xfrm>
        <a:graphic>
          <a:graphicData uri="http://schemas.openxmlformats.org/drawingml/2006/table">
            <a:tbl>
              <a:tblPr>
                <a:noFill/>
                <a:tableStyleId>{9EB7B004-3FAF-416D-8EFC-9841C8A847AE}</a:tableStyleId>
              </a:tblPr>
              <a:tblGrid>
                <a:gridCol w="7862400"/>
              </a:tblGrid>
              <a:tr h="145987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DNN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1024</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shuffle</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"inverted"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"shifted"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Output:</a:t>
                      </a:r>
                      <a:br>
                        <a:rPr lang="en" sz="1000">
                          <a:solidFill>
                            <a:srgbClr val="616161"/>
                          </a:solidFill>
                          <a:latin typeface="Consolas"/>
                          <a:ea typeface="Consolas"/>
                          <a:cs typeface="Consolas"/>
                          <a:sym typeface="Consolas"/>
                        </a:rPr>
                      </a:br>
                      <a:r>
                        <a:rPr lang="en" sz="1000">
                          <a:solidFill>
                            <a:schemeClr val="dk1"/>
                          </a:solidFill>
                          <a:latin typeface="Consolas"/>
                          <a:ea typeface="Consolas"/>
                          <a:cs typeface="Consolas"/>
                          <a:sym typeface="Consolas"/>
                        </a:rPr>
                        <a:t>inverted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15.157325344848633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0.0489</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shifted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7.736222146606445</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0.4038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75"/>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92" name="Google Shape;492;p75"/>
          <p:cNvPicPr preferRelativeResize="0"/>
          <p:nvPr/>
        </p:nvPicPr>
        <p:blipFill>
          <a:blip r:embed="rId3">
            <a:alphaModFix/>
          </a:blip>
          <a:stretch>
            <a:fillRect/>
          </a:stretch>
        </p:blipFill>
        <p:spPr>
          <a:xfrm>
            <a:off x="0" y="0"/>
            <a:ext cx="1466275" cy="730575"/>
          </a:xfrm>
          <a:prstGeom prst="rect">
            <a:avLst/>
          </a:prstGeom>
          <a:noFill/>
          <a:ln>
            <a:noFill/>
          </a:ln>
        </p:spPr>
      </p:pic>
      <p:sp>
        <p:nvSpPr>
          <p:cNvPr id="493" name="Google Shape;493;p7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DNN - Add More Layers</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So another approach one might guess is to</a:t>
            </a:r>
            <a:r>
              <a:rPr lang="en" sz="1200" u="sng">
                <a:solidFill>
                  <a:schemeClr val="dk1"/>
                </a:solidFill>
              </a:rPr>
              <a:t> increase the number of layers</a:t>
            </a:r>
            <a:r>
              <a:rPr lang="en" sz="1200">
                <a:solidFill>
                  <a:schemeClr val="dk1"/>
                </a:solidFill>
              </a:rPr>
              <a:t>. This time let’s make the DNN with two 512 node layers.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rPr lang="en" sz="1200">
                <a:solidFill>
                  <a:schemeClr val="dk1"/>
                </a:solidFill>
              </a:rPr>
              <a:t>We see another slight increase in the shifted to 10%. But did it really improve. We have 10 classes (digits). If we made random guesses we be right 10% of the time. </a:t>
            </a:r>
            <a:r>
              <a:rPr b="1" lang="en" sz="1200">
                <a:solidFill>
                  <a:srgbClr val="0000FF"/>
                </a:solidFill>
              </a:rPr>
              <a:t>This is still purely a random outcome --nothing learned here</a:t>
            </a:r>
            <a:r>
              <a:rPr lang="en" sz="1200">
                <a:solidFill>
                  <a:schemeClr val="dk1"/>
                </a:solidFill>
              </a:rPr>
              <a:t>. Looks like adding layers did not aid in learning the spatial relationships either.</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b="1"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94" name="Google Shape;494;p75"/>
          <p:cNvGraphicFramePr/>
          <p:nvPr/>
        </p:nvGraphicFramePr>
        <p:xfrm>
          <a:off x="564300" y="1594113"/>
          <a:ext cx="3000000" cy="3000000"/>
        </p:xfrm>
        <a:graphic>
          <a:graphicData uri="http://schemas.openxmlformats.org/drawingml/2006/table">
            <a:tbl>
              <a:tblPr>
                <a:noFill/>
                <a:tableStyleId>{9EB7B004-3FAF-416D-8EFC-9841C8A847AE}</a:tableStyleId>
              </a:tblPr>
              <a:tblGrid>
                <a:gridCol w="7862400"/>
              </a:tblGrid>
              <a:tr h="145987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DNN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512, 512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shuffle</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"inverted"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"shifted"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Output:</a:t>
                      </a:r>
                      <a:br>
                        <a:rPr lang="en" sz="1000">
                          <a:solidFill>
                            <a:srgbClr val="616161"/>
                          </a:solidFill>
                          <a:latin typeface="Consolas"/>
                          <a:ea typeface="Consolas"/>
                          <a:cs typeface="Consolas"/>
                          <a:sym typeface="Consolas"/>
                        </a:rPr>
                      </a:br>
                      <a:r>
                        <a:rPr lang="en" sz="1000">
                          <a:solidFill>
                            <a:schemeClr val="dk1"/>
                          </a:solidFill>
                          <a:latin typeface="Consolas"/>
                          <a:ea typeface="Consolas"/>
                          <a:cs typeface="Consolas"/>
                          <a:sym typeface="Consolas"/>
                        </a:rPr>
                        <a:t>inverted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14.464950880432129</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0.1025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shifted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8.786513813018798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0.3887</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76"/>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500" name="Google Shape;500;p76"/>
          <p:cNvPicPr preferRelativeResize="0"/>
          <p:nvPr/>
        </p:nvPicPr>
        <p:blipFill>
          <a:blip r:embed="rId3">
            <a:alphaModFix/>
          </a:blip>
          <a:stretch>
            <a:fillRect/>
          </a:stretch>
        </p:blipFill>
        <p:spPr>
          <a:xfrm>
            <a:off x="0" y="0"/>
            <a:ext cx="1466275" cy="730575"/>
          </a:xfrm>
          <a:prstGeom prst="rect">
            <a:avLst/>
          </a:prstGeom>
          <a:noFill/>
          <a:ln>
            <a:noFill/>
          </a:ln>
        </p:spPr>
      </p:pic>
      <p:sp>
        <p:nvSpPr>
          <p:cNvPr id="501" name="Google Shape;501;p7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DNN - Add Regularization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Another approach would be to </a:t>
            </a:r>
            <a:r>
              <a:rPr lang="en" sz="1200" u="sng">
                <a:solidFill>
                  <a:schemeClr val="dk1"/>
                </a:solidFill>
              </a:rPr>
              <a:t>add some regularization to prevent overfitting the model to the training data</a:t>
            </a:r>
            <a:r>
              <a:rPr lang="en" sz="1200">
                <a:solidFill>
                  <a:schemeClr val="dk1"/>
                </a:solidFill>
              </a:rPr>
              <a:t> and be more generalized. We will use the same two layer DNN of 512 nodes per layer, and add a 50% dropout after the first layer and 25% dropout after the second layer. It’s a common practice to use a higher dropout at the first layer where the layer is learning coarse features and smaller dropout at subsequent layers which are learning finer features.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rPr lang="en" sz="1200">
                <a:solidFill>
                  <a:schemeClr val="dk1"/>
                </a:solidFill>
              </a:rPr>
              <a:t>Nope, no improvement. Thus widening a layer, adding layers, and regularization did not help in training the model to recognize the digits in our alternate test datasets.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b="1"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502" name="Google Shape;502;p76"/>
          <p:cNvGraphicFramePr/>
          <p:nvPr/>
        </p:nvGraphicFramePr>
        <p:xfrm>
          <a:off x="459650" y="2104588"/>
          <a:ext cx="3000000" cy="3000000"/>
        </p:xfrm>
        <a:graphic>
          <a:graphicData uri="http://schemas.openxmlformats.org/drawingml/2006/table">
            <a:tbl>
              <a:tblPr>
                <a:noFill/>
                <a:tableStyleId>{9EB7B004-3FAF-416D-8EFC-9841C8A847AE}</a:tableStyleId>
              </a:tblPr>
              <a:tblGrid>
                <a:gridCol w="7862400"/>
              </a:tblGrid>
              <a:tr h="145987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DNN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shuffle</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"inverted"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"shifted"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Output:</a:t>
                      </a:r>
                      <a:br>
                        <a:rPr lang="en" sz="1000">
                          <a:solidFill>
                            <a:srgbClr val="616161"/>
                          </a:solidFill>
                          <a:latin typeface="Consolas"/>
                          <a:ea typeface="Consolas"/>
                          <a:cs typeface="Consolas"/>
                          <a:sym typeface="Consolas"/>
                        </a:rPr>
                      </a:br>
                      <a:r>
                        <a:rPr lang="en" sz="1000">
                          <a:solidFill>
                            <a:schemeClr val="dk1"/>
                          </a:solidFill>
                          <a:latin typeface="Consolas"/>
                          <a:ea typeface="Consolas"/>
                          <a:cs typeface="Consolas"/>
                          <a:sym typeface="Consolas"/>
                        </a:rPr>
                        <a:t>inverted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15.862942279052735</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0.0144</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shifted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8.341207506561279</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0.3965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77"/>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508" name="Google Shape;508;p77"/>
          <p:cNvPicPr preferRelativeResize="0"/>
          <p:nvPr/>
        </p:nvPicPr>
        <p:blipFill>
          <a:blip r:embed="rId3">
            <a:alphaModFix/>
          </a:blip>
          <a:stretch>
            <a:fillRect/>
          </a:stretch>
        </p:blipFill>
        <p:spPr>
          <a:xfrm>
            <a:off x="0" y="0"/>
            <a:ext cx="1466275" cy="730575"/>
          </a:xfrm>
          <a:prstGeom prst="rect">
            <a:avLst/>
          </a:prstGeom>
          <a:noFill/>
          <a:ln>
            <a:noFill/>
          </a:ln>
        </p:spPr>
      </p:pic>
      <p:sp>
        <p:nvSpPr>
          <p:cNvPr id="509" name="Google Shape;509;p7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Training as a CNN</a:t>
            </a:r>
            <a:endParaRPr b="1" sz="1200">
              <a:solidFill>
                <a:schemeClr val="dk1"/>
              </a:solidFill>
            </a:endParaRPr>
          </a:p>
          <a:p>
            <a:pPr indent="0" lvl="0" marL="0" rtl="0" algn="l">
              <a:lnSpc>
                <a:spcPct val="115000"/>
              </a:lnSpc>
              <a:spcBef>
                <a:spcPts val="0"/>
              </a:spcBef>
              <a:spcAft>
                <a:spcPts val="0"/>
              </a:spcAft>
              <a:buNone/>
            </a:pPr>
            <a:r>
              <a:rPr b="1" lang="en" sz="1200">
                <a:solidFill>
                  <a:srgbClr val="0000FF"/>
                </a:solidFill>
              </a:rPr>
              <a:t>With convolutional layers, we should at least learn the spatial relationships</a:t>
            </a:r>
            <a:r>
              <a:rPr lang="en" sz="1200">
                <a:solidFill>
                  <a:schemeClr val="dk1"/>
                </a:solidFill>
              </a:rPr>
              <a:t>. Perhaps the convolutional layers will also filter out the background as well as the whiteness of the digits. Below is the code for constructing our CNNs: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parameter filters is a list specifying the number of filters per convolution.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input to the CNN are images in the shape 28x28x1</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 max pooling which reduces the feature map sizes by 75% after each convolution.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 dropout (regularization) of 25% after each convolution/max pooling layer.</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last dense layer of 10 nodes with a softmax activation function is the classifier.</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b="1"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510" name="Google Shape;510;p77"/>
          <p:cNvGraphicFramePr/>
          <p:nvPr/>
        </p:nvGraphicFramePr>
        <p:xfrm>
          <a:off x="573925" y="2634388"/>
          <a:ext cx="3000000" cy="3000000"/>
        </p:xfrm>
        <a:graphic>
          <a:graphicData uri="http://schemas.openxmlformats.org/drawingml/2006/table">
            <a:tbl>
              <a:tblPr>
                <a:noFill/>
                <a:tableStyleId>{9EB7B004-3FAF-416D-8EFC-9841C8A847AE}</a:tableStyleId>
              </a:tblPr>
              <a:tblGrid>
                <a:gridCol w="7862400"/>
              </a:tblGrid>
              <a:tr h="1702000">
                <a:tc>
                  <a:txBody>
                    <a:bodyPr/>
                    <a:lstStyle/>
                    <a:p>
                      <a:pPr indent="0" lvl="0" marL="0" rtl="0" algn="l">
                        <a:lnSpc>
                          <a:spcPct val="115000"/>
                        </a:lnSpc>
                        <a:spcBef>
                          <a:spcPts val="0"/>
                        </a:spcBef>
                        <a:spcAft>
                          <a:spcPts val="0"/>
                        </a:spcAft>
                        <a:buNone/>
                      </a:pPr>
                      <a:r>
                        <a:rPr lang="en" sz="800">
                          <a:solidFill>
                            <a:srgbClr val="9C27B0"/>
                          </a:solidFill>
                          <a:latin typeface="Consolas"/>
                          <a:ea typeface="Consolas"/>
                          <a:cs typeface="Consolas"/>
                          <a:sym typeface="Consolas"/>
                        </a:rPr>
                        <a:t>def</a:t>
                      </a:r>
                      <a:r>
                        <a:rPr lang="en" sz="800">
                          <a:solidFill>
                            <a:schemeClr val="dk1"/>
                          </a:solidFill>
                          <a:latin typeface="Consolas"/>
                          <a:ea typeface="Consolas"/>
                          <a:cs typeface="Consolas"/>
                          <a:sym typeface="Consolas"/>
                        </a:rPr>
                        <a:t> CNN</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filters</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3367D6"/>
                          </a:solidFill>
                          <a:latin typeface="Consolas"/>
                          <a:ea typeface="Consolas"/>
                          <a:cs typeface="Consolas"/>
                          <a:sym typeface="Consolas"/>
                        </a:rPr>
                        <a:t>Sequential</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first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True</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for</a:t>
                      </a:r>
                      <a:r>
                        <a:rPr lang="en" sz="800">
                          <a:solidFill>
                            <a:schemeClr val="dk1"/>
                          </a:solidFill>
                          <a:latin typeface="Consolas"/>
                          <a:ea typeface="Consolas"/>
                          <a:cs typeface="Consolas"/>
                          <a:sym typeface="Consolas"/>
                        </a:rPr>
                        <a:t> n_filters </a:t>
                      </a:r>
                      <a:r>
                        <a:rPr lang="en" sz="800">
                          <a:solidFill>
                            <a:srgbClr val="9C27B0"/>
                          </a:solidFill>
                          <a:latin typeface="Consolas"/>
                          <a:ea typeface="Consolas"/>
                          <a:cs typeface="Consolas"/>
                          <a:sym typeface="Consolas"/>
                        </a:rPr>
                        <a:t>in</a:t>
                      </a:r>
                      <a:r>
                        <a:rPr lang="en" sz="800">
                          <a:solidFill>
                            <a:schemeClr val="dk1"/>
                          </a:solidFill>
                          <a:latin typeface="Consolas"/>
                          <a:ea typeface="Consolas"/>
                          <a:cs typeface="Consolas"/>
                          <a:sym typeface="Consolas"/>
                        </a:rPr>
                        <a:t> filters</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if</a:t>
                      </a:r>
                      <a:r>
                        <a:rPr lang="en" sz="800">
                          <a:solidFill>
                            <a:schemeClr val="dk1"/>
                          </a:solidFill>
                          <a:latin typeface="Consolas"/>
                          <a:ea typeface="Consolas"/>
                          <a:cs typeface="Consolas"/>
                          <a:sym typeface="Consolas"/>
                        </a:rPr>
                        <a:t> first</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Conv2D</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n_filters</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3</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3</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strides</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input_shape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28</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28</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else</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Conv2D</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n_filters</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3</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3</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strides</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ReLU</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MaxPooling2D</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strides</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2</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Dropout</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0.25</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Flatten</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Dense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10</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Activation</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'softmax'</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455A64"/>
                          </a:solidFill>
                          <a:latin typeface="Consolas"/>
                          <a:ea typeface="Consolas"/>
                          <a:cs typeface="Consolas"/>
                          <a:sym typeface="Consolas"/>
                        </a:rPr>
                        <a:t># For a multi-class classification problem</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compile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optimizer</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'rmsprop'</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loss</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'categorical_crossentropy'</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metrics</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'accuracy'</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return</a:t>
                      </a:r>
                      <a:r>
                        <a:rPr lang="en" sz="800">
                          <a:solidFill>
                            <a:schemeClr val="dk1"/>
                          </a:solidFill>
                          <a:latin typeface="Consolas"/>
                          <a:ea typeface="Consolas"/>
                          <a:cs typeface="Consolas"/>
                          <a:sym typeface="Consolas"/>
                        </a:rPr>
                        <a:t> model</a:t>
                      </a:r>
                      <a:endParaRPr sz="8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78"/>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516" name="Google Shape;516;p78"/>
          <p:cNvPicPr preferRelativeResize="0"/>
          <p:nvPr/>
        </p:nvPicPr>
        <p:blipFill>
          <a:blip r:embed="rId3">
            <a:alphaModFix/>
          </a:blip>
          <a:stretch>
            <a:fillRect/>
          </a:stretch>
        </p:blipFill>
        <p:spPr>
          <a:xfrm>
            <a:off x="0" y="0"/>
            <a:ext cx="1466275" cy="730575"/>
          </a:xfrm>
          <a:prstGeom prst="rect">
            <a:avLst/>
          </a:prstGeom>
          <a:noFill/>
          <a:ln>
            <a:noFill/>
          </a:ln>
        </p:spPr>
      </p:pic>
      <p:sp>
        <p:nvSpPr>
          <p:cNvPr id="517" name="Google Shape;517;p7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Training as a CNN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Let’s start with a CNN </a:t>
            </a:r>
            <a:r>
              <a:rPr lang="en" sz="1200" u="sng">
                <a:solidFill>
                  <a:schemeClr val="dk1"/>
                </a:solidFill>
              </a:rPr>
              <a:t>with a single convolutional layer of 16 filters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b="1" sz="1200">
              <a:solidFill>
                <a:srgbClr val="0000FF"/>
              </a:solidFill>
            </a:endParaRPr>
          </a:p>
          <a:p>
            <a:pPr indent="0" lvl="0" marL="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can see we went from a previous high of 10% accuracy on the inverted data to 50% accuracy. Thus,</a:t>
            </a:r>
            <a:r>
              <a:rPr b="1" lang="en" sz="1200">
                <a:solidFill>
                  <a:srgbClr val="0000FF"/>
                </a:solidFill>
              </a:rPr>
              <a:t> it does seem the convolutional layers help filter out (not learn) the background or whiteness of the digits</a:t>
            </a:r>
            <a:r>
              <a:rPr lang="en" sz="1200">
                <a:solidFill>
                  <a:schemeClr val="dk1"/>
                </a:solidFill>
              </a:rPr>
              <a:t>. But it’s still far too low in accuracy. For the shifted, we increased to 57%. Still below our target, but </a:t>
            </a:r>
            <a:r>
              <a:rPr b="1" lang="en" sz="1200">
                <a:solidFill>
                  <a:srgbClr val="0000FF"/>
                </a:solidFill>
              </a:rPr>
              <a:t>we can also see now have the convolutional layers are learning the spatial relationships.</a:t>
            </a:r>
            <a:endParaRPr b="1" sz="1200">
              <a:solidFill>
                <a:srgbClr val="0000F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518" name="Google Shape;518;p78"/>
          <p:cNvGraphicFramePr/>
          <p:nvPr/>
        </p:nvGraphicFramePr>
        <p:xfrm>
          <a:off x="554650" y="1603763"/>
          <a:ext cx="3000000" cy="3000000"/>
        </p:xfrm>
        <a:graphic>
          <a:graphicData uri="http://schemas.openxmlformats.org/drawingml/2006/table">
            <a:tbl>
              <a:tblPr>
                <a:noFill/>
                <a:tableStyleId>{9EB7B004-3FAF-416D-8EFC-9841C8A847AE}</a:tableStyleId>
              </a:tblPr>
              <a:tblGrid>
                <a:gridCol w="7862400"/>
              </a:tblGrid>
              <a:tr h="1702000">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CNN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shuffle</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"inverted"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"shifted"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Output: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test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0.05741905354047194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0.9809</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inverted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2.1893138484954835</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0.5302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shifted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2.231996842956543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0.5682</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79"/>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524" name="Google Shape;524;p79"/>
          <p:cNvPicPr preferRelativeResize="0"/>
          <p:nvPr/>
        </p:nvPicPr>
        <p:blipFill>
          <a:blip r:embed="rId3">
            <a:alphaModFix/>
          </a:blip>
          <a:stretch>
            <a:fillRect/>
          </a:stretch>
        </p:blipFill>
        <p:spPr>
          <a:xfrm>
            <a:off x="0" y="0"/>
            <a:ext cx="1466275" cy="730575"/>
          </a:xfrm>
          <a:prstGeom prst="rect">
            <a:avLst/>
          </a:prstGeom>
          <a:noFill/>
          <a:ln>
            <a:noFill/>
          </a:ln>
        </p:spPr>
      </p:pic>
      <p:sp>
        <p:nvSpPr>
          <p:cNvPr id="525" name="Google Shape;525;p7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Training as a CNN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If one convolutional layer improved things, let’s see how much better we can do </a:t>
            </a:r>
            <a:r>
              <a:rPr lang="en" sz="1200" u="sng">
                <a:solidFill>
                  <a:schemeClr val="dk1"/>
                </a:solidFill>
              </a:rPr>
              <a:t>with two convolutional layers</a:t>
            </a:r>
            <a:r>
              <a:rPr lang="en" sz="1200">
                <a:solidFill>
                  <a:schemeClr val="dk1"/>
                </a:solidFill>
              </a:rPr>
              <a:t>. We will use two layers, the first with 16 filters and the second with 32 filters. It’s a common practice to double the number of filters as you get successively deeper into a CNN.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0000FF"/>
              </a:solidFill>
            </a:endParaRPr>
          </a:p>
          <a:p>
            <a:pPr indent="0" lvl="0" marL="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Our inverted test data went up to 63%. So </a:t>
            </a:r>
            <a:r>
              <a:rPr b="1" lang="en" sz="1200">
                <a:solidFill>
                  <a:srgbClr val="0000FF"/>
                </a:solidFill>
              </a:rPr>
              <a:t>it’s more learning to filter out the background and whiteness of the digits, but still not there</a:t>
            </a:r>
            <a:r>
              <a:rPr lang="en" sz="1200">
                <a:solidFill>
                  <a:schemeClr val="dk1"/>
                </a:solidFill>
              </a:rPr>
              <a:t>. Our shifted test jumped to 76%. So you can </a:t>
            </a:r>
            <a:r>
              <a:rPr b="1" lang="en" sz="1200">
                <a:solidFill>
                  <a:srgbClr val="0000FF"/>
                </a:solidFill>
              </a:rPr>
              <a:t>see how convolutional layers are learning the spatial relationships in the digits vs. position</a:t>
            </a:r>
            <a:r>
              <a:rPr lang="en" sz="1200">
                <a:solidFill>
                  <a:schemeClr val="dk1"/>
                </a:solidFill>
              </a:rPr>
              <a:t> in the image (compared to a DNN).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526" name="Google Shape;526;p79"/>
          <p:cNvGraphicFramePr/>
          <p:nvPr/>
        </p:nvGraphicFramePr>
        <p:xfrm>
          <a:off x="583525" y="1892738"/>
          <a:ext cx="3000000" cy="3000000"/>
        </p:xfrm>
        <a:graphic>
          <a:graphicData uri="http://schemas.openxmlformats.org/drawingml/2006/table">
            <a:tbl>
              <a:tblPr>
                <a:noFill/>
                <a:tableStyleId>{9EB7B004-3FAF-416D-8EFC-9841C8A847AE}</a:tableStyleId>
              </a:tblPr>
              <a:tblGrid>
                <a:gridCol w="7862400"/>
              </a:tblGrid>
              <a:tr h="1702000">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CNN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16, 32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shuffle</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"inverted"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"shifted"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Output: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inverted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1.2761547603607177</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0.6332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shifted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0.6951200264453888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0.7679</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80"/>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532" name="Google Shape;532;p80"/>
          <p:cNvPicPr preferRelativeResize="0"/>
          <p:nvPr/>
        </p:nvPicPr>
        <p:blipFill>
          <a:blip r:embed="rId3">
            <a:alphaModFix/>
          </a:blip>
          <a:stretch>
            <a:fillRect/>
          </a:stretch>
        </p:blipFill>
        <p:spPr>
          <a:xfrm>
            <a:off x="0" y="0"/>
            <a:ext cx="1466275" cy="730575"/>
          </a:xfrm>
          <a:prstGeom prst="rect">
            <a:avLst/>
          </a:prstGeom>
          <a:noFill/>
          <a:ln>
            <a:noFill/>
          </a:ln>
        </p:spPr>
      </p:pic>
      <p:sp>
        <p:nvSpPr>
          <p:cNvPr id="533" name="Google Shape;533;p8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Image Augmentation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u="sng">
                <a:solidFill>
                  <a:schemeClr val="dk1"/>
                </a:solidFill>
              </a:rPr>
              <a:t>Let’s use image augmentation</a:t>
            </a:r>
            <a:r>
              <a:rPr lang="en" sz="1200">
                <a:solidFill>
                  <a:schemeClr val="dk1"/>
                </a:solidFill>
              </a:rPr>
              <a:t>. Image augmentation is a process for generating new samples from existing samples by making some small modifications, such that the modification would not change what the image would be classified as, and the image would be still recognized by the human eye as being that class.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addition to adding more samples to the training set, certain types of augmentation can also </a:t>
            </a:r>
            <a:r>
              <a:rPr b="1" lang="en" sz="1200">
                <a:solidFill>
                  <a:srgbClr val="0000FF"/>
                </a:solidFill>
              </a:rPr>
              <a:t>aid in generalizing the model to accurately classify images outside of the test (holdout) dataset </a:t>
            </a:r>
            <a:r>
              <a:rPr lang="en" sz="1200">
                <a:solidFill>
                  <a:schemeClr val="dk1"/>
                </a:solidFill>
              </a:rPr>
              <a:t>that it would’ve otherwise failed on.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are going to </a:t>
            </a:r>
            <a:r>
              <a:rPr b="1" lang="en" sz="1200">
                <a:solidFill>
                  <a:srgbClr val="0000FF"/>
                </a:solidFill>
              </a:rPr>
              <a:t>improve this by using image augmentation to randomly shift the image left or right upto 20%</a:t>
            </a:r>
            <a:r>
              <a:rPr lang="en" sz="1200">
                <a:solidFill>
                  <a:schemeClr val="dk1"/>
                </a:solidFill>
              </a:rPr>
              <a:t>. Since our images are 28 pixels wide, 20% would mean that the image gets shifted a maximum of six pixels in either direction. We have a minimum of a four pixel boundary, so there will be little to no clipping of the digits.</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81"/>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539" name="Google Shape;539;p81"/>
          <p:cNvPicPr preferRelativeResize="0"/>
          <p:nvPr/>
        </p:nvPicPr>
        <p:blipFill>
          <a:blip r:embed="rId3">
            <a:alphaModFix/>
          </a:blip>
          <a:stretch>
            <a:fillRect/>
          </a:stretch>
        </p:blipFill>
        <p:spPr>
          <a:xfrm>
            <a:off x="0" y="0"/>
            <a:ext cx="1466275" cy="730575"/>
          </a:xfrm>
          <a:prstGeom prst="rect">
            <a:avLst/>
          </a:prstGeom>
          <a:noFill/>
          <a:ln>
            <a:noFill/>
          </a:ln>
        </p:spPr>
      </p:pic>
      <p:sp>
        <p:nvSpPr>
          <p:cNvPr id="540" name="Google Shape;540;p8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Image Augmentation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We will use the </a:t>
            </a:r>
            <a:r>
              <a:rPr lang="en" sz="1200">
                <a:solidFill>
                  <a:srgbClr val="0D904F"/>
                </a:solidFill>
                <a:latin typeface="Consolas"/>
                <a:ea typeface="Consolas"/>
                <a:cs typeface="Consolas"/>
                <a:sym typeface="Consolas"/>
              </a:rPr>
              <a:t>ImageDataGenerator</a:t>
            </a:r>
            <a:r>
              <a:rPr lang="en" sz="1200">
                <a:solidFill>
                  <a:schemeClr val="dk1"/>
                </a:solidFill>
              </a:rPr>
              <a:t> class in Keras to do the image augmentation. In the code example below, we do the following:</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Create the same CNN model as before.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Instantiate an </a:t>
            </a:r>
            <a:r>
              <a:rPr lang="en" sz="1200">
                <a:solidFill>
                  <a:srgbClr val="0D904F"/>
                </a:solidFill>
                <a:latin typeface="Consolas"/>
                <a:ea typeface="Consolas"/>
                <a:cs typeface="Consolas"/>
                <a:sym typeface="Consolas"/>
              </a:rPr>
              <a:t>ImageDataGenerator</a:t>
            </a:r>
            <a:r>
              <a:rPr lang="en" sz="1200">
                <a:solidFill>
                  <a:schemeClr val="dk1"/>
                </a:solidFill>
              </a:rPr>
              <a:t> generator object where the parameter </a:t>
            </a:r>
            <a:r>
              <a:rPr lang="en" sz="1200">
                <a:solidFill>
                  <a:srgbClr val="0D904F"/>
                </a:solidFill>
                <a:latin typeface="Consolas"/>
                <a:ea typeface="Consolas"/>
                <a:cs typeface="Consolas"/>
                <a:sym typeface="Consolas"/>
              </a:rPr>
              <a:t>width_shift_range=0.2</a:t>
            </a:r>
            <a:r>
              <a:rPr lang="en" sz="1200">
                <a:solidFill>
                  <a:schemeClr val="dk1"/>
                </a:solidFill>
              </a:rPr>
              <a:t> will augment the dataset during training by randomly shifting images +/- 20%.</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We invoke the </a:t>
            </a:r>
            <a:r>
              <a:rPr lang="en" sz="1200">
                <a:solidFill>
                  <a:srgbClr val="0D904F"/>
                </a:solidFill>
                <a:latin typeface="Consolas"/>
                <a:ea typeface="Consolas"/>
                <a:cs typeface="Consolas"/>
                <a:sym typeface="Consolas"/>
              </a:rPr>
              <a:t>fit_generator()</a:t>
            </a:r>
            <a:r>
              <a:rPr lang="en" sz="1200">
                <a:solidFill>
                  <a:schemeClr val="dk1"/>
                </a:solidFill>
              </a:rPr>
              <a:t> method to train the model using our image augmentation generator with our existing training data.</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We specify the number of </a:t>
            </a:r>
            <a:r>
              <a:rPr lang="en" sz="1200">
                <a:solidFill>
                  <a:srgbClr val="0D904F"/>
                </a:solidFill>
                <a:latin typeface="Consolas"/>
                <a:ea typeface="Consolas"/>
                <a:cs typeface="Consolas"/>
                <a:sym typeface="Consolas"/>
              </a:rPr>
              <a:t>steps_per_epoch</a:t>
            </a:r>
            <a:r>
              <a:rPr lang="en" sz="1200">
                <a:solidFill>
                  <a:schemeClr val="dk1"/>
                </a:solidFill>
              </a:rPr>
              <a:t> in the generator as the number of training samples divided by the batch size; otherwise, the generator would loop indefinitely on the first epoch.</a:t>
            </a:r>
            <a:endParaRPr sz="1200">
              <a:solidFill>
                <a:schemeClr val="dk1"/>
              </a:solidFill>
            </a:endParaRPr>
          </a:p>
          <a:p>
            <a:pPr indent="0" lvl="0" marL="0" rtl="0" algn="l">
              <a:lnSpc>
                <a:spcPct val="115000"/>
              </a:lnSpc>
              <a:spcBef>
                <a:spcPts val="0"/>
              </a:spcBef>
              <a:spcAft>
                <a:spcPts val="0"/>
              </a:spcAft>
              <a:buNone/>
            </a:pPr>
            <a:r>
              <a:t/>
            </a:r>
            <a:endParaRPr sz="1200" u="sng">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541" name="Google Shape;541;p81"/>
          <p:cNvGraphicFramePr/>
          <p:nvPr/>
        </p:nvGraphicFramePr>
        <p:xfrm>
          <a:off x="583000" y="3587963"/>
          <a:ext cx="3000000" cy="3000000"/>
        </p:xfrm>
        <a:graphic>
          <a:graphicData uri="http://schemas.openxmlformats.org/drawingml/2006/table">
            <a:tbl>
              <a:tblPr>
                <a:noFill/>
                <a:tableStyleId>{9EB7B004-3FAF-416D-8EFC-9841C8A847AE}</a:tableStyleId>
              </a:tblPr>
              <a:tblGrid>
                <a:gridCol w="7862400"/>
              </a:tblGrid>
              <a:tr h="12124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preprocessing</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CNN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datagen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width_shift_range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fit_generator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datagen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steps_per_epoch</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60000</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32 , epochs=10)</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8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547" name="Google Shape;547;p82"/>
          <p:cNvPicPr preferRelativeResize="0"/>
          <p:nvPr/>
        </p:nvPicPr>
        <p:blipFill>
          <a:blip r:embed="rId3">
            <a:alphaModFix/>
          </a:blip>
          <a:stretch>
            <a:fillRect/>
          </a:stretch>
        </p:blipFill>
        <p:spPr>
          <a:xfrm>
            <a:off x="0" y="0"/>
            <a:ext cx="1466275" cy="730575"/>
          </a:xfrm>
          <a:prstGeom prst="rect">
            <a:avLst/>
          </a:prstGeom>
          <a:noFill/>
          <a:ln>
            <a:noFill/>
          </a:ln>
        </p:spPr>
      </p:pic>
      <p:sp>
        <p:nvSpPr>
          <p:cNvPr id="548" name="Google Shape;548;p8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Image Augmentation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Let’s see if this improves the accuracy on our alternate test data.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u="sng">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Wow,</a:t>
            </a:r>
            <a:r>
              <a:rPr b="1" lang="en" sz="1200">
                <a:solidFill>
                  <a:srgbClr val="0000FF"/>
                </a:solidFill>
              </a:rPr>
              <a:t> our accuracy on the shifted data is now nearly 98%</a:t>
            </a:r>
            <a:r>
              <a:rPr lang="en" sz="1200">
                <a:solidFill>
                  <a:schemeClr val="dk1"/>
                </a:solidFill>
              </a:rPr>
              <a:t>. So </a:t>
            </a:r>
            <a:r>
              <a:rPr lang="en" sz="1200" u="sng">
                <a:solidFill>
                  <a:schemeClr val="dk1"/>
                </a:solidFill>
              </a:rPr>
              <a:t>we were able to train the model to learn the spatial relationships of digits when their shifted in the image without increasing the complexity of the model</a:t>
            </a:r>
            <a:r>
              <a:rPr lang="en" sz="1200">
                <a:solidFill>
                  <a:schemeClr val="dk1"/>
                </a:solidFill>
              </a:rPr>
              <a: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549" name="Google Shape;549;p82"/>
          <p:cNvGraphicFramePr/>
          <p:nvPr/>
        </p:nvGraphicFramePr>
        <p:xfrm>
          <a:off x="505550" y="1671188"/>
          <a:ext cx="3000000" cy="3000000"/>
        </p:xfrm>
        <a:graphic>
          <a:graphicData uri="http://schemas.openxmlformats.org/drawingml/2006/table">
            <a:tbl>
              <a:tblPr>
                <a:noFill/>
                <a:tableStyleId>{9EB7B004-3FAF-416D-8EFC-9841C8A847AE}</a:tableStyleId>
              </a:tblPr>
              <a:tblGrid>
                <a:gridCol w="7862400"/>
              </a:tblGrid>
              <a:tr h="121247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"inverted"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"shifted"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Output: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test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0.046405045648082156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0.986</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inverted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4.463096208190918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0.2338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shifted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0.06386796866590157</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0.9796</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83"/>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555" name="Google Shape;555;p83"/>
          <p:cNvPicPr preferRelativeResize="0"/>
          <p:nvPr/>
        </p:nvPicPr>
        <p:blipFill>
          <a:blip r:embed="rId3">
            <a:alphaModFix/>
          </a:blip>
          <a:stretch>
            <a:fillRect/>
          </a:stretch>
        </p:blipFill>
        <p:spPr>
          <a:xfrm>
            <a:off x="0" y="0"/>
            <a:ext cx="1466275" cy="730575"/>
          </a:xfrm>
          <a:prstGeom prst="rect">
            <a:avLst/>
          </a:prstGeom>
          <a:noFill/>
          <a:ln>
            <a:noFill/>
          </a:ln>
        </p:spPr>
      </p:pic>
      <p:sp>
        <p:nvSpPr>
          <p:cNvPr id="556" name="Google Shape;556;p8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Image Augmentation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Let’s now tackle training the model to </a:t>
            </a:r>
            <a:r>
              <a:rPr b="1" lang="en" sz="1200">
                <a:solidFill>
                  <a:srgbClr val="0000FF"/>
                </a:solidFill>
              </a:rPr>
              <a:t>filter out the background and whiteness of the digits</a:t>
            </a:r>
            <a:r>
              <a:rPr lang="en" sz="1200">
                <a:solidFill>
                  <a:schemeClr val="dk1"/>
                </a:solidFill>
              </a:rPr>
              <a:t>. In the code below we take 10% of the training data (</a:t>
            </a:r>
            <a:r>
              <a:rPr lang="en" sz="1200">
                <a:solidFill>
                  <a:srgbClr val="0D904F"/>
                </a:solidFill>
                <a:latin typeface="Consolas"/>
                <a:ea typeface="Consolas"/>
                <a:cs typeface="Consolas"/>
                <a:sym typeface="Consolas"/>
              </a:rPr>
              <a:t>x_train_copy[0:6000]</a:t>
            </a:r>
            <a:r>
              <a:rPr lang="en" sz="1200">
                <a:solidFill>
                  <a:schemeClr val="dk1"/>
                </a:solidFill>
              </a:rPr>
              <a:t>) and invert it like we did with the test data. Why 10% instead of the whole training data? </a:t>
            </a:r>
            <a:r>
              <a:rPr lang="en" sz="1200" u="sng">
                <a:solidFill>
                  <a:schemeClr val="dk1"/>
                </a:solidFill>
              </a:rPr>
              <a:t>When we want to train a model to filter out something, we generally can do it with as little as 10% of the distribution of the entire training data</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Next we combine the original training data with the additional inverted training data by appending the two training sets together (both x_train --the data, and y_train --the labels), for a total of 66,000 images (vs. 60,000) in our training set.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u="sng">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Wow, our accuracy on the shifted data is now nearly 98%. So we were able to train the model to learn the spatial relationships of digits when their shifted in the image without increasing the complexity of the model.</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557" name="Google Shape;557;p83"/>
          <p:cNvGraphicFramePr/>
          <p:nvPr/>
        </p:nvGraphicFramePr>
        <p:xfrm>
          <a:off x="459650" y="2701813"/>
          <a:ext cx="3000000" cy="3000000"/>
        </p:xfrm>
        <a:graphic>
          <a:graphicData uri="http://schemas.openxmlformats.org/drawingml/2006/table">
            <a:tbl>
              <a:tblPr>
                <a:noFill/>
                <a:tableStyleId>{9EB7B004-3FAF-416D-8EFC-9841C8A847AE}</a:tableStyleId>
              </a:tblPr>
              <a:tblGrid>
                <a:gridCol w="7862400"/>
              </a:tblGrid>
              <a:tr h="79260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Select 10% of the (copy of) training data and invert it.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x_train_invert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x_train_copy</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6000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x_train_invert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255.0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float32</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x_train_invert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x_train_invert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reshape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Select the same 10% of the corresponding labels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y_train_invert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x_train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6000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Next, combine the two training datasets into a single training set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x_combine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append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x_train_invert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axis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y_combine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append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axis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0"/>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a:t>
            </a:r>
            <a:endParaRPr>
              <a:solidFill>
                <a:srgbClr val="38761D"/>
              </a:solidFill>
            </a:endParaRPr>
          </a:p>
        </p:txBody>
      </p:sp>
      <p:pic>
        <p:nvPicPr>
          <p:cNvPr id="137" name="Google Shape;137;p30"/>
          <p:cNvPicPr preferRelativeResize="0"/>
          <p:nvPr/>
        </p:nvPicPr>
        <p:blipFill>
          <a:blip r:embed="rId3">
            <a:alphaModFix/>
          </a:blip>
          <a:stretch>
            <a:fillRect/>
          </a:stretch>
        </p:blipFill>
        <p:spPr>
          <a:xfrm>
            <a:off x="0" y="0"/>
            <a:ext cx="1466275" cy="730575"/>
          </a:xfrm>
          <a:prstGeom prst="rect">
            <a:avLst/>
          </a:prstGeom>
          <a:noFill/>
          <a:ln>
            <a:noFill/>
          </a:ln>
        </p:spPr>
      </p:pic>
      <p:sp>
        <p:nvSpPr>
          <p:cNvPr id="138" name="Google Shape;138;p30"/>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Image augmentation is the process of </a:t>
            </a:r>
            <a:r>
              <a:rPr b="1" lang="en" sz="1200">
                <a:solidFill>
                  <a:srgbClr val="0000FF"/>
                </a:solidFill>
              </a:rPr>
              <a:t>generating new images from existing images to improve the balance and/or variance in the training data</a:t>
            </a:r>
            <a:r>
              <a:rPr lang="en" sz="1200">
                <a:solidFill>
                  <a:schemeClr val="dk1"/>
                </a:solidFill>
              </a:rPr>
              <a:t>. It is typically used to address: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2286000" rtl="0" algn="l">
              <a:lnSpc>
                <a:spcPct val="115000"/>
              </a:lnSpc>
              <a:spcBef>
                <a:spcPts val="0"/>
              </a:spcBef>
              <a:spcAft>
                <a:spcPts val="0"/>
              </a:spcAft>
              <a:buClr>
                <a:srgbClr val="38761D"/>
              </a:buClr>
              <a:buSzPts val="1400"/>
              <a:buAutoNum type="arabicPeriod"/>
            </a:pPr>
            <a:r>
              <a:rPr lang="en">
                <a:solidFill>
                  <a:srgbClr val="38761D"/>
                </a:solidFill>
              </a:rPr>
              <a:t>Label(s) which have too few images.</a:t>
            </a:r>
            <a:endParaRPr>
              <a:solidFill>
                <a:srgbClr val="38761D"/>
              </a:solidFill>
            </a:endParaRPr>
          </a:p>
          <a:p>
            <a:pPr indent="-317500" lvl="0" marL="2286000" rtl="0" algn="l">
              <a:lnSpc>
                <a:spcPct val="115000"/>
              </a:lnSpc>
              <a:spcBef>
                <a:spcPts val="0"/>
              </a:spcBef>
              <a:spcAft>
                <a:spcPts val="0"/>
              </a:spcAft>
              <a:buClr>
                <a:srgbClr val="38761D"/>
              </a:buClr>
              <a:buSzPts val="1400"/>
              <a:buAutoNum type="arabicPeriod"/>
            </a:pPr>
            <a:r>
              <a:rPr lang="en">
                <a:solidFill>
                  <a:srgbClr val="38761D"/>
                </a:solidFill>
              </a:rPr>
              <a:t>Insufficient variance in [view] perspective.</a:t>
            </a:r>
            <a:endParaRPr>
              <a:solidFill>
                <a:srgbClr val="38761D"/>
              </a:solidFill>
            </a:endParaRPr>
          </a:p>
          <a:p>
            <a:pPr indent="-317500" lvl="0" marL="2286000" rtl="0" algn="l">
              <a:lnSpc>
                <a:spcPct val="115000"/>
              </a:lnSpc>
              <a:spcBef>
                <a:spcPts val="0"/>
              </a:spcBef>
              <a:spcAft>
                <a:spcPts val="0"/>
              </a:spcAft>
              <a:buClr>
                <a:srgbClr val="38761D"/>
              </a:buClr>
              <a:buSzPts val="1400"/>
              <a:buAutoNum type="arabicPeriod"/>
            </a:pPr>
            <a:r>
              <a:rPr lang="en">
                <a:solidFill>
                  <a:srgbClr val="38761D"/>
                </a:solidFill>
              </a:rPr>
              <a:t>Insufficient variance in lighting.</a:t>
            </a:r>
            <a:endParaRPr>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Image augmentation uses imaging algorithms </a:t>
            </a:r>
            <a:r>
              <a:rPr b="1" lang="en" sz="1200">
                <a:solidFill>
                  <a:srgbClr val="0000FF"/>
                </a:solidFill>
              </a:rPr>
              <a:t>which will modify an existing image without changing what the image is</a:t>
            </a:r>
            <a:r>
              <a:rPr lang="en" sz="1200">
                <a:solidFill>
                  <a:schemeClr val="dk1"/>
                </a:solidFill>
              </a:rPr>
              <a:t>. That is, when a person views the modified image they will still see the same thing.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84"/>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563" name="Google Shape;563;p84"/>
          <p:cNvPicPr preferRelativeResize="0"/>
          <p:nvPr/>
        </p:nvPicPr>
        <p:blipFill>
          <a:blip r:embed="rId3">
            <a:alphaModFix/>
          </a:blip>
          <a:stretch>
            <a:fillRect/>
          </a:stretch>
        </p:blipFill>
        <p:spPr>
          <a:xfrm>
            <a:off x="0" y="0"/>
            <a:ext cx="1466275" cy="730575"/>
          </a:xfrm>
          <a:prstGeom prst="rect">
            <a:avLst/>
          </a:prstGeom>
          <a:noFill/>
          <a:ln>
            <a:noFill/>
          </a:ln>
        </p:spPr>
      </p:pic>
      <p:sp>
        <p:nvSpPr>
          <p:cNvPr id="564" name="Google Shape;564;p8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Image Augmentation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Let’s now train using the combined dataset and image augmentation to randomly shift the image +/- 20%</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u="sng">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sz="1200">
                <a:solidFill>
                  <a:schemeClr val="dk1"/>
                </a:solidFill>
              </a:rPr>
            </a:br>
            <a:r>
              <a:rPr b="1" lang="en" sz="1200">
                <a:solidFill>
                  <a:srgbClr val="0000FF"/>
                </a:solidFill>
              </a:rPr>
              <a:t>Wow, our test accuracy on the inverted images is nearly 96%.</a:t>
            </a:r>
            <a:endParaRPr b="1" sz="1200">
              <a:solidFill>
                <a:srgbClr val="0000FF"/>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565" name="Google Shape;565;p84"/>
          <p:cNvGraphicFramePr/>
          <p:nvPr/>
        </p:nvGraphicFramePr>
        <p:xfrm>
          <a:off x="505550" y="1784713"/>
          <a:ext cx="3000000" cy="3000000"/>
        </p:xfrm>
        <a:graphic>
          <a:graphicData uri="http://schemas.openxmlformats.org/drawingml/2006/table">
            <a:tbl>
              <a:tblPr>
                <a:noFill/>
                <a:tableStyleId>{9EB7B004-3FAF-416D-8EFC-9841C8A847AE}</a:tableStyleId>
              </a:tblPr>
              <a:tblGrid>
                <a:gridCol w="8088775"/>
              </a:tblGrid>
              <a:tr h="792600">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CNN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datagen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width_shift_range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fit_generator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datagen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x_combine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y_combine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steps_per_epoch</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66000</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32, epochs=10)</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"inverted"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"shifted"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Output:</a:t>
                      </a:r>
                      <a:endParaRPr sz="10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test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0.04763028650498018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0.9847</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inverted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0.13941174189522862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0.9589</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shifted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0.06449916120804847</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0.979</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85"/>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Data Augmentation - Code Lab #2</a:t>
            </a:r>
            <a:endParaRPr>
              <a:solidFill>
                <a:srgbClr val="38761D"/>
              </a:solidFill>
            </a:endParaRPr>
          </a:p>
        </p:txBody>
      </p:sp>
      <p:pic>
        <p:nvPicPr>
          <p:cNvPr id="571" name="Google Shape;571;p85"/>
          <p:cNvPicPr preferRelativeResize="0"/>
          <p:nvPr/>
        </p:nvPicPr>
        <p:blipFill>
          <a:blip r:embed="rId3">
            <a:alphaModFix/>
          </a:blip>
          <a:stretch>
            <a:fillRect/>
          </a:stretch>
        </p:blipFill>
        <p:spPr>
          <a:xfrm>
            <a:off x="0" y="0"/>
            <a:ext cx="1466275" cy="730575"/>
          </a:xfrm>
          <a:prstGeom prst="rect">
            <a:avLst/>
          </a:prstGeom>
          <a:noFill/>
          <a:ln>
            <a:noFill/>
          </a:ln>
        </p:spPr>
      </p:pic>
      <p:sp>
        <p:nvSpPr>
          <p:cNvPr id="572" name="Google Shape;572;p85"/>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Data Augmentation</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a:solidFill>
                  <a:srgbClr val="337AB7"/>
                </a:solidFill>
                <a:highlight>
                  <a:srgbClr val="FAFAFA"/>
                </a:highlight>
                <a:uFill>
                  <a:noFill/>
                </a:uFill>
                <a:hlinkClick r:id="rId4"/>
              </a:rPr>
              <a:t>Idiomatic Programmer - handbook 2 - Codelab 2.ipynb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86"/>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Image Data Curation</a:t>
            </a:r>
            <a:endParaRPr>
              <a:solidFill>
                <a:srgbClr val="38761D"/>
              </a:solidFill>
            </a:endParaRPr>
          </a:p>
        </p:txBody>
      </p:sp>
      <p:pic>
        <p:nvPicPr>
          <p:cNvPr id="578" name="Google Shape;578;p86"/>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79" name="Google Shape;579;p8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You Only Get What You Trained For</a:t>
            </a:r>
            <a:endParaRPr b="0" i="0" sz="14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As a data scientist and educator, I get a lot of questions from software engineers  on how to improve the accuracy of a model. The five basic answers to increase the performance of the model are: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Increase training time.</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Increase the depth of the model.</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Add regularization.</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Expand dataset with data augmentation.</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Increase hyperparameter tuning.</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While the above may or may not improve accuracy, the </a:t>
            </a:r>
            <a:r>
              <a:rPr b="1" i="0" lang="en" sz="1200" u="none" cap="none" strike="noStrike">
                <a:solidFill>
                  <a:srgbClr val="0000FF"/>
                </a:solidFill>
                <a:latin typeface="Arial"/>
                <a:ea typeface="Arial"/>
                <a:cs typeface="Arial"/>
                <a:sym typeface="Arial"/>
              </a:rPr>
              <a:t>limitation ultimately is in the dataset used to train the model</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87"/>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Image Data Curation</a:t>
            </a:r>
            <a:endParaRPr>
              <a:solidFill>
                <a:srgbClr val="38761D"/>
              </a:solidFill>
            </a:endParaRPr>
          </a:p>
        </p:txBody>
      </p:sp>
      <p:pic>
        <p:nvPicPr>
          <p:cNvPr id="585" name="Google Shape;585;p87"/>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86" name="Google Shape;586;p8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The term “Model” originates from Statistics</a:t>
            </a:r>
            <a:endParaRPr b="0" i="0" sz="14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The term “model” was not created by AI</a:t>
            </a:r>
            <a:r>
              <a:rPr b="0" i="0" lang="en" sz="1200" u="none" cap="none" strike="noStrike">
                <a:solidFill>
                  <a:schemeClr val="dk1"/>
                </a:solidFill>
                <a:latin typeface="Arial"/>
                <a:ea typeface="Arial"/>
                <a:cs typeface="Arial"/>
                <a:sym typeface="Arial"/>
              </a:rPr>
              <a:t>, or by machine learning, or otherwise a new thing. The</a:t>
            </a:r>
            <a:r>
              <a:rPr b="1" i="0" lang="en" sz="1200" u="none" cap="none" strike="noStrike">
                <a:solidFill>
                  <a:srgbClr val="0000FF"/>
                </a:solidFill>
                <a:latin typeface="Arial"/>
                <a:ea typeface="Arial"/>
                <a:cs typeface="Arial"/>
                <a:sym typeface="Arial"/>
              </a:rPr>
              <a:t> term “model” originates from statistics</a:t>
            </a:r>
            <a:r>
              <a:rPr b="0" i="0" lang="en" sz="1200" u="none" cap="none" strike="noStrike">
                <a:solidFill>
                  <a:schemeClr val="dk1"/>
                </a:solidFill>
                <a:latin typeface="Arial"/>
                <a:ea typeface="Arial"/>
                <a:cs typeface="Arial"/>
                <a:sym typeface="Arial"/>
              </a:rPr>
              <a:t>. As a software engineer, you’re used to coding an algorithm that generally has a one-to-one relationship between the input and output --we typically refer to this as the inputs have a linear relationship to the output; or in otherwise, the output is deterministic.</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a:t>
            </a:r>
            <a:r>
              <a:rPr b="1" i="0" lang="en" sz="1200" u="none" cap="none" strike="noStrike">
                <a:solidFill>
                  <a:srgbClr val="0000FF"/>
                </a:solidFill>
                <a:latin typeface="Arial"/>
                <a:ea typeface="Arial"/>
                <a:cs typeface="Arial"/>
                <a:sym typeface="Arial"/>
              </a:rPr>
              <a:t>field of statistics deals with algorithms that are not deterministic. These algorithms are called models</a:t>
            </a:r>
            <a:r>
              <a:rPr b="0" i="0" lang="en" sz="1200" u="none" cap="none" strike="noStrike">
                <a:solidFill>
                  <a:schemeClr val="dk1"/>
                </a:solidFill>
                <a:latin typeface="Arial"/>
                <a:ea typeface="Arial"/>
                <a:cs typeface="Arial"/>
                <a:sym typeface="Arial"/>
              </a:rPr>
              <a:t> --which model a behavior to make an output (outcome) prediction over a probability distribution. That sure sounds like statistics, right! In this part, we will cover </a:t>
            </a:r>
            <a:r>
              <a:rPr b="0" i="0" lang="en" sz="1200" u="sng" cap="none" strike="noStrike">
                <a:solidFill>
                  <a:schemeClr val="dk1"/>
                </a:solidFill>
                <a:latin typeface="Arial"/>
                <a:ea typeface="Arial"/>
                <a:cs typeface="Arial"/>
                <a:sym typeface="Arial"/>
              </a:rPr>
              <a:t>distributions, particularly population, sub-population and sampling distributions --in how they affect the training of a model</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Google Shape;591;p8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Image Data Curation</a:t>
            </a:r>
            <a:endParaRPr>
              <a:solidFill>
                <a:srgbClr val="38761D"/>
              </a:solidFill>
            </a:endParaRPr>
          </a:p>
        </p:txBody>
      </p:sp>
      <p:pic>
        <p:nvPicPr>
          <p:cNvPr id="592" name="Google Shape;592;p8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93" name="Google Shape;593;p8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The term “Machine Learning” </a:t>
            </a:r>
            <a:br>
              <a:rPr b="1" i="0" lang="en" sz="1200" u="none" cap="none" strike="noStrike">
                <a:solidFill>
                  <a:schemeClr val="dk1"/>
                </a:solidFill>
                <a:latin typeface="Arial"/>
                <a:ea typeface="Arial"/>
                <a:cs typeface="Arial"/>
                <a:sym typeface="Arial"/>
              </a:rPr>
            </a:br>
            <a:endParaRPr b="0" i="0" sz="14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statistics, these models may start initially simple, like a linear or logistic regression, but quickly can become complex when modeling a complex behavior, such as forecasting the weather.</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advent of </a:t>
            </a:r>
            <a:r>
              <a:rPr b="1" i="0" lang="en" sz="1200" u="none" cap="none" strike="noStrike">
                <a:solidFill>
                  <a:srgbClr val="0000FF"/>
                </a:solidFill>
                <a:latin typeface="Arial"/>
                <a:ea typeface="Arial"/>
                <a:cs typeface="Arial"/>
                <a:sym typeface="Arial"/>
              </a:rPr>
              <a:t>deep learning</a:t>
            </a:r>
            <a:r>
              <a:rPr b="0" i="0" lang="en" sz="1200" u="none" cap="none" strike="noStrike">
                <a:solidFill>
                  <a:schemeClr val="dk1"/>
                </a:solidFill>
                <a:latin typeface="Arial"/>
                <a:ea typeface="Arial"/>
                <a:cs typeface="Arial"/>
                <a:sym typeface="Arial"/>
              </a:rPr>
              <a:t> using neural networks to develop models is </a:t>
            </a:r>
            <a:r>
              <a:rPr b="1" i="0" lang="en" sz="1200" u="none" cap="none" strike="noStrike">
                <a:solidFill>
                  <a:srgbClr val="0000FF"/>
                </a:solidFill>
                <a:latin typeface="Arial"/>
                <a:ea typeface="Arial"/>
                <a:cs typeface="Arial"/>
                <a:sym typeface="Arial"/>
              </a:rPr>
              <a:t>from the field of artificial intelligence</a:t>
            </a:r>
            <a:r>
              <a:rPr b="0" i="0" lang="en" sz="1200" u="none" cap="none" strike="noStrike">
                <a:solidFill>
                  <a:schemeClr val="dk1"/>
                </a:solidFill>
                <a:latin typeface="Arial"/>
                <a:ea typeface="Arial"/>
                <a:cs typeface="Arial"/>
                <a:sym typeface="Arial"/>
              </a:rPr>
              <a:t>. In recent years, these </a:t>
            </a:r>
            <a:r>
              <a:rPr b="1" i="0" lang="en" sz="1200" u="none" cap="none" strike="noStrike">
                <a:solidFill>
                  <a:srgbClr val="0000FF"/>
                </a:solidFill>
                <a:latin typeface="Arial"/>
                <a:ea typeface="Arial"/>
                <a:cs typeface="Arial"/>
                <a:sym typeface="Arial"/>
              </a:rPr>
              <a:t>two separate (sub) fields have fused together and we collectively call both now machine learning</a:t>
            </a:r>
            <a:r>
              <a:rPr b="0" i="0" lang="en" sz="1200" u="none" cap="none" strike="noStrike">
                <a:solidFill>
                  <a:schemeClr val="dk1"/>
                </a:solidFill>
                <a:latin typeface="Arial"/>
                <a:ea typeface="Arial"/>
                <a:cs typeface="Arial"/>
                <a:sym typeface="Arial"/>
              </a:rPr>
              <a:t>. But whether you are doing what I refer to as classical machine learning (statistics) or deep learning, </a:t>
            </a:r>
            <a:r>
              <a:rPr b="0" i="0" lang="en" sz="1200" u="sng" cap="none" strike="noStrike">
                <a:solidFill>
                  <a:schemeClr val="dk1"/>
                </a:solidFill>
                <a:latin typeface="Arial"/>
                <a:ea typeface="Arial"/>
                <a:cs typeface="Arial"/>
                <a:sym typeface="Arial"/>
              </a:rPr>
              <a:t>the limitation in what you can model (learn) is with the dataset</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8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Data Curation - Population Distribution</a:t>
            </a:r>
            <a:endParaRPr>
              <a:solidFill>
                <a:srgbClr val="38761D"/>
              </a:solidFill>
            </a:endParaRPr>
          </a:p>
        </p:txBody>
      </p:sp>
      <p:pic>
        <p:nvPicPr>
          <p:cNvPr id="599" name="Google Shape;599;p8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00" name="Google Shape;600;p8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Population Distribution</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This is important and likely the primary source when you make a model and it turns out to not perform as you expected “in the wild” (i.e., production). If you were to build a model to predict the shoe size of an adult male in the United States, then the population distribution of this model would be </a:t>
            </a:r>
            <a:r>
              <a:rPr b="0" i="1" lang="en" sz="1200" u="none" cap="none" strike="noStrike">
                <a:solidFill>
                  <a:schemeClr val="dk1"/>
                </a:solidFill>
                <a:latin typeface="Arial"/>
                <a:ea typeface="Arial"/>
                <a:cs typeface="Arial"/>
                <a:sym typeface="Arial"/>
              </a:rPr>
              <a:t>all</a:t>
            </a:r>
            <a:r>
              <a:rPr b="0" i="0" lang="en" sz="1200" u="none" cap="none" strike="noStrike">
                <a:solidFill>
                  <a:schemeClr val="dk1"/>
                </a:solidFill>
                <a:latin typeface="Arial"/>
                <a:ea typeface="Arial"/>
                <a:cs typeface="Arial"/>
                <a:sym typeface="Arial"/>
              </a:rPr>
              <a:t> adult males in the United States, and their different shoe sizes and corresponding features (e.g., height, ethnicity, etc) would be the distribution of shoe sizes in the population. That’s what we want to model and predict.</a:t>
            </a:r>
            <a:endParaRPr b="0"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Google Shape;605;p90"/>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Data Curation - Population Distribution</a:t>
            </a:r>
            <a:endParaRPr>
              <a:solidFill>
                <a:srgbClr val="38761D"/>
              </a:solidFill>
            </a:endParaRPr>
          </a:p>
        </p:txBody>
      </p:sp>
      <p:pic>
        <p:nvPicPr>
          <p:cNvPr id="606" name="Google Shape;606;p9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07" name="Google Shape;607;p9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Population Distribution - Random Sampling</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The problem is that you would not have data for all adult males in the United States. Instead, you will have some subset of data; whereby, one takes batches of the data at random, which we call a random sample, to determine a distribution within the batch.</a:t>
            </a:r>
            <a:endParaRPr b="0"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08" name="Google Shape;608;p90"/>
          <p:cNvPicPr preferRelativeResize="0"/>
          <p:nvPr/>
        </p:nvPicPr>
        <p:blipFill rotWithShape="1">
          <a:blip r:embed="rId4">
            <a:alphaModFix/>
          </a:blip>
          <a:srcRect b="0" l="0" r="0" t="0"/>
          <a:stretch/>
        </p:blipFill>
        <p:spPr>
          <a:xfrm>
            <a:off x="1600200" y="1957325"/>
            <a:ext cx="5943600" cy="29622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Google Shape;613;p9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Data Curation - Sampling Distribution</a:t>
            </a:r>
            <a:endParaRPr>
              <a:solidFill>
                <a:srgbClr val="38761D"/>
              </a:solidFill>
            </a:endParaRPr>
          </a:p>
        </p:txBody>
      </p:sp>
      <p:pic>
        <p:nvPicPr>
          <p:cNvPr id="614" name="Google Shape;614;p9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15" name="Google Shape;615;p9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Sampling Distribution </a:t>
            </a:r>
            <a:br>
              <a:rPr b="1" i="0" lang="en"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goal is to have enough random samples of the population; that collectively the distributions within these samples can be used to predict the distribution within the population as a whole; which is referred to as a sampling distribution. The keyword here is “predict”, meaning we are determining a probabilistic distribution vs. a deterministic distribution.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16" name="Google Shape;616;p91"/>
          <p:cNvPicPr preferRelativeResize="0"/>
          <p:nvPr/>
        </p:nvPicPr>
        <p:blipFill rotWithShape="1">
          <a:blip r:embed="rId4">
            <a:alphaModFix/>
          </a:blip>
          <a:srcRect b="0" l="0" r="0" t="0"/>
          <a:stretch/>
        </p:blipFill>
        <p:spPr>
          <a:xfrm>
            <a:off x="2035200" y="1929575"/>
            <a:ext cx="5073601" cy="311407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9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Data Curation - Subpopulation Distribution</a:t>
            </a:r>
            <a:endParaRPr>
              <a:solidFill>
                <a:srgbClr val="38761D"/>
              </a:solidFill>
            </a:endParaRPr>
          </a:p>
        </p:txBody>
      </p:sp>
      <p:pic>
        <p:nvPicPr>
          <p:cNvPr id="622" name="Google Shape;622;p9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23" name="Google Shape;623;p9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Subpopulation Distribution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Regardless of how large and comprehensive </a:t>
            </a:r>
            <a:r>
              <a:rPr b="1" i="0" lang="en" sz="1200" u="none" cap="none" strike="noStrike">
                <a:solidFill>
                  <a:srgbClr val="0000FF"/>
                </a:solidFill>
                <a:latin typeface="Arial"/>
                <a:ea typeface="Arial"/>
                <a:cs typeface="Arial"/>
                <a:sym typeface="Arial"/>
              </a:rPr>
              <a:t>your dataset is</a:t>
            </a:r>
            <a:r>
              <a:rPr b="0" i="0" lang="en" sz="1200" u="none" cap="none" strike="noStrike">
                <a:solidFill>
                  <a:schemeClr val="dk1"/>
                </a:solidFill>
                <a:latin typeface="Arial"/>
                <a:ea typeface="Arial"/>
                <a:cs typeface="Arial"/>
                <a:sym typeface="Arial"/>
              </a:rPr>
              <a:t>, it is </a:t>
            </a:r>
            <a:r>
              <a:rPr b="1" i="0" lang="en" sz="1200" u="none" cap="none" strike="noStrike">
                <a:solidFill>
                  <a:srgbClr val="0000FF"/>
                </a:solidFill>
                <a:latin typeface="Arial"/>
                <a:ea typeface="Arial"/>
                <a:cs typeface="Arial"/>
                <a:sym typeface="Arial"/>
              </a:rPr>
              <a:t>likely a sampling distribution of a subpopulation</a:t>
            </a:r>
            <a:r>
              <a:rPr b="0" i="0" lang="en" sz="1200" u="none" cap="none" strike="noStrike">
                <a:solidFill>
                  <a:schemeClr val="dk1"/>
                </a:solidFill>
                <a:latin typeface="Arial"/>
                <a:ea typeface="Arial"/>
                <a:cs typeface="Arial"/>
                <a:sym typeface="Arial"/>
              </a:rPr>
              <a:t> and not the population. A s</a:t>
            </a:r>
            <a:r>
              <a:rPr b="1" i="0" lang="en" sz="1200" u="none" cap="none" strike="noStrike">
                <a:solidFill>
                  <a:srgbClr val="0000FF"/>
                </a:solidFill>
                <a:latin typeface="Arial"/>
                <a:ea typeface="Arial"/>
                <a:cs typeface="Arial"/>
                <a:sym typeface="Arial"/>
              </a:rPr>
              <a:t>ubpopulation is a subset of a population that is defined by a set of characteristics, which would not have the same probability distribution of the population</a:t>
            </a:r>
            <a:r>
              <a:rPr b="0" i="0" lang="en" sz="1200" u="none" cap="none" strike="noStrike">
                <a:solidFill>
                  <a:schemeClr val="dk1"/>
                </a:solidFill>
                <a:latin typeface="Arial"/>
                <a:ea typeface="Arial"/>
                <a:cs typeface="Arial"/>
                <a:sym typeface="Arial"/>
              </a:rPr>
              <a:t>. As in our earlier adult male shoe example, let’s assume our samples are all from a chain of stores that specialize in selling sports shoes to professional athletes. While with sufficient samples, we can develop a sampling distribution which is representative (predictive) of the subpopulation, it is unlikely to be representative of the population.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4" name="Google Shape;624;p92"/>
          <p:cNvPicPr preferRelativeResize="0"/>
          <p:nvPr/>
        </p:nvPicPr>
        <p:blipFill rotWithShape="1">
          <a:blip r:embed="rId4">
            <a:alphaModFix/>
          </a:blip>
          <a:srcRect b="0" l="0" r="0" t="0"/>
          <a:stretch/>
        </p:blipFill>
        <p:spPr>
          <a:xfrm>
            <a:off x="2155600" y="2523500"/>
            <a:ext cx="5126624" cy="25304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Google Shape;629;p93"/>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Data Curation - Curated Datasets</a:t>
            </a:r>
            <a:endParaRPr>
              <a:solidFill>
                <a:srgbClr val="38761D"/>
              </a:solidFill>
            </a:endParaRPr>
          </a:p>
        </p:txBody>
      </p:sp>
      <p:pic>
        <p:nvPicPr>
          <p:cNvPr id="630" name="Google Shape;630;p93"/>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31" name="Google Shape;631;p9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Curated Datasets - MNIST as an example</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MNIST is a dataset of </a:t>
            </a:r>
            <a:r>
              <a:rPr b="1" i="0" lang="en" sz="1200" u="none" cap="none" strike="noStrike">
                <a:solidFill>
                  <a:srgbClr val="0000FF"/>
                </a:solidFill>
                <a:latin typeface="Arial"/>
                <a:ea typeface="Arial"/>
                <a:cs typeface="Arial"/>
                <a:sym typeface="Arial"/>
              </a:rPr>
              <a:t>70,000 images of handwritten digits, proportionally balanced across each digit</a:t>
            </a:r>
            <a:r>
              <a:rPr b="0" i="0" lang="en" sz="1200" u="none" cap="none" strike="noStrike">
                <a:solidFill>
                  <a:schemeClr val="dk1"/>
                </a:solidFill>
                <a:latin typeface="Arial"/>
                <a:ea typeface="Arial"/>
                <a:cs typeface="Arial"/>
                <a:sym typeface="Arial"/>
              </a:rPr>
              <a:t>. It’s super easy to train a model to get near 100% accuracy on the dataset (and hence why it’s the hello world example of machine learning). But almost all “in the wild” application of the trained model will fail --because the distribution of images in MNIST is a subpopulation.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MNIST is a curated dataset.</a:t>
            </a:r>
            <a:r>
              <a:rPr b="0" i="0" lang="en" sz="1200" u="none" cap="none" strike="noStrike">
                <a:solidFill>
                  <a:schemeClr val="dk1"/>
                </a:solidFill>
                <a:latin typeface="Arial"/>
                <a:ea typeface="Arial"/>
                <a:cs typeface="Arial"/>
                <a:sym typeface="Arial"/>
              </a:rPr>
              <a:t> That is, the data curator selected samples for inclusion whose characteristics meet a definition. In the case of MNIST, each sample is: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1" i="0" lang="en" sz="1200" u="none" cap="none" strike="noStrike">
                <a:solidFill>
                  <a:schemeClr val="dk1"/>
                </a:solidFill>
                <a:latin typeface="Arial"/>
                <a:ea typeface="Arial"/>
                <a:cs typeface="Arial"/>
                <a:sym typeface="Arial"/>
              </a:rPr>
              <a:t>a 28x28</a:t>
            </a:r>
            <a:r>
              <a:rPr b="0" i="0" lang="en" sz="1200" u="none" cap="none" strike="noStrike">
                <a:solidFill>
                  <a:schemeClr val="dk1"/>
                </a:solidFill>
                <a:latin typeface="Arial"/>
                <a:ea typeface="Arial"/>
                <a:cs typeface="Arial"/>
                <a:sym typeface="Arial"/>
              </a:rPr>
              <a:t> pixel image,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with the </a:t>
            </a:r>
            <a:r>
              <a:rPr b="1" i="0" lang="en" sz="1200" u="none" cap="none" strike="noStrike">
                <a:solidFill>
                  <a:schemeClr val="dk1"/>
                </a:solidFill>
                <a:latin typeface="Arial"/>
                <a:ea typeface="Arial"/>
                <a:cs typeface="Arial"/>
                <a:sym typeface="Arial"/>
              </a:rPr>
              <a:t>digit centered in the middle</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the </a:t>
            </a:r>
            <a:r>
              <a:rPr b="1" i="0" lang="en" sz="1200" u="none" cap="none" strike="noStrike">
                <a:solidFill>
                  <a:schemeClr val="dk1"/>
                </a:solidFill>
                <a:latin typeface="Arial"/>
                <a:ea typeface="Arial"/>
                <a:cs typeface="Arial"/>
                <a:sym typeface="Arial"/>
              </a:rPr>
              <a:t>digit is white and the background is gray</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and there is </a:t>
            </a:r>
            <a:r>
              <a:rPr b="1" i="0" lang="en" sz="1200" u="none" cap="none" strike="noStrike">
                <a:solidFill>
                  <a:schemeClr val="dk1"/>
                </a:solidFill>
                <a:latin typeface="Arial"/>
                <a:ea typeface="Arial"/>
                <a:cs typeface="Arial"/>
                <a:sym typeface="Arial"/>
              </a:rPr>
              <a:t>at least a 4 pixel padding around the digit</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1"/>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Cautionary Note</a:t>
            </a:r>
            <a:endParaRPr>
              <a:solidFill>
                <a:srgbClr val="38761D"/>
              </a:solidFill>
            </a:endParaRPr>
          </a:p>
        </p:txBody>
      </p:sp>
      <p:pic>
        <p:nvPicPr>
          <p:cNvPr id="144" name="Google Shape;144;p31"/>
          <p:cNvPicPr preferRelativeResize="0"/>
          <p:nvPr/>
        </p:nvPicPr>
        <p:blipFill>
          <a:blip r:embed="rId3">
            <a:alphaModFix/>
          </a:blip>
          <a:stretch>
            <a:fillRect/>
          </a:stretch>
        </p:blipFill>
        <p:spPr>
          <a:xfrm>
            <a:off x="0" y="0"/>
            <a:ext cx="1466275" cy="730575"/>
          </a:xfrm>
          <a:prstGeom prst="rect">
            <a:avLst/>
          </a:prstGeom>
          <a:noFill/>
          <a:ln>
            <a:noFill/>
          </a:ln>
        </p:spPr>
      </p:pic>
      <p:sp>
        <p:nvSpPr>
          <p:cNvPr id="145" name="Google Shape;145;p31"/>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a:t>
            </a:r>
            <a:r>
              <a:rPr b="1" lang="en" sz="1200">
                <a:solidFill>
                  <a:schemeClr val="dk1"/>
                </a:solidFill>
              </a:rPr>
              <a:t>mage Augmentation - Underfitting</a:t>
            </a:r>
            <a:endParaRPr b="1" sz="135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You should take image augmentation with some caution. As you increase the amount of image augmentation, the model will become more and more generalized. </a:t>
            </a:r>
            <a:r>
              <a:rPr b="1" lang="en" sz="1200">
                <a:solidFill>
                  <a:srgbClr val="0000FF"/>
                </a:solidFill>
              </a:rPr>
              <a:t>At some point the model may over generalized and become underfitted</a:t>
            </a:r>
            <a:r>
              <a:rPr lang="en" sz="1200">
                <a:solidFill>
                  <a:schemeClr val="dk1"/>
                </a:solidFill>
              </a:rPr>
              <a:t>. In this situation, you will have a high rate of correctly classifying an image of label A is label A (True Positive - TP), but you will see a dramatic increase of the model classifying images of non-label A as label A (False Positive - FP). This is referred to as precision ( TP / (TP + FP)). So when using a high level of image augmentation, you need to pay attention to drops in precision as well as paying attention to accuracy.</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457200" lvl="0" marL="457200" rtl="0" algn="l">
              <a:lnSpc>
                <a:spcPct val="115000"/>
              </a:lnSpc>
              <a:spcBef>
                <a:spcPts val="0"/>
              </a:spcBef>
              <a:spcAft>
                <a:spcPts val="0"/>
              </a:spcAft>
              <a:buNone/>
            </a:pPr>
            <a:r>
              <a:rPr i="1" lang="en" sz="1100">
                <a:solidFill>
                  <a:schemeClr val="dk1"/>
                </a:solidFill>
              </a:rPr>
              <a:t>Accuracy      = 	TP		Precision =     TP</a:t>
            </a:r>
            <a:endParaRPr i="1" sz="1100">
              <a:solidFill>
                <a:schemeClr val="dk1"/>
              </a:solidFill>
            </a:endParaRPr>
          </a:p>
          <a:p>
            <a:pPr indent="457200" lvl="0" marL="1371600" rtl="0" algn="l">
              <a:lnSpc>
                <a:spcPct val="115000"/>
              </a:lnSpc>
              <a:spcBef>
                <a:spcPts val="0"/>
              </a:spcBef>
              <a:spcAft>
                <a:spcPts val="0"/>
              </a:spcAft>
              <a:buNone/>
            </a:pPr>
            <a:r>
              <a:rPr i="1" lang="en" sz="1100">
                <a:solidFill>
                  <a:schemeClr val="dk1"/>
                </a:solidFill>
              </a:rPr>
              <a:t>       ------------                                  ----------</a:t>
            </a:r>
            <a:endParaRPr i="1" sz="1100">
              <a:solidFill>
                <a:schemeClr val="dk1"/>
              </a:solidFill>
            </a:endParaRPr>
          </a:p>
          <a:p>
            <a:pPr indent="457200" lvl="0" marL="1371600" rtl="0" algn="l">
              <a:lnSpc>
                <a:spcPct val="115000"/>
              </a:lnSpc>
              <a:spcBef>
                <a:spcPts val="0"/>
              </a:spcBef>
              <a:spcAft>
                <a:spcPts val="0"/>
              </a:spcAft>
              <a:buClr>
                <a:schemeClr val="dk1"/>
              </a:buClr>
              <a:buSzPts val="1100"/>
              <a:buFont typeface="Arial"/>
              <a:buNone/>
            </a:pPr>
            <a:r>
              <a:rPr i="1" lang="en" sz="1100">
                <a:solidFill>
                  <a:schemeClr val="dk1"/>
                </a:solidFill>
              </a:rPr>
              <a:t>   No. of Samples  		        TP + FP</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94"/>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Environment Setup</a:t>
            </a:r>
            <a:endParaRPr>
              <a:solidFill>
                <a:srgbClr val="38761D"/>
              </a:solidFill>
            </a:endParaRPr>
          </a:p>
        </p:txBody>
      </p:sp>
      <p:pic>
        <p:nvPicPr>
          <p:cNvPr id="637" name="Google Shape;637;p94"/>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38" name="Google Shape;638;p9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Environment Setup</a:t>
            </a:r>
            <a:br>
              <a:rPr b="1" i="0" lang="en" sz="1200" u="none" cap="none" strike="noStrike">
                <a:solidFill>
                  <a:schemeClr val="dk1"/>
                </a:solidFill>
                <a:latin typeface="Arial"/>
                <a:ea typeface="Arial"/>
                <a:cs typeface="Arial"/>
                <a:sym typeface="Arial"/>
              </a:rPr>
            </a:b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Below is a code snippet we will use throughout our examples. It includes </a:t>
            </a:r>
            <a:r>
              <a:rPr b="1" i="0" lang="en" sz="1200" u="none" cap="none" strike="noStrike">
                <a:solidFill>
                  <a:srgbClr val="0000FF"/>
                </a:solidFill>
                <a:latin typeface="Arial"/>
                <a:ea typeface="Arial"/>
                <a:cs typeface="Arial"/>
                <a:sym typeface="Arial"/>
              </a:rPr>
              <a:t>importing the Keras framework </a:t>
            </a:r>
            <a:r>
              <a:rPr b="0" i="0" lang="en" sz="1200" u="none" cap="none" strike="noStrike">
                <a:solidFill>
                  <a:srgbClr val="000000"/>
                </a:solidFill>
                <a:latin typeface="Arial"/>
                <a:ea typeface="Arial"/>
                <a:cs typeface="Arial"/>
                <a:sym typeface="Arial"/>
              </a:rPr>
              <a:t>for designing/training models, various Python libraries we will use</a:t>
            </a:r>
            <a:r>
              <a:rPr b="0" i="0" lang="en" sz="1200" u="none" cap="none" strike="noStrike">
                <a:solidFill>
                  <a:schemeClr val="dk1"/>
                </a:solidFill>
                <a:latin typeface="Arial"/>
                <a:ea typeface="Arial"/>
                <a:cs typeface="Arial"/>
                <a:sym typeface="Arial"/>
              </a:rPr>
              <a:t>, and finally the </a:t>
            </a:r>
            <a:r>
              <a:rPr b="1" i="0" lang="en" sz="1200" u="none" cap="none" strike="noStrike">
                <a:solidFill>
                  <a:srgbClr val="0000FF"/>
                </a:solidFill>
                <a:latin typeface="Arial"/>
                <a:ea typeface="Arial"/>
                <a:cs typeface="Arial"/>
                <a:sym typeface="Arial"/>
              </a:rPr>
              <a:t>loading of the MNIST dataset </a:t>
            </a:r>
            <a:r>
              <a:rPr b="0" i="0" lang="en" sz="1200" u="none" cap="none" strike="noStrike">
                <a:solidFill>
                  <a:srgbClr val="000000"/>
                </a:solidFill>
                <a:latin typeface="Arial"/>
                <a:ea typeface="Arial"/>
                <a:cs typeface="Arial"/>
                <a:sym typeface="Arial"/>
              </a:rPr>
              <a:t>that is </a:t>
            </a:r>
            <a:r>
              <a:rPr b="1" i="0" lang="en" sz="1200" u="none" cap="none" strike="noStrike">
                <a:solidFill>
                  <a:srgbClr val="0000FF"/>
                </a:solidFill>
                <a:latin typeface="Arial"/>
                <a:ea typeface="Arial"/>
                <a:cs typeface="Arial"/>
                <a:sym typeface="Arial"/>
              </a:rPr>
              <a:t>prebuilt into the Keras framework</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639" name="Google Shape;639;p94"/>
          <p:cNvGraphicFramePr/>
          <p:nvPr/>
        </p:nvGraphicFramePr>
        <p:xfrm>
          <a:off x="505550" y="1962313"/>
          <a:ext cx="3000000" cy="3000000"/>
        </p:xfrm>
        <a:graphic>
          <a:graphicData uri="http://schemas.openxmlformats.org/drawingml/2006/table">
            <a:tbl>
              <a:tblPr>
                <a:noFill/>
                <a:tableStyleId>{8968A45A-6440-44E5-87AE-31210EB76667}</a:tableStyleId>
              </a:tblPr>
              <a:tblGrid>
                <a:gridCol w="7862400"/>
              </a:tblGrid>
              <a:tr h="6094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Keras classes we will use to build models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Sequential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Input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layers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Flatten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Dense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Activation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ReLU</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Conv2D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MaxPooling2D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Dropout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utils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to_categorical</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Keras library for the builtin MNIST dataset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datasets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mnist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Other python modules for preparation/manipulating the images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numpy </a:t>
                      </a:r>
                      <a:r>
                        <a:rPr lang="en" sz="1000" u="none" cap="none" strike="noStrike">
                          <a:solidFill>
                            <a:srgbClr val="9C27B0"/>
                          </a:solidFill>
                          <a:latin typeface="Consolas"/>
                          <a:ea typeface="Consolas"/>
                          <a:cs typeface="Consolas"/>
                          <a:sym typeface="Consolas"/>
                        </a:rPr>
                        <a:t>as</a:t>
                      </a:r>
                      <a:r>
                        <a:rPr lang="en" sz="1000" u="none" cap="none" strike="noStrike">
                          <a:solidFill>
                            <a:schemeClr val="dk1"/>
                          </a:solidFill>
                          <a:latin typeface="Consolas"/>
                          <a:ea typeface="Consolas"/>
                          <a:cs typeface="Consolas"/>
                          <a:sym typeface="Consolas"/>
                        </a:rPr>
                        <a:t> np</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random</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cv2</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Get the builtin dataset from Keras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mnist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load_data</a:t>
                      </a:r>
                      <a:r>
                        <a:rPr lang="en" sz="1000" u="none" cap="none" strike="noStrike">
                          <a:solidFill>
                            <a:srgbClr val="616161"/>
                          </a:solidFill>
                          <a:latin typeface="Consolas"/>
                          <a:ea typeface="Consolas"/>
                          <a:cs typeface="Consolas"/>
                          <a:sym typeface="Consolas"/>
                        </a:rPr>
                        <a:t>()</a:t>
                      </a:r>
                      <a:endParaRPr sz="1000" u="none" cap="none" strike="noStrike">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Google Shape;644;p95"/>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Dataset Preparation</a:t>
            </a:r>
            <a:endParaRPr>
              <a:solidFill>
                <a:srgbClr val="38761D"/>
              </a:solidFill>
            </a:endParaRPr>
          </a:p>
        </p:txBody>
      </p:sp>
      <p:pic>
        <p:nvPicPr>
          <p:cNvPr id="645" name="Google Shape;645;p95"/>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46" name="Google Shape;646;p9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Prepare Builtin Dataset</a:t>
            </a:r>
            <a:br>
              <a:rPr b="1" i="0" lang="en" sz="1200" u="none" cap="none" strike="noStrike">
                <a:solidFill>
                  <a:schemeClr val="dk1"/>
                </a:solidFill>
                <a:latin typeface="Arial"/>
                <a:ea typeface="Arial"/>
                <a:cs typeface="Arial"/>
                <a:sym typeface="Arial"/>
              </a:rPr>
            </a:b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dataset from Keras is </a:t>
            </a:r>
            <a:r>
              <a:rPr b="1" i="0" lang="en" sz="1200" u="none" cap="none" strike="noStrike">
                <a:solidFill>
                  <a:srgbClr val="0000FF"/>
                </a:solidFill>
                <a:latin typeface="Arial"/>
                <a:ea typeface="Arial"/>
                <a:cs typeface="Arial"/>
                <a:sym typeface="Arial"/>
              </a:rPr>
              <a:t>in a generic format</a:t>
            </a:r>
            <a:r>
              <a:rPr b="0" i="0" lang="en" sz="1200" u="none" cap="none" strike="noStrike">
                <a:solidFill>
                  <a:schemeClr val="dk1"/>
                </a:solidFill>
                <a:latin typeface="Arial"/>
                <a:ea typeface="Arial"/>
                <a:cs typeface="Arial"/>
                <a:sym typeface="Arial"/>
              </a:rPr>
              <a:t>, so we need to do some </a:t>
            </a:r>
            <a:r>
              <a:rPr b="1" i="0" lang="en" sz="1200" u="none" cap="none" strike="noStrike">
                <a:solidFill>
                  <a:srgbClr val="0000FF"/>
                </a:solidFill>
                <a:latin typeface="Arial"/>
                <a:ea typeface="Arial"/>
                <a:cs typeface="Arial"/>
                <a:sym typeface="Arial"/>
              </a:rPr>
              <a:t>initial data preparation</a:t>
            </a:r>
            <a:r>
              <a:rPr b="0" i="0" lang="en" sz="1200" u="none" cap="none" strike="noStrike">
                <a:solidFill>
                  <a:schemeClr val="dk1"/>
                </a:solidFill>
                <a:latin typeface="Arial"/>
                <a:ea typeface="Arial"/>
                <a:cs typeface="Arial"/>
                <a:sym typeface="Arial"/>
              </a:rPr>
              <a:t> to use it for training a dense neural network (DNN) and convolutional neural network (CNN). These include: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The pixel data (x_train and x_test) are in the original INT8 values (0 .. 255). We will </a:t>
            </a:r>
            <a:r>
              <a:rPr b="1" i="0" lang="en" sz="1200" u="none" cap="none" strike="noStrike">
                <a:solidFill>
                  <a:schemeClr val="dk1"/>
                </a:solidFill>
                <a:latin typeface="Arial"/>
                <a:ea typeface="Arial"/>
                <a:cs typeface="Arial"/>
                <a:sym typeface="Arial"/>
              </a:rPr>
              <a:t>normalize the pixel data to be between 0 and 1 as a FLOAT32</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The image data are matrices of shape Height x Width (H x W). Keras expects tensors in the shape of </a:t>
            </a:r>
            <a:r>
              <a:rPr b="1" i="0" lang="en" sz="1200" u="none" cap="none" strike="noStrike">
                <a:solidFill>
                  <a:schemeClr val="dk1"/>
                </a:solidFill>
                <a:latin typeface="Arial"/>
                <a:ea typeface="Arial"/>
                <a:cs typeface="Arial"/>
                <a:sym typeface="Arial"/>
              </a:rPr>
              <a:t>Height x Width x Channel. These are grayscale images, </a:t>
            </a:r>
            <a:r>
              <a:rPr b="0" i="0" lang="en" sz="1200" u="none" cap="none" strike="noStrike">
                <a:solidFill>
                  <a:schemeClr val="dk1"/>
                </a:solidFill>
                <a:latin typeface="Arial"/>
                <a:ea typeface="Arial"/>
                <a:cs typeface="Arial"/>
                <a:sym typeface="Arial"/>
              </a:rPr>
              <a:t>so we will reshape the train and test data to (H x W x 1).</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The labels (y_train and y_test) are the original scalar value. We will </a:t>
            </a:r>
            <a:r>
              <a:rPr b="1" i="0" lang="en" sz="1200" u="none" cap="none" strike="noStrike">
                <a:solidFill>
                  <a:schemeClr val="dk1"/>
                </a:solidFill>
                <a:latin typeface="Arial"/>
                <a:ea typeface="Arial"/>
                <a:cs typeface="Arial"/>
                <a:sym typeface="Arial"/>
              </a:rPr>
              <a:t>one-hot encode them into vectors</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sng" cap="none" strike="noStrike">
                <a:solidFill>
                  <a:schemeClr val="dk1"/>
                </a:solidFill>
                <a:latin typeface="Arial"/>
                <a:ea typeface="Arial"/>
                <a:cs typeface="Arial"/>
                <a:sym typeface="Arial"/>
              </a:rPr>
              <a:t>We are also going to set aside a copy of the test and training data before it’s been prepared.</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96"/>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Dataset Preparation</a:t>
            </a:r>
            <a:endParaRPr>
              <a:solidFill>
                <a:srgbClr val="38761D"/>
              </a:solidFill>
            </a:endParaRPr>
          </a:p>
        </p:txBody>
      </p:sp>
      <p:pic>
        <p:nvPicPr>
          <p:cNvPr id="652" name="Google Shape;652;p96"/>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53" name="Google Shape;653;p9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Prepare Builtin Dataset</a:t>
            </a:r>
            <a:br>
              <a:rPr b="1" i="0" lang="en" sz="1200" u="none" cap="none" strike="noStrike">
                <a:solidFill>
                  <a:schemeClr val="dk1"/>
                </a:solidFill>
                <a:latin typeface="Arial"/>
                <a:ea typeface="Arial"/>
                <a:cs typeface="Arial"/>
                <a:sym typeface="Arial"/>
              </a:rPr>
            </a:b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654" name="Google Shape;654;p96"/>
          <p:cNvGraphicFramePr/>
          <p:nvPr/>
        </p:nvGraphicFramePr>
        <p:xfrm>
          <a:off x="670250" y="1220663"/>
          <a:ext cx="3000000" cy="3000000"/>
        </p:xfrm>
        <a:graphic>
          <a:graphicData uri="http://schemas.openxmlformats.org/drawingml/2006/table">
            <a:tbl>
              <a:tblPr>
                <a:noFill/>
                <a:tableStyleId>{8968A45A-6440-44E5-87AE-31210EB76667}</a:tableStyleId>
              </a:tblPr>
              <a:tblGrid>
                <a:gridCol w="7862400"/>
              </a:tblGrid>
              <a:tr h="6094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Let's set aside a copy of the original test data and training data</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x_test_copy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x_test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x_train_copy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x_train</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Let's normalize the training/test data and cast to float32</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x_train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x_train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255.0</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astype</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np</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float32</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x_test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x_test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255.0</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astype</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np</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float32</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Let's reshape for Keras from (H,W) to (H,W,C)</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x_train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x_train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reshape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28</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28</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x_test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x_test</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reshape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28</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28</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this will output (60000, 28, 28, 1) and (10000, 28, 28, 1)</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x_train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shape</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0F9D58"/>
                          </a:solidFill>
                          <a:latin typeface="Consolas"/>
                          <a:ea typeface="Consolas"/>
                          <a:cs typeface="Consolas"/>
                          <a:sym typeface="Consolas"/>
                        </a:rPr>
                        <a:t>"x_test"</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x_test</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shape</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We need to convert the labels to one-hot-encoding</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y_train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to_categorical</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y_train</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y_test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to_categorical</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y_test</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this will output (60000, 10) and (10000, 10)</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"y_train"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shape</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0F9D58"/>
                          </a:solidFill>
                          <a:latin typeface="Consolas"/>
                          <a:ea typeface="Consolas"/>
                          <a:cs typeface="Consolas"/>
                          <a:sym typeface="Consolas"/>
                        </a:rPr>
                        <a:t>"y_test"</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shape</a:t>
                      </a:r>
                      <a:r>
                        <a:rPr lang="en" sz="1000" u="none" cap="none" strike="noStrike">
                          <a:solidFill>
                            <a:srgbClr val="616161"/>
                          </a:solidFill>
                          <a:latin typeface="Consolas"/>
                          <a:ea typeface="Consolas"/>
                          <a:cs typeface="Consolas"/>
                          <a:sym typeface="Consolas"/>
                        </a:rPr>
                        <a:t>)</a:t>
                      </a:r>
                      <a:endParaRPr sz="1000" u="none" cap="none" strike="noStrike">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Google Shape;659;p97"/>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660" name="Google Shape;660;p97"/>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61" name="Google Shape;661;p9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The Challenge (“In the Wild”)</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addition to randomly choosing test data (holdout set) from this curated dataset, we will </a:t>
            </a:r>
            <a:r>
              <a:rPr b="1" i="0" lang="en" sz="1200" u="none" cap="none" strike="noStrike">
                <a:solidFill>
                  <a:srgbClr val="0000FF"/>
                </a:solidFill>
                <a:latin typeface="Arial"/>
                <a:ea typeface="Arial"/>
                <a:cs typeface="Arial"/>
                <a:sym typeface="Arial"/>
              </a:rPr>
              <a:t>create two additional test datasets as examples of what the trained model may see in the wild</a:t>
            </a:r>
            <a:r>
              <a:rPr b="0" i="0" lang="en" sz="1200" u="none" cap="none" strike="noStrike">
                <a:solidFill>
                  <a:schemeClr val="dk1"/>
                </a:solidFill>
                <a:latin typeface="Arial"/>
                <a:ea typeface="Arial"/>
                <a:cs typeface="Arial"/>
                <a:sym typeface="Arial"/>
              </a:rPr>
              <a:t>. We will use these two additional test datasets to </a:t>
            </a:r>
            <a:r>
              <a:rPr b="1" i="0" lang="en" sz="1200" u="none" cap="none" strike="noStrike">
                <a:solidFill>
                  <a:srgbClr val="0000FF"/>
                </a:solidFill>
                <a:latin typeface="Arial"/>
                <a:ea typeface="Arial"/>
                <a:cs typeface="Arial"/>
                <a:sym typeface="Arial"/>
              </a:rPr>
              <a:t>demonstrate how the model will fail</a:t>
            </a:r>
            <a:r>
              <a:rPr b="0" i="0" lang="en" sz="1200" u="none" cap="none" strike="noStrike">
                <a:solidFill>
                  <a:schemeClr val="dk1"/>
                </a:solidFill>
                <a:latin typeface="Arial"/>
                <a:ea typeface="Arial"/>
                <a:cs typeface="Arial"/>
                <a:sym typeface="Arial"/>
              </a:rPr>
              <a:t>, ways we might</a:t>
            </a:r>
            <a:r>
              <a:rPr b="1" i="0" lang="en" sz="1200" u="none" cap="none" strike="noStrike">
                <a:solidFill>
                  <a:srgbClr val="0000FF"/>
                </a:solidFill>
                <a:latin typeface="Arial"/>
                <a:ea typeface="Arial"/>
                <a:cs typeface="Arial"/>
                <a:sym typeface="Arial"/>
              </a:rPr>
              <a:t> modify the training and dataset to overcome this</a:t>
            </a:r>
            <a:r>
              <a:rPr b="0" i="0" lang="en" sz="1200" u="none" cap="none" strike="noStrike">
                <a:solidFill>
                  <a:schemeClr val="dk1"/>
                </a:solidFill>
                <a:latin typeface="Arial"/>
                <a:ea typeface="Arial"/>
                <a:cs typeface="Arial"/>
                <a:sym typeface="Arial"/>
              </a:rPr>
              <a:t>, and the limitations. The two additional test datasets are: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rgbClr val="38761D"/>
              </a:buClr>
              <a:buSzPts val="1400"/>
              <a:buFont typeface="Arial"/>
              <a:buChar char="●"/>
            </a:pPr>
            <a:r>
              <a:rPr b="1" i="0" lang="en" sz="1400" u="none" cap="none" strike="noStrike">
                <a:solidFill>
                  <a:srgbClr val="38761D"/>
                </a:solidFill>
                <a:latin typeface="Arial"/>
                <a:ea typeface="Arial"/>
                <a:cs typeface="Arial"/>
                <a:sym typeface="Arial"/>
              </a:rPr>
              <a:t>Inverted - The pixel data is inverted such that the images are now gray digits on white background.</a:t>
            </a:r>
            <a:endParaRPr b="1" i="0" sz="1400" u="none" cap="none" strike="noStrike">
              <a:solidFill>
                <a:srgbClr val="38761D"/>
              </a:solidFill>
              <a:latin typeface="Arial"/>
              <a:ea typeface="Arial"/>
              <a:cs typeface="Arial"/>
              <a:sym typeface="Arial"/>
            </a:endParaRPr>
          </a:p>
          <a:p>
            <a:pPr indent="-317500" lvl="0" marL="457200" marR="0" rtl="0" algn="l">
              <a:lnSpc>
                <a:spcPct val="115000"/>
              </a:lnSpc>
              <a:spcBef>
                <a:spcPts val="0"/>
              </a:spcBef>
              <a:spcAft>
                <a:spcPts val="0"/>
              </a:spcAft>
              <a:buClr>
                <a:srgbClr val="38761D"/>
              </a:buClr>
              <a:buSzPts val="1400"/>
              <a:buFont typeface="Arial"/>
              <a:buChar char="●"/>
            </a:pPr>
            <a:r>
              <a:rPr b="1" i="0" lang="en" sz="1400" u="none" cap="none" strike="noStrike">
                <a:solidFill>
                  <a:srgbClr val="38761D"/>
                </a:solidFill>
                <a:latin typeface="Arial"/>
                <a:ea typeface="Arial"/>
                <a:cs typeface="Arial"/>
                <a:sym typeface="Arial"/>
              </a:rPr>
              <a:t>Shifted - The images are shifted 4 pixels to the right, and thus are not centered anymore. Since there is at least a padding of 4 pixels, none of the digits will be clipped.</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9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667" name="Google Shape;667;p9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68" name="Google Shape;668;p9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The Challenge (“In the Wild”)</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Below are an example of a single test image from the original test data, the inverted test data and the shifted test data.</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a:t>
            </a:r>
            <a:r>
              <a:rPr b="1" i="0" lang="en" sz="1000" u="none" cap="none" strike="noStrike">
                <a:solidFill>
                  <a:schemeClr val="dk1"/>
                </a:solidFill>
                <a:latin typeface="Arial"/>
                <a:ea typeface="Arial"/>
                <a:cs typeface="Arial"/>
                <a:sym typeface="Arial"/>
              </a:rPr>
              <a:t>Original		Inverted			Shifted</a:t>
            </a:r>
            <a:endParaRPr b="1"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669" name="Google Shape;669;p98"/>
          <p:cNvGraphicFramePr/>
          <p:nvPr/>
        </p:nvGraphicFramePr>
        <p:xfrm>
          <a:off x="573950" y="1565263"/>
          <a:ext cx="3000000" cy="3000000"/>
        </p:xfrm>
        <a:graphic>
          <a:graphicData uri="http://schemas.openxmlformats.org/drawingml/2006/table">
            <a:tbl>
              <a:tblPr>
                <a:noFill/>
                <a:tableStyleId>{8968A45A-6440-44E5-87AE-31210EB76667}</a:tableStyleId>
              </a:tblPr>
              <a:tblGrid>
                <a:gridCol w="7862400"/>
              </a:tblGrid>
              <a:tr h="6094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This is the inverted test dataset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x_test_invert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np</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x_test_copy</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x_test_invert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x_test_invert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255.0</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astype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np</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float32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This is the shifted test dataset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x_test_shift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np</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roll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x_test_copy</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4</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x_test_shift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x_test_shift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255.0</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astype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np</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float32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Let's reshape for Keras from (H,W) to (H,W,C)</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x_test_invert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x_test_invert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reshape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x_test_shift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x_test_shift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reshape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pic>
        <p:nvPicPr>
          <p:cNvPr id="670" name="Google Shape;670;p98"/>
          <p:cNvPicPr preferRelativeResize="0"/>
          <p:nvPr/>
        </p:nvPicPr>
        <p:blipFill rotWithShape="1">
          <a:blip r:embed="rId4">
            <a:alphaModFix/>
          </a:blip>
          <a:srcRect b="0" l="0" r="0" t="0"/>
          <a:stretch/>
        </p:blipFill>
        <p:spPr>
          <a:xfrm>
            <a:off x="1402325" y="3914775"/>
            <a:ext cx="1228725" cy="1228725"/>
          </a:xfrm>
          <a:prstGeom prst="rect">
            <a:avLst/>
          </a:prstGeom>
          <a:noFill/>
          <a:ln>
            <a:noFill/>
          </a:ln>
        </p:spPr>
      </p:pic>
      <p:pic>
        <p:nvPicPr>
          <p:cNvPr id="671" name="Google Shape;671;p98"/>
          <p:cNvPicPr preferRelativeResize="0"/>
          <p:nvPr/>
        </p:nvPicPr>
        <p:blipFill rotWithShape="1">
          <a:blip r:embed="rId5">
            <a:alphaModFix/>
          </a:blip>
          <a:srcRect b="0" l="0" r="0" t="0"/>
          <a:stretch/>
        </p:blipFill>
        <p:spPr>
          <a:xfrm>
            <a:off x="3120200" y="3914775"/>
            <a:ext cx="1228725" cy="1228725"/>
          </a:xfrm>
          <a:prstGeom prst="rect">
            <a:avLst/>
          </a:prstGeom>
          <a:noFill/>
          <a:ln>
            <a:noFill/>
          </a:ln>
        </p:spPr>
      </p:pic>
      <p:pic>
        <p:nvPicPr>
          <p:cNvPr id="672" name="Google Shape;672;p98"/>
          <p:cNvPicPr preferRelativeResize="0"/>
          <p:nvPr/>
        </p:nvPicPr>
        <p:blipFill rotWithShape="1">
          <a:blip r:embed="rId6">
            <a:alphaModFix/>
          </a:blip>
          <a:srcRect b="0" l="0" r="0" t="0"/>
          <a:stretch/>
        </p:blipFill>
        <p:spPr>
          <a:xfrm>
            <a:off x="4838075" y="3910000"/>
            <a:ext cx="1238250" cy="12382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Google Shape;677;p9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678" name="Google Shape;678;p9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79" name="Google Shape;679;p9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Training as a DNN</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MNIST is so easy, we can build a classifier with 97%+ accuracy with a DNN (w/o the need for a CNN). Below is a code example of a function for constructing simple DNNs, consisting of:</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The parameter nodes is a list specifying the number of nodes per layer.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The input to the DNN are images in the shape 28x28x1</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The input is flattened into a 1D vector of length 784.</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There is an optional dropout (for regularization) after each layer.</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The last dense layer of 10 nodes with a softmax activation function is the classifier.</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a:t>
            </a:r>
            <a:endParaRPr b="1"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680" name="Google Shape;680;p99"/>
          <p:cNvGraphicFramePr/>
          <p:nvPr/>
        </p:nvGraphicFramePr>
        <p:xfrm>
          <a:off x="564300" y="2769238"/>
          <a:ext cx="3000000" cy="3000000"/>
        </p:xfrm>
        <a:graphic>
          <a:graphicData uri="http://schemas.openxmlformats.org/drawingml/2006/table">
            <a:tbl>
              <a:tblPr>
                <a:noFill/>
                <a:tableStyleId>{8968A45A-6440-44E5-87AE-31210EB76667}</a:tableStyleId>
              </a:tblPr>
              <a:tblGrid>
                <a:gridCol w="7862400"/>
              </a:tblGrid>
              <a:tr h="1702000">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rgbClr val="9C27B0"/>
                          </a:solidFill>
                          <a:latin typeface="Consolas"/>
                          <a:ea typeface="Consolas"/>
                          <a:cs typeface="Consolas"/>
                          <a:sym typeface="Consolas"/>
                        </a:rPr>
                        <a:t>def</a:t>
                      </a:r>
                      <a:r>
                        <a:rPr lang="en" sz="800" u="none" cap="none" strike="noStrike">
                          <a:solidFill>
                            <a:schemeClr val="dk1"/>
                          </a:solidFill>
                          <a:latin typeface="Consolas"/>
                          <a:ea typeface="Consolas"/>
                          <a:cs typeface="Consolas"/>
                          <a:sym typeface="Consolas"/>
                        </a:rPr>
                        <a:t> DNN</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nodes</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dropout</a:t>
                      </a:r>
                      <a:r>
                        <a:rPr lang="en" sz="800" u="none" cap="none" strike="noStrike">
                          <a:solidFill>
                            <a:srgbClr val="616161"/>
                          </a:solidFill>
                          <a:latin typeface="Consolas"/>
                          <a:ea typeface="Consolas"/>
                          <a:cs typeface="Consolas"/>
                          <a:sym typeface="Consolas"/>
                        </a:rPr>
                        <a:t>=</a:t>
                      </a:r>
                      <a:r>
                        <a:rPr lang="en" sz="800" u="none" cap="none" strike="noStrike">
                          <a:solidFill>
                            <a:srgbClr val="9C27B0"/>
                          </a:solidFill>
                          <a:latin typeface="Consolas"/>
                          <a:ea typeface="Consolas"/>
                          <a:cs typeface="Consolas"/>
                          <a:sym typeface="Consolas"/>
                        </a:rPr>
                        <a:t>False</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 </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3367D6"/>
                          </a:solidFill>
                          <a:latin typeface="Consolas"/>
                          <a:ea typeface="Consolas"/>
                          <a:cs typeface="Consolas"/>
                          <a:sym typeface="Consolas"/>
                        </a:rPr>
                        <a:t>Sequential</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Flatten</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input_shape</a:t>
                      </a:r>
                      <a:r>
                        <a:rPr lang="en" sz="800" u="none" cap="none" strike="noStrike">
                          <a:solidFill>
                            <a:srgbClr val="616161"/>
                          </a:solidFill>
                          <a:latin typeface="Consolas"/>
                          <a:ea typeface="Consolas"/>
                          <a:cs typeface="Consolas"/>
                          <a:sym typeface="Consolas"/>
                        </a:rPr>
                        <a:t>=(</a:t>
                      </a:r>
                      <a:r>
                        <a:rPr lang="en" sz="800" u="none" cap="none" strike="noStrike">
                          <a:solidFill>
                            <a:srgbClr val="C53929"/>
                          </a:solidFill>
                          <a:latin typeface="Consolas"/>
                          <a:ea typeface="Consolas"/>
                          <a:cs typeface="Consolas"/>
                          <a:sym typeface="Consolas"/>
                        </a:rPr>
                        <a:t>28</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C53929"/>
                          </a:solidFill>
                          <a:latin typeface="Consolas"/>
                          <a:ea typeface="Consolas"/>
                          <a:cs typeface="Consolas"/>
                          <a:sym typeface="Consolas"/>
                        </a:rPr>
                        <a:t>28</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C53929"/>
                          </a:solidFill>
                          <a:latin typeface="Consolas"/>
                          <a:ea typeface="Consolas"/>
                          <a:cs typeface="Consolas"/>
                          <a:sym typeface="Consolas"/>
                        </a:rPr>
                        <a:t>1</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a:t>
                      </a:r>
                      <a:r>
                        <a:rPr lang="en" sz="800" u="none" cap="none" strike="noStrike">
                          <a:solidFill>
                            <a:srgbClr val="9C27B0"/>
                          </a:solidFill>
                          <a:latin typeface="Consolas"/>
                          <a:ea typeface="Consolas"/>
                          <a:cs typeface="Consolas"/>
                          <a:sym typeface="Consolas"/>
                        </a:rPr>
                        <a:t>for</a:t>
                      </a:r>
                      <a:r>
                        <a:rPr lang="en" sz="800" u="none" cap="none" strike="noStrike">
                          <a:solidFill>
                            <a:schemeClr val="dk1"/>
                          </a:solidFill>
                          <a:latin typeface="Consolas"/>
                          <a:ea typeface="Consolas"/>
                          <a:cs typeface="Consolas"/>
                          <a:sym typeface="Consolas"/>
                        </a:rPr>
                        <a:t> n_nodes </a:t>
                      </a:r>
                      <a:r>
                        <a:rPr lang="en" sz="800" u="none" cap="none" strike="noStrike">
                          <a:solidFill>
                            <a:srgbClr val="9C27B0"/>
                          </a:solidFill>
                          <a:latin typeface="Consolas"/>
                          <a:ea typeface="Consolas"/>
                          <a:cs typeface="Consolas"/>
                          <a:sym typeface="Consolas"/>
                        </a:rPr>
                        <a:t>in</a:t>
                      </a:r>
                      <a:r>
                        <a:rPr lang="en" sz="800" u="none" cap="none" strike="noStrike">
                          <a:solidFill>
                            <a:schemeClr val="dk1"/>
                          </a:solidFill>
                          <a:latin typeface="Consolas"/>
                          <a:ea typeface="Consolas"/>
                          <a:cs typeface="Consolas"/>
                          <a:sym typeface="Consolas"/>
                        </a:rPr>
                        <a:t> nodes</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Dense</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n_nodes</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ReLU</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a:t>
                      </a:r>
                      <a:r>
                        <a:rPr lang="en" sz="800" u="none" cap="none" strike="noStrike">
                          <a:solidFill>
                            <a:srgbClr val="9C27B0"/>
                          </a:solidFill>
                          <a:latin typeface="Consolas"/>
                          <a:ea typeface="Consolas"/>
                          <a:cs typeface="Consolas"/>
                          <a:sym typeface="Consolas"/>
                        </a:rPr>
                        <a:t>if</a:t>
                      </a:r>
                      <a:r>
                        <a:rPr lang="en" sz="800" u="none" cap="none" strike="noStrike">
                          <a:solidFill>
                            <a:schemeClr val="dk1"/>
                          </a:solidFill>
                          <a:latin typeface="Consolas"/>
                          <a:ea typeface="Consolas"/>
                          <a:cs typeface="Consolas"/>
                          <a:sym typeface="Consolas"/>
                        </a:rPr>
                        <a:t> dropout</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Dropout</a:t>
                      </a:r>
                      <a:r>
                        <a:rPr lang="en" sz="800" u="none" cap="none" strike="noStrike">
                          <a:solidFill>
                            <a:srgbClr val="616161"/>
                          </a:solidFill>
                          <a:latin typeface="Consolas"/>
                          <a:ea typeface="Consolas"/>
                          <a:cs typeface="Consolas"/>
                          <a:sym typeface="Consolas"/>
                        </a:rPr>
                        <a:t>(</a:t>
                      </a:r>
                      <a:r>
                        <a:rPr lang="en" sz="800" u="none" cap="none" strike="noStrike">
                          <a:solidFill>
                            <a:srgbClr val="C53929"/>
                          </a:solidFill>
                          <a:latin typeface="Consolas"/>
                          <a:ea typeface="Consolas"/>
                          <a:cs typeface="Consolas"/>
                          <a:sym typeface="Consolas"/>
                        </a:rPr>
                        <a:t>0.5</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dropout </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C53929"/>
                          </a:solidFill>
                          <a:latin typeface="Consolas"/>
                          <a:ea typeface="Consolas"/>
                          <a:cs typeface="Consolas"/>
                          <a:sym typeface="Consolas"/>
                        </a:rPr>
                        <a:t>2.0</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Dense</a:t>
                      </a:r>
                      <a:r>
                        <a:rPr lang="en" sz="800" u="none" cap="none" strike="noStrike">
                          <a:solidFill>
                            <a:srgbClr val="616161"/>
                          </a:solidFill>
                          <a:latin typeface="Consolas"/>
                          <a:ea typeface="Consolas"/>
                          <a:cs typeface="Consolas"/>
                          <a:sym typeface="Consolas"/>
                        </a:rPr>
                        <a:t>(</a:t>
                      </a:r>
                      <a:r>
                        <a:rPr lang="en" sz="800" u="none" cap="none" strike="noStrike">
                          <a:solidFill>
                            <a:srgbClr val="C53929"/>
                          </a:solidFill>
                          <a:latin typeface="Consolas"/>
                          <a:ea typeface="Consolas"/>
                          <a:cs typeface="Consolas"/>
                          <a:sym typeface="Consolas"/>
                        </a:rPr>
                        <a:t>10</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Activation</a:t>
                      </a:r>
                      <a:r>
                        <a:rPr lang="en" sz="800" u="none" cap="none" strike="noStrike">
                          <a:solidFill>
                            <a:srgbClr val="616161"/>
                          </a:solidFill>
                          <a:latin typeface="Consolas"/>
                          <a:ea typeface="Consolas"/>
                          <a:cs typeface="Consolas"/>
                          <a:sym typeface="Consolas"/>
                        </a:rPr>
                        <a:t>(</a:t>
                      </a:r>
                      <a:r>
                        <a:rPr lang="en" sz="800" u="none" cap="none" strike="noStrike">
                          <a:solidFill>
                            <a:srgbClr val="0F9D58"/>
                          </a:solidFill>
                          <a:latin typeface="Consolas"/>
                          <a:ea typeface="Consolas"/>
                          <a:cs typeface="Consolas"/>
                          <a:sym typeface="Consolas"/>
                        </a:rPr>
                        <a:t>'softmax'</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a:t>
                      </a:r>
                      <a:r>
                        <a:rPr lang="en" sz="800" u="none" cap="none" strike="noStrike">
                          <a:solidFill>
                            <a:srgbClr val="455A64"/>
                          </a:solidFill>
                          <a:latin typeface="Consolas"/>
                          <a:ea typeface="Consolas"/>
                          <a:cs typeface="Consolas"/>
                          <a:sym typeface="Consolas"/>
                        </a:rPr>
                        <a:t># For a multi-class classification problem</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compile</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optimizer</a:t>
                      </a:r>
                      <a:r>
                        <a:rPr lang="en" sz="800" u="none" cap="none" strike="noStrike">
                          <a:solidFill>
                            <a:srgbClr val="616161"/>
                          </a:solidFill>
                          <a:latin typeface="Consolas"/>
                          <a:ea typeface="Consolas"/>
                          <a:cs typeface="Consolas"/>
                          <a:sym typeface="Consolas"/>
                        </a:rPr>
                        <a:t>=</a:t>
                      </a:r>
                      <a:r>
                        <a:rPr lang="en" sz="800" u="none" cap="none" strike="noStrike">
                          <a:solidFill>
                            <a:srgbClr val="0F9D58"/>
                          </a:solidFill>
                          <a:latin typeface="Consolas"/>
                          <a:ea typeface="Consolas"/>
                          <a:cs typeface="Consolas"/>
                          <a:sym typeface="Consolas"/>
                        </a:rPr>
                        <a:t>'rmsprop'</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loss</a:t>
                      </a:r>
                      <a:r>
                        <a:rPr lang="en" sz="800" u="none" cap="none" strike="noStrike">
                          <a:solidFill>
                            <a:srgbClr val="616161"/>
                          </a:solidFill>
                          <a:latin typeface="Consolas"/>
                          <a:ea typeface="Consolas"/>
                          <a:cs typeface="Consolas"/>
                          <a:sym typeface="Consolas"/>
                        </a:rPr>
                        <a:t>=</a:t>
                      </a:r>
                      <a:r>
                        <a:rPr lang="en" sz="800" u="none" cap="none" strike="noStrike">
                          <a:solidFill>
                            <a:srgbClr val="0F9D58"/>
                          </a:solidFill>
                          <a:latin typeface="Consolas"/>
                          <a:ea typeface="Consolas"/>
                          <a:cs typeface="Consolas"/>
                          <a:sym typeface="Consolas"/>
                        </a:rPr>
                        <a:t>'categorical_crossentropy'</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metrics</a:t>
                      </a:r>
                      <a:r>
                        <a:rPr lang="en" sz="800" u="none" cap="none" strike="noStrike">
                          <a:solidFill>
                            <a:srgbClr val="616161"/>
                          </a:solidFill>
                          <a:latin typeface="Consolas"/>
                          <a:ea typeface="Consolas"/>
                          <a:cs typeface="Consolas"/>
                          <a:sym typeface="Consolas"/>
                        </a:rPr>
                        <a:t>=[</a:t>
                      </a:r>
                      <a:r>
                        <a:rPr lang="en" sz="800" u="none" cap="none" strike="noStrike">
                          <a:solidFill>
                            <a:srgbClr val="0F9D58"/>
                          </a:solidFill>
                          <a:latin typeface="Consolas"/>
                          <a:ea typeface="Consolas"/>
                          <a:cs typeface="Consolas"/>
                          <a:sym typeface="Consolas"/>
                        </a:rPr>
                        <a:t>'accuracy'</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summary</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a:t>
                      </a:r>
                      <a:r>
                        <a:rPr lang="en" sz="800" u="none" cap="none" strike="noStrike">
                          <a:solidFill>
                            <a:srgbClr val="9C27B0"/>
                          </a:solidFill>
                          <a:latin typeface="Consolas"/>
                          <a:ea typeface="Consolas"/>
                          <a:cs typeface="Consolas"/>
                          <a:sym typeface="Consolas"/>
                        </a:rPr>
                        <a:t>return</a:t>
                      </a:r>
                      <a:r>
                        <a:rPr lang="en" sz="800" u="none" cap="none" strike="noStrike">
                          <a:solidFill>
                            <a:schemeClr val="dk1"/>
                          </a:solidFill>
                          <a:latin typeface="Consolas"/>
                          <a:ea typeface="Consolas"/>
                          <a:cs typeface="Consolas"/>
                          <a:sym typeface="Consolas"/>
                        </a:rPr>
                        <a:t> model</a:t>
                      </a:r>
                      <a:endParaRPr sz="800" u="none" cap="none" strike="noStrike">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Google Shape;685;p100"/>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686" name="Google Shape;686;p10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87" name="Google Shape;687;p10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1" i="0" lang="en" sz="1100" u="none" cap="none" strike="noStrike">
                <a:solidFill>
                  <a:schemeClr val="dk1"/>
                </a:solidFill>
                <a:latin typeface="Arial"/>
                <a:ea typeface="Arial"/>
                <a:cs typeface="Arial"/>
                <a:sym typeface="Arial"/>
              </a:rPr>
              <a:t>Training as a DNN</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For our first test, we will train the dataset on a single layer (excluding the output layer) of 512 nodes.</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a:t>
            </a:r>
            <a:endParaRPr b="1"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688" name="Google Shape;688;p100"/>
          <p:cNvGraphicFramePr/>
          <p:nvPr/>
        </p:nvGraphicFramePr>
        <p:xfrm>
          <a:off x="564300" y="1507438"/>
          <a:ext cx="3000000" cy="3000000"/>
        </p:xfrm>
        <a:graphic>
          <a:graphicData uri="http://schemas.openxmlformats.org/drawingml/2006/table">
            <a:tbl>
              <a:tblPr>
                <a:noFill/>
                <a:tableStyleId>{8968A45A-6440-44E5-87AE-31210EB76667}</a:tableStyleId>
              </a:tblPr>
              <a:tblGrid>
                <a:gridCol w="7862400"/>
              </a:tblGrid>
              <a:tr h="140755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DNN</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512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shuffle</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616161"/>
                          </a:solidFill>
                          <a:latin typeface="Consolas"/>
                          <a:ea typeface="Consolas"/>
                          <a:cs typeface="Consolas"/>
                          <a:sym typeface="Consolas"/>
                        </a:rPr>
                        <a:t>Output: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test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0.11250439590732676</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0.9791</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2" name="Shape 692"/>
        <p:cNvGrpSpPr/>
        <p:nvPr/>
      </p:nvGrpSpPr>
      <p:grpSpPr>
        <a:xfrm>
          <a:off x="0" y="0"/>
          <a:ext cx="0" cy="0"/>
          <a:chOff x="0" y="0"/>
          <a:chExt cx="0" cy="0"/>
        </a:xfrm>
      </p:grpSpPr>
      <p:sp>
        <p:nvSpPr>
          <p:cNvPr id="693" name="Google Shape;693;p10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694" name="Google Shape;694;p10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95" name="Google Shape;695;p10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1" i="0" lang="en" sz="1100" u="none" cap="none" strike="noStrike">
                <a:solidFill>
                  <a:schemeClr val="dk1"/>
                </a:solidFill>
                <a:latin typeface="Arial"/>
                <a:ea typeface="Arial"/>
                <a:cs typeface="Arial"/>
                <a:sym typeface="Arial"/>
              </a:rPr>
              <a:t>Training as a DNN</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So far looks good. Let’s </a:t>
            </a:r>
            <a:r>
              <a:rPr b="1" i="0" lang="en" sz="1200" u="none" cap="none" strike="noStrike">
                <a:solidFill>
                  <a:srgbClr val="0000FF"/>
                </a:solidFill>
                <a:latin typeface="Arial"/>
                <a:ea typeface="Arial"/>
                <a:cs typeface="Arial"/>
                <a:sym typeface="Arial"/>
              </a:rPr>
              <a:t>now try the model on the inverted and shifted test datasets</a:t>
            </a:r>
            <a:r>
              <a:rPr b="0" i="0" lang="en" sz="1200" u="none" cap="none" strike="noStrike">
                <a:solidFill>
                  <a:schemeClr val="dk1"/>
                </a:solidFill>
                <a:latin typeface="Arial"/>
                <a:ea typeface="Arial"/>
                <a:cs typeface="Arial"/>
                <a:sym typeface="Arial"/>
              </a:rPr>
              <a:t>. Our accuracy on the inverted is only 2%, and on the shifted it does better but only 41%.</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What happened? For the inverted, it </a:t>
            </a:r>
            <a:r>
              <a:rPr b="1" i="0" lang="en" sz="1200" u="none" cap="none" strike="noStrike">
                <a:solidFill>
                  <a:srgbClr val="0000FF"/>
                </a:solidFill>
                <a:latin typeface="Arial"/>
                <a:ea typeface="Arial"/>
                <a:cs typeface="Arial"/>
                <a:sym typeface="Arial"/>
              </a:rPr>
              <a:t>looks like our model learned the gray background and the whiteness of the digit as part of the digit recognition</a:t>
            </a:r>
            <a:r>
              <a:rPr b="0" i="0" lang="en" sz="1200" u="none" cap="none" strike="noStrike">
                <a:solidFill>
                  <a:schemeClr val="dk1"/>
                </a:solidFill>
                <a:latin typeface="Arial"/>
                <a:ea typeface="Arial"/>
                <a:cs typeface="Arial"/>
                <a:sym typeface="Arial"/>
              </a:rPr>
              <a:t>. Thus, when we inverted it, it totally failed to classify it.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For the shifted, a dense layer does not preserve spatial relationships between the pixels</a:t>
            </a:r>
            <a:r>
              <a:rPr b="0" i="0" lang="en" sz="1200" u="none" cap="none" strike="noStrike">
                <a:solidFill>
                  <a:schemeClr val="dk1"/>
                </a:solidFill>
                <a:latin typeface="Arial"/>
                <a:ea typeface="Arial"/>
                <a:cs typeface="Arial"/>
                <a:sym typeface="Arial"/>
              </a:rPr>
              <a:t>. Each pixel is a unique feature. Thus, even the shift of a few pixels was enough to dramatically drop the accuracy.</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a:t>
            </a:r>
            <a:endParaRPr b="1"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696" name="Google Shape;696;p101"/>
          <p:cNvGraphicFramePr/>
          <p:nvPr/>
        </p:nvGraphicFramePr>
        <p:xfrm>
          <a:off x="564300" y="1594113"/>
          <a:ext cx="3000000" cy="3000000"/>
        </p:xfrm>
        <a:graphic>
          <a:graphicData uri="http://schemas.openxmlformats.org/drawingml/2006/table">
            <a:tbl>
              <a:tblPr>
                <a:noFill/>
                <a:tableStyleId>{8968A45A-6440-44E5-87AE-31210EB76667}</a:tableStyleId>
              </a:tblPr>
              <a:tblGrid>
                <a:gridCol w="7862400"/>
              </a:tblGrid>
              <a:tr h="14598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"inverted"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x_test_shift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"shifted"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616161"/>
                          </a:solidFill>
                          <a:latin typeface="Consolas"/>
                          <a:ea typeface="Consolas"/>
                          <a:cs typeface="Consolas"/>
                          <a:sym typeface="Consolas"/>
                        </a:rPr>
                        <a:t>Output:</a:t>
                      </a:r>
                      <a:br>
                        <a:rPr lang="en" sz="1000" u="none" cap="none" strike="noStrike">
                          <a:solidFill>
                            <a:srgbClr val="616161"/>
                          </a:solidFill>
                          <a:latin typeface="Consolas"/>
                          <a:ea typeface="Consolas"/>
                          <a:cs typeface="Consolas"/>
                          <a:sym typeface="Consolas"/>
                        </a:rPr>
                      </a:br>
                      <a:r>
                        <a:rPr lang="en" sz="1000" u="none" cap="none" strike="noStrike">
                          <a:solidFill>
                            <a:schemeClr val="dk1"/>
                          </a:solidFill>
                          <a:latin typeface="Consolas"/>
                          <a:ea typeface="Consolas"/>
                          <a:cs typeface="Consolas"/>
                          <a:sym typeface="Consolas"/>
                        </a:rPr>
                        <a:t>inverted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15.660332287597656</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0.0206</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shifted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7.46930496673584</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0.4107</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Google Shape;701;p10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702" name="Google Shape;702;p10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703" name="Google Shape;703;p10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DNN - Add More Nodes</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So an approach one might guess to improve the accuracy is to </a:t>
            </a:r>
            <a:r>
              <a:rPr b="0" i="0" lang="en" sz="1200" u="sng" cap="none" strike="noStrike">
                <a:solidFill>
                  <a:schemeClr val="dk1"/>
                </a:solidFill>
                <a:latin typeface="Arial"/>
                <a:ea typeface="Arial"/>
                <a:cs typeface="Arial"/>
                <a:sym typeface="Arial"/>
              </a:rPr>
              <a:t>increase the number of nodes in the input layer </a:t>
            </a:r>
            <a:r>
              <a:rPr b="0" i="0" lang="en" sz="1200" u="none" cap="none" strike="noStrike">
                <a:solidFill>
                  <a:schemeClr val="dk1"/>
                </a:solidFill>
                <a:latin typeface="Arial"/>
                <a:ea typeface="Arial"/>
                <a:cs typeface="Arial"/>
                <a:sym typeface="Arial"/>
              </a:rPr>
              <a:t>--more nodes, better learning. Let’s repeat the same test with 1024 nodes.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W</a:t>
            </a:r>
            <a:r>
              <a:rPr b="0" i="0" lang="en" sz="1200" u="none" cap="none" strike="noStrike">
                <a:solidFill>
                  <a:schemeClr val="dk1"/>
                </a:solidFill>
                <a:latin typeface="Arial"/>
                <a:ea typeface="Arial"/>
                <a:cs typeface="Arial"/>
                <a:sym typeface="Arial"/>
              </a:rPr>
              <a:t>e see a marginal increase on the inverted to about 5%, but it’s so low that’s probably just noise, and the accuracy on the shifted is about the same at 40%</a:t>
            </a:r>
            <a:r>
              <a:rPr b="0" i="0" lang="en" sz="1100" u="none" cap="none" strike="noStrike">
                <a:solidFill>
                  <a:schemeClr val="dk1"/>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a:t>
            </a:r>
            <a:endParaRPr b="1"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04" name="Google Shape;704;p102"/>
          <p:cNvGraphicFramePr/>
          <p:nvPr/>
        </p:nvGraphicFramePr>
        <p:xfrm>
          <a:off x="564300" y="1594113"/>
          <a:ext cx="3000000" cy="3000000"/>
        </p:xfrm>
        <a:graphic>
          <a:graphicData uri="http://schemas.openxmlformats.org/drawingml/2006/table">
            <a:tbl>
              <a:tblPr>
                <a:noFill/>
                <a:tableStyleId>{8968A45A-6440-44E5-87AE-31210EB76667}</a:tableStyleId>
              </a:tblPr>
              <a:tblGrid>
                <a:gridCol w="7862400"/>
              </a:tblGrid>
              <a:tr h="14598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DNN</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1024</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shuffle</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"inverted"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x_test_shift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"shifted"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616161"/>
                          </a:solidFill>
                          <a:latin typeface="Consolas"/>
                          <a:ea typeface="Consolas"/>
                          <a:cs typeface="Consolas"/>
                          <a:sym typeface="Consolas"/>
                        </a:rPr>
                        <a:t>Output:</a:t>
                      </a:r>
                      <a:br>
                        <a:rPr lang="en" sz="1000" u="none" cap="none" strike="noStrike">
                          <a:solidFill>
                            <a:srgbClr val="616161"/>
                          </a:solidFill>
                          <a:latin typeface="Consolas"/>
                          <a:ea typeface="Consolas"/>
                          <a:cs typeface="Consolas"/>
                          <a:sym typeface="Consolas"/>
                        </a:rPr>
                      </a:br>
                      <a:r>
                        <a:rPr lang="en" sz="1000" u="none" cap="none" strike="noStrike">
                          <a:solidFill>
                            <a:schemeClr val="dk1"/>
                          </a:solidFill>
                          <a:latin typeface="Consolas"/>
                          <a:ea typeface="Consolas"/>
                          <a:cs typeface="Consolas"/>
                          <a:sym typeface="Consolas"/>
                        </a:rPr>
                        <a:t>inverted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15.157325344848633</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0.0489</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shifted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7.736222146606445</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0.4038</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sp>
        <p:nvSpPr>
          <p:cNvPr id="709" name="Google Shape;709;p103"/>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710" name="Google Shape;710;p103"/>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711" name="Google Shape;711;p10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DNN - Add More Layers</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So another approach one might guess is to</a:t>
            </a:r>
            <a:r>
              <a:rPr b="0" i="0" lang="en" sz="1200" u="sng" cap="none" strike="noStrike">
                <a:solidFill>
                  <a:schemeClr val="dk1"/>
                </a:solidFill>
                <a:latin typeface="Arial"/>
                <a:ea typeface="Arial"/>
                <a:cs typeface="Arial"/>
                <a:sym typeface="Arial"/>
              </a:rPr>
              <a:t> increase the number of layers</a:t>
            </a:r>
            <a:r>
              <a:rPr b="0" i="0" lang="en" sz="1200" u="none" cap="none" strike="noStrike">
                <a:solidFill>
                  <a:schemeClr val="dk1"/>
                </a:solidFill>
                <a:latin typeface="Arial"/>
                <a:ea typeface="Arial"/>
                <a:cs typeface="Arial"/>
                <a:sym typeface="Arial"/>
              </a:rPr>
              <a:t>. This time let’s make the DNN with two 512 node layers.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We see another slight increase in the shifted to 10%. But did it really improve. We have 10 classes (digits). If we made random guesses we be right 10% of the time. </a:t>
            </a:r>
            <a:r>
              <a:rPr b="1" i="0" lang="en" sz="1200" u="none" cap="none" strike="noStrike">
                <a:solidFill>
                  <a:srgbClr val="0000FF"/>
                </a:solidFill>
                <a:latin typeface="Arial"/>
                <a:ea typeface="Arial"/>
                <a:cs typeface="Arial"/>
                <a:sym typeface="Arial"/>
              </a:rPr>
              <a:t>This is still purely a random outcome --nothing learned here</a:t>
            </a:r>
            <a:r>
              <a:rPr b="0" i="0" lang="en" sz="1200" u="none" cap="none" strike="noStrike">
                <a:solidFill>
                  <a:schemeClr val="dk1"/>
                </a:solidFill>
                <a:latin typeface="Arial"/>
                <a:ea typeface="Arial"/>
                <a:cs typeface="Arial"/>
                <a:sym typeface="Arial"/>
              </a:rPr>
              <a:t>. Looks like adding layers did not aid in learning the spatial relationships either.</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a:t>
            </a:r>
            <a:endParaRPr b="1"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12" name="Google Shape;712;p103"/>
          <p:cNvGraphicFramePr/>
          <p:nvPr/>
        </p:nvGraphicFramePr>
        <p:xfrm>
          <a:off x="564300" y="1594113"/>
          <a:ext cx="3000000" cy="3000000"/>
        </p:xfrm>
        <a:graphic>
          <a:graphicData uri="http://schemas.openxmlformats.org/drawingml/2006/table">
            <a:tbl>
              <a:tblPr>
                <a:noFill/>
                <a:tableStyleId>{8968A45A-6440-44E5-87AE-31210EB76667}</a:tableStyleId>
              </a:tblPr>
              <a:tblGrid>
                <a:gridCol w="7862400"/>
              </a:tblGrid>
              <a:tr h="14598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DNN</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512, 512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shuffle</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"inverted"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x_test_shift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"shifted"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616161"/>
                          </a:solidFill>
                          <a:latin typeface="Consolas"/>
                          <a:ea typeface="Consolas"/>
                          <a:cs typeface="Consolas"/>
                          <a:sym typeface="Consolas"/>
                        </a:rPr>
                        <a:t>Output:</a:t>
                      </a:r>
                      <a:br>
                        <a:rPr lang="en" sz="1000" u="none" cap="none" strike="noStrike">
                          <a:solidFill>
                            <a:srgbClr val="616161"/>
                          </a:solidFill>
                          <a:latin typeface="Consolas"/>
                          <a:ea typeface="Consolas"/>
                          <a:cs typeface="Consolas"/>
                          <a:sym typeface="Consolas"/>
                        </a:rPr>
                      </a:br>
                      <a:r>
                        <a:rPr lang="en" sz="1000" u="none" cap="none" strike="noStrike">
                          <a:solidFill>
                            <a:schemeClr val="dk1"/>
                          </a:solidFill>
                          <a:latin typeface="Consolas"/>
                          <a:ea typeface="Consolas"/>
                          <a:cs typeface="Consolas"/>
                          <a:sym typeface="Consolas"/>
                        </a:rPr>
                        <a:t>inverted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14.464950880432129</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0.1025</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shifted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8.786513813018798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0.3887</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3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Perspective</a:t>
            </a:r>
            <a:endParaRPr>
              <a:solidFill>
                <a:srgbClr val="38761D"/>
              </a:solidFill>
            </a:endParaRPr>
          </a:p>
        </p:txBody>
      </p:sp>
      <p:pic>
        <p:nvPicPr>
          <p:cNvPr id="151" name="Google Shape;151;p32"/>
          <p:cNvPicPr preferRelativeResize="0"/>
          <p:nvPr/>
        </p:nvPicPr>
        <p:blipFill>
          <a:blip r:embed="rId3">
            <a:alphaModFix/>
          </a:blip>
          <a:stretch>
            <a:fillRect/>
          </a:stretch>
        </p:blipFill>
        <p:spPr>
          <a:xfrm>
            <a:off x="0" y="0"/>
            <a:ext cx="1466275" cy="730575"/>
          </a:xfrm>
          <a:prstGeom prst="rect">
            <a:avLst/>
          </a:prstGeom>
          <a:noFill/>
          <a:ln>
            <a:noFill/>
          </a:ln>
        </p:spPr>
      </p:pic>
      <p:sp>
        <p:nvSpPr>
          <p:cNvPr id="152" name="Google Shape;152;p32"/>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Perspective Change</a:t>
            </a:r>
            <a:br>
              <a:rPr lang="en" sz="1100">
                <a:solidFill>
                  <a:schemeClr val="dk1"/>
                </a:solidFill>
              </a:rPr>
            </a:b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In general practice, the augmentation method </a:t>
            </a:r>
            <a:r>
              <a:rPr b="1" lang="en" sz="1200">
                <a:solidFill>
                  <a:srgbClr val="0000FF"/>
                </a:solidFill>
              </a:rPr>
              <a:t>that contributes the most to increasing the accuracy of a neural network are changes in the perspective</a:t>
            </a:r>
            <a:r>
              <a:rPr lang="en" sz="1200">
                <a:solidFill>
                  <a:schemeClr val="dk1"/>
                </a:solidFill>
              </a:rPr>
              <a:t>. The methods, also referred to as transformations, are:</a:t>
            </a:r>
            <a:endParaRPr sz="1200">
              <a:solidFill>
                <a:schemeClr val="dk1"/>
              </a:solidFill>
            </a:endParaRPr>
          </a:p>
          <a:p>
            <a:pPr indent="0" lvl="0" marL="2743200" rtl="0" algn="l">
              <a:lnSpc>
                <a:spcPct val="115000"/>
              </a:lnSpc>
              <a:spcBef>
                <a:spcPts val="0"/>
              </a:spcBef>
              <a:spcAft>
                <a:spcPts val="0"/>
              </a:spcAft>
              <a:buNone/>
            </a:pPr>
            <a:r>
              <a:t/>
            </a:r>
            <a:endParaRPr sz="1200">
              <a:solidFill>
                <a:schemeClr val="dk1"/>
              </a:solidFill>
            </a:endParaRPr>
          </a:p>
          <a:p>
            <a:pPr indent="-317500" lvl="0" marL="3200400" rtl="0" algn="l">
              <a:lnSpc>
                <a:spcPct val="115000"/>
              </a:lnSpc>
              <a:spcBef>
                <a:spcPts val="0"/>
              </a:spcBef>
              <a:spcAft>
                <a:spcPts val="0"/>
              </a:spcAft>
              <a:buClr>
                <a:srgbClr val="38761D"/>
              </a:buClr>
              <a:buSzPts val="1400"/>
              <a:buAutoNum type="arabicPeriod"/>
            </a:pPr>
            <a:r>
              <a:rPr b="1" lang="en">
                <a:solidFill>
                  <a:srgbClr val="38761D"/>
                </a:solidFill>
              </a:rPr>
              <a:t>Flip</a:t>
            </a:r>
            <a:endParaRPr b="1">
              <a:solidFill>
                <a:srgbClr val="38761D"/>
              </a:solidFill>
            </a:endParaRPr>
          </a:p>
          <a:p>
            <a:pPr indent="-317500" lvl="0" marL="3200400" rtl="0" algn="l">
              <a:lnSpc>
                <a:spcPct val="115000"/>
              </a:lnSpc>
              <a:spcBef>
                <a:spcPts val="0"/>
              </a:spcBef>
              <a:spcAft>
                <a:spcPts val="0"/>
              </a:spcAft>
              <a:buClr>
                <a:srgbClr val="38761D"/>
              </a:buClr>
              <a:buSzPts val="1400"/>
              <a:buAutoNum type="arabicPeriod"/>
            </a:pPr>
            <a:r>
              <a:rPr b="1" lang="en">
                <a:solidFill>
                  <a:srgbClr val="38761D"/>
                </a:solidFill>
              </a:rPr>
              <a:t>Rotation</a:t>
            </a:r>
            <a:endParaRPr b="1">
              <a:solidFill>
                <a:srgbClr val="38761D"/>
              </a:solidFill>
            </a:endParaRPr>
          </a:p>
          <a:p>
            <a:pPr indent="-317500" lvl="0" marL="3200400" rtl="0" algn="l">
              <a:lnSpc>
                <a:spcPct val="115000"/>
              </a:lnSpc>
              <a:spcBef>
                <a:spcPts val="0"/>
              </a:spcBef>
              <a:spcAft>
                <a:spcPts val="0"/>
              </a:spcAft>
              <a:buClr>
                <a:srgbClr val="38761D"/>
              </a:buClr>
              <a:buSzPts val="1400"/>
              <a:buAutoNum type="arabicPeriod"/>
            </a:pPr>
            <a:r>
              <a:rPr b="1" lang="en">
                <a:solidFill>
                  <a:srgbClr val="38761D"/>
                </a:solidFill>
              </a:rPr>
              <a:t>Zoom</a:t>
            </a:r>
            <a:endParaRPr b="1">
              <a:solidFill>
                <a:srgbClr val="38761D"/>
              </a:solidFill>
            </a:endParaRPr>
          </a:p>
          <a:p>
            <a:pPr indent="-317500" lvl="0" marL="3200400" rtl="0" algn="l">
              <a:lnSpc>
                <a:spcPct val="115000"/>
              </a:lnSpc>
              <a:spcBef>
                <a:spcPts val="0"/>
              </a:spcBef>
              <a:spcAft>
                <a:spcPts val="0"/>
              </a:spcAft>
              <a:buClr>
                <a:srgbClr val="38761D"/>
              </a:buClr>
              <a:buSzPts val="1400"/>
              <a:buAutoNum type="arabicPeriod"/>
            </a:pPr>
            <a:r>
              <a:rPr b="1" lang="en">
                <a:solidFill>
                  <a:srgbClr val="38761D"/>
                </a:solidFill>
              </a:rPr>
              <a:t>Shift</a:t>
            </a:r>
            <a:endParaRPr b="1">
              <a:solidFill>
                <a:srgbClr val="38761D"/>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Google Shape;717;p104"/>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718" name="Google Shape;718;p104"/>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719" name="Google Shape;719;p10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DNN - Add Regularization</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Another approach would be to </a:t>
            </a:r>
            <a:r>
              <a:rPr b="0" i="0" lang="en" sz="1200" u="sng" cap="none" strike="noStrike">
                <a:solidFill>
                  <a:schemeClr val="dk1"/>
                </a:solidFill>
                <a:latin typeface="Arial"/>
                <a:ea typeface="Arial"/>
                <a:cs typeface="Arial"/>
                <a:sym typeface="Arial"/>
              </a:rPr>
              <a:t>add some regularization to prevent overfitting the model to the training data</a:t>
            </a:r>
            <a:r>
              <a:rPr b="0" i="0" lang="en" sz="1200" u="none" cap="none" strike="noStrike">
                <a:solidFill>
                  <a:schemeClr val="dk1"/>
                </a:solidFill>
                <a:latin typeface="Arial"/>
                <a:ea typeface="Arial"/>
                <a:cs typeface="Arial"/>
                <a:sym typeface="Arial"/>
              </a:rPr>
              <a:t> and be more generalized. We will use the same two layer DNN of 512 nodes per layer, and add a 50% dropout after the first layer and 25% dropout after the second layer. It’s a common practice to use a higher dropout at the first layer where the layer is learning coarse features and smaller dropout at subsequent layers which are learning finer features.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Nope, no improvement. Thus widening a layer, adding layers, and regularization did not help in training the model to recognize the digits in our alternate test datasets.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a:t>
            </a:r>
            <a:endParaRPr b="1"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20" name="Google Shape;720;p104"/>
          <p:cNvGraphicFramePr/>
          <p:nvPr/>
        </p:nvGraphicFramePr>
        <p:xfrm>
          <a:off x="459650" y="2104588"/>
          <a:ext cx="3000000" cy="3000000"/>
        </p:xfrm>
        <a:graphic>
          <a:graphicData uri="http://schemas.openxmlformats.org/drawingml/2006/table">
            <a:tbl>
              <a:tblPr>
                <a:noFill/>
                <a:tableStyleId>{8968A45A-6440-44E5-87AE-31210EB76667}</a:tableStyleId>
              </a:tblPr>
              <a:tblGrid>
                <a:gridCol w="7862400"/>
              </a:tblGrid>
              <a:tr h="14598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DNN</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512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512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shuffle</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"inverted"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x_test_shift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"shifted"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616161"/>
                          </a:solidFill>
                          <a:latin typeface="Consolas"/>
                          <a:ea typeface="Consolas"/>
                          <a:cs typeface="Consolas"/>
                          <a:sym typeface="Consolas"/>
                        </a:rPr>
                        <a:t>Output:</a:t>
                      </a:r>
                      <a:br>
                        <a:rPr lang="en" sz="1000" u="none" cap="none" strike="noStrike">
                          <a:solidFill>
                            <a:srgbClr val="616161"/>
                          </a:solidFill>
                          <a:latin typeface="Consolas"/>
                          <a:ea typeface="Consolas"/>
                          <a:cs typeface="Consolas"/>
                          <a:sym typeface="Consolas"/>
                        </a:rPr>
                      </a:br>
                      <a:r>
                        <a:rPr lang="en" sz="1000" u="none" cap="none" strike="noStrike">
                          <a:solidFill>
                            <a:schemeClr val="dk1"/>
                          </a:solidFill>
                          <a:latin typeface="Consolas"/>
                          <a:ea typeface="Consolas"/>
                          <a:cs typeface="Consolas"/>
                          <a:sym typeface="Consolas"/>
                        </a:rPr>
                        <a:t>inverted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15.862942279052735</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0.0144</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shifted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8.341207506561279</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0.3965</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sp>
        <p:nvSpPr>
          <p:cNvPr id="725" name="Google Shape;725;p105"/>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726" name="Google Shape;726;p105"/>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727" name="Google Shape;727;p10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Training as a CNN</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With convolutional layers, we should at least learn the spatial relationships</a:t>
            </a:r>
            <a:r>
              <a:rPr b="0" i="0" lang="en" sz="1200" u="none" cap="none" strike="noStrike">
                <a:solidFill>
                  <a:schemeClr val="dk1"/>
                </a:solidFill>
                <a:latin typeface="Arial"/>
                <a:ea typeface="Arial"/>
                <a:cs typeface="Arial"/>
                <a:sym typeface="Arial"/>
              </a:rPr>
              <a:t>. Perhaps the convolutional layers will also filter out the background as well as the whiteness of the digits. Below is the code for constructing our CNNs: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The parameter filters is a list specifying the number of filters per convolution.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The input to the CNN are images in the shape 28x28x1</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A max pooling which reduces the feature map sizes by 75% after each convolution.</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A dropout (regularization) of 25% after each convolution/max pooling layer.</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The last dense layer of 10 nodes with a softmax activation function is the classifier.</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a:t>
            </a:r>
            <a:endParaRPr b="1"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28" name="Google Shape;728;p105"/>
          <p:cNvGraphicFramePr/>
          <p:nvPr/>
        </p:nvGraphicFramePr>
        <p:xfrm>
          <a:off x="573925" y="2634388"/>
          <a:ext cx="3000000" cy="3000000"/>
        </p:xfrm>
        <a:graphic>
          <a:graphicData uri="http://schemas.openxmlformats.org/drawingml/2006/table">
            <a:tbl>
              <a:tblPr>
                <a:noFill/>
                <a:tableStyleId>{8968A45A-6440-44E5-87AE-31210EB76667}</a:tableStyleId>
              </a:tblPr>
              <a:tblGrid>
                <a:gridCol w="7862400"/>
              </a:tblGrid>
              <a:tr h="1702000">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rgbClr val="9C27B0"/>
                          </a:solidFill>
                          <a:latin typeface="Consolas"/>
                          <a:ea typeface="Consolas"/>
                          <a:cs typeface="Consolas"/>
                          <a:sym typeface="Consolas"/>
                        </a:rPr>
                        <a:t>def</a:t>
                      </a:r>
                      <a:r>
                        <a:rPr lang="en" sz="800" u="none" cap="none" strike="noStrike">
                          <a:solidFill>
                            <a:schemeClr val="dk1"/>
                          </a:solidFill>
                          <a:latin typeface="Consolas"/>
                          <a:ea typeface="Consolas"/>
                          <a:cs typeface="Consolas"/>
                          <a:sym typeface="Consolas"/>
                        </a:rPr>
                        <a:t> CNN</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filters</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 </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3367D6"/>
                          </a:solidFill>
                          <a:latin typeface="Consolas"/>
                          <a:ea typeface="Consolas"/>
                          <a:cs typeface="Consolas"/>
                          <a:sym typeface="Consolas"/>
                        </a:rPr>
                        <a:t>Sequential</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first </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9C27B0"/>
                          </a:solidFill>
                          <a:latin typeface="Consolas"/>
                          <a:ea typeface="Consolas"/>
                          <a:cs typeface="Consolas"/>
                          <a:sym typeface="Consolas"/>
                        </a:rPr>
                        <a:t>True</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a:t>
                      </a:r>
                      <a:r>
                        <a:rPr lang="en" sz="800" u="none" cap="none" strike="noStrike">
                          <a:solidFill>
                            <a:srgbClr val="9C27B0"/>
                          </a:solidFill>
                          <a:latin typeface="Consolas"/>
                          <a:ea typeface="Consolas"/>
                          <a:cs typeface="Consolas"/>
                          <a:sym typeface="Consolas"/>
                        </a:rPr>
                        <a:t>for</a:t>
                      </a:r>
                      <a:r>
                        <a:rPr lang="en" sz="800" u="none" cap="none" strike="noStrike">
                          <a:solidFill>
                            <a:schemeClr val="dk1"/>
                          </a:solidFill>
                          <a:latin typeface="Consolas"/>
                          <a:ea typeface="Consolas"/>
                          <a:cs typeface="Consolas"/>
                          <a:sym typeface="Consolas"/>
                        </a:rPr>
                        <a:t> n_filters </a:t>
                      </a:r>
                      <a:r>
                        <a:rPr lang="en" sz="800" u="none" cap="none" strike="noStrike">
                          <a:solidFill>
                            <a:srgbClr val="9C27B0"/>
                          </a:solidFill>
                          <a:latin typeface="Consolas"/>
                          <a:ea typeface="Consolas"/>
                          <a:cs typeface="Consolas"/>
                          <a:sym typeface="Consolas"/>
                        </a:rPr>
                        <a:t>in</a:t>
                      </a:r>
                      <a:r>
                        <a:rPr lang="en" sz="800" u="none" cap="none" strike="noStrike">
                          <a:solidFill>
                            <a:schemeClr val="dk1"/>
                          </a:solidFill>
                          <a:latin typeface="Consolas"/>
                          <a:ea typeface="Consolas"/>
                          <a:cs typeface="Consolas"/>
                          <a:sym typeface="Consolas"/>
                        </a:rPr>
                        <a:t> filters</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a:t>
                      </a:r>
                      <a:r>
                        <a:rPr lang="en" sz="800" u="none" cap="none" strike="noStrike">
                          <a:solidFill>
                            <a:srgbClr val="9C27B0"/>
                          </a:solidFill>
                          <a:latin typeface="Consolas"/>
                          <a:ea typeface="Consolas"/>
                          <a:cs typeface="Consolas"/>
                          <a:sym typeface="Consolas"/>
                        </a:rPr>
                        <a:t>if</a:t>
                      </a:r>
                      <a:r>
                        <a:rPr lang="en" sz="800" u="none" cap="none" strike="noStrike">
                          <a:solidFill>
                            <a:schemeClr val="dk1"/>
                          </a:solidFill>
                          <a:latin typeface="Consolas"/>
                          <a:ea typeface="Consolas"/>
                          <a:cs typeface="Consolas"/>
                          <a:sym typeface="Consolas"/>
                        </a:rPr>
                        <a:t> first</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Conv2D</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n_filters</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616161"/>
                          </a:solidFill>
                          <a:latin typeface="Consolas"/>
                          <a:ea typeface="Consolas"/>
                          <a:cs typeface="Consolas"/>
                          <a:sym typeface="Consolas"/>
                        </a:rPr>
                        <a:t>(</a:t>
                      </a:r>
                      <a:r>
                        <a:rPr lang="en" sz="800" u="none" cap="none" strike="noStrike">
                          <a:solidFill>
                            <a:srgbClr val="C53929"/>
                          </a:solidFill>
                          <a:latin typeface="Consolas"/>
                          <a:ea typeface="Consolas"/>
                          <a:cs typeface="Consolas"/>
                          <a:sym typeface="Consolas"/>
                        </a:rPr>
                        <a:t>3</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C53929"/>
                          </a:solidFill>
                          <a:latin typeface="Consolas"/>
                          <a:ea typeface="Consolas"/>
                          <a:cs typeface="Consolas"/>
                          <a:sym typeface="Consolas"/>
                        </a:rPr>
                        <a:t>3</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strides</a:t>
                      </a:r>
                      <a:r>
                        <a:rPr lang="en" sz="800" u="none" cap="none" strike="noStrike">
                          <a:solidFill>
                            <a:srgbClr val="616161"/>
                          </a:solidFill>
                          <a:latin typeface="Consolas"/>
                          <a:ea typeface="Consolas"/>
                          <a:cs typeface="Consolas"/>
                          <a:sym typeface="Consolas"/>
                        </a:rPr>
                        <a:t>=</a:t>
                      </a:r>
                      <a:r>
                        <a:rPr lang="en" sz="800" u="none" cap="none" strike="noStrike">
                          <a:solidFill>
                            <a:srgbClr val="C53929"/>
                          </a:solidFill>
                          <a:latin typeface="Consolas"/>
                          <a:ea typeface="Consolas"/>
                          <a:cs typeface="Consolas"/>
                          <a:sym typeface="Consolas"/>
                        </a:rPr>
                        <a:t>1</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input_shape</a:t>
                      </a:r>
                      <a:r>
                        <a:rPr lang="en" sz="800" u="none" cap="none" strike="noStrike">
                          <a:solidFill>
                            <a:srgbClr val="616161"/>
                          </a:solidFill>
                          <a:latin typeface="Consolas"/>
                          <a:ea typeface="Consolas"/>
                          <a:cs typeface="Consolas"/>
                          <a:sym typeface="Consolas"/>
                        </a:rPr>
                        <a:t>=(</a:t>
                      </a:r>
                      <a:r>
                        <a:rPr lang="en" sz="800" u="none" cap="none" strike="noStrike">
                          <a:solidFill>
                            <a:srgbClr val="C53929"/>
                          </a:solidFill>
                          <a:latin typeface="Consolas"/>
                          <a:ea typeface="Consolas"/>
                          <a:cs typeface="Consolas"/>
                          <a:sym typeface="Consolas"/>
                        </a:rPr>
                        <a:t>28</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C53929"/>
                          </a:solidFill>
                          <a:latin typeface="Consolas"/>
                          <a:ea typeface="Consolas"/>
                          <a:cs typeface="Consolas"/>
                          <a:sym typeface="Consolas"/>
                        </a:rPr>
                        <a:t>28</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C53929"/>
                          </a:solidFill>
                          <a:latin typeface="Consolas"/>
                          <a:ea typeface="Consolas"/>
                          <a:cs typeface="Consolas"/>
                          <a:sym typeface="Consolas"/>
                        </a:rPr>
                        <a:t>1</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a:t>
                      </a:r>
                      <a:r>
                        <a:rPr lang="en" sz="800" u="none" cap="none" strike="noStrike">
                          <a:solidFill>
                            <a:srgbClr val="9C27B0"/>
                          </a:solidFill>
                          <a:latin typeface="Consolas"/>
                          <a:ea typeface="Consolas"/>
                          <a:cs typeface="Consolas"/>
                          <a:sym typeface="Consolas"/>
                        </a:rPr>
                        <a:t>else</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Conv2D</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n_filters</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616161"/>
                          </a:solidFill>
                          <a:latin typeface="Consolas"/>
                          <a:ea typeface="Consolas"/>
                          <a:cs typeface="Consolas"/>
                          <a:sym typeface="Consolas"/>
                        </a:rPr>
                        <a:t>(</a:t>
                      </a:r>
                      <a:r>
                        <a:rPr lang="en" sz="800" u="none" cap="none" strike="noStrike">
                          <a:solidFill>
                            <a:srgbClr val="C53929"/>
                          </a:solidFill>
                          <a:latin typeface="Consolas"/>
                          <a:ea typeface="Consolas"/>
                          <a:cs typeface="Consolas"/>
                          <a:sym typeface="Consolas"/>
                        </a:rPr>
                        <a:t>3</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C53929"/>
                          </a:solidFill>
                          <a:latin typeface="Consolas"/>
                          <a:ea typeface="Consolas"/>
                          <a:cs typeface="Consolas"/>
                          <a:sym typeface="Consolas"/>
                        </a:rPr>
                        <a:t>3</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strides</a:t>
                      </a:r>
                      <a:r>
                        <a:rPr lang="en" sz="800" u="none" cap="none" strike="noStrike">
                          <a:solidFill>
                            <a:srgbClr val="616161"/>
                          </a:solidFill>
                          <a:latin typeface="Consolas"/>
                          <a:ea typeface="Consolas"/>
                          <a:cs typeface="Consolas"/>
                          <a:sym typeface="Consolas"/>
                        </a:rPr>
                        <a:t>=</a:t>
                      </a:r>
                      <a:r>
                        <a:rPr lang="en" sz="800" u="none" cap="none" strike="noStrike">
                          <a:solidFill>
                            <a:srgbClr val="C53929"/>
                          </a:solidFill>
                          <a:latin typeface="Consolas"/>
                          <a:ea typeface="Consolas"/>
                          <a:cs typeface="Consolas"/>
                          <a:sym typeface="Consolas"/>
                        </a:rPr>
                        <a:t>1</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ReLU</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MaxPooling2D</a:t>
                      </a:r>
                      <a:r>
                        <a:rPr lang="en" sz="800" u="none" cap="none" strike="noStrike">
                          <a:solidFill>
                            <a:srgbClr val="616161"/>
                          </a:solidFill>
                          <a:latin typeface="Consolas"/>
                          <a:ea typeface="Consolas"/>
                          <a:cs typeface="Consolas"/>
                          <a:sym typeface="Consolas"/>
                        </a:rPr>
                        <a:t>((</a:t>
                      </a:r>
                      <a:r>
                        <a:rPr lang="en" sz="800" u="none" cap="none" strike="noStrike">
                          <a:solidFill>
                            <a:srgbClr val="C53929"/>
                          </a:solidFill>
                          <a:latin typeface="Consolas"/>
                          <a:ea typeface="Consolas"/>
                          <a:cs typeface="Consolas"/>
                          <a:sym typeface="Consolas"/>
                        </a:rPr>
                        <a:t>2</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C53929"/>
                          </a:solidFill>
                          <a:latin typeface="Consolas"/>
                          <a:ea typeface="Consolas"/>
                          <a:cs typeface="Consolas"/>
                          <a:sym typeface="Consolas"/>
                        </a:rPr>
                        <a:t>2</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strides</a:t>
                      </a:r>
                      <a:r>
                        <a:rPr lang="en" sz="800" u="none" cap="none" strike="noStrike">
                          <a:solidFill>
                            <a:srgbClr val="616161"/>
                          </a:solidFill>
                          <a:latin typeface="Consolas"/>
                          <a:ea typeface="Consolas"/>
                          <a:cs typeface="Consolas"/>
                          <a:sym typeface="Consolas"/>
                        </a:rPr>
                        <a:t>=</a:t>
                      </a:r>
                      <a:r>
                        <a:rPr lang="en" sz="800" u="none" cap="none" strike="noStrike">
                          <a:solidFill>
                            <a:srgbClr val="C53929"/>
                          </a:solidFill>
                          <a:latin typeface="Consolas"/>
                          <a:ea typeface="Consolas"/>
                          <a:cs typeface="Consolas"/>
                          <a:sym typeface="Consolas"/>
                        </a:rPr>
                        <a:t>2</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Dropout</a:t>
                      </a:r>
                      <a:r>
                        <a:rPr lang="en" sz="800" u="none" cap="none" strike="noStrike">
                          <a:solidFill>
                            <a:srgbClr val="616161"/>
                          </a:solidFill>
                          <a:latin typeface="Consolas"/>
                          <a:ea typeface="Consolas"/>
                          <a:cs typeface="Consolas"/>
                          <a:sym typeface="Consolas"/>
                        </a:rPr>
                        <a:t>(</a:t>
                      </a:r>
                      <a:r>
                        <a:rPr lang="en" sz="800" u="none" cap="none" strike="noStrike">
                          <a:solidFill>
                            <a:srgbClr val="C53929"/>
                          </a:solidFill>
                          <a:latin typeface="Consolas"/>
                          <a:ea typeface="Consolas"/>
                          <a:cs typeface="Consolas"/>
                          <a:sym typeface="Consolas"/>
                        </a:rPr>
                        <a:t>0.25</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Flatten</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Dense</a:t>
                      </a:r>
                      <a:r>
                        <a:rPr lang="en" sz="800" u="none" cap="none" strike="noStrike">
                          <a:solidFill>
                            <a:srgbClr val="616161"/>
                          </a:solidFill>
                          <a:latin typeface="Consolas"/>
                          <a:ea typeface="Consolas"/>
                          <a:cs typeface="Consolas"/>
                          <a:sym typeface="Consolas"/>
                        </a:rPr>
                        <a:t>(</a:t>
                      </a:r>
                      <a:r>
                        <a:rPr lang="en" sz="800" u="none" cap="none" strike="noStrike">
                          <a:solidFill>
                            <a:srgbClr val="C53929"/>
                          </a:solidFill>
                          <a:latin typeface="Consolas"/>
                          <a:ea typeface="Consolas"/>
                          <a:cs typeface="Consolas"/>
                          <a:sym typeface="Consolas"/>
                        </a:rPr>
                        <a:t>10</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Activation</a:t>
                      </a:r>
                      <a:r>
                        <a:rPr lang="en" sz="800" u="none" cap="none" strike="noStrike">
                          <a:solidFill>
                            <a:srgbClr val="616161"/>
                          </a:solidFill>
                          <a:latin typeface="Consolas"/>
                          <a:ea typeface="Consolas"/>
                          <a:cs typeface="Consolas"/>
                          <a:sym typeface="Consolas"/>
                        </a:rPr>
                        <a:t>(</a:t>
                      </a:r>
                      <a:r>
                        <a:rPr lang="en" sz="800" u="none" cap="none" strike="noStrike">
                          <a:solidFill>
                            <a:srgbClr val="0F9D58"/>
                          </a:solidFill>
                          <a:latin typeface="Consolas"/>
                          <a:ea typeface="Consolas"/>
                          <a:cs typeface="Consolas"/>
                          <a:sym typeface="Consolas"/>
                        </a:rPr>
                        <a:t>'softmax'</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a:t>
                      </a:r>
                      <a:r>
                        <a:rPr lang="en" sz="800" u="none" cap="none" strike="noStrike">
                          <a:solidFill>
                            <a:srgbClr val="455A64"/>
                          </a:solidFill>
                          <a:latin typeface="Consolas"/>
                          <a:ea typeface="Consolas"/>
                          <a:cs typeface="Consolas"/>
                          <a:sym typeface="Consolas"/>
                        </a:rPr>
                        <a:t># For a multi-class classification problem</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compile</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optimizer</a:t>
                      </a:r>
                      <a:r>
                        <a:rPr lang="en" sz="800" u="none" cap="none" strike="noStrike">
                          <a:solidFill>
                            <a:srgbClr val="616161"/>
                          </a:solidFill>
                          <a:latin typeface="Consolas"/>
                          <a:ea typeface="Consolas"/>
                          <a:cs typeface="Consolas"/>
                          <a:sym typeface="Consolas"/>
                        </a:rPr>
                        <a:t>=</a:t>
                      </a:r>
                      <a:r>
                        <a:rPr lang="en" sz="800" u="none" cap="none" strike="noStrike">
                          <a:solidFill>
                            <a:srgbClr val="0F9D58"/>
                          </a:solidFill>
                          <a:latin typeface="Consolas"/>
                          <a:ea typeface="Consolas"/>
                          <a:cs typeface="Consolas"/>
                          <a:sym typeface="Consolas"/>
                        </a:rPr>
                        <a:t>'rmsprop'</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loss</a:t>
                      </a:r>
                      <a:r>
                        <a:rPr lang="en" sz="800" u="none" cap="none" strike="noStrike">
                          <a:solidFill>
                            <a:srgbClr val="616161"/>
                          </a:solidFill>
                          <a:latin typeface="Consolas"/>
                          <a:ea typeface="Consolas"/>
                          <a:cs typeface="Consolas"/>
                          <a:sym typeface="Consolas"/>
                        </a:rPr>
                        <a:t>=</a:t>
                      </a:r>
                      <a:r>
                        <a:rPr lang="en" sz="800" u="none" cap="none" strike="noStrike">
                          <a:solidFill>
                            <a:srgbClr val="0F9D58"/>
                          </a:solidFill>
                          <a:latin typeface="Consolas"/>
                          <a:ea typeface="Consolas"/>
                          <a:cs typeface="Consolas"/>
                          <a:sym typeface="Consolas"/>
                        </a:rPr>
                        <a:t>'categorical_crossentropy'</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metrics</a:t>
                      </a:r>
                      <a:r>
                        <a:rPr lang="en" sz="800" u="none" cap="none" strike="noStrike">
                          <a:solidFill>
                            <a:srgbClr val="616161"/>
                          </a:solidFill>
                          <a:latin typeface="Consolas"/>
                          <a:ea typeface="Consolas"/>
                          <a:cs typeface="Consolas"/>
                          <a:sym typeface="Consolas"/>
                        </a:rPr>
                        <a:t>=[</a:t>
                      </a:r>
                      <a:r>
                        <a:rPr lang="en" sz="800" u="none" cap="none" strike="noStrike">
                          <a:solidFill>
                            <a:srgbClr val="0F9D58"/>
                          </a:solidFill>
                          <a:latin typeface="Consolas"/>
                          <a:ea typeface="Consolas"/>
                          <a:cs typeface="Consolas"/>
                          <a:sym typeface="Consolas"/>
                        </a:rPr>
                        <a:t>'accuracy'</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a:t>
                      </a:r>
                      <a:r>
                        <a:rPr lang="en" sz="800" u="none" cap="none" strike="noStrike">
                          <a:solidFill>
                            <a:srgbClr val="9C27B0"/>
                          </a:solidFill>
                          <a:latin typeface="Consolas"/>
                          <a:ea typeface="Consolas"/>
                          <a:cs typeface="Consolas"/>
                          <a:sym typeface="Consolas"/>
                        </a:rPr>
                        <a:t>return</a:t>
                      </a:r>
                      <a:r>
                        <a:rPr lang="en" sz="800" u="none" cap="none" strike="noStrike">
                          <a:solidFill>
                            <a:schemeClr val="dk1"/>
                          </a:solidFill>
                          <a:latin typeface="Consolas"/>
                          <a:ea typeface="Consolas"/>
                          <a:cs typeface="Consolas"/>
                          <a:sym typeface="Consolas"/>
                        </a:rPr>
                        <a:t> model</a:t>
                      </a:r>
                      <a:endParaRPr sz="800" u="none" cap="none" strike="noStrike">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Google Shape;733;p106"/>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734" name="Google Shape;734;p106"/>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735" name="Google Shape;735;p10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Training as a CNN</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Let’s start with a CNN </a:t>
            </a:r>
            <a:r>
              <a:rPr b="0" i="0" lang="en" sz="1200" u="sng" cap="none" strike="noStrike">
                <a:solidFill>
                  <a:schemeClr val="dk1"/>
                </a:solidFill>
                <a:latin typeface="Arial"/>
                <a:ea typeface="Arial"/>
                <a:cs typeface="Arial"/>
                <a:sym typeface="Arial"/>
              </a:rPr>
              <a:t>with a single convolutional layer of 16 filters</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a:t>
            </a:r>
            <a:endParaRPr b="1"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We can see we went from a previous high of 10% accuracy on the inverted data to 50% accuracy. Thus,</a:t>
            </a:r>
            <a:r>
              <a:rPr b="1" i="0" lang="en" sz="1200" u="none" cap="none" strike="noStrike">
                <a:solidFill>
                  <a:srgbClr val="0000FF"/>
                </a:solidFill>
                <a:latin typeface="Arial"/>
                <a:ea typeface="Arial"/>
                <a:cs typeface="Arial"/>
                <a:sym typeface="Arial"/>
              </a:rPr>
              <a:t> it does seem the convolutional layers help filter out (not learn) the background or whiteness of the digits</a:t>
            </a:r>
            <a:r>
              <a:rPr b="0" i="0" lang="en" sz="1200" u="none" cap="none" strike="noStrike">
                <a:solidFill>
                  <a:schemeClr val="dk1"/>
                </a:solidFill>
                <a:latin typeface="Arial"/>
                <a:ea typeface="Arial"/>
                <a:cs typeface="Arial"/>
                <a:sym typeface="Arial"/>
              </a:rPr>
              <a:t>. But it’s still far too low in accuracy. For the shifted, we increased to 57%. Still below our target, but </a:t>
            </a:r>
            <a:r>
              <a:rPr b="1" i="0" lang="en" sz="1200" u="none" cap="none" strike="noStrike">
                <a:solidFill>
                  <a:srgbClr val="0000FF"/>
                </a:solidFill>
                <a:latin typeface="Arial"/>
                <a:ea typeface="Arial"/>
                <a:cs typeface="Arial"/>
                <a:sym typeface="Arial"/>
              </a:rPr>
              <a:t>we can also see now have the convolutional layers are learning the spatial relationships.</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36" name="Google Shape;736;p106"/>
          <p:cNvGraphicFramePr/>
          <p:nvPr/>
        </p:nvGraphicFramePr>
        <p:xfrm>
          <a:off x="554650" y="1603763"/>
          <a:ext cx="3000000" cy="3000000"/>
        </p:xfrm>
        <a:graphic>
          <a:graphicData uri="http://schemas.openxmlformats.org/drawingml/2006/table">
            <a:tbl>
              <a:tblPr>
                <a:noFill/>
                <a:tableStyleId>{8968A45A-6440-44E5-87AE-31210EB76667}</a:tableStyleId>
              </a:tblPr>
              <a:tblGrid>
                <a:gridCol w="7862400"/>
              </a:tblGrid>
              <a:tr h="170200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CNN</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16</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shuffle</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"inverted"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x_test_shift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"shifted"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616161"/>
                          </a:solidFill>
                          <a:latin typeface="Consolas"/>
                          <a:ea typeface="Consolas"/>
                          <a:cs typeface="Consolas"/>
                          <a:sym typeface="Consolas"/>
                        </a:rPr>
                        <a:t>Output: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test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0.05741905354047194</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0.9809</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inverted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2.1893138484954835</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0.5302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shifted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2.231996842956543</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0.5682</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Google Shape;741;p107"/>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742" name="Google Shape;742;p107"/>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743" name="Google Shape;743;p10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Training as a CNN</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If one convolutional layer improved things, let’s see how much better we can do </a:t>
            </a:r>
            <a:r>
              <a:rPr b="0" i="0" lang="en" sz="1200" u="sng" cap="none" strike="noStrike">
                <a:solidFill>
                  <a:schemeClr val="dk1"/>
                </a:solidFill>
                <a:latin typeface="Arial"/>
                <a:ea typeface="Arial"/>
                <a:cs typeface="Arial"/>
                <a:sym typeface="Arial"/>
              </a:rPr>
              <a:t>with two convolutional layers</a:t>
            </a:r>
            <a:r>
              <a:rPr b="0" i="0" lang="en" sz="1200" u="none" cap="none" strike="noStrike">
                <a:solidFill>
                  <a:schemeClr val="dk1"/>
                </a:solidFill>
                <a:latin typeface="Arial"/>
                <a:ea typeface="Arial"/>
                <a:cs typeface="Arial"/>
                <a:sym typeface="Arial"/>
              </a:rPr>
              <a:t>. We will use two layers, the first with 16 filters and the second with 32 filters. It’s a common practice to double the number of filters as you get successively deeper into a CNN.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Our inverted test data went up to 63%. So </a:t>
            </a:r>
            <a:r>
              <a:rPr b="1" i="0" lang="en" sz="1200" u="none" cap="none" strike="noStrike">
                <a:solidFill>
                  <a:srgbClr val="0000FF"/>
                </a:solidFill>
                <a:latin typeface="Arial"/>
                <a:ea typeface="Arial"/>
                <a:cs typeface="Arial"/>
                <a:sym typeface="Arial"/>
              </a:rPr>
              <a:t>it’s more learning to filter out the background and whiteness of the digits, but still not there</a:t>
            </a:r>
            <a:r>
              <a:rPr b="0" i="0" lang="en" sz="1200" u="none" cap="none" strike="noStrike">
                <a:solidFill>
                  <a:schemeClr val="dk1"/>
                </a:solidFill>
                <a:latin typeface="Arial"/>
                <a:ea typeface="Arial"/>
                <a:cs typeface="Arial"/>
                <a:sym typeface="Arial"/>
              </a:rPr>
              <a:t>. Our shifted test jumped to 76%. So you can </a:t>
            </a:r>
            <a:r>
              <a:rPr b="1" i="0" lang="en" sz="1200" u="none" cap="none" strike="noStrike">
                <a:solidFill>
                  <a:srgbClr val="0000FF"/>
                </a:solidFill>
                <a:latin typeface="Arial"/>
                <a:ea typeface="Arial"/>
                <a:cs typeface="Arial"/>
                <a:sym typeface="Arial"/>
              </a:rPr>
              <a:t>see how convolutional layers are learning the spatial relationships in the digits vs. position</a:t>
            </a:r>
            <a:r>
              <a:rPr b="0" i="0" lang="en" sz="1200" u="none" cap="none" strike="noStrike">
                <a:solidFill>
                  <a:schemeClr val="dk1"/>
                </a:solidFill>
                <a:latin typeface="Arial"/>
                <a:ea typeface="Arial"/>
                <a:cs typeface="Arial"/>
                <a:sym typeface="Arial"/>
              </a:rPr>
              <a:t> in the image (compared to a DNN).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44" name="Google Shape;744;p107"/>
          <p:cNvGraphicFramePr/>
          <p:nvPr/>
        </p:nvGraphicFramePr>
        <p:xfrm>
          <a:off x="583525" y="1892738"/>
          <a:ext cx="3000000" cy="3000000"/>
        </p:xfrm>
        <a:graphic>
          <a:graphicData uri="http://schemas.openxmlformats.org/drawingml/2006/table">
            <a:tbl>
              <a:tblPr>
                <a:noFill/>
                <a:tableStyleId>{8968A45A-6440-44E5-87AE-31210EB76667}</a:tableStyleId>
              </a:tblPr>
              <a:tblGrid>
                <a:gridCol w="7862400"/>
              </a:tblGrid>
              <a:tr h="170200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CNN</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16, 32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shuffle</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"inverted"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x_test_shift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"shifted"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616161"/>
                          </a:solidFill>
                          <a:latin typeface="Consolas"/>
                          <a:ea typeface="Consolas"/>
                          <a:cs typeface="Consolas"/>
                          <a:sym typeface="Consolas"/>
                        </a:rPr>
                        <a:t>Output: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inverted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1.2761547603607177</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0.6332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shifted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0.6951200264453888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0.7679</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Google Shape;749;p10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750" name="Google Shape;750;p10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751" name="Google Shape;751;p10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Image Augmentation</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sng" cap="none" strike="noStrike">
                <a:solidFill>
                  <a:schemeClr val="dk1"/>
                </a:solidFill>
                <a:latin typeface="Arial"/>
                <a:ea typeface="Arial"/>
                <a:cs typeface="Arial"/>
                <a:sym typeface="Arial"/>
              </a:rPr>
              <a:t>Let’s use image augmentation</a:t>
            </a:r>
            <a:r>
              <a:rPr b="0" i="0" lang="en" sz="1200" u="none" cap="none" strike="noStrike">
                <a:solidFill>
                  <a:schemeClr val="dk1"/>
                </a:solidFill>
                <a:latin typeface="Arial"/>
                <a:ea typeface="Arial"/>
                <a:cs typeface="Arial"/>
                <a:sym typeface="Arial"/>
              </a:rPr>
              <a:t>. Image augmentation is a process for generating new samples from existing samples by making some small modifications, such that the modification would not change what the image would be classified as, and the image would be still recognized by the human eye as being that class.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addition to adding more samples to the training set, certain types of augmentation can also </a:t>
            </a:r>
            <a:r>
              <a:rPr b="1" i="0" lang="en" sz="1200" u="none" cap="none" strike="noStrike">
                <a:solidFill>
                  <a:srgbClr val="0000FF"/>
                </a:solidFill>
                <a:latin typeface="Arial"/>
                <a:ea typeface="Arial"/>
                <a:cs typeface="Arial"/>
                <a:sym typeface="Arial"/>
              </a:rPr>
              <a:t>aid in generalizing the model to accurately classify images outside of the test (holdout) dataset </a:t>
            </a:r>
            <a:r>
              <a:rPr b="0" i="0" lang="en" sz="1200" u="none" cap="none" strike="noStrike">
                <a:solidFill>
                  <a:schemeClr val="dk1"/>
                </a:solidFill>
                <a:latin typeface="Arial"/>
                <a:ea typeface="Arial"/>
                <a:cs typeface="Arial"/>
                <a:sym typeface="Arial"/>
              </a:rPr>
              <a:t>that it would’ve otherwise failed 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We are going to </a:t>
            </a:r>
            <a:r>
              <a:rPr b="1" i="0" lang="en" sz="1200" u="none" cap="none" strike="noStrike">
                <a:solidFill>
                  <a:srgbClr val="0000FF"/>
                </a:solidFill>
                <a:latin typeface="Arial"/>
                <a:ea typeface="Arial"/>
                <a:cs typeface="Arial"/>
                <a:sym typeface="Arial"/>
              </a:rPr>
              <a:t>improve this by using image augmentation to randomly shift the image left or right upto 20%</a:t>
            </a:r>
            <a:r>
              <a:rPr b="0" i="0" lang="en" sz="1200" u="none" cap="none" strike="noStrike">
                <a:solidFill>
                  <a:schemeClr val="dk1"/>
                </a:solidFill>
                <a:latin typeface="Arial"/>
                <a:ea typeface="Arial"/>
                <a:cs typeface="Arial"/>
                <a:sym typeface="Arial"/>
              </a:rPr>
              <a:t>. Since our images are 28 pixels wide, 20% would mean that the image gets shifted a maximum of six pixels in either direction. We have a minimum of a four pixel boundary, so there will be little to no clipping of the digits.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5" name="Shape 755"/>
        <p:cNvGrpSpPr/>
        <p:nvPr/>
      </p:nvGrpSpPr>
      <p:grpSpPr>
        <a:xfrm>
          <a:off x="0" y="0"/>
          <a:ext cx="0" cy="0"/>
          <a:chOff x="0" y="0"/>
          <a:chExt cx="0" cy="0"/>
        </a:xfrm>
      </p:grpSpPr>
      <p:sp>
        <p:nvSpPr>
          <p:cNvPr id="756" name="Google Shape;756;p10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757" name="Google Shape;757;p10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758" name="Google Shape;758;p10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Image Augmentation</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We will use the </a:t>
            </a:r>
            <a:r>
              <a:rPr b="0" i="0" lang="en" sz="1200" u="none" cap="none" strike="noStrike">
                <a:solidFill>
                  <a:srgbClr val="0D904F"/>
                </a:solidFill>
                <a:latin typeface="Consolas"/>
                <a:ea typeface="Consolas"/>
                <a:cs typeface="Consolas"/>
                <a:sym typeface="Consolas"/>
              </a:rPr>
              <a:t>ImageDataGenerator</a:t>
            </a:r>
            <a:r>
              <a:rPr b="0" i="0" lang="en" sz="1200" u="none" cap="none" strike="noStrike">
                <a:solidFill>
                  <a:schemeClr val="dk1"/>
                </a:solidFill>
                <a:latin typeface="Arial"/>
                <a:ea typeface="Arial"/>
                <a:cs typeface="Arial"/>
                <a:sym typeface="Arial"/>
              </a:rPr>
              <a:t> class in Keras to do the image augmentation. In the code example below, we do the following:</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Create the same CNN model as before.</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Instantiate an </a:t>
            </a:r>
            <a:r>
              <a:rPr b="0" i="0" lang="en" sz="1200" u="none" cap="none" strike="noStrike">
                <a:solidFill>
                  <a:srgbClr val="0D904F"/>
                </a:solidFill>
                <a:latin typeface="Consolas"/>
                <a:ea typeface="Consolas"/>
                <a:cs typeface="Consolas"/>
                <a:sym typeface="Consolas"/>
              </a:rPr>
              <a:t>ImageDataGenerator</a:t>
            </a:r>
            <a:r>
              <a:rPr b="0" i="0" lang="en" sz="1200" u="none" cap="none" strike="noStrike">
                <a:solidFill>
                  <a:schemeClr val="dk1"/>
                </a:solidFill>
                <a:latin typeface="Arial"/>
                <a:ea typeface="Arial"/>
                <a:cs typeface="Arial"/>
                <a:sym typeface="Arial"/>
              </a:rPr>
              <a:t> generator object where the parameter </a:t>
            </a:r>
            <a:r>
              <a:rPr b="0" i="0" lang="en" sz="1200" u="none" cap="none" strike="noStrike">
                <a:solidFill>
                  <a:srgbClr val="0D904F"/>
                </a:solidFill>
                <a:latin typeface="Consolas"/>
                <a:ea typeface="Consolas"/>
                <a:cs typeface="Consolas"/>
                <a:sym typeface="Consolas"/>
              </a:rPr>
              <a:t>width_shift_range=0.2</a:t>
            </a:r>
            <a:r>
              <a:rPr b="0" i="0" lang="en" sz="1200" u="none" cap="none" strike="noStrike">
                <a:solidFill>
                  <a:schemeClr val="dk1"/>
                </a:solidFill>
                <a:latin typeface="Arial"/>
                <a:ea typeface="Arial"/>
                <a:cs typeface="Arial"/>
                <a:sym typeface="Arial"/>
              </a:rPr>
              <a:t> will augment the dataset during training by randomly shifting images +/- 20%.</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We invoke the </a:t>
            </a:r>
            <a:r>
              <a:rPr b="0" i="0" lang="en" sz="1200" u="none" cap="none" strike="noStrike">
                <a:solidFill>
                  <a:srgbClr val="0D904F"/>
                </a:solidFill>
                <a:latin typeface="Consolas"/>
                <a:ea typeface="Consolas"/>
                <a:cs typeface="Consolas"/>
                <a:sym typeface="Consolas"/>
              </a:rPr>
              <a:t>fit_generator()</a:t>
            </a:r>
            <a:r>
              <a:rPr b="0" i="0" lang="en" sz="1200" u="none" cap="none" strike="noStrike">
                <a:solidFill>
                  <a:schemeClr val="dk1"/>
                </a:solidFill>
                <a:latin typeface="Arial"/>
                <a:ea typeface="Arial"/>
                <a:cs typeface="Arial"/>
                <a:sym typeface="Arial"/>
              </a:rPr>
              <a:t> method to train the model using our image augmentation generator with our existing training data.</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We specify the number of </a:t>
            </a:r>
            <a:r>
              <a:rPr b="0" i="0" lang="en" sz="1200" u="none" cap="none" strike="noStrike">
                <a:solidFill>
                  <a:srgbClr val="0D904F"/>
                </a:solidFill>
                <a:latin typeface="Consolas"/>
                <a:ea typeface="Consolas"/>
                <a:cs typeface="Consolas"/>
                <a:sym typeface="Consolas"/>
              </a:rPr>
              <a:t>steps_per_epoch</a:t>
            </a:r>
            <a:r>
              <a:rPr b="0" i="0" lang="en" sz="1200" u="none" cap="none" strike="noStrike">
                <a:solidFill>
                  <a:schemeClr val="dk1"/>
                </a:solidFill>
                <a:latin typeface="Arial"/>
                <a:ea typeface="Arial"/>
                <a:cs typeface="Arial"/>
                <a:sym typeface="Arial"/>
              </a:rPr>
              <a:t> in the generator as the number of training samples divided by the batch size; otherwise, the generator would loop indefinitely on the first epoch.</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59" name="Google Shape;759;p109"/>
          <p:cNvGraphicFramePr/>
          <p:nvPr/>
        </p:nvGraphicFramePr>
        <p:xfrm>
          <a:off x="583000" y="3587963"/>
          <a:ext cx="3000000" cy="3000000"/>
        </p:xfrm>
        <a:graphic>
          <a:graphicData uri="http://schemas.openxmlformats.org/drawingml/2006/table">
            <a:tbl>
              <a:tblPr>
                <a:noFill/>
                <a:tableStyleId>{8968A45A-6440-44E5-87AE-31210EB76667}</a:tableStyleId>
              </a:tblPr>
              <a:tblGrid>
                <a:gridCol w="7862400"/>
              </a:tblGrid>
              <a:tr h="12124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preprocessing</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image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CNN</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16</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width_shift_range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fit_generator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datagen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flow</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steps_per_epoch</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60000</a:t>
                      </a:r>
                      <a:r>
                        <a:rPr lang="en" sz="1000" u="none" cap="none" strike="noStrike">
                          <a:solidFill>
                            <a:schemeClr val="dk1"/>
                          </a:solidFill>
                          <a:latin typeface="Consolas"/>
                          <a:ea typeface="Consolas"/>
                          <a:cs typeface="Consolas"/>
                          <a:sym typeface="Consolas"/>
                        </a:rPr>
                        <a:t> </a:t>
                      </a:r>
                      <a:r>
                        <a:rPr lang="en" sz="1000" u="none" cap="none" strike="noStrike">
                          <a:solidFill>
                            <a:srgbClr val="455A64"/>
                          </a:solidFill>
                          <a:latin typeface="Consolas"/>
                          <a:ea typeface="Consolas"/>
                          <a:cs typeface="Consolas"/>
                          <a:sym typeface="Consolas"/>
                        </a:rPr>
                        <a:t>// 32 , epochs=10)</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Google Shape;764;p110"/>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765" name="Google Shape;765;p11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766" name="Google Shape;766;p11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Image Augmentation</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Let’s see if this improves the accuracy on our alternate test data.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Wow,</a:t>
            </a:r>
            <a:r>
              <a:rPr b="1" i="0" lang="en" sz="1200" u="none" cap="none" strike="noStrike">
                <a:solidFill>
                  <a:srgbClr val="0000FF"/>
                </a:solidFill>
                <a:latin typeface="Arial"/>
                <a:ea typeface="Arial"/>
                <a:cs typeface="Arial"/>
                <a:sym typeface="Arial"/>
              </a:rPr>
              <a:t> our accuracy on the shifted data is now nearly 98%</a:t>
            </a:r>
            <a:r>
              <a:rPr b="0" i="0" lang="en" sz="1200" u="none" cap="none" strike="noStrike">
                <a:solidFill>
                  <a:schemeClr val="dk1"/>
                </a:solidFill>
                <a:latin typeface="Arial"/>
                <a:ea typeface="Arial"/>
                <a:cs typeface="Arial"/>
                <a:sym typeface="Arial"/>
              </a:rPr>
              <a:t>. So </a:t>
            </a:r>
            <a:r>
              <a:rPr b="0" i="0" lang="en" sz="1200" u="sng" cap="none" strike="noStrike">
                <a:solidFill>
                  <a:schemeClr val="dk1"/>
                </a:solidFill>
                <a:latin typeface="Arial"/>
                <a:ea typeface="Arial"/>
                <a:cs typeface="Arial"/>
                <a:sym typeface="Arial"/>
              </a:rPr>
              <a:t>we were able to train the model to learn the spatial relationships of digits when their shifted in the image without increasing the complexity of the model</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67" name="Google Shape;767;p110"/>
          <p:cNvGraphicFramePr/>
          <p:nvPr/>
        </p:nvGraphicFramePr>
        <p:xfrm>
          <a:off x="505550" y="1671188"/>
          <a:ext cx="3000000" cy="3000000"/>
        </p:xfrm>
        <a:graphic>
          <a:graphicData uri="http://schemas.openxmlformats.org/drawingml/2006/table">
            <a:tbl>
              <a:tblPr>
                <a:noFill/>
                <a:tableStyleId>{8968A45A-6440-44E5-87AE-31210EB76667}</a:tableStyleId>
              </a:tblPr>
              <a:tblGrid>
                <a:gridCol w="7862400"/>
              </a:tblGrid>
              <a:tr h="12124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"inverted"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x_test_shift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"shifted"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616161"/>
                          </a:solidFill>
                          <a:latin typeface="Consolas"/>
                          <a:ea typeface="Consolas"/>
                          <a:cs typeface="Consolas"/>
                          <a:sym typeface="Consolas"/>
                        </a:rPr>
                        <a:t>Output: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test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0.046405045648082156</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0.986</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inverted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4.463096208190918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0.2338</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shifted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0.06386796866590157</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0.9796</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1" name="Shape 771"/>
        <p:cNvGrpSpPr/>
        <p:nvPr/>
      </p:nvGrpSpPr>
      <p:grpSpPr>
        <a:xfrm>
          <a:off x="0" y="0"/>
          <a:ext cx="0" cy="0"/>
          <a:chOff x="0" y="0"/>
          <a:chExt cx="0" cy="0"/>
        </a:xfrm>
      </p:grpSpPr>
      <p:sp>
        <p:nvSpPr>
          <p:cNvPr id="772" name="Google Shape;772;p11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773" name="Google Shape;773;p11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774" name="Google Shape;774;p11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Image Augmentation</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Let’s now tackle training the model to </a:t>
            </a:r>
            <a:r>
              <a:rPr b="1" i="0" lang="en" sz="1200" u="none" cap="none" strike="noStrike">
                <a:solidFill>
                  <a:srgbClr val="0000FF"/>
                </a:solidFill>
                <a:latin typeface="Arial"/>
                <a:ea typeface="Arial"/>
                <a:cs typeface="Arial"/>
                <a:sym typeface="Arial"/>
              </a:rPr>
              <a:t>filter out the background and whiteness of the digits</a:t>
            </a:r>
            <a:r>
              <a:rPr b="0" i="0" lang="en" sz="1200" u="none" cap="none" strike="noStrike">
                <a:solidFill>
                  <a:schemeClr val="dk1"/>
                </a:solidFill>
                <a:latin typeface="Arial"/>
                <a:ea typeface="Arial"/>
                <a:cs typeface="Arial"/>
                <a:sym typeface="Arial"/>
              </a:rPr>
              <a:t>. In the code below we take 10% of the training data (</a:t>
            </a:r>
            <a:r>
              <a:rPr b="0" i="0" lang="en" sz="1200" u="none" cap="none" strike="noStrike">
                <a:solidFill>
                  <a:srgbClr val="0D904F"/>
                </a:solidFill>
                <a:latin typeface="Consolas"/>
                <a:ea typeface="Consolas"/>
                <a:cs typeface="Consolas"/>
                <a:sym typeface="Consolas"/>
              </a:rPr>
              <a:t>x_train_copy[0:6000]</a:t>
            </a:r>
            <a:r>
              <a:rPr b="0" i="0" lang="en" sz="1200" u="none" cap="none" strike="noStrike">
                <a:solidFill>
                  <a:schemeClr val="dk1"/>
                </a:solidFill>
                <a:latin typeface="Arial"/>
                <a:ea typeface="Arial"/>
                <a:cs typeface="Arial"/>
                <a:sym typeface="Arial"/>
              </a:rPr>
              <a:t>) and invert it like we did with the test data. Why 10% instead of the whole training data? </a:t>
            </a:r>
            <a:r>
              <a:rPr b="0" i="0" lang="en" sz="1200" u="sng" cap="none" strike="noStrike">
                <a:solidFill>
                  <a:schemeClr val="dk1"/>
                </a:solidFill>
                <a:latin typeface="Arial"/>
                <a:ea typeface="Arial"/>
                <a:cs typeface="Arial"/>
                <a:sym typeface="Arial"/>
              </a:rPr>
              <a:t>When we want to train a model to filter out something, we generally can do it with as little as 10% of the distribution of the entire training data</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Next we combine the original training data with the additional inverted training data by appending the two training sets together (both x_train --the data, and y_train --the labels), for a total of 66,000 images (vs. 60,000) in our training set.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Wow, our accuracy on the shifted data is now nearly 98%. So we were able to train the model to learn the spatial relationships of digits when their shifted in the image without increasing the complexity of the model.</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75" name="Google Shape;775;p111"/>
          <p:cNvGraphicFramePr/>
          <p:nvPr/>
        </p:nvGraphicFramePr>
        <p:xfrm>
          <a:off x="459650" y="2701813"/>
          <a:ext cx="3000000" cy="3000000"/>
        </p:xfrm>
        <a:graphic>
          <a:graphicData uri="http://schemas.openxmlformats.org/drawingml/2006/table">
            <a:tbl>
              <a:tblPr>
                <a:noFill/>
                <a:tableStyleId>{8968A45A-6440-44E5-87AE-31210EB76667}</a:tableStyleId>
              </a:tblPr>
              <a:tblGrid>
                <a:gridCol w="7862400"/>
              </a:tblGrid>
              <a:tr h="79260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Select 10% of the (copy of) training data and invert it.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x_train_invert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np</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x_train_copy</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6000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x_train_invert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x_train_invert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255.0</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astype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np</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float32</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x_train_invert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x_train_invert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reshape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Select the same 10% of the corresponding labels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y_train_invert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x_train</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6000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Next, combine the two training datasets into a single training set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x_combine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np</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append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x_train_invert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axis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y_combine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np</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append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y_train_invert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axis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9" name="Shape 779"/>
        <p:cNvGrpSpPr/>
        <p:nvPr/>
      </p:nvGrpSpPr>
      <p:grpSpPr>
        <a:xfrm>
          <a:off x="0" y="0"/>
          <a:ext cx="0" cy="0"/>
          <a:chOff x="0" y="0"/>
          <a:chExt cx="0" cy="0"/>
        </a:xfrm>
      </p:grpSpPr>
      <p:sp>
        <p:nvSpPr>
          <p:cNvPr id="780" name="Google Shape;780;p11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781" name="Google Shape;781;p11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782" name="Google Shape;782;p11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Image Augmentation</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Let’s now train using the combined dataset and image augmentation to randomly shift the image +/- 20%</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br>
              <a:rPr b="0" i="0" lang="en" sz="1200" u="none" cap="none" strike="noStrike">
                <a:solidFill>
                  <a:schemeClr val="dk1"/>
                </a:solidFill>
                <a:latin typeface="Arial"/>
                <a:ea typeface="Arial"/>
                <a:cs typeface="Arial"/>
                <a:sym typeface="Arial"/>
              </a:rPr>
            </a:br>
            <a:r>
              <a:rPr b="1" i="0" lang="en" sz="1200" u="none" cap="none" strike="noStrike">
                <a:solidFill>
                  <a:srgbClr val="0000FF"/>
                </a:solidFill>
                <a:latin typeface="Arial"/>
                <a:ea typeface="Arial"/>
                <a:cs typeface="Arial"/>
                <a:sym typeface="Arial"/>
              </a:rPr>
              <a:t>Wow, our test accuracy on the inverted images is nearly 96%.</a:t>
            </a:r>
            <a:endParaRPr b="1" i="0" sz="1200" u="none" cap="none" strike="noStrike">
              <a:solidFill>
                <a:srgbClr val="0000FF"/>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83" name="Google Shape;783;p112"/>
          <p:cNvGraphicFramePr/>
          <p:nvPr/>
        </p:nvGraphicFramePr>
        <p:xfrm>
          <a:off x="505550" y="1784713"/>
          <a:ext cx="3000000" cy="3000000"/>
        </p:xfrm>
        <a:graphic>
          <a:graphicData uri="http://schemas.openxmlformats.org/drawingml/2006/table">
            <a:tbl>
              <a:tblPr>
                <a:noFill/>
                <a:tableStyleId>{8968A45A-6440-44E5-87AE-31210EB76667}</a:tableStyleId>
              </a:tblPr>
              <a:tblGrid>
                <a:gridCol w="8088775"/>
              </a:tblGrid>
              <a:tr h="79260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CNN</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16</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width_shift_range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fit_generator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datagen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flow</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x_combine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y_combine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steps_per_epoch</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66000</a:t>
                      </a:r>
                      <a:r>
                        <a:rPr lang="en" sz="1000" u="none" cap="none" strike="noStrike">
                          <a:solidFill>
                            <a:schemeClr val="dk1"/>
                          </a:solidFill>
                          <a:latin typeface="Consolas"/>
                          <a:ea typeface="Consolas"/>
                          <a:cs typeface="Consolas"/>
                          <a:sym typeface="Consolas"/>
                        </a:rPr>
                        <a:t> </a:t>
                      </a:r>
                      <a:r>
                        <a:rPr lang="en" sz="1000" u="none" cap="none" strike="noStrike">
                          <a:solidFill>
                            <a:srgbClr val="455A64"/>
                          </a:solidFill>
                          <a:latin typeface="Consolas"/>
                          <a:ea typeface="Consolas"/>
                          <a:cs typeface="Consolas"/>
                          <a:sym typeface="Consolas"/>
                        </a:rPr>
                        <a:t>// 32, epochs=10)</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"inverted"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x_test_shift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"shifted"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455A64"/>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Output:</a:t>
                      </a:r>
                      <a:endParaRPr sz="1000" u="none" cap="none" strike="noStrike">
                        <a:solidFill>
                          <a:srgbClr val="455A64"/>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test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0.04763028650498018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0.9847</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inverted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0.13941174189522862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0.9589</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shifted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0.06449916120804847</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0.979</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7" name="Shape 787"/>
        <p:cNvGrpSpPr/>
        <p:nvPr/>
      </p:nvGrpSpPr>
      <p:grpSpPr>
        <a:xfrm>
          <a:off x="0" y="0"/>
          <a:ext cx="0" cy="0"/>
          <a:chOff x="0" y="0"/>
          <a:chExt cx="0" cy="0"/>
        </a:xfrm>
      </p:grpSpPr>
      <p:sp>
        <p:nvSpPr>
          <p:cNvPr id="788" name="Google Shape;788;p113"/>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Data Augmentation - Code Lab #3</a:t>
            </a:r>
            <a:endParaRPr>
              <a:solidFill>
                <a:srgbClr val="38761D"/>
              </a:solidFill>
            </a:endParaRPr>
          </a:p>
        </p:txBody>
      </p:sp>
      <p:pic>
        <p:nvPicPr>
          <p:cNvPr id="789" name="Google Shape;789;p113"/>
          <p:cNvPicPr preferRelativeResize="0"/>
          <p:nvPr/>
        </p:nvPicPr>
        <p:blipFill>
          <a:blip r:embed="rId3">
            <a:alphaModFix/>
          </a:blip>
          <a:stretch>
            <a:fillRect/>
          </a:stretch>
        </p:blipFill>
        <p:spPr>
          <a:xfrm>
            <a:off x="0" y="0"/>
            <a:ext cx="1466275" cy="730575"/>
          </a:xfrm>
          <a:prstGeom prst="rect">
            <a:avLst/>
          </a:prstGeom>
          <a:noFill/>
          <a:ln>
            <a:noFill/>
          </a:ln>
        </p:spPr>
      </p:pic>
      <p:sp>
        <p:nvSpPr>
          <p:cNvPr id="790" name="Google Shape;790;p113"/>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Data Augmentation</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a:solidFill>
                  <a:srgbClr val="337AB7"/>
                </a:solidFill>
                <a:highlight>
                  <a:srgbClr val="FAFAFA"/>
                </a:highlight>
                <a:uFill>
                  <a:noFill/>
                </a:uFill>
                <a:hlinkClick r:id="rId4"/>
              </a:rPr>
              <a:t>Idiomatic Programmer - handbook 2 - Codelab 2.ipynb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3"/>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Flip</a:t>
            </a:r>
            <a:endParaRPr>
              <a:solidFill>
                <a:srgbClr val="38761D"/>
              </a:solidFill>
            </a:endParaRPr>
          </a:p>
        </p:txBody>
      </p:sp>
      <p:pic>
        <p:nvPicPr>
          <p:cNvPr id="158" name="Google Shape;158;p33"/>
          <p:cNvPicPr preferRelativeResize="0"/>
          <p:nvPr/>
        </p:nvPicPr>
        <p:blipFill>
          <a:blip r:embed="rId3">
            <a:alphaModFix/>
          </a:blip>
          <a:stretch>
            <a:fillRect/>
          </a:stretch>
        </p:blipFill>
        <p:spPr>
          <a:xfrm>
            <a:off x="0" y="0"/>
            <a:ext cx="1466275" cy="730575"/>
          </a:xfrm>
          <a:prstGeom prst="rect">
            <a:avLst/>
          </a:prstGeom>
          <a:noFill/>
          <a:ln>
            <a:noFill/>
          </a:ln>
        </p:spPr>
      </p:pic>
      <p:sp>
        <p:nvSpPr>
          <p:cNvPr id="159" name="Google Shape;159;p33"/>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Flip</a:t>
            </a:r>
            <a:br>
              <a:rPr lang="en" sz="1100">
                <a:solidFill>
                  <a:schemeClr val="dk1"/>
                </a:solidFill>
              </a:rPr>
            </a:b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Flip transforms an image by flipping an image either on the vertical or horizontal axis. Since the image data is represented as a stack of 2D matrices (i.e., one per channel), A flip can be done efficiently as a matrix transpose function</a:t>
            </a:r>
            <a:r>
              <a:rPr b="1" lang="en" sz="1200">
                <a:solidFill>
                  <a:srgbClr val="0000FF"/>
                </a:solidFill>
              </a:rPr>
              <a:t> without changes (e.g., interpolation) of the pixel data</a:t>
            </a:r>
            <a:r>
              <a:rPr lang="en" sz="1200">
                <a:solidFill>
                  <a:schemeClr val="dk1"/>
                </a:solidFill>
              </a:rPr>
              <a:t>.</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r>
              <a:rPr lang="en" sz="1000">
                <a:solidFill>
                  <a:schemeClr val="dk1"/>
                </a:solidFill>
              </a:rPr>
              <a:t>Original                           Vertical Flip                       Horizontal Flip   </a:t>
            </a:r>
            <a:endParaRPr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160" name="Google Shape;160;p33"/>
          <p:cNvPicPr preferRelativeResize="0"/>
          <p:nvPr/>
        </p:nvPicPr>
        <p:blipFill>
          <a:blip r:embed="rId4">
            <a:alphaModFix/>
          </a:blip>
          <a:stretch>
            <a:fillRect/>
          </a:stretch>
        </p:blipFill>
        <p:spPr>
          <a:xfrm>
            <a:off x="2333150" y="2683925"/>
            <a:ext cx="1285875" cy="1285875"/>
          </a:xfrm>
          <a:prstGeom prst="rect">
            <a:avLst/>
          </a:prstGeom>
          <a:noFill/>
          <a:ln>
            <a:noFill/>
          </a:ln>
        </p:spPr>
      </p:pic>
      <p:pic>
        <p:nvPicPr>
          <p:cNvPr id="161" name="Google Shape;161;p33"/>
          <p:cNvPicPr preferRelativeResize="0"/>
          <p:nvPr/>
        </p:nvPicPr>
        <p:blipFill>
          <a:blip r:embed="rId5">
            <a:alphaModFix/>
          </a:blip>
          <a:stretch>
            <a:fillRect/>
          </a:stretch>
        </p:blipFill>
        <p:spPr>
          <a:xfrm>
            <a:off x="3809125" y="2614775"/>
            <a:ext cx="1285875" cy="1285875"/>
          </a:xfrm>
          <a:prstGeom prst="rect">
            <a:avLst/>
          </a:prstGeom>
          <a:noFill/>
          <a:ln>
            <a:noFill/>
          </a:ln>
        </p:spPr>
      </p:pic>
      <p:pic>
        <p:nvPicPr>
          <p:cNvPr id="162" name="Google Shape;162;p33"/>
          <p:cNvPicPr preferRelativeResize="0"/>
          <p:nvPr/>
        </p:nvPicPr>
        <p:blipFill>
          <a:blip r:embed="rId6">
            <a:alphaModFix/>
          </a:blip>
          <a:stretch>
            <a:fillRect/>
          </a:stretch>
        </p:blipFill>
        <p:spPr>
          <a:xfrm>
            <a:off x="5406350" y="2712500"/>
            <a:ext cx="1228725" cy="1228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