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25E4296-3003-40CD-B156-B187D561D15B}">
  <a:tblStyle styleId="{225E4296-3003-40CD-B156-B187D561D15B}" styleName="Table_0">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E24E6C9-0299-4FD0-B654-AF2C2371D142}" styleName="Table_1">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e64cf848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5e64cf848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e64cf848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5e64cf848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e64cf8486_2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5e64cf8486_2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e64cf8486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5e64cf8486_2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e64cf8486_2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5e64cf8486_2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e64cf8486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5e64cf8486_2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75c1aba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75c1aba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75c1aba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75c1aba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75c1aba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75c1aba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75c1aba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75c1aba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75c1aba6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75c1aba6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75c1aba6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75c1aba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5c1aba6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5c1aba6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75c1aba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75c1aba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75c1aba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75c1aba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75c1aba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75c1aba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75c1aba6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75c1aba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75c1aba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75c1aba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5c1aba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5c1aba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75c1aba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75c1aba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15d6a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15d6a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5c1aba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75c1aba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759bd10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759bd1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759bd10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759bd10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759bd10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759bd10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759bd10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759bd10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759bd10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759bd10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9f9dbe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9f9dbe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9f9dbe4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9f9dbe4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9f9dbe4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9f9dbe4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adc9017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adc9017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15d6a80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15d6a80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5d6a8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5d6a8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64cf84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5e64cf848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e64cf848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5e64cf848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64cf848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5e64cf8486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64cf848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e64cf8486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67" name="Google Shape;167;p3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8" name="Google Shape;168;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Rescale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unlike the previous, the </a:t>
            </a:r>
            <a:r>
              <a:rPr b="0" i="0" lang="en" sz="1200" u="none" cap="none" strike="noStrike">
                <a:solidFill>
                  <a:srgbClr val="0D904F"/>
                </a:solidFill>
                <a:latin typeface="Consolas"/>
                <a:ea typeface="Consolas"/>
                <a:cs typeface="Consolas"/>
                <a:sym typeface="Consolas"/>
              </a:rPr>
              <a:t>x_train</a:t>
            </a:r>
            <a:r>
              <a:rPr b="0" i="0" lang="en" sz="1200" u="none" cap="none" strike="noStrike">
                <a:solidFill>
                  <a:schemeClr val="dk1"/>
                </a:solidFill>
                <a:latin typeface="Arial"/>
                <a:ea typeface="Arial"/>
                <a:cs typeface="Arial"/>
                <a:sym typeface="Arial"/>
              </a:rPr>
              <a:t> data has not been normalized/standardized. In this case, the parameter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is passed to the instantiation of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which will result in the corresponding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normalizing the pixel data (i.e., dividing by 255) while the data is being fed: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9" name="Google Shape;169;p34"/>
          <p:cNvGraphicFramePr/>
          <p:nvPr/>
        </p:nvGraphicFramePr>
        <p:xfrm>
          <a:off x="505550" y="2091500"/>
          <a:ext cx="3000000" cy="3000000"/>
        </p:xfrm>
        <a:graphic>
          <a:graphicData uri="http://schemas.openxmlformats.org/drawingml/2006/table">
            <a:tbl>
              <a:tblPr>
                <a:noFill/>
                <a:tableStyleId>{225E4296-3003-40CD-B156-B187D561D15B}</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been resized for the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normalizing the image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75" name="Google Shape;175;p3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6" name="Google Shape;176;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Standardization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parameter is replaced with </a:t>
            </a:r>
            <a:r>
              <a:rPr b="0" i="0" lang="en" sz="1200" u="none" cap="none" strike="noStrike">
                <a:solidFill>
                  <a:srgbClr val="0D904F"/>
                </a:solidFill>
                <a:latin typeface="Consolas"/>
                <a:ea typeface="Consolas"/>
                <a:cs typeface="Consolas"/>
                <a:sym typeface="Consolas"/>
              </a:rPr>
              <a:t>featurewise_std_normalization</a:t>
            </a:r>
            <a:r>
              <a:rPr b="0" i="0" lang="en" sz="1200" u="none" cap="none" strike="noStrike">
                <a:solidFill>
                  <a:schemeClr val="dk1"/>
                </a:solidFill>
                <a:latin typeface="Arial"/>
                <a:ea typeface="Arial"/>
                <a:cs typeface="Arial"/>
                <a:sym typeface="Arial"/>
              </a:rPr>
              <a:t>, which will standardize the data. Since standardization requires calculating the mean and standard deviation of the pixel data across the entire training set, a call is made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for the corresponding calculation.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7" name="Google Shape;177;p35"/>
          <p:cNvGraphicFramePr/>
          <p:nvPr/>
        </p:nvGraphicFramePr>
        <p:xfrm>
          <a:off x="505550" y="2091500"/>
          <a:ext cx="3000000" cy="3000000"/>
        </p:xfrm>
        <a:graphic>
          <a:graphicData uri="http://schemas.openxmlformats.org/drawingml/2006/table">
            <a:tbl>
              <a:tblPr>
                <a:noFill/>
                <a:tableStyleId>{225E4296-3003-40CD-B156-B187D561D15B}</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standardizing the image</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featurewise_std_normalization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calculate the mean/stddev for standardization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183" name="Google Shape;183;p3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4" name="Google Shape;184;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framework comes with a number of </a:t>
            </a:r>
            <a:r>
              <a:rPr b="1" i="0" lang="en" sz="1200" u="none" cap="none" strike="noStrike">
                <a:solidFill>
                  <a:srgbClr val="0000FF"/>
                </a:solidFill>
                <a:latin typeface="Arial"/>
                <a:ea typeface="Arial"/>
                <a:cs typeface="Arial"/>
                <a:sym typeface="Arial"/>
              </a:rPr>
              <a:t>pre-built models</a:t>
            </a:r>
            <a:r>
              <a:rPr b="0" i="0" lang="en" sz="1200" u="none" cap="none" strike="noStrike">
                <a:solidFill>
                  <a:schemeClr val="dk1"/>
                </a:solidFill>
                <a:latin typeface="Arial"/>
                <a:ea typeface="Arial"/>
                <a:cs typeface="Arial"/>
                <a:sym typeface="Arial"/>
              </a:rPr>
              <a:t>, which you can </a:t>
            </a:r>
            <a:r>
              <a:rPr b="1" i="0" lang="en" sz="1200" u="none" cap="none" strike="noStrike">
                <a:solidFill>
                  <a:srgbClr val="0000FF"/>
                </a:solidFill>
                <a:latin typeface="Arial"/>
                <a:ea typeface="Arial"/>
                <a:cs typeface="Arial"/>
                <a:sym typeface="Arial"/>
              </a:rPr>
              <a:t>use either as-is to train a new model, or modify and/or fine-tune for transfer learning</a:t>
            </a:r>
            <a:r>
              <a:rPr b="0" i="0" lang="en" sz="1200" u="none" cap="none" strike="noStrike">
                <a:solidFill>
                  <a:schemeClr val="dk1"/>
                </a:solidFill>
                <a:latin typeface="Arial"/>
                <a:ea typeface="Arial"/>
                <a:cs typeface="Arial"/>
                <a:sym typeface="Arial"/>
              </a:rPr>
              <a:t>. These models are based on best-in-class models for image classification, which have been award winning models in competitions like ImageNet.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 architectures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Sequential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VGG16, VGG19</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Residual CNN</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ResNet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Wide Layer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ResNeXt, Inception</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Advanced CNN</a:t>
            </a:r>
            <a:br>
              <a:rPr b="1" i="0" lang="en" sz="1100" u="none" cap="none" strike="noStrike">
                <a:solidFill>
                  <a:srgbClr val="0D904F"/>
                </a:solidFill>
                <a:latin typeface="Arial"/>
                <a:ea typeface="Arial"/>
                <a:cs typeface="Arial"/>
                <a:sym typeface="Arial"/>
              </a:rPr>
            </a:br>
            <a:r>
              <a:rPr b="1" i="0" lang="en" sz="1100" u="none" cap="none" strike="noStrike">
                <a:solidFill>
                  <a:srgbClr val="0D904F"/>
                </a:solidFill>
                <a:latin typeface="Arial"/>
                <a:ea typeface="Arial"/>
                <a:cs typeface="Arial"/>
                <a:sym typeface="Arial"/>
              </a:rPr>
              <a:t>		DenseNet, Xception, NASNet</a:t>
            </a:r>
            <a:endParaRPr b="1" i="0"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a:t>
            </a:r>
            <a:r>
              <a:rPr b="1" i="1" lang="en" sz="1100" u="none" cap="none" strike="noStrike">
                <a:solidFill>
                  <a:srgbClr val="0D904F"/>
                </a:solidFill>
                <a:latin typeface="Arial"/>
                <a:ea typeface="Arial"/>
                <a:cs typeface="Arial"/>
                <a:sym typeface="Arial"/>
              </a:rPr>
              <a:t>Mobile</a:t>
            </a:r>
            <a:endParaRPr b="1" i="1" sz="1100" u="none" cap="none" strike="noStrike">
              <a:solidFill>
                <a:srgbClr val="0D904F"/>
              </a:solidFill>
              <a:latin typeface="Arial"/>
              <a:ea typeface="Arial"/>
              <a:cs typeface="Arial"/>
              <a:sym typeface="Arial"/>
            </a:endParaRPr>
          </a:p>
          <a:p>
            <a:pPr indent="0" lvl="0" marL="2286000" marR="0" rtl="0" algn="l">
              <a:lnSpc>
                <a:spcPct val="115000"/>
              </a:lnSpc>
              <a:spcBef>
                <a:spcPts val="0"/>
              </a:spcBef>
              <a:spcAft>
                <a:spcPts val="0"/>
              </a:spcAft>
              <a:buClr>
                <a:srgbClr val="000000"/>
              </a:buClr>
              <a:buSzPts val="1100"/>
              <a:buFont typeface="Arial"/>
              <a:buNone/>
            </a:pPr>
            <a:r>
              <a:rPr b="1" i="0" lang="en" sz="1100" u="none" cap="none" strike="noStrike">
                <a:solidFill>
                  <a:srgbClr val="0D904F"/>
                </a:solidFill>
                <a:latin typeface="Arial"/>
                <a:ea typeface="Arial"/>
                <a:cs typeface="Arial"/>
                <a:sym typeface="Arial"/>
              </a:rPr>
              <a:t>		MobileNet</a:t>
            </a:r>
            <a:endParaRPr b="1" i="0" sz="1100" u="none" cap="none" strike="noStrike">
              <a:solidFill>
                <a:srgbClr val="0D904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Transfer Learning and Pre-built Models</a:t>
            </a:r>
            <a:endParaRPr>
              <a:solidFill>
                <a:srgbClr val="38761D"/>
              </a:solidFill>
            </a:endParaRPr>
          </a:p>
        </p:txBody>
      </p:sp>
      <p:pic>
        <p:nvPicPr>
          <p:cNvPr id="190" name="Google Shape;190;p3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91" name="Google Shape;191;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Importing Pre-Built Models</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pre-built Keras models are imported from the </a:t>
            </a:r>
            <a:r>
              <a:rPr b="0" i="0" lang="en" sz="1200" u="none" cap="none" strike="noStrike">
                <a:solidFill>
                  <a:srgbClr val="0D904F"/>
                </a:solidFill>
                <a:latin typeface="Consolas"/>
                <a:ea typeface="Consolas"/>
                <a:cs typeface="Consolas"/>
                <a:sym typeface="Consolas"/>
              </a:rPr>
              <a:t>keras.applications</a:t>
            </a:r>
            <a:r>
              <a:rPr b="0" i="0" lang="en" sz="1200" u="none" cap="none" strike="noStrike">
                <a:solidFill>
                  <a:schemeClr val="dk1"/>
                </a:solidFill>
                <a:latin typeface="Arial"/>
                <a:ea typeface="Arial"/>
                <a:cs typeface="Arial"/>
                <a:sym typeface="Arial"/>
              </a:rPr>
              <a:t> module. Below are some examples: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2" name="Google Shape;192;p37"/>
          <p:cNvGraphicFramePr/>
          <p:nvPr/>
        </p:nvGraphicFramePr>
        <p:xfrm>
          <a:off x="505550" y="1776988"/>
          <a:ext cx="3000000" cy="3000000"/>
        </p:xfrm>
        <a:graphic>
          <a:graphicData uri="http://schemas.openxmlformats.org/drawingml/2006/table">
            <a:tbl>
              <a:tblPr>
                <a:noFill/>
                <a:tableStyleId>{225E4296-3003-40CD-B156-B187D561D15B}</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VGG16</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VGG19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InceptionV3</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InceptionResNetV2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DenseNet121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DenseNet169</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DenseNet201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Xception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NASNetLarge</a:t>
                      </a:r>
                      <a:endParaRPr sz="1000" u="none" cap="none" strike="noStrike">
                        <a:solidFill>
                          <a:srgbClr val="3367D6"/>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NASNetMobile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MobileNet</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198" name="Google Shape;198;p3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99" name="Google Shape;199;p3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By default, the pre-built models are complete but untrained</a:t>
            </a:r>
            <a:r>
              <a:rPr b="0" i="0" lang="en" sz="1200" u="none" cap="none" strike="noStrike">
                <a:solidFill>
                  <a:schemeClr val="dk1"/>
                </a:solidFill>
                <a:latin typeface="Arial"/>
                <a:ea typeface="Arial"/>
                <a:cs typeface="Arial"/>
                <a:sym typeface="Arial"/>
              </a:rPr>
              <a:t> (i.e., the weights and biases are randomly initialized). Each untrained pre-built model is configured for a specific input shape and number of output classes. In </a:t>
            </a:r>
            <a:r>
              <a:rPr b="0" i="0" lang="en" sz="1200" u="sng" cap="none" strike="noStrike">
                <a:solidFill>
                  <a:schemeClr val="dk1"/>
                </a:solidFill>
                <a:latin typeface="Arial"/>
                <a:ea typeface="Arial"/>
                <a:cs typeface="Arial"/>
                <a:sym typeface="Arial"/>
              </a:rPr>
              <a:t>most cases the input shape is either (224, 224, 3) or (299, 299, 3)</a:t>
            </a:r>
            <a:r>
              <a:rPr b="0" i="0" lang="en" sz="1200" u="none" cap="none" strike="noStrike">
                <a:solidFill>
                  <a:schemeClr val="dk1"/>
                </a:solidFill>
                <a:latin typeface="Arial"/>
                <a:ea typeface="Arial"/>
                <a:cs typeface="Arial"/>
                <a:sym typeface="Arial"/>
              </a:rPr>
              <a:t>. The models </a:t>
            </a:r>
            <a:r>
              <a:rPr b="0" i="0" lang="en" sz="1200" u="sng" cap="none" strike="noStrike">
                <a:solidFill>
                  <a:schemeClr val="dk1"/>
                </a:solidFill>
                <a:latin typeface="Arial"/>
                <a:ea typeface="Arial"/>
                <a:cs typeface="Arial"/>
                <a:sym typeface="Arial"/>
              </a:rPr>
              <a:t>will also take input in channel first format as in (3, 224, 224) and (3, 299, 299)</a:t>
            </a:r>
            <a:r>
              <a:rPr b="0" i="0" lang="en" sz="1200" u="none" cap="none" strike="noStrike">
                <a:solidFill>
                  <a:schemeClr val="dk1"/>
                </a:solidFill>
                <a:latin typeface="Arial"/>
                <a:ea typeface="Arial"/>
                <a:cs typeface="Arial"/>
                <a:sym typeface="Arial"/>
              </a:rPr>
              <a:t>. In most cases, the number of output classes is 1000.</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0" name="Google Shape;200;p38"/>
          <p:cNvPicPr preferRelativeResize="0"/>
          <p:nvPr/>
        </p:nvPicPr>
        <p:blipFill rotWithShape="1">
          <a:blip r:embed="rId4">
            <a:alphaModFix/>
          </a:blip>
          <a:srcRect b="0" l="0" r="0" t="0"/>
          <a:stretch/>
        </p:blipFill>
        <p:spPr>
          <a:xfrm>
            <a:off x="1794050" y="2133600"/>
            <a:ext cx="5943600"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Pre-built Models</a:t>
            </a:r>
            <a:endParaRPr>
              <a:solidFill>
                <a:srgbClr val="38761D"/>
              </a:solidFill>
            </a:endParaRPr>
          </a:p>
        </p:txBody>
      </p:sp>
      <p:pic>
        <p:nvPicPr>
          <p:cNvPr id="206" name="Google Shape;206;p3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07" name="Google Shape;207;p3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Compiling the Base Model</a:t>
            </a:r>
            <a:br>
              <a:rPr b="1" i="0" lang="en"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pre-built models </a:t>
            </a:r>
            <a:r>
              <a:rPr b="1" i="0" lang="en" sz="1200" u="none" cap="none" strike="noStrike">
                <a:solidFill>
                  <a:srgbClr val="0000FF"/>
                </a:solidFill>
                <a:latin typeface="Arial"/>
                <a:ea typeface="Arial"/>
                <a:cs typeface="Arial"/>
                <a:sym typeface="Arial"/>
              </a:rPr>
              <a:t>do not have an assigned loss function and optimizer</a:t>
            </a:r>
            <a:r>
              <a:rPr b="0" i="0" lang="en" sz="1200" u="none" cap="none" strike="noStrike">
                <a:solidFill>
                  <a:schemeClr val="dk1"/>
                </a:solidFill>
                <a:latin typeface="Arial"/>
                <a:ea typeface="Arial"/>
                <a:cs typeface="Arial"/>
                <a:sym typeface="Arial"/>
              </a:rPr>
              <a:t>. Prior to using them, one must issue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to assign the loss, optimizer and performance measurements.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8" name="Google Shape;208;p39"/>
          <p:cNvGraphicFramePr/>
          <p:nvPr/>
        </p:nvGraphicFramePr>
        <p:xfrm>
          <a:off x="543875" y="2169713"/>
          <a:ext cx="3000000" cy="3000000"/>
        </p:xfrm>
        <a:graphic>
          <a:graphicData uri="http://schemas.openxmlformats.org/drawingml/2006/table">
            <a:tbl>
              <a:tblPr>
                <a:noFill/>
                <a:tableStyleId>{225E4296-3003-40CD-B156-B187D561D15B}</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applications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Get a pre-built ResNet50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ResNet50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for training</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'adam'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train the model</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14" name="Google Shape;214;p40"/>
          <p:cNvPicPr preferRelativeResize="0"/>
          <p:nvPr/>
        </p:nvPicPr>
        <p:blipFill>
          <a:blip r:embed="rId3">
            <a:alphaModFix/>
          </a:blip>
          <a:stretch>
            <a:fillRect/>
          </a:stretch>
        </p:blipFill>
        <p:spPr>
          <a:xfrm>
            <a:off x="0" y="0"/>
            <a:ext cx="1466275" cy="730575"/>
          </a:xfrm>
          <a:prstGeom prst="rect">
            <a:avLst/>
          </a:prstGeom>
          <a:noFill/>
          <a:ln>
            <a:noFill/>
          </a:ln>
        </p:spPr>
      </p:pic>
      <p:sp>
        <p:nvSpPr>
          <p:cNvPr id="215" name="Google Shape;215;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Pre-trained Models</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All of the </a:t>
            </a:r>
            <a:r>
              <a:rPr b="1" lang="en" sz="1200">
                <a:solidFill>
                  <a:srgbClr val="0000FF"/>
                </a:solidFill>
              </a:rPr>
              <a:t>pre-built models come with weights and biases pre-trained from</a:t>
            </a:r>
            <a:r>
              <a:rPr b="1" i="1" lang="en" sz="1200">
                <a:solidFill>
                  <a:srgbClr val="0000FF"/>
                </a:solidFill>
              </a:rPr>
              <a:t> ImageNet 2012</a:t>
            </a:r>
            <a:r>
              <a:rPr b="1" lang="en" sz="1200">
                <a:solidFill>
                  <a:srgbClr val="0000FF"/>
                </a:solidFill>
              </a:rPr>
              <a:t> dataset;</a:t>
            </a:r>
            <a:r>
              <a:rPr lang="en" sz="1200">
                <a:solidFill>
                  <a:schemeClr val="dk1"/>
                </a:solidFill>
              </a:rPr>
              <a:t> which is a dataset of 1.2 million images across 1000 classes. If your need is simply to predict if an image is within the 1000 classes of </a:t>
            </a:r>
            <a:r>
              <a:rPr i="1" lang="en" sz="1200">
                <a:solidFill>
                  <a:schemeClr val="dk1"/>
                </a:solidFill>
              </a:rPr>
              <a:t>ImageNet</a:t>
            </a:r>
            <a:r>
              <a:rPr lang="en" sz="1200">
                <a:solidFill>
                  <a:schemeClr val="dk1"/>
                </a:solidFill>
              </a:rPr>
              <a:t> dataset, then one can use the pre-trained pre-built models as-is.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1100"/>
              </a:spcBef>
              <a:spcAft>
                <a:spcPts val="0"/>
              </a:spcAft>
              <a:buNone/>
            </a:pPr>
            <a:r>
              <a:t/>
            </a:r>
            <a:endParaRPr sz="1200" u="sng">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16" name="Google Shape;216;p40"/>
          <p:cNvGraphicFramePr/>
          <p:nvPr/>
        </p:nvGraphicFramePr>
        <p:xfrm>
          <a:off x="553475" y="1930263"/>
          <a:ext cx="3000000" cy="3000000"/>
        </p:xfrm>
        <a:graphic>
          <a:graphicData uri="http://schemas.openxmlformats.org/drawingml/2006/table">
            <a:tbl>
              <a:tblPr>
                <a:noFill/>
                <a:tableStyleId>{3E24E6C9-0299-4FD0-B654-AF2C2371D142}</a:tableStyleId>
              </a:tblPr>
              <a:tblGrid>
                <a:gridCol w="7862400"/>
              </a:tblGrid>
              <a:tr h="293925">
                <a:tc>
                  <a:txBody>
                    <a:bodyPr/>
                    <a:lstStyle/>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from</a:t>
                      </a:r>
                      <a:r>
                        <a:rPr lang="en" sz="800">
                          <a:solidFill>
                            <a:schemeClr val="dk1"/>
                          </a:solidFill>
                          <a:latin typeface="Consolas"/>
                          <a:ea typeface="Consolas"/>
                          <a:cs typeface="Consolas"/>
                          <a:sym typeface="Consolas"/>
                        </a:rPr>
                        <a:t> keras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applications</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resnet </a:t>
                      </a:r>
                      <a:r>
                        <a:rPr lang="en" sz="800">
                          <a:solidFill>
                            <a:srgbClr val="9C27B0"/>
                          </a:solidFill>
                          <a:latin typeface="Consolas"/>
                          <a:ea typeface="Consolas"/>
                          <a:cs typeface="Consolas"/>
                          <a:sym typeface="Consolas"/>
                        </a:rPr>
                        <a:t>import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decode_predictions</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Get a pre-built ResNet50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model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3367D6"/>
                          </a:solidFill>
                          <a:latin typeface="Consolas"/>
                          <a:ea typeface="Consolas"/>
                          <a:cs typeface="Consolas"/>
                          <a:sym typeface="Consolas"/>
                        </a:rPr>
                        <a:t>ResNet50</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weights</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'imagenet'</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Read the image into memory as a numpy array</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a:t>
                      </a:r>
                      <a:r>
                        <a:rPr lang="en" sz="800">
                          <a:solidFill>
                            <a:srgbClr val="616161"/>
                          </a:solidFill>
                          <a:latin typeface="Consolas"/>
                          <a:ea typeface="Consolas"/>
                          <a:cs typeface="Consolas"/>
                          <a:sym typeface="Consolas"/>
                        </a:rPr>
                        <a:t>(</a:t>
                      </a:r>
                      <a:r>
                        <a:rPr lang="en" sz="800">
                          <a:solidFill>
                            <a:srgbClr val="0F9D58"/>
                          </a:solidFill>
                          <a:latin typeface="Consolas"/>
                          <a:ea typeface="Consolas"/>
                          <a:cs typeface="Consolas"/>
                          <a:sym typeface="Consolas"/>
                        </a:rPr>
                        <a:t>'elephant.jpg'</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IMREAD_COLOR</a:t>
                      </a:r>
                      <a:r>
                        <a:rPr lang="en" sz="800">
                          <a:solidFill>
                            <a:srgbClr val="616161"/>
                          </a:solidFill>
                          <a:latin typeface="Consolas"/>
                          <a:ea typeface="Consolas"/>
                          <a:cs typeface="Consolas"/>
                          <a:sym typeface="Consolas"/>
                        </a:rPr>
                        <a:t>)</a:t>
                      </a:r>
                      <a:endParaRPr sz="8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Resize the image to fit the input shape of ResNet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resize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cv2</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INTER_LINEAR</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Preprocess the image using the same image processing used by the pre-built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preprocess_input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Reshape from (224, 224, 3) to (1, 224, 224, 3) for the predict() method</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image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image</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reshape</a:t>
                      </a:r>
                      <a:r>
                        <a:rPr lang="en" sz="800">
                          <a:solidFill>
                            <a:srgbClr val="616161"/>
                          </a:solidFill>
                          <a:latin typeface="Consolas"/>
                          <a:ea typeface="Consolas"/>
                          <a:cs typeface="Consolas"/>
                          <a:sym typeface="Consolas"/>
                        </a:rPr>
                        <a:t>((-</a:t>
                      </a:r>
                      <a:r>
                        <a:rPr lang="en" sz="800">
                          <a:solidFill>
                            <a:srgbClr val="C53929"/>
                          </a:solidFill>
                          <a:latin typeface="Consolas"/>
                          <a:ea typeface="Consolas"/>
                          <a:cs typeface="Consolas"/>
                          <a:sym typeface="Consolas"/>
                        </a:rPr>
                        <a:t>1</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224</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a:t>
                      </a:r>
                      <a:r>
                        <a:rPr lang="en" sz="800">
                          <a:solidFill>
                            <a:srgbClr val="C53929"/>
                          </a:solidFill>
                          <a:latin typeface="Consolas"/>
                          <a:ea typeface="Consolas"/>
                          <a:cs typeface="Consolas"/>
                          <a:sym typeface="Consolas"/>
                        </a:rPr>
                        <a:t>3</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Call the predict() method to classify the image</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predictions </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 model</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predict</a:t>
                      </a:r>
                      <a:r>
                        <a:rPr lang="en" sz="800">
                          <a:solidFill>
                            <a:srgbClr val="616161"/>
                          </a:solidFill>
                          <a:latin typeface="Consolas"/>
                          <a:ea typeface="Consolas"/>
                          <a:cs typeface="Consolas"/>
                          <a:sym typeface="Consolas"/>
                        </a:rPr>
                        <a:t>(</a:t>
                      </a:r>
                      <a:r>
                        <a:rPr lang="en" sz="800">
                          <a:solidFill>
                            <a:schemeClr val="dk1"/>
                          </a:solidFill>
                          <a:latin typeface="Consolas"/>
                          <a:ea typeface="Consolas"/>
                          <a:cs typeface="Consolas"/>
                          <a:sym typeface="Consolas"/>
                        </a:rPr>
                        <a:t>image</a:t>
                      </a:r>
                      <a:r>
                        <a:rPr lang="en" sz="800">
                          <a:solidFill>
                            <a:srgbClr val="61616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Display the class name based on the predicted label using the decode function for</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455A64"/>
                          </a:solidFill>
                          <a:latin typeface="Consolas"/>
                          <a:ea typeface="Consolas"/>
                          <a:cs typeface="Consolas"/>
                          <a:sym typeface="Consolas"/>
                        </a:rPr>
                        <a:t># the built-in model.</a:t>
                      </a:r>
                      <a:endParaRPr sz="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800">
                          <a:solidFill>
                            <a:srgbClr val="9C27B0"/>
                          </a:solidFill>
                          <a:latin typeface="Consolas"/>
                          <a:ea typeface="Consolas"/>
                          <a:cs typeface="Consolas"/>
                          <a:sym typeface="Consolas"/>
                        </a:rPr>
                        <a:t>print</a:t>
                      </a:r>
                      <a:r>
                        <a:rPr lang="en" sz="800">
                          <a:solidFill>
                            <a:srgbClr val="616161"/>
                          </a:solidFill>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decode_predictions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preds</a:t>
                      </a:r>
                      <a:r>
                        <a:rPr lang="en" sz="800">
                          <a:solidFill>
                            <a:srgbClr val="616161"/>
                          </a:solidFill>
                          <a:highlight>
                            <a:srgbClr val="FFFFFF"/>
                          </a:highlight>
                          <a:latin typeface="Consolas"/>
                          <a:ea typeface="Consolas"/>
                          <a:cs typeface="Consolas"/>
                          <a:sym typeface="Consolas"/>
                        </a:rPr>
                        <a:t>,</a:t>
                      </a:r>
                      <a:r>
                        <a:rPr lang="en" sz="800">
                          <a:solidFill>
                            <a:schemeClr val="dk1"/>
                          </a:solidFill>
                          <a:highlight>
                            <a:srgbClr val="FFFFFF"/>
                          </a:highlight>
                          <a:latin typeface="Consolas"/>
                          <a:ea typeface="Consolas"/>
                          <a:cs typeface="Consolas"/>
                          <a:sym typeface="Consolas"/>
                        </a:rPr>
                        <a:t> top</a:t>
                      </a:r>
                      <a:r>
                        <a:rPr lang="en" sz="800">
                          <a:solidFill>
                            <a:srgbClr val="616161"/>
                          </a:solidFill>
                          <a:highlight>
                            <a:srgbClr val="FFFFFF"/>
                          </a:highlight>
                          <a:latin typeface="Consolas"/>
                          <a:ea typeface="Consolas"/>
                          <a:cs typeface="Consolas"/>
                          <a:sym typeface="Consolas"/>
                        </a:rPr>
                        <a:t>=</a:t>
                      </a:r>
                      <a:r>
                        <a:rPr lang="en" sz="800">
                          <a:solidFill>
                            <a:srgbClr val="C53929"/>
                          </a:solidFill>
                          <a:latin typeface="Consolas"/>
                          <a:ea typeface="Consolas"/>
                          <a:cs typeface="Consolas"/>
                          <a:sym typeface="Consolas"/>
                        </a:rPr>
                        <a:t>3</a:t>
                      </a:r>
                      <a:r>
                        <a:rPr lang="en" sz="800">
                          <a:solidFill>
                            <a:srgbClr val="616161"/>
                          </a:solidFill>
                          <a:highlight>
                            <a:srgbClr val="FFFFFF"/>
                          </a:highlight>
                          <a:latin typeface="Consolas"/>
                          <a:ea typeface="Consolas"/>
                          <a:cs typeface="Consolas"/>
                          <a:sym typeface="Consolas"/>
                        </a:rPr>
                        <a:t>))</a:t>
                      </a:r>
                      <a:endParaRPr sz="8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22" name="Google Shape;222;p41"/>
          <p:cNvPicPr preferRelativeResize="0"/>
          <p:nvPr/>
        </p:nvPicPr>
        <p:blipFill>
          <a:blip r:embed="rId3">
            <a:alphaModFix/>
          </a:blip>
          <a:stretch>
            <a:fillRect/>
          </a:stretch>
        </p:blipFill>
        <p:spPr>
          <a:xfrm>
            <a:off x="0" y="0"/>
            <a:ext cx="1466275" cy="730575"/>
          </a:xfrm>
          <a:prstGeom prst="rect">
            <a:avLst/>
          </a:prstGeom>
          <a:noFill/>
          <a:ln>
            <a:noFill/>
          </a:ln>
        </p:spPr>
      </p:pic>
      <p:sp>
        <p:nvSpPr>
          <p:cNvPr id="223" name="Google Shape;223;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New Classifier</a:t>
            </a:r>
            <a:br>
              <a:rPr b="1" lang="en" sz="1200">
                <a:solidFill>
                  <a:schemeClr val="dk1"/>
                </a:solidFill>
              </a:rPr>
            </a:b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0000FF"/>
                </a:solidFill>
              </a:rPr>
              <a:t>final classifier layer in all the pre-built models can be removed and replaced with a new classifier</a:t>
            </a:r>
            <a:r>
              <a:rPr lang="en" sz="1200">
                <a:solidFill>
                  <a:schemeClr val="dk1"/>
                </a:solidFill>
              </a:rPr>
              <a:t>. The </a:t>
            </a:r>
            <a:r>
              <a:rPr lang="en" sz="1200" u="sng">
                <a:solidFill>
                  <a:schemeClr val="dk1"/>
                </a:solidFill>
              </a:rPr>
              <a:t>new classifier can then be used to train the pre-built model for a new dataset and set of classes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lang="en" sz="1200">
                <a:solidFill>
                  <a:srgbClr val="0000FF"/>
                </a:solidFill>
              </a:rPr>
              <a:t>T</a:t>
            </a:r>
            <a:r>
              <a:rPr b="1" lang="en" sz="1200">
                <a:solidFill>
                  <a:srgbClr val="0000FF"/>
                </a:solidFill>
              </a:rPr>
              <a:t>he classifier layer is referred to as the top layer.</a:t>
            </a:r>
            <a:r>
              <a:rPr lang="en" sz="1200">
                <a:solidFill>
                  <a:schemeClr val="dk1"/>
                </a:solidFill>
              </a:rPr>
              <a:t> When instantiating an instance of a pre-built model:</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Set the parameter </a:t>
            </a:r>
            <a:r>
              <a:rPr lang="en">
                <a:solidFill>
                  <a:srgbClr val="0D904F"/>
                </a:solidFill>
                <a:latin typeface="Consolas"/>
                <a:ea typeface="Consolas"/>
                <a:cs typeface="Consolas"/>
                <a:sym typeface="Consolas"/>
              </a:rPr>
              <a:t>include_top</a:t>
            </a:r>
            <a:r>
              <a:rPr lang="en">
                <a:solidFill>
                  <a:schemeClr val="dk1"/>
                </a:solidFill>
              </a:rPr>
              <a:t> to </a:t>
            </a:r>
            <a:r>
              <a:rPr lang="en">
                <a:solidFill>
                  <a:srgbClr val="0D904F"/>
                </a:solidFill>
                <a:latin typeface="Consolas"/>
                <a:ea typeface="Consolas"/>
                <a:cs typeface="Consolas"/>
                <a:sym typeface="Consolas"/>
              </a:rPr>
              <a:t>False</a:t>
            </a:r>
            <a:r>
              <a:rPr lang="en">
                <a:solidFill>
                  <a:schemeClr val="dk1"/>
                </a:solidFill>
              </a:rPr>
              <a:t> to get an instance without the classifier. </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When the </a:t>
            </a:r>
            <a:r>
              <a:rPr lang="en">
                <a:solidFill>
                  <a:srgbClr val="0D904F"/>
                </a:solidFill>
                <a:latin typeface="Consolas"/>
                <a:ea typeface="Consolas"/>
                <a:cs typeface="Consolas"/>
                <a:sym typeface="Consolas"/>
              </a:rPr>
              <a:t>include_top=False</a:t>
            </a:r>
            <a:r>
              <a:rPr lang="en">
                <a:solidFill>
                  <a:schemeClr val="dk1"/>
                </a:solidFill>
              </a:rPr>
              <a:t>, one can also reset the input shape of the model with the parameter </a:t>
            </a:r>
            <a:r>
              <a:rPr lang="en">
                <a:solidFill>
                  <a:srgbClr val="0D904F"/>
                </a:solidFill>
                <a:latin typeface="Consolas"/>
                <a:ea typeface="Consolas"/>
                <a:cs typeface="Consolas"/>
                <a:sym typeface="Consolas"/>
              </a:rPr>
              <a:t>input_shape</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29" name="Google Shape;229;p42"/>
          <p:cNvPicPr preferRelativeResize="0"/>
          <p:nvPr/>
        </p:nvPicPr>
        <p:blipFill>
          <a:blip r:embed="rId3">
            <a:alphaModFix/>
          </a:blip>
          <a:stretch>
            <a:fillRect/>
          </a:stretch>
        </p:blipFill>
        <p:spPr>
          <a:xfrm>
            <a:off x="0" y="0"/>
            <a:ext cx="1466275" cy="730575"/>
          </a:xfrm>
          <a:prstGeom prst="rect">
            <a:avLst/>
          </a:prstGeom>
          <a:noFill/>
          <a:ln>
            <a:noFill/>
          </a:ln>
        </p:spPr>
      </p:pic>
      <p:sp>
        <p:nvSpPr>
          <p:cNvPr id="230" name="Google Shape;230;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Reconfiguring a Pre-Built Model</a:t>
            </a:r>
            <a:endParaRPr b="1" sz="1200">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231" name="Google Shape;231;p42"/>
          <p:cNvPicPr preferRelativeResize="0"/>
          <p:nvPr/>
        </p:nvPicPr>
        <p:blipFill>
          <a:blip r:embed="rId4">
            <a:alphaModFix/>
          </a:blip>
          <a:stretch>
            <a:fillRect/>
          </a:stretch>
        </p:blipFill>
        <p:spPr>
          <a:xfrm>
            <a:off x="2001000" y="1119800"/>
            <a:ext cx="594360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37" name="Google Shape;237;p43"/>
          <p:cNvPicPr preferRelativeResize="0"/>
          <p:nvPr/>
        </p:nvPicPr>
        <p:blipFill>
          <a:blip r:embed="rId3">
            <a:alphaModFix/>
          </a:blip>
          <a:stretch>
            <a:fillRect/>
          </a:stretch>
        </p:blipFill>
        <p:spPr>
          <a:xfrm>
            <a:off x="0" y="0"/>
            <a:ext cx="1466275" cy="730575"/>
          </a:xfrm>
          <a:prstGeom prst="rect">
            <a:avLst/>
          </a:prstGeom>
          <a:noFill/>
          <a:ln>
            <a:noFill/>
          </a:ln>
        </p:spPr>
      </p:pic>
      <p:sp>
        <p:nvSpPr>
          <p:cNvPr id="238" name="Google Shape;238;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Adding a New Classifier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 the code below, </a:t>
            </a:r>
            <a:r>
              <a:rPr b="1" lang="en" sz="1200">
                <a:solidFill>
                  <a:srgbClr val="0000FF"/>
                </a:solidFill>
              </a:rPr>
              <a:t>we instantiate a pre-built ResNet model and replace it with a new classifier for 20 classes</a:t>
            </a:r>
            <a:r>
              <a:rPr lang="en" sz="1200">
                <a:solidFill>
                  <a:schemeClr val="dk1"/>
                </a:solidFill>
              </a:rPr>
              <a:t>:</a:t>
            </a:r>
            <a:endParaRPr sz="12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39" name="Google Shape;239;p43"/>
          <p:cNvGraphicFramePr/>
          <p:nvPr/>
        </p:nvGraphicFramePr>
        <p:xfrm>
          <a:off x="505550" y="1891938"/>
          <a:ext cx="3000000" cy="3000000"/>
        </p:xfrm>
        <a:graphic>
          <a:graphicData uri="http://schemas.openxmlformats.org/drawingml/2006/table">
            <a:tbl>
              <a:tblPr>
                <a:noFill/>
                <a:tableStyleId>{3E24E6C9-0299-4FD0-B654-AF2C2371D142}</a:tableStyleId>
              </a:tblPr>
              <a:tblGrid>
                <a:gridCol w="7862400"/>
              </a:tblGrid>
              <a:tr h="2939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Pre-trained Models</a:t>
            </a:r>
            <a:endParaRPr>
              <a:solidFill>
                <a:srgbClr val="38761D"/>
              </a:solidFill>
            </a:endParaRPr>
          </a:p>
        </p:txBody>
      </p:sp>
      <p:pic>
        <p:nvPicPr>
          <p:cNvPr id="245" name="Google Shape;245;p44"/>
          <p:cNvPicPr preferRelativeResize="0"/>
          <p:nvPr/>
        </p:nvPicPr>
        <p:blipFill>
          <a:blip r:embed="rId3">
            <a:alphaModFix/>
          </a:blip>
          <a:stretch>
            <a:fillRect/>
          </a:stretch>
        </p:blipFill>
        <p:spPr>
          <a:xfrm>
            <a:off x="0" y="0"/>
            <a:ext cx="1466275" cy="730575"/>
          </a:xfrm>
          <a:prstGeom prst="rect">
            <a:avLst/>
          </a:prstGeom>
          <a:noFill/>
          <a:ln>
            <a:noFill/>
          </a:ln>
        </p:spPr>
      </p:pic>
      <p:sp>
        <p:nvSpPr>
          <p:cNvPr id="246" name="Google Shape;246;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Final Pooling Layer</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most models, the </a:t>
            </a:r>
            <a:r>
              <a:rPr b="1" lang="en" sz="1200">
                <a:solidFill>
                  <a:srgbClr val="0000FF"/>
                </a:solidFill>
              </a:rPr>
              <a:t>final layer preceding the classifier is a global average pooling layer</a:t>
            </a:r>
            <a:r>
              <a:rPr lang="en" sz="1200">
                <a:solidFill>
                  <a:schemeClr val="dk1"/>
                </a:solidFill>
              </a:rPr>
              <a:t>. This layer acts as both a final pooling layer for the feature maps and a flatten operation (convert to 1D vector). One might want to replace this layer with one’s own custom final pooling/flatten layer. In this case, one either specifies the parameter </a:t>
            </a:r>
            <a:r>
              <a:rPr lang="en" sz="1200">
                <a:solidFill>
                  <a:srgbClr val="0D904F"/>
                </a:solidFill>
                <a:latin typeface="Consolas"/>
                <a:ea typeface="Consolas"/>
                <a:cs typeface="Consolas"/>
                <a:sym typeface="Consolas"/>
              </a:rPr>
              <a:t>pooling</a:t>
            </a:r>
            <a:r>
              <a:rPr lang="en" sz="1200">
                <a:solidFill>
                  <a:schemeClr val="dk1"/>
                </a:solidFill>
              </a:rPr>
              <a:t> to </a:t>
            </a:r>
            <a:r>
              <a:rPr lang="en" sz="1200">
                <a:solidFill>
                  <a:srgbClr val="0D904F"/>
                </a:solidFill>
                <a:latin typeface="Consolas"/>
                <a:ea typeface="Consolas"/>
                <a:cs typeface="Consolas"/>
                <a:sym typeface="Consolas"/>
              </a:rPr>
              <a:t>None</a:t>
            </a:r>
            <a:r>
              <a:rPr lang="en" sz="1200">
                <a:solidFill>
                  <a:schemeClr val="dk1"/>
                </a:solidFill>
              </a:rPr>
              <a:t>.</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47" name="Google Shape;247;p44"/>
          <p:cNvGraphicFramePr/>
          <p:nvPr/>
        </p:nvGraphicFramePr>
        <p:xfrm>
          <a:off x="505550" y="1911113"/>
          <a:ext cx="3000000" cy="3000000"/>
        </p:xfrm>
        <a:graphic>
          <a:graphicData uri="http://schemas.openxmlformats.org/drawingml/2006/table">
            <a:tbl>
              <a:tblPr>
                <a:noFill/>
                <a:tableStyleId>{3E24E6C9-0299-4FD0-B654-AF2C2371D142}</a:tableStyleId>
              </a:tblPr>
              <a:tblGrid>
                <a:gridCol w="7862400"/>
              </a:tblGrid>
              <a:tr h="31366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pre-built model for input shape (100,100,3) and without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Flatten the Feature Maps into a 1D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Now train the model</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a:t>
            </a:r>
            <a:endParaRPr>
              <a:solidFill>
                <a:srgbClr val="38761D"/>
              </a:solidFill>
            </a:endParaRPr>
          </a:p>
        </p:txBody>
      </p:sp>
      <p:pic>
        <p:nvPicPr>
          <p:cNvPr id="253" name="Google Shape;253;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254" name="Google Shape;254;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200">
                <a:solidFill>
                  <a:srgbClr val="0000FF"/>
                </a:solidFill>
              </a:rPr>
              <a:t>Transfer learning is where one uses pretrained models for one task and retrain the classifier and/or fine-tune layers for a new task</a:t>
            </a:r>
            <a:r>
              <a:rPr lang="en" sz="1200">
                <a:solidFill>
                  <a:schemeClr val="dk1"/>
                </a:solidFill>
              </a:rPr>
              <a:t>.</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u="sng">
                <a:solidFill>
                  <a:schemeClr val="dk1"/>
                </a:solidFill>
              </a:rPr>
              <a:t>There are two general approaches to transfer learning:</a:t>
            </a:r>
            <a:endParaRPr sz="1200" u="sng">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Similar Tasks (Image Domains)</a:t>
            </a:r>
            <a:endParaRPr b="1">
              <a:solidFill>
                <a:srgbClr val="38761D"/>
              </a:solidFill>
            </a:endParaRPr>
          </a:p>
          <a:p>
            <a:pPr indent="-317500" lvl="0" marL="2743200" rtl="0" algn="l">
              <a:lnSpc>
                <a:spcPct val="115000"/>
              </a:lnSpc>
              <a:spcBef>
                <a:spcPts val="0"/>
              </a:spcBef>
              <a:spcAft>
                <a:spcPts val="0"/>
              </a:spcAft>
              <a:buClr>
                <a:srgbClr val="38761D"/>
              </a:buClr>
              <a:buSzPts val="1400"/>
              <a:buChar char="●"/>
            </a:pPr>
            <a:r>
              <a:rPr b="1" lang="en">
                <a:solidFill>
                  <a:srgbClr val="38761D"/>
                </a:solidFill>
              </a:rPr>
              <a:t>Distinct Tasks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60" name="Google Shape;260;p46"/>
          <p:cNvPicPr preferRelativeResize="0"/>
          <p:nvPr/>
        </p:nvPicPr>
        <p:blipFill>
          <a:blip r:embed="rId3">
            <a:alphaModFix/>
          </a:blip>
          <a:stretch>
            <a:fillRect/>
          </a:stretch>
        </p:blipFill>
        <p:spPr>
          <a:xfrm>
            <a:off x="0" y="0"/>
            <a:ext cx="1466275" cy="730575"/>
          </a:xfrm>
          <a:prstGeom prst="rect">
            <a:avLst/>
          </a:prstGeom>
          <a:noFill/>
          <a:ln>
            <a:noFill/>
          </a:ln>
        </p:spPr>
      </p:pic>
      <p:sp>
        <p:nvSpPr>
          <p:cNvPr id="261" name="Google Shape;261;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2743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deciding on the approach, </a:t>
            </a:r>
            <a:r>
              <a:rPr b="1" lang="en" sz="1200">
                <a:solidFill>
                  <a:srgbClr val="0000FF"/>
                </a:solidFill>
              </a:rPr>
              <a:t>we look at the similarity of the source (pre-trained) domain of images and the destination (new) domain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a:solidFill>
                  <a:srgbClr val="38761D"/>
                </a:solidFill>
              </a:rPr>
              <a:t>The more similar, the more of the existing bottom layers we can reuse without training</a:t>
            </a:r>
            <a:r>
              <a:rPr lang="en">
                <a:solidFill>
                  <a:srgbClr val="38761D"/>
                </a:solidFill>
              </a:rPr>
              <a:t>. </a:t>
            </a:r>
            <a:endParaRPr>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example, if one had a model trained on fruits, it’s probably that all of the bottom layers of the pretrained model can be reused (without retraining) for building a new model to recognize vegetables.</a:t>
            </a:r>
            <a:endParaRPr sz="1200">
              <a:solidFill>
                <a:schemeClr val="dk1"/>
              </a:solidFill>
            </a:endParaRPr>
          </a:p>
          <a:p>
            <a:pPr indent="0" lvl="0" marL="0" rtl="0" algn="l">
              <a:lnSpc>
                <a:spcPct val="115000"/>
              </a:lnSpc>
              <a:spcBef>
                <a:spcPts val="0"/>
              </a:spcBef>
              <a:spcAft>
                <a:spcPts val="0"/>
              </a:spcAft>
              <a:buNone/>
            </a:pPr>
            <a:r>
              <a:t/>
            </a:r>
            <a:endParaRPr b="1" sz="1100">
              <a:solidFill>
                <a:srgbClr val="0000FF"/>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67" name="Google Shape;267;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268" name="Google Shape;268;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For similar tasks, we assume that: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a:t>
            </a:r>
            <a:r>
              <a:rPr b="1" lang="en" sz="1200">
                <a:solidFill>
                  <a:srgbClr val="38761D"/>
                </a:solidFill>
              </a:rPr>
              <a:t>he coarse features learned at the bottom-most layers will be the same for the new classifier,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The grouping of coarse features in the middle layers and final assembly into details all can be reused as-is, prior to entering the topmost layer(s) for classification.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domains have this high level of similarity, we generally can: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Replace the existing topmost classifier layer with a new classifier layer, </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Freeze the lower layers and train only the classifier layer. </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Since we don’t need to learn the weights/biases for the other layers,</a:t>
            </a:r>
            <a:r>
              <a:rPr lang="en" sz="1200" u="sng">
                <a:solidFill>
                  <a:schemeClr val="dk1"/>
                </a:solidFill>
              </a:rPr>
              <a:t> we can generally train a model for the new domain with substantially less data and fewer epochs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74" name="Google Shape;274;p48"/>
          <p:cNvPicPr preferRelativeResize="0"/>
          <p:nvPr/>
        </p:nvPicPr>
        <p:blipFill>
          <a:blip r:embed="rId3">
            <a:alphaModFix/>
          </a:blip>
          <a:stretch>
            <a:fillRect/>
          </a:stretch>
        </p:blipFill>
        <p:spPr>
          <a:xfrm>
            <a:off x="0" y="0"/>
            <a:ext cx="1466275" cy="730575"/>
          </a:xfrm>
          <a:prstGeom prst="rect">
            <a:avLst/>
          </a:prstGeom>
          <a:noFill/>
          <a:ln>
            <a:noFill/>
          </a:ln>
        </p:spPr>
      </p:pic>
      <p:sp>
        <p:nvSpPr>
          <p:cNvPr id="275" name="Google Shape;275;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Dataset Size</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a:t>
            </a:r>
            <a:r>
              <a:rPr lang="en" sz="1200">
                <a:solidFill>
                  <a:schemeClr val="dk1"/>
                </a:solidFill>
              </a:rPr>
              <a:t>ransfer learning between similar source and destination domains provides the ability to</a:t>
            </a:r>
            <a:r>
              <a:rPr b="1" lang="en" sz="1200">
                <a:solidFill>
                  <a:srgbClr val="0000FF"/>
                </a:solidFill>
              </a:rPr>
              <a:t> train with substantially smaller datasets</a:t>
            </a:r>
            <a:r>
              <a:rPr lang="en" sz="1200">
                <a:solidFill>
                  <a:schemeClr val="dk1"/>
                </a:solidFill>
              </a:rPr>
              <a:t>. The two most general best practices for the minimum size of the dataset 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is 10% as big as in the source dataset.</a:t>
            </a:r>
            <a:endParaRPr b="1">
              <a:solidFill>
                <a:srgbClr val="38761D"/>
              </a:solidFill>
            </a:endParaRPr>
          </a:p>
          <a:p>
            <a:pPr indent="-317500" lvl="0" marL="1371600" rtl="0" algn="l">
              <a:lnSpc>
                <a:spcPct val="115000"/>
              </a:lnSpc>
              <a:spcBef>
                <a:spcPts val="0"/>
              </a:spcBef>
              <a:spcAft>
                <a:spcPts val="0"/>
              </a:spcAft>
              <a:buClr>
                <a:srgbClr val="38761D"/>
              </a:buClr>
              <a:buSzPts val="1400"/>
              <a:buChar char="-"/>
            </a:pPr>
            <a:r>
              <a:rPr b="1" lang="en">
                <a:solidFill>
                  <a:srgbClr val="38761D"/>
                </a:solidFill>
              </a:rPr>
              <a:t>Each class (label) has at least 100 images.</a:t>
            </a:r>
            <a:endParaRPr b="1">
              <a:solidFill>
                <a:srgbClr val="38761D"/>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Similar Tasks</a:t>
            </a:r>
            <a:endParaRPr>
              <a:solidFill>
                <a:srgbClr val="38761D"/>
              </a:solidFill>
            </a:endParaRPr>
          </a:p>
        </p:txBody>
      </p:sp>
      <p:pic>
        <p:nvPicPr>
          <p:cNvPr id="281" name="Google Shape;281;p49"/>
          <p:cNvPicPr preferRelativeResize="0"/>
          <p:nvPr/>
        </p:nvPicPr>
        <p:blipFill>
          <a:blip r:embed="rId3">
            <a:alphaModFix/>
          </a:blip>
          <a:stretch>
            <a:fillRect/>
          </a:stretch>
        </p:blipFill>
        <p:spPr>
          <a:xfrm>
            <a:off x="0" y="0"/>
            <a:ext cx="1466275" cy="730575"/>
          </a:xfrm>
          <a:prstGeom prst="rect">
            <a:avLst/>
          </a:prstGeom>
          <a:noFill/>
          <a:ln>
            <a:noFill/>
          </a:ln>
        </p:spPr>
      </p:pic>
      <p:sp>
        <p:nvSpPr>
          <p:cNvPr id="282" name="Google Shape;282;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Similar Tasks - Freezing Layers</a:t>
            </a:r>
            <a:endParaRPr b="1" sz="135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We</a:t>
            </a:r>
            <a:r>
              <a:rPr lang="en" sz="1200">
                <a:solidFill>
                  <a:schemeClr val="dk1"/>
                </a:solidFill>
              </a:rPr>
              <a:t> modify the code to </a:t>
            </a:r>
            <a:r>
              <a:rPr b="1" lang="en" sz="1200">
                <a:solidFill>
                  <a:srgbClr val="0000FF"/>
                </a:solidFill>
              </a:rPr>
              <a:t>freeze all the layers preceding the topmost classifier layer</a:t>
            </a:r>
            <a:r>
              <a:rPr lang="en" sz="1200">
                <a:solidFill>
                  <a:schemeClr val="dk1"/>
                </a:solidFill>
              </a:rPr>
              <a:t> prior to training. </a:t>
            </a:r>
            <a:r>
              <a:rPr b="1" lang="en" sz="1200">
                <a:solidFill>
                  <a:srgbClr val="0000FF"/>
                </a:solidFill>
              </a:rPr>
              <a:t>Freezing prevents the weights/biases of the layer(s) from being updated during training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Keras, each layer has the property </a:t>
            </a:r>
            <a:r>
              <a:rPr lang="en" sz="1200">
                <a:solidFill>
                  <a:srgbClr val="0D904F"/>
                </a:solidFill>
                <a:latin typeface="Consolas"/>
                <a:ea typeface="Consolas"/>
                <a:cs typeface="Consolas"/>
                <a:sym typeface="Consolas"/>
              </a:rPr>
              <a:t>freeze</a:t>
            </a:r>
            <a:r>
              <a:rPr lang="en" sz="1200">
                <a:solidFill>
                  <a:schemeClr val="dk1"/>
                </a:solidFill>
              </a:rPr>
              <a:t>, which defaults to </a:t>
            </a:r>
            <a:r>
              <a:rPr lang="en" sz="1200">
                <a:solidFill>
                  <a:srgbClr val="0D904F"/>
                </a:solidFill>
                <a:latin typeface="Consolas"/>
                <a:ea typeface="Consolas"/>
                <a:cs typeface="Consolas"/>
                <a:sym typeface="Consolas"/>
              </a:rPr>
              <a:t>True</a:t>
            </a:r>
            <a:r>
              <a:rPr lang="en" sz="1200">
                <a:solidFill>
                  <a:schemeClr val="dk1"/>
                </a:solidFill>
              </a:rPr>
              <a:t>. </a:t>
            </a:r>
            <a:endParaRPr sz="1200">
              <a:solidFill>
                <a:schemeClr val="dk1"/>
              </a:solidFill>
            </a:endParaRPr>
          </a:p>
          <a:p>
            <a:pPr indent="-298450" lvl="0" marL="1371600" rtl="0" algn="l">
              <a:lnSpc>
                <a:spcPct val="115000"/>
              </a:lnSpc>
              <a:spcBef>
                <a:spcPts val="0"/>
              </a:spcBef>
              <a:spcAft>
                <a:spcPts val="0"/>
              </a:spcAft>
              <a:buClr>
                <a:schemeClr val="dk1"/>
              </a:buClr>
              <a:buSzPts val="1100"/>
              <a:buChar char="-"/>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Use a pre-built model with pre-trained weights/biases (ImageNet 2012), </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Drop the existing classifier from the pre-built model (topmost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Freeze the remaining layers.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model through transfer learning.</a:t>
            </a:r>
            <a:endParaRPr b="1">
              <a:solidFill>
                <a:srgbClr val="38761D"/>
              </a:solidFill>
            </a:endParaRPr>
          </a:p>
          <a:p>
            <a:pPr indent="0" lvl="0" marL="0" rtl="0" algn="l">
              <a:lnSpc>
                <a:spcPct val="115000"/>
              </a:lnSpc>
              <a:spcBef>
                <a:spcPts val="1600"/>
              </a:spcBef>
              <a:spcAft>
                <a:spcPts val="0"/>
              </a:spcAft>
              <a:buNone/>
            </a:pPr>
            <a:r>
              <a:t/>
            </a:r>
            <a:endParaRPr sz="1200">
              <a:solidFill>
                <a:schemeClr val="dk1"/>
              </a:solidFill>
            </a:endParaRPr>
          </a:p>
          <a:p>
            <a:pPr indent="0" lvl="0" marL="0" rtl="0" algn="l">
              <a:lnSpc>
                <a:spcPct val="115000"/>
              </a:lnSpc>
              <a:spcBef>
                <a:spcPts val="40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38761D"/>
                </a:solidFill>
              </a:rPr>
              <a:t>Transfer Learning - Similar Tasks</a:t>
            </a:r>
            <a:endParaRPr>
              <a:solidFill>
                <a:srgbClr val="38761D"/>
              </a:solidFill>
            </a:endParaRPr>
          </a:p>
        </p:txBody>
      </p:sp>
      <p:pic>
        <p:nvPicPr>
          <p:cNvPr id="288" name="Google Shape;288;p50"/>
          <p:cNvPicPr preferRelativeResize="0"/>
          <p:nvPr/>
        </p:nvPicPr>
        <p:blipFill>
          <a:blip r:embed="rId3">
            <a:alphaModFix/>
          </a:blip>
          <a:stretch>
            <a:fillRect/>
          </a:stretch>
        </p:blipFill>
        <p:spPr>
          <a:xfrm>
            <a:off x="0" y="0"/>
            <a:ext cx="1466275" cy="730575"/>
          </a:xfrm>
          <a:prstGeom prst="rect">
            <a:avLst/>
          </a:prstGeom>
          <a:noFill/>
          <a:ln>
            <a:noFill/>
          </a:ln>
        </p:spPr>
      </p:pic>
      <p:sp>
        <p:nvSpPr>
          <p:cNvPr id="289" name="Google Shape;289;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Retraining a ResNet-50 Model</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0" name="Google Shape;290;p50"/>
          <p:cNvGraphicFramePr/>
          <p:nvPr/>
        </p:nvGraphicFramePr>
        <p:xfrm>
          <a:off x="735450" y="1403488"/>
          <a:ext cx="3000000" cy="3000000"/>
        </p:xfrm>
        <a:graphic>
          <a:graphicData uri="http://schemas.openxmlformats.org/drawingml/2006/table">
            <a:tbl>
              <a:tblPr>
                <a:noFill/>
                <a:tableStyleId>{3E24E6C9-0299-4FD0-B654-AF2C2371D142}</a:tableStyleId>
              </a:tblPr>
              <a:tblGrid>
                <a:gridCol w="7862400"/>
              </a:tblGrid>
              <a:tr h="35933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applications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from</a:t>
                      </a:r>
                      <a:r>
                        <a:rPr lang="en" sz="1000">
                          <a:solidFill>
                            <a:schemeClr val="dk1"/>
                          </a:solidFill>
                          <a:latin typeface="Consolas"/>
                          <a:ea typeface="Consolas"/>
                          <a:cs typeface="Consolas"/>
                          <a:sym typeface="Consolas"/>
                        </a:rPr>
                        <a:t> keras </a:t>
                      </a:r>
                      <a:r>
                        <a:rPr lang="en" sz="1000">
                          <a:solidFill>
                            <a:srgbClr val="9C27B0"/>
                          </a:solidFill>
                          <a:latin typeface="Consolas"/>
                          <a:ea typeface="Consolas"/>
                          <a:cs typeface="Consolas"/>
                          <a:sym typeface="Consolas"/>
                        </a:rPr>
                        <a:t>import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Get a pre-trained/pre-built model without the classifier and retain the global </a:t>
                      </a:r>
                      <a:br>
                        <a:rPr lang="en" sz="1000">
                          <a:solidFill>
                            <a:schemeClr val="dk1"/>
                          </a:solidFill>
                          <a:latin typeface="Consolas"/>
                          <a:ea typeface="Consolas"/>
                          <a:cs typeface="Consolas"/>
                          <a:sym typeface="Consolas"/>
                        </a:rPr>
                      </a:br>
                      <a:r>
                        <a:rPr lang="en" sz="1000">
                          <a:solidFill>
                            <a:srgbClr val="455A64"/>
                          </a:solidFill>
                          <a:latin typeface="Consolas"/>
                          <a:ea typeface="Consolas"/>
                          <a:cs typeface="Consolas"/>
                          <a:sym typeface="Consolas"/>
                        </a:rPr>
                        <a:t># average pooling # layer following the final convolution (bottleneck)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'avg'</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'imagenet'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455A64"/>
                          </a:solidFill>
                          <a:latin typeface="Consolas"/>
                          <a:ea typeface="Consolas"/>
                          <a:cs typeface="Consolas"/>
                          <a:sym typeface="Consolas"/>
                        </a:rPr>
                        <a:t># Now train the model</a:t>
                      </a:r>
                      <a:endParaRPr sz="10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296" name="Google Shape;296;p51"/>
          <p:cNvPicPr preferRelativeResize="0"/>
          <p:nvPr/>
        </p:nvPicPr>
        <p:blipFill>
          <a:blip r:embed="rId3">
            <a:alphaModFix/>
          </a:blip>
          <a:stretch>
            <a:fillRect/>
          </a:stretch>
        </p:blipFill>
        <p:spPr>
          <a:xfrm>
            <a:off x="0" y="0"/>
            <a:ext cx="1466275" cy="730575"/>
          </a:xfrm>
          <a:prstGeom prst="rect">
            <a:avLst/>
          </a:prstGeom>
          <a:noFill/>
          <a:ln>
            <a:noFill/>
          </a:ln>
        </p:spPr>
      </p:pic>
      <p:sp>
        <p:nvSpPr>
          <p:cNvPr id="297" name="Google Shape;297;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When the source and destination domain of the image datasets are non-similar, one starts with the same steps as in the similar task approach above, </a:t>
            </a:r>
            <a:r>
              <a:rPr b="1" lang="en" sz="1200">
                <a:solidFill>
                  <a:srgbClr val="0000FF"/>
                </a:solidFill>
              </a:rPr>
              <a:t>but then follows up with fine-tuning the bottom layers</a:t>
            </a:r>
            <a:r>
              <a:rPr lang="en" sz="1200">
                <a:solidFill>
                  <a:schemeClr val="dk1"/>
                </a:solidFill>
              </a:rPr>
              <a:t>. The steps in this approach generally are:</a:t>
            </a:r>
            <a:br>
              <a:rPr lang="en" sz="1100">
                <a:solidFill>
                  <a:schemeClr val="dk1"/>
                </a:solidFill>
              </a:rPr>
            </a:br>
            <a:endParaRPr sz="1100">
              <a:solidFill>
                <a:schemeClr val="dk1"/>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Add a new classifier layer and freeze the remaining layer.</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Train the new classifier layer the target number of epochs.</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Repeat for fine-tuning:</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next bottom-most convolutional group </a:t>
            </a:r>
            <a:endParaRPr b="1">
              <a:solidFill>
                <a:srgbClr val="38761D"/>
              </a:solidFill>
            </a:endParaRPr>
          </a:p>
          <a:p>
            <a:pPr indent="0" lvl="0" marL="1828800" rtl="0" algn="l">
              <a:lnSpc>
                <a:spcPct val="115000"/>
              </a:lnSpc>
              <a:spcBef>
                <a:spcPts val="0"/>
              </a:spcBef>
              <a:spcAft>
                <a:spcPts val="0"/>
              </a:spcAft>
              <a:buNone/>
            </a:pPr>
            <a:r>
              <a:rPr b="1" lang="en">
                <a:solidFill>
                  <a:srgbClr val="38761D"/>
                </a:solidFill>
              </a:rPr>
              <a:t>(moving in direction of top to bottom)</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317500" lvl="0" marL="1371600" rtl="0" algn="l">
              <a:lnSpc>
                <a:spcPct val="115000"/>
              </a:lnSpc>
              <a:spcBef>
                <a:spcPts val="0"/>
              </a:spcBef>
              <a:spcAft>
                <a:spcPts val="0"/>
              </a:spcAft>
              <a:buClr>
                <a:srgbClr val="38761D"/>
              </a:buClr>
              <a:buSzPts val="1400"/>
              <a:buAutoNum type="arabicPeriod"/>
            </a:pPr>
            <a:r>
              <a:rPr b="1" lang="en">
                <a:solidFill>
                  <a:srgbClr val="38761D"/>
                </a:solidFill>
              </a:rPr>
              <a:t>Once the convolutional groups are fine-tuned:</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Unfreeze the convolutional stem group</a:t>
            </a:r>
            <a:endParaRPr b="1">
              <a:solidFill>
                <a:srgbClr val="38761D"/>
              </a:solidFill>
            </a:endParaRPr>
          </a:p>
          <a:p>
            <a:pPr indent="-317500" lvl="1" marL="1828800" rtl="0" algn="l">
              <a:lnSpc>
                <a:spcPct val="115000"/>
              </a:lnSpc>
              <a:spcBef>
                <a:spcPts val="0"/>
              </a:spcBef>
              <a:spcAft>
                <a:spcPts val="0"/>
              </a:spcAft>
              <a:buClr>
                <a:srgbClr val="38761D"/>
              </a:buClr>
              <a:buSzPts val="1400"/>
              <a:buAutoNum type="alphaLcPeriod"/>
            </a:pPr>
            <a:r>
              <a:rPr b="1" lang="en">
                <a:solidFill>
                  <a:srgbClr val="38761D"/>
                </a:solidFill>
              </a:rPr>
              <a:t>Train for a few epochs to fine-tune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303" name="Google Shape;303;p52"/>
          <p:cNvPicPr preferRelativeResize="0"/>
          <p:nvPr/>
        </p:nvPicPr>
        <p:blipFill>
          <a:blip r:embed="rId3">
            <a:alphaModFix/>
          </a:blip>
          <a:stretch>
            <a:fillRect/>
          </a:stretch>
        </p:blipFill>
        <p:spPr>
          <a:xfrm>
            <a:off x="0" y="0"/>
            <a:ext cx="1466275" cy="730575"/>
          </a:xfrm>
          <a:prstGeom prst="rect">
            <a:avLst/>
          </a:prstGeom>
          <a:noFill/>
          <a:ln>
            <a:noFill/>
          </a:ln>
        </p:spPr>
      </p:pic>
      <p:sp>
        <p:nvSpPr>
          <p:cNvPr id="304" name="Google Shape;304;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Distinct Tasks - (Re)Training Overview</a:t>
            </a:r>
            <a:endParaRPr b="1" sz="1200">
              <a:solidFill>
                <a:schemeClr val="dk1"/>
              </a:solidFill>
            </a:endParaRPr>
          </a:p>
          <a:p>
            <a:pPr indent="0" lvl="0" marL="0" rtl="0" algn="l">
              <a:lnSpc>
                <a:spcPct val="115000"/>
              </a:lnSpc>
              <a:spcBef>
                <a:spcPts val="0"/>
              </a:spcBef>
              <a:spcAft>
                <a:spcPts val="0"/>
              </a:spcAft>
              <a:buNone/>
            </a:pPr>
            <a:r>
              <a:t/>
            </a:r>
            <a:endParaRPr i="1" sz="1100">
              <a:solidFill>
                <a:schemeClr val="dk1"/>
              </a:solidFill>
            </a:endParaRPr>
          </a:p>
          <a:p>
            <a:pPr indent="0" lvl="0" marL="0" rtl="0" algn="l">
              <a:lnSpc>
                <a:spcPct val="115000"/>
              </a:lnSpc>
              <a:spcBef>
                <a:spcPts val="0"/>
              </a:spcBef>
              <a:spcAft>
                <a:spcPts val="0"/>
              </a:spcAft>
              <a:buNone/>
            </a:pPr>
            <a:r>
              <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pic>
        <p:nvPicPr>
          <p:cNvPr id="305" name="Google Shape;305;p52"/>
          <p:cNvPicPr preferRelativeResize="0"/>
          <p:nvPr/>
        </p:nvPicPr>
        <p:blipFill>
          <a:blip r:embed="rId4">
            <a:alphaModFix/>
          </a:blip>
          <a:stretch>
            <a:fillRect/>
          </a:stretch>
        </p:blipFill>
        <p:spPr>
          <a:xfrm>
            <a:off x="1876475" y="1457175"/>
            <a:ext cx="5943600" cy="3343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311" name="Google Shape;311;p53"/>
          <p:cNvPicPr preferRelativeResize="0"/>
          <p:nvPr/>
        </p:nvPicPr>
        <p:blipFill>
          <a:blip r:embed="rId3">
            <a:alphaModFix/>
          </a:blip>
          <a:stretch>
            <a:fillRect/>
          </a:stretch>
        </p:blipFill>
        <p:spPr>
          <a:xfrm>
            <a:off x="0" y="0"/>
            <a:ext cx="1466275" cy="730575"/>
          </a:xfrm>
          <a:prstGeom prst="rect">
            <a:avLst/>
          </a:prstGeom>
          <a:noFill/>
          <a:ln>
            <a:noFill/>
          </a:ln>
        </p:spPr>
      </p:pic>
      <p:sp>
        <p:nvSpPr>
          <p:cNvPr id="312" name="Google Shape;312;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Coarse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In the next code example, </a:t>
            </a:r>
            <a:r>
              <a:rPr b="1" lang="en" sz="1200">
                <a:solidFill>
                  <a:srgbClr val="0000FF"/>
                </a:solidFill>
              </a:rPr>
              <a:t>we start with a </a:t>
            </a:r>
            <a:r>
              <a:rPr b="1" lang="en" sz="1200">
                <a:solidFill>
                  <a:srgbClr val="0000FF"/>
                </a:solidFill>
              </a:rPr>
              <a:t>a coarse training for the add classifier level</a:t>
            </a:r>
            <a:r>
              <a:rPr lang="en" sz="1200">
                <a:solidFill>
                  <a:schemeClr val="dk1"/>
                </a:solidFill>
              </a:rPr>
              <a:t>, followed by fine-tuning of each convolutional (residual) group and finally the stem convolutional group.</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13" name="Google Shape;313;p53"/>
          <p:cNvGraphicFramePr/>
          <p:nvPr/>
        </p:nvGraphicFramePr>
        <p:xfrm>
          <a:off x="563050" y="1959013"/>
          <a:ext cx="3000000" cy="3000000"/>
        </p:xfrm>
        <a:graphic>
          <a:graphicData uri="http://schemas.openxmlformats.org/drawingml/2006/table">
            <a:tbl>
              <a:tblPr>
                <a:noFill/>
                <a:tableStyleId>{3E24E6C9-0299-4FD0-B654-AF2C2371D142}</a:tableStyleId>
              </a:tblPr>
              <a:tblGrid>
                <a:gridCol w="7862400"/>
              </a:tblGrid>
              <a:tr h="28414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Deleted for brevity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Freeze the weights of the remaining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a classifier for 20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Coarse Level Training of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 - 2019</a:t>
            </a:r>
            <a:endParaRPr>
              <a:solidFill>
                <a:srgbClr val="38761D"/>
              </a:solidFill>
            </a:endParaRPr>
          </a:p>
        </p:txBody>
      </p:sp>
      <p:pic>
        <p:nvPicPr>
          <p:cNvPr id="116" name="Google Shape;116;p27"/>
          <p:cNvPicPr preferRelativeResize="0"/>
          <p:nvPr/>
        </p:nvPicPr>
        <p:blipFill>
          <a:blip r:embed="rId3">
            <a:alphaModFix/>
          </a:blip>
          <a:stretch>
            <a:fillRect/>
          </a:stretch>
        </p:blipFill>
        <p:spPr>
          <a:xfrm>
            <a:off x="0" y="0"/>
            <a:ext cx="1466275" cy="730575"/>
          </a:xfrm>
          <a:prstGeom prst="rect">
            <a:avLst/>
          </a:prstGeom>
          <a:noFill/>
          <a:ln>
            <a:noFill/>
          </a:ln>
        </p:spPr>
      </p:pic>
      <p:sp>
        <p:nvSpPr>
          <p:cNvPr id="117" name="Google Shape;117;p27"/>
          <p:cNvSpPr txBox="1"/>
          <p:nvPr/>
        </p:nvSpPr>
        <p:spPr>
          <a:xfrm>
            <a:off x="824850" y="1307950"/>
            <a:ext cx="7070100" cy="174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Session 1 : Models</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2 : Data 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Session 3 : Training &amp; Deployment</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4"/>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319" name="Google Shape;319;p54"/>
          <p:cNvPicPr preferRelativeResize="0"/>
          <p:nvPr/>
        </p:nvPicPr>
        <p:blipFill>
          <a:blip r:embed="rId3">
            <a:alphaModFix/>
          </a:blip>
          <a:stretch>
            <a:fillRect/>
          </a:stretch>
        </p:blipFill>
        <p:spPr>
          <a:xfrm>
            <a:off x="0" y="0"/>
            <a:ext cx="1466275" cy="730575"/>
          </a:xfrm>
          <a:prstGeom prst="rect">
            <a:avLst/>
          </a:prstGeom>
          <a:noFill/>
          <a:ln>
            <a:noFill/>
          </a:ln>
        </p:spPr>
      </p:pic>
      <p:sp>
        <p:nvSpPr>
          <p:cNvPr id="320" name="Google Shape;320;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r>
              <a:rPr lang="en" sz="1200">
                <a:solidFill>
                  <a:schemeClr val="dk1"/>
                </a:solidFill>
              </a:rPr>
              <a:t> will do the</a:t>
            </a:r>
            <a:r>
              <a:rPr lang="en" sz="1200">
                <a:solidFill>
                  <a:srgbClr val="0000FF"/>
                </a:solidFill>
              </a:rPr>
              <a:t> </a:t>
            </a:r>
            <a:r>
              <a:rPr b="1" lang="en" sz="1200">
                <a:solidFill>
                  <a:srgbClr val="0000FF"/>
                </a:solidFill>
              </a:rPr>
              <a:t>fine-tuning of each convolutional (residual) group</a:t>
            </a:r>
            <a:r>
              <a:rPr lang="en" sz="1200">
                <a:solidFill>
                  <a:schemeClr val="dk1"/>
                </a:solidFill>
              </a:rPr>
              <a:t>. The </a:t>
            </a:r>
            <a:r>
              <a:rPr lang="en" sz="1200" u="sng">
                <a:solidFill>
                  <a:schemeClr val="dk1"/>
                </a:solidFill>
              </a:rPr>
              <a:t>first step below, we scan through the model building a list of the residual groups, and convolutional layers within the group, in sequential order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1" name="Google Shape;321;p54"/>
          <p:cNvGraphicFramePr/>
          <p:nvPr/>
        </p:nvGraphicFramePr>
        <p:xfrm>
          <a:off x="582225" y="1681238"/>
          <a:ext cx="3000000" cy="3000000"/>
        </p:xfrm>
        <a:graphic>
          <a:graphicData uri="http://schemas.openxmlformats.org/drawingml/2006/table">
            <a:tbl>
              <a:tblPr>
                <a:noFill/>
                <a:tableStyleId>{3E24E6C9-0299-4FD0-B654-AF2C2371D142}</a:tableStyleId>
              </a:tblPr>
              <a:tblGrid>
                <a:gridCol w="7862400"/>
              </a:tblGrid>
              <a:tr h="3269625">
                <a:tc>
                  <a:txBody>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layer that is the convolutional layer for the stem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groups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add layer for each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the convolutional layers of a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convolutional</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In ResNet50, the first Conv2D is the stem convolutional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stem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first_conv2d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False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Keep list of convolutional layers per convolutional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else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append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Each convolutional group in Residual Networks ends with a Add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Maintain list in reverse order (top-most conv group is top of list)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elif</a:t>
                      </a:r>
                      <a:r>
                        <a:rPr lang="en" sz="1000">
                          <a:solidFill>
                            <a:schemeClr val="dk1"/>
                          </a:solidFill>
                          <a:latin typeface="Consolas"/>
                          <a:ea typeface="Consolas"/>
                          <a:cs typeface="Consolas"/>
                          <a:sym typeface="Consolas"/>
                        </a:rPr>
                        <a:t> type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merge</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insert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conv2d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conv2d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5"/>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Distinct Tasks</a:t>
            </a:r>
            <a:endParaRPr>
              <a:solidFill>
                <a:srgbClr val="38761D"/>
              </a:solidFill>
            </a:endParaRPr>
          </a:p>
        </p:txBody>
      </p:sp>
      <p:pic>
        <p:nvPicPr>
          <p:cNvPr id="327" name="Google Shape;327;p55"/>
          <p:cNvPicPr preferRelativeResize="0"/>
          <p:nvPr/>
        </p:nvPicPr>
        <p:blipFill>
          <a:blip r:embed="rId3">
            <a:alphaModFix/>
          </a:blip>
          <a:stretch>
            <a:fillRect/>
          </a:stretch>
        </p:blipFill>
        <p:spPr>
          <a:xfrm>
            <a:off x="0" y="0"/>
            <a:ext cx="1466275" cy="730575"/>
          </a:xfrm>
          <a:prstGeom prst="rect">
            <a:avLst/>
          </a:prstGeom>
          <a:noFill/>
          <a:ln>
            <a:noFill/>
          </a:ln>
        </p:spPr>
      </p:pic>
      <p:sp>
        <p:nvSpPr>
          <p:cNvPr id="328" name="Google Shape;328;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Transfer Learning - Finer Training</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 </a:t>
            </a:r>
            <a:r>
              <a:rPr b="1" lang="en" sz="1200">
                <a:solidFill>
                  <a:srgbClr val="0000FF"/>
                </a:solidFill>
              </a:rPr>
              <a:t>fine-tune train each convolutional group, sequentially from the top-most group proceeding to the bottom-most</a:t>
            </a:r>
            <a:r>
              <a:rPr lang="en" sz="1200">
                <a:solidFill>
                  <a:schemeClr val="dk1"/>
                </a:solidFill>
              </a:rPr>
              <a:t>, for a </a:t>
            </a:r>
            <a:r>
              <a:rPr lang="en" sz="1200" u="sng">
                <a:solidFill>
                  <a:schemeClr val="dk1"/>
                </a:solidFill>
              </a:rPr>
              <a:t>smaller number of epochs</a:t>
            </a:r>
            <a:r>
              <a:rPr lang="en" sz="1200">
                <a:solidFill>
                  <a:schemeClr val="dk1"/>
                </a:solidFill>
              </a:rPr>
              <a:t> (5) than the coarse training. Finally, we</a:t>
            </a:r>
            <a:r>
              <a:rPr b="1" lang="en" sz="1200">
                <a:solidFill>
                  <a:srgbClr val="0000FF"/>
                </a:solidFill>
              </a:rPr>
              <a:t> fine-tune train the stem convolutional group.</a:t>
            </a:r>
            <a:endParaRPr b="1" sz="1200">
              <a:solidFill>
                <a:srgbClr val="0000FF"/>
              </a:solidFill>
            </a:endParaRPr>
          </a:p>
          <a:p>
            <a:pPr indent="0" lvl="0" marL="0" rtl="0" algn="l">
              <a:lnSpc>
                <a:spcPct val="115000"/>
              </a:lnSpc>
              <a:spcBef>
                <a:spcPts val="0"/>
              </a:spcBef>
              <a:spcAft>
                <a:spcPts val="0"/>
              </a:spcAft>
              <a:buNone/>
            </a:pPr>
            <a:r>
              <a:t/>
            </a:r>
            <a:endParaRPr sz="1200">
              <a:solidFill>
                <a:schemeClr val="dk1"/>
              </a:solidFill>
            </a:endParaRPr>
          </a:p>
          <a:p>
            <a:pPr indent="457200" lvl="0" marL="1371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29" name="Google Shape;329;p55"/>
          <p:cNvGraphicFramePr/>
          <p:nvPr/>
        </p:nvGraphicFramePr>
        <p:xfrm>
          <a:off x="582225" y="1920688"/>
          <a:ext cx="3000000" cy="3000000"/>
        </p:xfrm>
        <a:graphic>
          <a:graphicData uri="http://schemas.openxmlformats.org/drawingml/2006/table">
            <a:tbl>
              <a:tblPr>
                <a:noFill/>
                <a:tableStyleId>{3E24E6C9-0299-4FD0-B654-AF2C2371D142}</a:tableStyleId>
              </a:tblPr>
              <a:tblGrid>
                <a:gridCol w="7862400"/>
              </a:tblGrid>
              <a:tr h="306847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a convolutional group at a time (from top-most to bottom-most)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And fine-tune (train) that layer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i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Unfreeze the convolutional layers in this conv/residual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re-compile the model for training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Fine-tune train the convolutional group(s)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455A64"/>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Unfreeze the stem convolutional and do a final fine-tuning</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trainable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True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y_data</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6"/>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35" name="Google Shape;335;p56"/>
          <p:cNvPicPr preferRelativeResize="0"/>
          <p:nvPr/>
        </p:nvPicPr>
        <p:blipFill>
          <a:blip r:embed="rId3">
            <a:alphaModFix/>
          </a:blip>
          <a:stretch>
            <a:fillRect/>
          </a:stretch>
        </p:blipFill>
        <p:spPr>
          <a:xfrm>
            <a:off x="0" y="0"/>
            <a:ext cx="1466275" cy="730575"/>
          </a:xfrm>
          <a:prstGeom prst="rect">
            <a:avLst/>
          </a:prstGeom>
          <a:noFill/>
          <a:ln>
            <a:noFill/>
          </a:ln>
        </p:spPr>
      </p:pic>
      <p:sp>
        <p:nvSpPr>
          <p:cNvPr id="336" name="Google Shape;336;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One may desire to have </a:t>
            </a:r>
            <a:r>
              <a:rPr b="1" lang="en" sz="1200">
                <a:solidFill>
                  <a:srgbClr val="0000FF"/>
                </a:solidFill>
              </a:rPr>
              <a:t>pre-trained weights from a specific domain</a:t>
            </a:r>
            <a:r>
              <a:rPr lang="en" sz="1200">
                <a:solidFill>
                  <a:schemeClr val="dk1"/>
                </a:solidFill>
              </a:rPr>
              <a:t>, other than the</a:t>
            </a:r>
            <a:r>
              <a:rPr i="1" lang="en" sz="1200">
                <a:solidFill>
                  <a:schemeClr val="dk1"/>
                </a:solidFill>
              </a:rPr>
              <a:t> ImageNet 2012</a:t>
            </a:r>
            <a:r>
              <a:rPr lang="en" sz="1200">
                <a:solidFill>
                  <a:schemeClr val="dk1"/>
                </a:solidFill>
              </a:rPr>
              <a:t>. In the next code example, we:</a:t>
            </a:r>
            <a:endParaRPr sz="1200">
              <a:solidFill>
                <a:schemeClr val="dk1"/>
              </a:solidFill>
            </a:endParaRPr>
          </a:p>
          <a:p>
            <a:pPr indent="0" lvl="0" marL="0" rtl="0" algn="l">
              <a:lnSpc>
                <a:spcPct val="115000"/>
              </a:lnSpc>
              <a:spcBef>
                <a:spcPts val="0"/>
              </a:spcBef>
              <a:spcAft>
                <a:spcPts val="0"/>
              </a:spcAft>
              <a:buNone/>
            </a:pPr>
            <a:r>
              <a:t/>
            </a:r>
            <a:endParaRPr b="1" sz="1200">
              <a:solidFill>
                <a:srgbClr val="0000FF"/>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first train a ResNet50 pre-built architecture for a specific domain (e.g., produce),</a:t>
            </a:r>
            <a:endParaRPr b="1" sz="1200">
              <a:solidFill>
                <a:srgbClr val="38761D"/>
              </a:solidFill>
            </a:endParaRPr>
          </a:p>
          <a:p>
            <a:pPr indent="-304800" lvl="0" marL="457200" rtl="0" algn="l">
              <a:lnSpc>
                <a:spcPct val="115000"/>
              </a:lnSpc>
              <a:spcBef>
                <a:spcPts val="0"/>
              </a:spcBef>
              <a:spcAft>
                <a:spcPts val="0"/>
              </a:spcAft>
              <a:buClr>
                <a:srgbClr val="38761D"/>
              </a:buClr>
              <a:buSzPts val="1200"/>
              <a:buChar char="●"/>
            </a:pPr>
            <a:r>
              <a:rPr b="1" lang="en" sz="1200">
                <a:solidFill>
                  <a:srgbClr val="38761D"/>
                </a:solidFill>
              </a:rPr>
              <a:t> and then subsequently use the pretrained domain specific weights and initialization to train another ResNet50 model in a similar domain.</a:t>
            </a:r>
            <a:endParaRPr b="1" sz="1200">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Steps: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an uninitialized ResNet50 model without the classifier and pooling layer, which we designate as the base model.</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base model architecture for later reuse in transfer learning (</a:t>
            </a:r>
            <a:r>
              <a:rPr lang="en" sz="1200">
                <a:solidFill>
                  <a:srgbClr val="0D904F"/>
                </a:solidFill>
                <a:latin typeface="Consolas"/>
                <a:ea typeface="Consolas"/>
                <a:cs typeface="Consolas"/>
                <a:sym typeface="Consolas"/>
              </a:rPr>
              <a:t>produce-model.json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37" name="Google Shape;337;p56"/>
          <p:cNvGraphicFramePr/>
          <p:nvPr/>
        </p:nvGraphicFramePr>
        <p:xfrm>
          <a:off x="640800" y="3548988"/>
          <a:ext cx="3000000" cy="3000000"/>
        </p:xfrm>
        <a:graphic>
          <a:graphicData uri="http://schemas.openxmlformats.org/drawingml/2006/table">
            <a:tbl>
              <a:tblPr>
                <a:noFill/>
                <a:tableStyleId>{3E24E6C9-0299-4FD0-B654-AF2C2371D142}</a:tableStyleId>
              </a:tblPr>
              <a:tblGrid>
                <a:gridCol w="7862400"/>
              </a:tblGrid>
              <a:tr h="13731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ResNet50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include_top</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False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pooling</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100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to_json</a:t>
                      </a:r>
                      <a:r>
                        <a:rPr lang="en" sz="1000">
                          <a:solidFill>
                            <a:srgbClr val="616161"/>
                          </a:solidFill>
                          <a:latin typeface="Consolas"/>
                          <a:ea typeface="Consolas"/>
                          <a:cs typeface="Consolas"/>
                          <a:sym typeface="Consolas"/>
                        </a:rPr>
                        <a:t>()</a:t>
                      </a:r>
                      <a:r>
                        <a:rPr lang="en" sz="1000">
                          <a:solidFill>
                            <a:srgbClr val="455A64"/>
                          </a:solidFill>
                          <a:latin typeface="Consolas"/>
                          <a:ea typeface="Consolas"/>
                          <a:cs typeface="Consolas"/>
                          <a:sym typeface="Consolas"/>
                        </a:rPr>
                        <a:t># Write the JSON string to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'w'</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write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7"/>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43" name="Google Shape;343;p57"/>
          <p:cNvPicPr preferRelativeResize="0"/>
          <p:nvPr/>
        </p:nvPicPr>
        <p:blipFill>
          <a:blip r:embed="rId3">
            <a:alphaModFix/>
          </a:blip>
          <a:stretch>
            <a:fillRect/>
          </a:stretch>
        </p:blipFill>
        <p:spPr>
          <a:xfrm>
            <a:off x="0" y="0"/>
            <a:ext cx="1466275" cy="730575"/>
          </a:xfrm>
          <a:prstGeom prst="rect">
            <a:avLst/>
          </a:prstGeom>
          <a:noFill/>
          <a:ln>
            <a:noFill/>
          </a:ln>
        </p:spPr>
      </p:pic>
      <p:sp>
        <p:nvSpPr>
          <p:cNvPr id="344" name="Google Shape;344;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Train for a Specific Domain</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Next, we: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a:t>
            </a:r>
            <a:r>
              <a:rPr lang="en" sz="1200">
                <a:solidFill>
                  <a:srgbClr val="0D904F"/>
                </a:solidFill>
                <a:latin typeface="Consolas"/>
                <a:ea typeface="Consolas"/>
                <a:cs typeface="Consolas"/>
                <a:sym typeface="Consolas"/>
              </a:rPr>
              <a:t>Flatten</a:t>
            </a:r>
            <a:r>
              <a:rPr lang="en" sz="1200">
                <a:solidFill>
                  <a:schemeClr val="dk1"/>
                </a:solidFill>
              </a:rPr>
              <a:t> and </a:t>
            </a:r>
            <a:r>
              <a:rPr lang="en" sz="1200">
                <a:solidFill>
                  <a:srgbClr val="0D904F"/>
                </a:solidFill>
                <a:latin typeface="Consolas"/>
                <a:ea typeface="Consolas"/>
                <a:cs typeface="Consolas"/>
                <a:sym typeface="Consolas"/>
              </a:rPr>
              <a:t>Dense</a:t>
            </a:r>
            <a:r>
              <a:rPr lang="en" sz="1200">
                <a:solidFill>
                  <a:schemeClr val="dk1"/>
                </a:solidFill>
              </a:rPr>
              <a:t> layers) and train for a specific (source) domain (e.g., produce).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 for the trained model (</a:t>
            </a:r>
            <a:r>
              <a:rPr lang="en" sz="1200">
                <a:solidFill>
                  <a:srgbClr val="0D904F"/>
                </a:solidFill>
                <a:latin typeface="Consolas"/>
                <a:ea typeface="Consolas"/>
                <a:cs typeface="Consolas"/>
                <a:sym typeface="Consolas"/>
              </a:rPr>
              <a:t>produce-weights.h5</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45" name="Google Shape;345;p57"/>
          <p:cNvGraphicFramePr/>
          <p:nvPr/>
        </p:nvGraphicFramePr>
        <p:xfrm>
          <a:off x="640800" y="2639063"/>
          <a:ext cx="3000000" cy="3000000"/>
        </p:xfrm>
        <a:graphic>
          <a:graphicData uri="http://schemas.openxmlformats.org/drawingml/2006/table">
            <a:tbl>
              <a:tblPr>
                <a:noFill/>
                <a:tableStyleId>{3E24E6C9-0299-4FD0-B654-AF2C2371D142}</a:tableStyleId>
              </a:tblPr>
              <a:tblGrid>
                <a:gridCol w="7862400"/>
              </a:tblGrid>
              <a:tr h="1631725">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name</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'bottleneck'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do training here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save the model weights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'produce-weights.h5'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8"/>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Training</a:t>
            </a:r>
            <a:endParaRPr>
              <a:solidFill>
                <a:srgbClr val="38761D"/>
              </a:solidFill>
            </a:endParaRPr>
          </a:p>
        </p:txBody>
      </p:sp>
      <p:pic>
        <p:nvPicPr>
          <p:cNvPr id="351" name="Google Shape;351;p58"/>
          <p:cNvPicPr preferRelativeResize="0"/>
          <p:nvPr/>
        </p:nvPicPr>
        <p:blipFill>
          <a:blip r:embed="rId3">
            <a:alphaModFix/>
          </a:blip>
          <a:stretch>
            <a:fillRect/>
          </a:stretch>
        </p:blipFill>
        <p:spPr>
          <a:xfrm>
            <a:off x="0" y="0"/>
            <a:ext cx="1466275" cy="730575"/>
          </a:xfrm>
          <a:prstGeom prst="rect">
            <a:avLst/>
          </a:prstGeom>
          <a:noFill/>
          <a:ln>
            <a:noFill/>
          </a:ln>
        </p:spPr>
      </p:pic>
      <p:sp>
        <p:nvSpPr>
          <p:cNvPr id="352" name="Google Shape;352;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Specific Weights - Transfer Train for New Domain</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Finally, we: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Load the base model architecture (`model-produce.json), which does not contain the classifier layer.</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Initialize the base model architecture with the pretrained weights for the source domain (</a:t>
            </a:r>
            <a:r>
              <a:rPr lang="en" sz="1200">
                <a:solidFill>
                  <a:srgbClr val="0D904F"/>
                </a:solidFill>
                <a:latin typeface="Consolas"/>
                <a:ea typeface="Consolas"/>
                <a:cs typeface="Consolas"/>
                <a:sym typeface="Consolas"/>
              </a:rPr>
              <a:t>model-produce.h5</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Add a classifier for the new similar domain.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Train the model/classifier for the new similar domain.</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53" name="Google Shape;353;p58"/>
          <p:cNvGraphicFramePr/>
          <p:nvPr/>
        </p:nvGraphicFramePr>
        <p:xfrm>
          <a:off x="640800" y="2236763"/>
          <a:ext cx="3000000" cy="3000000"/>
        </p:xfrm>
        <a:graphic>
          <a:graphicData uri="http://schemas.openxmlformats.org/drawingml/2006/table">
            <a:tbl>
              <a:tblPr>
                <a:noFill/>
                <a:tableStyleId>{3E24E6C9-0299-4FD0-B654-AF2C2371D142}</a:tableStyleId>
              </a:tblPr>
              <a:tblGrid>
                <a:gridCol w="7862400"/>
              </a:tblGrid>
              <a:tr h="29276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Read the JSON string for the base model from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read</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Reuse the base model and trained weights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model_from_json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load_weights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'produce-weights.h5'</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Add classifier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Flatten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name</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'bottleneck'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Compile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compile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loss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'categorical_crossentropy'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optimizer</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'adam'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metrics</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'accuracy'</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train the new model for a new dataset</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9"/>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pic>
        <p:nvPicPr>
          <p:cNvPr id="359" name="Google Shape;359;p59"/>
          <p:cNvPicPr preferRelativeResize="0"/>
          <p:nvPr/>
        </p:nvPicPr>
        <p:blipFill>
          <a:blip r:embed="rId3">
            <a:alphaModFix/>
          </a:blip>
          <a:stretch>
            <a:fillRect/>
          </a:stretch>
        </p:blipFill>
        <p:spPr>
          <a:xfrm>
            <a:off x="0" y="0"/>
            <a:ext cx="1466275" cy="730575"/>
          </a:xfrm>
          <a:prstGeom prst="rect">
            <a:avLst/>
          </a:prstGeom>
          <a:noFill/>
          <a:ln>
            <a:noFill/>
          </a:ln>
        </p:spPr>
      </p:pic>
      <p:sp>
        <p:nvSpPr>
          <p:cNvPr id="360" name="Google Shape;360;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Another form of transfer learning, is</a:t>
            </a:r>
            <a:r>
              <a:rPr b="1" lang="en" sz="1200">
                <a:solidFill>
                  <a:schemeClr val="dk1"/>
                </a:solidFill>
              </a:rPr>
              <a:t> </a:t>
            </a:r>
            <a:r>
              <a:rPr b="1" lang="en" sz="1200">
                <a:solidFill>
                  <a:srgbClr val="0000FF"/>
                </a:solidFill>
              </a:rPr>
              <a:t>transfer of domain specific weights to use as weight initialization in a model one will otherwise fully retrain</a:t>
            </a:r>
            <a:r>
              <a:rPr lang="en" sz="1200">
                <a:solidFill>
                  <a:schemeClr val="dk1"/>
                </a:solidFill>
              </a:rPr>
              <a:t>. In this case, one is trying to improve on using an initializer based on a random weight distribution algorithm (e.g., Xavier for tanh and He-Normal for ReLU activation functions).</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Transferring of domain specific weights is a</a:t>
            </a:r>
            <a:r>
              <a:rPr b="1" lang="en" sz="1200">
                <a:solidFill>
                  <a:srgbClr val="0000FF"/>
                </a:solidFill>
              </a:rPr>
              <a:t> one-shot weight initialization approach</a:t>
            </a:r>
            <a:r>
              <a:rPr lang="en" sz="1200">
                <a:solidFill>
                  <a:schemeClr val="dk1"/>
                </a:solidFill>
              </a:rPr>
              <a:t>. The presumption is to generate a set of weight initialization that is generalized enough that the training of the model will lead to the best local (or global) optima. What one wants to accomplish is to do some initial training of a model, that the weights learned during the initial session will have the characteristics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Will point in the general right direction for convergence, and</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Be over generalized to prevent diving into an arbitrary local optima.</a:t>
            </a:r>
            <a:endParaRPr b="1">
              <a:solidFill>
                <a:srgbClr val="38761D"/>
              </a:solidFill>
            </a:endParaRPr>
          </a:p>
          <a:p>
            <a:pPr indent="-317500" lvl="0" marL="457200" rtl="0" algn="l">
              <a:lnSpc>
                <a:spcPct val="115000"/>
              </a:lnSpc>
              <a:spcBef>
                <a:spcPts val="0"/>
              </a:spcBef>
              <a:spcAft>
                <a:spcPts val="0"/>
              </a:spcAft>
              <a:buClr>
                <a:srgbClr val="38761D"/>
              </a:buClr>
              <a:buSzPts val="1400"/>
              <a:buChar char="●"/>
            </a:pPr>
            <a:r>
              <a:rPr b="1" lang="en">
                <a:solidFill>
                  <a:srgbClr val="38761D"/>
                </a:solidFill>
              </a:rPr>
              <a:t>Such that these weights can be used as the initialization weights for a single (one-shot) training session which will converge on the best local optima.</a:t>
            </a:r>
            <a:endParaRPr b="1">
              <a:solidFill>
                <a:srgbClr val="38761D"/>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Google Shape;365;p60"/>
          <p:cNvPicPr preferRelativeResize="0"/>
          <p:nvPr/>
        </p:nvPicPr>
        <p:blipFill>
          <a:blip r:embed="rId3">
            <a:alphaModFix/>
          </a:blip>
          <a:stretch>
            <a:fillRect/>
          </a:stretch>
        </p:blipFill>
        <p:spPr>
          <a:xfrm>
            <a:off x="0" y="0"/>
            <a:ext cx="1466275" cy="730575"/>
          </a:xfrm>
          <a:prstGeom prst="rect">
            <a:avLst/>
          </a:prstGeom>
          <a:noFill/>
          <a:ln>
            <a:noFill/>
          </a:ln>
        </p:spPr>
      </p:pic>
      <p:sp>
        <p:nvSpPr>
          <p:cNvPr id="366" name="Google Shape;366;p60"/>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367" name="Google Shape;367;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1</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200">
                <a:solidFill>
                  <a:schemeClr val="dk1"/>
                </a:solidFill>
              </a:rPr>
              <a:t>The steps for this form of weight initialization are: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Instantiate a model, with a random weight distribution (Xavier, He-Normal, etc).</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Use high level of dropout and/or regularization to prevent fitting to the data.</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Run a few epochs.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Save the weights.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Start a full training session using the saved weights.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68" name="Google Shape;368;p60"/>
          <p:cNvGraphicFramePr/>
          <p:nvPr/>
        </p:nvGraphicFramePr>
        <p:xfrm>
          <a:off x="602475" y="2571738"/>
          <a:ext cx="3000000" cy="3000000"/>
        </p:xfrm>
        <a:graphic>
          <a:graphicData uri="http://schemas.openxmlformats.org/drawingml/2006/table">
            <a:tbl>
              <a:tblPr>
                <a:noFill/>
                <a:tableStyleId>{3E24E6C9-0299-4FD0-B654-AF2C2371D142}</a:tableStyleId>
              </a:tblPr>
              <a:tblGrid>
                <a:gridCol w="7862400"/>
              </a:tblGrid>
              <a:tr h="16317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Instantiate base model with default weight initialization (i.e., He-Normal)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ResNet50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include_top</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False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pooling</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100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base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base_model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to_json</a:t>
                      </a:r>
                      <a:r>
                        <a:rPr lang="en" sz="900">
                          <a:solidFill>
                            <a:srgbClr val="616161"/>
                          </a:solidFill>
                          <a:latin typeface="Consolas"/>
                          <a:ea typeface="Consolas"/>
                          <a:cs typeface="Consolas"/>
                          <a:sym typeface="Consolas"/>
                        </a:rPr>
                        <a:t>()</a:t>
                      </a:r>
                      <a:r>
                        <a:rPr lang="en" sz="900">
                          <a:solidFill>
                            <a:srgbClr val="455A64"/>
                          </a:solidFill>
                          <a:latin typeface="Consolas"/>
                          <a:ea typeface="Consolas"/>
                          <a:cs typeface="Consolas"/>
                          <a:sym typeface="Consolas"/>
                        </a:rPr>
                        <a:t># Write the JSON string to a file</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with</a:t>
                      </a:r>
                      <a:r>
                        <a:rPr lang="en" sz="900">
                          <a:solidFill>
                            <a:schemeClr val="dk1"/>
                          </a:solidFill>
                          <a:latin typeface="Consolas"/>
                          <a:ea typeface="Consolas"/>
                          <a:cs typeface="Consolas"/>
                          <a:sym typeface="Consolas"/>
                        </a:rPr>
                        <a:t> open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'model.json'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as</a:t>
                      </a: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f</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write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base_model</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Add a dropout layer and classifier to the base ResNet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Dropout</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0.75</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output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layers</a:t>
                      </a:r>
                      <a:r>
                        <a:rPr lang="en" sz="900">
                          <a:solidFill>
                            <a:srgbClr val="616161"/>
                          </a:solidFill>
                          <a:latin typeface="Consolas"/>
                          <a:ea typeface="Consolas"/>
                          <a:cs typeface="Consolas"/>
                          <a:sym typeface="Consolas"/>
                        </a:rPr>
                        <a:t>.</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20</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do pre-training here for a few epochs (e.g., 5 epochs)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save the model weights as the weight initializer</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Google Shape;373;p61"/>
          <p:cNvPicPr preferRelativeResize="0"/>
          <p:nvPr/>
        </p:nvPicPr>
        <p:blipFill>
          <a:blip r:embed="rId3">
            <a:alphaModFix/>
          </a:blip>
          <a:stretch>
            <a:fillRect/>
          </a:stretch>
        </p:blipFill>
        <p:spPr>
          <a:xfrm>
            <a:off x="0" y="0"/>
            <a:ext cx="1466275" cy="730575"/>
          </a:xfrm>
          <a:prstGeom prst="rect">
            <a:avLst/>
          </a:prstGeom>
          <a:noFill/>
          <a:ln>
            <a:noFill/>
          </a:ln>
        </p:spPr>
      </p:pic>
      <p:sp>
        <p:nvSpPr>
          <p:cNvPr id="374" name="Google Shape;374;p61"/>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Transfer Learning - Domain Initialization</a:t>
            </a:r>
            <a:endParaRPr>
              <a:solidFill>
                <a:srgbClr val="38761D"/>
              </a:solidFill>
            </a:endParaRPr>
          </a:p>
        </p:txBody>
      </p:sp>
      <p:sp>
        <p:nvSpPr>
          <p:cNvPr id="375" name="Google Shape;375;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Domain Transfer Weight Initialization - Code Example Part 2</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376" name="Google Shape;376;p61"/>
          <p:cNvGraphicFramePr/>
          <p:nvPr/>
        </p:nvGraphicFramePr>
        <p:xfrm>
          <a:off x="564150" y="1297838"/>
          <a:ext cx="3000000" cy="3000000"/>
        </p:xfrm>
        <a:graphic>
          <a:graphicData uri="http://schemas.openxmlformats.org/drawingml/2006/table">
            <a:tbl>
              <a:tblPr>
                <a:noFill/>
                <a:tableStyleId>{3E24E6C9-0299-4FD0-B654-AF2C2371D142}</a:tableStyleId>
              </a:tblPr>
              <a:tblGrid>
                <a:gridCol w="7862400"/>
              </a:tblGrid>
              <a:tr h="1631725">
                <a:tc>
                  <a:txBody>
                    <a:bodyPr/>
                    <a:lstStyle/>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save_weights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Read the JSON string for the base model from a file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with</a:t>
                      </a:r>
                      <a:r>
                        <a:rPr lang="en" sz="1000">
                          <a:solidFill>
                            <a:schemeClr val="dk1"/>
                          </a:solidFill>
                          <a:latin typeface="Consolas"/>
                          <a:ea typeface="Consolas"/>
                          <a:cs typeface="Consolas"/>
                          <a:sym typeface="Consolas"/>
                        </a:rPr>
                        <a:t> open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'model.json'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as</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base_model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f</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read</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Reuse the base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model_from_json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base_model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Initialize the weights using domain transfer weight initialization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load_weights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'weights-init.h5'</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classifier without Dropout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output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output</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'categorical_crossentropy'</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train the new model</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pic>
        <p:nvPicPr>
          <p:cNvPr id="381" name="Google Shape;381;p62"/>
          <p:cNvPicPr preferRelativeResize="0"/>
          <p:nvPr/>
        </p:nvPicPr>
        <p:blipFill>
          <a:blip r:embed="rId3">
            <a:alphaModFix/>
          </a:blip>
          <a:stretch>
            <a:fillRect/>
          </a:stretch>
        </p:blipFill>
        <p:spPr>
          <a:xfrm>
            <a:off x="0" y="0"/>
            <a:ext cx="1466275" cy="730575"/>
          </a:xfrm>
          <a:prstGeom prst="rect">
            <a:avLst/>
          </a:prstGeom>
          <a:noFill/>
          <a:ln>
            <a:noFill/>
          </a:ln>
        </p:spPr>
      </p:pic>
      <p:sp>
        <p:nvSpPr>
          <p:cNvPr id="382" name="Google Shape;382;p62"/>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Negative Transfer</a:t>
            </a:r>
            <a:endParaRPr>
              <a:solidFill>
                <a:srgbClr val="38761D"/>
              </a:solidFill>
            </a:endParaRPr>
          </a:p>
        </p:txBody>
      </p:sp>
      <p:sp>
        <p:nvSpPr>
          <p:cNvPr id="383" name="Google Shape;383;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Negative Transfer</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In</a:t>
            </a:r>
            <a:r>
              <a:rPr b="1" lang="en" sz="1200">
                <a:solidFill>
                  <a:srgbClr val="0000FF"/>
                </a:solidFill>
              </a:rPr>
              <a:t> some cases one will find that transfer learning results in a more negative performance</a:t>
            </a:r>
            <a:r>
              <a:rPr lang="en" sz="1200">
                <a:solidFill>
                  <a:schemeClr val="dk1"/>
                </a:solidFill>
              </a:rPr>
              <a:t>, than training from scratch. That is, when using a pre-trained model to train a new model, the overall performance during training is less than what it would be if the model was not pre-trained.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is </a:t>
            </a:r>
            <a:r>
              <a:rPr lang="en" sz="1200" u="sng">
                <a:solidFill>
                  <a:schemeClr val="dk1"/>
                </a:solidFill>
              </a:rPr>
              <a:t>referred to as negative transfer</a:t>
            </a:r>
            <a:r>
              <a:rPr lang="en" sz="1200">
                <a:solidFill>
                  <a:schemeClr val="dk1"/>
                </a:solidFill>
              </a:rPr>
              <a:t>. In this case, the source and destination domains as so distinct, that the learned weights for the source domain cannot be reused on the destination domain, and when reused the training of the model will not converge, and quite possibly diverge.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0000FF"/>
                </a:solidFill>
              </a:rPr>
              <a:t>In general, one can spot negative transfer usually within five to ten epochs.</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63"/>
          <p:cNvPicPr preferRelativeResize="0"/>
          <p:nvPr/>
        </p:nvPicPr>
        <p:blipFill>
          <a:blip r:embed="rId3">
            <a:alphaModFix/>
          </a:blip>
          <a:stretch>
            <a:fillRect/>
          </a:stretch>
        </p:blipFill>
        <p:spPr>
          <a:xfrm>
            <a:off x="0" y="0"/>
            <a:ext cx="1466275" cy="730575"/>
          </a:xfrm>
          <a:prstGeom prst="rect">
            <a:avLst/>
          </a:prstGeom>
          <a:noFill/>
          <a:ln>
            <a:noFill/>
          </a:ln>
        </p:spPr>
      </p:pic>
      <p:sp>
        <p:nvSpPr>
          <p:cNvPr id="389" name="Google Shape;389;p63"/>
          <p:cNvSpPr txBox="1"/>
          <p:nvPr>
            <p:ph idx="1" type="subTitle"/>
          </p:nvPr>
        </p:nvSpPr>
        <p:spPr>
          <a:xfrm>
            <a:off x="505550" y="116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Production</a:t>
            </a:r>
            <a:endParaRPr>
              <a:solidFill>
                <a:srgbClr val="38761D"/>
              </a:solidFill>
            </a:endParaRPr>
          </a:p>
        </p:txBody>
      </p:sp>
      <p:sp>
        <p:nvSpPr>
          <p:cNvPr id="390" name="Google Shape;390;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TBD</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05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13716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Models</a:t>
            </a:r>
            <a:endParaRPr>
              <a:solidFill>
                <a:srgbClr val="38761D"/>
              </a:solidFill>
            </a:endParaRPr>
          </a:p>
        </p:txBody>
      </p:sp>
      <p:pic>
        <p:nvPicPr>
          <p:cNvPr id="123" name="Google Shape;123;p28"/>
          <p:cNvPicPr preferRelativeResize="0"/>
          <p:nvPr/>
        </p:nvPicPr>
        <p:blipFill>
          <a:blip r:embed="rId3">
            <a:alphaModFix/>
          </a:blip>
          <a:stretch>
            <a:fillRect/>
          </a:stretch>
        </p:blipFill>
        <p:spPr>
          <a:xfrm>
            <a:off x="0" y="0"/>
            <a:ext cx="1466275" cy="730575"/>
          </a:xfrm>
          <a:prstGeom prst="rect">
            <a:avLst/>
          </a:prstGeom>
          <a:noFill/>
          <a:ln>
            <a:noFill/>
          </a:ln>
        </p:spPr>
      </p:pic>
      <p:sp>
        <p:nvSpPr>
          <p:cNvPr id="124" name="Google Shape;124;p28"/>
          <p:cNvSpPr txBox="1"/>
          <p:nvPr/>
        </p:nvSpPr>
        <p:spPr>
          <a:xfrm>
            <a:off x="824850" y="1307950"/>
            <a:ext cx="73842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t>Part</a:t>
            </a:r>
            <a:r>
              <a:rPr lang="en" sz="1800"/>
              <a:t> 1 : Covered in Neural_Network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2 : Covered in Convolutional_Neural Network Study Pack</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3 : Covered in Wide_Convolutional_Neural_Networks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4: Covered in Advanced_Convolutional_Neura</a:t>
            </a:r>
            <a:r>
              <a:rPr lang="en" sz="1800"/>
              <a:t>l_Networks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 sz="1800"/>
              <a:t>Part 5: Covered in Mobile_Networks</a:t>
            </a:r>
            <a:endParaRPr sz="18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9"/>
          <p:cNvSpPr txBox="1"/>
          <p:nvPr>
            <p:ph idx="1" type="subTitle"/>
          </p:nvPr>
        </p:nvSpPr>
        <p:spPr>
          <a:xfrm>
            <a:off x="13495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 Data Engineering</a:t>
            </a:r>
            <a:endParaRPr>
              <a:solidFill>
                <a:srgbClr val="38761D"/>
              </a:solidFill>
            </a:endParaRPr>
          </a:p>
        </p:txBody>
      </p:sp>
      <p:pic>
        <p:nvPicPr>
          <p:cNvPr id="130" name="Google Shape;130;p29"/>
          <p:cNvPicPr preferRelativeResize="0"/>
          <p:nvPr/>
        </p:nvPicPr>
        <p:blipFill>
          <a:blip r:embed="rId3">
            <a:alphaModFix/>
          </a:blip>
          <a:stretch>
            <a:fillRect/>
          </a:stretch>
        </p:blipFill>
        <p:spPr>
          <a:xfrm>
            <a:off x="0" y="0"/>
            <a:ext cx="1466275" cy="730575"/>
          </a:xfrm>
          <a:prstGeom prst="rect">
            <a:avLst/>
          </a:prstGeom>
          <a:noFill/>
          <a:ln>
            <a:noFill/>
          </a:ln>
        </p:spPr>
      </p:pic>
      <p:sp>
        <p:nvSpPr>
          <p:cNvPr id="131" name="Google Shape;131;p29"/>
          <p:cNvSpPr txBox="1"/>
          <p:nvPr/>
        </p:nvSpPr>
        <p:spPr>
          <a:xfrm>
            <a:off x="824850" y="1307950"/>
            <a:ext cx="7070100" cy="286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Part 6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7 : Covered in Data_Engineering</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8 : Covered in Data_Augmentation</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n" sz="2400"/>
              <a:t>Part 9 : Covered in Data_Augmentation</a:t>
            </a:r>
            <a:endParaRPr sz="2400"/>
          </a:p>
          <a:p>
            <a:pPr indent="0" lvl="0" marL="457200" rtl="0" algn="l">
              <a:spcBef>
                <a:spcPts val="0"/>
              </a:spcBef>
              <a:spcAft>
                <a:spcPts val="0"/>
              </a:spcAft>
              <a:buNone/>
            </a:pPr>
            <a:r>
              <a:t/>
            </a:r>
            <a:endParaRPr sz="2400"/>
          </a:p>
          <a:p>
            <a:pPr indent="0" lvl="0" marL="13716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idx="1" type="subTitle"/>
          </p:nvPr>
        </p:nvSpPr>
        <p:spPr>
          <a:xfrm>
            <a:off x="306375" y="124025"/>
            <a:ext cx="89730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Computer Vision - Training &amp; Deployment</a:t>
            </a:r>
            <a:endParaRPr>
              <a:solidFill>
                <a:srgbClr val="38761D"/>
              </a:solidFill>
            </a:endParaRPr>
          </a:p>
        </p:txBody>
      </p:sp>
      <p:pic>
        <p:nvPicPr>
          <p:cNvPr id="137" name="Google Shape;137;p3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8" name="Google Shape;138;p30"/>
          <p:cNvSpPr txBox="1"/>
          <p:nvPr/>
        </p:nvSpPr>
        <p:spPr>
          <a:xfrm>
            <a:off x="350200" y="1307950"/>
            <a:ext cx="8393700" cy="2860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10   : Training Preparation &amp; Hyperparameter Tuning</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11 : Training and Deployment</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12 : Pre-Built Models &amp; Transfer Learning</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Arial"/>
                <a:ea typeface="Arial"/>
                <a:cs typeface="Arial"/>
                <a:sym typeface="Arial"/>
              </a:rPr>
              <a:t>Part 13: Production</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JSON File</a:t>
            </a:r>
            <a:endParaRPr>
              <a:solidFill>
                <a:srgbClr val="38761D"/>
              </a:solidFill>
            </a:endParaRPr>
          </a:p>
        </p:txBody>
      </p:sp>
      <p:pic>
        <p:nvPicPr>
          <p:cNvPr id="144" name="Google Shape;144;p3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5" name="Google Shape;145;p3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JSON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code below demonstrates using an indirect index to randomly shuffle the dataset as a file listing in a JSON file, where the files are a list ([]) of objects, and each object has the key ‘image’.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6" name="Google Shape;146;p31"/>
          <p:cNvGraphicFramePr/>
          <p:nvPr/>
        </p:nvGraphicFramePr>
        <p:xfrm>
          <a:off x="505550" y="2008313"/>
          <a:ext cx="3000000" cy="3000000"/>
        </p:xfrm>
        <a:graphic>
          <a:graphicData uri="http://schemas.openxmlformats.org/drawingml/2006/table">
            <a:tbl>
              <a:tblPr>
                <a:noFill/>
                <a:tableStyleId>{225E4296-3003-40CD-B156-B187D561D15B}</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dataset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json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json_file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nimages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dataset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'image'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52" name="Google Shape;152;p3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53" name="Google Shape;153;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a:t>
            </a:r>
            <a:r>
              <a:rPr b="1" i="0" lang="en" sz="1100" u="none" cap="none" strike="noStrike">
                <a:solidFill>
                  <a:schemeClr val="dk1"/>
                </a:solidFill>
                <a:latin typeface="Arial"/>
                <a:ea typeface="Arial"/>
                <a:cs typeface="Arial"/>
                <a:sym typeface="Arial"/>
              </a:rPr>
              <a:t>Keras</a:t>
            </a:r>
            <a:r>
              <a:rPr b="0" i="0" lang="en" sz="1100" u="none" cap="none" strike="noStrike">
                <a:solidFill>
                  <a:schemeClr val="dk1"/>
                </a:solidFill>
                <a:latin typeface="Arial"/>
                <a:ea typeface="Arial"/>
                <a:cs typeface="Arial"/>
                <a:sym typeface="Arial"/>
              </a:rPr>
              <a:t>, an image dataset can be shuffled and split into training and eval (validation) with the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class. This class is used to ingest a dataset for feeding a neural network during training. In the code example below:</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model</a:t>
            </a:r>
            <a:r>
              <a:rPr b="0" i="0" lang="en" sz="1100" u="none" cap="none" strike="noStrike">
                <a:solidFill>
                  <a:schemeClr val="dk1"/>
                </a:solidFill>
                <a:latin typeface="Arial"/>
                <a:ea typeface="Arial"/>
                <a:cs typeface="Arial"/>
                <a:sym typeface="Arial"/>
              </a:rPr>
              <a:t> refers to a Keras model that has already been compiled.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refers to a processed dataset for training (i.e., already split), where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typically is a numpy array, with each element a preprocessed image,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typically is a numpy array, with each element the corresponding one-hot encoded label.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datagen</a:t>
            </a:r>
            <a:r>
              <a:rPr b="0" i="0" lang="en" sz="1100" u="none" cap="none" strike="noStrike">
                <a:solidFill>
                  <a:schemeClr val="dk1"/>
                </a:solidFill>
                <a:latin typeface="Arial"/>
                <a:ea typeface="Arial"/>
                <a:cs typeface="Arial"/>
                <a:sym typeface="Arial"/>
              </a:rPr>
              <a:t> is a generator, which is instantiated by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for feeding the neural network.</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method </a:t>
            </a:r>
            <a:r>
              <a:rPr b="0" i="0" lang="en" sz="1100" u="none" cap="none" strike="noStrike">
                <a:solidFill>
                  <a:srgbClr val="0D904F"/>
                </a:solidFill>
                <a:latin typeface="Consolas"/>
                <a:ea typeface="Consolas"/>
                <a:cs typeface="Consolas"/>
                <a:sym typeface="Consolas"/>
              </a:rPr>
              <a:t>flow()</a:t>
            </a:r>
            <a:r>
              <a:rPr b="0" i="0" lang="en" sz="1100" u="none" cap="none" strike="noStrike">
                <a:solidFill>
                  <a:schemeClr val="dk1"/>
                </a:solidFill>
                <a:latin typeface="Arial"/>
                <a:ea typeface="Arial"/>
                <a:cs typeface="Arial"/>
                <a:sym typeface="Arial"/>
              </a:rPr>
              <a:t> sequential moves through the training data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in a specified batch size, which is specified as 32 in this example.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parameter </a:t>
            </a:r>
            <a:r>
              <a:rPr b="0" i="0" lang="en" sz="1100" u="none" cap="none" strike="noStrike">
                <a:solidFill>
                  <a:srgbClr val="0D904F"/>
                </a:solidFill>
                <a:latin typeface="Consolas"/>
                <a:ea typeface="Consolas"/>
                <a:cs typeface="Consolas"/>
                <a:sym typeface="Consolas"/>
              </a:rPr>
              <a:t>shuffle</a:t>
            </a:r>
            <a:r>
              <a:rPr b="0" i="0" lang="en" sz="1100" u="none" cap="none" strike="noStrike">
                <a:solidFill>
                  <a:schemeClr val="dk1"/>
                </a:solidFill>
                <a:latin typeface="Arial"/>
                <a:ea typeface="Arial"/>
                <a:cs typeface="Arial"/>
                <a:sym typeface="Arial"/>
              </a:rPr>
              <a:t> is set to </a:t>
            </a:r>
            <a:r>
              <a:rPr b="0" i="0" lang="en" sz="1100" u="none" cap="none" strike="noStrike">
                <a:solidFill>
                  <a:srgbClr val="0D904F"/>
                </a:solidFill>
                <a:latin typeface="Consolas"/>
                <a:ea typeface="Consolas"/>
                <a:cs typeface="Consolas"/>
                <a:sym typeface="Consolas"/>
              </a:rPr>
              <a:t>True</a:t>
            </a:r>
            <a:r>
              <a:rPr b="0" i="0" lang="en" sz="1100" u="none" cap="none" strike="noStrike">
                <a:solidFill>
                  <a:schemeClr val="dk1"/>
                </a:solidFill>
                <a:latin typeface="Arial"/>
                <a:ea typeface="Arial"/>
                <a:cs typeface="Arial"/>
                <a:sym typeface="Arial"/>
              </a:rPr>
              <a:t>, which causes the training data to be shuffled by the generator, at the beginning of each epoch.</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Each batch of training data is fed through the neural network using the model’s </a:t>
            </a:r>
            <a:r>
              <a:rPr b="0" i="0" lang="en" sz="1100" u="none" cap="none" strike="noStrike">
                <a:solidFill>
                  <a:srgbClr val="0D904F"/>
                </a:solidFill>
                <a:latin typeface="Consolas"/>
                <a:ea typeface="Consolas"/>
                <a:cs typeface="Consolas"/>
                <a:sym typeface="Consolas"/>
              </a:rPr>
              <a:t>fit()</a:t>
            </a:r>
            <a:r>
              <a:rPr b="0" i="0" lang="en" sz="1100" u="none" cap="none" strike="noStrike">
                <a:solidFill>
                  <a:schemeClr val="dk1"/>
                </a:solidFill>
                <a:latin typeface="Arial"/>
                <a:ea typeface="Arial"/>
                <a:cs typeface="Arial"/>
                <a:sym typeface="Arial"/>
              </a:rPr>
              <a:t> method.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159" name="Google Shape;159;p3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0" name="Google Shape;160;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1" name="Google Shape;161;p33"/>
          <p:cNvGraphicFramePr/>
          <p:nvPr/>
        </p:nvGraphicFramePr>
        <p:xfrm>
          <a:off x="555975" y="1151063"/>
          <a:ext cx="3000000" cy="3000000"/>
        </p:xfrm>
        <a:graphic>
          <a:graphicData uri="http://schemas.openxmlformats.org/drawingml/2006/table">
            <a:tbl>
              <a:tblPr>
                <a:noFill/>
                <a:tableStyleId>{225E4296-3003-40CD-B156-B187D561D15B}</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prior preprocessed and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split into training and test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batches in an epoch</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nbatches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&gt;</a:t>
                      </a:r>
                      <a:r>
                        <a:rPr lang="en" sz="1000" u="none" cap="none" strike="noStrike">
                          <a:latin typeface="Consolas"/>
                          <a:ea typeface="Consolas"/>
                          <a:cs typeface="Consolas"/>
                          <a:sym typeface="Consolas"/>
                        </a:rPr>
                        <a:t> nbatches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break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