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60" r:id="rId6"/>
    <p:sldId id="269" r:id="rId7"/>
    <p:sldId id="274" r:id="rId8"/>
    <p:sldId id="275" r:id="rId9"/>
    <p:sldId id="273" r:id="rId10"/>
    <p:sldId id="278" r:id="rId11"/>
    <p:sldId id="279" r:id="rId12"/>
    <p:sldId id="283" r:id="rId13"/>
    <p:sldId id="286" r:id="rId14"/>
    <p:sldId id="287" r:id="rId15"/>
    <p:sldId id="276" r:id="rId16"/>
    <p:sldId id="330" r:id="rId17"/>
    <p:sldId id="329" r:id="rId18"/>
    <p:sldId id="282" r:id="rId19"/>
    <p:sldId id="281"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A27618-4F98-4A6D-BCF7-E92659019220}" v="64" dt="2021-03-11T05:29:09.414"/>
    <p1510:client id="{2B1FB39F-308C-0000-D1F2-3AAD0C0DEB2F}" v="54" dt="2021-03-11T05:34:19.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29" autoAdjust="0"/>
    <p:restoredTop sz="79404" autoAdjust="0"/>
  </p:normalViewPr>
  <p:slideViewPr>
    <p:cSldViewPr snapToGrid="0">
      <p:cViewPr varScale="1">
        <p:scale>
          <a:sx n="83" d="100"/>
          <a:sy n="83" d="100"/>
        </p:scale>
        <p:origin x="73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ng-Wei Shih" userId="S::mishih@microsoft.com::527ede78-f9a3-4a3d-9899-0f874588d611" providerId="AD" clId="Web-{2B1FB39F-308C-0000-D1F2-3AAD0C0DEB2F}"/>
    <pc:docChg chg="modSld">
      <pc:chgData name="Ming-Wei Shih" userId="S::mishih@microsoft.com::527ede78-f9a3-4a3d-9899-0f874588d611" providerId="AD" clId="Web-{2B1FB39F-308C-0000-D1F2-3AAD0C0DEB2F}" dt="2021-03-11T05:34:18.514" v="24" actId="20577"/>
      <pc:docMkLst>
        <pc:docMk/>
      </pc:docMkLst>
      <pc:sldChg chg="modSp">
        <pc:chgData name="Ming-Wei Shih" userId="S::mishih@microsoft.com::527ede78-f9a3-4a3d-9899-0f874588d611" providerId="AD" clId="Web-{2B1FB39F-308C-0000-D1F2-3AAD0C0DEB2F}" dt="2021-03-11T05:34:18.514" v="24" actId="20577"/>
        <pc:sldMkLst>
          <pc:docMk/>
          <pc:sldMk cId="3600129421" sldId="280"/>
        </pc:sldMkLst>
        <pc:spChg chg="mod">
          <ac:chgData name="Ming-Wei Shih" userId="S::mishih@microsoft.com::527ede78-f9a3-4a3d-9899-0f874588d611" providerId="AD" clId="Web-{2B1FB39F-308C-0000-D1F2-3AAD0C0DEB2F}" dt="2021-03-11T05:34:18.514" v="24" actId="20577"/>
          <ac:spMkLst>
            <pc:docMk/>
            <pc:sldMk cId="3600129421" sldId="280"/>
            <ac:spMk id="3" creationId="{B9AFA479-DF1C-4C20-83A1-EF199A52A3A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E2846-ED95-4EAC-88C6-55A835EEB914}" type="datetimeFigureOut">
              <a:rPr lang="en-US" smtClean="0"/>
              <a:t>3/10/2021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FE28D-8A75-4B17-9021-6C5C3AD0D068}" type="slidenum">
              <a:rPr lang="en-US" smtClean="0"/>
              <a:t>‹#›</a:t>
            </a:fld>
            <a:endParaRPr lang="en-US"/>
          </a:p>
        </p:txBody>
      </p:sp>
    </p:spTree>
    <p:extLst>
      <p:ext uri="{BB962C8B-B14F-4D97-AF65-F5344CB8AC3E}">
        <p14:creationId xmlns:p14="http://schemas.microsoft.com/office/powerpoint/2010/main" val="2021792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AFE28D-8A75-4B17-9021-6C5C3AD0D068}" type="slidenum">
              <a:rPr lang="en-US" smtClean="0"/>
              <a:t>1</a:t>
            </a:fld>
            <a:endParaRPr lang="en-US"/>
          </a:p>
        </p:txBody>
      </p:sp>
    </p:spTree>
    <p:extLst>
      <p:ext uri="{BB962C8B-B14F-4D97-AF65-F5344CB8AC3E}">
        <p14:creationId xmlns:p14="http://schemas.microsoft.com/office/powerpoint/2010/main" val="519082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 return values from the host are not trusted anyway. The edge routine only performs the bound checks on the memory copy operations. Developers should take extra case on using any of such data.</a:t>
            </a:r>
          </a:p>
        </p:txBody>
      </p:sp>
      <p:sp>
        <p:nvSpPr>
          <p:cNvPr id="4" name="Slide Number Placeholder 3"/>
          <p:cNvSpPr>
            <a:spLocks noGrp="1"/>
          </p:cNvSpPr>
          <p:nvPr>
            <p:ph type="sldNum" sz="quarter" idx="5"/>
          </p:nvPr>
        </p:nvSpPr>
        <p:spPr/>
        <p:txBody>
          <a:bodyPr/>
          <a:lstStyle/>
          <a:p>
            <a:fld id="{4BAFE28D-8A75-4B17-9021-6C5C3AD0D068}" type="slidenum">
              <a:rPr lang="en-US" smtClean="0"/>
              <a:t>10</a:t>
            </a:fld>
            <a:endParaRPr lang="en-US"/>
          </a:p>
        </p:txBody>
      </p:sp>
    </p:spTree>
    <p:extLst>
      <p:ext uri="{BB962C8B-B14F-4D97-AF65-F5344CB8AC3E}">
        <p14:creationId xmlns:p14="http://schemas.microsoft.com/office/powerpoint/2010/main" val="3419420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AFE28D-8A75-4B17-9021-6C5C3AD0D068}" type="slidenum">
              <a:rPr lang="en-US" smtClean="0"/>
              <a:t>11</a:t>
            </a:fld>
            <a:endParaRPr lang="en-US"/>
          </a:p>
        </p:txBody>
      </p:sp>
    </p:spTree>
    <p:extLst>
      <p:ext uri="{BB962C8B-B14F-4D97-AF65-F5344CB8AC3E}">
        <p14:creationId xmlns:p14="http://schemas.microsoft.com/office/powerpoint/2010/main" val="998446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Expand</a:t>
            </a:r>
          </a:p>
        </p:txBody>
      </p:sp>
      <p:sp>
        <p:nvSpPr>
          <p:cNvPr id="4" name="Slide Number Placeholder 3"/>
          <p:cNvSpPr>
            <a:spLocks noGrp="1"/>
          </p:cNvSpPr>
          <p:nvPr>
            <p:ph type="sldNum" sz="quarter" idx="5"/>
          </p:nvPr>
        </p:nvSpPr>
        <p:spPr/>
        <p:txBody>
          <a:bodyPr/>
          <a:lstStyle/>
          <a:p>
            <a:fld id="{4BAFE28D-8A75-4B17-9021-6C5C3AD0D068}" type="slidenum">
              <a:rPr lang="en-US" smtClean="0"/>
              <a:t>12</a:t>
            </a:fld>
            <a:endParaRPr lang="en-US"/>
          </a:p>
        </p:txBody>
      </p:sp>
    </p:spTree>
    <p:extLst>
      <p:ext uri="{BB962C8B-B14F-4D97-AF65-F5344CB8AC3E}">
        <p14:creationId xmlns:p14="http://schemas.microsoft.com/office/powerpoint/2010/main" val="2964907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AFE28D-8A75-4B17-9021-6C5C3AD0D068}" type="slidenum">
              <a:rPr lang="en-US" smtClean="0"/>
              <a:t>13</a:t>
            </a:fld>
            <a:endParaRPr lang="en-US"/>
          </a:p>
        </p:txBody>
      </p:sp>
    </p:spTree>
    <p:extLst>
      <p:ext uri="{BB962C8B-B14F-4D97-AF65-F5344CB8AC3E}">
        <p14:creationId xmlns:p14="http://schemas.microsoft.com/office/powerpoint/2010/main" val="267754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Mystikos</a:t>
            </a:r>
            <a:r>
              <a:rPr lang="en-US" dirty="0"/>
              <a:t> uses a lib-</a:t>
            </a:r>
            <a:r>
              <a:rPr lang="en-US" dirty="0" err="1"/>
              <a:t>os</a:t>
            </a:r>
            <a:r>
              <a:rPr lang="en-US" dirty="0"/>
              <a:t>-like design that supports TEE application with lift-and-shift approach, either native or containerized. For the SGX targets, the </a:t>
            </a:r>
            <a:r>
              <a:rPr lang="en-US" dirty="0" err="1"/>
              <a:t>mystikos</a:t>
            </a:r>
            <a:r>
              <a:rPr lang="en-US" dirty="0"/>
              <a:t> is based on Open Enclave.</a:t>
            </a:r>
          </a:p>
        </p:txBody>
      </p:sp>
      <p:sp>
        <p:nvSpPr>
          <p:cNvPr id="4" name="Slide Number Placeholder 3"/>
          <p:cNvSpPr>
            <a:spLocks noGrp="1"/>
          </p:cNvSpPr>
          <p:nvPr>
            <p:ph type="sldNum" sz="quarter" idx="5"/>
          </p:nvPr>
        </p:nvSpPr>
        <p:spPr/>
        <p:txBody>
          <a:bodyPr/>
          <a:lstStyle/>
          <a:p>
            <a:fld id="{A43231A4-B3E0-4DFF-8F3C-77DAF219FF53}" type="slidenum">
              <a:rPr lang="en-US" smtClean="0"/>
              <a:t>14</a:t>
            </a:fld>
            <a:endParaRPr lang="en-US"/>
          </a:p>
        </p:txBody>
      </p:sp>
    </p:spTree>
    <p:extLst>
      <p:ext uri="{BB962C8B-B14F-4D97-AF65-F5344CB8AC3E}">
        <p14:creationId xmlns:p14="http://schemas.microsoft.com/office/powerpoint/2010/main" val="32047042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AFE28D-8A75-4B17-9021-6C5C3AD0D068}" type="slidenum">
              <a:rPr lang="en-US" smtClean="0"/>
              <a:t>15</a:t>
            </a:fld>
            <a:endParaRPr lang="en-US"/>
          </a:p>
        </p:txBody>
      </p:sp>
    </p:spTree>
    <p:extLst>
      <p:ext uri="{BB962C8B-B14F-4D97-AF65-F5344CB8AC3E}">
        <p14:creationId xmlns:p14="http://schemas.microsoft.com/office/powerpoint/2010/main" val="19268791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AFE28D-8A75-4B17-9021-6C5C3AD0D068}" type="slidenum">
              <a:rPr lang="en-US" smtClean="0"/>
              <a:t>16</a:t>
            </a:fld>
            <a:endParaRPr lang="en-US"/>
          </a:p>
        </p:txBody>
      </p:sp>
    </p:spTree>
    <p:extLst>
      <p:ext uri="{BB962C8B-B14F-4D97-AF65-F5344CB8AC3E}">
        <p14:creationId xmlns:p14="http://schemas.microsoft.com/office/powerpoint/2010/main" val="443388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TW" dirty="0"/>
              <a:t>Quick recap on the confidential computing: The goal of the confidential computing is ensuring the data is always encrypted through out its life cycle.</a:t>
            </a:r>
          </a:p>
          <a:p>
            <a:r>
              <a:rPr lang="en-US" dirty="0"/>
              <a:t>This including the data at rest (with disk encryption), data in transit (with TLS connections), more importantly, data in use using enclaves.</a:t>
            </a:r>
          </a:p>
          <a:p>
            <a:r>
              <a:rPr lang="en-US" dirty="0"/>
              <a:t>The enclave is backed by hardware TEEs.</a:t>
            </a:r>
          </a:p>
          <a:p>
            <a:endParaRPr lang="en-US" dirty="0"/>
          </a:p>
          <a:p>
            <a:r>
              <a:rPr lang="en-US" dirty="0"/>
              <a:t>Given such protection, attackers such as … cannot compromise the confidentiality of the data</a:t>
            </a:r>
          </a:p>
        </p:txBody>
      </p:sp>
      <p:sp>
        <p:nvSpPr>
          <p:cNvPr id="4" name="Slide Number Placeholder 3"/>
          <p:cNvSpPr>
            <a:spLocks noGrp="1"/>
          </p:cNvSpPr>
          <p:nvPr>
            <p:ph type="sldNum" sz="quarter" idx="5"/>
          </p:nvPr>
        </p:nvSpPr>
        <p:spPr/>
        <p:txBody>
          <a:bodyPr/>
          <a:lstStyle/>
          <a:p>
            <a:fld id="{4BAFE28D-8A75-4B17-9021-6C5C3AD0D068}" type="slidenum">
              <a:rPr lang="en-US" smtClean="0"/>
              <a:t>2</a:t>
            </a:fld>
            <a:endParaRPr lang="en-US"/>
          </a:p>
        </p:txBody>
      </p:sp>
    </p:spTree>
    <p:extLst>
      <p:ext uri="{BB962C8B-B14F-4D97-AF65-F5344CB8AC3E}">
        <p14:creationId xmlns:p14="http://schemas.microsoft.com/office/powerpoint/2010/main" val="111258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requirements? First, one must go and create an enclave</a:t>
            </a:r>
          </a:p>
          <a:p>
            <a:r>
              <a:rPr lang="en-US" dirty="0"/>
              <a:t>* Instantiation means put an app into the enclave</a:t>
            </a:r>
          </a:p>
          <a:p>
            <a:r>
              <a:rPr lang="en-US" dirty="0"/>
              <a:t>- Each TEE provides their own ways to do that, and is tedious for a developer to deal with those low-level interactions</a:t>
            </a:r>
          </a:p>
          <a:p>
            <a:r>
              <a:rPr lang="en-US" dirty="0"/>
              <a:t>* Runtime support is essential for running a program written in high-level language</a:t>
            </a:r>
          </a:p>
          <a:p>
            <a:pPr marL="0" indent="0">
              <a:buFontTx/>
              <a:buNone/>
            </a:pPr>
            <a:r>
              <a:rPr lang="en-US" dirty="0"/>
              <a:t>- An enclave has a rather restricted model: host memory is untrusted. This means normal libraries installed in the system cannot be used</a:t>
            </a:r>
          </a:p>
          <a:p>
            <a:pPr marL="0" indent="0">
              <a:buFontTx/>
              <a:buNone/>
            </a:pPr>
            <a:r>
              <a:rPr lang="en-US" dirty="0"/>
              <a:t>- Also, some functionalities are not available inside the enclave (for example: </a:t>
            </a:r>
            <a:r>
              <a:rPr lang="en-US" dirty="0" err="1"/>
              <a:t>syscalls</a:t>
            </a:r>
            <a:r>
              <a:rPr lang="en-US" dirty="0"/>
              <a:t>). This means normal libraries require some tweaks to work inside an enclave.</a:t>
            </a:r>
          </a:p>
          <a:p>
            <a:r>
              <a:rPr lang="en-US" dirty="0"/>
              <a:t>- Lastly, the runtime support needs make sure that is does not break the security model of the TEE (use host raw pointers inside the enclave)</a:t>
            </a:r>
          </a:p>
          <a:p>
            <a:r>
              <a:rPr lang="en-US" dirty="0"/>
              <a:t>Attestation</a:t>
            </a:r>
          </a:p>
          <a:p>
            <a:pPr marL="171450" indent="-171450">
              <a:buFontTx/>
              <a:buChar char="-"/>
            </a:pPr>
            <a:r>
              <a:rPr lang="en-US" dirty="0"/>
              <a:t>The quote format may vary across different TEEs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Involving specific crypto operations</a:t>
            </a:r>
          </a:p>
          <a:p>
            <a:pPr marL="171450" indent="-171450">
              <a:buFontTx/>
              <a:buChar char="-"/>
            </a:pPr>
            <a:r>
              <a:rPr lang="en-US" dirty="0"/>
              <a:t>Require interacting with TEE components</a:t>
            </a:r>
          </a:p>
        </p:txBody>
      </p:sp>
      <p:sp>
        <p:nvSpPr>
          <p:cNvPr id="4" name="Slide Number Placeholder 3"/>
          <p:cNvSpPr>
            <a:spLocks noGrp="1"/>
          </p:cNvSpPr>
          <p:nvPr>
            <p:ph type="sldNum" sz="quarter" idx="5"/>
          </p:nvPr>
        </p:nvSpPr>
        <p:spPr/>
        <p:txBody>
          <a:bodyPr/>
          <a:lstStyle/>
          <a:p>
            <a:fld id="{4BAFE28D-8A75-4B17-9021-6C5C3AD0D068}" type="slidenum">
              <a:rPr lang="en-US" smtClean="0"/>
              <a:t>3</a:t>
            </a:fld>
            <a:endParaRPr lang="en-US"/>
          </a:p>
        </p:txBody>
      </p:sp>
    </p:spTree>
    <p:extLst>
      <p:ext uri="{BB962C8B-B14F-4D97-AF65-F5344CB8AC3E}">
        <p14:creationId xmlns:p14="http://schemas.microsoft.com/office/powerpoint/2010/main" val="2891418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Open Enclave SDK, or simply OE, is trying to solve these problems, reducing the gap to write an enclave program.</a:t>
            </a:r>
          </a:p>
          <a:p>
            <a:r>
              <a:rPr lang="en-US" dirty="0"/>
              <a:t>OE includes multi-TEE support</a:t>
            </a:r>
          </a:p>
          <a:p>
            <a:r>
              <a:rPr lang="en-US" dirty="0"/>
              <a:t>For the runtime, OE supports running enclave programs on both Linux and Windows</a:t>
            </a:r>
          </a:p>
          <a:p>
            <a:r>
              <a:rPr lang="en-US" dirty="0"/>
              <a:t>To support general C/C++ programs, OE ported a C POSIX library based on </a:t>
            </a:r>
            <a:r>
              <a:rPr lang="en-US" dirty="0" err="1"/>
              <a:t>musl</a:t>
            </a:r>
            <a:r>
              <a:rPr lang="en-US" dirty="0"/>
              <a:t> into enclave</a:t>
            </a:r>
          </a:p>
          <a:p>
            <a:r>
              <a:rPr lang="en-US" dirty="0"/>
              <a:t>Other 3</a:t>
            </a:r>
            <a:r>
              <a:rPr lang="en-US" baseline="30000" dirty="0"/>
              <a:t>rd</a:t>
            </a:r>
            <a:r>
              <a:rPr lang="en-US" dirty="0"/>
              <a:t> libs include</a:t>
            </a:r>
          </a:p>
          <a:p>
            <a:r>
              <a:rPr lang="en-US" dirty="0"/>
              <a:t>To simplify and generalize the attestation process, OE supports attestation plugin APIs that provide the same APIs for quote generation and verification but allow each TEE has its own implementation.</a:t>
            </a:r>
          </a:p>
        </p:txBody>
      </p:sp>
      <p:sp>
        <p:nvSpPr>
          <p:cNvPr id="4" name="Slide Number Placeholder 3"/>
          <p:cNvSpPr>
            <a:spLocks noGrp="1"/>
          </p:cNvSpPr>
          <p:nvPr>
            <p:ph type="sldNum" sz="quarter" idx="5"/>
          </p:nvPr>
        </p:nvSpPr>
        <p:spPr/>
        <p:txBody>
          <a:bodyPr/>
          <a:lstStyle/>
          <a:p>
            <a:fld id="{4BAFE28D-8A75-4B17-9021-6C5C3AD0D068}" type="slidenum">
              <a:rPr lang="en-US" smtClean="0"/>
              <a:t>4</a:t>
            </a:fld>
            <a:endParaRPr lang="en-US"/>
          </a:p>
        </p:txBody>
      </p:sp>
    </p:spTree>
    <p:extLst>
      <p:ext uri="{BB962C8B-B14F-4D97-AF65-F5344CB8AC3E}">
        <p14:creationId xmlns:p14="http://schemas.microsoft.com/office/powerpoint/2010/main" val="39957588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OE’s architecture can be corresponded to the TEE model where there are a normal world (REE) and a trusted world (TEE).</a:t>
            </a:r>
          </a:p>
          <a:p>
            <a:r>
              <a:rPr lang="en-US" dirty="0"/>
              <a:t>OE sits between the TEE components and Application to abstract the low-level details</a:t>
            </a:r>
          </a:p>
          <a:p>
            <a:r>
              <a:rPr lang="en-US" dirty="0"/>
              <a:t>The host program runs in the normal world is only responsible for bootstrapping an enclave based on the OE host libs.</a:t>
            </a:r>
          </a:p>
          <a:p>
            <a:r>
              <a:rPr lang="en-US" dirty="0"/>
              <a:t>OE provides a self-contained runtime support. All the runtime are in the enclave boundary and are sufficient to run C/C++ programs</a:t>
            </a:r>
          </a:p>
          <a:p>
            <a:r>
              <a:rPr lang="en-US" dirty="0"/>
              <a:t>For functions that are not available inside an enclave (for example: </a:t>
            </a:r>
            <a:r>
              <a:rPr lang="en-US" dirty="0" err="1"/>
              <a:t>syscalls</a:t>
            </a:r>
            <a:r>
              <a:rPr lang="en-US" dirty="0"/>
              <a:t>), the enclave will call out to the host to perform those functions.</a:t>
            </a:r>
          </a:p>
          <a:p>
            <a:r>
              <a:rPr lang="en-US" dirty="0"/>
              <a:t>OE SDK also tries the best to ensure such callouts are done in a secure manner.</a:t>
            </a:r>
          </a:p>
        </p:txBody>
      </p:sp>
      <p:sp>
        <p:nvSpPr>
          <p:cNvPr id="4" name="Slide Number Placeholder 3"/>
          <p:cNvSpPr>
            <a:spLocks noGrp="1"/>
          </p:cNvSpPr>
          <p:nvPr>
            <p:ph type="sldNum" sz="quarter" idx="5"/>
          </p:nvPr>
        </p:nvSpPr>
        <p:spPr/>
        <p:txBody>
          <a:bodyPr/>
          <a:lstStyle/>
          <a:p>
            <a:fld id="{4BAFE28D-8A75-4B17-9021-6C5C3AD0D068}" type="slidenum">
              <a:rPr lang="en-US" smtClean="0"/>
              <a:t>5</a:t>
            </a:fld>
            <a:endParaRPr lang="en-US"/>
          </a:p>
        </p:txBody>
      </p:sp>
    </p:spTree>
    <p:extLst>
      <p:ext uri="{BB962C8B-B14F-4D97-AF65-F5344CB8AC3E}">
        <p14:creationId xmlns:p14="http://schemas.microsoft.com/office/powerpoint/2010/main" val="2728819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detail about the host-enclave interaction: The host takes an ELF binary as an input that is built and signed with OE toolchains.</a:t>
            </a:r>
          </a:p>
          <a:p>
            <a:r>
              <a:rPr lang="en-US" dirty="0"/>
              <a:t>Sign</a:t>
            </a:r>
          </a:p>
          <a:p>
            <a:pPr marL="0" indent="0">
              <a:buFontTx/>
              <a:buNone/>
            </a:pPr>
            <a:r>
              <a:rPr lang="en-US" dirty="0"/>
              <a:t>- Injecting TEE-specific data into the binary, which will be part of the enclave measurement.</a:t>
            </a:r>
          </a:p>
          <a:p>
            <a:pPr marL="0" indent="0">
              <a:buFontTx/>
              <a:buNone/>
            </a:pPr>
            <a:r>
              <a:rPr lang="en-US" dirty="0"/>
              <a:t>OE allows the developer to define enclave and host functions to be invoked from the other world.</a:t>
            </a:r>
          </a:p>
        </p:txBody>
      </p:sp>
      <p:sp>
        <p:nvSpPr>
          <p:cNvPr id="4" name="Slide Number Placeholder 3"/>
          <p:cNvSpPr>
            <a:spLocks noGrp="1"/>
          </p:cNvSpPr>
          <p:nvPr>
            <p:ph type="sldNum" sz="quarter" idx="5"/>
          </p:nvPr>
        </p:nvSpPr>
        <p:spPr/>
        <p:txBody>
          <a:bodyPr/>
          <a:lstStyle/>
          <a:p>
            <a:fld id="{4BAFE28D-8A75-4B17-9021-6C5C3AD0D068}" type="slidenum">
              <a:rPr lang="en-US" smtClean="0"/>
              <a:t>6</a:t>
            </a:fld>
            <a:endParaRPr lang="en-US"/>
          </a:p>
        </p:txBody>
      </p:sp>
    </p:spTree>
    <p:extLst>
      <p:ext uri="{BB962C8B-B14F-4D97-AF65-F5344CB8AC3E}">
        <p14:creationId xmlns:p14="http://schemas.microsoft.com/office/powerpoint/2010/main" val="261400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enclave program is associated with an EDL file that defines all the ECALLs and OCALLs that can be used in the enclave.</a:t>
            </a:r>
          </a:p>
          <a:p>
            <a:r>
              <a:rPr lang="en-US" dirty="0"/>
              <a:t>- </a:t>
            </a:r>
            <a:r>
              <a:rPr lang="zh-TW" altLang="en-US" dirty="0"/>
              <a:t> </a:t>
            </a:r>
            <a:r>
              <a:rPr lang="en-US" altLang="zh-TW" dirty="0"/>
              <a:t> Import: OE-provided ECALLs/OCALLs. Most of them are optional.</a:t>
            </a:r>
            <a:endParaRPr lang="en-US" dirty="0"/>
          </a:p>
          <a:p>
            <a:pPr marL="171450" indent="-171450">
              <a:buFontTx/>
              <a:buChar char="-"/>
            </a:pPr>
            <a:r>
              <a:rPr lang="en-US" dirty="0"/>
              <a:t>Trusted section</a:t>
            </a:r>
          </a:p>
          <a:p>
            <a:pPr marL="171450" indent="-171450">
              <a:buFontTx/>
              <a:buChar char="-"/>
            </a:pPr>
            <a:r>
              <a:rPr lang="en-US" dirty="0"/>
              <a:t>Untrusted section</a:t>
            </a:r>
          </a:p>
        </p:txBody>
      </p:sp>
      <p:sp>
        <p:nvSpPr>
          <p:cNvPr id="4" name="Slide Number Placeholder 3"/>
          <p:cNvSpPr>
            <a:spLocks noGrp="1"/>
          </p:cNvSpPr>
          <p:nvPr>
            <p:ph type="sldNum" sz="quarter" idx="5"/>
          </p:nvPr>
        </p:nvSpPr>
        <p:spPr/>
        <p:txBody>
          <a:bodyPr/>
          <a:lstStyle/>
          <a:p>
            <a:fld id="{4BAFE28D-8A75-4B17-9021-6C5C3AD0D068}" type="slidenum">
              <a:rPr lang="en-US" smtClean="0"/>
              <a:t>7</a:t>
            </a:fld>
            <a:endParaRPr lang="en-US"/>
          </a:p>
        </p:txBody>
      </p:sp>
    </p:spTree>
    <p:extLst>
      <p:ext uri="{BB962C8B-B14F-4D97-AF65-F5344CB8AC3E}">
        <p14:creationId xmlns:p14="http://schemas.microsoft.com/office/powerpoint/2010/main" val="1568554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the edge routines are generated. The developer can go ahead and implement the functions.</a:t>
            </a:r>
          </a:p>
          <a:p>
            <a:r>
              <a:rPr lang="en-US" dirty="0"/>
              <a:t>The host and enclave program are written and compiled separately.</a:t>
            </a:r>
          </a:p>
          <a:p>
            <a:r>
              <a:rPr lang="en-US" dirty="0"/>
              <a:t>In this example, the host program implements an OCALL called </a:t>
            </a:r>
            <a:r>
              <a:rPr lang="en-US" dirty="0" err="1"/>
              <a:t>host_helloworld</a:t>
            </a:r>
            <a:r>
              <a:rPr lang="en-US" dirty="0"/>
              <a:t>. Similarly, the enclave program implements an ECALL called </a:t>
            </a:r>
            <a:r>
              <a:rPr lang="en-US" dirty="0" err="1"/>
              <a:t>enclave_helloworld</a:t>
            </a:r>
            <a:r>
              <a:rPr lang="en-US" dirty="0"/>
              <a:t>.</a:t>
            </a:r>
          </a:p>
          <a:p>
            <a:endParaRPr lang="en-US" dirty="0"/>
          </a:p>
          <a:p>
            <a:r>
              <a:rPr lang="en-US" dirty="0"/>
              <a:t>Like a normal C program, the host program implements a main function which can be built into an executable.</a:t>
            </a:r>
          </a:p>
          <a:p>
            <a:r>
              <a:rPr lang="en-US" dirty="0"/>
              <a:t>The main function takes the argument, which is expected to be the path to the enclave binary.</a:t>
            </a:r>
          </a:p>
          <a:p>
            <a:r>
              <a:rPr lang="en-US" dirty="0"/>
              <a:t>Then, the function uses the API, </a:t>
            </a:r>
            <a:r>
              <a:rPr lang="en-US" dirty="0" err="1"/>
              <a:t>oe_create_helloworld_enclave</a:t>
            </a:r>
            <a:r>
              <a:rPr lang="en-US" dirty="0"/>
              <a:t> to instantiate the enclave, which effectively load the binary into the enclave.</a:t>
            </a:r>
          </a:p>
          <a:p>
            <a:r>
              <a:rPr lang="en-US" dirty="0"/>
              <a:t>After the enclave creation, the host can invoke an ECALL just like a normal function.</a:t>
            </a:r>
          </a:p>
          <a:p>
            <a:r>
              <a:rPr lang="en-US" dirty="0"/>
              <a:t>Similarly, the enclave program can invoke an OCALL in a similar manner.</a:t>
            </a:r>
          </a:p>
          <a:p>
            <a:endParaRPr lang="en-US" dirty="0"/>
          </a:p>
        </p:txBody>
      </p:sp>
      <p:sp>
        <p:nvSpPr>
          <p:cNvPr id="4" name="Slide Number Placeholder 3"/>
          <p:cNvSpPr>
            <a:spLocks noGrp="1"/>
          </p:cNvSpPr>
          <p:nvPr>
            <p:ph type="sldNum" sz="quarter" idx="5"/>
          </p:nvPr>
        </p:nvSpPr>
        <p:spPr/>
        <p:txBody>
          <a:bodyPr/>
          <a:lstStyle/>
          <a:p>
            <a:fld id="{4BAFE28D-8A75-4B17-9021-6C5C3AD0D068}" type="slidenum">
              <a:rPr lang="en-US" smtClean="0"/>
              <a:t>8</a:t>
            </a:fld>
            <a:endParaRPr lang="en-US"/>
          </a:p>
        </p:txBody>
      </p:sp>
    </p:spTree>
    <p:extLst>
      <p:ext uri="{BB962C8B-B14F-4D97-AF65-F5344CB8AC3E}">
        <p14:creationId xmlns:p14="http://schemas.microsoft.com/office/powerpoint/2010/main" val="1824551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AFE28D-8A75-4B17-9021-6C5C3AD0D068}" type="slidenum">
              <a:rPr lang="en-US" smtClean="0"/>
              <a:t>9</a:t>
            </a:fld>
            <a:endParaRPr lang="en-US"/>
          </a:p>
        </p:txBody>
      </p:sp>
    </p:spTree>
    <p:extLst>
      <p:ext uri="{BB962C8B-B14F-4D97-AF65-F5344CB8AC3E}">
        <p14:creationId xmlns:p14="http://schemas.microsoft.com/office/powerpoint/2010/main" val="3419420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E5EF-429F-4317-9875-D9F0B49D14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3C95E3-04AC-40CC-84E1-052314D2F5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373FA2-B382-457B-A8A7-3A8A38718186}"/>
              </a:ext>
            </a:extLst>
          </p:cNvPr>
          <p:cNvSpPr>
            <a:spLocks noGrp="1"/>
          </p:cNvSpPr>
          <p:nvPr>
            <p:ph type="dt" sz="half" idx="10"/>
          </p:nvPr>
        </p:nvSpPr>
        <p:spPr/>
        <p:txBody>
          <a:bodyPr/>
          <a:lstStyle/>
          <a:p>
            <a:fld id="{416DDE66-714C-4AFC-AE20-43DC9786262B}" type="datetimeFigureOut">
              <a:rPr lang="en-US" smtClean="0"/>
              <a:t>3/10/2021</a:t>
            </a:fld>
            <a:endParaRPr lang="en-US"/>
          </a:p>
        </p:txBody>
      </p:sp>
      <p:sp>
        <p:nvSpPr>
          <p:cNvPr id="5" name="Footer Placeholder 4">
            <a:extLst>
              <a:ext uri="{FF2B5EF4-FFF2-40B4-BE49-F238E27FC236}">
                <a16:creationId xmlns:a16="http://schemas.microsoft.com/office/drawing/2014/main" id="{B8FFAF0E-040C-44B6-A360-806F1866B7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2DE46-9A5C-458A-9D7F-174A75B876D2}"/>
              </a:ext>
            </a:extLst>
          </p:cNvPr>
          <p:cNvSpPr>
            <a:spLocks noGrp="1"/>
          </p:cNvSpPr>
          <p:nvPr>
            <p:ph type="sldNum" sz="quarter" idx="12"/>
          </p:nvPr>
        </p:nvSpPr>
        <p:spPr/>
        <p:txBody>
          <a:bodyPr/>
          <a:lstStyle/>
          <a:p>
            <a:fld id="{2FAD73CA-026D-4E0B-BC9D-2331079A12F9}" type="slidenum">
              <a:rPr lang="en-US" smtClean="0"/>
              <a:t>‹#›</a:t>
            </a:fld>
            <a:endParaRPr lang="en-US"/>
          </a:p>
        </p:txBody>
      </p:sp>
    </p:spTree>
    <p:extLst>
      <p:ext uri="{BB962C8B-B14F-4D97-AF65-F5344CB8AC3E}">
        <p14:creationId xmlns:p14="http://schemas.microsoft.com/office/powerpoint/2010/main" val="1050163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8D3DB-3362-48B3-AC10-48981C1933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FB8803-4206-43B2-99BB-81B51F4AE2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5F4A04-37D2-4C07-8815-AA31727C424A}"/>
              </a:ext>
            </a:extLst>
          </p:cNvPr>
          <p:cNvSpPr>
            <a:spLocks noGrp="1"/>
          </p:cNvSpPr>
          <p:nvPr>
            <p:ph type="dt" sz="half" idx="10"/>
          </p:nvPr>
        </p:nvSpPr>
        <p:spPr/>
        <p:txBody>
          <a:bodyPr/>
          <a:lstStyle/>
          <a:p>
            <a:fld id="{416DDE66-714C-4AFC-AE20-43DC9786262B}" type="datetimeFigureOut">
              <a:rPr lang="en-US" smtClean="0"/>
              <a:t>3/10/2021</a:t>
            </a:fld>
            <a:endParaRPr lang="en-US"/>
          </a:p>
        </p:txBody>
      </p:sp>
      <p:sp>
        <p:nvSpPr>
          <p:cNvPr id="5" name="Footer Placeholder 4">
            <a:extLst>
              <a:ext uri="{FF2B5EF4-FFF2-40B4-BE49-F238E27FC236}">
                <a16:creationId xmlns:a16="http://schemas.microsoft.com/office/drawing/2014/main" id="{225DAD54-0E3F-4AFC-BABA-C334111668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EACDC-1B57-46D6-8817-4EDFBEE8BD09}"/>
              </a:ext>
            </a:extLst>
          </p:cNvPr>
          <p:cNvSpPr>
            <a:spLocks noGrp="1"/>
          </p:cNvSpPr>
          <p:nvPr>
            <p:ph type="sldNum" sz="quarter" idx="12"/>
          </p:nvPr>
        </p:nvSpPr>
        <p:spPr/>
        <p:txBody>
          <a:bodyPr/>
          <a:lstStyle/>
          <a:p>
            <a:fld id="{2FAD73CA-026D-4E0B-BC9D-2331079A12F9}" type="slidenum">
              <a:rPr lang="en-US" smtClean="0"/>
              <a:t>‹#›</a:t>
            </a:fld>
            <a:endParaRPr lang="en-US"/>
          </a:p>
        </p:txBody>
      </p:sp>
    </p:spTree>
    <p:extLst>
      <p:ext uri="{BB962C8B-B14F-4D97-AF65-F5344CB8AC3E}">
        <p14:creationId xmlns:p14="http://schemas.microsoft.com/office/powerpoint/2010/main" val="3451651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C7809-2C93-4CD1-AC56-94D453BFFA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944EA3-47DD-488B-8353-ED2B236341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58B879-93C6-46AE-ABD8-31A725DBB8A8}"/>
              </a:ext>
            </a:extLst>
          </p:cNvPr>
          <p:cNvSpPr>
            <a:spLocks noGrp="1"/>
          </p:cNvSpPr>
          <p:nvPr>
            <p:ph type="dt" sz="half" idx="10"/>
          </p:nvPr>
        </p:nvSpPr>
        <p:spPr/>
        <p:txBody>
          <a:bodyPr/>
          <a:lstStyle/>
          <a:p>
            <a:fld id="{416DDE66-714C-4AFC-AE20-43DC9786262B}" type="datetimeFigureOut">
              <a:rPr lang="en-US" smtClean="0"/>
              <a:t>3/10/2021</a:t>
            </a:fld>
            <a:endParaRPr lang="en-US"/>
          </a:p>
        </p:txBody>
      </p:sp>
      <p:sp>
        <p:nvSpPr>
          <p:cNvPr id="5" name="Footer Placeholder 4">
            <a:extLst>
              <a:ext uri="{FF2B5EF4-FFF2-40B4-BE49-F238E27FC236}">
                <a16:creationId xmlns:a16="http://schemas.microsoft.com/office/drawing/2014/main" id="{756867DE-DA77-44C7-B8C4-75178490D5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B05903-BD9E-4225-A8FB-973C1135A4B6}"/>
              </a:ext>
            </a:extLst>
          </p:cNvPr>
          <p:cNvSpPr>
            <a:spLocks noGrp="1"/>
          </p:cNvSpPr>
          <p:nvPr>
            <p:ph type="sldNum" sz="quarter" idx="12"/>
          </p:nvPr>
        </p:nvSpPr>
        <p:spPr/>
        <p:txBody>
          <a:bodyPr/>
          <a:lstStyle/>
          <a:p>
            <a:fld id="{2FAD73CA-026D-4E0B-BC9D-2331079A12F9}" type="slidenum">
              <a:rPr lang="en-US" smtClean="0"/>
              <a:t>‹#›</a:t>
            </a:fld>
            <a:endParaRPr lang="en-US"/>
          </a:p>
        </p:txBody>
      </p:sp>
    </p:spTree>
    <p:extLst>
      <p:ext uri="{BB962C8B-B14F-4D97-AF65-F5344CB8AC3E}">
        <p14:creationId xmlns:p14="http://schemas.microsoft.com/office/powerpoint/2010/main" val="3726602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55A31-C431-460E-AFF0-02A4688F4A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333B08-B08E-44BA-A305-495AF8EBF1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319BCA-2949-4BBB-8B37-F19CEBBFF90C}"/>
              </a:ext>
            </a:extLst>
          </p:cNvPr>
          <p:cNvSpPr>
            <a:spLocks noGrp="1"/>
          </p:cNvSpPr>
          <p:nvPr>
            <p:ph type="dt" sz="half" idx="10"/>
          </p:nvPr>
        </p:nvSpPr>
        <p:spPr/>
        <p:txBody>
          <a:bodyPr/>
          <a:lstStyle/>
          <a:p>
            <a:fld id="{416DDE66-714C-4AFC-AE20-43DC9786262B}" type="datetimeFigureOut">
              <a:rPr lang="en-US" smtClean="0"/>
              <a:t>3/10/2021</a:t>
            </a:fld>
            <a:endParaRPr lang="en-US"/>
          </a:p>
        </p:txBody>
      </p:sp>
      <p:sp>
        <p:nvSpPr>
          <p:cNvPr id="5" name="Footer Placeholder 4">
            <a:extLst>
              <a:ext uri="{FF2B5EF4-FFF2-40B4-BE49-F238E27FC236}">
                <a16:creationId xmlns:a16="http://schemas.microsoft.com/office/drawing/2014/main" id="{30AD11DA-EE19-41A5-A816-FAA835EEC9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D9EA05-CB5A-4740-8208-DCA18E682B5F}"/>
              </a:ext>
            </a:extLst>
          </p:cNvPr>
          <p:cNvSpPr>
            <a:spLocks noGrp="1"/>
          </p:cNvSpPr>
          <p:nvPr>
            <p:ph type="sldNum" sz="quarter" idx="12"/>
          </p:nvPr>
        </p:nvSpPr>
        <p:spPr/>
        <p:txBody>
          <a:bodyPr/>
          <a:lstStyle/>
          <a:p>
            <a:fld id="{2FAD73CA-026D-4E0B-BC9D-2331079A12F9}" type="slidenum">
              <a:rPr lang="en-US" smtClean="0"/>
              <a:t>‹#›</a:t>
            </a:fld>
            <a:endParaRPr lang="en-US"/>
          </a:p>
        </p:txBody>
      </p:sp>
    </p:spTree>
    <p:extLst>
      <p:ext uri="{BB962C8B-B14F-4D97-AF65-F5344CB8AC3E}">
        <p14:creationId xmlns:p14="http://schemas.microsoft.com/office/powerpoint/2010/main" val="1678871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EFB4-9570-4DB0-8D94-E7770D215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F46D4E-3F3B-4A37-977D-DC9A2325A5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13B78D-0455-475A-97CC-F7BAC10E6DC0}"/>
              </a:ext>
            </a:extLst>
          </p:cNvPr>
          <p:cNvSpPr>
            <a:spLocks noGrp="1"/>
          </p:cNvSpPr>
          <p:nvPr>
            <p:ph type="dt" sz="half" idx="10"/>
          </p:nvPr>
        </p:nvSpPr>
        <p:spPr/>
        <p:txBody>
          <a:bodyPr/>
          <a:lstStyle/>
          <a:p>
            <a:fld id="{416DDE66-714C-4AFC-AE20-43DC9786262B}" type="datetimeFigureOut">
              <a:rPr lang="en-US" smtClean="0"/>
              <a:t>3/10/2021</a:t>
            </a:fld>
            <a:endParaRPr lang="en-US"/>
          </a:p>
        </p:txBody>
      </p:sp>
      <p:sp>
        <p:nvSpPr>
          <p:cNvPr id="5" name="Footer Placeholder 4">
            <a:extLst>
              <a:ext uri="{FF2B5EF4-FFF2-40B4-BE49-F238E27FC236}">
                <a16:creationId xmlns:a16="http://schemas.microsoft.com/office/drawing/2014/main" id="{06A237E7-0BFA-4570-B704-A01934E354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4BD31-1FCE-4368-AADE-DFCBF0BFBD59}"/>
              </a:ext>
            </a:extLst>
          </p:cNvPr>
          <p:cNvSpPr>
            <a:spLocks noGrp="1"/>
          </p:cNvSpPr>
          <p:nvPr>
            <p:ph type="sldNum" sz="quarter" idx="12"/>
          </p:nvPr>
        </p:nvSpPr>
        <p:spPr/>
        <p:txBody>
          <a:bodyPr/>
          <a:lstStyle/>
          <a:p>
            <a:fld id="{2FAD73CA-026D-4E0B-BC9D-2331079A12F9}" type="slidenum">
              <a:rPr lang="en-US" smtClean="0"/>
              <a:t>‹#›</a:t>
            </a:fld>
            <a:endParaRPr lang="en-US"/>
          </a:p>
        </p:txBody>
      </p:sp>
    </p:spTree>
    <p:extLst>
      <p:ext uri="{BB962C8B-B14F-4D97-AF65-F5344CB8AC3E}">
        <p14:creationId xmlns:p14="http://schemas.microsoft.com/office/powerpoint/2010/main" val="161374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BDED-BCCA-429A-8BB2-ECC2D64342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3F62A3-A7F7-49D8-BB4D-A8B5824596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AB01B7-AD71-47DE-B120-FFECB244B5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28ED78-85A8-4A06-9E42-FA595B609AFE}"/>
              </a:ext>
            </a:extLst>
          </p:cNvPr>
          <p:cNvSpPr>
            <a:spLocks noGrp="1"/>
          </p:cNvSpPr>
          <p:nvPr>
            <p:ph type="dt" sz="half" idx="10"/>
          </p:nvPr>
        </p:nvSpPr>
        <p:spPr/>
        <p:txBody>
          <a:bodyPr/>
          <a:lstStyle/>
          <a:p>
            <a:fld id="{416DDE66-714C-4AFC-AE20-43DC9786262B}" type="datetimeFigureOut">
              <a:rPr lang="en-US" smtClean="0"/>
              <a:t>3/10/2021</a:t>
            </a:fld>
            <a:endParaRPr lang="en-US"/>
          </a:p>
        </p:txBody>
      </p:sp>
      <p:sp>
        <p:nvSpPr>
          <p:cNvPr id="6" name="Footer Placeholder 5">
            <a:extLst>
              <a:ext uri="{FF2B5EF4-FFF2-40B4-BE49-F238E27FC236}">
                <a16:creationId xmlns:a16="http://schemas.microsoft.com/office/drawing/2014/main" id="{ADF16133-D94D-411F-86B5-64F1A49E59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E7D901-8995-419C-AD8A-45A1F76FA979}"/>
              </a:ext>
            </a:extLst>
          </p:cNvPr>
          <p:cNvSpPr>
            <a:spLocks noGrp="1"/>
          </p:cNvSpPr>
          <p:nvPr>
            <p:ph type="sldNum" sz="quarter" idx="12"/>
          </p:nvPr>
        </p:nvSpPr>
        <p:spPr/>
        <p:txBody>
          <a:bodyPr/>
          <a:lstStyle/>
          <a:p>
            <a:fld id="{2FAD73CA-026D-4E0B-BC9D-2331079A12F9}" type="slidenum">
              <a:rPr lang="en-US" smtClean="0"/>
              <a:t>‹#›</a:t>
            </a:fld>
            <a:endParaRPr lang="en-US"/>
          </a:p>
        </p:txBody>
      </p:sp>
    </p:spTree>
    <p:extLst>
      <p:ext uri="{BB962C8B-B14F-4D97-AF65-F5344CB8AC3E}">
        <p14:creationId xmlns:p14="http://schemas.microsoft.com/office/powerpoint/2010/main" val="3795188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B43BC-3414-4798-A21B-CC149EDFFFB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7B7550-8CE3-452A-BCF7-93D99F3454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5159FF-FE10-439E-B19A-FEEE846F77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ED93CD-6B53-4D66-AA06-9CDF9A3192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765976-1EEB-43A6-9C04-F693AEBEDE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BC8AA7-7961-4250-8DFA-F222C7E199E7}"/>
              </a:ext>
            </a:extLst>
          </p:cNvPr>
          <p:cNvSpPr>
            <a:spLocks noGrp="1"/>
          </p:cNvSpPr>
          <p:nvPr>
            <p:ph type="dt" sz="half" idx="10"/>
          </p:nvPr>
        </p:nvSpPr>
        <p:spPr/>
        <p:txBody>
          <a:bodyPr/>
          <a:lstStyle/>
          <a:p>
            <a:fld id="{416DDE66-714C-4AFC-AE20-43DC9786262B}" type="datetimeFigureOut">
              <a:rPr lang="en-US" smtClean="0"/>
              <a:t>3/10/2021</a:t>
            </a:fld>
            <a:endParaRPr lang="en-US"/>
          </a:p>
        </p:txBody>
      </p:sp>
      <p:sp>
        <p:nvSpPr>
          <p:cNvPr id="8" name="Footer Placeholder 7">
            <a:extLst>
              <a:ext uri="{FF2B5EF4-FFF2-40B4-BE49-F238E27FC236}">
                <a16:creationId xmlns:a16="http://schemas.microsoft.com/office/drawing/2014/main" id="{2F87C649-BFA2-489B-BCAC-D93D96777C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45D409-24AD-4064-86D0-D63A071E49FE}"/>
              </a:ext>
            </a:extLst>
          </p:cNvPr>
          <p:cNvSpPr>
            <a:spLocks noGrp="1"/>
          </p:cNvSpPr>
          <p:nvPr>
            <p:ph type="sldNum" sz="quarter" idx="12"/>
          </p:nvPr>
        </p:nvSpPr>
        <p:spPr/>
        <p:txBody>
          <a:bodyPr/>
          <a:lstStyle/>
          <a:p>
            <a:fld id="{2FAD73CA-026D-4E0B-BC9D-2331079A12F9}" type="slidenum">
              <a:rPr lang="en-US" smtClean="0"/>
              <a:t>‹#›</a:t>
            </a:fld>
            <a:endParaRPr lang="en-US"/>
          </a:p>
        </p:txBody>
      </p:sp>
    </p:spTree>
    <p:extLst>
      <p:ext uri="{BB962C8B-B14F-4D97-AF65-F5344CB8AC3E}">
        <p14:creationId xmlns:p14="http://schemas.microsoft.com/office/powerpoint/2010/main" val="2172064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8DE29-E878-4C5F-B957-395118C94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88E05F-CB0B-446F-9590-7038ED6D53A1}"/>
              </a:ext>
            </a:extLst>
          </p:cNvPr>
          <p:cNvSpPr>
            <a:spLocks noGrp="1"/>
          </p:cNvSpPr>
          <p:nvPr>
            <p:ph type="dt" sz="half" idx="10"/>
          </p:nvPr>
        </p:nvSpPr>
        <p:spPr/>
        <p:txBody>
          <a:bodyPr/>
          <a:lstStyle/>
          <a:p>
            <a:fld id="{416DDE66-714C-4AFC-AE20-43DC9786262B}" type="datetimeFigureOut">
              <a:rPr lang="en-US" smtClean="0"/>
              <a:t>3/10/2021</a:t>
            </a:fld>
            <a:endParaRPr lang="en-US"/>
          </a:p>
        </p:txBody>
      </p:sp>
      <p:sp>
        <p:nvSpPr>
          <p:cNvPr id="4" name="Footer Placeholder 3">
            <a:extLst>
              <a:ext uri="{FF2B5EF4-FFF2-40B4-BE49-F238E27FC236}">
                <a16:creationId xmlns:a16="http://schemas.microsoft.com/office/drawing/2014/main" id="{FA6BDDAD-ECE4-4EC9-A01B-67BD237C47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B97641-25B3-432C-ABD1-1ECD613659A4}"/>
              </a:ext>
            </a:extLst>
          </p:cNvPr>
          <p:cNvSpPr>
            <a:spLocks noGrp="1"/>
          </p:cNvSpPr>
          <p:nvPr>
            <p:ph type="sldNum" sz="quarter" idx="12"/>
          </p:nvPr>
        </p:nvSpPr>
        <p:spPr/>
        <p:txBody>
          <a:bodyPr/>
          <a:lstStyle/>
          <a:p>
            <a:fld id="{2FAD73CA-026D-4E0B-BC9D-2331079A12F9}" type="slidenum">
              <a:rPr lang="en-US" smtClean="0"/>
              <a:t>‹#›</a:t>
            </a:fld>
            <a:endParaRPr lang="en-US"/>
          </a:p>
        </p:txBody>
      </p:sp>
    </p:spTree>
    <p:extLst>
      <p:ext uri="{BB962C8B-B14F-4D97-AF65-F5344CB8AC3E}">
        <p14:creationId xmlns:p14="http://schemas.microsoft.com/office/powerpoint/2010/main" val="133277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87E2BD-2DC7-4A7F-9547-B532D30A434A}"/>
              </a:ext>
            </a:extLst>
          </p:cNvPr>
          <p:cNvSpPr>
            <a:spLocks noGrp="1"/>
          </p:cNvSpPr>
          <p:nvPr>
            <p:ph type="dt" sz="half" idx="10"/>
          </p:nvPr>
        </p:nvSpPr>
        <p:spPr/>
        <p:txBody>
          <a:bodyPr/>
          <a:lstStyle/>
          <a:p>
            <a:fld id="{416DDE66-714C-4AFC-AE20-43DC9786262B}" type="datetimeFigureOut">
              <a:rPr lang="en-US" smtClean="0"/>
              <a:t>3/10/2021</a:t>
            </a:fld>
            <a:endParaRPr lang="en-US"/>
          </a:p>
        </p:txBody>
      </p:sp>
      <p:sp>
        <p:nvSpPr>
          <p:cNvPr id="3" name="Footer Placeholder 2">
            <a:extLst>
              <a:ext uri="{FF2B5EF4-FFF2-40B4-BE49-F238E27FC236}">
                <a16:creationId xmlns:a16="http://schemas.microsoft.com/office/drawing/2014/main" id="{AD6BA65D-F3C3-4431-BFCF-4E58C285E5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BB66DDD-8FC9-4B52-A6B0-3C64083F62CE}"/>
              </a:ext>
            </a:extLst>
          </p:cNvPr>
          <p:cNvSpPr>
            <a:spLocks noGrp="1"/>
          </p:cNvSpPr>
          <p:nvPr>
            <p:ph type="sldNum" sz="quarter" idx="12"/>
          </p:nvPr>
        </p:nvSpPr>
        <p:spPr/>
        <p:txBody>
          <a:bodyPr/>
          <a:lstStyle/>
          <a:p>
            <a:fld id="{2FAD73CA-026D-4E0B-BC9D-2331079A12F9}" type="slidenum">
              <a:rPr lang="en-US" smtClean="0"/>
              <a:t>‹#›</a:t>
            </a:fld>
            <a:endParaRPr lang="en-US"/>
          </a:p>
        </p:txBody>
      </p:sp>
    </p:spTree>
    <p:extLst>
      <p:ext uri="{BB962C8B-B14F-4D97-AF65-F5344CB8AC3E}">
        <p14:creationId xmlns:p14="http://schemas.microsoft.com/office/powerpoint/2010/main" val="369392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5A8E-17F3-4A62-8D0E-BC365F681F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DA91E8-A098-469E-88D8-EBA416BC4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E67230-3381-4233-8226-FC6FB0593E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B604B5-B7EB-4AAA-B024-BA12C03D525D}"/>
              </a:ext>
            </a:extLst>
          </p:cNvPr>
          <p:cNvSpPr>
            <a:spLocks noGrp="1"/>
          </p:cNvSpPr>
          <p:nvPr>
            <p:ph type="dt" sz="half" idx="10"/>
          </p:nvPr>
        </p:nvSpPr>
        <p:spPr/>
        <p:txBody>
          <a:bodyPr/>
          <a:lstStyle/>
          <a:p>
            <a:fld id="{416DDE66-714C-4AFC-AE20-43DC9786262B}" type="datetimeFigureOut">
              <a:rPr lang="en-US" smtClean="0"/>
              <a:t>3/10/2021</a:t>
            </a:fld>
            <a:endParaRPr lang="en-US"/>
          </a:p>
        </p:txBody>
      </p:sp>
      <p:sp>
        <p:nvSpPr>
          <p:cNvPr id="6" name="Footer Placeholder 5">
            <a:extLst>
              <a:ext uri="{FF2B5EF4-FFF2-40B4-BE49-F238E27FC236}">
                <a16:creationId xmlns:a16="http://schemas.microsoft.com/office/drawing/2014/main" id="{9083497E-33A2-4874-9A7B-1F5721659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C4A366-D84D-403D-8CBE-1732855CC5C5}"/>
              </a:ext>
            </a:extLst>
          </p:cNvPr>
          <p:cNvSpPr>
            <a:spLocks noGrp="1"/>
          </p:cNvSpPr>
          <p:nvPr>
            <p:ph type="sldNum" sz="quarter" idx="12"/>
          </p:nvPr>
        </p:nvSpPr>
        <p:spPr/>
        <p:txBody>
          <a:bodyPr/>
          <a:lstStyle/>
          <a:p>
            <a:fld id="{2FAD73CA-026D-4E0B-BC9D-2331079A12F9}" type="slidenum">
              <a:rPr lang="en-US" smtClean="0"/>
              <a:t>‹#›</a:t>
            </a:fld>
            <a:endParaRPr lang="en-US"/>
          </a:p>
        </p:txBody>
      </p:sp>
    </p:spTree>
    <p:extLst>
      <p:ext uri="{BB962C8B-B14F-4D97-AF65-F5344CB8AC3E}">
        <p14:creationId xmlns:p14="http://schemas.microsoft.com/office/powerpoint/2010/main" val="4004984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87BFC-E4C6-4404-B8EE-DF149D814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BED312-40F7-404A-9D96-FA1FD3DDC9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E8238F-82BB-4085-982B-068866AF3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8AC010-57E1-4453-9347-F3CFBADE769E}"/>
              </a:ext>
            </a:extLst>
          </p:cNvPr>
          <p:cNvSpPr>
            <a:spLocks noGrp="1"/>
          </p:cNvSpPr>
          <p:nvPr>
            <p:ph type="dt" sz="half" idx="10"/>
          </p:nvPr>
        </p:nvSpPr>
        <p:spPr/>
        <p:txBody>
          <a:bodyPr/>
          <a:lstStyle/>
          <a:p>
            <a:fld id="{416DDE66-714C-4AFC-AE20-43DC9786262B}" type="datetimeFigureOut">
              <a:rPr lang="en-US" smtClean="0"/>
              <a:t>3/10/2021</a:t>
            </a:fld>
            <a:endParaRPr lang="en-US"/>
          </a:p>
        </p:txBody>
      </p:sp>
      <p:sp>
        <p:nvSpPr>
          <p:cNvPr id="6" name="Footer Placeholder 5">
            <a:extLst>
              <a:ext uri="{FF2B5EF4-FFF2-40B4-BE49-F238E27FC236}">
                <a16:creationId xmlns:a16="http://schemas.microsoft.com/office/drawing/2014/main" id="{5761B0CC-5DA0-4D35-B7E9-53FBD97A9C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ED9016-3F5E-40E9-9144-9C1790FBFF70}"/>
              </a:ext>
            </a:extLst>
          </p:cNvPr>
          <p:cNvSpPr>
            <a:spLocks noGrp="1"/>
          </p:cNvSpPr>
          <p:nvPr>
            <p:ph type="sldNum" sz="quarter" idx="12"/>
          </p:nvPr>
        </p:nvSpPr>
        <p:spPr/>
        <p:txBody>
          <a:bodyPr/>
          <a:lstStyle/>
          <a:p>
            <a:fld id="{2FAD73CA-026D-4E0B-BC9D-2331079A12F9}" type="slidenum">
              <a:rPr lang="en-US" smtClean="0"/>
              <a:t>‹#›</a:t>
            </a:fld>
            <a:endParaRPr lang="en-US"/>
          </a:p>
        </p:txBody>
      </p:sp>
    </p:spTree>
    <p:extLst>
      <p:ext uri="{BB962C8B-B14F-4D97-AF65-F5344CB8AC3E}">
        <p14:creationId xmlns:p14="http://schemas.microsoft.com/office/powerpoint/2010/main" val="360865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46E1C-2AEE-45E1-A327-CA5FCE9AA5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1146D2-A862-4C25-BB81-FB7DC05CC7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82C675-B6C4-45CE-807C-3B30AF5BCB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DDE66-714C-4AFC-AE20-43DC9786262B}" type="datetimeFigureOut">
              <a:rPr lang="en-US" smtClean="0"/>
              <a:t>3/10/2021</a:t>
            </a:fld>
            <a:endParaRPr lang="en-US"/>
          </a:p>
        </p:txBody>
      </p:sp>
      <p:sp>
        <p:nvSpPr>
          <p:cNvPr id="5" name="Footer Placeholder 4">
            <a:extLst>
              <a:ext uri="{FF2B5EF4-FFF2-40B4-BE49-F238E27FC236}">
                <a16:creationId xmlns:a16="http://schemas.microsoft.com/office/drawing/2014/main" id="{591F1676-F7A5-4EAD-9266-FCFA157DAE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5DC05A-2FB3-4DD6-B7FB-E9C4F672F5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D73CA-026D-4E0B-BC9D-2331079A12F9}" type="slidenum">
              <a:rPr lang="en-US" smtClean="0"/>
              <a:t>‹#›</a:t>
            </a:fld>
            <a:endParaRPr lang="en-US"/>
          </a:p>
        </p:txBody>
      </p:sp>
    </p:spTree>
    <p:extLst>
      <p:ext uri="{BB962C8B-B14F-4D97-AF65-F5344CB8AC3E}">
        <p14:creationId xmlns:p14="http://schemas.microsoft.com/office/powerpoint/2010/main" val="4018671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openenclave/openenclave/blob/master/docs/DesignDocs/CryptoLibConfiguration.md"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4.svg"/><Relationship Id="rId9" Type="http://schemas.openxmlformats.org/officeDocument/2006/relationships/image" Target="../media/image38.png"/><Relationship Id="rId14" Type="http://schemas.openxmlformats.org/officeDocument/2006/relationships/image" Target="../media/image43.svg"/></Relationships>
</file>

<file path=ppt/slides/_rels/slide11.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2.png"/><Relationship Id="rId3" Type="http://schemas.openxmlformats.org/officeDocument/2006/relationships/image" Target="../media/image26.png"/><Relationship Id="rId7" Type="http://schemas.openxmlformats.org/officeDocument/2006/relationships/image" Target="../media/image28.png"/><Relationship Id="rId12" Type="http://schemas.openxmlformats.org/officeDocument/2006/relationships/image" Target="../media/image4.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1.svg"/><Relationship Id="rId11" Type="http://schemas.openxmlformats.org/officeDocument/2006/relationships/image" Target="../media/image3.png"/><Relationship Id="rId5" Type="http://schemas.openxmlformats.org/officeDocument/2006/relationships/image" Target="../media/image30.png"/><Relationship Id="rId10" Type="http://schemas.openxmlformats.org/officeDocument/2006/relationships/image" Target="../media/image45.svg"/><Relationship Id="rId4" Type="http://schemas.openxmlformats.org/officeDocument/2006/relationships/image" Target="../media/image27.svg"/><Relationship Id="rId9" Type="http://schemas.openxmlformats.org/officeDocument/2006/relationships/image" Target="../media/image44.png"/><Relationship Id="rId14" Type="http://schemas.openxmlformats.org/officeDocument/2006/relationships/image" Target="../media/image33.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deislabs/mystiko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sciinema.org/a/jJX9AIILBSgAg78ngIhuXJJt6"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enclave/openenclave/blob/master/docs/DesignDocs/CryptoLibConfiguration.m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lists.confidentialcomputing.io/g/oesdk/calendar"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openenclave/openenclave/blob/master/docs/DesignDocs/CryptoLibConfiguration.md"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svg"/><Relationship Id="rId2" Type="http://schemas.openxmlformats.org/officeDocument/2006/relationships/notesSlide" Target="../notesSlides/notesSlide2.xml"/><Relationship Id="rId16"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jp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3.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3.svg"/></Relationships>
</file>

<file path=ppt/slides/_rels/slide4.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9.svg"/><Relationship Id="rId3" Type="http://schemas.openxmlformats.org/officeDocument/2006/relationships/image" Target="../media/image16.png"/><Relationship Id="rId21" Type="http://schemas.openxmlformats.org/officeDocument/2006/relationships/image" Target="../media/image32.png"/><Relationship Id="rId7" Type="http://schemas.openxmlformats.org/officeDocument/2006/relationships/image" Target="../media/image18.png"/><Relationship Id="rId12" Type="http://schemas.openxmlformats.org/officeDocument/2006/relationships/image" Target="../media/image23.svg"/><Relationship Id="rId17" Type="http://schemas.openxmlformats.org/officeDocument/2006/relationships/image" Target="../media/image28.png"/><Relationship Id="rId2" Type="http://schemas.openxmlformats.org/officeDocument/2006/relationships/notesSlide" Target="../notesSlides/notesSlide4.xml"/><Relationship Id="rId16" Type="http://schemas.openxmlformats.org/officeDocument/2006/relationships/image" Target="../media/image27.svg"/><Relationship Id="rId20" Type="http://schemas.openxmlformats.org/officeDocument/2006/relationships/image" Target="../media/image31.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26.png"/><Relationship Id="rId10" Type="http://schemas.openxmlformats.org/officeDocument/2006/relationships/image" Target="../media/image21.svg"/><Relationship Id="rId19" Type="http://schemas.openxmlformats.org/officeDocument/2006/relationships/image" Target="../media/image30.png"/><Relationship Id="rId4" Type="http://schemas.openxmlformats.org/officeDocument/2006/relationships/image" Target="../media/image17.svg"/><Relationship Id="rId9" Type="http://schemas.openxmlformats.org/officeDocument/2006/relationships/image" Target="../media/image20.png"/><Relationship Id="rId14" Type="http://schemas.openxmlformats.org/officeDocument/2006/relationships/image" Target="../media/image25.svg"/><Relationship Id="rId22" Type="http://schemas.openxmlformats.org/officeDocument/2006/relationships/image" Target="../media/image33.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openenclave/oeedger8r-cpp"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8" Type="http://schemas.openxmlformats.org/officeDocument/2006/relationships/image" Target="../media/image37.svg"/><Relationship Id="rId13" Type="http://schemas.openxmlformats.org/officeDocument/2006/relationships/image" Target="../media/image42.png"/><Relationship Id="rId3" Type="http://schemas.openxmlformats.org/officeDocument/2006/relationships/image" Target="../media/image3.png"/><Relationship Id="rId7" Type="http://schemas.openxmlformats.org/officeDocument/2006/relationships/image" Target="../media/image36.png"/><Relationship Id="rId12" Type="http://schemas.openxmlformats.org/officeDocument/2006/relationships/image" Target="../media/image41.sv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5.sv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4.svg"/><Relationship Id="rId9" Type="http://schemas.openxmlformats.org/officeDocument/2006/relationships/image" Target="../media/image38.png"/><Relationship Id="rId14" Type="http://schemas.openxmlformats.org/officeDocument/2006/relationships/image" Target="../media/image4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985B8-41C1-44F8-A312-8B80ED2D102D}"/>
              </a:ext>
            </a:extLst>
          </p:cNvPr>
          <p:cNvSpPr>
            <a:spLocks noGrp="1"/>
          </p:cNvSpPr>
          <p:nvPr>
            <p:ph type="ctrTitle"/>
          </p:nvPr>
        </p:nvSpPr>
        <p:spPr/>
        <p:txBody>
          <a:bodyPr/>
          <a:lstStyle/>
          <a:p>
            <a:r>
              <a:rPr lang="en-US" dirty="0"/>
              <a:t>Open Enclave SDK</a:t>
            </a:r>
          </a:p>
        </p:txBody>
      </p:sp>
      <p:sp>
        <p:nvSpPr>
          <p:cNvPr id="3" name="Subtitle 2">
            <a:extLst>
              <a:ext uri="{FF2B5EF4-FFF2-40B4-BE49-F238E27FC236}">
                <a16:creationId xmlns:a16="http://schemas.microsoft.com/office/drawing/2014/main" id="{A2C9B24B-2877-4103-A932-5F83C6771C10}"/>
              </a:ext>
            </a:extLst>
          </p:cNvPr>
          <p:cNvSpPr>
            <a:spLocks noGrp="1"/>
          </p:cNvSpPr>
          <p:nvPr>
            <p:ph type="subTitle" idx="1"/>
          </p:nvPr>
        </p:nvSpPr>
        <p:spPr>
          <a:xfrm>
            <a:off x="1524000" y="3602037"/>
            <a:ext cx="9144000" cy="2585977"/>
          </a:xfrm>
        </p:spPr>
        <p:txBody>
          <a:bodyPr>
            <a:normAutofit/>
          </a:bodyPr>
          <a:lstStyle/>
          <a:p>
            <a:endParaRPr lang="en-US" dirty="0"/>
          </a:p>
          <a:p>
            <a:r>
              <a:rPr lang="en-US" dirty="0"/>
              <a:t>Ming-Wei Shih, Microsoft</a:t>
            </a:r>
          </a:p>
          <a:p>
            <a:r>
              <a:rPr lang="en-US" dirty="0">
                <a:hlinkClick r:id="rId3"/>
              </a:rPr>
              <a:t>github.com/</a:t>
            </a:r>
            <a:r>
              <a:rPr lang="en-US" dirty="0" err="1">
                <a:hlinkClick r:id="rId3"/>
              </a:rPr>
              <a:t>openenclave</a:t>
            </a:r>
            <a:r>
              <a:rPr lang="en-US" dirty="0">
                <a:hlinkClick r:id="rId3"/>
              </a:rPr>
              <a:t>/</a:t>
            </a:r>
            <a:r>
              <a:rPr lang="en-US" dirty="0" err="1">
                <a:hlinkClick r:id="rId3"/>
              </a:rPr>
              <a:t>openenclave</a:t>
            </a:r>
            <a:endParaRPr lang="en-US" dirty="0"/>
          </a:p>
          <a:p>
            <a:endParaRPr lang="en-US" dirty="0"/>
          </a:p>
          <a:p>
            <a:r>
              <a:rPr lang="en-US" dirty="0"/>
              <a:t>Open Confidential Computing Conference (OC3) 2021</a:t>
            </a:r>
          </a:p>
          <a:p>
            <a:endParaRPr lang="en-US" dirty="0"/>
          </a:p>
        </p:txBody>
      </p:sp>
    </p:spTree>
    <p:extLst>
      <p:ext uri="{BB962C8B-B14F-4D97-AF65-F5344CB8AC3E}">
        <p14:creationId xmlns:p14="http://schemas.microsoft.com/office/powerpoint/2010/main" val="4036966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59B3-39DB-4F98-BB3C-7EA406613693}"/>
              </a:ext>
            </a:extLst>
          </p:cNvPr>
          <p:cNvSpPr>
            <a:spLocks noGrp="1"/>
          </p:cNvSpPr>
          <p:nvPr>
            <p:ph type="title"/>
          </p:nvPr>
        </p:nvSpPr>
        <p:spPr/>
        <p:txBody>
          <a:bodyPr/>
          <a:lstStyle/>
          <a:p>
            <a:pPr algn="ctr"/>
            <a:r>
              <a:rPr lang="en-US" dirty="0"/>
              <a:t>OCALL Behind the Scene</a:t>
            </a:r>
          </a:p>
        </p:txBody>
      </p:sp>
      <p:sp>
        <p:nvSpPr>
          <p:cNvPr id="7" name="TextBox 6">
            <a:extLst>
              <a:ext uri="{FF2B5EF4-FFF2-40B4-BE49-F238E27FC236}">
                <a16:creationId xmlns:a16="http://schemas.microsoft.com/office/drawing/2014/main" id="{E4C3735B-CC3B-4AA6-A4E7-1B171B7DCC60}"/>
              </a:ext>
            </a:extLst>
          </p:cNvPr>
          <p:cNvSpPr txBox="1"/>
          <p:nvPr/>
        </p:nvSpPr>
        <p:spPr>
          <a:xfrm>
            <a:off x="6201960" y="2252562"/>
            <a:ext cx="5305412" cy="1384995"/>
          </a:xfrm>
          <a:prstGeom prst="rect">
            <a:avLst/>
          </a:prstGeom>
          <a:noFill/>
          <a:ln>
            <a:solidFill>
              <a:schemeClr val="tx1"/>
            </a:solidFill>
            <a:prstDash val="sysDot"/>
          </a:ln>
        </p:spPr>
        <p:txBody>
          <a:bodyPr wrap="square" rtlCol="0">
            <a:spAutoFit/>
          </a:bodyPr>
          <a:lstStyle/>
          <a:p>
            <a:r>
              <a:rPr lang="en-US" sz="1400" dirty="0">
                <a:solidFill>
                  <a:schemeClr val="accent1"/>
                </a:solidFill>
                <a:latin typeface="Consolas" panose="020B0609020204030204" pitchFamily="49" charset="0"/>
                <a:cs typeface="Courier New" panose="02070309020205020404" pitchFamily="49" charset="0"/>
              </a:rPr>
              <a:t>void</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enclave_helloworld</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printf</a:t>
            </a:r>
            <a:r>
              <a:rPr lang="en-US" sz="1400" dirty="0">
                <a:latin typeface="Consolas" panose="020B0609020204030204" pitchFamily="49" charset="0"/>
                <a:cs typeface="Courier New" panose="02070309020205020404" pitchFamily="49" charset="0"/>
              </a:rPr>
              <a:t>(“Hello world from the enclave\n”);</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host_helloworld</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6EF9479E-56C1-4CED-B3F4-723ABFCCFC20}"/>
              </a:ext>
            </a:extLst>
          </p:cNvPr>
          <p:cNvSpPr txBox="1"/>
          <p:nvPr/>
        </p:nvSpPr>
        <p:spPr>
          <a:xfrm>
            <a:off x="8139826" y="1883230"/>
            <a:ext cx="1849901" cy="369332"/>
          </a:xfrm>
          <a:prstGeom prst="rect">
            <a:avLst/>
          </a:prstGeom>
          <a:noFill/>
        </p:spPr>
        <p:txBody>
          <a:bodyPr wrap="square" rtlCol="0">
            <a:spAutoFit/>
          </a:bodyPr>
          <a:lstStyle/>
          <a:p>
            <a:r>
              <a:rPr lang="en-US" b="1" dirty="0"/>
              <a:t>Enclave Program</a:t>
            </a:r>
          </a:p>
        </p:txBody>
      </p:sp>
      <p:pic>
        <p:nvPicPr>
          <p:cNvPr id="11" name="Graphic 10" descr="Lock with solid fill">
            <a:extLst>
              <a:ext uri="{FF2B5EF4-FFF2-40B4-BE49-F238E27FC236}">
                <a16:creationId xmlns:a16="http://schemas.microsoft.com/office/drawing/2014/main" id="{EB5A56A2-222B-4B5B-A6C0-477D08CC6D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4140" y="1802652"/>
            <a:ext cx="449910" cy="449910"/>
          </a:xfrm>
          <a:prstGeom prst="rect">
            <a:avLst/>
          </a:prstGeom>
        </p:spPr>
      </p:pic>
      <p:sp>
        <p:nvSpPr>
          <p:cNvPr id="13" name="Rectangle: Rounded Corners 12">
            <a:extLst>
              <a:ext uri="{FF2B5EF4-FFF2-40B4-BE49-F238E27FC236}">
                <a16:creationId xmlns:a16="http://schemas.microsoft.com/office/drawing/2014/main" id="{CE5F6A7E-337E-4DB4-B3A9-BD1229E4CF89}"/>
              </a:ext>
            </a:extLst>
          </p:cNvPr>
          <p:cNvSpPr/>
          <p:nvPr/>
        </p:nvSpPr>
        <p:spPr>
          <a:xfrm>
            <a:off x="901505" y="4746709"/>
            <a:ext cx="4007534" cy="1236623"/>
          </a:xfrm>
          <a:prstGeom prst="round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err="1">
                <a:solidFill>
                  <a:schemeClr val="tx1"/>
                </a:solidFill>
              </a:rPr>
              <a:t>Unserialize</a:t>
            </a:r>
            <a:r>
              <a:rPr lang="en-US" dirty="0">
                <a:solidFill>
                  <a:schemeClr val="tx1"/>
                </a:solidFill>
              </a:rPr>
              <a:t> and sanitize the arguments</a:t>
            </a:r>
          </a:p>
          <a:p>
            <a:r>
              <a:rPr lang="en-US" dirty="0">
                <a:solidFill>
                  <a:schemeClr val="tx1"/>
                </a:solidFill>
              </a:rPr>
              <a:t>Invoke </a:t>
            </a:r>
            <a:r>
              <a:rPr lang="en-US" sz="1800" dirty="0" err="1">
                <a:solidFill>
                  <a:schemeClr val="tx1"/>
                </a:solidFill>
                <a:latin typeface="Consolas" panose="020B0609020204030204" pitchFamily="49" charset="0"/>
                <a:cs typeface="Courier New" panose="02070309020205020404" pitchFamily="49" charset="0"/>
              </a:rPr>
              <a:t>host_helloworld</a:t>
            </a:r>
            <a:r>
              <a:rPr lang="en-US" sz="1800" dirty="0">
                <a:solidFill>
                  <a:schemeClr val="tx1"/>
                </a:solidFill>
                <a:latin typeface="Consolas" panose="020B0609020204030204" pitchFamily="49" charset="0"/>
                <a:cs typeface="Courier New" panose="02070309020205020404" pitchFamily="49" charset="0"/>
              </a:rPr>
              <a:t>()</a:t>
            </a:r>
          </a:p>
          <a:p>
            <a:r>
              <a:rPr lang="en-US" dirty="0">
                <a:solidFill>
                  <a:schemeClr val="tx1"/>
                </a:solidFill>
              </a:rPr>
              <a:t>Serialize return values into buffers</a:t>
            </a:r>
            <a:endParaRPr lang="en-US" dirty="0">
              <a:solidFill>
                <a:schemeClr val="tx1"/>
              </a:solidFill>
              <a:latin typeface="Consolas" panose="020B0609020204030204" pitchFamily="49" charset="0"/>
            </a:endParaRPr>
          </a:p>
          <a:p>
            <a:r>
              <a:rPr lang="en-US" dirty="0">
                <a:solidFill>
                  <a:schemeClr val="tx1"/>
                </a:solidFill>
              </a:rPr>
              <a:t>Transfer execution back to the enclave</a:t>
            </a:r>
          </a:p>
        </p:txBody>
      </p:sp>
      <p:sp>
        <p:nvSpPr>
          <p:cNvPr id="17" name="Rectangle: Rounded Corners 16">
            <a:extLst>
              <a:ext uri="{FF2B5EF4-FFF2-40B4-BE49-F238E27FC236}">
                <a16:creationId xmlns:a16="http://schemas.microsoft.com/office/drawing/2014/main" id="{24CA763B-1821-4DDF-BB81-2BBCD4A1940F}"/>
              </a:ext>
            </a:extLst>
          </p:cNvPr>
          <p:cNvSpPr/>
          <p:nvPr/>
        </p:nvSpPr>
        <p:spPr>
          <a:xfrm>
            <a:off x="6061282" y="4721297"/>
            <a:ext cx="5577633" cy="1552894"/>
          </a:xfrm>
          <a:prstGeom prst="round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Serialize arguments into buffers</a:t>
            </a:r>
            <a:endParaRPr lang="en-US" b="1" i="1" dirty="0">
              <a:solidFill>
                <a:srgbClr val="FF0000"/>
              </a:solidFill>
            </a:endParaRPr>
          </a:p>
          <a:p>
            <a:r>
              <a:rPr lang="en-US" b="1" i="1" dirty="0">
                <a:solidFill>
                  <a:srgbClr val="FF0000"/>
                </a:solidFill>
              </a:rPr>
              <a:t>Copy</a:t>
            </a:r>
            <a:r>
              <a:rPr lang="en-US" dirty="0">
                <a:solidFill>
                  <a:schemeClr val="tx1"/>
                </a:solidFill>
              </a:rPr>
              <a:t> the buffers into host memory</a:t>
            </a:r>
          </a:p>
          <a:p>
            <a:r>
              <a:rPr lang="en-US" dirty="0">
                <a:solidFill>
                  <a:schemeClr val="tx1"/>
                </a:solidFill>
              </a:rPr>
              <a:t>Transfer execution to the host</a:t>
            </a:r>
          </a:p>
          <a:p>
            <a:r>
              <a:rPr lang="en-US" dirty="0" err="1">
                <a:solidFill>
                  <a:schemeClr val="tx1"/>
                </a:solidFill>
              </a:rPr>
              <a:t>Unserialize</a:t>
            </a:r>
            <a:r>
              <a:rPr lang="en-US" dirty="0">
                <a:solidFill>
                  <a:schemeClr val="tx1"/>
                </a:solidFill>
              </a:rPr>
              <a:t> and </a:t>
            </a:r>
            <a:r>
              <a:rPr lang="en-US" b="1" i="1" dirty="0">
                <a:solidFill>
                  <a:srgbClr val="FF0000"/>
                </a:solidFill>
              </a:rPr>
              <a:t>copy</a:t>
            </a:r>
            <a:r>
              <a:rPr lang="en-US" dirty="0">
                <a:solidFill>
                  <a:schemeClr val="tx1"/>
                </a:solidFill>
              </a:rPr>
              <a:t> the return values from host buffers</a:t>
            </a:r>
          </a:p>
          <a:p>
            <a:r>
              <a:rPr lang="en-US" dirty="0">
                <a:solidFill>
                  <a:schemeClr val="tx1"/>
                </a:solidFill>
              </a:rPr>
              <a:t>Return to the invocation of the OCALL</a:t>
            </a:r>
          </a:p>
        </p:txBody>
      </p:sp>
      <p:sp>
        <p:nvSpPr>
          <p:cNvPr id="19" name="TextBox 18">
            <a:extLst>
              <a:ext uri="{FF2B5EF4-FFF2-40B4-BE49-F238E27FC236}">
                <a16:creationId xmlns:a16="http://schemas.microsoft.com/office/drawing/2014/main" id="{02F212AF-EFF7-4573-88E8-0571847795E0}"/>
              </a:ext>
            </a:extLst>
          </p:cNvPr>
          <p:cNvSpPr txBox="1"/>
          <p:nvPr/>
        </p:nvSpPr>
        <p:spPr>
          <a:xfrm>
            <a:off x="901505" y="4422304"/>
            <a:ext cx="2707418" cy="369332"/>
          </a:xfrm>
          <a:prstGeom prst="rect">
            <a:avLst/>
          </a:prstGeom>
          <a:noFill/>
        </p:spPr>
        <p:txBody>
          <a:bodyPr wrap="square">
            <a:spAutoFit/>
          </a:bodyPr>
          <a:lstStyle/>
          <a:p>
            <a:r>
              <a:rPr lang="en-US" b="1" dirty="0">
                <a:solidFill>
                  <a:schemeClr val="accent1"/>
                </a:solidFill>
              </a:rPr>
              <a:t>Host-side OCALL routine</a:t>
            </a:r>
          </a:p>
        </p:txBody>
      </p:sp>
      <p:sp>
        <p:nvSpPr>
          <p:cNvPr id="21" name="TextBox 20">
            <a:extLst>
              <a:ext uri="{FF2B5EF4-FFF2-40B4-BE49-F238E27FC236}">
                <a16:creationId xmlns:a16="http://schemas.microsoft.com/office/drawing/2014/main" id="{EDAD7DE1-920E-4856-A1AF-93BB1D486AA1}"/>
              </a:ext>
            </a:extLst>
          </p:cNvPr>
          <p:cNvSpPr txBox="1"/>
          <p:nvPr/>
        </p:nvSpPr>
        <p:spPr>
          <a:xfrm>
            <a:off x="6122630" y="4417596"/>
            <a:ext cx="2845524" cy="369332"/>
          </a:xfrm>
          <a:prstGeom prst="rect">
            <a:avLst/>
          </a:prstGeom>
          <a:noFill/>
        </p:spPr>
        <p:txBody>
          <a:bodyPr wrap="square">
            <a:spAutoFit/>
          </a:bodyPr>
          <a:lstStyle/>
          <a:p>
            <a:r>
              <a:rPr lang="en-US" b="1" dirty="0">
                <a:solidFill>
                  <a:schemeClr val="accent1"/>
                </a:solidFill>
              </a:rPr>
              <a:t>Enclave-side OCALL routine</a:t>
            </a:r>
          </a:p>
        </p:txBody>
      </p:sp>
      <p:sp>
        <p:nvSpPr>
          <p:cNvPr id="22" name="Arc 21">
            <a:extLst>
              <a:ext uri="{FF2B5EF4-FFF2-40B4-BE49-F238E27FC236}">
                <a16:creationId xmlns:a16="http://schemas.microsoft.com/office/drawing/2014/main" id="{C3A14780-4FE1-4078-85F6-D2B5BAF7EE17}"/>
              </a:ext>
            </a:extLst>
          </p:cNvPr>
          <p:cNvSpPr/>
          <p:nvPr/>
        </p:nvSpPr>
        <p:spPr>
          <a:xfrm rot="20882731">
            <a:off x="10003841" y="3423692"/>
            <a:ext cx="1744395" cy="3007371"/>
          </a:xfrm>
          <a:prstGeom prst="arc">
            <a:avLst>
              <a:gd name="adj1" fmla="val 16923104"/>
              <a:gd name="adj2" fmla="val 4560387"/>
            </a:avLst>
          </a:prstGeom>
          <a:ln w="28575">
            <a:solidFill>
              <a:schemeClr val="accent1"/>
            </a:solidFill>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BD17E371-1D0B-418B-9622-85C013BA25DB}"/>
              </a:ext>
            </a:extLst>
          </p:cNvPr>
          <p:cNvCxnSpPr>
            <a:cxnSpLocks/>
          </p:cNvCxnSpPr>
          <p:nvPr/>
        </p:nvCxnSpPr>
        <p:spPr>
          <a:xfrm>
            <a:off x="4740812" y="5815975"/>
            <a:ext cx="1381818" cy="2188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F7FD116-9ED6-4A04-AADB-B874BBF11B79}"/>
              </a:ext>
            </a:extLst>
          </p:cNvPr>
          <p:cNvCxnSpPr>
            <a:cxnSpLocks/>
          </p:cNvCxnSpPr>
          <p:nvPr/>
        </p:nvCxnSpPr>
        <p:spPr>
          <a:xfrm flipH="1" flipV="1">
            <a:off x="4986998" y="4838401"/>
            <a:ext cx="1135632" cy="6620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21460472-C808-4E8B-919D-E58DEC2466FA}"/>
              </a:ext>
            </a:extLst>
          </p:cNvPr>
          <p:cNvSpPr/>
          <p:nvPr/>
        </p:nvSpPr>
        <p:spPr>
          <a:xfrm rot="10800000">
            <a:off x="267003" y="2252562"/>
            <a:ext cx="1744395" cy="3111634"/>
          </a:xfrm>
          <a:prstGeom prst="arc">
            <a:avLst>
              <a:gd name="adj1" fmla="val 16884110"/>
              <a:gd name="adj2" fmla="val 3631362"/>
            </a:avLst>
          </a:prstGeom>
          <a:ln w="28575">
            <a:solidFill>
              <a:schemeClr val="accent1"/>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0A60ABF5-CF19-4407-8BC6-A64ECDAFB4E7}"/>
              </a:ext>
            </a:extLst>
          </p:cNvPr>
          <p:cNvCxnSpPr>
            <a:cxnSpLocks/>
            <a:endCxn id="21" idx="0"/>
          </p:cNvCxnSpPr>
          <p:nvPr/>
        </p:nvCxnSpPr>
        <p:spPr>
          <a:xfrm>
            <a:off x="7544693" y="3429000"/>
            <a:ext cx="699" cy="98859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1" name="Graphic 40" descr="Badge 1 outline">
            <a:extLst>
              <a:ext uri="{FF2B5EF4-FFF2-40B4-BE49-F238E27FC236}">
                <a16:creationId xmlns:a16="http://schemas.microsoft.com/office/drawing/2014/main" id="{B83FC3B5-76C7-4518-99AB-BC243C6EA6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32401" y="3675696"/>
            <a:ext cx="451778" cy="451778"/>
          </a:xfrm>
          <a:prstGeom prst="rect">
            <a:avLst/>
          </a:prstGeom>
        </p:spPr>
      </p:pic>
      <p:pic>
        <p:nvPicPr>
          <p:cNvPr id="43" name="Graphic 42" descr="Badge outline">
            <a:extLst>
              <a:ext uri="{FF2B5EF4-FFF2-40B4-BE49-F238E27FC236}">
                <a16:creationId xmlns:a16="http://schemas.microsoft.com/office/drawing/2014/main" id="{50792496-3446-4A3F-BDC3-39E4420804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454837" y="4698777"/>
            <a:ext cx="457200" cy="457200"/>
          </a:xfrm>
          <a:prstGeom prst="rect">
            <a:avLst/>
          </a:prstGeom>
        </p:spPr>
      </p:pic>
      <p:pic>
        <p:nvPicPr>
          <p:cNvPr id="45" name="Graphic 44" descr="Badge 3 outline">
            <a:extLst>
              <a:ext uri="{FF2B5EF4-FFF2-40B4-BE49-F238E27FC236}">
                <a16:creationId xmlns:a16="http://schemas.microsoft.com/office/drawing/2014/main" id="{E81B379F-0549-4581-B11A-5CB8315D30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33826" y="3675696"/>
            <a:ext cx="457200" cy="457200"/>
          </a:xfrm>
          <a:prstGeom prst="rect">
            <a:avLst/>
          </a:prstGeom>
        </p:spPr>
      </p:pic>
      <p:pic>
        <p:nvPicPr>
          <p:cNvPr id="47" name="Graphic 46" descr="Badge 4 outline">
            <a:extLst>
              <a:ext uri="{FF2B5EF4-FFF2-40B4-BE49-F238E27FC236}">
                <a16:creationId xmlns:a16="http://schemas.microsoft.com/office/drawing/2014/main" id="{FFC223B3-869F-408F-AFEA-EB2085D3965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175158" y="5414202"/>
            <a:ext cx="451779" cy="451779"/>
          </a:xfrm>
          <a:prstGeom prst="rect">
            <a:avLst/>
          </a:prstGeom>
        </p:spPr>
      </p:pic>
      <p:pic>
        <p:nvPicPr>
          <p:cNvPr id="49" name="Graphic 48" descr="Badge 5 outline">
            <a:extLst>
              <a:ext uri="{FF2B5EF4-FFF2-40B4-BE49-F238E27FC236}">
                <a16:creationId xmlns:a16="http://schemas.microsoft.com/office/drawing/2014/main" id="{4969B7BB-4B20-40AA-875B-ABF266A832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969512" y="4055210"/>
            <a:ext cx="451778" cy="451778"/>
          </a:xfrm>
          <a:prstGeom prst="rect">
            <a:avLst/>
          </a:prstGeom>
        </p:spPr>
      </p:pic>
      <p:sp>
        <p:nvSpPr>
          <p:cNvPr id="12" name="TextBox 11">
            <a:extLst>
              <a:ext uri="{FF2B5EF4-FFF2-40B4-BE49-F238E27FC236}">
                <a16:creationId xmlns:a16="http://schemas.microsoft.com/office/drawing/2014/main" id="{FC9934A8-44F3-4166-8878-371920069E32}"/>
              </a:ext>
            </a:extLst>
          </p:cNvPr>
          <p:cNvSpPr txBox="1"/>
          <p:nvPr/>
        </p:nvSpPr>
        <p:spPr>
          <a:xfrm>
            <a:off x="562426" y="2244187"/>
            <a:ext cx="5106121" cy="954107"/>
          </a:xfrm>
          <a:prstGeom prst="rect">
            <a:avLst/>
          </a:prstGeom>
          <a:noFill/>
          <a:ln>
            <a:solidFill>
              <a:schemeClr val="tx1"/>
            </a:solidFill>
            <a:prstDash val="sysDot"/>
          </a:ln>
        </p:spPr>
        <p:txBody>
          <a:bodyPr wrap="square" rtlCol="0">
            <a:spAutoFit/>
          </a:bodyPr>
          <a:lstStyle/>
          <a:p>
            <a:r>
              <a:rPr lang="en-US" sz="1400" dirty="0">
                <a:solidFill>
                  <a:schemeClr val="accent1"/>
                </a:solidFill>
                <a:latin typeface="Consolas" panose="020B0609020204030204" pitchFamily="49" charset="0"/>
                <a:cs typeface="Courier New" panose="02070309020205020404" pitchFamily="49" charset="0"/>
              </a:rPr>
              <a:t>void</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host_helloworld</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printf</a:t>
            </a:r>
            <a:r>
              <a:rPr lang="en-US" sz="1400" dirty="0">
                <a:latin typeface="Consolas" panose="020B0609020204030204" pitchFamily="49" charset="0"/>
                <a:cs typeface="Courier New" panose="02070309020205020404" pitchFamily="49" charset="0"/>
              </a:rPr>
              <a:t>(“Hello world from the host\n”);</a:t>
            </a:r>
          </a:p>
          <a:p>
            <a:r>
              <a:rPr lang="en-US" sz="1400" dirty="0">
                <a:latin typeface="Consolas" panose="020B06090202040302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87DBAD7D-31D9-432B-BE0A-FD3D72E1D6D4}"/>
              </a:ext>
            </a:extLst>
          </p:cNvPr>
          <p:cNvSpPr txBox="1"/>
          <p:nvPr/>
        </p:nvSpPr>
        <p:spPr>
          <a:xfrm>
            <a:off x="2237709" y="1890620"/>
            <a:ext cx="1849901" cy="369332"/>
          </a:xfrm>
          <a:prstGeom prst="rect">
            <a:avLst/>
          </a:prstGeom>
          <a:noFill/>
        </p:spPr>
        <p:txBody>
          <a:bodyPr wrap="square" rtlCol="0">
            <a:spAutoFit/>
          </a:bodyPr>
          <a:lstStyle/>
          <a:p>
            <a:r>
              <a:rPr lang="en-US" b="1" dirty="0"/>
              <a:t>Host Program</a:t>
            </a:r>
          </a:p>
        </p:txBody>
      </p:sp>
    </p:spTree>
    <p:extLst>
      <p:ext uri="{BB962C8B-B14F-4D97-AF65-F5344CB8AC3E}">
        <p14:creationId xmlns:p14="http://schemas.microsoft.com/office/powerpoint/2010/main" val="3101294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AAD90-A93B-43C4-8DB2-3ADCDDAE78C8}"/>
              </a:ext>
            </a:extLst>
          </p:cNvPr>
          <p:cNvSpPr>
            <a:spLocks noGrp="1"/>
          </p:cNvSpPr>
          <p:nvPr>
            <p:ph type="title"/>
          </p:nvPr>
        </p:nvSpPr>
        <p:spPr/>
        <p:txBody>
          <a:bodyPr/>
          <a:lstStyle/>
          <a:p>
            <a:pPr algn="ctr"/>
            <a:r>
              <a:rPr lang="en-US" dirty="0"/>
              <a:t>Remote Attestation Plugins</a:t>
            </a:r>
          </a:p>
        </p:txBody>
      </p:sp>
      <p:sp>
        <p:nvSpPr>
          <p:cNvPr id="5" name="Rectangle 4">
            <a:extLst>
              <a:ext uri="{FF2B5EF4-FFF2-40B4-BE49-F238E27FC236}">
                <a16:creationId xmlns:a16="http://schemas.microsoft.com/office/drawing/2014/main" id="{638DC113-483B-46D0-9296-4F20F16469A7}"/>
              </a:ext>
            </a:extLst>
          </p:cNvPr>
          <p:cNvSpPr/>
          <p:nvPr/>
        </p:nvSpPr>
        <p:spPr>
          <a:xfrm>
            <a:off x="651614" y="3586216"/>
            <a:ext cx="1862728" cy="1155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920B087-1099-460C-9185-43AE8C560807}"/>
              </a:ext>
            </a:extLst>
          </p:cNvPr>
          <p:cNvSpPr/>
          <p:nvPr/>
        </p:nvSpPr>
        <p:spPr>
          <a:xfrm>
            <a:off x="4586752" y="3586216"/>
            <a:ext cx="1919547" cy="11557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AE2386B4-9B74-4FDA-B5FE-DFCCC2233978}"/>
              </a:ext>
            </a:extLst>
          </p:cNvPr>
          <p:cNvSpPr txBox="1"/>
          <p:nvPr/>
        </p:nvSpPr>
        <p:spPr>
          <a:xfrm>
            <a:off x="4813396" y="3254434"/>
            <a:ext cx="1862728" cy="369332"/>
          </a:xfrm>
          <a:prstGeom prst="rect">
            <a:avLst/>
          </a:prstGeom>
          <a:noFill/>
        </p:spPr>
        <p:txBody>
          <a:bodyPr wrap="square" rtlCol="0">
            <a:spAutoFit/>
          </a:bodyPr>
          <a:lstStyle/>
          <a:p>
            <a:r>
              <a:rPr lang="en-US" b="1" dirty="0"/>
              <a:t>Enclave Program</a:t>
            </a:r>
          </a:p>
        </p:txBody>
      </p:sp>
      <p:cxnSp>
        <p:nvCxnSpPr>
          <p:cNvPr id="17" name="Straight Arrow Connector 16">
            <a:extLst>
              <a:ext uri="{FF2B5EF4-FFF2-40B4-BE49-F238E27FC236}">
                <a16:creationId xmlns:a16="http://schemas.microsoft.com/office/drawing/2014/main" id="{76C297D7-BC16-4CF1-B93A-276A08F774B9}"/>
              </a:ext>
            </a:extLst>
          </p:cNvPr>
          <p:cNvCxnSpPr>
            <a:cxnSpLocks/>
          </p:cNvCxnSpPr>
          <p:nvPr/>
        </p:nvCxnSpPr>
        <p:spPr>
          <a:xfrm>
            <a:off x="5516546" y="4411642"/>
            <a:ext cx="0" cy="942231"/>
          </a:xfrm>
          <a:prstGeom prst="straightConnector1">
            <a:avLst/>
          </a:prstGeom>
          <a:ln w="28575">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C5B559C-5792-4936-A413-278C55FB532A}"/>
              </a:ext>
            </a:extLst>
          </p:cNvPr>
          <p:cNvSpPr txBox="1"/>
          <p:nvPr/>
        </p:nvSpPr>
        <p:spPr>
          <a:xfrm>
            <a:off x="5516546" y="4741928"/>
            <a:ext cx="2319156" cy="369332"/>
          </a:xfrm>
          <a:prstGeom prst="rect">
            <a:avLst/>
          </a:prstGeom>
          <a:noFill/>
        </p:spPr>
        <p:txBody>
          <a:bodyPr wrap="square">
            <a:spAutoFit/>
          </a:bodyPr>
          <a:lstStyle/>
          <a:p>
            <a:r>
              <a:rPr lang="en-US" dirty="0" err="1">
                <a:latin typeface="Consolas" panose="020B0609020204030204" pitchFamily="49" charset="0"/>
              </a:rPr>
              <a:t>oe_get_evidence</a:t>
            </a:r>
            <a:r>
              <a:rPr lang="en-US" dirty="0">
                <a:latin typeface="Consolas" panose="020B0609020204030204" pitchFamily="49" charset="0"/>
              </a:rPr>
              <a:t>()</a:t>
            </a:r>
          </a:p>
        </p:txBody>
      </p:sp>
      <p:pic>
        <p:nvPicPr>
          <p:cNvPr id="24" name="Graphic 23" descr="Processor with solid fill">
            <a:extLst>
              <a:ext uri="{FF2B5EF4-FFF2-40B4-BE49-F238E27FC236}">
                <a16:creationId xmlns:a16="http://schemas.microsoft.com/office/drawing/2014/main" id="{B5799BDD-C7C8-4323-9FD4-1647C63D0D3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03388" y="5441546"/>
            <a:ext cx="626315" cy="626315"/>
          </a:xfrm>
          <a:prstGeom prst="rect">
            <a:avLst/>
          </a:prstGeom>
        </p:spPr>
      </p:pic>
      <p:sp>
        <p:nvSpPr>
          <p:cNvPr id="26" name="TextBox 25">
            <a:extLst>
              <a:ext uri="{FF2B5EF4-FFF2-40B4-BE49-F238E27FC236}">
                <a16:creationId xmlns:a16="http://schemas.microsoft.com/office/drawing/2014/main" id="{59142507-55DF-4CB9-B0A1-E03909D086F5}"/>
              </a:ext>
            </a:extLst>
          </p:cNvPr>
          <p:cNvSpPr txBox="1"/>
          <p:nvPr/>
        </p:nvSpPr>
        <p:spPr>
          <a:xfrm>
            <a:off x="5776027" y="5441546"/>
            <a:ext cx="2826368" cy="646331"/>
          </a:xfrm>
          <a:prstGeom prst="rect">
            <a:avLst/>
          </a:prstGeom>
          <a:noFill/>
        </p:spPr>
        <p:txBody>
          <a:bodyPr wrap="square" rtlCol="0">
            <a:spAutoFit/>
          </a:bodyPr>
          <a:lstStyle/>
          <a:p>
            <a:r>
              <a:rPr lang="en-US" b="1" dirty="0"/>
              <a:t>TEE Components</a:t>
            </a:r>
          </a:p>
          <a:p>
            <a:r>
              <a:rPr lang="en-US" b="1" dirty="0"/>
              <a:t>(Intel SGX DCAP libraries)</a:t>
            </a:r>
          </a:p>
        </p:txBody>
      </p:sp>
      <p:pic>
        <p:nvPicPr>
          <p:cNvPr id="28" name="Graphic 27" descr="Paper with solid fill">
            <a:extLst>
              <a:ext uri="{FF2B5EF4-FFF2-40B4-BE49-F238E27FC236}">
                <a16:creationId xmlns:a16="http://schemas.microsoft.com/office/drawing/2014/main" id="{9BEDE08D-E035-4D53-BA9E-74E0F51BA7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86212" y="3907140"/>
            <a:ext cx="460666" cy="460666"/>
          </a:xfrm>
          <a:prstGeom prst="rect">
            <a:avLst/>
          </a:prstGeom>
        </p:spPr>
      </p:pic>
      <p:cxnSp>
        <p:nvCxnSpPr>
          <p:cNvPr id="30" name="Straight Arrow Connector 29">
            <a:extLst>
              <a:ext uri="{FF2B5EF4-FFF2-40B4-BE49-F238E27FC236}">
                <a16:creationId xmlns:a16="http://schemas.microsoft.com/office/drawing/2014/main" id="{143DC061-B790-4F4F-B11D-F2888EAC8109}"/>
              </a:ext>
            </a:extLst>
          </p:cNvPr>
          <p:cNvCxnSpPr>
            <a:cxnSpLocks/>
          </p:cNvCxnSpPr>
          <p:nvPr/>
        </p:nvCxnSpPr>
        <p:spPr>
          <a:xfrm flipH="1">
            <a:off x="2089052" y="4143583"/>
            <a:ext cx="3197161" cy="20489"/>
          </a:xfrm>
          <a:prstGeom prst="straightConnector1">
            <a:avLst/>
          </a:prstGeom>
          <a:ln w="28575">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34" name="Graphic 33" descr="Cloud with solid fill">
            <a:extLst>
              <a:ext uri="{FF2B5EF4-FFF2-40B4-BE49-F238E27FC236}">
                <a16:creationId xmlns:a16="http://schemas.microsoft.com/office/drawing/2014/main" id="{F8038AA3-1720-4411-B7EF-FF329BA8192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018425" y="3511460"/>
            <a:ext cx="1103431" cy="1103431"/>
          </a:xfrm>
          <a:prstGeom prst="rect">
            <a:avLst/>
          </a:prstGeom>
        </p:spPr>
      </p:pic>
      <p:pic>
        <p:nvPicPr>
          <p:cNvPr id="36" name="Graphic 35" descr="Paper with solid fill">
            <a:extLst>
              <a:ext uri="{FF2B5EF4-FFF2-40B4-BE49-F238E27FC236}">
                <a16:creationId xmlns:a16="http://schemas.microsoft.com/office/drawing/2014/main" id="{B457607A-B89D-498B-A0C5-7859091DFF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376345" y="3907140"/>
            <a:ext cx="460666" cy="460666"/>
          </a:xfrm>
          <a:prstGeom prst="rect">
            <a:avLst/>
          </a:prstGeom>
        </p:spPr>
      </p:pic>
      <p:pic>
        <p:nvPicPr>
          <p:cNvPr id="38" name="Graphic 37" descr="Server with solid fill">
            <a:extLst>
              <a:ext uri="{FF2B5EF4-FFF2-40B4-BE49-F238E27FC236}">
                <a16:creationId xmlns:a16="http://schemas.microsoft.com/office/drawing/2014/main" id="{F54A4DDB-6997-47D7-AEFF-3066CC34A2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130" y="2749179"/>
            <a:ext cx="889318" cy="889318"/>
          </a:xfrm>
          <a:prstGeom prst="rect">
            <a:avLst/>
          </a:prstGeom>
        </p:spPr>
      </p:pic>
      <p:sp>
        <p:nvSpPr>
          <p:cNvPr id="43" name="TextBox 42">
            <a:extLst>
              <a:ext uri="{FF2B5EF4-FFF2-40B4-BE49-F238E27FC236}">
                <a16:creationId xmlns:a16="http://schemas.microsoft.com/office/drawing/2014/main" id="{6A955013-59C3-43F9-A635-D75DBC2F9213}"/>
              </a:ext>
            </a:extLst>
          </p:cNvPr>
          <p:cNvSpPr txBox="1"/>
          <p:nvPr/>
        </p:nvSpPr>
        <p:spPr>
          <a:xfrm>
            <a:off x="757275" y="2916442"/>
            <a:ext cx="3197161" cy="646331"/>
          </a:xfrm>
          <a:prstGeom prst="rect">
            <a:avLst/>
          </a:prstGeom>
          <a:noFill/>
        </p:spPr>
        <p:txBody>
          <a:bodyPr wrap="square" rtlCol="0">
            <a:spAutoFit/>
          </a:bodyPr>
          <a:lstStyle/>
          <a:p>
            <a:r>
              <a:rPr lang="en-US" b="1" dirty="0"/>
              <a:t>Attestation Service</a:t>
            </a:r>
          </a:p>
          <a:p>
            <a:r>
              <a:rPr lang="en-US" b="1" dirty="0"/>
              <a:t>(Microsoft Attestation Service)</a:t>
            </a:r>
          </a:p>
        </p:txBody>
      </p:sp>
      <p:sp>
        <p:nvSpPr>
          <p:cNvPr id="47" name="TextBox 46">
            <a:extLst>
              <a:ext uri="{FF2B5EF4-FFF2-40B4-BE49-F238E27FC236}">
                <a16:creationId xmlns:a16="http://schemas.microsoft.com/office/drawing/2014/main" id="{23471741-C028-44C2-B9DB-B1785ED1CD27}"/>
              </a:ext>
            </a:extLst>
          </p:cNvPr>
          <p:cNvSpPr txBox="1"/>
          <p:nvPr/>
        </p:nvSpPr>
        <p:spPr>
          <a:xfrm>
            <a:off x="678629" y="4360214"/>
            <a:ext cx="2738619" cy="369332"/>
          </a:xfrm>
          <a:prstGeom prst="rect">
            <a:avLst/>
          </a:prstGeom>
          <a:noFill/>
        </p:spPr>
        <p:txBody>
          <a:bodyPr wrap="square">
            <a:spAutoFit/>
          </a:bodyPr>
          <a:lstStyle/>
          <a:p>
            <a:r>
              <a:rPr lang="en-US" dirty="0" err="1">
                <a:latin typeface="Consolas" panose="020B0609020204030204" pitchFamily="49" charset="0"/>
              </a:rPr>
              <a:t>oe_verify_evidence</a:t>
            </a:r>
            <a:r>
              <a:rPr lang="en-US" dirty="0">
                <a:latin typeface="Consolas" panose="020B0609020204030204" pitchFamily="49" charset="0"/>
              </a:rPr>
              <a:t>()</a:t>
            </a:r>
          </a:p>
        </p:txBody>
      </p:sp>
      <p:pic>
        <p:nvPicPr>
          <p:cNvPr id="49" name="Graphic 48" descr="Lock with solid fill">
            <a:extLst>
              <a:ext uri="{FF2B5EF4-FFF2-40B4-BE49-F238E27FC236}">
                <a16:creationId xmlns:a16="http://schemas.microsoft.com/office/drawing/2014/main" id="{B2E565B1-685B-4F49-B6C6-FDDE75E9B26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540001" y="3150336"/>
            <a:ext cx="449910" cy="449910"/>
          </a:xfrm>
          <a:prstGeom prst="rect">
            <a:avLst/>
          </a:prstGeom>
        </p:spPr>
      </p:pic>
      <p:sp>
        <p:nvSpPr>
          <p:cNvPr id="51" name="TextBox 50">
            <a:extLst>
              <a:ext uri="{FF2B5EF4-FFF2-40B4-BE49-F238E27FC236}">
                <a16:creationId xmlns:a16="http://schemas.microsoft.com/office/drawing/2014/main" id="{8E225B93-2BB9-4FA1-B77F-40509EE4D6B8}"/>
              </a:ext>
            </a:extLst>
          </p:cNvPr>
          <p:cNvSpPr txBox="1"/>
          <p:nvPr/>
        </p:nvSpPr>
        <p:spPr>
          <a:xfrm>
            <a:off x="7535084" y="2305615"/>
            <a:ext cx="4511044" cy="2246769"/>
          </a:xfrm>
          <a:prstGeom prst="rect">
            <a:avLst/>
          </a:prstGeom>
          <a:noFill/>
        </p:spPr>
        <p:txBody>
          <a:bodyPr wrap="square" rtlCol="0">
            <a:spAutoFit/>
          </a:bodyPr>
          <a:lstStyle/>
          <a:p>
            <a:r>
              <a:rPr lang="en-US" sz="2000" dirty="0"/>
              <a:t>Design to support TEE-specific attestation</a:t>
            </a:r>
          </a:p>
          <a:p>
            <a:r>
              <a:rPr lang="en-US" sz="2000" dirty="0"/>
              <a:t>- SGX plugins</a:t>
            </a:r>
          </a:p>
          <a:p>
            <a:endParaRPr lang="en-US" sz="2000" dirty="0"/>
          </a:p>
          <a:p>
            <a:r>
              <a:rPr lang="en-US" sz="2000" dirty="0"/>
              <a:t>APIs to generate and verify quotes</a:t>
            </a:r>
          </a:p>
          <a:p>
            <a:r>
              <a:rPr lang="en-US" sz="2000" dirty="0"/>
              <a:t>- </a:t>
            </a:r>
            <a:r>
              <a:rPr lang="en-US" sz="2000" dirty="0" err="1">
                <a:latin typeface="Consolas" panose="020B0609020204030204" pitchFamily="49" charset="0"/>
              </a:rPr>
              <a:t>oe_get_evidence</a:t>
            </a:r>
            <a:r>
              <a:rPr lang="en-US" sz="2000" dirty="0">
                <a:latin typeface="Consolas" panose="020B0609020204030204" pitchFamily="49" charset="0"/>
              </a:rPr>
              <a:t>()</a:t>
            </a:r>
            <a:r>
              <a:rPr lang="en-US" sz="2000" dirty="0"/>
              <a:t> </a:t>
            </a:r>
          </a:p>
          <a:p>
            <a:r>
              <a:rPr lang="en-US" sz="2000" dirty="0"/>
              <a:t>- </a:t>
            </a:r>
            <a:r>
              <a:rPr lang="en-US" sz="2000" dirty="0" err="1">
                <a:latin typeface="Consolas" panose="020B0609020204030204" pitchFamily="49" charset="0"/>
              </a:rPr>
              <a:t>oe_verify_evidence</a:t>
            </a:r>
            <a:r>
              <a:rPr lang="en-US" sz="2000" dirty="0">
                <a:latin typeface="Consolas" panose="020B0609020204030204" pitchFamily="49" charset="0"/>
              </a:rPr>
              <a:t>()</a:t>
            </a:r>
            <a:endParaRPr lang="en-US" sz="2000" dirty="0"/>
          </a:p>
          <a:p>
            <a:endParaRPr lang="en-US" sz="2000" dirty="0"/>
          </a:p>
        </p:txBody>
      </p:sp>
      <p:pic>
        <p:nvPicPr>
          <p:cNvPr id="53" name="Graphic 52" descr="Magnifying glass with solid fill">
            <a:extLst>
              <a:ext uri="{FF2B5EF4-FFF2-40B4-BE49-F238E27FC236}">
                <a16:creationId xmlns:a16="http://schemas.microsoft.com/office/drawing/2014/main" id="{EEA15C0C-DB1E-4B37-A55B-20CA0AD8908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601886" y="4095079"/>
            <a:ext cx="437949" cy="437949"/>
          </a:xfrm>
          <a:prstGeom prst="rect">
            <a:avLst/>
          </a:prstGeom>
        </p:spPr>
      </p:pic>
    </p:spTree>
    <p:extLst>
      <p:ext uri="{BB962C8B-B14F-4D97-AF65-F5344CB8AC3E}">
        <p14:creationId xmlns:p14="http://schemas.microsoft.com/office/powerpoint/2010/main" val="2473545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BB37-10AE-4387-9847-160A7E4E3912}"/>
              </a:ext>
            </a:extLst>
          </p:cNvPr>
          <p:cNvSpPr>
            <a:spLocks noGrp="1"/>
          </p:cNvSpPr>
          <p:nvPr>
            <p:ph type="title"/>
          </p:nvPr>
        </p:nvSpPr>
        <p:spPr/>
        <p:txBody>
          <a:bodyPr/>
          <a:lstStyle/>
          <a:p>
            <a:pPr algn="ctr"/>
            <a:r>
              <a:rPr lang="en-US" dirty="0"/>
              <a:t>Additional Features</a:t>
            </a:r>
          </a:p>
        </p:txBody>
      </p:sp>
      <p:sp>
        <p:nvSpPr>
          <p:cNvPr id="3" name="Content Placeholder 2">
            <a:extLst>
              <a:ext uri="{FF2B5EF4-FFF2-40B4-BE49-F238E27FC236}">
                <a16:creationId xmlns:a16="http://schemas.microsoft.com/office/drawing/2014/main" id="{105C4F56-0BFE-4E83-AD46-9BE015379209}"/>
              </a:ext>
            </a:extLst>
          </p:cNvPr>
          <p:cNvSpPr>
            <a:spLocks noGrp="1"/>
          </p:cNvSpPr>
          <p:nvPr>
            <p:ph idx="1"/>
          </p:nvPr>
        </p:nvSpPr>
        <p:spPr/>
        <p:txBody>
          <a:bodyPr/>
          <a:lstStyle/>
          <a:p>
            <a:r>
              <a:rPr lang="en-US" dirty="0"/>
              <a:t>More APIs</a:t>
            </a:r>
          </a:p>
          <a:p>
            <a:pPr lvl="1"/>
            <a:r>
              <a:rPr lang="en-US" dirty="0"/>
              <a:t>Logging, Sealing</a:t>
            </a:r>
          </a:p>
          <a:p>
            <a:r>
              <a:rPr lang="en-US" dirty="0"/>
              <a:t>Functionalities</a:t>
            </a:r>
          </a:p>
          <a:p>
            <a:pPr lvl="1"/>
            <a:r>
              <a:rPr lang="en-US" dirty="0"/>
              <a:t>Deep-copy for ECALLs/OCALLs, Pluggable allocators, Debug malloc</a:t>
            </a:r>
          </a:p>
          <a:p>
            <a:r>
              <a:rPr lang="en-US" dirty="0"/>
              <a:t>Tooling Integration</a:t>
            </a:r>
          </a:p>
          <a:p>
            <a:pPr lvl="1"/>
            <a:r>
              <a:rPr lang="en-US" dirty="0"/>
              <a:t>GDB, </a:t>
            </a:r>
            <a:r>
              <a:rPr lang="en-US" dirty="0" err="1"/>
              <a:t>WinDbg</a:t>
            </a:r>
            <a:r>
              <a:rPr lang="en-US" dirty="0"/>
              <a:t>, Visual Studio, VS Code</a:t>
            </a:r>
          </a:p>
          <a:p>
            <a:r>
              <a:rPr lang="en-US" dirty="0"/>
              <a:t>Simulation Mode: Run an app without TEE hardware</a:t>
            </a:r>
          </a:p>
          <a:p>
            <a:r>
              <a:rPr lang="en-US" dirty="0"/>
              <a:t>More to come!</a:t>
            </a:r>
          </a:p>
        </p:txBody>
      </p:sp>
    </p:spTree>
    <p:extLst>
      <p:ext uri="{BB962C8B-B14F-4D97-AF65-F5344CB8AC3E}">
        <p14:creationId xmlns:p14="http://schemas.microsoft.com/office/powerpoint/2010/main" val="359066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C4304-AC15-4334-8EDA-E65A9C387356}"/>
              </a:ext>
            </a:extLst>
          </p:cNvPr>
          <p:cNvSpPr>
            <a:spLocks noGrp="1"/>
          </p:cNvSpPr>
          <p:nvPr>
            <p:ph type="title"/>
          </p:nvPr>
        </p:nvSpPr>
        <p:spPr/>
        <p:txBody>
          <a:bodyPr/>
          <a:lstStyle/>
          <a:p>
            <a:pPr algn="ctr"/>
            <a:r>
              <a:rPr lang="en-US" dirty="0"/>
              <a:t>Position in the Ecosystem</a:t>
            </a:r>
          </a:p>
        </p:txBody>
      </p:sp>
      <p:sp>
        <p:nvSpPr>
          <p:cNvPr id="5" name="Rectangle: Rounded Corners 4">
            <a:extLst>
              <a:ext uri="{FF2B5EF4-FFF2-40B4-BE49-F238E27FC236}">
                <a16:creationId xmlns:a16="http://schemas.microsoft.com/office/drawing/2014/main" id="{3402C44E-4E63-46BE-95FE-D0AE9590756C}"/>
              </a:ext>
            </a:extLst>
          </p:cNvPr>
          <p:cNvSpPr/>
          <p:nvPr/>
        </p:nvSpPr>
        <p:spPr>
          <a:xfrm>
            <a:off x="1111398" y="5881956"/>
            <a:ext cx="9969203" cy="400929"/>
          </a:xfrm>
          <a:prstGeom prst="roundRect">
            <a:avLst/>
          </a:prstGeom>
          <a:solidFill>
            <a:schemeClr val="accent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solidFill>
                  <a:schemeClr val="tx1"/>
                </a:solidFill>
              </a:rPr>
              <a:t>TEE</a:t>
            </a:r>
            <a:endParaRPr lang="en-US" dirty="0">
              <a:solidFill>
                <a:schemeClr val="tx1"/>
              </a:solidFill>
            </a:endParaRPr>
          </a:p>
        </p:txBody>
      </p:sp>
      <p:sp>
        <p:nvSpPr>
          <p:cNvPr id="7" name="Rectangle: Rounded Corners 6">
            <a:extLst>
              <a:ext uri="{FF2B5EF4-FFF2-40B4-BE49-F238E27FC236}">
                <a16:creationId xmlns:a16="http://schemas.microsoft.com/office/drawing/2014/main" id="{D8EFB45C-4AFE-4ECE-8DAA-2E52ED0AE65A}"/>
              </a:ext>
            </a:extLst>
          </p:cNvPr>
          <p:cNvSpPr/>
          <p:nvPr/>
        </p:nvSpPr>
        <p:spPr>
          <a:xfrm>
            <a:off x="1111399" y="5356566"/>
            <a:ext cx="9969203" cy="400929"/>
          </a:xfrm>
          <a:prstGeom prst="round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Open Enclave (TEE Abstraction)</a:t>
            </a:r>
          </a:p>
        </p:txBody>
      </p:sp>
      <p:sp>
        <p:nvSpPr>
          <p:cNvPr id="13" name="Rectangle: Rounded Corners 12">
            <a:extLst>
              <a:ext uri="{FF2B5EF4-FFF2-40B4-BE49-F238E27FC236}">
                <a16:creationId xmlns:a16="http://schemas.microsoft.com/office/drawing/2014/main" id="{61611ECF-5072-40E0-A6D7-CF158B5B5EF8}"/>
              </a:ext>
            </a:extLst>
          </p:cNvPr>
          <p:cNvSpPr/>
          <p:nvPr/>
        </p:nvSpPr>
        <p:spPr>
          <a:xfrm>
            <a:off x="3668653" y="4627602"/>
            <a:ext cx="2342730" cy="619619"/>
          </a:xfrm>
          <a:prstGeom prst="round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Security-Critical Code</a:t>
            </a:r>
          </a:p>
        </p:txBody>
      </p:sp>
      <p:sp>
        <p:nvSpPr>
          <p:cNvPr id="15" name="Rectangle: Rounded Corners 14">
            <a:extLst>
              <a:ext uri="{FF2B5EF4-FFF2-40B4-BE49-F238E27FC236}">
                <a16:creationId xmlns:a16="http://schemas.microsoft.com/office/drawing/2014/main" id="{B546D0E0-1922-4EB8-A23C-0279EBE99E01}"/>
              </a:ext>
            </a:extLst>
          </p:cNvPr>
          <p:cNvSpPr/>
          <p:nvPr/>
        </p:nvSpPr>
        <p:spPr>
          <a:xfrm>
            <a:off x="1104051" y="4636285"/>
            <a:ext cx="2411120" cy="619619"/>
          </a:xfrm>
          <a:prstGeom prst="round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Normal Code</a:t>
            </a:r>
          </a:p>
        </p:txBody>
      </p:sp>
      <p:pic>
        <p:nvPicPr>
          <p:cNvPr id="17" name="Graphic 16" descr="Lock with solid fill">
            <a:extLst>
              <a:ext uri="{FF2B5EF4-FFF2-40B4-BE49-F238E27FC236}">
                <a16:creationId xmlns:a16="http://schemas.microsoft.com/office/drawing/2014/main" id="{8CDBFADB-0249-42C5-9F7E-BB146BDD895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32309" y="4199195"/>
            <a:ext cx="449910" cy="449910"/>
          </a:xfrm>
          <a:prstGeom prst="rect">
            <a:avLst/>
          </a:prstGeom>
        </p:spPr>
      </p:pic>
      <p:sp>
        <p:nvSpPr>
          <p:cNvPr id="19" name="TextBox 18">
            <a:extLst>
              <a:ext uri="{FF2B5EF4-FFF2-40B4-BE49-F238E27FC236}">
                <a16:creationId xmlns:a16="http://schemas.microsoft.com/office/drawing/2014/main" id="{8C9B9265-73A6-4030-85BD-0ED151B20BB8}"/>
              </a:ext>
            </a:extLst>
          </p:cNvPr>
          <p:cNvSpPr txBox="1"/>
          <p:nvPr/>
        </p:nvSpPr>
        <p:spPr>
          <a:xfrm>
            <a:off x="4529749" y="4310424"/>
            <a:ext cx="951908" cy="369332"/>
          </a:xfrm>
          <a:prstGeom prst="rect">
            <a:avLst/>
          </a:prstGeom>
          <a:noFill/>
        </p:spPr>
        <p:txBody>
          <a:bodyPr wrap="square" rtlCol="0">
            <a:spAutoFit/>
          </a:bodyPr>
          <a:lstStyle/>
          <a:p>
            <a:r>
              <a:rPr lang="en-US" dirty="0"/>
              <a:t>Enclave</a:t>
            </a:r>
          </a:p>
        </p:txBody>
      </p:sp>
      <p:sp>
        <p:nvSpPr>
          <p:cNvPr id="21" name="TextBox 20">
            <a:extLst>
              <a:ext uri="{FF2B5EF4-FFF2-40B4-BE49-F238E27FC236}">
                <a16:creationId xmlns:a16="http://schemas.microsoft.com/office/drawing/2014/main" id="{7F4D9166-C595-47C0-840D-38973C5A980D}"/>
              </a:ext>
            </a:extLst>
          </p:cNvPr>
          <p:cNvSpPr txBox="1"/>
          <p:nvPr/>
        </p:nvSpPr>
        <p:spPr>
          <a:xfrm>
            <a:off x="2473854" y="4310424"/>
            <a:ext cx="951908" cy="369332"/>
          </a:xfrm>
          <a:prstGeom prst="rect">
            <a:avLst/>
          </a:prstGeom>
          <a:noFill/>
        </p:spPr>
        <p:txBody>
          <a:bodyPr wrap="square" rtlCol="0">
            <a:spAutoFit/>
          </a:bodyPr>
          <a:lstStyle/>
          <a:p>
            <a:r>
              <a:rPr lang="en-US" dirty="0"/>
              <a:t>Host</a:t>
            </a:r>
          </a:p>
        </p:txBody>
      </p:sp>
      <p:sp>
        <p:nvSpPr>
          <p:cNvPr id="23" name="Rectangle: Rounded Corners 22">
            <a:extLst>
              <a:ext uri="{FF2B5EF4-FFF2-40B4-BE49-F238E27FC236}">
                <a16:creationId xmlns:a16="http://schemas.microsoft.com/office/drawing/2014/main" id="{C18465EE-53B0-4A1F-BF68-C45E9A27DFED}"/>
              </a:ext>
            </a:extLst>
          </p:cNvPr>
          <p:cNvSpPr/>
          <p:nvPr/>
        </p:nvSpPr>
        <p:spPr>
          <a:xfrm>
            <a:off x="6158957" y="4636286"/>
            <a:ext cx="4921646" cy="619619"/>
          </a:xfrm>
          <a:prstGeom prst="round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High-Level Framework for</a:t>
            </a:r>
            <a:br>
              <a:rPr lang="en-US" dirty="0">
                <a:solidFill>
                  <a:schemeClr val="tx1"/>
                </a:solidFill>
              </a:rPr>
            </a:br>
            <a:r>
              <a:rPr lang="en-US" dirty="0">
                <a:solidFill>
                  <a:schemeClr val="tx1"/>
                </a:solidFill>
              </a:rPr>
              <a:t>Confidential Computing Apps</a:t>
            </a:r>
          </a:p>
        </p:txBody>
      </p:sp>
      <p:sp>
        <p:nvSpPr>
          <p:cNvPr id="25" name="Rectangle: Rounded Corners 24">
            <a:extLst>
              <a:ext uri="{FF2B5EF4-FFF2-40B4-BE49-F238E27FC236}">
                <a16:creationId xmlns:a16="http://schemas.microsoft.com/office/drawing/2014/main" id="{D8955E4E-3B3F-47B3-A62B-648185A7AEFC}"/>
              </a:ext>
            </a:extLst>
          </p:cNvPr>
          <p:cNvSpPr/>
          <p:nvPr/>
        </p:nvSpPr>
        <p:spPr>
          <a:xfrm>
            <a:off x="6158957" y="3910431"/>
            <a:ext cx="1404721" cy="619619"/>
          </a:xfrm>
          <a:prstGeom prst="round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Unmodified App</a:t>
            </a:r>
          </a:p>
        </p:txBody>
      </p:sp>
      <p:sp>
        <p:nvSpPr>
          <p:cNvPr id="27" name="Rectangle: Rounded Corners 26">
            <a:extLst>
              <a:ext uri="{FF2B5EF4-FFF2-40B4-BE49-F238E27FC236}">
                <a16:creationId xmlns:a16="http://schemas.microsoft.com/office/drawing/2014/main" id="{D19D53A4-96A5-4ED5-9C04-3D21142087E8}"/>
              </a:ext>
            </a:extLst>
          </p:cNvPr>
          <p:cNvSpPr/>
          <p:nvPr/>
        </p:nvSpPr>
        <p:spPr>
          <a:xfrm>
            <a:off x="7675922" y="3910431"/>
            <a:ext cx="928766" cy="619619"/>
          </a:xfrm>
          <a:prstGeom prst="round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Rust App</a:t>
            </a:r>
          </a:p>
        </p:txBody>
      </p:sp>
      <p:sp>
        <p:nvSpPr>
          <p:cNvPr id="29" name="Rectangle: Rounded Corners 28">
            <a:extLst>
              <a:ext uri="{FF2B5EF4-FFF2-40B4-BE49-F238E27FC236}">
                <a16:creationId xmlns:a16="http://schemas.microsoft.com/office/drawing/2014/main" id="{32BA66A3-130B-4EDB-A978-445B2043F3FA}"/>
              </a:ext>
            </a:extLst>
          </p:cNvPr>
          <p:cNvSpPr/>
          <p:nvPr/>
        </p:nvSpPr>
        <p:spPr>
          <a:xfrm>
            <a:off x="9757942" y="3921742"/>
            <a:ext cx="1322661" cy="619619"/>
          </a:xfrm>
          <a:prstGeom prst="round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Blockchain App</a:t>
            </a:r>
          </a:p>
        </p:txBody>
      </p:sp>
      <p:sp>
        <p:nvSpPr>
          <p:cNvPr id="31" name="Rectangle: Rounded Corners 30">
            <a:extLst>
              <a:ext uri="{FF2B5EF4-FFF2-40B4-BE49-F238E27FC236}">
                <a16:creationId xmlns:a16="http://schemas.microsoft.com/office/drawing/2014/main" id="{CC8BE3B5-0079-483C-8E9C-F21F9B925FBA}"/>
              </a:ext>
            </a:extLst>
          </p:cNvPr>
          <p:cNvSpPr/>
          <p:nvPr/>
        </p:nvSpPr>
        <p:spPr>
          <a:xfrm>
            <a:off x="8716932" y="3916006"/>
            <a:ext cx="928766" cy="619619"/>
          </a:xfrm>
          <a:prstGeom prst="roundRect">
            <a:avLst/>
          </a:prstGeom>
          <a:solidFill>
            <a:schemeClr val="accent4">
              <a:lumMod val="40000"/>
              <a:lumOff val="6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Go App</a:t>
            </a:r>
          </a:p>
        </p:txBody>
      </p:sp>
      <p:pic>
        <p:nvPicPr>
          <p:cNvPr id="33" name="Graphic 32" descr="Lock with solid fill">
            <a:extLst>
              <a:ext uri="{FF2B5EF4-FFF2-40B4-BE49-F238E27FC236}">
                <a16:creationId xmlns:a16="http://schemas.microsoft.com/office/drawing/2014/main" id="{D988CDD2-3AEE-4F8A-98A9-010D821736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36362" y="3480580"/>
            <a:ext cx="449910" cy="449910"/>
          </a:xfrm>
          <a:prstGeom prst="rect">
            <a:avLst/>
          </a:prstGeom>
        </p:spPr>
      </p:pic>
      <p:pic>
        <p:nvPicPr>
          <p:cNvPr id="35" name="Graphic 34" descr="Lock with solid fill">
            <a:extLst>
              <a:ext uri="{FF2B5EF4-FFF2-40B4-BE49-F238E27FC236}">
                <a16:creationId xmlns:a16="http://schemas.microsoft.com/office/drawing/2014/main" id="{2DF1AAC5-526F-41DD-A8D8-78E3FC92D1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29098" y="3480580"/>
            <a:ext cx="449910" cy="449910"/>
          </a:xfrm>
          <a:prstGeom prst="rect">
            <a:avLst/>
          </a:prstGeom>
        </p:spPr>
      </p:pic>
      <p:pic>
        <p:nvPicPr>
          <p:cNvPr id="37" name="Graphic 36" descr="Lock with solid fill">
            <a:extLst>
              <a:ext uri="{FF2B5EF4-FFF2-40B4-BE49-F238E27FC236}">
                <a16:creationId xmlns:a16="http://schemas.microsoft.com/office/drawing/2014/main" id="{74BE6D26-0BA7-42AC-9C9B-C7CE01688B7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44444" y="3484469"/>
            <a:ext cx="449910" cy="449910"/>
          </a:xfrm>
          <a:prstGeom prst="rect">
            <a:avLst/>
          </a:prstGeom>
        </p:spPr>
      </p:pic>
      <p:pic>
        <p:nvPicPr>
          <p:cNvPr id="39" name="Graphic 38" descr="Lock with solid fill">
            <a:extLst>
              <a:ext uri="{FF2B5EF4-FFF2-40B4-BE49-F238E27FC236}">
                <a16:creationId xmlns:a16="http://schemas.microsoft.com/office/drawing/2014/main" id="{7E9DCC8C-0CF7-47F8-9E9F-E5F72B9E20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4317" y="3480580"/>
            <a:ext cx="449910" cy="449910"/>
          </a:xfrm>
          <a:prstGeom prst="rect">
            <a:avLst/>
          </a:prstGeom>
        </p:spPr>
      </p:pic>
      <p:sp>
        <p:nvSpPr>
          <p:cNvPr id="41" name="TextBox 40">
            <a:extLst>
              <a:ext uri="{FF2B5EF4-FFF2-40B4-BE49-F238E27FC236}">
                <a16:creationId xmlns:a16="http://schemas.microsoft.com/office/drawing/2014/main" id="{6231499E-F18D-4693-B2DA-0F68D07C7AC9}"/>
              </a:ext>
            </a:extLst>
          </p:cNvPr>
          <p:cNvSpPr txBox="1"/>
          <p:nvPr/>
        </p:nvSpPr>
        <p:spPr>
          <a:xfrm>
            <a:off x="1016977" y="1603603"/>
            <a:ext cx="5303352" cy="1015663"/>
          </a:xfrm>
          <a:prstGeom prst="rect">
            <a:avLst/>
          </a:prstGeom>
          <a:noFill/>
        </p:spPr>
        <p:txBody>
          <a:bodyPr wrap="square">
            <a:spAutoFit/>
          </a:bodyPr>
          <a:lstStyle/>
          <a:p>
            <a:r>
              <a:rPr lang="en-US" sz="2000" b="1" dirty="0"/>
              <a:t>Write an enclave program from the ground-up</a:t>
            </a:r>
            <a:br>
              <a:rPr lang="en-US" sz="2000" b="1" dirty="0"/>
            </a:br>
            <a:r>
              <a:rPr lang="en-US" sz="2000" b="1" dirty="0"/>
              <a:t>with the lower TCB</a:t>
            </a:r>
            <a:br>
              <a:rPr lang="en-US" sz="2000" b="1" dirty="0"/>
            </a:br>
            <a:r>
              <a:rPr lang="en-US" sz="2000" dirty="0"/>
              <a:t>- Azure cloud services</a:t>
            </a:r>
          </a:p>
        </p:txBody>
      </p:sp>
      <p:cxnSp>
        <p:nvCxnSpPr>
          <p:cNvPr id="43" name="Straight Connector 42">
            <a:extLst>
              <a:ext uri="{FF2B5EF4-FFF2-40B4-BE49-F238E27FC236}">
                <a16:creationId xmlns:a16="http://schemas.microsoft.com/office/drawing/2014/main" id="{DE3A1F88-ADE4-443C-A55D-251CACB74787}"/>
              </a:ext>
            </a:extLst>
          </p:cNvPr>
          <p:cNvCxnSpPr>
            <a:cxnSpLocks/>
          </p:cNvCxnSpPr>
          <p:nvPr/>
        </p:nvCxnSpPr>
        <p:spPr>
          <a:xfrm>
            <a:off x="6081932" y="1690688"/>
            <a:ext cx="0" cy="3541417"/>
          </a:xfrm>
          <a:prstGeom prst="line">
            <a:avLst/>
          </a:prstGeom>
          <a:ln w="12700"/>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1B730B26-9DF4-4FAC-A595-97C7BBEA635D}"/>
              </a:ext>
            </a:extLst>
          </p:cNvPr>
          <p:cNvSpPr txBox="1"/>
          <p:nvPr/>
        </p:nvSpPr>
        <p:spPr>
          <a:xfrm>
            <a:off x="6158957" y="1645151"/>
            <a:ext cx="5303352" cy="1631216"/>
          </a:xfrm>
          <a:prstGeom prst="rect">
            <a:avLst/>
          </a:prstGeom>
          <a:noFill/>
        </p:spPr>
        <p:txBody>
          <a:bodyPr wrap="square">
            <a:spAutoFit/>
          </a:bodyPr>
          <a:lstStyle/>
          <a:p>
            <a:r>
              <a:rPr lang="en-US" sz="2000" b="1" dirty="0"/>
              <a:t>Foundation for building a high-level framework</a:t>
            </a:r>
          </a:p>
          <a:p>
            <a:r>
              <a:rPr lang="en-US" sz="2000" dirty="0"/>
              <a:t>- Confidential Consortium Framework (CCF)</a:t>
            </a:r>
          </a:p>
          <a:p>
            <a:r>
              <a:rPr lang="en-US" sz="2000" dirty="0"/>
              <a:t>- </a:t>
            </a:r>
            <a:r>
              <a:rPr lang="en-US" sz="2000" dirty="0" err="1"/>
              <a:t>EdgelessRT</a:t>
            </a:r>
            <a:endParaRPr lang="en-US" sz="2000" dirty="0"/>
          </a:p>
          <a:p>
            <a:r>
              <a:rPr lang="en-US" sz="2000" dirty="0"/>
              <a:t>- SGX-LKL</a:t>
            </a:r>
          </a:p>
          <a:p>
            <a:r>
              <a:rPr lang="en-US" sz="2000" dirty="0"/>
              <a:t>- </a:t>
            </a:r>
            <a:r>
              <a:rPr lang="en-US" sz="2000" dirty="0" err="1"/>
              <a:t>Mysitkos</a:t>
            </a:r>
            <a:endParaRPr lang="en-US" sz="2000" dirty="0"/>
          </a:p>
        </p:txBody>
      </p:sp>
    </p:spTree>
    <p:extLst>
      <p:ext uri="{BB962C8B-B14F-4D97-AF65-F5344CB8AC3E}">
        <p14:creationId xmlns:p14="http://schemas.microsoft.com/office/powerpoint/2010/main" val="1085353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E64E-BD3B-43AB-BB8B-B476A2EB0E46}"/>
              </a:ext>
            </a:extLst>
          </p:cNvPr>
          <p:cNvSpPr>
            <a:spLocks noGrp="1"/>
          </p:cNvSpPr>
          <p:nvPr>
            <p:ph type="title"/>
          </p:nvPr>
        </p:nvSpPr>
        <p:spPr>
          <a:xfrm>
            <a:off x="1097280" y="286603"/>
            <a:ext cx="10058400" cy="1450757"/>
          </a:xfrm>
        </p:spPr>
        <p:txBody>
          <a:bodyPr anchor="ctr">
            <a:normAutofit/>
          </a:bodyPr>
          <a:lstStyle/>
          <a:p>
            <a:pPr algn="ctr"/>
            <a:r>
              <a:rPr lang="en-US" dirty="0"/>
              <a:t>Use Case: </a:t>
            </a:r>
            <a:r>
              <a:rPr lang="en-US" dirty="0" err="1"/>
              <a:t>Mystikos</a:t>
            </a:r>
            <a:endParaRPr lang="en-US" dirty="0">
              <a:solidFill>
                <a:srgbClr val="FFFFFF"/>
              </a:solidFill>
            </a:endParaRPr>
          </a:p>
        </p:txBody>
      </p:sp>
      <p:sp>
        <p:nvSpPr>
          <p:cNvPr id="21" name="Text Box 6">
            <a:extLst>
              <a:ext uri="{FF2B5EF4-FFF2-40B4-BE49-F238E27FC236}">
                <a16:creationId xmlns:a16="http://schemas.microsoft.com/office/drawing/2014/main" id="{A350A1E8-DB6B-4B4A-A280-8947A506D1CF}"/>
              </a:ext>
            </a:extLst>
          </p:cNvPr>
          <p:cNvSpPr txBox="1"/>
          <p:nvPr/>
        </p:nvSpPr>
        <p:spPr>
          <a:xfrm>
            <a:off x="2008980" y="1869674"/>
            <a:ext cx="7869719" cy="408296"/>
          </a:xfrm>
          <a:prstGeom prst="rect">
            <a:avLst/>
          </a:prstGeom>
          <a:solidFill>
            <a:schemeClr val="accent4">
              <a:lumMod val="40000"/>
              <a:lumOff val="6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600"/>
              </a:spcAft>
            </a:pPr>
            <a:r>
              <a:rPr lang="en-US" b="1" dirty="0">
                <a:latin typeface="Calibri" panose="020F0502020204030204" pitchFamily="34" charset="0"/>
                <a:ea typeface="Calibri" panose="020F0502020204030204" pitchFamily="34" charset="0"/>
                <a:cs typeface="Times New Roman" panose="02020603050405020304" pitchFamily="18" charset="0"/>
              </a:rPr>
              <a:t>A</a:t>
            </a:r>
            <a:r>
              <a:rPr lang="en-US" b="1" dirty="0">
                <a:effectLst/>
                <a:latin typeface="Calibri" panose="020F0502020204030204" pitchFamily="34" charset="0"/>
                <a:ea typeface="Calibri" panose="020F0502020204030204" pitchFamily="34" charset="0"/>
                <a:cs typeface="Times New Roman" panose="02020603050405020304" pitchFamily="18" charset="0"/>
              </a:rPr>
              <a:t>pplication (</a:t>
            </a:r>
            <a:r>
              <a:rPr lang="en-US" b="1" dirty="0" err="1">
                <a:effectLst/>
                <a:latin typeface="Calibri" panose="020F0502020204030204" pitchFamily="34" charset="0"/>
                <a:ea typeface="Calibri" panose="020F0502020204030204" pitchFamily="34" charset="0"/>
                <a:cs typeface="Times New Roman" panose="02020603050405020304" pitchFamily="18" charset="0"/>
              </a:rPr>
              <a:t>rootfs</a:t>
            </a:r>
            <a:r>
              <a:rPr lang="en-US" b="1" dirty="0">
                <a:effectLst/>
                <a:latin typeface="Calibri" panose="020F0502020204030204" pitchFamily="34" charset="0"/>
                <a:ea typeface="Calibri" panose="020F0502020204030204" pitchFamily="34" charset="0"/>
                <a:cs typeface="Times New Roman" panose="02020603050405020304" pitchFamily="18" charset="0"/>
              </a:rPr>
              <a: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 Box 6">
            <a:extLst>
              <a:ext uri="{FF2B5EF4-FFF2-40B4-BE49-F238E27FC236}">
                <a16:creationId xmlns:a16="http://schemas.microsoft.com/office/drawing/2014/main" id="{B6BDB60C-B0D4-482C-B8F4-79399A8B9EE6}"/>
              </a:ext>
            </a:extLst>
          </p:cNvPr>
          <p:cNvSpPr txBox="1"/>
          <p:nvPr/>
        </p:nvSpPr>
        <p:spPr>
          <a:xfrm>
            <a:off x="2008980" y="2661754"/>
            <a:ext cx="7869719" cy="394156"/>
          </a:xfrm>
          <a:prstGeom prst="rect">
            <a:avLst/>
          </a:prstGeom>
          <a:solidFill>
            <a:schemeClr val="accent6">
              <a:lumMod val="60000"/>
              <a:lumOff val="4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600"/>
              </a:spcAft>
            </a:pPr>
            <a:r>
              <a:rPr lang="en-US" b="1">
                <a:effectLst/>
                <a:latin typeface="Calibri" panose="020F0502020204030204" pitchFamily="34" charset="0"/>
                <a:ea typeface="Calibri" panose="020F0502020204030204" pitchFamily="34" charset="0"/>
                <a:cs typeface="Times New Roman" panose="02020603050405020304" pitchFamily="18" charset="0"/>
              </a:rPr>
              <a:t>C runtime</a:t>
            </a:r>
            <a:r>
              <a:rPr lang="en-US">
                <a:effectLst/>
                <a:latin typeface="Calibri" panose="020F0502020204030204" pitchFamily="34" charset="0"/>
                <a:ea typeface="Calibri" panose="020F0502020204030204" pitchFamily="34" charset="0"/>
                <a:cs typeface="Times New Roman" panose="02020603050405020304" pitchFamily="18" charset="0"/>
              </a:rPr>
              <a:t> (libmyst-crt.so)</a:t>
            </a:r>
          </a:p>
        </p:txBody>
      </p:sp>
      <p:sp>
        <p:nvSpPr>
          <p:cNvPr id="23" name="Text Box 6">
            <a:extLst>
              <a:ext uri="{FF2B5EF4-FFF2-40B4-BE49-F238E27FC236}">
                <a16:creationId xmlns:a16="http://schemas.microsoft.com/office/drawing/2014/main" id="{98CE38EB-0923-4857-A1E1-1773F9199250}"/>
              </a:ext>
            </a:extLst>
          </p:cNvPr>
          <p:cNvSpPr txBox="1"/>
          <p:nvPr/>
        </p:nvSpPr>
        <p:spPr>
          <a:xfrm>
            <a:off x="2010584" y="3438811"/>
            <a:ext cx="7866510" cy="376481"/>
          </a:xfrm>
          <a:prstGeom prst="rect">
            <a:avLst/>
          </a:prstGeom>
          <a:solidFill>
            <a:schemeClr val="accent6">
              <a:lumMod val="60000"/>
              <a:lumOff val="4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600"/>
              </a:spcAft>
            </a:pPr>
            <a:r>
              <a:rPr lang="en-US" b="1" dirty="0">
                <a:latin typeface="Calibri" panose="020F0502020204030204" pitchFamily="34" charset="0"/>
                <a:ea typeface="Calibri" panose="020F0502020204030204" pitchFamily="34" charset="0"/>
                <a:cs typeface="Times New Roman" panose="02020603050405020304" pitchFamily="18" charset="0"/>
              </a:rPr>
              <a:t>U</a:t>
            </a:r>
            <a:r>
              <a:rPr lang="en-US" b="1" dirty="0">
                <a:effectLst/>
                <a:latin typeface="Calibri" panose="020F0502020204030204" pitchFamily="34" charset="0"/>
                <a:ea typeface="Calibri" panose="020F0502020204030204" pitchFamily="34" charset="0"/>
                <a:cs typeface="Times New Roman" panose="02020603050405020304" pitchFamily="18" charset="0"/>
              </a:rPr>
              <a:t>ser-mode kernel </a:t>
            </a:r>
            <a:r>
              <a:rPr lang="en-US" dirty="0">
                <a:effectLst/>
                <a:latin typeface="Calibri" panose="020F0502020204030204" pitchFamily="34" charset="0"/>
                <a:ea typeface="Calibri" panose="020F0502020204030204" pitchFamily="34" charset="0"/>
                <a:cs typeface="Times New Roman" panose="02020603050405020304" pitchFamily="18" charset="0"/>
              </a:rPr>
              <a:t>(libsmyst-kernel.so)</a:t>
            </a:r>
          </a:p>
        </p:txBody>
      </p:sp>
      <p:sp>
        <p:nvSpPr>
          <p:cNvPr id="24" name="Text Box 6">
            <a:extLst>
              <a:ext uri="{FF2B5EF4-FFF2-40B4-BE49-F238E27FC236}">
                <a16:creationId xmlns:a16="http://schemas.microsoft.com/office/drawing/2014/main" id="{592C853F-714D-4737-9C1B-38152EAE94EB}"/>
              </a:ext>
            </a:extLst>
          </p:cNvPr>
          <p:cNvSpPr txBox="1"/>
          <p:nvPr/>
        </p:nvSpPr>
        <p:spPr>
          <a:xfrm>
            <a:off x="2008980" y="5469731"/>
            <a:ext cx="7863301" cy="394156"/>
          </a:xfrm>
          <a:prstGeom prst="rect">
            <a:avLst/>
          </a:prstGeom>
          <a:solidFill>
            <a:schemeClr val="accent4">
              <a:lumMod val="40000"/>
              <a:lumOff val="6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600"/>
              </a:spcAft>
            </a:pPr>
            <a:r>
              <a:rPr lang="en-US" b="1" dirty="0">
                <a:latin typeface="Calibri" panose="020F0502020204030204" pitchFamily="34" charset="0"/>
                <a:ea typeface="Calibri" panose="020F0502020204030204" pitchFamily="34" charset="0"/>
                <a:cs typeface="Times New Roman" panose="02020603050405020304" pitchFamily="18" charset="0"/>
              </a:rPr>
              <a:t>H</a:t>
            </a:r>
            <a:r>
              <a:rPr lang="en-US" b="1" dirty="0">
                <a:effectLst/>
                <a:latin typeface="Calibri" panose="020F0502020204030204" pitchFamily="34" charset="0"/>
                <a:ea typeface="Calibri" panose="020F0502020204030204" pitchFamily="34" charset="0"/>
                <a:cs typeface="Times New Roman" panose="02020603050405020304" pitchFamily="18" charset="0"/>
              </a:rPr>
              <a:t>ost OS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Arrow: Down 24">
            <a:extLst>
              <a:ext uri="{FF2B5EF4-FFF2-40B4-BE49-F238E27FC236}">
                <a16:creationId xmlns:a16="http://schemas.microsoft.com/office/drawing/2014/main" id="{B62F7761-0EA7-442C-9888-69DDF7F5B0A1}"/>
              </a:ext>
            </a:extLst>
          </p:cNvPr>
          <p:cNvSpPr/>
          <p:nvPr/>
        </p:nvSpPr>
        <p:spPr>
          <a:xfrm>
            <a:off x="5747180" y="2324656"/>
            <a:ext cx="393318" cy="300405"/>
          </a:xfrm>
          <a:prstGeom prst="downArrow">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6" name="Text Box 12">
            <a:extLst>
              <a:ext uri="{FF2B5EF4-FFF2-40B4-BE49-F238E27FC236}">
                <a16:creationId xmlns:a16="http://schemas.microsoft.com/office/drawing/2014/main" id="{1F051264-FAC8-481B-B66B-24735269F772}"/>
              </a:ext>
            </a:extLst>
          </p:cNvPr>
          <p:cNvSpPr txBox="1"/>
          <p:nvPr/>
        </p:nvSpPr>
        <p:spPr>
          <a:xfrm>
            <a:off x="6119207" y="2245622"/>
            <a:ext cx="902166" cy="34113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600"/>
              </a:spcAft>
            </a:pPr>
            <a:r>
              <a:rPr lang="en-US" i="1">
                <a:effectLst/>
                <a:latin typeface="Calibri" panose="020F0502020204030204" pitchFamily="34" charset="0"/>
                <a:ea typeface="Calibri" panose="020F0502020204030204" pitchFamily="34" charset="0"/>
                <a:cs typeface="Times New Roman" panose="02020603050405020304" pitchFamily="18" charset="0"/>
              </a:rPr>
              <a:t>libc calls*</a:t>
            </a:r>
          </a:p>
        </p:txBody>
      </p:sp>
      <p:sp>
        <p:nvSpPr>
          <p:cNvPr id="27" name="Arrow: Down 26">
            <a:extLst>
              <a:ext uri="{FF2B5EF4-FFF2-40B4-BE49-F238E27FC236}">
                <a16:creationId xmlns:a16="http://schemas.microsoft.com/office/drawing/2014/main" id="{715D3DDE-CC08-476A-9697-90B6A1119C6D}"/>
              </a:ext>
            </a:extLst>
          </p:cNvPr>
          <p:cNvSpPr/>
          <p:nvPr/>
        </p:nvSpPr>
        <p:spPr>
          <a:xfrm>
            <a:off x="5747180" y="3102597"/>
            <a:ext cx="393318" cy="302054"/>
          </a:xfrm>
          <a:prstGeom prst="downArrow">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8" name="Arrow: Down 27">
            <a:extLst>
              <a:ext uri="{FF2B5EF4-FFF2-40B4-BE49-F238E27FC236}">
                <a16:creationId xmlns:a16="http://schemas.microsoft.com/office/drawing/2014/main" id="{A67EBD0E-78DE-46BF-BE50-4C201F54314E}"/>
              </a:ext>
            </a:extLst>
          </p:cNvPr>
          <p:cNvSpPr/>
          <p:nvPr/>
        </p:nvSpPr>
        <p:spPr>
          <a:xfrm>
            <a:off x="5747828" y="3849453"/>
            <a:ext cx="392023" cy="341130"/>
          </a:xfrm>
          <a:prstGeom prst="downArrow">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9" name="Text Box 12">
            <a:extLst>
              <a:ext uri="{FF2B5EF4-FFF2-40B4-BE49-F238E27FC236}">
                <a16:creationId xmlns:a16="http://schemas.microsoft.com/office/drawing/2014/main" id="{1BBE34C4-1ACD-4E8B-9D0C-224C3061751C}"/>
              </a:ext>
            </a:extLst>
          </p:cNvPr>
          <p:cNvSpPr txBox="1"/>
          <p:nvPr/>
        </p:nvSpPr>
        <p:spPr>
          <a:xfrm>
            <a:off x="6139851" y="3049934"/>
            <a:ext cx="1334191" cy="34113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600"/>
              </a:spcAft>
            </a:pPr>
            <a:r>
              <a:rPr lang="en-US" i="1">
                <a:effectLst/>
                <a:latin typeface="Calibri" panose="020F0502020204030204" pitchFamily="34" charset="0"/>
                <a:ea typeface="Calibri" panose="020F0502020204030204" pitchFamily="34" charset="0"/>
                <a:cs typeface="Times New Roman" panose="02020603050405020304" pitchFamily="18" charset="0"/>
              </a:rPr>
              <a:t>system calls*</a:t>
            </a:r>
          </a:p>
        </p:txBody>
      </p:sp>
      <p:sp>
        <p:nvSpPr>
          <p:cNvPr id="30" name="Text Box 12">
            <a:extLst>
              <a:ext uri="{FF2B5EF4-FFF2-40B4-BE49-F238E27FC236}">
                <a16:creationId xmlns:a16="http://schemas.microsoft.com/office/drawing/2014/main" id="{16C324FD-4E1E-49EA-8F40-29CB412BB3A7}"/>
              </a:ext>
            </a:extLst>
          </p:cNvPr>
          <p:cNvSpPr txBox="1"/>
          <p:nvPr/>
        </p:nvSpPr>
        <p:spPr>
          <a:xfrm>
            <a:off x="6127833" y="3816069"/>
            <a:ext cx="1209020" cy="34113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600"/>
              </a:spcAft>
            </a:pPr>
            <a:r>
              <a:rPr lang="en-US" i="1" dirty="0">
                <a:effectLst/>
                <a:latin typeface="Calibri" panose="020F0502020204030204" pitchFamily="34" charset="0"/>
                <a:ea typeface="Calibri" panose="020F0502020204030204" pitchFamily="34" charset="0"/>
                <a:cs typeface="Times New Roman" panose="02020603050405020304" pitchFamily="18" charset="0"/>
              </a:rPr>
              <a:t>target calls*</a:t>
            </a:r>
          </a:p>
        </p:txBody>
      </p:sp>
      <p:sp>
        <p:nvSpPr>
          <p:cNvPr id="13" name="Text Box 6">
            <a:extLst>
              <a:ext uri="{FF2B5EF4-FFF2-40B4-BE49-F238E27FC236}">
                <a16:creationId xmlns:a16="http://schemas.microsoft.com/office/drawing/2014/main" id="{3DCDFB0B-40B3-420B-89DF-560371E843E1}"/>
              </a:ext>
            </a:extLst>
          </p:cNvPr>
          <p:cNvSpPr txBox="1"/>
          <p:nvPr/>
        </p:nvSpPr>
        <p:spPr>
          <a:xfrm>
            <a:off x="2014277" y="4249501"/>
            <a:ext cx="7863301" cy="394156"/>
          </a:xfrm>
          <a:prstGeom prst="rect">
            <a:avLst/>
          </a:prstGeom>
          <a:solidFill>
            <a:schemeClr val="accent2">
              <a:lumMod val="60000"/>
              <a:lumOff val="4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600"/>
              </a:spcAft>
            </a:pPr>
            <a:r>
              <a:rPr lang="en-US" b="1" dirty="0">
                <a:latin typeface="Calibri" panose="020F0502020204030204" pitchFamily="34" charset="0"/>
                <a:ea typeface="Calibri" panose="020F0502020204030204" pitchFamily="34" charset="0"/>
                <a:cs typeface="Times New Roman" panose="02020603050405020304" pitchFamily="18" charset="0"/>
              </a:rPr>
              <a:t>T</a:t>
            </a:r>
            <a:r>
              <a:rPr lang="en-US" b="1" dirty="0">
                <a:effectLst/>
                <a:latin typeface="Calibri" panose="020F0502020204030204" pitchFamily="34" charset="0"/>
                <a:ea typeface="Calibri" panose="020F0502020204030204" pitchFamily="34" charset="0"/>
                <a:cs typeface="Times New Roman" panose="02020603050405020304" pitchFamily="18" charset="0"/>
              </a:rPr>
              <a:t>argets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Arrow: Down 13">
            <a:extLst>
              <a:ext uri="{FF2B5EF4-FFF2-40B4-BE49-F238E27FC236}">
                <a16:creationId xmlns:a16="http://schemas.microsoft.com/office/drawing/2014/main" id="{37ABA905-E23F-4319-BFD8-0E2931FCF90D}"/>
              </a:ext>
            </a:extLst>
          </p:cNvPr>
          <p:cNvSpPr/>
          <p:nvPr/>
        </p:nvSpPr>
        <p:spPr>
          <a:xfrm>
            <a:off x="5737547" y="5078505"/>
            <a:ext cx="392023" cy="341130"/>
          </a:xfrm>
          <a:prstGeom prst="downArrow">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5" name="Text Box 12">
            <a:extLst>
              <a:ext uri="{FF2B5EF4-FFF2-40B4-BE49-F238E27FC236}">
                <a16:creationId xmlns:a16="http://schemas.microsoft.com/office/drawing/2014/main" id="{11C9A271-D6C6-4EDF-9044-A3958F70A68A}"/>
              </a:ext>
            </a:extLst>
          </p:cNvPr>
          <p:cNvSpPr txBox="1"/>
          <p:nvPr/>
        </p:nvSpPr>
        <p:spPr>
          <a:xfrm>
            <a:off x="6142604" y="5016546"/>
            <a:ext cx="1209020" cy="34113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600"/>
              </a:spcAft>
            </a:pPr>
            <a:r>
              <a:rPr lang="en-US" i="1">
                <a:effectLst/>
                <a:latin typeface="Calibri" panose="020F0502020204030204" pitchFamily="34" charset="0"/>
                <a:ea typeface="Calibri" panose="020F0502020204030204" pitchFamily="34" charset="0"/>
                <a:cs typeface="Times New Roman" panose="02020603050405020304" pitchFamily="18" charset="0"/>
              </a:rPr>
              <a:t>host calls*</a:t>
            </a:r>
          </a:p>
        </p:txBody>
      </p:sp>
      <p:sp>
        <p:nvSpPr>
          <p:cNvPr id="59" name="Left Brace 58">
            <a:extLst>
              <a:ext uri="{FF2B5EF4-FFF2-40B4-BE49-F238E27FC236}">
                <a16:creationId xmlns:a16="http://schemas.microsoft.com/office/drawing/2014/main" id="{5EC4FD6C-AA71-46FF-906C-BD0C11AE821C}"/>
              </a:ext>
            </a:extLst>
          </p:cNvPr>
          <p:cNvSpPr/>
          <p:nvPr/>
        </p:nvSpPr>
        <p:spPr>
          <a:xfrm>
            <a:off x="1540394" y="2661753"/>
            <a:ext cx="392023" cy="2373971"/>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 Box 12">
            <a:extLst>
              <a:ext uri="{FF2B5EF4-FFF2-40B4-BE49-F238E27FC236}">
                <a16:creationId xmlns:a16="http://schemas.microsoft.com/office/drawing/2014/main" id="{604B30C8-5D72-4CD4-B5E7-99A5A95099FF}"/>
              </a:ext>
            </a:extLst>
          </p:cNvPr>
          <p:cNvSpPr txBox="1"/>
          <p:nvPr/>
        </p:nvSpPr>
        <p:spPr>
          <a:xfrm>
            <a:off x="316231" y="3616929"/>
            <a:ext cx="902166" cy="34113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MIT license</a:t>
            </a:r>
          </a:p>
        </p:txBody>
      </p:sp>
      <p:sp>
        <p:nvSpPr>
          <p:cNvPr id="6" name="Text Box 6">
            <a:extLst>
              <a:ext uri="{FF2B5EF4-FFF2-40B4-BE49-F238E27FC236}">
                <a16:creationId xmlns:a16="http://schemas.microsoft.com/office/drawing/2014/main" id="{55B83EA1-7A26-4277-9A95-A99E19552128}"/>
              </a:ext>
            </a:extLst>
          </p:cNvPr>
          <p:cNvSpPr txBox="1"/>
          <p:nvPr/>
        </p:nvSpPr>
        <p:spPr>
          <a:xfrm>
            <a:off x="2008980" y="4644393"/>
            <a:ext cx="3957056" cy="394359"/>
          </a:xfrm>
          <a:prstGeom prst="rect">
            <a:avLst/>
          </a:prstGeom>
          <a:solidFill>
            <a:schemeClr val="accent5">
              <a:lumMod val="60000"/>
              <a:lumOff val="4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6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Open Enclave (SGX)</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4" name="Left Brace 33">
            <a:extLst>
              <a:ext uri="{FF2B5EF4-FFF2-40B4-BE49-F238E27FC236}">
                <a16:creationId xmlns:a16="http://schemas.microsoft.com/office/drawing/2014/main" id="{65B3E489-1A15-47F3-A184-30B7DA9670E8}"/>
              </a:ext>
            </a:extLst>
          </p:cNvPr>
          <p:cNvSpPr/>
          <p:nvPr/>
        </p:nvSpPr>
        <p:spPr>
          <a:xfrm rot="10800000">
            <a:off x="9980258" y="1869674"/>
            <a:ext cx="392023" cy="318314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Text Box 12">
            <a:extLst>
              <a:ext uri="{FF2B5EF4-FFF2-40B4-BE49-F238E27FC236}">
                <a16:creationId xmlns:a16="http://schemas.microsoft.com/office/drawing/2014/main" id="{5BE3B068-0A9A-4AED-A90C-11E87E869238}"/>
              </a:ext>
            </a:extLst>
          </p:cNvPr>
          <p:cNvSpPr txBox="1"/>
          <p:nvPr/>
        </p:nvSpPr>
        <p:spPr>
          <a:xfrm>
            <a:off x="10347932" y="3280790"/>
            <a:ext cx="1844068" cy="34113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pPr>
            <a:r>
              <a:rPr lang="en-US">
                <a:effectLst/>
                <a:latin typeface="Calibri" panose="020F0502020204030204" pitchFamily="34" charset="0"/>
                <a:ea typeface="Calibri" panose="020F0502020204030204" pitchFamily="34" charset="0"/>
                <a:cs typeface="Times New Roman" panose="02020603050405020304" pitchFamily="18" charset="0"/>
              </a:rPr>
              <a:t>trusted </a:t>
            </a:r>
            <a:r>
              <a:rPr lang="en-US">
                <a:latin typeface="Calibri" panose="020F0502020204030204" pitchFamily="34" charset="0"/>
                <a:ea typeface="Calibri" panose="020F0502020204030204" pitchFamily="34" charset="0"/>
                <a:cs typeface="Times New Roman" panose="02020603050405020304" pitchFamily="18" charset="0"/>
              </a:rPr>
              <a:t>execution</a:t>
            </a: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6" name="Text Box 12">
            <a:extLst>
              <a:ext uri="{FF2B5EF4-FFF2-40B4-BE49-F238E27FC236}">
                <a16:creationId xmlns:a16="http://schemas.microsoft.com/office/drawing/2014/main" id="{2258F196-74CF-406F-BD4F-B95BA269DF3A}"/>
              </a:ext>
            </a:extLst>
          </p:cNvPr>
          <p:cNvSpPr txBox="1"/>
          <p:nvPr/>
        </p:nvSpPr>
        <p:spPr>
          <a:xfrm>
            <a:off x="0" y="6072069"/>
            <a:ext cx="2915294" cy="34113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spcBef>
                <a:spcPts val="0"/>
              </a:spcBef>
            </a:pPr>
            <a:r>
              <a:rPr lang="en-US" sz="1400" dirty="0">
                <a:effectLst/>
                <a:latin typeface="Calibri" panose="020F0502020204030204" pitchFamily="34" charset="0"/>
                <a:ea typeface="Calibri" panose="020F0502020204030204" pitchFamily="34" charset="0"/>
                <a:cs typeface="Times New Roman" panose="02020603050405020304" pitchFamily="18" charset="0"/>
              </a:rPr>
              <a:t>* most calls </a:t>
            </a:r>
            <a:r>
              <a:rPr lang="en-US" sz="1400" dirty="0">
                <a:latin typeface="Calibri" panose="020F0502020204030204" pitchFamily="34" charset="0"/>
                <a:ea typeface="Calibri" panose="020F0502020204030204" pitchFamily="34" charset="0"/>
                <a:cs typeface="Times New Roman" panose="02020603050405020304" pitchFamily="18" charset="0"/>
              </a:rPr>
              <a:t>terminate in </a:t>
            </a:r>
            <a:r>
              <a:rPr lang="en-US" sz="1400" dirty="0">
                <a:effectLst/>
                <a:latin typeface="Calibri" panose="020F0502020204030204" pitchFamily="34" charset="0"/>
                <a:ea typeface="Calibri" panose="020F0502020204030204" pitchFamily="34" charset="0"/>
                <a:cs typeface="Times New Roman" panose="02020603050405020304" pitchFamily="18" charset="0"/>
              </a:rPr>
              <a:t>trusted </a:t>
            </a:r>
            <a:r>
              <a:rPr lang="en-US" sz="1400" dirty="0">
                <a:latin typeface="Calibri" panose="020F0502020204030204" pitchFamily="34" charset="0"/>
                <a:ea typeface="Calibri" panose="020F0502020204030204" pitchFamily="34" charset="0"/>
                <a:cs typeface="Times New Roman" panose="02020603050405020304" pitchFamily="18" charset="0"/>
              </a:rPr>
              <a:t>code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 Box 6">
            <a:extLst>
              <a:ext uri="{FF2B5EF4-FFF2-40B4-BE49-F238E27FC236}">
                <a16:creationId xmlns:a16="http://schemas.microsoft.com/office/drawing/2014/main" id="{6D199D41-5ADF-4B45-B8BA-F11D98EC7DB3}"/>
              </a:ext>
            </a:extLst>
          </p:cNvPr>
          <p:cNvSpPr txBox="1"/>
          <p:nvPr/>
        </p:nvSpPr>
        <p:spPr>
          <a:xfrm>
            <a:off x="5966036" y="4641366"/>
            <a:ext cx="3906245" cy="394359"/>
          </a:xfrm>
          <a:prstGeom prst="rect">
            <a:avLst/>
          </a:prstGeom>
          <a:solidFill>
            <a:schemeClr val="accent2">
              <a:lumMod val="60000"/>
              <a:lumOff val="4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600"/>
              </a:spcAft>
            </a:pPr>
            <a:r>
              <a:rPr lang="en-US" b="1" dirty="0">
                <a:effectLst/>
                <a:latin typeface="Calibri" panose="020F0502020204030204" pitchFamily="34" charset="0"/>
                <a:ea typeface="Calibri" panose="020F0502020204030204" pitchFamily="34" charset="0"/>
                <a:cs typeface="Times New Roman" panose="02020603050405020304" pitchFamily="18" charset="0"/>
              </a:rPr>
              <a:t>Linux</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3AC31E6C-8E6F-43F4-B12D-6EE140771376}"/>
              </a:ext>
            </a:extLst>
          </p:cNvPr>
          <p:cNvSpPr/>
          <p:nvPr/>
        </p:nvSpPr>
        <p:spPr>
          <a:xfrm>
            <a:off x="10469723" y="5419635"/>
            <a:ext cx="1533657" cy="479711"/>
          </a:xfrm>
          <a:prstGeom prst="rect">
            <a:avLst/>
          </a:prstGeom>
          <a:solidFill>
            <a:schemeClr val="bg1">
              <a:lumMod val="95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6">
            <a:extLst>
              <a:ext uri="{FF2B5EF4-FFF2-40B4-BE49-F238E27FC236}">
                <a16:creationId xmlns:a16="http://schemas.microsoft.com/office/drawing/2014/main" id="{0EAE68F1-A1C9-433F-90C4-AE2FC79708C1}"/>
              </a:ext>
            </a:extLst>
          </p:cNvPr>
          <p:cNvSpPr txBox="1"/>
          <p:nvPr/>
        </p:nvSpPr>
        <p:spPr>
          <a:xfrm>
            <a:off x="10635756" y="5538748"/>
            <a:ext cx="259852" cy="231987"/>
          </a:xfrm>
          <a:prstGeom prst="rect">
            <a:avLst/>
          </a:prstGeom>
          <a:solidFill>
            <a:schemeClr val="accent6">
              <a:lumMod val="60000"/>
              <a:lumOff val="40000"/>
            </a:schemeClr>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15000"/>
              </a:lnSpc>
              <a:spcBef>
                <a:spcPts val="0"/>
              </a:spcBef>
              <a:spcAft>
                <a:spcPts val="600"/>
              </a:spcAft>
            </a:pPr>
            <a:endParaRPr lang="en-US">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12">
            <a:extLst>
              <a:ext uri="{FF2B5EF4-FFF2-40B4-BE49-F238E27FC236}">
                <a16:creationId xmlns:a16="http://schemas.microsoft.com/office/drawing/2014/main" id="{53AD7734-FC67-4B10-8BF5-2F4A27FAD92F}"/>
              </a:ext>
            </a:extLst>
          </p:cNvPr>
          <p:cNvSpPr txBox="1"/>
          <p:nvPr/>
        </p:nvSpPr>
        <p:spPr>
          <a:xfrm>
            <a:off x="10901270" y="5436932"/>
            <a:ext cx="1209020" cy="341130"/>
          </a:xfrm>
          <a:prstGeom prst="rect">
            <a:avLst/>
          </a:prstGeom>
          <a:noFill/>
          <a:ln w="6350">
            <a:noFill/>
          </a:ln>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just">
              <a:lnSpc>
                <a:spcPct val="115000"/>
              </a:lnSpc>
              <a:spcBef>
                <a:spcPts val="0"/>
              </a:spcBef>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Mystikos</a:t>
            </a:r>
          </a:p>
        </p:txBody>
      </p:sp>
      <p:sp>
        <p:nvSpPr>
          <p:cNvPr id="17" name="TextBox 16">
            <a:extLst>
              <a:ext uri="{FF2B5EF4-FFF2-40B4-BE49-F238E27FC236}">
                <a16:creationId xmlns:a16="http://schemas.microsoft.com/office/drawing/2014/main" id="{6A8678D8-D076-4872-BE30-2A9CE8BA444A}"/>
              </a:ext>
            </a:extLst>
          </p:cNvPr>
          <p:cNvSpPr txBox="1"/>
          <p:nvPr/>
        </p:nvSpPr>
        <p:spPr>
          <a:xfrm>
            <a:off x="4385598" y="6110200"/>
            <a:ext cx="4093702" cy="369332"/>
          </a:xfrm>
          <a:prstGeom prst="rect">
            <a:avLst/>
          </a:prstGeom>
          <a:noFill/>
        </p:spPr>
        <p:txBody>
          <a:bodyPr wrap="square">
            <a:spAutoFit/>
          </a:bodyPr>
          <a:lstStyle/>
          <a:p>
            <a:r>
              <a:rPr lang="en-US" dirty="0">
                <a:hlinkClick r:id="rId3"/>
              </a:rPr>
              <a:t>github.com/</a:t>
            </a:r>
            <a:r>
              <a:rPr lang="en-US" dirty="0" err="1">
                <a:hlinkClick r:id="rId3"/>
              </a:rPr>
              <a:t>deislabs</a:t>
            </a:r>
            <a:r>
              <a:rPr lang="en-US" dirty="0">
                <a:hlinkClick r:id="rId3"/>
              </a:rPr>
              <a:t>/</a:t>
            </a:r>
            <a:r>
              <a:rPr lang="en-US" dirty="0" err="1">
                <a:hlinkClick r:id="rId3"/>
              </a:rPr>
              <a:t>mystikos</a:t>
            </a:r>
            <a:endParaRPr lang="en-US" dirty="0"/>
          </a:p>
        </p:txBody>
      </p:sp>
    </p:spTree>
    <p:extLst>
      <p:ext uri="{BB962C8B-B14F-4D97-AF65-F5344CB8AC3E}">
        <p14:creationId xmlns:p14="http://schemas.microsoft.com/office/powerpoint/2010/main" val="596586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63612-4C54-45CB-A0B6-F3C4AE0122AD}"/>
              </a:ext>
            </a:extLst>
          </p:cNvPr>
          <p:cNvSpPr>
            <a:spLocks noGrp="1"/>
          </p:cNvSpPr>
          <p:nvPr>
            <p:ph type="title"/>
          </p:nvPr>
        </p:nvSpPr>
        <p:spPr/>
        <p:txBody>
          <a:bodyPr/>
          <a:lstStyle/>
          <a:p>
            <a:pPr algn="ctr"/>
            <a:r>
              <a:rPr lang="en-US" dirty="0"/>
              <a:t>Demo: Rust Binding</a:t>
            </a:r>
          </a:p>
        </p:txBody>
      </p:sp>
      <p:sp>
        <p:nvSpPr>
          <p:cNvPr id="3" name="Content Placeholder 2">
            <a:extLst>
              <a:ext uri="{FF2B5EF4-FFF2-40B4-BE49-F238E27FC236}">
                <a16:creationId xmlns:a16="http://schemas.microsoft.com/office/drawing/2014/main" id="{9163719E-11ED-4327-B149-225A14413AD8}"/>
              </a:ext>
            </a:extLst>
          </p:cNvPr>
          <p:cNvSpPr>
            <a:spLocks noGrp="1"/>
          </p:cNvSpPr>
          <p:nvPr>
            <p:ph idx="1"/>
          </p:nvPr>
        </p:nvSpPr>
        <p:spPr/>
        <p:txBody>
          <a:bodyPr/>
          <a:lstStyle/>
          <a:p>
            <a:pPr marL="0" indent="0">
              <a:buNone/>
            </a:pPr>
            <a:r>
              <a:rPr lang="en-US" dirty="0">
                <a:hlinkClick r:id="rId3"/>
              </a:rPr>
              <a:t>https://asciinema.org/a/jJX9AIILBSgAg78ngIhuXJJt6</a:t>
            </a:r>
            <a:endParaRPr lang="en-US" dirty="0"/>
          </a:p>
        </p:txBody>
      </p:sp>
    </p:spTree>
    <p:extLst>
      <p:ext uri="{BB962C8B-B14F-4D97-AF65-F5344CB8AC3E}">
        <p14:creationId xmlns:p14="http://schemas.microsoft.com/office/powerpoint/2010/main" val="2762029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58954-6F27-4CEC-92E0-99E998B12C7C}"/>
              </a:ext>
            </a:extLst>
          </p:cNvPr>
          <p:cNvSpPr>
            <a:spLocks noGrp="1"/>
          </p:cNvSpPr>
          <p:nvPr>
            <p:ph type="title"/>
          </p:nvPr>
        </p:nvSpPr>
        <p:spPr/>
        <p:txBody>
          <a:bodyPr/>
          <a:lstStyle/>
          <a:p>
            <a:pPr algn="ctr"/>
            <a:r>
              <a:rPr lang="en-US" dirty="0"/>
              <a:t>How to Get Involved</a:t>
            </a:r>
          </a:p>
        </p:txBody>
      </p:sp>
      <p:sp>
        <p:nvSpPr>
          <p:cNvPr id="3" name="Content Placeholder 2">
            <a:extLst>
              <a:ext uri="{FF2B5EF4-FFF2-40B4-BE49-F238E27FC236}">
                <a16:creationId xmlns:a16="http://schemas.microsoft.com/office/drawing/2014/main" id="{DEE80B6B-33B6-40F7-B89E-9653E657AF00}"/>
              </a:ext>
            </a:extLst>
          </p:cNvPr>
          <p:cNvSpPr>
            <a:spLocks noGrp="1"/>
          </p:cNvSpPr>
          <p:nvPr>
            <p:ph idx="1"/>
          </p:nvPr>
        </p:nvSpPr>
        <p:spPr>
          <a:xfrm>
            <a:off x="838199" y="1825625"/>
            <a:ext cx="10830951" cy="4351338"/>
          </a:xfrm>
        </p:spPr>
        <p:txBody>
          <a:bodyPr>
            <a:normAutofit lnSpcReduction="10000"/>
          </a:bodyPr>
          <a:lstStyle/>
          <a:p>
            <a:r>
              <a:rPr lang="en-US" dirty="0"/>
              <a:t>Open Enclave on </a:t>
            </a:r>
            <a:r>
              <a:rPr lang="en-US" dirty="0" err="1"/>
              <a:t>Github</a:t>
            </a:r>
            <a:r>
              <a:rPr lang="en-US" dirty="0"/>
              <a:t> </a:t>
            </a:r>
            <a:r>
              <a:rPr lang="en-US" dirty="0">
                <a:hlinkClick r:id="rId3"/>
              </a:rPr>
              <a:t>github.com/</a:t>
            </a:r>
            <a:r>
              <a:rPr lang="en-US" dirty="0" err="1">
                <a:hlinkClick r:id="rId3"/>
              </a:rPr>
              <a:t>openenclave</a:t>
            </a:r>
            <a:r>
              <a:rPr lang="en-US" dirty="0">
                <a:hlinkClick r:id="rId3"/>
              </a:rPr>
              <a:t>/</a:t>
            </a:r>
            <a:r>
              <a:rPr lang="en-US" dirty="0" err="1">
                <a:hlinkClick r:id="rId3"/>
              </a:rPr>
              <a:t>openenclave</a:t>
            </a:r>
            <a:endParaRPr lang="en-US" dirty="0"/>
          </a:p>
          <a:p>
            <a:r>
              <a:rPr lang="en-US" dirty="0"/>
              <a:t>Follow the Docs to write your own enclave programs!</a:t>
            </a:r>
          </a:p>
          <a:p>
            <a:r>
              <a:rPr lang="en-US" dirty="0"/>
              <a:t>Contribute</a:t>
            </a:r>
          </a:p>
          <a:p>
            <a:pPr lvl="1"/>
            <a:r>
              <a:rPr lang="en-US" dirty="0"/>
              <a:t>Use </a:t>
            </a:r>
            <a:r>
              <a:rPr lang="en-US" dirty="0" err="1"/>
              <a:t>github</a:t>
            </a:r>
            <a:r>
              <a:rPr lang="en-US" dirty="0"/>
              <a:t> issues to report bugs, ask questions, and provide feedbacks</a:t>
            </a:r>
          </a:p>
          <a:p>
            <a:pPr lvl="1"/>
            <a:r>
              <a:rPr lang="en-US" dirty="0"/>
              <a:t>Search issues with the good first issue label</a:t>
            </a:r>
          </a:p>
          <a:p>
            <a:pPr lvl="1"/>
            <a:r>
              <a:rPr lang="en-US" dirty="0"/>
              <a:t>Submit pull requests</a:t>
            </a:r>
          </a:p>
          <a:p>
            <a:r>
              <a:rPr lang="en-US" dirty="0"/>
              <a:t>Weekly open meetings: </a:t>
            </a:r>
            <a:r>
              <a:rPr lang="en-US" dirty="0">
                <a:hlinkClick r:id="rId4"/>
              </a:rPr>
              <a:t>lists.confidentialcomputing.io/g/</a:t>
            </a:r>
            <a:r>
              <a:rPr lang="en-US" dirty="0" err="1">
                <a:hlinkClick r:id="rId4"/>
              </a:rPr>
              <a:t>oesdk</a:t>
            </a:r>
            <a:r>
              <a:rPr lang="en-US" dirty="0">
                <a:hlinkClick r:id="rId4"/>
              </a:rPr>
              <a:t>/calendar</a:t>
            </a:r>
            <a:endParaRPr lang="en-US" dirty="0"/>
          </a:p>
          <a:p>
            <a:pPr lvl="1"/>
            <a:r>
              <a:rPr lang="en-US" dirty="0"/>
              <a:t>Triage meeting: Monday 10 AM PST</a:t>
            </a:r>
          </a:p>
          <a:p>
            <a:pPr lvl="1"/>
            <a:r>
              <a:rPr lang="en-US" dirty="0"/>
              <a:t>SIG Architecture meeting: Tuesday 11 AM PST</a:t>
            </a:r>
          </a:p>
          <a:p>
            <a:pPr lvl="1"/>
            <a:r>
              <a:rPr lang="en-US" dirty="0"/>
              <a:t>SIG Attestation meeting: Wednesday 10 AM PST</a:t>
            </a:r>
          </a:p>
        </p:txBody>
      </p:sp>
    </p:spTree>
    <p:extLst>
      <p:ext uri="{BB962C8B-B14F-4D97-AF65-F5344CB8AC3E}">
        <p14:creationId xmlns:p14="http://schemas.microsoft.com/office/powerpoint/2010/main" val="2892078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C1F5-1DAD-41A3-8546-E06B76C356B2}"/>
              </a:ext>
            </a:extLst>
          </p:cNvPr>
          <p:cNvSpPr>
            <a:spLocks noGrp="1"/>
          </p:cNvSpPr>
          <p:nvPr>
            <p:ph type="title"/>
          </p:nvPr>
        </p:nvSpPr>
        <p:spPr/>
        <p:txBody>
          <a:bodyPr/>
          <a:lstStyle/>
          <a:p>
            <a:pPr algn="ctr"/>
            <a:r>
              <a:rPr lang="en-US" dirty="0"/>
              <a:t>Questions?</a:t>
            </a:r>
          </a:p>
        </p:txBody>
      </p:sp>
      <p:sp>
        <p:nvSpPr>
          <p:cNvPr id="3" name="Content Placeholder 2">
            <a:extLst>
              <a:ext uri="{FF2B5EF4-FFF2-40B4-BE49-F238E27FC236}">
                <a16:creationId xmlns:a16="http://schemas.microsoft.com/office/drawing/2014/main" id="{B9AFA479-DF1C-4C20-83A1-EF199A52A3A2}"/>
              </a:ext>
            </a:extLst>
          </p:cNvPr>
          <p:cNvSpPr>
            <a:spLocks noGrp="1"/>
          </p:cNvSpPr>
          <p:nvPr>
            <p:ph idx="1"/>
          </p:nvPr>
        </p:nvSpPr>
        <p:spPr/>
        <p:txBody>
          <a:bodyPr vert="horz" lIns="91440" tIns="45720" rIns="91440" bIns="45720" rtlCol="0" anchor="t">
            <a:normAutofit/>
          </a:bodyPr>
          <a:lstStyle/>
          <a:p>
            <a:pPr marL="0" indent="0">
              <a:buNone/>
            </a:pPr>
            <a:r>
              <a:rPr lang="en-US" dirty="0"/>
              <a:t>Open Enclave SDK</a:t>
            </a:r>
          </a:p>
          <a:p>
            <a:pPr marL="0" indent="0">
              <a:buNone/>
            </a:pPr>
            <a:r>
              <a:rPr lang="en-US" dirty="0">
                <a:hlinkClick r:id="rId2"/>
              </a:rPr>
              <a:t>github.com/openenclave/openenclave</a:t>
            </a:r>
            <a:endParaRPr lang="en-US">
              <a:cs typeface="Calibri"/>
            </a:endParaRPr>
          </a:p>
          <a:p>
            <a:pPr marL="0" indent="0">
              <a:buNone/>
            </a:pPr>
            <a:endParaRPr lang="en-US" dirty="0"/>
          </a:p>
          <a:p>
            <a:pPr marL="0" indent="0">
              <a:buNone/>
            </a:pPr>
            <a:r>
              <a:rPr lang="en-US" dirty="0"/>
              <a:t>Ming-Wei Shih, @mingweishih</a:t>
            </a:r>
          </a:p>
          <a:p>
            <a:pPr marL="0" indent="0">
              <a:buNone/>
            </a:pPr>
            <a:r>
              <a:rPr lang="en-US" dirty="0">
                <a:cs typeface="Calibri" panose="020F0502020204030204"/>
              </a:rPr>
              <a:t>Microsoft Azure Confidential Compute</a:t>
            </a:r>
          </a:p>
        </p:txBody>
      </p:sp>
    </p:spTree>
    <p:extLst>
      <p:ext uri="{BB962C8B-B14F-4D97-AF65-F5344CB8AC3E}">
        <p14:creationId xmlns:p14="http://schemas.microsoft.com/office/powerpoint/2010/main" val="3600129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rrow: Up-Down 57">
            <a:extLst>
              <a:ext uri="{FF2B5EF4-FFF2-40B4-BE49-F238E27FC236}">
                <a16:creationId xmlns:a16="http://schemas.microsoft.com/office/drawing/2014/main" id="{E6780CBC-D06C-4334-B242-6C2240B4A1E4}"/>
              </a:ext>
            </a:extLst>
          </p:cNvPr>
          <p:cNvSpPr/>
          <p:nvPr/>
        </p:nvSpPr>
        <p:spPr>
          <a:xfrm rot="14795645">
            <a:off x="8019755" y="1727187"/>
            <a:ext cx="539756" cy="2133175"/>
          </a:xfrm>
          <a:prstGeom prst="up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Up-Down 55">
            <a:extLst>
              <a:ext uri="{FF2B5EF4-FFF2-40B4-BE49-F238E27FC236}">
                <a16:creationId xmlns:a16="http://schemas.microsoft.com/office/drawing/2014/main" id="{52376A5F-1107-4192-98DE-5EC2A76E7B2D}"/>
              </a:ext>
            </a:extLst>
          </p:cNvPr>
          <p:cNvSpPr/>
          <p:nvPr/>
        </p:nvSpPr>
        <p:spPr>
          <a:xfrm rot="6677587">
            <a:off x="2829406" y="1321375"/>
            <a:ext cx="539756" cy="2133175"/>
          </a:xfrm>
          <a:prstGeom prst="up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Up-Down 53">
            <a:extLst>
              <a:ext uri="{FF2B5EF4-FFF2-40B4-BE49-F238E27FC236}">
                <a16:creationId xmlns:a16="http://schemas.microsoft.com/office/drawing/2014/main" id="{236919FC-789C-4E3E-B09C-CFF2AC407737}"/>
              </a:ext>
            </a:extLst>
          </p:cNvPr>
          <p:cNvSpPr/>
          <p:nvPr/>
        </p:nvSpPr>
        <p:spPr>
          <a:xfrm rot="3923862">
            <a:off x="2960604" y="2985426"/>
            <a:ext cx="539756" cy="2133175"/>
          </a:xfrm>
          <a:prstGeom prst="up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48EEFB8-951B-4EDC-BA12-3DEB53CEF27A}"/>
              </a:ext>
            </a:extLst>
          </p:cNvPr>
          <p:cNvSpPr/>
          <p:nvPr/>
        </p:nvSpPr>
        <p:spPr>
          <a:xfrm>
            <a:off x="4391086" y="2588167"/>
            <a:ext cx="2747133" cy="1420630"/>
          </a:xfrm>
          <a:prstGeom prst="roundRect">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30EC99-D38D-4757-A432-F2F190272FC3}"/>
              </a:ext>
            </a:extLst>
          </p:cNvPr>
          <p:cNvSpPr>
            <a:spLocks noGrp="1"/>
          </p:cNvSpPr>
          <p:nvPr>
            <p:ph type="title"/>
          </p:nvPr>
        </p:nvSpPr>
        <p:spPr/>
        <p:txBody>
          <a:bodyPr/>
          <a:lstStyle/>
          <a:p>
            <a:pPr algn="ctr"/>
            <a:r>
              <a:rPr lang="en-US" altLang="zh-TW" dirty="0"/>
              <a:t>Confidential Computing 101</a:t>
            </a:r>
            <a:endParaRPr lang="en-US" dirty="0"/>
          </a:p>
        </p:txBody>
      </p:sp>
      <p:grpSp>
        <p:nvGrpSpPr>
          <p:cNvPr id="35" name="Group 34">
            <a:extLst>
              <a:ext uri="{FF2B5EF4-FFF2-40B4-BE49-F238E27FC236}">
                <a16:creationId xmlns:a16="http://schemas.microsoft.com/office/drawing/2014/main" id="{C01EB3BA-E61F-4497-809C-87615B37E4D7}"/>
              </a:ext>
            </a:extLst>
          </p:cNvPr>
          <p:cNvGrpSpPr/>
          <p:nvPr/>
        </p:nvGrpSpPr>
        <p:grpSpPr>
          <a:xfrm>
            <a:off x="5319669" y="2820607"/>
            <a:ext cx="935828" cy="875317"/>
            <a:chOff x="5379228" y="2914281"/>
            <a:chExt cx="935828" cy="875317"/>
          </a:xfrm>
        </p:grpSpPr>
        <p:pic>
          <p:nvPicPr>
            <p:cNvPr id="10" name="Graphic 9" descr="Document outline">
              <a:extLst>
                <a:ext uri="{FF2B5EF4-FFF2-40B4-BE49-F238E27FC236}">
                  <a16:creationId xmlns:a16="http://schemas.microsoft.com/office/drawing/2014/main" id="{D934E961-7FEB-4794-AF94-AF1361D3DD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9228" y="2914281"/>
              <a:ext cx="836234" cy="836234"/>
            </a:xfrm>
            <a:prstGeom prst="rect">
              <a:avLst/>
            </a:prstGeom>
          </p:spPr>
        </p:pic>
        <p:pic>
          <p:nvPicPr>
            <p:cNvPr id="7" name="Graphic 6" descr="Lock with solid fill">
              <a:extLst>
                <a:ext uri="{FF2B5EF4-FFF2-40B4-BE49-F238E27FC236}">
                  <a16:creationId xmlns:a16="http://schemas.microsoft.com/office/drawing/2014/main" id="{A9E8BF86-01D9-4526-8171-580ED7D64D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65146" y="3339688"/>
              <a:ext cx="449910" cy="449910"/>
            </a:xfrm>
            <a:prstGeom prst="rect">
              <a:avLst/>
            </a:prstGeom>
          </p:spPr>
        </p:pic>
      </p:grpSp>
      <p:sp>
        <p:nvSpPr>
          <p:cNvPr id="8" name="TextBox 7">
            <a:extLst>
              <a:ext uri="{FF2B5EF4-FFF2-40B4-BE49-F238E27FC236}">
                <a16:creationId xmlns:a16="http://schemas.microsoft.com/office/drawing/2014/main" id="{17AD29D4-141F-4960-A234-FDEC4198879C}"/>
              </a:ext>
            </a:extLst>
          </p:cNvPr>
          <p:cNvSpPr txBox="1"/>
          <p:nvPr/>
        </p:nvSpPr>
        <p:spPr>
          <a:xfrm>
            <a:off x="4356112" y="3959254"/>
            <a:ext cx="2979175" cy="646331"/>
          </a:xfrm>
          <a:prstGeom prst="rect">
            <a:avLst/>
          </a:prstGeom>
          <a:noFill/>
        </p:spPr>
        <p:txBody>
          <a:bodyPr wrap="square" rtlCol="0">
            <a:spAutoFit/>
          </a:bodyPr>
          <a:lstStyle/>
          <a:p>
            <a:r>
              <a:rPr lang="en-US" dirty="0"/>
              <a:t>Hardware-based Trusted Execution Environment (TEE)</a:t>
            </a:r>
          </a:p>
        </p:txBody>
      </p:sp>
      <p:pic>
        <p:nvPicPr>
          <p:cNvPr id="22" name="Graphic 21" descr="Database with solid fill">
            <a:extLst>
              <a:ext uri="{FF2B5EF4-FFF2-40B4-BE49-F238E27FC236}">
                <a16:creationId xmlns:a16="http://schemas.microsoft.com/office/drawing/2014/main" id="{C8C1891E-D638-49C1-9C72-EE51153A85A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31300" y="5578265"/>
            <a:ext cx="914400" cy="914400"/>
          </a:xfrm>
          <a:prstGeom prst="rect">
            <a:avLst/>
          </a:prstGeom>
        </p:spPr>
      </p:pic>
      <p:pic>
        <p:nvPicPr>
          <p:cNvPr id="28" name="Graphic 27" descr="Laptop with solid fill">
            <a:extLst>
              <a:ext uri="{FF2B5EF4-FFF2-40B4-BE49-F238E27FC236}">
                <a16:creationId xmlns:a16="http://schemas.microsoft.com/office/drawing/2014/main" id="{2A7155BA-41AC-4EDB-B1ED-D2E85F7C2FE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495324" y="1638543"/>
            <a:ext cx="914400" cy="914400"/>
          </a:xfrm>
          <a:prstGeom prst="rect">
            <a:avLst/>
          </a:prstGeom>
        </p:spPr>
      </p:pic>
      <p:pic>
        <p:nvPicPr>
          <p:cNvPr id="30" name="Graphic 29" descr="Smart Phone with solid fill">
            <a:extLst>
              <a:ext uri="{FF2B5EF4-FFF2-40B4-BE49-F238E27FC236}">
                <a16:creationId xmlns:a16="http://schemas.microsoft.com/office/drawing/2014/main" id="{34BDD581-8797-4B7D-ABF4-2741423F3D5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82083" y="1547457"/>
            <a:ext cx="914400" cy="914400"/>
          </a:xfrm>
          <a:prstGeom prst="rect">
            <a:avLst/>
          </a:prstGeom>
        </p:spPr>
      </p:pic>
      <p:pic>
        <p:nvPicPr>
          <p:cNvPr id="32" name="Graphic 31" descr="Computer with solid fill">
            <a:extLst>
              <a:ext uri="{FF2B5EF4-FFF2-40B4-BE49-F238E27FC236}">
                <a16:creationId xmlns:a16="http://schemas.microsoft.com/office/drawing/2014/main" id="{DB4AC5ED-966A-4F19-AD74-EECEE7DAF4E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169988" y="4158016"/>
            <a:ext cx="914400" cy="914400"/>
          </a:xfrm>
          <a:prstGeom prst="rect">
            <a:avLst/>
          </a:prstGeom>
        </p:spPr>
      </p:pic>
      <p:sp>
        <p:nvSpPr>
          <p:cNvPr id="34" name="TextBox 33">
            <a:extLst>
              <a:ext uri="{FF2B5EF4-FFF2-40B4-BE49-F238E27FC236}">
                <a16:creationId xmlns:a16="http://schemas.microsoft.com/office/drawing/2014/main" id="{53D6AC3F-6DFC-4871-B49A-6E41E659B881}"/>
              </a:ext>
            </a:extLst>
          </p:cNvPr>
          <p:cNvSpPr txBox="1"/>
          <p:nvPr/>
        </p:nvSpPr>
        <p:spPr>
          <a:xfrm>
            <a:off x="5149431" y="3577302"/>
            <a:ext cx="1288060" cy="369332"/>
          </a:xfrm>
          <a:prstGeom prst="rect">
            <a:avLst/>
          </a:prstGeom>
          <a:noFill/>
        </p:spPr>
        <p:txBody>
          <a:bodyPr wrap="square" rtlCol="0">
            <a:spAutoFit/>
          </a:bodyPr>
          <a:lstStyle/>
          <a:p>
            <a:r>
              <a:rPr lang="en-US" b="1" dirty="0">
                <a:solidFill>
                  <a:schemeClr val="accent1"/>
                </a:solidFill>
              </a:rPr>
              <a:t>Data in use</a:t>
            </a:r>
          </a:p>
        </p:txBody>
      </p:sp>
      <p:grpSp>
        <p:nvGrpSpPr>
          <p:cNvPr id="36" name="Group 35">
            <a:extLst>
              <a:ext uri="{FF2B5EF4-FFF2-40B4-BE49-F238E27FC236}">
                <a16:creationId xmlns:a16="http://schemas.microsoft.com/office/drawing/2014/main" id="{106BEBA4-F750-4840-A132-7F4BF6BDC880}"/>
              </a:ext>
            </a:extLst>
          </p:cNvPr>
          <p:cNvGrpSpPr/>
          <p:nvPr/>
        </p:nvGrpSpPr>
        <p:grpSpPr>
          <a:xfrm>
            <a:off x="5796259" y="5617348"/>
            <a:ext cx="935828" cy="875317"/>
            <a:chOff x="5379228" y="2914281"/>
            <a:chExt cx="935828" cy="875317"/>
          </a:xfrm>
        </p:grpSpPr>
        <p:pic>
          <p:nvPicPr>
            <p:cNvPr id="37" name="Graphic 36" descr="Document outline">
              <a:extLst>
                <a:ext uri="{FF2B5EF4-FFF2-40B4-BE49-F238E27FC236}">
                  <a16:creationId xmlns:a16="http://schemas.microsoft.com/office/drawing/2014/main" id="{9B2C3BA2-3E27-41C3-A1FE-7C0F028B4D9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9228" y="2914281"/>
              <a:ext cx="836234" cy="836234"/>
            </a:xfrm>
            <a:prstGeom prst="rect">
              <a:avLst/>
            </a:prstGeom>
          </p:spPr>
        </p:pic>
        <p:pic>
          <p:nvPicPr>
            <p:cNvPr id="38" name="Graphic 37" descr="Lock with solid fill">
              <a:extLst>
                <a:ext uri="{FF2B5EF4-FFF2-40B4-BE49-F238E27FC236}">
                  <a16:creationId xmlns:a16="http://schemas.microsoft.com/office/drawing/2014/main" id="{6492C11E-7720-47C6-BF8D-E3D15DB57D4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65146" y="3339688"/>
              <a:ext cx="449910" cy="449910"/>
            </a:xfrm>
            <a:prstGeom prst="rect">
              <a:avLst/>
            </a:prstGeom>
          </p:spPr>
        </p:pic>
      </p:grpSp>
      <p:sp>
        <p:nvSpPr>
          <p:cNvPr id="40" name="TextBox 39">
            <a:extLst>
              <a:ext uri="{FF2B5EF4-FFF2-40B4-BE49-F238E27FC236}">
                <a16:creationId xmlns:a16="http://schemas.microsoft.com/office/drawing/2014/main" id="{285E0332-9386-4786-8FC9-A714C5D12D47}"/>
              </a:ext>
            </a:extLst>
          </p:cNvPr>
          <p:cNvSpPr txBox="1"/>
          <p:nvPr/>
        </p:nvSpPr>
        <p:spPr>
          <a:xfrm>
            <a:off x="5605325" y="6387030"/>
            <a:ext cx="1357904" cy="369332"/>
          </a:xfrm>
          <a:prstGeom prst="rect">
            <a:avLst/>
          </a:prstGeom>
          <a:noFill/>
        </p:spPr>
        <p:txBody>
          <a:bodyPr wrap="square" rtlCol="0">
            <a:spAutoFit/>
          </a:bodyPr>
          <a:lstStyle/>
          <a:p>
            <a:r>
              <a:rPr lang="en-US" altLang="zh-TW" b="1" dirty="0">
                <a:solidFill>
                  <a:schemeClr val="accent1"/>
                </a:solidFill>
              </a:rPr>
              <a:t>Data at rest</a:t>
            </a:r>
            <a:endParaRPr lang="en-US" b="1" dirty="0">
              <a:solidFill>
                <a:schemeClr val="accent1"/>
              </a:solidFill>
            </a:endParaRPr>
          </a:p>
        </p:txBody>
      </p:sp>
      <p:grpSp>
        <p:nvGrpSpPr>
          <p:cNvPr id="41" name="Group 40">
            <a:extLst>
              <a:ext uri="{FF2B5EF4-FFF2-40B4-BE49-F238E27FC236}">
                <a16:creationId xmlns:a16="http://schemas.microsoft.com/office/drawing/2014/main" id="{DA78BB8D-1363-4C6E-AEB9-FC6E4E0E3527}"/>
              </a:ext>
            </a:extLst>
          </p:cNvPr>
          <p:cNvGrpSpPr/>
          <p:nvPr/>
        </p:nvGrpSpPr>
        <p:grpSpPr>
          <a:xfrm>
            <a:off x="7865947" y="2387962"/>
            <a:ext cx="935828" cy="875317"/>
            <a:chOff x="5379228" y="2914281"/>
            <a:chExt cx="935828" cy="875317"/>
          </a:xfrm>
        </p:grpSpPr>
        <p:pic>
          <p:nvPicPr>
            <p:cNvPr id="42" name="Graphic 41" descr="Document outline">
              <a:extLst>
                <a:ext uri="{FF2B5EF4-FFF2-40B4-BE49-F238E27FC236}">
                  <a16:creationId xmlns:a16="http://schemas.microsoft.com/office/drawing/2014/main" id="{BFEB5D0D-50D6-4398-8939-3D6B13529E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9228" y="2914281"/>
              <a:ext cx="836234" cy="836234"/>
            </a:xfrm>
            <a:prstGeom prst="rect">
              <a:avLst/>
            </a:prstGeom>
          </p:spPr>
        </p:pic>
        <p:pic>
          <p:nvPicPr>
            <p:cNvPr id="43" name="Graphic 42" descr="Lock with solid fill">
              <a:extLst>
                <a:ext uri="{FF2B5EF4-FFF2-40B4-BE49-F238E27FC236}">
                  <a16:creationId xmlns:a16="http://schemas.microsoft.com/office/drawing/2014/main" id="{32FDE141-CD13-471E-98E0-1D16255AD8D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65146" y="3339688"/>
              <a:ext cx="449910" cy="449910"/>
            </a:xfrm>
            <a:prstGeom prst="rect">
              <a:avLst/>
            </a:prstGeom>
          </p:spPr>
        </p:pic>
      </p:grpSp>
      <p:grpSp>
        <p:nvGrpSpPr>
          <p:cNvPr id="44" name="Group 43">
            <a:extLst>
              <a:ext uri="{FF2B5EF4-FFF2-40B4-BE49-F238E27FC236}">
                <a16:creationId xmlns:a16="http://schemas.microsoft.com/office/drawing/2014/main" id="{AC216FBA-EF38-40C4-BB28-BF0D677FC2A0}"/>
              </a:ext>
            </a:extLst>
          </p:cNvPr>
          <p:cNvGrpSpPr/>
          <p:nvPr/>
        </p:nvGrpSpPr>
        <p:grpSpPr>
          <a:xfrm>
            <a:off x="2675860" y="1922429"/>
            <a:ext cx="935828" cy="875317"/>
            <a:chOff x="5379228" y="2914281"/>
            <a:chExt cx="935828" cy="875317"/>
          </a:xfrm>
        </p:grpSpPr>
        <p:pic>
          <p:nvPicPr>
            <p:cNvPr id="45" name="Graphic 44" descr="Document outline">
              <a:extLst>
                <a:ext uri="{FF2B5EF4-FFF2-40B4-BE49-F238E27FC236}">
                  <a16:creationId xmlns:a16="http://schemas.microsoft.com/office/drawing/2014/main" id="{8F83E8C8-B706-4645-82F3-3FDEC79DD2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9228" y="2914281"/>
              <a:ext cx="836234" cy="836234"/>
            </a:xfrm>
            <a:prstGeom prst="rect">
              <a:avLst/>
            </a:prstGeom>
          </p:spPr>
        </p:pic>
        <p:pic>
          <p:nvPicPr>
            <p:cNvPr id="46" name="Graphic 45" descr="Lock with solid fill">
              <a:extLst>
                <a:ext uri="{FF2B5EF4-FFF2-40B4-BE49-F238E27FC236}">
                  <a16:creationId xmlns:a16="http://schemas.microsoft.com/office/drawing/2014/main" id="{17495DD2-AD22-46C1-8B59-46FD80F2CC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65146" y="3339688"/>
              <a:ext cx="449910" cy="449910"/>
            </a:xfrm>
            <a:prstGeom prst="rect">
              <a:avLst/>
            </a:prstGeom>
          </p:spPr>
        </p:pic>
      </p:grpSp>
      <p:grpSp>
        <p:nvGrpSpPr>
          <p:cNvPr id="47" name="Group 46">
            <a:extLst>
              <a:ext uri="{FF2B5EF4-FFF2-40B4-BE49-F238E27FC236}">
                <a16:creationId xmlns:a16="http://schemas.microsoft.com/office/drawing/2014/main" id="{C16DA5AF-7298-4DD1-A19B-5D3D3611AE5A}"/>
              </a:ext>
            </a:extLst>
          </p:cNvPr>
          <p:cNvGrpSpPr/>
          <p:nvPr/>
        </p:nvGrpSpPr>
        <p:grpSpPr>
          <a:xfrm>
            <a:off x="2859071" y="3650594"/>
            <a:ext cx="935828" cy="875317"/>
            <a:chOff x="5379228" y="2914281"/>
            <a:chExt cx="935828" cy="875317"/>
          </a:xfrm>
        </p:grpSpPr>
        <p:pic>
          <p:nvPicPr>
            <p:cNvPr id="48" name="Graphic 47" descr="Document outline">
              <a:extLst>
                <a:ext uri="{FF2B5EF4-FFF2-40B4-BE49-F238E27FC236}">
                  <a16:creationId xmlns:a16="http://schemas.microsoft.com/office/drawing/2014/main" id="{CB7F97D9-D865-49B3-910A-681DAE2E22E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379228" y="2914281"/>
              <a:ext cx="836234" cy="836234"/>
            </a:xfrm>
            <a:prstGeom prst="rect">
              <a:avLst/>
            </a:prstGeom>
          </p:spPr>
        </p:pic>
        <p:pic>
          <p:nvPicPr>
            <p:cNvPr id="49" name="Graphic 48" descr="Lock with solid fill">
              <a:extLst>
                <a:ext uri="{FF2B5EF4-FFF2-40B4-BE49-F238E27FC236}">
                  <a16:creationId xmlns:a16="http://schemas.microsoft.com/office/drawing/2014/main" id="{C18D6835-5EA9-48D8-9702-6F9D2E953D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65146" y="3339688"/>
              <a:ext cx="449910" cy="449910"/>
            </a:xfrm>
            <a:prstGeom prst="rect">
              <a:avLst/>
            </a:prstGeom>
          </p:spPr>
        </p:pic>
      </p:grpSp>
      <p:sp>
        <p:nvSpPr>
          <p:cNvPr id="60" name="TextBox 59">
            <a:extLst>
              <a:ext uri="{FF2B5EF4-FFF2-40B4-BE49-F238E27FC236}">
                <a16:creationId xmlns:a16="http://schemas.microsoft.com/office/drawing/2014/main" id="{D2DA8232-6016-49A1-9C6F-D3AF04C23722}"/>
              </a:ext>
            </a:extLst>
          </p:cNvPr>
          <p:cNvSpPr txBox="1"/>
          <p:nvPr/>
        </p:nvSpPr>
        <p:spPr>
          <a:xfrm>
            <a:off x="7654684" y="3146184"/>
            <a:ext cx="1576191" cy="369332"/>
          </a:xfrm>
          <a:prstGeom prst="rect">
            <a:avLst/>
          </a:prstGeom>
          <a:noFill/>
        </p:spPr>
        <p:txBody>
          <a:bodyPr wrap="square" rtlCol="0">
            <a:spAutoFit/>
          </a:bodyPr>
          <a:lstStyle/>
          <a:p>
            <a:r>
              <a:rPr lang="en-US" b="1" dirty="0">
                <a:solidFill>
                  <a:schemeClr val="accent1"/>
                </a:solidFill>
              </a:rPr>
              <a:t>Data in transit</a:t>
            </a:r>
          </a:p>
        </p:txBody>
      </p:sp>
      <p:sp>
        <p:nvSpPr>
          <p:cNvPr id="64" name="Arrow: Up-Down 63">
            <a:extLst>
              <a:ext uri="{FF2B5EF4-FFF2-40B4-BE49-F238E27FC236}">
                <a16:creationId xmlns:a16="http://schemas.microsoft.com/office/drawing/2014/main" id="{646C5AC4-04A3-4592-A143-8F970B44D82C}"/>
              </a:ext>
            </a:extLst>
          </p:cNvPr>
          <p:cNvSpPr/>
          <p:nvPr/>
        </p:nvSpPr>
        <p:spPr>
          <a:xfrm rot="10800000">
            <a:off x="5524183" y="4525911"/>
            <a:ext cx="539756" cy="1071896"/>
          </a:xfrm>
          <a:prstGeom prst="upDown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descr="Icon&#10;&#10;Description automatically generated">
            <a:extLst>
              <a:ext uri="{FF2B5EF4-FFF2-40B4-BE49-F238E27FC236}">
                <a16:creationId xmlns:a16="http://schemas.microsoft.com/office/drawing/2014/main" id="{B054AB79-3284-4A65-828C-C097ADE1CA4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536642" y="3935665"/>
            <a:ext cx="2252388" cy="2252388"/>
          </a:xfrm>
          <a:prstGeom prst="rect">
            <a:avLst/>
          </a:prstGeom>
        </p:spPr>
      </p:pic>
      <p:sp>
        <p:nvSpPr>
          <p:cNvPr id="74" name="Arrow: Down 73">
            <a:extLst>
              <a:ext uri="{FF2B5EF4-FFF2-40B4-BE49-F238E27FC236}">
                <a16:creationId xmlns:a16="http://schemas.microsoft.com/office/drawing/2014/main" id="{D46306E2-87D6-4905-B826-DF21BFB138FA}"/>
              </a:ext>
            </a:extLst>
          </p:cNvPr>
          <p:cNvSpPr/>
          <p:nvPr/>
        </p:nvSpPr>
        <p:spPr>
          <a:xfrm rot="4049845">
            <a:off x="7826302" y="4219087"/>
            <a:ext cx="282144" cy="2577283"/>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Down 75">
            <a:extLst>
              <a:ext uri="{FF2B5EF4-FFF2-40B4-BE49-F238E27FC236}">
                <a16:creationId xmlns:a16="http://schemas.microsoft.com/office/drawing/2014/main" id="{681F1D80-DC61-440C-8BCE-CB26D413EFF1}"/>
              </a:ext>
            </a:extLst>
          </p:cNvPr>
          <p:cNvSpPr/>
          <p:nvPr/>
        </p:nvSpPr>
        <p:spPr>
          <a:xfrm rot="7251346">
            <a:off x="8053946" y="3496060"/>
            <a:ext cx="282144" cy="204820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Down 77">
            <a:extLst>
              <a:ext uri="{FF2B5EF4-FFF2-40B4-BE49-F238E27FC236}">
                <a16:creationId xmlns:a16="http://schemas.microsoft.com/office/drawing/2014/main" id="{49A87256-30C1-4689-9224-91FF54D25422}"/>
              </a:ext>
            </a:extLst>
          </p:cNvPr>
          <p:cNvSpPr/>
          <p:nvPr/>
        </p:nvSpPr>
        <p:spPr>
          <a:xfrm rot="9426657">
            <a:off x="8635134" y="3516737"/>
            <a:ext cx="282144" cy="1538179"/>
          </a:xfrm>
          <a:prstGeom prst="downArrow">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Graphic 80" descr="No sign outline">
            <a:extLst>
              <a:ext uri="{FF2B5EF4-FFF2-40B4-BE49-F238E27FC236}">
                <a16:creationId xmlns:a16="http://schemas.microsoft.com/office/drawing/2014/main" id="{978C5CA5-D048-42C7-9FE8-EDB1CC7425DF}"/>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372675" y="4455101"/>
            <a:ext cx="858200" cy="858200"/>
          </a:xfrm>
          <a:prstGeom prst="rect">
            <a:avLst/>
          </a:prstGeom>
        </p:spPr>
      </p:pic>
      <p:sp>
        <p:nvSpPr>
          <p:cNvPr id="83" name="TextBox 82">
            <a:extLst>
              <a:ext uri="{FF2B5EF4-FFF2-40B4-BE49-F238E27FC236}">
                <a16:creationId xmlns:a16="http://schemas.microsoft.com/office/drawing/2014/main" id="{FE3878CB-5116-4F0C-A57B-5FD57E73D2D1}"/>
              </a:ext>
            </a:extLst>
          </p:cNvPr>
          <p:cNvSpPr txBox="1"/>
          <p:nvPr/>
        </p:nvSpPr>
        <p:spPr>
          <a:xfrm>
            <a:off x="7967374" y="5566011"/>
            <a:ext cx="3907936" cy="369332"/>
          </a:xfrm>
          <a:prstGeom prst="rect">
            <a:avLst/>
          </a:prstGeom>
          <a:noFill/>
        </p:spPr>
        <p:txBody>
          <a:bodyPr wrap="square" rtlCol="0">
            <a:spAutoFit/>
          </a:bodyPr>
          <a:lstStyle/>
          <a:p>
            <a:r>
              <a:rPr lang="en-US" dirty="0"/>
              <a:t>Hacker, System admin, Cloud provider…</a:t>
            </a:r>
          </a:p>
        </p:txBody>
      </p:sp>
      <p:sp>
        <p:nvSpPr>
          <p:cNvPr id="3" name="TextBox 2">
            <a:extLst>
              <a:ext uri="{FF2B5EF4-FFF2-40B4-BE49-F238E27FC236}">
                <a16:creationId xmlns:a16="http://schemas.microsoft.com/office/drawing/2014/main" id="{7BDD4274-1E40-494E-94FF-E4D967E080A4}"/>
              </a:ext>
            </a:extLst>
          </p:cNvPr>
          <p:cNvSpPr txBox="1"/>
          <p:nvPr/>
        </p:nvSpPr>
        <p:spPr>
          <a:xfrm>
            <a:off x="5319669" y="2285387"/>
            <a:ext cx="934585" cy="369332"/>
          </a:xfrm>
          <a:prstGeom prst="rect">
            <a:avLst/>
          </a:prstGeom>
          <a:noFill/>
        </p:spPr>
        <p:txBody>
          <a:bodyPr wrap="square" rtlCol="0">
            <a:spAutoFit/>
          </a:bodyPr>
          <a:lstStyle/>
          <a:p>
            <a:r>
              <a:rPr lang="en-US" b="1" dirty="0"/>
              <a:t>Enclave</a:t>
            </a:r>
          </a:p>
        </p:txBody>
      </p:sp>
    </p:spTree>
    <p:extLst>
      <p:ext uri="{BB962C8B-B14F-4D97-AF65-F5344CB8AC3E}">
        <p14:creationId xmlns:p14="http://schemas.microsoft.com/office/powerpoint/2010/main" val="1540925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8A5E299-5A4E-4364-AE6B-E1909C04BFF0}"/>
              </a:ext>
            </a:extLst>
          </p:cNvPr>
          <p:cNvGrpSpPr/>
          <p:nvPr/>
        </p:nvGrpSpPr>
        <p:grpSpPr>
          <a:xfrm>
            <a:off x="6453568" y="2546779"/>
            <a:ext cx="1072004" cy="980695"/>
            <a:chOff x="2804651" y="2600705"/>
            <a:chExt cx="1072004" cy="980695"/>
          </a:xfrm>
        </p:grpSpPr>
        <p:pic>
          <p:nvPicPr>
            <p:cNvPr id="48" name="Graphic 47" descr="Stop outline">
              <a:extLst>
                <a:ext uri="{FF2B5EF4-FFF2-40B4-BE49-F238E27FC236}">
                  <a16:creationId xmlns:a16="http://schemas.microsoft.com/office/drawing/2014/main" id="{C002BC45-CC2E-481D-910E-203AD06786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4651" y="2600705"/>
              <a:ext cx="914400" cy="914400"/>
            </a:xfrm>
            <a:prstGeom prst="rect">
              <a:avLst/>
            </a:prstGeom>
          </p:spPr>
        </p:pic>
        <p:pic>
          <p:nvPicPr>
            <p:cNvPr id="50" name="Graphic 49" descr="Lock with solid fill">
              <a:extLst>
                <a:ext uri="{FF2B5EF4-FFF2-40B4-BE49-F238E27FC236}">
                  <a16:creationId xmlns:a16="http://schemas.microsoft.com/office/drawing/2014/main" id="{52AC6891-EE26-4682-A129-59CD30A034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26745" y="3131490"/>
              <a:ext cx="449910" cy="449910"/>
            </a:xfrm>
            <a:prstGeom prst="rect">
              <a:avLst/>
            </a:prstGeom>
          </p:spPr>
        </p:pic>
      </p:grpSp>
      <p:sp>
        <p:nvSpPr>
          <p:cNvPr id="71" name="Rectangle 70">
            <a:extLst>
              <a:ext uri="{FF2B5EF4-FFF2-40B4-BE49-F238E27FC236}">
                <a16:creationId xmlns:a16="http://schemas.microsoft.com/office/drawing/2014/main" id="{8949927F-DDB1-417C-84A4-60D959AF0E91}"/>
              </a:ext>
            </a:extLst>
          </p:cNvPr>
          <p:cNvSpPr/>
          <p:nvPr/>
        </p:nvSpPr>
        <p:spPr>
          <a:xfrm>
            <a:off x="6762631" y="2877069"/>
            <a:ext cx="296273" cy="26717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B524C-8D53-4E80-9328-0FE9DBB9BFD6}"/>
              </a:ext>
            </a:extLst>
          </p:cNvPr>
          <p:cNvSpPr>
            <a:spLocks noGrp="1"/>
          </p:cNvSpPr>
          <p:nvPr>
            <p:ph type="title"/>
          </p:nvPr>
        </p:nvSpPr>
        <p:spPr/>
        <p:txBody>
          <a:bodyPr>
            <a:normAutofit/>
          </a:bodyPr>
          <a:lstStyle/>
          <a:p>
            <a:pPr algn="ctr"/>
            <a:r>
              <a:rPr lang="en-US" sz="4000" dirty="0"/>
              <a:t>Requirements for developing an enclave program</a:t>
            </a:r>
          </a:p>
        </p:txBody>
      </p:sp>
      <p:sp>
        <p:nvSpPr>
          <p:cNvPr id="4" name="TextBox 3">
            <a:extLst>
              <a:ext uri="{FF2B5EF4-FFF2-40B4-BE49-F238E27FC236}">
                <a16:creationId xmlns:a16="http://schemas.microsoft.com/office/drawing/2014/main" id="{A1A8F3DB-6057-4D53-B9DA-EE24F10D7C76}"/>
              </a:ext>
            </a:extLst>
          </p:cNvPr>
          <p:cNvSpPr txBox="1"/>
          <p:nvPr/>
        </p:nvSpPr>
        <p:spPr>
          <a:xfrm>
            <a:off x="1316501" y="2167361"/>
            <a:ext cx="2919689" cy="369332"/>
          </a:xfrm>
          <a:prstGeom prst="rect">
            <a:avLst/>
          </a:prstGeom>
          <a:solidFill>
            <a:schemeClr val="bg2"/>
          </a:solidFill>
        </p:spPr>
        <p:txBody>
          <a:bodyPr wrap="square" rtlCol="0">
            <a:spAutoFit/>
          </a:bodyPr>
          <a:lstStyle/>
          <a:p>
            <a:pPr algn="ctr"/>
            <a:r>
              <a:rPr lang="en-US" dirty="0"/>
              <a:t>Instantiation</a:t>
            </a:r>
          </a:p>
        </p:txBody>
      </p:sp>
      <p:sp>
        <p:nvSpPr>
          <p:cNvPr id="6" name="TextBox 5">
            <a:extLst>
              <a:ext uri="{FF2B5EF4-FFF2-40B4-BE49-F238E27FC236}">
                <a16:creationId xmlns:a16="http://schemas.microsoft.com/office/drawing/2014/main" id="{6E9CB6F1-21E8-40C3-9594-5A721CFEFB3E}"/>
              </a:ext>
            </a:extLst>
          </p:cNvPr>
          <p:cNvSpPr txBox="1"/>
          <p:nvPr/>
        </p:nvSpPr>
        <p:spPr>
          <a:xfrm>
            <a:off x="4602442" y="2167361"/>
            <a:ext cx="2919689" cy="369332"/>
          </a:xfrm>
          <a:prstGeom prst="rect">
            <a:avLst/>
          </a:prstGeom>
          <a:solidFill>
            <a:schemeClr val="bg2"/>
          </a:solidFill>
        </p:spPr>
        <p:txBody>
          <a:bodyPr wrap="square" rtlCol="0">
            <a:spAutoFit/>
          </a:bodyPr>
          <a:lstStyle/>
          <a:p>
            <a:pPr algn="ctr"/>
            <a:r>
              <a:rPr lang="en-US" dirty="0"/>
              <a:t>Runtime</a:t>
            </a:r>
          </a:p>
        </p:txBody>
      </p:sp>
      <p:sp>
        <p:nvSpPr>
          <p:cNvPr id="8" name="TextBox 7">
            <a:extLst>
              <a:ext uri="{FF2B5EF4-FFF2-40B4-BE49-F238E27FC236}">
                <a16:creationId xmlns:a16="http://schemas.microsoft.com/office/drawing/2014/main" id="{33D050A1-5855-48E1-8FAB-78E420082E3E}"/>
              </a:ext>
            </a:extLst>
          </p:cNvPr>
          <p:cNvSpPr txBox="1"/>
          <p:nvPr/>
        </p:nvSpPr>
        <p:spPr>
          <a:xfrm>
            <a:off x="7888383" y="2167361"/>
            <a:ext cx="2919689" cy="369332"/>
          </a:xfrm>
          <a:prstGeom prst="rect">
            <a:avLst/>
          </a:prstGeom>
          <a:solidFill>
            <a:schemeClr val="bg2"/>
          </a:solidFill>
        </p:spPr>
        <p:txBody>
          <a:bodyPr wrap="square" rtlCol="0">
            <a:spAutoFit/>
          </a:bodyPr>
          <a:lstStyle/>
          <a:p>
            <a:pPr algn="ctr"/>
            <a:r>
              <a:rPr lang="en-US" dirty="0"/>
              <a:t>Attestation</a:t>
            </a:r>
          </a:p>
        </p:txBody>
      </p:sp>
      <p:pic>
        <p:nvPicPr>
          <p:cNvPr id="14" name="Graphic 13" descr="Back with solid fill">
            <a:extLst>
              <a:ext uri="{FF2B5EF4-FFF2-40B4-BE49-F238E27FC236}">
                <a16:creationId xmlns:a16="http://schemas.microsoft.com/office/drawing/2014/main" id="{97FC1F77-3032-44E7-A63B-B16AECB7C8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78138" y="2653992"/>
            <a:ext cx="819765" cy="679802"/>
          </a:xfrm>
          <a:prstGeom prst="rect">
            <a:avLst/>
          </a:prstGeom>
        </p:spPr>
      </p:pic>
      <p:pic>
        <p:nvPicPr>
          <p:cNvPr id="22" name="Graphic 21" descr="Stop outline">
            <a:extLst>
              <a:ext uri="{FF2B5EF4-FFF2-40B4-BE49-F238E27FC236}">
                <a16:creationId xmlns:a16="http://schemas.microsoft.com/office/drawing/2014/main" id="{657C021C-6906-409B-ABEA-A6F166D891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7582" y="2536693"/>
            <a:ext cx="914400" cy="914400"/>
          </a:xfrm>
          <a:prstGeom prst="rect">
            <a:avLst/>
          </a:prstGeom>
        </p:spPr>
      </p:pic>
      <p:pic>
        <p:nvPicPr>
          <p:cNvPr id="24" name="Graphic 23" descr="Table outline">
            <a:extLst>
              <a:ext uri="{FF2B5EF4-FFF2-40B4-BE49-F238E27FC236}">
                <a16:creationId xmlns:a16="http://schemas.microsoft.com/office/drawing/2014/main" id="{3F491DFD-CDFB-408B-A040-0051F74B12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02128" y="2648486"/>
            <a:ext cx="685308" cy="685308"/>
          </a:xfrm>
          <a:prstGeom prst="rect">
            <a:avLst/>
          </a:prstGeom>
        </p:spPr>
      </p:pic>
      <p:pic>
        <p:nvPicPr>
          <p:cNvPr id="26" name="Graphic 25" descr="Stop outline">
            <a:extLst>
              <a:ext uri="{FF2B5EF4-FFF2-40B4-BE49-F238E27FC236}">
                <a16:creationId xmlns:a16="http://schemas.microsoft.com/office/drawing/2014/main" id="{6BFFFA14-39F1-44DA-A027-AF6FDD4BB5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30552" y="2546779"/>
            <a:ext cx="914400" cy="914400"/>
          </a:xfrm>
          <a:prstGeom prst="rect">
            <a:avLst/>
          </a:prstGeom>
        </p:spPr>
      </p:pic>
      <p:pic>
        <p:nvPicPr>
          <p:cNvPr id="28" name="Graphic 27" descr="Table outline">
            <a:extLst>
              <a:ext uri="{FF2B5EF4-FFF2-40B4-BE49-F238E27FC236}">
                <a16:creationId xmlns:a16="http://schemas.microsoft.com/office/drawing/2014/main" id="{E2947C8B-A25B-40E2-B2F3-6A0E1C997C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45098" y="2658572"/>
            <a:ext cx="685308" cy="685308"/>
          </a:xfrm>
          <a:prstGeom prst="rect">
            <a:avLst/>
          </a:prstGeom>
        </p:spPr>
      </p:pic>
      <p:pic>
        <p:nvPicPr>
          <p:cNvPr id="30" name="Graphic 29" descr="Lock with solid fill">
            <a:extLst>
              <a:ext uri="{FF2B5EF4-FFF2-40B4-BE49-F238E27FC236}">
                <a16:creationId xmlns:a16="http://schemas.microsoft.com/office/drawing/2014/main" id="{053DB484-419A-4C01-B2B0-270CC468B8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2646" y="3077564"/>
            <a:ext cx="449910" cy="449910"/>
          </a:xfrm>
          <a:prstGeom prst="rect">
            <a:avLst/>
          </a:prstGeom>
        </p:spPr>
      </p:pic>
      <p:sp>
        <p:nvSpPr>
          <p:cNvPr id="31" name="TextBox 30">
            <a:extLst>
              <a:ext uri="{FF2B5EF4-FFF2-40B4-BE49-F238E27FC236}">
                <a16:creationId xmlns:a16="http://schemas.microsoft.com/office/drawing/2014/main" id="{52F37100-0837-43B2-91FA-6EDD8A9B75E8}"/>
              </a:ext>
            </a:extLst>
          </p:cNvPr>
          <p:cNvSpPr txBox="1"/>
          <p:nvPr/>
        </p:nvSpPr>
        <p:spPr>
          <a:xfrm>
            <a:off x="1432318" y="4002050"/>
            <a:ext cx="2803872" cy="1754326"/>
          </a:xfrm>
          <a:prstGeom prst="rect">
            <a:avLst/>
          </a:prstGeom>
          <a:noFill/>
        </p:spPr>
        <p:txBody>
          <a:bodyPr wrap="square" rtlCol="0">
            <a:spAutoFit/>
          </a:bodyPr>
          <a:lstStyle/>
          <a:p>
            <a:r>
              <a:rPr lang="en-US" dirty="0"/>
              <a:t>Load code and data into an enclave from the host</a:t>
            </a:r>
          </a:p>
          <a:p>
            <a:endParaRPr lang="en-US" dirty="0"/>
          </a:p>
          <a:p>
            <a:endParaRPr lang="en-US" dirty="0"/>
          </a:p>
          <a:p>
            <a:r>
              <a:rPr lang="en-US" dirty="0"/>
              <a:t>Require interacting with TEE hardware in specific ways</a:t>
            </a:r>
          </a:p>
        </p:txBody>
      </p:sp>
      <p:grpSp>
        <p:nvGrpSpPr>
          <p:cNvPr id="42" name="Group 41">
            <a:extLst>
              <a:ext uri="{FF2B5EF4-FFF2-40B4-BE49-F238E27FC236}">
                <a16:creationId xmlns:a16="http://schemas.microsoft.com/office/drawing/2014/main" id="{065EE2BC-D7B9-42DD-A7A9-9D1F652E2FF8}"/>
              </a:ext>
            </a:extLst>
          </p:cNvPr>
          <p:cNvGrpSpPr/>
          <p:nvPr/>
        </p:nvGrpSpPr>
        <p:grpSpPr>
          <a:xfrm>
            <a:off x="3220320" y="2964462"/>
            <a:ext cx="367432" cy="369332"/>
            <a:chOff x="4733046" y="3079916"/>
            <a:chExt cx="369332" cy="369332"/>
          </a:xfrm>
        </p:grpSpPr>
        <p:pic>
          <p:nvPicPr>
            <p:cNvPr id="39" name="Graphic 38" descr="Shield with solid fill">
              <a:extLst>
                <a:ext uri="{FF2B5EF4-FFF2-40B4-BE49-F238E27FC236}">
                  <a16:creationId xmlns:a16="http://schemas.microsoft.com/office/drawing/2014/main" id="{CC89CB05-B5AA-4B90-ADF4-95102A909C8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33046" y="3079916"/>
              <a:ext cx="369332" cy="369332"/>
            </a:xfrm>
            <a:prstGeom prst="rect">
              <a:avLst/>
            </a:prstGeom>
          </p:spPr>
        </p:pic>
        <p:pic>
          <p:nvPicPr>
            <p:cNvPr id="41" name="Graphic 40" descr="Checkmark with solid fill">
              <a:extLst>
                <a:ext uri="{FF2B5EF4-FFF2-40B4-BE49-F238E27FC236}">
                  <a16:creationId xmlns:a16="http://schemas.microsoft.com/office/drawing/2014/main" id="{9ED42151-15AC-4FD4-AC62-B71B8C166AB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63648" y="3205825"/>
              <a:ext cx="117299" cy="117299"/>
            </a:xfrm>
            <a:prstGeom prst="rect">
              <a:avLst/>
            </a:prstGeom>
          </p:spPr>
        </p:pic>
      </p:grpSp>
      <p:pic>
        <p:nvPicPr>
          <p:cNvPr id="44" name="Graphic 43" descr="Processor with solid fill">
            <a:extLst>
              <a:ext uri="{FF2B5EF4-FFF2-40B4-BE49-F238E27FC236}">
                <a16:creationId xmlns:a16="http://schemas.microsoft.com/office/drawing/2014/main" id="{BA28B0D2-1819-4ED7-BDB9-61A9401E2B8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474740" y="3302519"/>
            <a:ext cx="626315" cy="626315"/>
          </a:xfrm>
          <a:prstGeom prst="rect">
            <a:avLst/>
          </a:prstGeom>
        </p:spPr>
      </p:pic>
      <p:pic>
        <p:nvPicPr>
          <p:cNvPr id="46" name="Graphic 45" descr="Stop outline">
            <a:extLst>
              <a:ext uri="{FF2B5EF4-FFF2-40B4-BE49-F238E27FC236}">
                <a16:creationId xmlns:a16="http://schemas.microsoft.com/office/drawing/2014/main" id="{9B3D5FE0-C3B0-4A5A-96CF-D4C45846E5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9759" y="2547474"/>
            <a:ext cx="914400" cy="914400"/>
          </a:xfrm>
          <a:prstGeom prst="rect">
            <a:avLst/>
          </a:prstGeom>
        </p:spPr>
      </p:pic>
      <p:cxnSp>
        <p:nvCxnSpPr>
          <p:cNvPr id="55" name="Straight Arrow Connector 54">
            <a:extLst>
              <a:ext uri="{FF2B5EF4-FFF2-40B4-BE49-F238E27FC236}">
                <a16:creationId xmlns:a16="http://schemas.microsoft.com/office/drawing/2014/main" id="{8D39587A-A3BF-45DA-A595-66CC18242AF1}"/>
              </a:ext>
            </a:extLst>
          </p:cNvPr>
          <p:cNvCxnSpPr>
            <a:cxnSpLocks/>
          </p:cNvCxnSpPr>
          <p:nvPr/>
        </p:nvCxnSpPr>
        <p:spPr>
          <a:xfrm>
            <a:off x="5731095" y="2877069"/>
            <a:ext cx="102315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3AD45E8-B72B-47DE-A676-FA48AA25D2EF}"/>
              </a:ext>
            </a:extLst>
          </p:cNvPr>
          <p:cNvCxnSpPr>
            <a:cxnSpLocks/>
          </p:cNvCxnSpPr>
          <p:nvPr/>
        </p:nvCxnSpPr>
        <p:spPr>
          <a:xfrm>
            <a:off x="5366959" y="2687070"/>
            <a:ext cx="0" cy="189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A47784D-1448-4F13-8276-D5B90613E206}"/>
              </a:ext>
            </a:extLst>
          </p:cNvPr>
          <p:cNvCxnSpPr>
            <a:cxnSpLocks/>
          </p:cNvCxnSpPr>
          <p:nvPr/>
        </p:nvCxnSpPr>
        <p:spPr>
          <a:xfrm>
            <a:off x="5366959" y="2898299"/>
            <a:ext cx="0" cy="1991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7FC3863-E161-4479-B77F-453EA01CEFCA}"/>
              </a:ext>
            </a:extLst>
          </p:cNvPr>
          <p:cNvCxnSpPr>
            <a:cxnSpLocks/>
          </p:cNvCxnSpPr>
          <p:nvPr/>
        </p:nvCxnSpPr>
        <p:spPr>
          <a:xfrm flipH="1" flipV="1">
            <a:off x="5731095" y="3144249"/>
            <a:ext cx="102315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5B69F03-0762-45B3-A7F9-C17354A140EA}"/>
              </a:ext>
            </a:extLst>
          </p:cNvPr>
          <p:cNvCxnSpPr>
            <a:cxnSpLocks/>
          </p:cNvCxnSpPr>
          <p:nvPr/>
        </p:nvCxnSpPr>
        <p:spPr>
          <a:xfrm>
            <a:off x="6910767" y="2912512"/>
            <a:ext cx="0" cy="196292"/>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A5CA215-F4CB-4CF6-BAAB-AB4551E9CD00}"/>
              </a:ext>
            </a:extLst>
          </p:cNvPr>
          <p:cNvCxnSpPr>
            <a:cxnSpLocks/>
          </p:cNvCxnSpPr>
          <p:nvPr/>
        </p:nvCxnSpPr>
        <p:spPr>
          <a:xfrm>
            <a:off x="5366959" y="3108804"/>
            <a:ext cx="0" cy="1991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815C1CB7-E91B-400F-8858-E62DDB8DD9A1}"/>
              </a:ext>
            </a:extLst>
          </p:cNvPr>
          <p:cNvSpPr txBox="1"/>
          <p:nvPr/>
        </p:nvSpPr>
        <p:spPr>
          <a:xfrm>
            <a:off x="4602441" y="4002050"/>
            <a:ext cx="3042367" cy="2862322"/>
          </a:xfrm>
          <a:prstGeom prst="rect">
            <a:avLst/>
          </a:prstGeom>
          <a:noFill/>
        </p:spPr>
        <p:txBody>
          <a:bodyPr wrap="square" rtlCol="0">
            <a:spAutoFit/>
          </a:bodyPr>
          <a:lstStyle/>
          <a:p>
            <a:r>
              <a:rPr lang="en-US" dirty="0"/>
              <a:t>Allow for code written in high-level language running inside the enclave</a:t>
            </a:r>
          </a:p>
          <a:p>
            <a:endParaRPr lang="en-US" dirty="0"/>
          </a:p>
          <a:p>
            <a:r>
              <a:rPr lang="en-US" dirty="0"/>
              <a:t>Require conforming TEE’s security model</a:t>
            </a:r>
          </a:p>
          <a:p>
            <a:r>
              <a:rPr lang="en-US" dirty="0"/>
              <a:t>- Host memory is </a:t>
            </a:r>
            <a:r>
              <a:rPr lang="en-US" i="1" dirty="0">
                <a:solidFill>
                  <a:srgbClr val="FF0000"/>
                </a:solidFill>
              </a:rPr>
              <a:t>untrusted</a:t>
            </a:r>
          </a:p>
          <a:p>
            <a:r>
              <a:rPr lang="en-US" dirty="0"/>
              <a:t>- Only the enclave can send</a:t>
            </a:r>
            <a:br>
              <a:rPr lang="en-US" dirty="0"/>
            </a:br>
            <a:r>
              <a:rPr lang="en-US" dirty="0"/>
              <a:t>  data to the host</a:t>
            </a:r>
            <a:br>
              <a:rPr lang="en-US" dirty="0"/>
            </a:br>
            <a:endParaRPr lang="en-US" dirty="0"/>
          </a:p>
        </p:txBody>
      </p:sp>
      <p:grpSp>
        <p:nvGrpSpPr>
          <p:cNvPr id="85" name="Group 84">
            <a:extLst>
              <a:ext uri="{FF2B5EF4-FFF2-40B4-BE49-F238E27FC236}">
                <a16:creationId xmlns:a16="http://schemas.microsoft.com/office/drawing/2014/main" id="{7AA1933B-4A3B-448B-AF73-24DD929ED33E}"/>
              </a:ext>
            </a:extLst>
          </p:cNvPr>
          <p:cNvGrpSpPr/>
          <p:nvPr/>
        </p:nvGrpSpPr>
        <p:grpSpPr>
          <a:xfrm>
            <a:off x="9928282" y="2546779"/>
            <a:ext cx="1072004" cy="980695"/>
            <a:chOff x="2804651" y="2600705"/>
            <a:chExt cx="1072004" cy="980695"/>
          </a:xfrm>
        </p:grpSpPr>
        <p:pic>
          <p:nvPicPr>
            <p:cNvPr id="86" name="Graphic 85" descr="Stop outline">
              <a:extLst>
                <a:ext uri="{FF2B5EF4-FFF2-40B4-BE49-F238E27FC236}">
                  <a16:creationId xmlns:a16="http://schemas.microsoft.com/office/drawing/2014/main" id="{56C233C3-F665-46C7-85A1-2BFAF1001B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4651" y="2600705"/>
              <a:ext cx="914400" cy="914400"/>
            </a:xfrm>
            <a:prstGeom prst="rect">
              <a:avLst/>
            </a:prstGeom>
          </p:spPr>
        </p:pic>
        <p:pic>
          <p:nvPicPr>
            <p:cNvPr id="87" name="Graphic 86" descr="Lock with solid fill">
              <a:extLst>
                <a:ext uri="{FF2B5EF4-FFF2-40B4-BE49-F238E27FC236}">
                  <a16:creationId xmlns:a16="http://schemas.microsoft.com/office/drawing/2014/main" id="{F2C5E3A8-05F9-4B94-924C-934769990A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26745" y="3131490"/>
              <a:ext cx="449910" cy="449910"/>
            </a:xfrm>
            <a:prstGeom prst="rect">
              <a:avLst/>
            </a:prstGeom>
          </p:spPr>
        </p:pic>
      </p:grpSp>
      <p:pic>
        <p:nvPicPr>
          <p:cNvPr id="89" name="Graphic 88" descr="Cloud with solid fill">
            <a:extLst>
              <a:ext uri="{FF2B5EF4-FFF2-40B4-BE49-F238E27FC236}">
                <a16:creationId xmlns:a16="http://schemas.microsoft.com/office/drawing/2014/main" id="{70574724-EC91-4049-9761-B17B1F22E95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64656" y="2533939"/>
            <a:ext cx="914400" cy="914400"/>
          </a:xfrm>
          <a:prstGeom prst="rect">
            <a:avLst/>
          </a:prstGeom>
        </p:spPr>
      </p:pic>
      <p:cxnSp>
        <p:nvCxnSpPr>
          <p:cNvPr id="95" name="Straight Arrow Connector 94">
            <a:extLst>
              <a:ext uri="{FF2B5EF4-FFF2-40B4-BE49-F238E27FC236}">
                <a16:creationId xmlns:a16="http://schemas.microsoft.com/office/drawing/2014/main" id="{803D0CCC-12A8-46C2-AE50-C8493665CC41}"/>
              </a:ext>
            </a:extLst>
          </p:cNvPr>
          <p:cNvCxnSpPr>
            <a:cxnSpLocks/>
          </p:cNvCxnSpPr>
          <p:nvPr/>
        </p:nvCxnSpPr>
        <p:spPr>
          <a:xfrm flipH="1">
            <a:off x="9779056" y="3004674"/>
            <a:ext cx="38302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40B5CF6-CFF6-41F5-AF93-946E6972AF22}"/>
              </a:ext>
            </a:extLst>
          </p:cNvPr>
          <p:cNvCxnSpPr>
            <a:cxnSpLocks/>
          </p:cNvCxnSpPr>
          <p:nvPr/>
        </p:nvCxnSpPr>
        <p:spPr>
          <a:xfrm flipH="1">
            <a:off x="8481628" y="3004674"/>
            <a:ext cx="38302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00" name="Graphic 99" descr="Paper with solid fill">
            <a:extLst>
              <a:ext uri="{FF2B5EF4-FFF2-40B4-BE49-F238E27FC236}">
                <a16:creationId xmlns:a16="http://schemas.microsoft.com/office/drawing/2014/main" id="{6282DCAF-FF69-4210-99ED-6BF57581A1D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170817" y="2774341"/>
            <a:ext cx="460666" cy="460666"/>
          </a:xfrm>
          <a:prstGeom prst="rect">
            <a:avLst/>
          </a:prstGeom>
        </p:spPr>
      </p:pic>
      <p:pic>
        <p:nvPicPr>
          <p:cNvPr id="102" name="Graphic 101" descr="Paper with solid fill">
            <a:extLst>
              <a:ext uri="{FF2B5EF4-FFF2-40B4-BE49-F238E27FC236}">
                <a16:creationId xmlns:a16="http://schemas.microsoft.com/office/drawing/2014/main" id="{9623C704-9FC6-4A28-820E-64EC67B6004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09733" y="2769797"/>
            <a:ext cx="460666" cy="460666"/>
          </a:xfrm>
          <a:prstGeom prst="rect">
            <a:avLst/>
          </a:prstGeom>
        </p:spPr>
      </p:pic>
      <p:pic>
        <p:nvPicPr>
          <p:cNvPr id="104" name="Graphic 103" descr="Magnifying glass with solid fill">
            <a:extLst>
              <a:ext uri="{FF2B5EF4-FFF2-40B4-BE49-F238E27FC236}">
                <a16:creationId xmlns:a16="http://schemas.microsoft.com/office/drawing/2014/main" id="{E0DF537B-40AE-4D63-B97F-71B4E1FEA1E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203884" y="3011488"/>
            <a:ext cx="437949" cy="437949"/>
          </a:xfrm>
          <a:prstGeom prst="rect">
            <a:avLst/>
          </a:prstGeom>
        </p:spPr>
      </p:pic>
      <p:sp>
        <p:nvSpPr>
          <p:cNvPr id="106" name="TextBox 105">
            <a:extLst>
              <a:ext uri="{FF2B5EF4-FFF2-40B4-BE49-F238E27FC236}">
                <a16:creationId xmlns:a16="http://schemas.microsoft.com/office/drawing/2014/main" id="{695BC2D1-7BFC-433E-8714-E9360FEAA27A}"/>
              </a:ext>
            </a:extLst>
          </p:cNvPr>
          <p:cNvSpPr txBox="1"/>
          <p:nvPr/>
        </p:nvSpPr>
        <p:spPr>
          <a:xfrm>
            <a:off x="7888382" y="4002050"/>
            <a:ext cx="3302467" cy="1754326"/>
          </a:xfrm>
          <a:prstGeom prst="rect">
            <a:avLst/>
          </a:prstGeom>
          <a:noFill/>
        </p:spPr>
        <p:txBody>
          <a:bodyPr wrap="square" rtlCol="0">
            <a:spAutoFit/>
          </a:bodyPr>
          <a:lstStyle/>
          <a:p>
            <a:r>
              <a:rPr lang="en-US" dirty="0"/>
              <a:t>Allow remote parties to verify the identity of the enclave</a:t>
            </a:r>
          </a:p>
          <a:p>
            <a:endParaRPr lang="en-US" dirty="0"/>
          </a:p>
          <a:p>
            <a:endParaRPr lang="en-US" dirty="0"/>
          </a:p>
          <a:p>
            <a:r>
              <a:rPr lang="en-US" dirty="0"/>
              <a:t>Require the support for both quote generation and verification</a:t>
            </a:r>
          </a:p>
        </p:txBody>
      </p:sp>
    </p:spTree>
    <p:extLst>
      <p:ext uri="{BB962C8B-B14F-4D97-AF65-F5344CB8AC3E}">
        <p14:creationId xmlns:p14="http://schemas.microsoft.com/office/powerpoint/2010/main" val="3747184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38A5E299-5A4E-4364-AE6B-E1909C04BFF0}"/>
              </a:ext>
            </a:extLst>
          </p:cNvPr>
          <p:cNvGrpSpPr/>
          <p:nvPr/>
        </p:nvGrpSpPr>
        <p:grpSpPr>
          <a:xfrm>
            <a:off x="6453568" y="2546779"/>
            <a:ext cx="1072004" cy="980695"/>
            <a:chOff x="2804651" y="2600705"/>
            <a:chExt cx="1072004" cy="980695"/>
          </a:xfrm>
        </p:grpSpPr>
        <p:pic>
          <p:nvPicPr>
            <p:cNvPr id="48" name="Graphic 47" descr="Stop outline">
              <a:extLst>
                <a:ext uri="{FF2B5EF4-FFF2-40B4-BE49-F238E27FC236}">
                  <a16:creationId xmlns:a16="http://schemas.microsoft.com/office/drawing/2014/main" id="{C002BC45-CC2E-481D-910E-203AD06786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4651" y="2600705"/>
              <a:ext cx="914400" cy="914400"/>
            </a:xfrm>
            <a:prstGeom prst="rect">
              <a:avLst/>
            </a:prstGeom>
          </p:spPr>
        </p:pic>
        <p:pic>
          <p:nvPicPr>
            <p:cNvPr id="50" name="Graphic 49" descr="Lock with solid fill">
              <a:extLst>
                <a:ext uri="{FF2B5EF4-FFF2-40B4-BE49-F238E27FC236}">
                  <a16:creationId xmlns:a16="http://schemas.microsoft.com/office/drawing/2014/main" id="{52AC6891-EE26-4682-A129-59CD30A034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26745" y="3131490"/>
              <a:ext cx="449910" cy="449910"/>
            </a:xfrm>
            <a:prstGeom prst="rect">
              <a:avLst/>
            </a:prstGeom>
          </p:spPr>
        </p:pic>
      </p:grpSp>
      <p:sp>
        <p:nvSpPr>
          <p:cNvPr id="71" name="Rectangle 70">
            <a:extLst>
              <a:ext uri="{FF2B5EF4-FFF2-40B4-BE49-F238E27FC236}">
                <a16:creationId xmlns:a16="http://schemas.microsoft.com/office/drawing/2014/main" id="{8949927F-DDB1-417C-84A4-60D959AF0E91}"/>
              </a:ext>
            </a:extLst>
          </p:cNvPr>
          <p:cNvSpPr/>
          <p:nvPr/>
        </p:nvSpPr>
        <p:spPr>
          <a:xfrm>
            <a:off x="6762631" y="2877069"/>
            <a:ext cx="296273" cy="267179"/>
          </a:xfrm>
          <a:prstGeom prst="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B524C-8D53-4E80-9328-0FE9DBB9BFD6}"/>
              </a:ext>
            </a:extLst>
          </p:cNvPr>
          <p:cNvSpPr>
            <a:spLocks noGrp="1"/>
          </p:cNvSpPr>
          <p:nvPr>
            <p:ph type="title"/>
          </p:nvPr>
        </p:nvSpPr>
        <p:spPr/>
        <p:txBody>
          <a:bodyPr>
            <a:normAutofit/>
          </a:bodyPr>
          <a:lstStyle/>
          <a:p>
            <a:pPr algn="ctr"/>
            <a:r>
              <a:rPr lang="en-US" sz="3600" dirty="0"/>
              <a:t>Open Enclave SDK:</a:t>
            </a:r>
            <a:br>
              <a:rPr lang="en-US" sz="3600" dirty="0"/>
            </a:br>
            <a:r>
              <a:rPr lang="en-US" sz="3600" dirty="0"/>
              <a:t>An Open-source C/C++ SDK for enclave programs</a:t>
            </a:r>
          </a:p>
        </p:txBody>
      </p:sp>
      <p:sp>
        <p:nvSpPr>
          <p:cNvPr id="4" name="TextBox 3">
            <a:extLst>
              <a:ext uri="{FF2B5EF4-FFF2-40B4-BE49-F238E27FC236}">
                <a16:creationId xmlns:a16="http://schemas.microsoft.com/office/drawing/2014/main" id="{A1A8F3DB-6057-4D53-B9DA-EE24F10D7C76}"/>
              </a:ext>
            </a:extLst>
          </p:cNvPr>
          <p:cNvSpPr txBox="1"/>
          <p:nvPr/>
        </p:nvSpPr>
        <p:spPr>
          <a:xfrm>
            <a:off x="1316501" y="2167361"/>
            <a:ext cx="2919689" cy="369332"/>
          </a:xfrm>
          <a:prstGeom prst="rect">
            <a:avLst/>
          </a:prstGeom>
          <a:solidFill>
            <a:schemeClr val="bg2"/>
          </a:solidFill>
        </p:spPr>
        <p:txBody>
          <a:bodyPr wrap="square" rtlCol="0">
            <a:spAutoFit/>
          </a:bodyPr>
          <a:lstStyle/>
          <a:p>
            <a:pPr algn="ctr"/>
            <a:r>
              <a:rPr lang="en-US" dirty="0"/>
              <a:t>Instantiation</a:t>
            </a:r>
          </a:p>
        </p:txBody>
      </p:sp>
      <p:sp>
        <p:nvSpPr>
          <p:cNvPr id="6" name="TextBox 5">
            <a:extLst>
              <a:ext uri="{FF2B5EF4-FFF2-40B4-BE49-F238E27FC236}">
                <a16:creationId xmlns:a16="http://schemas.microsoft.com/office/drawing/2014/main" id="{6E9CB6F1-21E8-40C3-9594-5A721CFEFB3E}"/>
              </a:ext>
            </a:extLst>
          </p:cNvPr>
          <p:cNvSpPr txBox="1"/>
          <p:nvPr/>
        </p:nvSpPr>
        <p:spPr>
          <a:xfrm>
            <a:off x="4602442" y="2167361"/>
            <a:ext cx="2919689" cy="369332"/>
          </a:xfrm>
          <a:prstGeom prst="rect">
            <a:avLst/>
          </a:prstGeom>
          <a:solidFill>
            <a:schemeClr val="bg2"/>
          </a:solidFill>
        </p:spPr>
        <p:txBody>
          <a:bodyPr wrap="square" rtlCol="0">
            <a:spAutoFit/>
          </a:bodyPr>
          <a:lstStyle/>
          <a:p>
            <a:pPr algn="ctr"/>
            <a:r>
              <a:rPr lang="en-US" dirty="0"/>
              <a:t>Runtime</a:t>
            </a:r>
          </a:p>
        </p:txBody>
      </p:sp>
      <p:sp>
        <p:nvSpPr>
          <p:cNvPr id="8" name="TextBox 7">
            <a:extLst>
              <a:ext uri="{FF2B5EF4-FFF2-40B4-BE49-F238E27FC236}">
                <a16:creationId xmlns:a16="http://schemas.microsoft.com/office/drawing/2014/main" id="{33D050A1-5855-48E1-8FAB-78E420082E3E}"/>
              </a:ext>
            </a:extLst>
          </p:cNvPr>
          <p:cNvSpPr txBox="1"/>
          <p:nvPr/>
        </p:nvSpPr>
        <p:spPr>
          <a:xfrm>
            <a:off x="7888383" y="2167361"/>
            <a:ext cx="2919689" cy="369332"/>
          </a:xfrm>
          <a:prstGeom prst="rect">
            <a:avLst/>
          </a:prstGeom>
          <a:solidFill>
            <a:schemeClr val="bg2"/>
          </a:solidFill>
        </p:spPr>
        <p:txBody>
          <a:bodyPr wrap="square" rtlCol="0">
            <a:spAutoFit/>
          </a:bodyPr>
          <a:lstStyle/>
          <a:p>
            <a:pPr algn="ctr"/>
            <a:r>
              <a:rPr lang="en-US" dirty="0"/>
              <a:t>Attestation</a:t>
            </a:r>
          </a:p>
        </p:txBody>
      </p:sp>
      <p:pic>
        <p:nvPicPr>
          <p:cNvPr id="14" name="Graphic 13" descr="Back with solid fill">
            <a:extLst>
              <a:ext uri="{FF2B5EF4-FFF2-40B4-BE49-F238E27FC236}">
                <a16:creationId xmlns:a16="http://schemas.microsoft.com/office/drawing/2014/main" id="{97FC1F77-3032-44E7-A63B-B16AECB7C81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78138" y="2653992"/>
            <a:ext cx="819765" cy="679802"/>
          </a:xfrm>
          <a:prstGeom prst="rect">
            <a:avLst/>
          </a:prstGeom>
        </p:spPr>
      </p:pic>
      <p:pic>
        <p:nvPicPr>
          <p:cNvPr id="22" name="Graphic 21" descr="Stop outline">
            <a:extLst>
              <a:ext uri="{FF2B5EF4-FFF2-40B4-BE49-F238E27FC236}">
                <a16:creationId xmlns:a16="http://schemas.microsoft.com/office/drawing/2014/main" id="{657C021C-6906-409B-ABEA-A6F166D8914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87582" y="2536693"/>
            <a:ext cx="914400" cy="914400"/>
          </a:xfrm>
          <a:prstGeom prst="rect">
            <a:avLst/>
          </a:prstGeom>
        </p:spPr>
      </p:pic>
      <p:pic>
        <p:nvPicPr>
          <p:cNvPr id="24" name="Graphic 23" descr="Table outline">
            <a:extLst>
              <a:ext uri="{FF2B5EF4-FFF2-40B4-BE49-F238E27FC236}">
                <a16:creationId xmlns:a16="http://schemas.microsoft.com/office/drawing/2014/main" id="{3F491DFD-CDFB-408B-A040-0051F74B12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602128" y="2648486"/>
            <a:ext cx="685308" cy="685308"/>
          </a:xfrm>
          <a:prstGeom prst="rect">
            <a:avLst/>
          </a:prstGeom>
        </p:spPr>
      </p:pic>
      <p:pic>
        <p:nvPicPr>
          <p:cNvPr id="26" name="Graphic 25" descr="Stop outline">
            <a:extLst>
              <a:ext uri="{FF2B5EF4-FFF2-40B4-BE49-F238E27FC236}">
                <a16:creationId xmlns:a16="http://schemas.microsoft.com/office/drawing/2014/main" id="{6BFFFA14-39F1-44DA-A027-AF6FDD4BB5F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130552" y="2546779"/>
            <a:ext cx="914400" cy="914400"/>
          </a:xfrm>
          <a:prstGeom prst="rect">
            <a:avLst/>
          </a:prstGeom>
        </p:spPr>
      </p:pic>
      <p:pic>
        <p:nvPicPr>
          <p:cNvPr id="28" name="Graphic 27" descr="Table outline">
            <a:extLst>
              <a:ext uri="{FF2B5EF4-FFF2-40B4-BE49-F238E27FC236}">
                <a16:creationId xmlns:a16="http://schemas.microsoft.com/office/drawing/2014/main" id="{E2947C8B-A25B-40E2-B2F3-6A0E1C997C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45098" y="2658572"/>
            <a:ext cx="685308" cy="685308"/>
          </a:xfrm>
          <a:prstGeom prst="rect">
            <a:avLst/>
          </a:prstGeom>
        </p:spPr>
      </p:pic>
      <p:pic>
        <p:nvPicPr>
          <p:cNvPr id="30" name="Graphic 29" descr="Lock with solid fill">
            <a:extLst>
              <a:ext uri="{FF2B5EF4-FFF2-40B4-BE49-F238E27FC236}">
                <a16:creationId xmlns:a16="http://schemas.microsoft.com/office/drawing/2014/main" id="{053DB484-419A-4C01-B2B0-270CC468B84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752646" y="3077564"/>
            <a:ext cx="449910" cy="449910"/>
          </a:xfrm>
          <a:prstGeom prst="rect">
            <a:avLst/>
          </a:prstGeom>
        </p:spPr>
      </p:pic>
      <p:grpSp>
        <p:nvGrpSpPr>
          <p:cNvPr id="42" name="Group 41">
            <a:extLst>
              <a:ext uri="{FF2B5EF4-FFF2-40B4-BE49-F238E27FC236}">
                <a16:creationId xmlns:a16="http://schemas.microsoft.com/office/drawing/2014/main" id="{065EE2BC-D7B9-42DD-A7A9-9D1F652E2FF8}"/>
              </a:ext>
            </a:extLst>
          </p:cNvPr>
          <p:cNvGrpSpPr/>
          <p:nvPr/>
        </p:nvGrpSpPr>
        <p:grpSpPr>
          <a:xfrm>
            <a:off x="3220320" y="2964462"/>
            <a:ext cx="367432" cy="369332"/>
            <a:chOff x="4733046" y="3079916"/>
            <a:chExt cx="369332" cy="369332"/>
          </a:xfrm>
        </p:grpSpPr>
        <p:pic>
          <p:nvPicPr>
            <p:cNvPr id="39" name="Graphic 38" descr="Shield with solid fill">
              <a:extLst>
                <a:ext uri="{FF2B5EF4-FFF2-40B4-BE49-F238E27FC236}">
                  <a16:creationId xmlns:a16="http://schemas.microsoft.com/office/drawing/2014/main" id="{CC89CB05-B5AA-4B90-ADF4-95102A909C8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4733046" y="3079916"/>
              <a:ext cx="369332" cy="369332"/>
            </a:xfrm>
            <a:prstGeom prst="rect">
              <a:avLst/>
            </a:prstGeom>
          </p:spPr>
        </p:pic>
        <p:pic>
          <p:nvPicPr>
            <p:cNvPr id="41" name="Graphic 40" descr="Checkmark with solid fill">
              <a:extLst>
                <a:ext uri="{FF2B5EF4-FFF2-40B4-BE49-F238E27FC236}">
                  <a16:creationId xmlns:a16="http://schemas.microsoft.com/office/drawing/2014/main" id="{9ED42151-15AC-4FD4-AC62-B71B8C166AB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63648" y="3205825"/>
              <a:ext cx="117299" cy="117299"/>
            </a:xfrm>
            <a:prstGeom prst="rect">
              <a:avLst/>
            </a:prstGeom>
          </p:spPr>
        </p:pic>
      </p:grpSp>
      <p:pic>
        <p:nvPicPr>
          <p:cNvPr id="44" name="Graphic 43" descr="Processor with solid fill">
            <a:extLst>
              <a:ext uri="{FF2B5EF4-FFF2-40B4-BE49-F238E27FC236}">
                <a16:creationId xmlns:a16="http://schemas.microsoft.com/office/drawing/2014/main" id="{BA28B0D2-1819-4ED7-BDB9-61A9401E2B8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474740" y="3302519"/>
            <a:ext cx="626315" cy="626315"/>
          </a:xfrm>
          <a:prstGeom prst="rect">
            <a:avLst/>
          </a:prstGeom>
        </p:spPr>
      </p:pic>
      <p:pic>
        <p:nvPicPr>
          <p:cNvPr id="46" name="Graphic 45" descr="Stop outline">
            <a:extLst>
              <a:ext uri="{FF2B5EF4-FFF2-40B4-BE49-F238E27FC236}">
                <a16:creationId xmlns:a16="http://schemas.microsoft.com/office/drawing/2014/main" id="{9B3D5FE0-C3B0-4A5A-96CF-D4C45846E53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09759" y="2547474"/>
            <a:ext cx="914400" cy="914400"/>
          </a:xfrm>
          <a:prstGeom prst="rect">
            <a:avLst/>
          </a:prstGeom>
        </p:spPr>
      </p:pic>
      <p:cxnSp>
        <p:nvCxnSpPr>
          <p:cNvPr id="55" name="Straight Arrow Connector 54">
            <a:extLst>
              <a:ext uri="{FF2B5EF4-FFF2-40B4-BE49-F238E27FC236}">
                <a16:creationId xmlns:a16="http://schemas.microsoft.com/office/drawing/2014/main" id="{8D39587A-A3BF-45DA-A595-66CC18242AF1}"/>
              </a:ext>
            </a:extLst>
          </p:cNvPr>
          <p:cNvCxnSpPr>
            <a:cxnSpLocks/>
          </p:cNvCxnSpPr>
          <p:nvPr/>
        </p:nvCxnSpPr>
        <p:spPr>
          <a:xfrm>
            <a:off x="5731095" y="2877069"/>
            <a:ext cx="102315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3AD45E8-B72B-47DE-A676-FA48AA25D2EF}"/>
              </a:ext>
            </a:extLst>
          </p:cNvPr>
          <p:cNvCxnSpPr>
            <a:cxnSpLocks/>
          </p:cNvCxnSpPr>
          <p:nvPr/>
        </p:nvCxnSpPr>
        <p:spPr>
          <a:xfrm>
            <a:off x="5366959" y="2687070"/>
            <a:ext cx="0" cy="18999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A47784D-1448-4F13-8276-D5B90613E206}"/>
              </a:ext>
            </a:extLst>
          </p:cNvPr>
          <p:cNvCxnSpPr>
            <a:cxnSpLocks/>
          </p:cNvCxnSpPr>
          <p:nvPr/>
        </p:nvCxnSpPr>
        <p:spPr>
          <a:xfrm>
            <a:off x="5366959" y="2898299"/>
            <a:ext cx="0" cy="1991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7FC3863-E161-4479-B77F-453EA01CEFCA}"/>
              </a:ext>
            </a:extLst>
          </p:cNvPr>
          <p:cNvCxnSpPr>
            <a:cxnSpLocks/>
          </p:cNvCxnSpPr>
          <p:nvPr/>
        </p:nvCxnSpPr>
        <p:spPr>
          <a:xfrm flipH="1" flipV="1">
            <a:off x="5731095" y="3144249"/>
            <a:ext cx="1023158"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5B69F03-0762-45B3-A7F9-C17354A140EA}"/>
              </a:ext>
            </a:extLst>
          </p:cNvPr>
          <p:cNvCxnSpPr>
            <a:cxnSpLocks/>
          </p:cNvCxnSpPr>
          <p:nvPr/>
        </p:nvCxnSpPr>
        <p:spPr>
          <a:xfrm>
            <a:off x="6910767" y="2912512"/>
            <a:ext cx="0" cy="196292"/>
          </a:xfrm>
          <a:prstGeom prst="straightConnector1">
            <a:avLst/>
          </a:prstGeom>
          <a:ln w="28575">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A5CA215-F4CB-4CF6-BAAB-AB4551E9CD00}"/>
              </a:ext>
            </a:extLst>
          </p:cNvPr>
          <p:cNvCxnSpPr>
            <a:cxnSpLocks/>
          </p:cNvCxnSpPr>
          <p:nvPr/>
        </p:nvCxnSpPr>
        <p:spPr>
          <a:xfrm>
            <a:off x="5366959" y="3108804"/>
            <a:ext cx="0" cy="1991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7AA1933B-4A3B-448B-AF73-24DD929ED33E}"/>
              </a:ext>
            </a:extLst>
          </p:cNvPr>
          <p:cNvGrpSpPr/>
          <p:nvPr/>
        </p:nvGrpSpPr>
        <p:grpSpPr>
          <a:xfrm>
            <a:off x="9928282" y="2546779"/>
            <a:ext cx="1072004" cy="980695"/>
            <a:chOff x="2804651" y="2600705"/>
            <a:chExt cx="1072004" cy="980695"/>
          </a:xfrm>
        </p:grpSpPr>
        <p:pic>
          <p:nvPicPr>
            <p:cNvPr id="86" name="Graphic 85" descr="Stop outline">
              <a:extLst>
                <a:ext uri="{FF2B5EF4-FFF2-40B4-BE49-F238E27FC236}">
                  <a16:creationId xmlns:a16="http://schemas.microsoft.com/office/drawing/2014/main" id="{56C233C3-F665-46C7-85A1-2BFAF1001B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04651" y="2600705"/>
              <a:ext cx="914400" cy="914400"/>
            </a:xfrm>
            <a:prstGeom prst="rect">
              <a:avLst/>
            </a:prstGeom>
          </p:spPr>
        </p:pic>
        <p:pic>
          <p:nvPicPr>
            <p:cNvPr id="87" name="Graphic 86" descr="Lock with solid fill">
              <a:extLst>
                <a:ext uri="{FF2B5EF4-FFF2-40B4-BE49-F238E27FC236}">
                  <a16:creationId xmlns:a16="http://schemas.microsoft.com/office/drawing/2014/main" id="{F2C5E3A8-05F9-4B94-924C-934769990A9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426745" y="3131490"/>
              <a:ext cx="449910" cy="449910"/>
            </a:xfrm>
            <a:prstGeom prst="rect">
              <a:avLst/>
            </a:prstGeom>
          </p:spPr>
        </p:pic>
      </p:grpSp>
      <p:pic>
        <p:nvPicPr>
          <p:cNvPr id="89" name="Graphic 88" descr="Cloud with solid fill">
            <a:extLst>
              <a:ext uri="{FF2B5EF4-FFF2-40B4-BE49-F238E27FC236}">
                <a16:creationId xmlns:a16="http://schemas.microsoft.com/office/drawing/2014/main" id="{70574724-EC91-4049-9761-B17B1F22E95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864656" y="2533939"/>
            <a:ext cx="914400" cy="914400"/>
          </a:xfrm>
          <a:prstGeom prst="rect">
            <a:avLst/>
          </a:prstGeom>
        </p:spPr>
      </p:pic>
      <p:cxnSp>
        <p:nvCxnSpPr>
          <p:cNvPr id="95" name="Straight Arrow Connector 94">
            <a:extLst>
              <a:ext uri="{FF2B5EF4-FFF2-40B4-BE49-F238E27FC236}">
                <a16:creationId xmlns:a16="http://schemas.microsoft.com/office/drawing/2014/main" id="{803D0CCC-12A8-46C2-AE50-C8493665CC41}"/>
              </a:ext>
            </a:extLst>
          </p:cNvPr>
          <p:cNvCxnSpPr>
            <a:cxnSpLocks/>
          </p:cNvCxnSpPr>
          <p:nvPr/>
        </p:nvCxnSpPr>
        <p:spPr>
          <a:xfrm flipH="1">
            <a:off x="9779056" y="3004674"/>
            <a:ext cx="38302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40B5CF6-CFF6-41F5-AF93-946E6972AF22}"/>
              </a:ext>
            </a:extLst>
          </p:cNvPr>
          <p:cNvCxnSpPr>
            <a:cxnSpLocks/>
          </p:cNvCxnSpPr>
          <p:nvPr/>
        </p:nvCxnSpPr>
        <p:spPr>
          <a:xfrm flipH="1">
            <a:off x="8481628" y="3004674"/>
            <a:ext cx="38302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00" name="Graphic 99" descr="Paper with solid fill">
            <a:extLst>
              <a:ext uri="{FF2B5EF4-FFF2-40B4-BE49-F238E27FC236}">
                <a16:creationId xmlns:a16="http://schemas.microsoft.com/office/drawing/2014/main" id="{6282DCAF-FF69-4210-99ED-6BF57581A1D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170817" y="2774341"/>
            <a:ext cx="460666" cy="460666"/>
          </a:xfrm>
          <a:prstGeom prst="rect">
            <a:avLst/>
          </a:prstGeom>
        </p:spPr>
      </p:pic>
      <p:pic>
        <p:nvPicPr>
          <p:cNvPr id="102" name="Graphic 101" descr="Paper with solid fill">
            <a:extLst>
              <a:ext uri="{FF2B5EF4-FFF2-40B4-BE49-F238E27FC236}">
                <a16:creationId xmlns:a16="http://schemas.microsoft.com/office/drawing/2014/main" id="{9623C704-9FC6-4A28-820E-64EC67B6004F}"/>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009733" y="2769797"/>
            <a:ext cx="460666" cy="460666"/>
          </a:xfrm>
          <a:prstGeom prst="rect">
            <a:avLst/>
          </a:prstGeom>
        </p:spPr>
      </p:pic>
      <p:pic>
        <p:nvPicPr>
          <p:cNvPr id="104" name="Graphic 103" descr="Magnifying glass with solid fill">
            <a:extLst>
              <a:ext uri="{FF2B5EF4-FFF2-40B4-BE49-F238E27FC236}">
                <a16:creationId xmlns:a16="http://schemas.microsoft.com/office/drawing/2014/main" id="{E0DF537B-40AE-4D63-B97F-71B4E1FEA1EB}"/>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8203884" y="3011488"/>
            <a:ext cx="437949" cy="437949"/>
          </a:xfrm>
          <a:prstGeom prst="rect">
            <a:avLst/>
          </a:prstGeom>
        </p:spPr>
      </p:pic>
      <p:sp>
        <p:nvSpPr>
          <p:cNvPr id="3" name="TextBox 2">
            <a:extLst>
              <a:ext uri="{FF2B5EF4-FFF2-40B4-BE49-F238E27FC236}">
                <a16:creationId xmlns:a16="http://schemas.microsoft.com/office/drawing/2014/main" id="{AB7BA5D2-BA4D-4A03-A846-2C0714BE0C34}"/>
              </a:ext>
            </a:extLst>
          </p:cNvPr>
          <p:cNvSpPr txBox="1"/>
          <p:nvPr/>
        </p:nvSpPr>
        <p:spPr>
          <a:xfrm>
            <a:off x="1282867" y="4015549"/>
            <a:ext cx="2919689" cy="1021556"/>
          </a:xfrm>
          <a:prstGeom prst="roundRect">
            <a:avLst/>
          </a:prstGeom>
          <a:solidFill>
            <a:schemeClr val="accent1">
              <a:lumMod val="20000"/>
              <a:lumOff val="80000"/>
            </a:schemeClr>
          </a:solidFill>
        </p:spPr>
        <p:txBody>
          <a:bodyPr wrap="square" rtlCol="0">
            <a:spAutoFit/>
          </a:bodyPr>
          <a:lstStyle/>
          <a:p>
            <a:r>
              <a:rPr lang="en-US" dirty="0"/>
              <a:t>Multi-TEE Support: </a:t>
            </a:r>
            <a:br>
              <a:rPr lang="en-US" dirty="0"/>
            </a:br>
            <a:r>
              <a:rPr lang="en-US" dirty="0"/>
              <a:t>Intel SGX</a:t>
            </a:r>
            <a:br>
              <a:rPr lang="en-US" dirty="0"/>
            </a:br>
            <a:r>
              <a:rPr lang="en-US" dirty="0"/>
              <a:t>ARM </a:t>
            </a:r>
            <a:r>
              <a:rPr lang="en-US" dirty="0" err="1"/>
              <a:t>TrustZone</a:t>
            </a:r>
            <a:r>
              <a:rPr lang="en-US" dirty="0"/>
              <a:t> (preview)</a:t>
            </a:r>
          </a:p>
        </p:txBody>
      </p:sp>
      <p:sp>
        <p:nvSpPr>
          <p:cNvPr id="5" name="TextBox 4">
            <a:extLst>
              <a:ext uri="{FF2B5EF4-FFF2-40B4-BE49-F238E27FC236}">
                <a16:creationId xmlns:a16="http://schemas.microsoft.com/office/drawing/2014/main" id="{34C14379-D188-401B-A483-2547DCFEB35D}"/>
              </a:ext>
            </a:extLst>
          </p:cNvPr>
          <p:cNvSpPr txBox="1"/>
          <p:nvPr/>
        </p:nvSpPr>
        <p:spPr>
          <a:xfrm>
            <a:off x="4602442" y="4872480"/>
            <a:ext cx="2980044" cy="408623"/>
          </a:xfrm>
          <a:prstGeom prst="roundRect">
            <a:avLst/>
          </a:prstGeom>
          <a:solidFill>
            <a:schemeClr val="accent1">
              <a:lumMod val="20000"/>
              <a:lumOff val="80000"/>
            </a:schemeClr>
          </a:solidFill>
        </p:spPr>
        <p:txBody>
          <a:bodyPr wrap="square" rtlCol="0">
            <a:spAutoFit/>
          </a:bodyPr>
          <a:lstStyle/>
          <a:p>
            <a:r>
              <a:rPr lang="en-US" dirty="0"/>
              <a:t>Ported C POSIX Library (</a:t>
            </a:r>
            <a:r>
              <a:rPr lang="en-US" dirty="0" err="1"/>
              <a:t>musl</a:t>
            </a:r>
            <a:r>
              <a:rPr lang="en-US" dirty="0"/>
              <a:t>)</a:t>
            </a:r>
          </a:p>
        </p:txBody>
      </p:sp>
      <p:sp>
        <p:nvSpPr>
          <p:cNvPr id="7" name="TextBox 6">
            <a:extLst>
              <a:ext uri="{FF2B5EF4-FFF2-40B4-BE49-F238E27FC236}">
                <a16:creationId xmlns:a16="http://schemas.microsoft.com/office/drawing/2014/main" id="{DE82D25D-EE6D-4098-BA0D-10BE84A354BC}"/>
              </a:ext>
            </a:extLst>
          </p:cNvPr>
          <p:cNvSpPr txBox="1"/>
          <p:nvPr/>
        </p:nvSpPr>
        <p:spPr>
          <a:xfrm>
            <a:off x="7888383" y="4008785"/>
            <a:ext cx="2919689" cy="715089"/>
          </a:xfrm>
          <a:prstGeom prst="roundRect">
            <a:avLst/>
          </a:prstGeom>
          <a:solidFill>
            <a:schemeClr val="accent1">
              <a:lumMod val="20000"/>
              <a:lumOff val="80000"/>
            </a:schemeClr>
          </a:solidFill>
        </p:spPr>
        <p:txBody>
          <a:bodyPr wrap="square" rtlCol="0">
            <a:spAutoFit/>
          </a:bodyPr>
          <a:lstStyle/>
          <a:p>
            <a:r>
              <a:rPr lang="en-US" dirty="0"/>
              <a:t>Attestation Plugin APIs: </a:t>
            </a:r>
            <a:br>
              <a:rPr lang="en-US" dirty="0"/>
            </a:br>
            <a:r>
              <a:rPr lang="en-US" dirty="0"/>
              <a:t>SGX Plugins</a:t>
            </a:r>
          </a:p>
        </p:txBody>
      </p:sp>
      <p:sp>
        <p:nvSpPr>
          <p:cNvPr id="9" name="TextBox 8">
            <a:extLst>
              <a:ext uri="{FF2B5EF4-FFF2-40B4-BE49-F238E27FC236}">
                <a16:creationId xmlns:a16="http://schemas.microsoft.com/office/drawing/2014/main" id="{EE192273-6166-4ACD-B3B0-C3258DB98285}"/>
              </a:ext>
            </a:extLst>
          </p:cNvPr>
          <p:cNvSpPr txBox="1"/>
          <p:nvPr/>
        </p:nvSpPr>
        <p:spPr>
          <a:xfrm>
            <a:off x="4607132" y="4013944"/>
            <a:ext cx="2975354" cy="715089"/>
          </a:xfrm>
          <a:prstGeom prst="roundRect">
            <a:avLst/>
          </a:prstGeom>
          <a:solidFill>
            <a:schemeClr val="accent1">
              <a:lumMod val="20000"/>
              <a:lumOff val="80000"/>
            </a:schemeClr>
          </a:solidFill>
        </p:spPr>
        <p:txBody>
          <a:bodyPr wrap="square" rtlCol="0">
            <a:spAutoFit/>
          </a:bodyPr>
          <a:lstStyle/>
          <a:p>
            <a:r>
              <a:rPr lang="en-US" dirty="0"/>
              <a:t>Multi-OS Support: </a:t>
            </a:r>
            <a:br>
              <a:rPr lang="en-US" dirty="0"/>
            </a:br>
            <a:r>
              <a:rPr lang="en-US" dirty="0"/>
              <a:t>Linux, Windows</a:t>
            </a:r>
          </a:p>
        </p:txBody>
      </p:sp>
      <p:sp>
        <p:nvSpPr>
          <p:cNvPr id="12" name="TextBox 11">
            <a:extLst>
              <a:ext uri="{FF2B5EF4-FFF2-40B4-BE49-F238E27FC236}">
                <a16:creationId xmlns:a16="http://schemas.microsoft.com/office/drawing/2014/main" id="{F232DA38-000E-493E-8C1D-33C619FD950A}"/>
              </a:ext>
            </a:extLst>
          </p:cNvPr>
          <p:cNvSpPr txBox="1"/>
          <p:nvPr/>
        </p:nvSpPr>
        <p:spPr>
          <a:xfrm>
            <a:off x="4602440" y="5424550"/>
            <a:ext cx="2975354" cy="1021556"/>
          </a:xfrm>
          <a:prstGeom prst="roundRect">
            <a:avLst/>
          </a:prstGeom>
          <a:solidFill>
            <a:schemeClr val="accent1">
              <a:lumMod val="20000"/>
              <a:lumOff val="80000"/>
            </a:schemeClr>
          </a:solidFill>
        </p:spPr>
        <p:txBody>
          <a:bodyPr wrap="square" rtlCol="0">
            <a:spAutoFit/>
          </a:bodyPr>
          <a:lstStyle/>
          <a:p>
            <a:r>
              <a:rPr lang="en-US" dirty="0"/>
              <a:t>Other 3</a:t>
            </a:r>
            <a:r>
              <a:rPr lang="en-US" baseline="30000" dirty="0"/>
              <a:t>rd</a:t>
            </a:r>
            <a:r>
              <a:rPr lang="en-US" dirty="0"/>
              <a:t> party Libraries:</a:t>
            </a:r>
            <a:br>
              <a:rPr lang="en-US" dirty="0"/>
            </a:br>
            <a:r>
              <a:rPr lang="en-US" dirty="0"/>
              <a:t>LLVM </a:t>
            </a:r>
            <a:r>
              <a:rPr lang="en-US" dirty="0" err="1"/>
              <a:t>libc</a:t>
            </a:r>
            <a:r>
              <a:rPr lang="en-US" dirty="0"/>
              <a:t>++, </a:t>
            </a:r>
            <a:r>
              <a:rPr lang="en-US" dirty="0" err="1"/>
              <a:t>Mbed</a:t>
            </a:r>
            <a:r>
              <a:rPr lang="en-US" dirty="0"/>
              <a:t> TLS, OpenSSL</a:t>
            </a:r>
          </a:p>
        </p:txBody>
      </p:sp>
    </p:spTree>
    <p:extLst>
      <p:ext uri="{BB962C8B-B14F-4D97-AF65-F5344CB8AC3E}">
        <p14:creationId xmlns:p14="http://schemas.microsoft.com/office/powerpoint/2010/main" val="362115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AA0270BB-CC93-447F-9D2E-30084B1E48F1}"/>
              </a:ext>
            </a:extLst>
          </p:cNvPr>
          <p:cNvSpPr/>
          <p:nvPr/>
        </p:nvSpPr>
        <p:spPr>
          <a:xfrm>
            <a:off x="6166600" y="2229733"/>
            <a:ext cx="3884766" cy="2756592"/>
          </a:xfrm>
          <a:prstGeom prst="rect">
            <a:avLst/>
          </a:prstGeom>
          <a:solidFill>
            <a:schemeClr val="bg1"/>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022A4E-ED95-45A6-BBE8-96CF031F5CD1}"/>
              </a:ext>
            </a:extLst>
          </p:cNvPr>
          <p:cNvSpPr>
            <a:spLocks noGrp="1"/>
          </p:cNvSpPr>
          <p:nvPr>
            <p:ph type="title"/>
          </p:nvPr>
        </p:nvSpPr>
        <p:spPr/>
        <p:txBody>
          <a:bodyPr/>
          <a:lstStyle/>
          <a:p>
            <a:pPr algn="ctr"/>
            <a:r>
              <a:rPr lang="en-US" dirty="0"/>
              <a:t>Architecture</a:t>
            </a:r>
          </a:p>
        </p:txBody>
      </p:sp>
      <p:sp>
        <p:nvSpPr>
          <p:cNvPr id="4" name="Rectangle: Rounded Corners 3">
            <a:extLst>
              <a:ext uri="{FF2B5EF4-FFF2-40B4-BE49-F238E27FC236}">
                <a16:creationId xmlns:a16="http://schemas.microsoft.com/office/drawing/2014/main" id="{8632D9F3-1682-4C48-9520-B08B4CCB88B8}"/>
              </a:ext>
            </a:extLst>
          </p:cNvPr>
          <p:cNvSpPr/>
          <p:nvPr/>
        </p:nvSpPr>
        <p:spPr>
          <a:xfrm>
            <a:off x="3774569" y="5735162"/>
            <a:ext cx="2391511" cy="400929"/>
          </a:xfrm>
          <a:prstGeom prst="roundRect">
            <a:avLst/>
          </a:prstGeom>
          <a:solidFill>
            <a:schemeClr val="accent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Intel SGX</a:t>
            </a:r>
          </a:p>
        </p:txBody>
      </p:sp>
      <p:sp>
        <p:nvSpPr>
          <p:cNvPr id="6" name="Rectangle: Rounded Corners 5">
            <a:extLst>
              <a:ext uri="{FF2B5EF4-FFF2-40B4-BE49-F238E27FC236}">
                <a16:creationId xmlns:a16="http://schemas.microsoft.com/office/drawing/2014/main" id="{120BA2AA-3D5F-4D76-8F02-CFA9D126D063}"/>
              </a:ext>
            </a:extLst>
          </p:cNvPr>
          <p:cNvSpPr/>
          <p:nvPr/>
        </p:nvSpPr>
        <p:spPr>
          <a:xfrm>
            <a:off x="3774567" y="5193555"/>
            <a:ext cx="2391511" cy="400929"/>
          </a:xfrm>
          <a:prstGeom prst="roundRect">
            <a:avLst/>
          </a:prstGeom>
          <a:solidFill>
            <a:schemeClr val="accent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Intel SGX Libraries</a:t>
            </a:r>
          </a:p>
        </p:txBody>
      </p:sp>
      <p:sp>
        <p:nvSpPr>
          <p:cNvPr id="8" name="Rectangle: Rounded Corners 7">
            <a:extLst>
              <a:ext uri="{FF2B5EF4-FFF2-40B4-BE49-F238E27FC236}">
                <a16:creationId xmlns:a16="http://schemas.microsoft.com/office/drawing/2014/main" id="{AA872D47-241F-4DFF-ABB2-3396C58ACDD3}"/>
              </a:ext>
            </a:extLst>
          </p:cNvPr>
          <p:cNvSpPr/>
          <p:nvPr/>
        </p:nvSpPr>
        <p:spPr>
          <a:xfrm>
            <a:off x="6313786" y="5735161"/>
            <a:ext cx="2391512" cy="400929"/>
          </a:xfrm>
          <a:prstGeom prst="roundRect">
            <a:avLst/>
          </a:prstGeom>
          <a:solidFill>
            <a:schemeClr val="accent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ARM </a:t>
            </a:r>
            <a:r>
              <a:rPr lang="en-US" dirty="0" err="1">
                <a:solidFill>
                  <a:schemeClr val="tx1"/>
                </a:solidFill>
              </a:rPr>
              <a:t>TrustZone</a:t>
            </a:r>
            <a:endParaRPr lang="en-US" dirty="0">
              <a:solidFill>
                <a:schemeClr val="tx1"/>
              </a:solidFill>
            </a:endParaRPr>
          </a:p>
        </p:txBody>
      </p:sp>
      <p:sp>
        <p:nvSpPr>
          <p:cNvPr id="10" name="Rectangle: Rounded Corners 9">
            <a:extLst>
              <a:ext uri="{FF2B5EF4-FFF2-40B4-BE49-F238E27FC236}">
                <a16:creationId xmlns:a16="http://schemas.microsoft.com/office/drawing/2014/main" id="{CF04C607-275C-4410-A3FF-994404829CF3}"/>
              </a:ext>
            </a:extLst>
          </p:cNvPr>
          <p:cNvSpPr/>
          <p:nvPr/>
        </p:nvSpPr>
        <p:spPr>
          <a:xfrm>
            <a:off x="6313784" y="5193555"/>
            <a:ext cx="2391511" cy="396239"/>
          </a:xfrm>
          <a:prstGeom prst="roundRect">
            <a:avLst/>
          </a:prstGeom>
          <a:solidFill>
            <a:schemeClr val="accent2">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OP-TEE</a:t>
            </a:r>
          </a:p>
        </p:txBody>
      </p:sp>
      <p:sp>
        <p:nvSpPr>
          <p:cNvPr id="12" name="Rectangle: Rounded Corners 11">
            <a:extLst>
              <a:ext uri="{FF2B5EF4-FFF2-40B4-BE49-F238E27FC236}">
                <a16:creationId xmlns:a16="http://schemas.microsoft.com/office/drawing/2014/main" id="{64272AD6-3828-4CF9-A2AA-6C54CC54DECC}"/>
              </a:ext>
            </a:extLst>
          </p:cNvPr>
          <p:cNvSpPr/>
          <p:nvPr/>
        </p:nvSpPr>
        <p:spPr>
          <a:xfrm>
            <a:off x="6315934" y="4487539"/>
            <a:ext cx="3615853" cy="400929"/>
          </a:xfrm>
          <a:prstGeom prst="round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Open Enclave Runtime Libraries</a:t>
            </a:r>
          </a:p>
        </p:txBody>
      </p:sp>
      <p:sp>
        <p:nvSpPr>
          <p:cNvPr id="16" name="Rectangle: Rounded Corners 15">
            <a:extLst>
              <a:ext uri="{FF2B5EF4-FFF2-40B4-BE49-F238E27FC236}">
                <a16:creationId xmlns:a16="http://schemas.microsoft.com/office/drawing/2014/main" id="{835494DE-07E9-4155-86BE-D7FC261E75E3}"/>
              </a:ext>
            </a:extLst>
          </p:cNvPr>
          <p:cNvSpPr/>
          <p:nvPr/>
        </p:nvSpPr>
        <p:spPr>
          <a:xfrm>
            <a:off x="6315934" y="4040269"/>
            <a:ext cx="3615853" cy="335169"/>
          </a:xfrm>
          <a:prstGeom prst="round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solidFill>
                  <a:schemeClr val="tx1"/>
                </a:solidFill>
              </a:rPr>
              <a:t>musl</a:t>
            </a:r>
            <a:r>
              <a:rPr lang="en-US" dirty="0">
                <a:solidFill>
                  <a:schemeClr val="tx1"/>
                </a:solidFill>
              </a:rPr>
              <a:t> </a:t>
            </a:r>
            <a:r>
              <a:rPr lang="en-US" dirty="0" err="1">
                <a:solidFill>
                  <a:schemeClr val="tx1"/>
                </a:solidFill>
              </a:rPr>
              <a:t>libc</a:t>
            </a:r>
            <a:endParaRPr lang="en-US" dirty="0">
              <a:solidFill>
                <a:schemeClr val="tx1"/>
              </a:solidFill>
            </a:endParaRPr>
          </a:p>
        </p:txBody>
      </p:sp>
      <p:sp>
        <p:nvSpPr>
          <p:cNvPr id="18" name="Rectangle: Rounded Corners 17">
            <a:extLst>
              <a:ext uri="{FF2B5EF4-FFF2-40B4-BE49-F238E27FC236}">
                <a16:creationId xmlns:a16="http://schemas.microsoft.com/office/drawing/2014/main" id="{96F45BD0-FAAF-4336-9A01-177D9447A6FE}"/>
              </a:ext>
            </a:extLst>
          </p:cNvPr>
          <p:cNvSpPr/>
          <p:nvPr/>
        </p:nvSpPr>
        <p:spPr>
          <a:xfrm>
            <a:off x="8820443" y="2912275"/>
            <a:ext cx="1111345" cy="1015893"/>
          </a:xfrm>
          <a:prstGeom prst="round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LLVM </a:t>
            </a:r>
            <a:r>
              <a:rPr lang="en-US" dirty="0" err="1">
                <a:solidFill>
                  <a:schemeClr val="tx1"/>
                </a:solidFill>
              </a:rPr>
              <a:t>libc</a:t>
            </a:r>
            <a:r>
              <a:rPr lang="en-US" dirty="0">
                <a:solidFill>
                  <a:schemeClr val="tx1"/>
                </a:solidFill>
              </a:rPr>
              <a:t>++</a:t>
            </a:r>
          </a:p>
        </p:txBody>
      </p:sp>
      <p:sp>
        <p:nvSpPr>
          <p:cNvPr id="20" name="Rectangle: Rounded Corners 19">
            <a:extLst>
              <a:ext uri="{FF2B5EF4-FFF2-40B4-BE49-F238E27FC236}">
                <a16:creationId xmlns:a16="http://schemas.microsoft.com/office/drawing/2014/main" id="{03735934-6318-4F08-89C0-B3D444EC71DC}"/>
              </a:ext>
            </a:extLst>
          </p:cNvPr>
          <p:cNvSpPr/>
          <p:nvPr/>
        </p:nvSpPr>
        <p:spPr>
          <a:xfrm>
            <a:off x="7510063" y="3468497"/>
            <a:ext cx="1231791" cy="420015"/>
          </a:xfrm>
          <a:prstGeom prst="round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err="1">
                <a:solidFill>
                  <a:schemeClr val="tx1"/>
                </a:solidFill>
              </a:rPr>
              <a:t>Mbed</a:t>
            </a:r>
            <a:r>
              <a:rPr lang="en-US" dirty="0">
                <a:solidFill>
                  <a:schemeClr val="tx1"/>
                </a:solidFill>
              </a:rPr>
              <a:t> TLS</a:t>
            </a:r>
          </a:p>
        </p:txBody>
      </p:sp>
      <p:sp>
        <p:nvSpPr>
          <p:cNvPr id="22" name="Rectangle: Rounded Corners 21">
            <a:extLst>
              <a:ext uri="{FF2B5EF4-FFF2-40B4-BE49-F238E27FC236}">
                <a16:creationId xmlns:a16="http://schemas.microsoft.com/office/drawing/2014/main" id="{3E17AC24-4C07-499F-A7A7-6768E0C31BAA}"/>
              </a:ext>
            </a:extLst>
          </p:cNvPr>
          <p:cNvSpPr/>
          <p:nvPr/>
        </p:nvSpPr>
        <p:spPr>
          <a:xfrm>
            <a:off x="6320137" y="3468497"/>
            <a:ext cx="1111337" cy="401150"/>
          </a:xfrm>
          <a:prstGeom prst="round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OpenSSL</a:t>
            </a:r>
          </a:p>
        </p:txBody>
      </p:sp>
      <p:sp>
        <p:nvSpPr>
          <p:cNvPr id="24" name="Rectangle: Rounded Corners 23">
            <a:extLst>
              <a:ext uri="{FF2B5EF4-FFF2-40B4-BE49-F238E27FC236}">
                <a16:creationId xmlns:a16="http://schemas.microsoft.com/office/drawing/2014/main" id="{E8DF28BA-3151-4F98-994E-B15EE7250723}"/>
              </a:ext>
            </a:extLst>
          </p:cNvPr>
          <p:cNvSpPr/>
          <p:nvPr/>
        </p:nvSpPr>
        <p:spPr>
          <a:xfrm>
            <a:off x="6315935" y="2912275"/>
            <a:ext cx="2441637" cy="420015"/>
          </a:xfrm>
          <a:prstGeom prst="round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OE Attestation Plugins</a:t>
            </a:r>
          </a:p>
        </p:txBody>
      </p:sp>
      <p:sp>
        <p:nvSpPr>
          <p:cNvPr id="26" name="Rectangle: Rounded Corners 25">
            <a:extLst>
              <a:ext uri="{FF2B5EF4-FFF2-40B4-BE49-F238E27FC236}">
                <a16:creationId xmlns:a16="http://schemas.microsoft.com/office/drawing/2014/main" id="{6BF37FA3-D5E4-481A-9BFB-409469298C8C}"/>
              </a:ext>
            </a:extLst>
          </p:cNvPr>
          <p:cNvSpPr/>
          <p:nvPr/>
        </p:nvSpPr>
        <p:spPr>
          <a:xfrm>
            <a:off x="3200400" y="3718632"/>
            <a:ext cx="2825001" cy="400929"/>
          </a:xfrm>
          <a:prstGeom prst="roundRect">
            <a:avLst/>
          </a:prstGeom>
          <a:solidFill>
            <a:schemeClr val="accent6">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Open Enclave Host Libraries</a:t>
            </a:r>
          </a:p>
        </p:txBody>
      </p:sp>
      <p:cxnSp>
        <p:nvCxnSpPr>
          <p:cNvPr id="28" name="Straight Connector 27">
            <a:extLst>
              <a:ext uri="{FF2B5EF4-FFF2-40B4-BE49-F238E27FC236}">
                <a16:creationId xmlns:a16="http://schemas.microsoft.com/office/drawing/2014/main" id="{70F278C1-3BC5-4B2E-9BEE-E1D614608F92}"/>
              </a:ext>
            </a:extLst>
          </p:cNvPr>
          <p:cNvCxnSpPr/>
          <p:nvPr/>
        </p:nvCxnSpPr>
        <p:spPr>
          <a:xfrm>
            <a:off x="1700108" y="5083417"/>
            <a:ext cx="9383150" cy="0"/>
          </a:xfrm>
          <a:prstGeom prst="line">
            <a:avLst/>
          </a:prstGeom>
          <a:ln w="12700">
            <a:prstDash val="solid"/>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C6AE23DF-05AC-460B-8C4E-151260AAB31A}"/>
              </a:ext>
            </a:extLst>
          </p:cNvPr>
          <p:cNvSpPr txBox="1"/>
          <p:nvPr/>
        </p:nvSpPr>
        <p:spPr>
          <a:xfrm>
            <a:off x="1636803" y="5083417"/>
            <a:ext cx="1849901" cy="369332"/>
          </a:xfrm>
          <a:prstGeom prst="rect">
            <a:avLst/>
          </a:prstGeom>
          <a:noFill/>
        </p:spPr>
        <p:txBody>
          <a:bodyPr wrap="square" rtlCol="0">
            <a:spAutoFit/>
          </a:bodyPr>
          <a:lstStyle/>
          <a:p>
            <a:r>
              <a:rPr lang="en-US" b="1" dirty="0"/>
              <a:t>TEE Components</a:t>
            </a:r>
          </a:p>
        </p:txBody>
      </p:sp>
      <p:sp>
        <p:nvSpPr>
          <p:cNvPr id="32" name="Rectangle: Rounded Corners 31">
            <a:extLst>
              <a:ext uri="{FF2B5EF4-FFF2-40B4-BE49-F238E27FC236}">
                <a16:creationId xmlns:a16="http://schemas.microsoft.com/office/drawing/2014/main" id="{59211C36-7F1A-4592-BCD1-7E38E900EBE8}"/>
              </a:ext>
            </a:extLst>
          </p:cNvPr>
          <p:cNvSpPr/>
          <p:nvPr/>
        </p:nvSpPr>
        <p:spPr>
          <a:xfrm>
            <a:off x="6315934" y="2385804"/>
            <a:ext cx="3615853" cy="400929"/>
          </a:xfrm>
          <a:prstGeom prst="round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Enclave Program</a:t>
            </a:r>
          </a:p>
        </p:txBody>
      </p:sp>
      <p:sp>
        <p:nvSpPr>
          <p:cNvPr id="34" name="Rectangle: Rounded Corners 33">
            <a:extLst>
              <a:ext uri="{FF2B5EF4-FFF2-40B4-BE49-F238E27FC236}">
                <a16:creationId xmlns:a16="http://schemas.microsoft.com/office/drawing/2014/main" id="{42F211DA-FD05-4D7A-A319-98125D5A187F}"/>
              </a:ext>
            </a:extLst>
          </p:cNvPr>
          <p:cNvSpPr/>
          <p:nvPr/>
        </p:nvSpPr>
        <p:spPr>
          <a:xfrm>
            <a:off x="3200400" y="2353237"/>
            <a:ext cx="2825001" cy="400929"/>
          </a:xfrm>
          <a:prstGeom prst="roundRect">
            <a:avLst/>
          </a:prstGeom>
          <a:solidFill>
            <a:schemeClr val="accent1">
              <a:lumMod val="60000"/>
              <a:lumOff val="4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Host Program</a:t>
            </a:r>
          </a:p>
        </p:txBody>
      </p:sp>
      <p:cxnSp>
        <p:nvCxnSpPr>
          <p:cNvPr id="36" name="Straight Connector 35">
            <a:extLst>
              <a:ext uri="{FF2B5EF4-FFF2-40B4-BE49-F238E27FC236}">
                <a16:creationId xmlns:a16="http://schemas.microsoft.com/office/drawing/2014/main" id="{97D77E32-7665-499D-976B-656A44BE9691}"/>
              </a:ext>
            </a:extLst>
          </p:cNvPr>
          <p:cNvCxnSpPr>
            <a:cxnSpLocks/>
          </p:cNvCxnSpPr>
          <p:nvPr/>
        </p:nvCxnSpPr>
        <p:spPr>
          <a:xfrm>
            <a:off x="1700108" y="2851868"/>
            <a:ext cx="9383150" cy="0"/>
          </a:xfrm>
          <a:prstGeom prst="line">
            <a:avLst/>
          </a:prstGeom>
          <a:ln w="12700">
            <a:prstDash val="solid"/>
          </a:ln>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7B7C69F4-DD94-4A96-BDFF-46896E99EB58}"/>
              </a:ext>
            </a:extLst>
          </p:cNvPr>
          <p:cNvSpPr txBox="1"/>
          <p:nvPr/>
        </p:nvSpPr>
        <p:spPr>
          <a:xfrm>
            <a:off x="1636802" y="2876898"/>
            <a:ext cx="1849901" cy="646331"/>
          </a:xfrm>
          <a:prstGeom prst="rect">
            <a:avLst/>
          </a:prstGeom>
          <a:noFill/>
        </p:spPr>
        <p:txBody>
          <a:bodyPr wrap="square" rtlCol="0">
            <a:spAutoFit/>
          </a:bodyPr>
          <a:lstStyle/>
          <a:p>
            <a:r>
              <a:rPr lang="en-US" b="1" dirty="0"/>
              <a:t>Open Enclave Software Stack</a:t>
            </a:r>
          </a:p>
        </p:txBody>
      </p:sp>
      <p:pic>
        <p:nvPicPr>
          <p:cNvPr id="41" name="Graphic 40" descr="Lock with solid fill">
            <a:extLst>
              <a:ext uri="{FF2B5EF4-FFF2-40B4-BE49-F238E27FC236}">
                <a16:creationId xmlns:a16="http://schemas.microsoft.com/office/drawing/2014/main" id="{792A731A-C165-458A-BA42-E5A2309767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31474" y="1799687"/>
            <a:ext cx="449910" cy="449910"/>
          </a:xfrm>
          <a:prstGeom prst="rect">
            <a:avLst/>
          </a:prstGeom>
        </p:spPr>
      </p:pic>
      <p:sp>
        <p:nvSpPr>
          <p:cNvPr id="42" name="TextBox 41">
            <a:extLst>
              <a:ext uri="{FF2B5EF4-FFF2-40B4-BE49-F238E27FC236}">
                <a16:creationId xmlns:a16="http://schemas.microsoft.com/office/drawing/2014/main" id="{AF667475-0901-4DC7-A858-ACB45A4B1F41}"/>
              </a:ext>
            </a:extLst>
          </p:cNvPr>
          <p:cNvSpPr txBox="1"/>
          <p:nvPr/>
        </p:nvSpPr>
        <p:spPr>
          <a:xfrm>
            <a:off x="7713790" y="1871105"/>
            <a:ext cx="1395041" cy="369332"/>
          </a:xfrm>
          <a:prstGeom prst="rect">
            <a:avLst/>
          </a:prstGeom>
          <a:noFill/>
        </p:spPr>
        <p:txBody>
          <a:bodyPr wrap="square" rtlCol="0">
            <a:spAutoFit/>
          </a:bodyPr>
          <a:lstStyle/>
          <a:p>
            <a:r>
              <a:rPr lang="en-US" dirty="0"/>
              <a:t>Enclave</a:t>
            </a:r>
          </a:p>
        </p:txBody>
      </p:sp>
      <p:cxnSp>
        <p:nvCxnSpPr>
          <p:cNvPr id="44" name="Straight Arrow Connector 43">
            <a:extLst>
              <a:ext uri="{FF2B5EF4-FFF2-40B4-BE49-F238E27FC236}">
                <a16:creationId xmlns:a16="http://schemas.microsoft.com/office/drawing/2014/main" id="{B209B6C6-6262-46A4-8AFD-4DD0F6DE8DC8}"/>
              </a:ext>
            </a:extLst>
          </p:cNvPr>
          <p:cNvCxnSpPr>
            <a:cxnSpLocks/>
            <a:stCxn id="34" idx="3"/>
          </p:cNvCxnSpPr>
          <p:nvPr/>
        </p:nvCxnSpPr>
        <p:spPr>
          <a:xfrm>
            <a:off x="6025401" y="2553702"/>
            <a:ext cx="309490" cy="0"/>
          </a:xfrm>
          <a:prstGeom prst="straightConnector1">
            <a:avLst/>
          </a:prstGeom>
          <a:ln w="28575">
            <a:solidFill>
              <a:schemeClr val="bg1">
                <a:lumMod val="50000"/>
              </a:schemeClr>
            </a:solidFill>
            <a:headEnd type="triangle"/>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079677D1-15D5-4561-AB3E-A3FF474C8D71}"/>
              </a:ext>
            </a:extLst>
          </p:cNvPr>
          <p:cNvSpPr txBox="1"/>
          <p:nvPr/>
        </p:nvSpPr>
        <p:spPr>
          <a:xfrm>
            <a:off x="10010377" y="3636800"/>
            <a:ext cx="2010466" cy="646331"/>
          </a:xfrm>
          <a:prstGeom prst="rect">
            <a:avLst/>
          </a:prstGeom>
          <a:noFill/>
        </p:spPr>
        <p:txBody>
          <a:bodyPr wrap="square" rtlCol="0">
            <a:spAutoFit/>
          </a:bodyPr>
          <a:lstStyle/>
          <a:p>
            <a:r>
              <a:rPr lang="en-US" b="1" i="1" dirty="0">
                <a:solidFill>
                  <a:schemeClr val="accent1"/>
                </a:solidFill>
              </a:rPr>
              <a:t>Open Enclave</a:t>
            </a:r>
          </a:p>
          <a:p>
            <a:r>
              <a:rPr lang="en-US" b="1" i="1" dirty="0">
                <a:solidFill>
                  <a:schemeClr val="accent1"/>
                </a:solidFill>
              </a:rPr>
              <a:t>Trusted boundary</a:t>
            </a:r>
          </a:p>
        </p:txBody>
      </p:sp>
      <p:sp>
        <p:nvSpPr>
          <p:cNvPr id="52" name="TextBox 51">
            <a:extLst>
              <a:ext uri="{FF2B5EF4-FFF2-40B4-BE49-F238E27FC236}">
                <a16:creationId xmlns:a16="http://schemas.microsoft.com/office/drawing/2014/main" id="{977809AF-0303-4DEF-BDE8-14FE246F6F25}"/>
              </a:ext>
            </a:extLst>
          </p:cNvPr>
          <p:cNvSpPr txBox="1"/>
          <p:nvPr/>
        </p:nvSpPr>
        <p:spPr>
          <a:xfrm>
            <a:off x="3880184" y="1886091"/>
            <a:ext cx="1760685" cy="369332"/>
          </a:xfrm>
          <a:prstGeom prst="rect">
            <a:avLst/>
          </a:prstGeom>
          <a:noFill/>
        </p:spPr>
        <p:txBody>
          <a:bodyPr wrap="square" rtlCol="0">
            <a:spAutoFit/>
          </a:bodyPr>
          <a:lstStyle/>
          <a:p>
            <a:r>
              <a:rPr lang="en-US" dirty="0"/>
              <a:t>Host (untrusted)</a:t>
            </a:r>
          </a:p>
        </p:txBody>
      </p:sp>
    </p:spTree>
    <p:extLst>
      <p:ext uri="{BB962C8B-B14F-4D97-AF65-F5344CB8AC3E}">
        <p14:creationId xmlns:p14="http://schemas.microsoft.com/office/powerpoint/2010/main" val="2142788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471D-6437-4EE6-8047-49E6E3CBD5AD}"/>
              </a:ext>
            </a:extLst>
          </p:cNvPr>
          <p:cNvSpPr>
            <a:spLocks noGrp="1"/>
          </p:cNvSpPr>
          <p:nvPr>
            <p:ph type="title"/>
          </p:nvPr>
        </p:nvSpPr>
        <p:spPr/>
        <p:txBody>
          <a:bodyPr/>
          <a:lstStyle/>
          <a:p>
            <a:pPr algn="ctr"/>
            <a:r>
              <a:rPr lang="en-US" dirty="0"/>
              <a:t>Programming Model</a:t>
            </a:r>
          </a:p>
        </p:txBody>
      </p:sp>
      <p:sp>
        <p:nvSpPr>
          <p:cNvPr id="4" name="Rectangle 3">
            <a:extLst>
              <a:ext uri="{FF2B5EF4-FFF2-40B4-BE49-F238E27FC236}">
                <a16:creationId xmlns:a16="http://schemas.microsoft.com/office/drawing/2014/main" id="{4E87D3E4-A554-4543-B2FC-870D7011D9E0}"/>
              </a:ext>
            </a:extLst>
          </p:cNvPr>
          <p:cNvSpPr/>
          <p:nvPr/>
        </p:nvSpPr>
        <p:spPr>
          <a:xfrm>
            <a:off x="472512" y="2143162"/>
            <a:ext cx="1862728" cy="38404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A68A4078-F3A5-4961-85BC-4CB69AD96F46}"/>
              </a:ext>
            </a:extLst>
          </p:cNvPr>
          <p:cNvSpPr/>
          <p:nvPr/>
        </p:nvSpPr>
        <p:spPr>
          <a:xfrm>
            <a:off x="4928385" y="2143162"/>
            <a:ext cx="1978855" cy="38404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1C48298-9CE4-461C-AE76-7AEB5F033867}"/>
              </a:ext>
            </a:extLst>
          </p:cNvPr>
          <p:cNvSpPr txBox="1"/>
          <p:nvPr/>
        </p:nvSpPr>
        <p:spPr>
          <a:xfrm>
            <a:off x="663542" y="1816563"/>
            <a:ext cx="1849901" cy="369332"/>
          </a:xfrm>
          <a:prstGeom prst="rect">
            <a:avLst/>
          </a:prstGeom>
          <a:noFill/>
        </p:spPr>
        <p:txBody>
          <a:bodyPr wrap="square" rtlCol="0">
            <a:spAutoFit/>
          </a:bodyPr>
          <a:lstStyle/>
          <a:p>
            <a:r>
              <a:rPr lang="en-US" b="1" dirty="0"/>
              <a:t>Host Program</a:t>
            </a:r>
          </a:p>
        </p:txBody>
      </p:sp>
      <p:cxnSp>
        <p:nvCxnSpPr>
          <p:cNvPr id="12" name="Straight Arrow Connector 11">
            <a:extLst>
              <a:ext uri="{FF2B5EF4-FFF2-40B4-BE49-F238E27FC236}">
                <a16:creationId xmlns:a16="http://schemas.microsoft.com/office/drawing/2014/main" id="{0123EE9F-26A5-4CE2-8D3C-707A458280A1}"/>
              </a:ext>
            </a:extLst>
          </p:cNvPr>
          <p:cNvCxnSpPr>
            <a:cxnSpLocks/>
          </p:cNvCxnSpPr>
          <p:nvPr/>
        </p:nvCxnSpPr>
        <p:spPr>
          <a:xfrm>
            <a:off x="1385805" y="2517325"/>
            <a:ext cx="0" cy="507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51A6986-EC16-4A71-9506-65E3FA3BB469}"/>
              </a:ext>
            </a:extLst>
          </p:cNvPr>
          <p:cNvCxnSpPr>
            <a:cxnSpLocks/>
          </p:cNvCxnSpPr>
          <p:nvPr/>
        </p:nvCxnSpPr>
        <p:spPr>
          <a:xfrm>
            <a:off x="1385805" y="3101926"/>
            <a:ext cx="1" cy="4269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7235838-E871-4447-ADD9-D7DFDB7DF85D}"/>
              </a:ext>
            </a:extLst>
          </p:cNvPr>
          <p:cNvCxnSpPr>
            <a:cxnSpLocks/>
          </p:cNvCxnSpPr>
          <p:nvPr/>
        </p:nvCxnSpPr>
        <p:spPr>
          <a:xfrm flipH="1">
            <a:off x="1385806" y="4182168"/>
            <a:ext cx="1" cy="4273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677AC5B-6015-45E3-923E-F22B08D4184B}"/>
              </a:ext>
            </a:extLst>
          </p:cNvPr>
          <p:cNvCxnSpPr>
            <a:cxnSpLocks/>
          </p:cNvCxnSpPr>
          <p:nvPr/>
        </p:nvCxnSpPr>
        <p:spPr>
          <a:xfrm flipV="1">
            <a:off x="1453800" y="3528525"/>
            <a:ext cx="4372570" cy="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910FCA4-0282-4A75-A4EA-97C463D5457E}"/>
              </a:ext>
            </a:extLst>
          </p:cNvPr>
          <p:cNvSpPr txBox="1"/>
          <p:nvPr/>
        </p:nvSpPr>
        <p:spPr>
          <a:xfrm>
            <a:off x="5169885" y="1773830"/>
            <a:ext cx="1849901" cy="369332"/>
          </a:xfrm>
          <a:prstGeom prst="rect">
            <a:avLst/>
          </a:prstGeom>
          <a:noFill/>
        </p:spPr>
        <p:txBody>
          <a:bodyPr wrap="square" rtlCol="0">
            <a:spAutoFit/>
          </a:bodyPr>
          <a:lstStyle/>
          <a:p>
            <a:r>
              <a:rPr lang="en-US" b="1" dirty="0"/>
              <a:t>Enclave Program</a:t>
            </a:r>
          </a:p>
        </p:txBody>
      </p:sp>
      <p:pic>
        <p:nvPicPr>
          <p:cNvPr id="27" name="Graphic 26" descr="Lock with solid fill">
            <a:extLst>
              <a:ext uri="{FF2B5EF4-FFF2-40B4-BE49-F238E27FC236}">
                <a16:creationId xmlns:a16="http://schemas.microsoft.com/office/drawing/2014/main" id="{8687573A-A70C-409C-A427-1D99D70091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0131" y="1690688"/>
            <a:ext cx="449910" cy="449910"/>
          </a:xfrm>
          <a:prstGeom prst="rect">
            <a:avLst/>
          </a:prstGeom>
        </p:spPr>
      </p:pic>
      <p:sp>
        <p:nvSpPr>
          <p:cNvPr id="29" name="TextBox 28">
            <a:extLst>
              <a:ext uri="{FF2B5EF4-FFF2-40B4-BE49-F238E27FC236}">
                <a16:creationId xmlns:a16="http://schemas.microsoft.com/office/drawing/2014/main" id="{16D3AFCF-044A-468B-905D-DD4FD6F1849A}"/>
              </a:ext>
            </a:extLst>
          </p:cNvPr>
          <p:cNvSpPr txBox="1"/>
          <p:nvPr/>
        </p:nvSpPr>
        <p:spPr>
          <a:xfrm>
            <a:off x="1481936" y="2815736"/>
            <a:ext cx="1849901" cy="369332"/>
          </a:xfrm>
          <a:prstGeom prst="rect">
            <a:avLst/>
          </a:prstGeom>
          <a:noFill/>
        </p:spPr>
        <p:txBody>
          <a:bodyPr wrap="square" rtlCol="0">
            <a:spAutoFit/>
          </a:bodyPr>
          <a:lstStyle/>
          <a:p>
            <a:r>
              <a:rPr lang="en-US" b="1" dirty="0"/>
              <a:t>Enclave creation</a:t>
            </a:r>
          </a:p>
        </p:txBody>
      </p:sp>
      <p:cxnSp>
        <p:nvCxnSpPr>
          <p:cNvPr id="31" name="Straight Arrow Connector 30">
            <a:extLst>
              <a:ext uri="{FF2B5EF4-FFF2-40B4-BE49-F238E27FC236}">
                <a16:creationId xmlns:a16="http://schemas.microsoft.com/office/drawing/2014/main" id="{6A4F9827-978A-4D46-A73C-F071C0038F32}"/>
              </a:ext>
            </a:extLst>
          </p:cNvPr>
          <p:cNvCxnSpPr>
            <a:cxnSpLocks/>
          </p:cNvCxnSpPr>
          <p:nvPr/>
        </p:nvCxnSpPr>
        <p:spPr>
          <a:xfrm>
            <a:off x="5938916" y="3528525"/>
            <a:ext cx="0" cy="6118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FA866ED6-1318-457A-820D-0D4ED0B17CB6}"/>
              </a:ext>
            </a:extLst>
          </p:cNvPr>
          <p:cNvSpPr txBox="1"/>
          <p:nvPr/>
        </p:nvSpPr>
        <p:spPr>
          <a:xfrm>
            <a:off x="1453800" y="3201033"/>
            <a:ext cx="4060735" cy="369332"/>
          </a:xfrm>
          <a:prstGeom prst="rect">
            <a:avLst/>
          </a:prstGeom>
          <a:noFill/>
        </p:spPr>
        <p:txBody>
          <a:bodyPr wrap="square" rtlCol="0">
            <a:spAutoFit/>
          </a:bodyPr>
          <a:lstStyle/>
          <a:p>
            <a:r>
              <a:rPr lang="en-US" b="1" dirty="0"/>
              <a:t>Invoke an enclave function (ECALL)</a:t>
            </a:r>
          </a:p>
        </p:txBody>
      </p:sp>
      <p:cxnSp>
        <p:nvCxnSpPr>
          <p:cNvPr id="41" name="Straight Arrow Connector 40">
            <a:extLst>
              <a:ext uri="{FF2B5EF4-FFF2-40B4-BE49-F238E27FC236}">
                <a16:creationId xmlns:a16="http://schemas.microsoft.com/office/drawing/2014/main" id="{85DEDBD8-8970-4DDB-9EF6-AD3D35C13649}"/>
              </a:ext>
            </a:extLst>
          </p:cNvPr>
          <p:cNvCxnSpPr>
            <a:cxnSpLocks/>
          </p:cNvCxnSpPr>
          <p:nvPr/>
        </p:nvCxnSpPr>
        <p:spPr>
          <a:xfrm>
            <a:off x="1453800" y="4140328"/>
            <a:ext cx="437257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C20127B5-3AEC-4DD8-9405-8859B8D8AC2E}"/>
              </a:ext>
            </a:extLst>
          </p:cNvPr>
          <p:cNvSpPr txBox="1"/>
          <p:nvPr/>
        </p:nvSpPr>
        <p:spPr>
          <a:xfrm>
            <a:off x="2878163" y="3829415"/>
            <a:ext cx="3216672" cy="369332"/>
          </a:xfrm>
          <a:prstGeom prst="rect">
            <a:avLst/>
          </a:prstGeom>
          <a:noFill/>
        </p:spPr>
        <p:txBody>
          <a:bodyPr wrap="square" rtlCol="0">
            <a:spAutoFit/>
          </a:bodyPr>
          <a:lstStyle/>
          <a:p>
            <a:r>
              <a:rPr lang="en-US" b="1" dirty="0"/>
              <a:t>Invoke a host function (OCALL)</a:t>
            </a:r>
          </a:p>
        </p:txBody>
      </p:sp>
      <p:cxnSp>
        <p:nvCxnSpPr>
          <p:cNvPr id="47" name="Straight Arrow Connector 46">
            <a:extLst>
              <a:ext uri="{FF2B5EF4-FFF2-40B4-BE49-F238E27FC236}">
                <a16:creationId xmlns:a16="http://schemas.microsoft.com/office/drawing/2014/main" id="{6F0C75C3-ACF1-4241-8DB5-B08B27438235}"/>
              </a:ext>
            </a:extLst>
          </p:cNvPr>
          <p:cNvCxnSpPr>
            <a:cxnSpLocks/>
          </p:cNvCxnSpPr>
          <p:nvPr/>
        </p:nvCxnSpPr>
        <p:spPr>
          <a:xfrm>
            <a:off x="1499453" y="4665967"/>
            <a:ext cx="438084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E73E8098-E582-43F3-9FFD-3198DAEB3EE7}"/>
              </a:ext>
            </a:extLst>
          </p:cNvPr>
          <p:cNvSpPr txBox="1"/>
          <p:nvPr/>
        </p:nvSpPr>
        <p:spPr>
          <a:xfrm>
            <a:off x="1574620" y="4340959"/>
            <a:ext cx="2251673" cy="369332"/>
          </a:xfrm>
          <a:prstGeom prst="rect">
            <a:avLst/>
          </a:prstGeom>
          <a:noFill/>
        </p:spPr>
        <p:txBody>
          <a:bodyPr wrap="square" rtlCol="0">
            <a:spAutoFit/>
          </a:bodyPr>
          <a:lstStyle/>
          <a:p>
            <a:r>
              <a:rPr lang="en-US" b="1" dirty="0"/>
              <a:t>Return to the enclave</a:t>
            </a:r>
          </a:p>
        </p:txBody>
      </p:sp>
      <p:cxnSp>
        <p:nvCxnSpPr>
          <p:cNvPr id="55" name="Straight Arrow Connector 54">
            <a:extLst>
              <a:ext uri="{FF2B5EF4-FFF2-40B4-BE49-F238E27FC236}">
                <a16:creationId xmlns:a16="http://schemas.microsoft.com/office/drawing/2014/main" id="{A3C1C37F-5176-490E-BC88-EC92EB88F6FF}"/>
              </a:ext>
            </a:extLst>
          </p:cNvPr>
          <p:cNvCxnSpPr>
            <a:cxnSpLocks/>
          </p:cNvCxnSpPr>
          <p:nvPr/>
        </p:nvCxnSpPr>
        <p:spPr>
          <a:xfrm>
            <a:off x="5929537" y="4710291"/>
            <a:ext cx="0" cy="6118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58F9DD92-6A34-49BF-87D9-83F28178EF30}"/>
              </a:ext>
            </a:extLst>
          </p:cNvPr>
          <p:cNvCxnSpPr>
            <a:cxnSpLocks/>
          </p:cNvCxnSpPr>
          <p:nvPr/>
        </p:nvCxnSpPr>
        <p:spPr>
          <a:xfrm>
            <a:off x="1453800" y="5322094"/>
            <a:ext cx="4372570" cy="0"/>
          </a:xfrm>
          <a:prstGeom prst="straightConnector1">
            <a:avLst/>
          </a:prstGeom>
          <a:ln w="28575">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D4C411A-B0AA-4103-A4B8-7034E373D555}"/>
              </a:ext>
            </a:extLst>
          </p:cNvPr>
          <p:cNvSpPr txBox="1"/>
          <p:nvPr/>
        </p:nvSpPr>
        <p:spPr>
          <a:xfrm>
            <a:off x="3917434" y="5001232"/>
            <a:ext cx="2251673" cy="369332"/>
          </a:xfrm>
          <a:prstGeom prst="rect">
            <a:avLst/>
          </a:prstGeom>
          <a:noFill/>
        </p:spPr>
        <p:txBody>
          <a:bodyPr wrap="square" rtlCol="0">
            <a:spAutoFit/>
          </a:bodyPr>
          <a:lstStyle/>
          <a:p>
            <a:r>
              <a:rPr lang="en-US" b="1" dirty="0"/>
              <a:t>Return to the host</a:t>
            </a:r>
          </a:p>
        </p:txBody>
      </p:sp>
      <p:cxnSp>
        <p:nvCxnSpPr>
          <p:cNvPr id="62" name="Straight Arrow Connector 61">
            <a:extLst>
              <a:ext uri="{FF2B5EF4-FFF2-40B4-BE49-F238E27FC236}">
                <a16:creationId xmlns:a16="http://schemas.microsoft.com/office/drawing/2014/main" id="{94248938-3362-4716-A7DF-E32408892DD8}"/>
              </a:ext>
            </a:extLst>
          </p:cNvPr>
          <p:cNvCxnSpPr>
            <a:cxnSpLocks/>
          </p:cNvCxnSpPr>
          <p:nvPr/>
        </p:nvCxnSpPr>
        <p:spPr>
          <a:xfrm flipH="1">
            <a:off x="1385805" y="5336860"/>
            <a:ext cx="1" cy="36004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62FB55E3-0FEA-43BF-977C-3BD55F2DC94C}"/>
              </a:ext>
            </a:extLst>
          </p:cNvPr>
          <p:cNvSpPr txBox="1"/>
          <p:nvPr/>
        </p:nvSpPr>
        <p:spPr>
          <a:xfrm>
            <a:off x="1499453" y="5564566"/>
            <a:ext cx="2181043" cy="369332"/>
          </a:xfrm>
          <a:prstGeom prst="rect">
            <a:avLst/>
          </a:prstGeom>
          <a:noFill/>
        </p:spPr>
        <p:txBody>
          <a:bodyPr wrap="square" rtlCol="0">
            <a:spAutoFit/>
          </a:bodyPr>
          <a:lstStyle/>
          <a:p>
            <a:r>
              <a:rPr lang="en-US" b="1" dirty="0"/>
              <a:t>Enclave termination</a:t>
            </a:r>
          </a:p>
        </p:txBody>
      </p:sp>
      <p:sp>
        <p:nvSpPr>
          <p:cNvPr id="66" name="TextBox 65">
            <a:extLst>
              <a:ext uri="{FF2B5EF4-FFF2-40B4-BE49-F238E27FC236}">
                <a16:creationId xmlns:a16="http://schemas.microsoft.com/office/drawing/2014/main" id="{863CC4A6-FEFC-4F57-AE3C-D95B6DED27D1}"/>
              </a:ext>
            </a:extLst>
          </p:cNvPr>
          <p:cNvSpPr txBox="1"/>
          <p:nvPr/>
        </p:nvSpPr>
        <p:spPr>
          <a:xfrm>
            <a:off x="7138418" y="2097364"/>
            <a:ext cx="4584857" cy="2862322"/>
          </a:xfrm>
          <a:prstGeom prst="rect">
            <a:avLst/>
          </a:prstGeom>
          <a:noFill/>
        </p:spPr>
        <p:txBody>
          <a:bodyPr wrap="square" rtlCol="0">
            <a:spAutoFit/>
          </a:bodyPr>
          <a:lstStyle/>
          <a:p>
            <a:r>
              <a:rPr lang="en-US" sz="2000" dirty="0"/>
              <a:t>The enclave program takes the form in ELF for both Linux and Windows</a:t>
            </a:r>
          </a:p>
          <a:p>
            <a:endParaRPr lang="en-US" sz="2000" dirty="0"/>
          </a:p>
          <a:p>
            <a:r>
              <a:rPr lang="en-US" sz="2000" dirty="0"/>
              <a:t>Tool to sign an ELF binary</a:t>
            </a:r>
          </a:p>
          <a:p>
            <a:endParaRPr lang="en-US" sz="2000" dirty="0"/>
          </a:p>
          <a:p>
            <a:r>
              <a:rPr lang="en-US" sz="2000" dirty="0"/>
              <a:t>APIs to create and terminate an enclave</a:t>
            </a:r>
          </a:p>
          <a:p>
            <a:endParaRPr lang="en-US" sz="2000" dirty="0"/>
          </a:p>
          <a:p>
            <a:r>
              <a:rPr lang="en-US" sz="2000" dirty="0"/>
              <a:t>Tool to generate edge routines that handle parameters passing for ECALLs, OCALLs</a:t>
            </a:r>
          </a:p>
        </p:txBody>
      </p:sp>
      <p:sp>
        <p:nvSpPr>
          <p:cNvPr id="70" name="TextBox 69">
            <a:extLst>
              <a:ext uri="{FF2B5EF4-FFF2-40B4-BE49-F238E27FC236}">
                <a16:creationId xmlns:a16="http://schemas.microsoft.com/office/drawing/2014/main" id="{18535958-4FAF-4FFA-B6DA-D430F423B168}"/>
              </a:ext>
            </a:extLst>
          </p:cNvPr>
          <p:cNvSpPr txBox="1"/>
          <p:nvPr/>
        </p:nvSpPr>
        <p:spPr>
          <a:xfrm>
            <a:off x="390150" y="2156348"/>
            <a:ext cx="2082480" cy="369332"/>
          </a:xfrm>
          <a:prstGeom prst="rect">
            <a:avLst/>
          </a:prstGeom>
          <a:noFill/>
        </p:spPr>
        <p:txBody>
          <a:bodyPr wrap="square" rtlCol="0">
            <a:spAutoFit/>
          </a:bodyPr>
          <a:lstStyle/>
          <a:p>
            <a:r>
              <a:rPr lang="en-US" dirty="0"/>
              <a:t>Input: signed binary</a:t>
            </a:r>
          </a:p>
        </p:txBody>
      </p:sp>
      <p:cxnSp>
        <p:nvCxnSpPr>
          <p:cNvPr id="73" name="Straight Arrow Connector 72">
            <a:extLst>
              <a:ext uri="{FF2B5EF4-FFF2-40B4-BE49-F238E27FC236}">
                <a16:creationId xmlns:a16="http://schemas.microsoft.com/office/drawing/2014/main" id="{DDCBB462-025A-46E5-B0FD-58A9FB08FF55}"/>
              </a:ext>
            </a:extLst>
          </p:cNvPr>
          <p:cNvCxnSpPr>
            <a:cxnSpLocks/>
          </p:cNvCxnSpPr>
          <p:nvPr/>
        </p:nvCxnSpPr>
        <p:spPr>
          <a:xfrm flipV="1">
            <a:off x="3195850" y="3024589"/>
            <a:ext cx="1889236" cy="304"/>
          </a:xfrm>
          <a:prstGeom prst="straightConnector1">
            <a:avLst/>
          </a:prstGeom>
          <a:ln w="28575">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8DD15F16-5ED4-42EF-96F1-EA35D460283A}"/>
              </a:ext>
            </a:extLst>
          </p:cNvPr>
          <p:cNvSpPr txBox="1"/>
          <p:nvPr/>
        </p:nvSpPr>
        <p:spPr>
          <a:xfrm>
            <a:off x="3277835" y="2681103"/>
            <a:ext cx="1849901" cy="369332"/>
          </a:xfrm>
          <a:prstGeom prst="rect">
            <a:avLst/>
          </a:prstGeom>
          <a:noFill/>
        </p:spPr>
        <p:txBody>
          <a:bodyPr wrap="square" rtlCol="0">
            <a:spAutoFit/>
          </a:bodyPr>
          <a:lstStyle/>
          <a:p>
            <a:r>
              <a:rPr lang="en-US" i="1" dirty="0"/>
              <a:t>Load the binary</a:t>
            </a:r>
          </a:p>
        </p:txBody>
      </p:sp>
    </p:spTree>
    <p:extLst>
      <p:ext uri="{BB962C8B-B14F-4D97-AF65-F5344CB8AC3E}">
        <p14:creationId xmlns:p14="http://schemas.microsoft.com/office/powerpoint/2010/main" val="1492455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D70B-CB1E-4822-A429-C2EAA2EBA8DC}"/>
              </a:ext>
            </a:extLst>
          </p:cNvPr>
          <p:cNvSpPr>
            <a:spLocks noGrp="1"/>
          </p:cNvSpPr>
          <p:nvPr>
            <p:ph type="title"/>
          </p:nvPr>
        </p:nvSpPr>
        <p:spPr/>
        <p:txBody>
          <a:bodyPr/>
          <a:lstStyle/>
          <a:p>
            <a:pPr algn="ctr"/>
            <a:r>
              <a:rPr lang="en-US" dirty="0"/>
              <a:t> Example of Edge Routine Generations</a:t>
            </a:r>
          </a:p>
        </p:txBody>
      </p:sp>
      <p:sp>
        <p:nvSpPr>
          <p:cNvPr id="5" name="TextBox 4">
            <a:extLst>
              <a:ext uri="{FF2B5EF4-FFF2-40B4-BE49-F238E27FC236}">
                <a16:creationId xmlns:a16="http://schemas.microsoft.com/office/drawing/2014/main" id="{08AB213C-AE77-4E52-883D-25B1A453C2B5}"/>
              </a:ext>
            </a:extLst>
          </p:cNvPr>
          <p:cNvSpPr txBox="1"/>
          <p:nvPr/>
        </p:nvSpPr>
        <p:spPr>
          <a:xfrm>
            <a:off x="558015" y="2336515"/>
            <a:ext cx="6678179" cy="3416320"/>
          </a:xfrm>
          <a:prstGeom prst="rect">
            <a:avLst/>
          </a:prstGeom>
          <a:noFill/>
          <a:ln>
            <a:solidFill>
              <a:schemeClr val="tx1"/>
            </a:solidFill>
            <a:prstDash val="sysDot"/>
          </a:ln>
        </p:spPr>
        <p:txBody>
          <a:bodyPr wrap="square" rtlCol="0">
            <a:spAutoFit/>
          </a:bodyPr>
          <a:lstStyle/>
          <a:p>
            <a:r>
              <a:rPr lang="en-US" dirty="0">
                <a:solidFill>
                  <a:srgbClr val="C00000"/>
                </a:solidFill>
                <a:latin typeface="Consolas" panose="020B0609020204030204" pitchFamily="49" charset="0"/>
                <a:cs typeface="Courier New" panose="02070309020205020404" pitchFamily="49" charset="0"/>
              </a:rPr>
              <a:t>enclave</a:t>
            </a:r>
            <a:r>
              <a:rPr lang="en-US" dirty="0">
                <a:latin typeface="Consolas" panose="020B0609020204030204" pitchFamily="49" charset="0"/>
                <a:cs typeface="Courier New" panose="02070309020205020404" pitchFamily="49" charset="0"/>
              </a:rPr>
              <a:t> {    </a:t>
            </a:r>
          </a:p>
          <a:p>
            <a:r>
              <a:rPr lang="en-US" dirty="0">
                <a:latin typeface="Consolas" panose="020B0609020204030204" pitchFamily="49" charset="0"/>
                <a:cs typeface="Courier New" panose="02070309020205020404" pitchFamily="49" charset="0"/>
              </a:rPr>
              <a:t>  </a:t>
            </a:r>
            <a:r>
              <a:rPr lang="en-US" dirty="0">
                <a:solidFill>
                  <a:srgbClr val="C00000"/>
                </a:solidFill>
                <a:latin typeface="Consolas" panose="020B0609020204030204" pitchFamily="49" charset="0"/>
                <a:cs typeface="Courier New" panose="02070309020205020404" pitchFamily="49" charset="0"/>
              </a:rPr>
              <a:t>from</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openenclave</a:t>
            </a:r>
            <a:r>
              <a:rPr lang="en-US" dirty="0">
                <a:latin typeface="Consolas" panose="020B0609020204030204" pitchFamily="49" charset="0"/>
                <a:cs typeface="Courier New" panose="02070309020205020404" pitchFamily="49" charset="0"/>
              </a:rPr>
              <a:t>/</a:t>
            </a:r>
            <a:r>
              <a:rPr lang="en-US" dirty="0" err="1">
                <a:latin typeface="Consolas" panose="020B0609020204030204" pitchFamily="49" charset="0"/>
                <a:cs typeface="Courier New" panose="02070309020205020404" pitchFamily="49" charset="0"/>
              </a:rPr>
              <a:t>edl</a:t>
            </a:r>
            <a:r>
              <a:rPr lang="en-US" dirty="0">
                <a:latin typeface="Consolas" panose="020B0609020204030204" pitchFamily="49" charset="0"/>
                <a:cs typeface="Courier New" panose="02070309020205020404" pitchFamily="49" charset="0"/>
              </a:rPr>
              <a:t>/</a:t>
            </a:r>
            <a:r>
              <a:rPr lang="en-US" dirty="0" err="1">
                <a:latin typeface="Consolas" panose="020B0609020204030204" pitchFamily="49" charset="0"/>
                <a:cs typeface="Courier New" panose="02070309020205020404" pitchFamily="49" charset="0"/>
              </a:rPr>
              <a:t>syscall.edl</a:t>
            </a:r>
            <a:r>
              <a:rPr lang="en-US" dirty="0">
                <a:latin typeface="Consolas" panose="020B0609020204030204" pitchFamily="49" charset="0"/>
                <a:cs typeface="Courier New" panose="02070309020205020404" pitchFamily="49" charset="0"/>
              </a:rPr>
              <a:t>" </a:t>
            </a:r>
            <a:r>
              <a:rPr lang="en-US" dirty="0">
                <a:solidFill>
                  <a:srgbClr val="C00000"/>
                </a:solidFill>
                <a:latin typeface="Consolas" panose="020B0609020204030204" pitchFamily="49" charset="0"/>
                <a:cs typeface="Courier New" panose="02070309020205020404" pitchFamily="49" charset="0"/>
              </a:rPr>
              <a:t>import</a:t>
            </a:r>
            <a:r>
              <a:rPr lang="en-US" dirty="0">
                <a:latin typeface="Consolas" panose="020B0609020204030204" pitchFamily="49" charset="0"/>
                <a:cs typeface="Courier New" panose="02070309020205020404" pitchFamily="49" charset="0"/>
              </a:rPr>
              <a:t> *;</a:t>
            </a:r>
          </a:p>
          <a:p>
            <a:r>
              <a:rPr lang="en-US" dirty="0">
                <a:latin typeface="Consolas" panose="020B0609020204030204" pitchFamily="49" charset="0"/>
                <a:cs typeface="Courier New" panose="02070309020205020404" pitchFamily="49" charset="0"/>
              </a:rPr>
              <a:t>  </a:t>
            </a:r>
            <a:r>
              <a:rPr lang="en-US" dirty="0">
                <a:solidFill>
                  <a:srgbClr val="C00000"/>
                </a:solidFill>
                <a:latin typeface="Consolas" panose="020B0609020204030204" pitchFamily="49" charset="0"/>
                <a:cs typeface="Courier New" panose="02070309020205020404" pitchFamily="49" charset="0"/>
              </a:rPr>
              <a:t>from</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openenclave</a:t>
            </a:r>
            <a:r>
              <a:rPr lang="en-US" dirty="0">
                <a:latin typeface="Consolas" panose="020B0609020204030204" pitchFamily="49" charset="0"/>
                <a:cs typeface="Courier New" panose="02070309020205020404" pitchFamily="49" charset="0"/>
              </a:rPr>
              <a:t>/</a:t>
            </a:r>
            <a:r>
              <a:rPr lang="en-US" dirty="0" err="1">
                <a:latin typeface="Consolas" panose="020B0609020204030204" pitchFamily="49" charset="0"/>
                <a:cs typeface="Courier New" panose="02070309020205020404" pitchFamily="49" charset="0"/>
              </a:rPr>
              <a:t>edl</a:t>
            </a:r>
            <a:r>
              <a:rPr lang="en-US" dirty="0">
                <a:latin typeface="Consolas" panose="020B0609020204030204" pitchFamily="49" charset="0"/>
                <a:cs typeface="Courier New" panose="02070309020205020404" pitchFamily="49" charset="0"/>
              </a:rPr>
              <a:t>/</a:t>
            </a:r>
            <a:r>
              <a:rPr lang="en-US" dirty="0" err="1">
                <a:latin typeface="Consolas" panose="020B0609020204030204" pitchFamily="49" charset="0"/>
                <a:cs typeface="Courier New" panose="02070309020205020404" pitchFamily="49" charset="0"/>
              </a:rPr>
              <a:t>sgx</a:t>
            </a:r>
            <a:r>
              <a:rPr lang="en-US" dirty="0">
                <a:latin typeface="Consolas" panose="020B0609020204030204" pitchFamily="49" charset="0"/>
                <a:cs typeface="Courier New" panose="02070309020205020404" pitchFamily="49" charset="0"/>
              </a:rPr>
              <a:t>/</a:t>
            </a:r>
            <a:r>
              <a:rPr lang="en-US" dirty="0" err="1">
                <a:latin typeface="Consolas" panose="020B0609020204030204" pitchFamily="49" charset="0"/>
                <a:cs typeface="Courier New" panose="02070309020205020404" pitchFamily="49" charset="0"/>
              </a:rPr>
              <a:t>platform.edl</a:t>
            </a:r>
            <a:r>
              <a:rPr lang="en-US" dirty="0">
                <a:latin typeface="Consolas" panose="020B0609020204030204" pitchFamily="49" charset="0"/>
                <a:cs typeface="Courier New" panose="02070309020205020404" pitchFamily="49" charset="0"/>
              </a:rPr>
              <a:t>" </a:t>
            </a:r>
            <a:r>
              <a:rPr lang="en-US" dirty="0">
                <a:solidFill>
                  <a:srgbClr val="C00000"/>
                </a:solidFill>
                <a:latin typeface="Consolas" panose="020B0609020204030204" pitchFamily="49" charset="0"/>
                <a:cs typeface="Courier New" panose="02070309020205020404" pitchFamily="49" charset="0"/>
              </a:rPr>
              <a:t>import</a:t>
            </a:r>
            <a:r>
              <a:rPr lang="en-US" dirty="0">
                <a:latin typeface="Consolas" panose="020B0609020204030204" pitchFamily="49" charset="0"/>
                <a:cs typeface="Courier New" panose="02070309020205020404" pitchFamily="49" charset="0"/>
              </a:rPr>
              <a:t> *;</a:t>
            </a:r>
          </a:p>
          <a:p>
            <a:r>
              <a:rPr lang="en-US" dirty="0">
                <a:latin typeface="Consolas" panose="020B0609020204030204" pitchFamily="49" charset="0"/>
                <a:cs typeface="Courier New" panose="02070309020205020404" pitchFamily="49" charset="0"/>
              </a:rPr>
              <a:t> </a:t>
            </a:r>
          </a:p>
          <a:p>
            <a:r>
              <a:rPr lang="en-US" dirty="0">
                <a:latin typeface="Consolas" panose="020B0609020204030204" pitchFamily="49" charset="0"/>
                <a:cs typeface="Courier New" panose="02070309020205020404" pitchFamily="49" charset="0"/>
              </a:rPr>
              <a:t>  </a:t>
            </a:r>
            <a:r>
              <a:rPr lang="en-US" dirty="0">
                <a:solidFill>
                  <a:srgbClr val="C00000"/>
                </a:solidFill>
                <a:latin typeface="Consolas" panose="020B0609020204030204" pitchFamily="49" charset="0"/>
                <a:cs typeface="Courier New" panose="02070309020205020404" pitchFamily="49" charset="0"/>
              </a:rPr>
              <a:t>trusted</a:t>
            </a:r>
            <a:r>
              <a:rPr lang="en-US" dirty="0">
                <a:latin typeface="Consolas" panose="020B0609020204030204" pitchFamily="49" charset="0"/>
                <a:cs typeface="Courier New" panose="02070309020205020404" pitchFamily="49" charset="0"/>
              </a:rPr>
              <a:t> {        </a:t>
            </a:r>
          </a:p>
          <a:p>
            <a:r>
              <a:rPr lang="en-US" dirty="0">
                <a:solidFill>
                  <a:schemeClr val="accent1"/>
                </a:solidFill>
                <a:latin typeface="Consolas" panose="020B0609020204030204" pitchFamily="49" charset="0"/>
                <a:cs typeface="Courier New" panose="02070309020205020404" pitchFamily="49" charset="0"/>
              </a:rPr>
              <a:t>      public void </a:t>
            </a:r>
            <a:r>
              <a:rPr lang="en-US" dirty="0" err="1">
                <a:latin typeface="Consolas" panose="020B0609020204030204" pitchFamily="49" charset="0"/>
                <a:cs typeface="Courier New" panose="02070309020205020404" pitchFamily="49" charset="0"/>
              </a:rPr>
              <a:t>enclave_helloworld</a:t>
            </a:r>
            <a:r>
              <a:rPr lang="en-US" dirty="0">
                <a:latin typeface="Consolas" panose="020B0609020204030204" pitchFamily="49" charset="0"/>
                <a:cs typeface="Courier New" panose="02070309020205020404" pitchFamily="49" charset="0"/>
              </a:rPr>
              <a:t>();</a:t>
            </a:r>
          </a:p>
          <a:p>
            <a:r>
              <a:rPr lang="en-US" dirty="0">
                <a:latin typeface="Consolas" panose="020B0609020204030204" pitchFamily="49" charset="0"/>
                <a:cs typeface="Courier New" panose="02070309020205020404" pitchFamily="49" charset="0"/>
              </a:rPr>
              <a:t>  };    </a:t>
            </a:r>
          </a:p>
          <a:p>
            <a:endParaRPr lang="en-US" dirty="0">
              <a:latin typeface="Consolas" panose="020B0609020204030204" pitchFamily="49" charset="0"/>
              <a:cs typeface="Courier New" panose="02070309020205020404" pitchFamily="49" charset="0"/>
            </a:endParaRPr>
          </a:p>
          <a:p>
            <a:r>
              <a:rPr lang="en-US" dirty="0">
                <a:latin typeface="Consolas" panose="020B0609020204030204" pitchFamily="49" charset="0"/>
                <a:cs typeface="Courier New" panose="02070309020205020404" pitchFamily="49" charset="0"/>
              </a:rPr>
              <a:t>  </a:t>
            </a:r>
            <a:r>
              <a:rPr lang="en-US" dirty="0">
                <a:solidFill>
                  <a:srgbClr val="C00000"/>
                </a:solidFill>
                <a:latin typeface="Consolas" panose="020B0609020204030204" pitchFamily="49" charset="0"/>
                <a:cs typeface="Courier New" panose="02070309020205020404" pitchFamily="49" charset="0"/>
              </a:rPr>
              <a:t>untrusted</a:t>
            </a:r>
            <a:r>
              <a:rPr lang="en-US" dirty="0">
                <a:latin typeface="Consolas" panose="020B0609020204030204" pitchFamily="49" charset="0"/>
                <a:cs typeface="Courier New" panose="02070309020205020404" pitchFamily="49" charset="0"/>
              </a:rPr>
              <a:t> {        </a:t>
            </a:r>
          </a:p>
          <a:p>
            <a:r>
              <a:rPr lang="en-US" dirty="0">
                <a:latin typeface="Consolas" panose="020B0609020204030204" pitchFamily="49" charset="0"/>
                <a:cs typeface="Courier New" panose="02070309020205020404" pitchFamily="49" charset="0"/>
              </a:rPr>
              <a:t>      </a:t>
            </a:r>
            <a:r>
              <a:rPr lang="en-US" dirty="0">
                <a:solidFill>
                  <a:schemeClr val="accent1"/>
                </a:solidFill>
                <a:latin typeface="Consolas" panose="020B0609020204030204" pitchFamily="49" charset="0"/>
                <a:cs typeface="Courier New" panose="02070309020205020404" pitchFamily="49" charset="0"/>
              </a:rPr>
              <a:t>void</a:t>
            </a:r>
            <a:r>
              <a:rPr lang="en-US" dirty="0">
                <a:latin typeface="Consolas" panose="020B0609020204030204" pitchFamily="49" charset="0"/>
                <a:cs typeface="Courier New" panose="02070309020205020404" pitchFamily="49" charset="0"/>
              </a:rPr>
              <a:t> </a:t>
            </a:r>
            <a:r>
              <a:rPr lang="en-US" dirty="0" err="1">
                <a:latin typeface="Consolas" panose="020B0609020204030204" pitchFamily="49" charset="0"/>
                <a:cs typeface="Courier New" panose="02070309020205020404" pitchFamily="49" charset="0"/>
              </a:rPr>
              <a:t>host_helloworld</a:t>
            </a:r>
            <a:r>
              <a:rPr lang="en-US" dirty="0">
                <a:latin typeface="Consolas" panose="020B0609020204030204" pitchFamily="49" charset="0"/>
                <a:cs typeface="Courier New" panose="02070309020205020404" pitchFamily="49" charset="0"/>
              </a:rPr>
              <a:t>();    </a:t>
            </a:r>
          </a:p>
          <a:p>
            <a:r>
              <a:rPr lang="en-US" dirty="0">
                <a:latin typeface="Consolas" panose="020B0609020204030204" pitchFamily="49" charset="0"/>
                <a:cs typeface="Courier New" panose="02070309020205020404" pitchFamily="49" charset="0"/>
              </a:rPr>
              <a:t>  };</a:t>
            </a:r>
          </a:p>
          <a:p>
            <a:r>
              <a:rPr lang="en-US" dirty="0">
                <a:latin typeface="Consolas" panose="020B06090202040302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62FA64A0-62AE-493A-93CE-5FD3D55A1C4F}"/>
              </a:ext>
            </a:extLst>
          </p:cNvPr>
          <p:cNvSpPr txBox="1"/>
          <p:nvPr/>
        </p:nvSpPr>
        <p:spPr>
          <a:xfrm>
            <a:off x="2822558" y="1967183"/>
            <a:ext cx="1849901" cy="369332"/>
          </a:xfrm>
          <a:prstGeom prst="rect">
            <a:avLst/>
          </a:prstGeom>
          <a:noFill/>
        </p:spPr>
        <p:txBody>
          <a:bodyPr wrap="square" rtlCol="0">
            <a:spAutoFit/>
          </a:bodyPr>
          <a:lstStyle/>
          <a:p>
            <a:r>
              <a:rPr lang="en-US" dirty="0" err="1"/>
              <a:t>helloworld.edl</a:t>
            </a:r>
            <a:endParaRPr lang="en-US" dirty="0"/>
          </a:p>
        </p:txBody>
      </p:sp>
      <p:sp>
        <p:nvSpPr>
          <p:cNvPr id="11" name="TextBox 10">
            <a:extLst>
              <a:ext uri="{FF2B5EF4-FFF2-40B4-BE49-F238E27FC236}">
                <a16:creationId xmlns:a16="http://schemas.microsoft.com/office/drawing/2014/main" id="{DDF555F5-3D17-46AE-88E0-EAEF263F90D7}"/>
              </a:ext>
            </a:extLst>
          </p:cNvPr>
          <p:cNvSpPr txBox="1"/>
          <p:nvPr/>
        </p:nvSpPr>
        <p:spPr>
          <a:xfrm>
            <a:off x="7371467" y="2257184"/>
            <a:ext cx="4751127" cy="1323439"/>
          </a:xfrm>
          <a:prstGeom prst="rect">
            <a:avLst/>
          </a:prstGeom>
          <a:noFill/>
        </p:spPr>
        <p:txBody>
          <a:bodyPr wrap="square" rtlCol="0">
            <a:spAutoFit/>
          </a:bodyPr>
          <a:lstStyle/>
          <a:p>
            <a:r>
              <a:rPr lang="en-US" sz="2000" dirty="0"/>
              <a:t>ECALLs/OCALLs are defined via an EDL file</a:t>
            </a:r>
          </a:p>
          <a:p>
            <a:endParaRPr lang="en-US" sz="2000" dirty="0"/>
          </a:p>
          <a:p>
            <a:r>
              <a:rPr lang="en-US" sz="2000" dirty="0"/>
              <a:t>The oeedger8r tool generates the boundary code in C for both the host and enclave</a:t>
            </a:r>
          </a:p>
        </p:txBody>
      </p:sp>
      <p:sp>
        <p:nvSpPr>
          <p:cNvPr id="13" name="TextBox 12">
            <a:extLst>
              <a:ext uri="{FF2B5EF4-FFF2-40B4-BE49-F238E27FC236}">
                <a16:creationId xmlns:a16="http://schemas.microsoft.com/office/drawing/2014/main" id="{FACB036D-7209-4F31-8FA5-3DADF29B0E85}"/>
              </a:ext>
            </a:extLst>
          </p:cNvPr>
          <p:cNvSpPr txBox="1"/>
          <p:nvPr/>
        </p:nvSpPr>
        <p:spPr>
          <a:xfrm>
            <a:off x="7540283" y="4936203"/>
            <a:ext cx="4093702" cy="923330"/>
          </a:xfrm>
          <a:prstGeom prst="rect">
            <a:avLst/>
          </a:prstGeom>
          <a:noFill/>
        </p:spPr>
        <p:txBody>
          <a:bodyPr wrap="square">
            <a:spAutoFit/>
          </a:bodyPr>
          <a:lstStyle/>
          <a:p>
            <a:r>
              <a:rPr lang="en-US" sz="1800" dirty="0">
                <a:latin typeface="Consolas" panose="020B0609020204030204" pitchFamily="49" charset="0"/>
                <a:cs typeface="Courier New" panose="02070309020205020404" pitchFamily="49" charset="0"/>
              </a:rPr>
              <a:t>$oeedger8r --trusted </a:t>
            </a:r>
            <a:r>
              <a:rPr lang="en-US" sz="1800" dirty="0" err="1">
                <a:latin typeface="Consolas" panose="020B0609020204030204" pitchFamily="49" charset="0"/>
                <a:cs typeface="Courier New" panose="02070309020205020404" pitchFamily="49" charset="0"/>
              </a:rPr>
              <a:t>helloworld.edl</a:t>
            </a:r>
            <a:r>
              <a:rPr lang="en-US" sz="1800" dirty="0">
                <a:latin typeface="Consolas" panose="020B0609020204030204" pitchFamily="49" charset="0"/>
                <a:cs typeface="Courier New" panose="02070309020205020404" pitchFamily="49" charset="0"/>
              </a:rPr>
              <a:t> –-search-path /opt/</a:t>
            </a:r>
            <a:r>
              <a:rPr lang="en-US" sz="1800" dirty="0" err="1">
                <a:latin typeface="Consolas" panose="020B0609020204030204" pitchFamily="49" charset="0"/>
                <a:cs typeface="Courier New" panose="02070309020205020404" pitchFamily="49" charset="0"/>
              </a:rPr>
              <a:t>openenclave</a:t>
            </a:r>
            <a:r>
              <a:rPr lang="en-US" dirty="0">
                <a:latin typeface="Consolas" panose="020B0609020204030204" pitchFamily="49" charset="0"/>
                <a:cs typeface="Courier New" panose="02070309020205020404" pitchFamily="49" charset="0"/>
              </a:rPr>
              <a:t>/include</a:t>
            </a:r>
            <a:endParaRPr lang="en-US" sz="1800" dirty="0">
              <a:latin typeface="Consolas" panose="020B0609020204030204" pitchFamily="49" charset="0"/>
              <a:cs typeface="Courier New" panose="02070309020205020404" pitchFamily="49" charset="0"/>
            </a:endParaRPr>
          </a:p>
        </p:txBody>
      </p:sp>
      <p:sp>
        <p:nvSpPr>
          <p:cNvPr id="15" name="TextBox 14">
            <a:extLst>
              <a:ext uri="{FF2B5EF4-FFF2-40B4-BE49-F238E27FC236}">
                <a16:creationId xmlns:a16="http://schemas.microsoft.com/office/drawing/2014/main" id="{BFE603AA-1A74-42BE-9109-ADC4B2159CD5}"/>
              </a:ext>
            </a:extLst>
          </p:cNvPr>
          <p:cNvSpPr txBox="1"/>
          <p:nvPr/>
        </p:nvSpPr>
        <p:spPr>
          <a:xfrm>
            <a:off x="7540282" y="3779163"/>
            <a:ext cx="4093702" cy="923330"/>
          </a:xfrm>
          <a:prstGeom prst="rect">
            <a:avLst/>
          </a:prstGeom>
          <a:noFill/>
        </p:spPr>
        <p:txBody>
          <a:bodyPr wrap="square">
            <a:spAutoFit/>
          </a:bodyPr>
          <a:lstStyle/>
          <a:p>
            <a:r>
              <a:rPr lang="en-US" sz="1800" dirty="0">
                <a:latin typeface="Consolas" panose="020B0609020204030204" pitchFamily="49" charset="0"/>
                <a:cs typeface="Courier New" panose="02070309020205020404" pitchFamily="49" charset="0"/>
              </a:rPr>
              <a:t>$oeedger8r --untrusted </a:t>
            </a:r>
            <a:r>
              <a:rPr lang="en-US" sz="1800" dirty="0" err="1">
                <a:latin typeface="Consolas" panose="020B0609020204030204" pitchFamily="49" charset="0"/>
                <a:cs typeface="Courier New" panose="02070309020205020404" pitchFamily="49" charset="0"/>
              </a:rPr>
              <a:t>helloworld.edl</a:t>
            </a:r>
            <a:r>
              <a:rPr lang="en-US" sz="1800" dirty="0">
                <a:latin typeface="Consolas" panose="020B0609020204030204" pitchFamily="49" charset="0"/>
                <a:cs typeface="Courier New" panose="02070309020205020404" pitchFamily="49" charset="0"/>
              </a:rPr>
              <a:t> –-search-path /opt/</a:t>
            </a:r>
            <a:r>
              <a:rPr lang="en-US" sz="1800" dirty="0" err="1">
                <a:latin typeface="Consolas" panose="020B0609020204030204" pitchFamily="49" charset="0"/>
                <a:cs typeface="Courier New" panose="02070309020205020404" pitchFamily="49" charset="0"/>
              </a:rPr>
              <a:t>openenclave</a:t>
            </a:r>
            <a:r>
              <a:rPr lang="en-US" dirty="0">
                <a:latin typeface="Consolas" panose="020B0609020204030204" pitchFamily="49" charset="0"/>
                <a:cs typeface="Courier New" panose="02070309020205020404" pitchFamily="49" charset="0"/>
              </a:rPr>
              <a:t>/include</a:t>
            </a:r>
            <a:endParaRPr lang="en-US" sz="1800" dirty="0">
              <a:latin typeface="Consolas" panose="020B0609020204030204" pitchFamily="49" charset="0"/>
              <a:cs typeface="Courier New" panose="02070309020205020404" pitchFamily="49" charset="0"/>
            </a:endParaRPr>
          </a:p>
        </p:txBody>
      </p:sp>
      <p:sp>
        <p:nvSpPr>
          <p:cNvPr id="17" name="TextBox 16">
            <a:extLst>
              <a:ext uri="{FF2B5EF4-FFF2-40B4-BE49-F238E27FC236}">
                <a16:creationId xmlns:a16="http://schemas.microsoft.com/office/drawing/2014/main" id="{A9E8F457-5599-4B2C-A148-C49E1CD568BB}"/>
              </a:ext>
            </a:extLst>
          </p:cNvPr>
          <p:cNvSpPr txBox="1"/>
          <p:nvPr/>
        </p:nvSpPr>
        <p:spPr>
          <a:xfrm>
            <a:off x="7427741" y="3515670"/>
            <a:ext cx="794824" cy="369332"/>
          </a:xfrm>
          <a:prstGeom prst="rect">
            <a:avLst/>
          </a:prstGeom>
          <a:noFill/>
        </p:spPr>
        <p:txBody>
          <a:bodyPr wrap="square">
            <a:spAutoFit/>
          </a:bodyPr>
          <a:lstStyle/>
          <a:p>
            <a:r>
              <a:rPr lang="en-US" dirty="0"/>
              <a:t>- H</a:t>
            </a:r>
            <a:r>
              <a:rPr lang="en-US" sz="1800" dirty="0"/>
              <a:t>ost</a:t>
            </a:r>
            <a:endParaRPr lang="en-US" dirty="0"/>
          </a:p>
        </p:txBody>
      </p:sp>
      <p:sp>
        <p:nvSpPr>
          <p:cNvPr id="19" name="TextBox 18">
            <a:extLst>
              <a:ext uri="{FF2B5EF4-FFF2-40B4-BE49-F238E27FC236}">
                <a16:creationId xmlns:a16="http://schemas.microsoft.com/office/drawing/2014/main" id="{802E7A45-FAE0-4D20-9A36-9982BAC3BD6E}"/>
              </a:ext>
            </a:extLst>
          </p:cNvPr>
          <p:cNvSpPr txBox="1"/>
          <p:nvPr/>
        </p:nvSpPr>
        <p:spPr>
          <a:xfrm>
            <a:off x="7427741" y="4670954"/>
            <a:ext cx="1118381" cy="369332"/>
          </a:xfrm>
          <a:prstGeom prst="rect">
            <a:avLst/>
          </a:prstGeom>
          <a:noFill/>
        </p:spPr>
        <p:txBody>
          <a:bodyPr wrap="square">
            <a:spAutoFit/>
          </a:bodyPr>
          <a:lstStyle/>
          <a:p>
            <a:r>
              <a:rPr lang="en-US" dirty="0"/>
              <a:t>- Enclave</a:t>
            </a:r>
          </a:p>
        </p:txBody>
      </p:sp>
      <p:sp>
        <p:nvSpPr>
          <p:cNvPr id="21" name="TextBox 20">
            <a:extLst>
              <a:ext uri="{FF2B5EF4-FFF2-40B4-BE49-F238E27FC236}">
                <a16:creationId xmlns:a16="http://schemas.microsoft.com/office/drawing/2014/main" id="{635E19EA-626A-40F9-8D3B-0D561456D2A5}"/>
              </a:ext>
            </a:extLst>
          </p:cNvPr>
          <p:cNvSpPr txBox="1"/>
          <p:nvPr/>
        </p:nvSpPr>
        <p:spPr>
          <a:xfrm>
            <a:off x="3801789" y="6213996"/>
            <a:ext cx="4093702" cy="369332"/>
          </a:xfrm>
          <a:prstGeom prst="rect">
            <a:avLst/>
          </a:prstGeom>
          <a:noFill/>
        </p:spPr>
        <p:txBody>
          <a:bodyPr wrap="square">
            <a:spAutoFit/>
          </a:bodyPr>
          <a:lstStyle/>
          <a:p>
            <a:r>
              <a:rPr lang="en-US" dirty="0">
                <a:hlinkClick r:id="rId3"/>
              </a:rPr>
              <a:t>github.com/</a:t>
            </a:r>
            <a:r>
              <a:rPr lang="en-US" dirty="0" err="1">
                <a:hlinkClick r:id="rId3"/>
              </a:rPr>
              <a:t>openenclave</a:t>
            </a:r>
            <a:r>
              <a:rPr lang="en-US" dirty="0">
                <a:hlinkClick r:id="rId3"/>
              </a:rPr>
              <a:t>/oeedger8r-cpp</a:t>
            </a:r>
            <a:endParaRPr lang="en-US" dirty="0"/>
          </a:p>
        </p:txBody>
      </p:sp>
      <p:sp>
        <p:nvSpPr>
          <p:cNvPr id="6" name="TextBox 5">
            <a:extLst>
              <a:ext uri="{FF2B5EF4-FFF2-40B4-BE49-F238E27FC236}">
                <a16:creationId xmlns:a16="http://schemas.microsoft.com/office/drawing/2014/main" id="{F37574C0-CEAF-4301-BB06-6C3AD9DA7B47}"/>
              </a:ext>
            </a:extLst>
          </p:cNvPr>
          <p:cNvSpPr txBox="1"/>
          <p:nvPr/>
        </p:nvSpPr>
        <p:spPr>
          <a:xfrm>
            <a:off x="5246663" y="4300783"/>
            <a:ext cx="849337" cy="369332"/>
          </a:xfrm>
          <a:prstGeom prst="rect">
            <a:avLst/>
          </a:prstGeom>
          <a:noFill/>
        </p:spPr>
        <p:txBody>
          <a:bodyPr wrap="square">
            <a:spAutoFit/>
          </a:bodyPr>
          <a:lstStyle/>
          <a:p>
            <a:r>
              <a:rPr lang="en-US" b="1" dirty="0"/>
              <a:t>ECALL</a:t>
            </a:r>
            <a:endParaRPr lang="en-US" dirty="0"/>
          </a:p>
        </p:txBody>
      </p:sp>
      <p:sp>
        <p:nvSpPr>
          <p:cNvPr id="8" name="TextBox 7">
            <a:extLst>
              <a:ext uri="{FF2B5EF4-FFF2-40B4-BE49-F238E27FC236}">
                <a16:creationId xmlns:a16="http://schemas.microsoft.com/office/drawing/2014/main" id="{78D6B69E-00A8-49FC-81D8-2C6EEE92134D}"/>
              </a:ext>
            </a:extLst>
          </p:cNvPr>
          <p:cNvSpPr txBox="1"/>
          <p:nvPr/>
        </p:nvSpPr>
        <p:spPr>
          <a:xfrm>
            <a:off x="4310503" y="5395600"/>
            <a:ext cx="849337" cy="369332"/>
          </a:xfrm>
          <a:prstGeom prst="rect">
            <a:avLst/>
          </a:prstGeom>
          <a:noFill/>
        </p:spPr>
        <p:txBody>
          <a:bodyPr wrap="square">
            <a:spAutoFit/>
          </a:bodyPr>
          <a:lstStyle/>
          <a:p>
            <a:r>
              <a:rPr lang="en-US" b="1" dirty="0"/>
              <a:t>OCALL</a:t>
            </a:r>
            <a:endParaRPr lang="en-US" dirty="0"/>
          </a:p>
        </p:txBody>
      </p:sp>
      <p:cxnSp>
        <p:nvCxnSpPr>
          <p:cNvPr id="9" name="Straight Arrow Connector 8">
            <a:extLst>
              <a:ext uri="{FF2B5EF4-FFF2-40B4-BE49-F238E27FC236}">
                <a16:creationId xmlns:a16="http://schemas.microsoft.com/office/drawing/2014/main" id="{4715AD08-238A-4ABD-BDCA-FC5073F9B2A1}"/>
              </a:ext>
            </a:extLst>
          </p:cNvPr>
          <p:cNvCxnSpPr>
            <a:cxnSpLocks/>
          </p:cNvCxnSpPr>
          <p:nvPr/>
        </p:nvCxnSpPr>
        <p:spPr>
          <a:xfrm flipH="1" flipV="1">
            <a:off x="5055116" y="4086725"/>
            <a:ext cx="220877" cy="2863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962F8FC-9B3F-42D9-A2F6-F0AEC4049719}"/>
              </a:ext>
            </a:extLst>
          </p:cNvPr>
          <p:cNvCxnSpPr>
            <a:cxnSpLocks/>
          </p:cNvCxnSpPr>
          <p:nvPr/>
        </p:nvCxnSpPr>
        <p:spPr>
          <a:xfrm flipH="1" flipV="1">
            <a:off x="4187851" y="5138004"/>
            <a:ext cx="220877" cy="2863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5621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DA9A-C30F-43FD-AC3A-E95535311AA7}"/>
              </a:ext>
            </a:extLst>
          </p:cNvPr>
          <p:cNvSpPr>
            <a:spLocks noGrp="1"/>
          </p:cNvSpPr>
          <p:nvPr>
            <p:ph type="title"/>
          </p:nvPr>
        </p:nvSpPr>
        <p:spPr/>
        <p:txBody>
          <a:bodyPr/>
          <a:lstStyle/>
          <a:p>
            <a:pPr algn="ctr"/>
            <a:r>
              <a:rPr lang="en-US" dirty="0" err="1"/>
              <a:t>Helloworld</a:t>
            </a:r>
            <a:r>
              <a:rPr lang="en-US" dirty="0"/>
              <a:t> with Open Enclave</a:t>
            </a:r>
          </a:p>
        </p:txBody>
      </p:sp>
      <p:sp>
        <p:nvSpPr>
          <p:cNvPr id="5" name="TextBox 4">
            <a:extLst>
              <a:ext uri="{FF2B5EF4-FFF2-40B4-BE49-F238E27FC236}">
                <a16:creationId xmlns:a16="http://schemas.microsoft.com/office/drawing/2014/main" id="{9119A9E9-C223-49AD-9CE6-AAD478A6B1F8}"/>
              </a:ext>
            </a:extLst>
          </p:cNvPr>
          <p:cNvSpPr txBox="1"/>
          <p:nvPr/>
        </p:nvSpPr>
        <p:spPr>
          <a:xfrm>
            <a:off x="609600" y="2259952"/>
            <a:ext cx="5106121" cy="3970318"/>
          </a:xfrm>
          <a:prstGeom prst="rect">
            <a:avLst/>
          </a:prstGeom>
          <a:noFill/>
          <a:ln>
            <a:solidFill>
              <a:schemeClr val="tx1"/>
            </a:solidFill>
            <a:prstDash val="sysDot"/>
          </a:ln>
        </p:spPr>
        <p:txBody>
          <a:bodyPr wrap="square" rtlCol="0">
            <a:spAutoFit/>
          </a:bodyPr>
          <a:lstStyle/>
          <a:p>
            <a:r>
              <a:rPr lang="en-US" sz="1400" dirty="0">
                <a:solidFill>
                  <a:schemeClr val="accent1"/>
                </a:solidFill>
                <a:latin typeface="Consolas" panose="020B0609020204030204" pitchFamily="49" charset="0"/>
                <a:cs typeface="Courier New" panose="02070309020205020404" pitchFamily="49" charset="0"/>
              </a:rPr>
              <a:t>int</a:t>
            </a:r>
            <a:r>
              <a:rPr lang="en-US" sz="1400" dirty="0">
                <a:latin typeface="Consolas" panose="020B0609020204030204" pitchFamily="49" charset="0"/>
                <a:cs typeface="Courier New" panose="02070309020205020404" pitchFamily="49" charset="0"/>
              </a:rPr>
              <a:t> main(int </a:t>
            </a:r>
            <a:r>
              <a:rPr lang="en-US" sz="1400" dirty="0" err="1">
                <a:latin typeface="Consolas" panose="020B0609020204030204" pitchFamily="49" charset="0"/>
                <a:cs typeface="Courier New" panose="02070309020205020404" pitchFamily="49" charset="0"/>
              </a:rPr>
              <a:t>argc</a:t>
            </a:r>
            <a:r>
              <a:rPr lang="en-US" sz="1400" dirty="0">
                <a:latin typeface="Consolas" panose="020B0609020204030204" pitchFamily="49" charset="0"/>
                <a:cs typeface="Courier New" panose="02070309020205020404" pitchFamily="49" charset="0"/>
              </a:rPr>
              <a:t>, const char* </a:t>
            </a:r>
            <a:r>
              <a:rPr lang="en-US" sz="1400" dirty="0" err="1">
                <a:latin typeface="Consolas" panose="020B0609020204030204" pitchFamily="49" charset="0"/>
                <a:cs typeface="Courier New" panose="02070309020205020404" pitchFamily="49" charset="0"/>
              </a:rPr>
              <a:t>argv</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oe_enclave_t</a:t>
            </a:r>
            <a:r>
              <a:rPr lang="en-US" sz="1400" dirty="0">
                <a:latin typeface="Consolas" panose="020B0609020204030204" pitchFamily="49" charset="0"/>
                <a:cs typeface="Courier New" panose="02070309020205020404" pitchFamily="49" charset="0"/>
              </a:rPr>
              <a:t>* enclave = NULL;</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oe_create_helloworld_enclave</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arg</a:t>
            </a:r>
            <a:r>
              <a:rPr lang="en-US" sz="1400" dirty="0">
                <a:latin typeface="Consolas" panose="020B0609020204030204" pitchFamily="49" charset="0"/>
                <a:cs typeface="Courier New" panose="02070309020205020404" pitchFamily="49" charset="0"/>
              </a:rPr>
              <a:t>[1], OE_ENCLAVE_TYPE_AUTO,</a:t>
            </a:r>
          </a:p>
          <a:p>
            <a:r>
              <a:rPr lang="en-US" sz="1400" dirty="0">
                <a:latin typeface="Consolas" panose="020B0609020204030204" pitchFamily="49" charset="0"/>
                <a:cs typeface="Courier New" panose="02070309020205020404" pitchFamily="49" charset="0"/>
              </a:rPr>
              <a:t>      1, NULL, 0, &amp;enclave);</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enclave_helloworld</a:t>
            </a:r>
            <a:r>
              <a:rPr lang="en-US" sz="1400" dirty="0">
                <a:latin typeface="Consolas" panose="020B0609020204030204" pitchFamily="49" charset="0"/>
                <a:cs typeface="Courier New" panose="02070309020205020404" pitchFamily="49" charset="0"/>
              </a:rPr>
              <a:t>(enclave);</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oe_terminate_enclave</a:t>
            </a:r>
            <a:r>
              <a:rPr lang="en-US" sz="1400" dirty="0">
                <a:latin typeface="Consolas" panose="020B0609020204030204" pitchFamily="49" charset="0"/>
                <a:cs typeface="Courier New" panose="02070309020205020404" pitchFamily="49" charset="0"/>
              </a:rPr>
              <a:t>(enclave);</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a:t>
            </a:r>
            <a:r>
              <a:rPr lang="en-US" sz="1400" dirty="0">
                <a:solidFill>
                  <a:srgbClr val="C00000"/>
                </a:solidFill>
                <a:latin typeface="Consolas" panose="020B0609020204030204" pitchFamily="49" charset="0"/>
                <a:cs typeface="Courier New" panose="02070309020205020404" pitchFamily="49" charset="0"/>
              </a:rPr>
              <a:t>return</a:t>
            </a:r>
            <a:r>
              <a:rPr lang="en-US" sz="1400" dirty="0">
                <a:latin typeface="Consolas" panose="020B0609020204030204" pitchFamily="49" charset="0"/>
                <a:cs typeface="Courier New" panose="02070309020205020404" pitchFamily="49" charset="0"/>
              </a:rPr>
              <a:t> 0;</a:t>
            </a:r>
          </a:p>
          <a:p>
            <a:r>
              <a:rPr lang="en-US" sz="1400" dirty="0">
                <a:latin typeface="Consolas" panose="020B0609020204030204" pitchFamily="49" charset="0"/>
                <a:cs typeface="Courier New" panose="02070309020205020404" pitchFamily="49" charset="0"/>
              </a:rPr>
              <a:t>}</a:t>
            </a:r>
          </a:p>
          <a:p>
            <a:endParaRPr lang="en-US" sz="1400" dirty="0">
              <a:latin typeface="Consolas" panose="020B0609020204030204" pitchFamily="49" charset="0"/>
              <a:cs typeface="Courier New" panose="02070309020205020404" pitchFamily="49" charset="0"/>
            </a:endParaRPr>
          </a:p>
          <a:p>
            <a:r>
              <a:rPr lang="en-US" sz="1400" dirty="0">
                <a:solidFill>
                  <a:schemeClr val="accent1"/>
                </a:solidFill>
                <a:latin typeface="Consolas" panose="020B0609020204030204" pitchFamily="49" charset="0"/>
                <a:cs typeface="Courier New" panose="02070309020205020404" pitchFamily="49" charset="0"/>
              </a:rPr>
              <a:t>void</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host_helloworld</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printf</a:t>
            </a:r>
            <a:r>
              <a:rPr lang="en-US" sz="1400" dirty="0">
                <a:latin typeface="Consolas" panose="020B0609020204030204" pitchFamily="49" charset="0"/>
                <a:cs typeface="Courier New" panose="02070309020205020404" pitchFamily="49" charset="0"/>
              </a:rPr>
              <a:t>(“Hello world from the host\n”);</a:t>
            </a:r>
          </a:p>
          <a:p>
            <a:r>
              <a:rPr lang="en-US" sz="1400" dirty="0">
                <a:latin typeface="Consolas" panose="020B06090202040302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D8E11DF4-C131-4819-A142-9122A8712FAB}"/>
              </a:ext>
            </a:extLst>
          </p:cNvPr>
          <p:cNvSpPr txBox="1"/>
          <p:nvPr/>
        </p:nvSpPr>
        <p:spPr>
          <a:xfrm>
            <a:off x="6476280" y="2259952"/>
            <a:ext cx="5305412" cy="1384995"/>
          </a:xfrm>
          <a:prstGeom prst="rect">
            <a:avLst/>
          </a:prstGeom>
          <a:noFill/>
          <a:ln>
            <a:solidFill>
              <a:schemeClr val="tx1"/>
            </a:solidFill>
            <a:prstDash val="sysDot"/>
          </a:ln>
        </p:spPr>
        <p:txBody>
          <a:bodyPr wrap="square" rtlCol="0">
            <a:spAutoFit/>
          </a:bodyPr>
          <a:lstStyle/>
          <a:p>
            <a:r>
              <a:rPr lang="en-US" sz="1400" dirty="0">
                <a:solidFill>
                  <a:schemeClr val="accent1"/>
                </a:solidFill>
                <a:latin typeface="Consolas" panose="020B0609020204030204" pitchFamily="49" charset="0"/>
                <a:cs typeface="Courier New" panose="02070309020205020404" pitchFamily="49" charset="0"/>
              </a:rPr>
              <a:t>void</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enclave_helloworld</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printf</a:t>
            </a:r>
            <a:r>
              <a:rPr lang="en-US" sz="1400" dirty="0">
                <a:latin typeface="Consolas" panose="020B0609020204030204" pitchFamily="49" charset="0"/>
                <a:cs typeface="Courier New" panose="02070309020205020404" pitchFamily="49" charset="0"/>
              </a:rPr>
              <a:t>(“Hello world from the enclave\n”);</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host_helloworld</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7D5C925D-87BA-4E91-A50B-7C1368B99603}"/>
              </a:ext>
            </a:extLst>
          </p:cNvPr>
          <p:cNvSpPr txBox="1"/>
          <p:nvPr/>
        </p:nvSpPr>
        <p:spPr>
          <a:xfrm>
            <a:off x="2237709" y="1890620"/>
            <a:ext cx="1849901" cy="369332"/>
          </a:xfrm>
          <a:prstGeom prst="rect">
            <a:avLst/>
          </a:prstGeom>
          <a:noFill/>
        </p:spPr>
        <p:txBody>
          <a:bodyPr wrap="square" rtlCol="0">
            <a:spAutoFit/>
          </a:bodyPr>
          <a:lstStyle/>
          <a:p>
            <a:r>
              <a:rPr lang="en-US" b="1" dirty="0"/>
              <a:t>Host Program</a:t>
            </a:r>
          </a:p>
        </p:txBody>
      </p:sp>
      <p:sp>
        <p:nvSpPr>
          <p:cNvPr id="11" name="TextBox 10">
            <a:extLst>
              <a:ext uri="{FF2B5EF4-FFF2-40B4-BE49-F238E27FC236}">
                <a16:creationId xmlns:a16="http://schemas.microsoft.com/office/drawing/2014/main" id="{5342EB16-A126-47FA-8FAA-80DE1DBD5145}"/>
              </a:ext>
            </a:extLst>
          </p:cNvPr>
          <p:cNvSpPr txBox="1"/>
          <p:nvPr/>
        </p:nvSpPr>
        <p:spPr>
          <a:xfrm>
            <a:off x="8414146" y="1890620"/>
            <a:ext cx="1849901" cy="369332"/>
          </a:xfrm>
          <a:prstGeom prst="rect">
            <a:avLst/>
          </a:prstGeom>
          <a:noFill/>
        </p:spPr>
        <p:txBody>
          <a:bodyPr wrap="square" rtlCol="0">
            <a:spAutoFit/>
          </a:bodyPr>
          <a:lstStyle/>
          <a:p>
            <a:r>
              <a:rPr lang="en-US" b="1" dirty="0"/>
              <a:t>Enclave Program</a:t>
            </a:r>
          </a:p>
        </p:txBody>
      </p:sp>
      <p:pic>
        <p:nvPicPr>
          <p:cNvPr id="13" name="Graphic 12" descr="Lock with solid fill">
            <a:extLst>
              <a:ext uri="{FF2B5EF4-FFF2-40B4-BE49-F238E27FC236}">
                <a16:creationId xmlns:a16="http://schemas.microsoft.com/office/drawing/2014/main" id="{25A77209-87F5-4B87-A1F0-320BA29D192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04392" y="1807478"/>
            <a:ext cx="449910" cy="449910"/>
          </a:xfrm>
          <a:prstGeom prst="rect">
            <a:avLst/>
          </a:prstGeom>
        </p:spPr>
      </p:pic>
      <p:cxnSp>
        <p:nvCxnSpPr>
          <p:cNvPr id="15" name="Straight Arrow Connector 14">
            <a:extLst>
              <a:ext uri="{FF2B5EF4-FFF2-40B4-BE49-F238E27FC236}">
                <a16:creationId xmlns:a16="http://schemas.microsoft.com/office/drawing/2014/main" id="{10D39FA9-4199-44EA-B009-94961CC39CF4}"/>
              </a:ext>
            </a:extLst>
          </p:cNvPr>
          <p:cNvCxnSpPr>
            <a:cxnSpLocks/>
          </p:cNvCxnSpPr>
          <p:nvPr/>
        </p:nvCxnSpPr>
        <p:spPr>
          <a:xfrm flipV="1">
            <a:off x="4181732" y="2457320"/>
            <a:ext cx="2359745" cy="144430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746273-BDBC-4EF3-8BAC-71A020083711}"/>
              </a:ext>
            </a:extLst>
          </p:cNvPr>
          <p:cNvCxnSpPr>
            <a:cxnSpLocks/>
          </p:cNvCxnSpPr>
          <p:nvPr/>
        </p:nvCxnSpPr>
        <p:spPr>
          <a:xfrm flipH="1">
            <a:off x="3073791" y="3429000"/>
            <a:ext cx="3974123" cy="19026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738A770-34E6-44FA-92B4-42A81FF2158C}"/>
              </a:ext>
            </a:extLst>
          </p:cNvPr>
          <p:cNvSpPr txBox="1"/>
          <p:nvPr/>
        </p:nvSpPr>
        <p:spPr>
          <a:xfrm>
            <a:off x="5756032" y="2802993"/>
            <a:ext cx="849337" cy="369332"/>
          </a:xfrm>
          <a:prstGeom prst="rect">
            <a:avLst/>
          </a:prstGeom>
          <a:noFill/>
        </p:spPr>
        <p:txBody>
          <a:bodyPr wrap="square">
            <a:spAutoFit/>
          </a:bodyPr>
          <a:lstStyle/>
          <a:p>
            <a:r>
              <a:rPr lang="en-US" b="1" dirty="0"/>
              <a:t>ECALL</a:t>
            </a:r>
            <a:endParaRPr lang="en-US" dirty="0"/>
          </a:p>
        </p:txBody>
      </p:sp>
      <p:sp>
        <p:nvSpPr>
          <p:cNvPr id="25" name="TextBox 24">
            <a:extLst>
              <a:ext uri="{FF2B5EF4-FFF2-40B4-BE49-F238E27FC236}">
                <a16:creationId xmlns:a16="http://schemas.microsoft.com/office/drawing/2014/main" id="{48F69ACE-BD74-4B15-ABAA-5B56371502AD}"/>
              </a:ext>
            </a:extLst>
          </p:cNvPr>
          <p:cNvSpPr txBox="1"/>
          <p:nvPr/>
        </p:nvSpPr>
        <p:spPr>
          <a:xfrm>
            <a:off x="5715721" y="4010995"/>
            <a:ext cx="849337" cy="369332"/>
          </a:xfrm>
          <a:prstGeom prst="rect">
            <a:avLst/>
          </a:prstGeom>
          <a:noFill/>
        </p:spPr>
        <p:txBody>
          <a:bodyPr wrap="square">
            <a:spAutoFit/>
          </a:bodyPr>
          <a:lstStyle/>
          <a:p>
            <a:r>
              <a:rPr lang="en-US" b="1" dirty="0"/>
              <a:t>OCALL</a:t>
            </a:r>
            <a:endParaRPr lang="en-US" dirty="0"/>
          </a:p>
        </p:txBody>
      </p:sp>
      <p:sp>
        <p:nvSpPr>
          <p:cNvPr id="27" name="TextBox 26">
            <a:extLst>
              <a:ext uri="{FF2B5EF4-FFF2-40B4-BE49-F238E27FC236}">
                <a16:creationId xmlns:a16="http://schemas.microsoft.com/office/drawing/2014/main" id="{43C5FAE3-B06F-4DE8-9A6A-708B43DF6C2B}"/>
              </a:ext>
            </a:extLst>
          </p:cNvPr>
          <p:cNvSpPr txBox="1"/>
          <p:nvPr/>
        </p:nvSpPr>
        <p:spPr>
          <a:xfrm>
            <a:off x="6934456" y="4315992"/>
            <a:ext cx="3855745" cy="2031325"/>
          </a:xfrm>
          <a:prstGeom prst="rect">
            <a:avLst/>
          </a:prstGeom>
          <a:noFill/>
        </p:spPr>
        <p:txBody>
          <a:bodyPr wrap="square">
            <a:spAutoFit/>
          </a:bodyPr>
          <a:lstStyle/>
          <a:p>
            <a:r>
              <a:rPr lang="en-US" sz="1800" dirty="0">
                <a:latin typeface="Consolas" panose="020B0609020204030204" pitchFamily="49" charset="0"/>
                <a:cs typeface="Courier New" panose="02070309020205020404" pitchFamily="49" charset="0"/>
              </a:rPr>
              <a:t>$</a:t>
            </a:r>
            <a:r>
              <a:rPr lang="en-US" sz="1800" dirty="0" err="1">
                <a:latin typeface="Consolas" panose="020B0609020204030204" pitchFamily="49" charset="0"/>
                <a:cs typeface="Courier New" panose="02070309020205020404" pitchFamily="49" charset="0"/>
              </a:rPr>
              <a:t>oesign</a:t>
            </a:r>
            <a:r>
              <a:rPr lang="en-US" sz="1800" dirty="0">
                <a:latin typeface="Consolas" panose="020B0609020204030204" pitchFamily="49" charset="0"/>
                <a:cs typeface="Courier New" panose="02070309020205020404" pitchFamily="49" charset="0"/>
              </a:rPr>
              <a:t> sign –e enclave \</a:t>
            </a:r>
          </a:p>
          <a:p>
            <a:r>
              <a:rPr lang="en-US" dirty="0">
                <a:latin typeface="Consolas" panose="020B0609020204030204" pitchFamily="49" charset="0"/>
                <a:cs typeface="Courier New" panose="02070309020205020404" pitchFamily="49" charset="0"/>
              </a:rPr>
              <a:t> </a:t>
            </a:r>
            <a:r>
              <a:rPr lang="en-US" sz="1800" dirty="0">
                <a:latin typeface="Consolas" panose="020B0609020204030204" pitchFamily="49" charset="0"/>
                <a:cs typeface="Courier New" panose="02070309020205020404" pitchFamily="49" charset="0"/>
              </a:rPr>
              <a:t>–c </a:t>
            </a:r>
            <a:r>
              <a:rPr lang="en-US" sz="1800" dirty="0" err="1">
                <a:latin typeface="Consolas" panose="020B0609020204030204" pitchFamily="49" charset="0"/>
                <a:cs typeface="Courier New" panose="02070309020205020404" pitchFamily="49" charset="0"/>
              </a:rPr>
              <a:t>enclave.conf</a:t>
            </a:r>
            <a:r>
              <a:rPr lang="en-US" sz="1800" dirty="0">
                <a:latin typeface="Consolas" panose="020B0609020204030204" pitchFamily="49" charset="0"/>
                <a:cs typeface="Courier New" panose="02070309020205020404" pitchFamily="49" charset="0"/>
              </a:rPr>
              <a:t> –k </a:t>
            </a:r>
            <a:r>
              <a:rPr lang="en-US" sz="1800" dirty="0" err="1">
                <a:latin typeface="Consolas" panose="020B0609020204030204" pitchFamily="49" charset="0"/>
                <a:cs typeface="Courier New" panose="02070309020205020404" pitchFamily="49" charset="0"/>
              </a:rPr>
              <a:t>key.pem</a:t>
            </a:r>
            <a:endParaRPr lang="en-US" sz="1800" dirty="0">
              <a:latin typeface="Consolas" panose="020B0609020204030204" pitchFamily="49" charset="0"/>
              <a:cs typeface="Courier New" panose="02070309020205020404" pitchFamily="49" charset="0"/>
            </a:endParaRPr>
          </a:p>
          <a:p>
            <a:endParaRPr lang="en-US" sz="1800" dirty="0">
              <a:latin typeface="Consolas" panose="020B0609020204030204" pitchFamily="49" charset="0"/>
              <a:cs typeface="Courier New" panose="02070309020205020404" pitchFamily="49" charset="0"/>
            </a:endParaRPr>
          </a:p>
          <a:p>
            <a:endParaRPr lang="en-US" sz="1800" dirty="0">
              <a:latin typeface="Consolas" panose="020B0609020204030204" pitchFamily="49" charset="0"/>
              <a:cs typeface="Courier New" panose="02070309020205020404" pitchFamily="49" charset="0"/>
            </a:endParaRPr>
          </a:p>
          <a:p>
            <a:r>
              <a:rPr lang="en-US" sz="1800" dirty="0">
                <a:latin typeface="Consolas" panose="020B0609020204030204" pitchFamily="49" charset="0"/>
                <a:cs typeface="Courier New" panose="02070309020205020404" pitchFamily="49" charset="0"/>
              </a:rPr>
              <a:t>$./host </a:t>
            </a:r>
            <a:r>
              <a:rPr lang="en-US" sz="1800" dirty="0" err="1">
                <a:latin typeface="Consolas" panose="020B0609020204030204" pitchFamily="49" charset="0"/>
                <a:cs typeface="Courier New" panose="02070309020205020404" pitchFamily="49" charset="0"/>
              </a:rPr>
              <a:t>enclave.signed</a:t>
            </a:r>
            <a:endParaRPr lang="en-US" sz="1800" dirty="0">
              <a:latin typeface="Consolas" panose="020B0609020204030204" pitchFamily="49" charset="0"/>
              <a:cs typeface="Courier New" panose="02070309020205020404" pitchFamily="49" charset="0"/>
            </a:endParaRPr>
          </a:p>
          <a:p>
            <a:r>
              <a:rPr lang="en-US" dirty="0">
                <a:latin typeface="Consolas" panose="020B0609020204030204" pitchFamily="49" charset="0"/>
                <a:cs typeface="Courier New" panose="02070309020205020404" pitchFamily="49" charset="0"/>
              </a:rPr>
              <a:t>Hello world from the enclave</a:t>
            </a:r>
          </a:p>
          <a:p>
            <a:r>
              <a:rPr lang="en-US" sz="1800" dirty="0">
                <a:latin typeface="Consolas" panose="020B0609020204030204" pitchFamily="49" charset="0"/>
                <a:cs typeface="Courier New" panose="02070309020205020404" pitchFamily="49" charset="0"/>
              </a:rPr>
              <a:t>Hello world from the host</a:t>
            </a:r>
          </a:p>
        </p:txBody>
      </p:sp>
      <p:sp>
        <p:nvSpPr>
          <p:cNvPr id="31" name="TextBox 30">
            <a:extLst>
              <a:ext uri="{FF2B5EF4-FFF2-40B4-BE49-F238E27FC236}">
                <a16:creationId xmlns:a16="http://schemas.microsoft.com/office/drawing/2014/main" id="{97AC4EEB-CAA2-4474-8A3A-2F4C89025CF6}"/>
              </a:ext>
            </a:extLst>
          </p:cNvPr>
          <p:cNvSpPr txBox="1"/>
          <p:nvPr/>
        </p:nvSpPr>
        <p:spPr>
          <a:xfrm>
            <a:off x="6934456" y="4010995"/>
            <a:ext cx="1604956" cy="369332"/>
          </a:xfrm>
          <a:prstGeom prst="rect">
            <a:avLst/>
          </a:prstGeom>
          <a:noFill/>
        </p:spPr>
        <p:txBody>
          <a:bodyPr wrap="square">
            <a:spAutoFit/>
          </a:bodyPr>
          <a:lstStyle/>
          <a:p>
            <a:r>
              <a:rPr lang="en-US" dirty="0"/>
              <a:t>Sign</a:t>
            </a:r>
          </a:p>
        </p:txBody>
      </p:sp>
      <p:sp>
        <p:nvSpPr>
          <p:cNvPr id="33" name="TextBox 32">
            <a:extLst>
              <a:ext uri="{FF2B5EF4-FFF2-40B4-BE49-F238E27FC236}">
                <a16:creationId xmlns:a16="http://schemas.microsoft.com/office/drawing/2014/main" id="{F6162255-B043-4DC2-A109-370E582990E3}"/>
              </a:ext>
            </a:extLst>
          </p:cNvPr>
          <p:cNvSpPr txBox="1"/>
          <p:nvPr/>
        </p:nvSpPr>
        <p:spPr>
          <a:xfrm>
            <a:off x="6934456" y="5146988"/>
            <a:ext cx="1604956" cy="369332"/>
          </a:xfrm>
          <a:prstGeom prst="rect">
            <a:avLst/>
          </a:prstGeom>
          <a:noFill/>
        </p:spPr>
        <p:txBody>
          <a:bodyPr wrap="square">
            <a:spAutoFit/>
          </a:bodyPr>
          <a:lstStyle/>
          <a:p>
            <a:r>
              <a:rPr lang="en-US" dirty="0"/>
              <a:t>Run</a:t>
            </a:r>
          </a:p>
        </p:txBody>
      </p:sp>
    </p:spTree>
    <p:extLst>
      <p:ext uri="{BB962C8B-B14F-4D97-AF65-F5344CB8AC3E}">
        <p14:creationId xmlns:p14="http://schemas.microsoft.com/office/powerpoint/2010/main" val="457816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C59B3-39DB-4F98-BB3C-7EA406613693}"/>
              </a:ext>
            </a:extLst>
          </p:cNvPr>
          <p:cNvSpPr>
            <a:spLocks noGrp="1"/>
          </p:cNvSpPr>
          <p:nvPr>
            <p:ph type="title"/>
          </p:nvPr>
        </p:nvSpPr>
        <p:spPr/>
        <p:txBody>
          <a:bodyPr/>
          <a:lstStyle/>
          <a:p>
            <a:pPr algn="ctr"/>
            <a:r>
              <a:rPr lang="en-US" dirty="0"/>
              <a:t>ECALL Behind the Scene</a:t>
            </a:r>
          </a:p>
        </p:txBody>
      </p:sp>
      <p:sp>
        <p:nvSpPr>
          <p:cNvPr id="5" name="TextBox 4">
            <a:extLst>
              <a:ext uri="{FF2B5EF4-FFF2-40B4-BE49-F238E27FC236}">
                <a16:creationId xmlns:a16="http://schemas.microsoft.com/office/drawing/2014/main" id="{F28C6B64-848C-4988-AEF0-0490C54E36B8}"/>
              </a:ext>
            </a:extLst>
          </p:cNvPr>
          <p:cNvSpPr txBox="1"/>
          <p:nvPr/>
        </p:nvSpPr>
        <p:spPr>
          <a:xfrm>
            <a:off x="838200" y="2252562"/>
            <a:ext cx="4070838" cy="369332"/>
          </a:xfrm>
          <a:prstGeom prst="rect">
            <a:avLst/>
          </a:prstGeom>
          <a:noFill/>
        </p:spPr>
        <p:txBody>
          <a:bodyPr wrap="square">
            <a:spAutoFit/>
          </a:bodyPr>
          <a:lstStyle/>
          <a:p>
            <a:r>
              <a:rPr lang="en-US" sz="1800" dirty="0" err="1">
                <a:latin typeface="Consolas" panose="020B0609020204030204" pitchFamily="49" charset="0"/>
                <a:cs typeface="Courier New" panose="02070309020205020404" pitchFamily="49" charset="0"/>
              </a:rPr>
              <a:t>enclave_helloworld</a:t>
            </a:r>
            <a:r>
              <a:rPr lang="en-US" sz="1800" dirty="0">
                <a:latin typeface="Consolas" panose="020B0609020204030204" pitchFamily="49" charset="0"/>
                <a:cs typeface="Courier New" panose="02070309020205020404" pitchFamily="49" charset="0"/>
              </a:rPr>
              <a:t>(enclave);</a:t>
            </a:r>
          </a:p>
        </p:txBody>
      </p:sp>
      <p:sp>
        <p:nvSpPr>
          <p:cNvPr id="7" name="TextBox 6">
            <a:extLst>
              <a:ext uri="{FF2B5EF4-FFF2-40B4-BE49-F238E27FC236}">
                <a16:creationId xmlns:a16="http://schemas.microsoft.com/office/drawing/2014/main" id="{E4C3735B-CC3B-4AA6-A4E7-1B171B7DCC60}"/>
              </a:ext>
            </a:extLst>
          </p:cNvPr>
          <p:cNvSpPr txBox="1"/>
          <p:nvPr/>
        </p:nvSpPr>
        <p:spPr>
          <a:xfrm>
            <a:off x="6201960" y="2252562"/>
            <a:ext cx="5305412" cy="1384995"/>
          </a:xfrm>
          <a:prstGeom prst="rect">
            <a:avLst/>
          </a:prstGeom>
          <a:noFill/>
          <a:ln>
            <a:solidFill>
              <a:schemeClr val="tx1"/>
            </a:solidFill>
            <a:prstDash val="sysDot"/>
          </a:ln>
        </p:spPr>
        <p:txBody>
          <a:bodyPr wrap="square" rtlCol="0">
            <a:spAutoFit/>
          </a:bodyPr>
          <a:lstStyle/>
          <a:p>
            <a:r>
              <a:rPr lang="en-US" sz="1400" dirty="0">
                <a:solidFill>
                  <a:schemeClr val="accent1"/>
                </a:solidFill>
                <a:latin typeface="Consolas" panose="020B0609020204030204" pitchFamily="49" charset="0"/>
                <a:cs typeface="Courier New" panose="02070309020205020404" pitchFamily="49" charset="0"/>
              </a:rPr>
              <a:t>void</a:t>
            </a:r>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enclave_helloworld</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printf</a:t>
            </a:r>
            <a:r>
              <a:rPr lang="en-US" sz="1400" dirty="0">
                <a:latin typeface="Consolas" panose="020B0609020204030204" pitchFamily="49" charset="0"/>
                <a:cs typeface="Courier New" panose="02070309020205020404" pitchFamily="49" charset="0"/>
              </a:rPr>
              <a:t>(“Hello world from the enclave\n”);</a:t>
            </a:r>
          </a:p>
          <a:p>
            <a:endParaRPr lang="en-US" sz="1400" dirty="0">
              <a:latin typeface="Consolas" panose="020B0609020204030204" pitchFamily="49" charset="0"/>
              <a:cs typeface="Courier New" panose="02070309020205020404" pitchFamily="49" charset="0"/>
            </a:endParaRPr>
          </a:p>
          <a:p>
            <a:r>
              <a:rPr lang="en-US" sz="1400" dirty="0">
                <a:latin typeface="Consolas" panose="020B0609020204030204" pitchFamily="49" charset="0"/>
                <a:cs typeface="Courier New" panose="02070309020205020404" pitchFamily="49" charset="0"/>
              </a:rPr>
              <a:t>    </a:t>
            </a:r>
            <a:r>
              <a:rPr lang="en-US" sz="1400" dirty="0" err="1">
                <a:latin typeface="Consolas" panose="020B0609020204030204" pitchFamily="49" charset="0"/>
                <a:cs typeface="Courier New" panose="02070309020205020404" pitchFamily="49" charset="0"/>
              </a:rPr>
              <a:t>host_helloworld</a:t>
            </a:r>
            <a:r>
              <a:rPr lang="en-US" sz="1400" dirty="0">
                <a:latin typeface="Consolas" panose="020B0609020204030204" pitchFamily="49" charset="0"/>
                <a:cs typeface="Courier New" panose="02070309020205020404" pitchFamily="49" charset="0"/>
              </a:rPr>
              <a:t>();</a:t>
            </a:r>
          </a:p>
          <a:p>
            <a:r>
              <a:rPr lang="en-US" sz="1400" dirty="0">
                <a:latin typeface="Consolas" panose="020B06090202040302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6EF9479E-56C1-4CED-B3F4-723ABFCCFC20}"/>
              </a:ext>
            </a:extLst>
          </p:cNvPr>
          <p:cNvSpPr txBox="1"/>
          <p:nvPr/>
        </p:nvSpPr>
        <p:spPr>
          <a:xfrm>
            <a:off x="8139826" y="1883230"/>
            <a:ext cx="1849901" cy="369332"/>
          </a:xfrm>
          <a:prstGeom prst="rect">
            <a:avLst/>
          </a:prstGeom>
          <a:noFill/>
        </p:spPr>
        <p:txBody>
          <a:bodyPr wrap="square" rtlCol="0">
            <a:spAutoFit/>
          </a:bodyPr>
          <a:lstStyle/>
          <a:p>
            <a:r>
              <a:rPr lang="en-US" b="1" dirty="0"/>
              <a:t>Enclave Program</a:t>
            </a:r>
          </a:p>
        </p:txBody>
      </p:sp>
      <p:pic>
        <p:nvPicPr>
          <p:cNvPr id="11" name="Graphic 10" descr="Lock with solid fill">
            <a:extLst>
              <a:ext uri="{FF2B5EF4-FFF2-40B4-BE49-F238E27FC236}">
                <a16:creationId xmlns:a16="http://schemas.microsoft.com/office/drawing/2014/main" id="{EB5A56A2-222B-4B5B-A6C0-477D08CC6D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44140" y="1802652"/>
            <a:ext cx="449910" cy="449910"/>
          </a:xfrm>
          <a:prstGeom prst="rect">
            <a:avLst/>
          </a:prstGeom>
        </p:spPr>
      </p:pic>
      <p:sp>
        <p:nvSpPr>
          <p:cNvPr id="13" name="Rectangle: Rounded Corners 12">
            <a:extLst>
              <a:ext uri="{FF2B5EF4-FFF2-40B4-BE49-F238E27FC236}">
                <a16:creationId xmlns:a16="http://schemas.microsoft.com/office/drawing/2014/main" id="{CE5F6A7E-337E-4DB4-B3A9-BD1229E4CF89}"/>
              </a:ext>
            </a:extLst>
          </p:cNvPr>
          <p:cNvSpPr/>
          <p:nvPr/>
        </p:nvSpPr>
        <p:spPr>
          <a:xfrm>
            <a:off x="901505" y="4746709"/>
            <a:ext cx="4620064" cy="1160369"/>
          </a:xfrm>
          <a:prstGeom prst="round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dirty="0">
                <a:solidFill>
                  <a:schemeClr val="tx1"/>
                </a:solidFill>
              </a:rPr>
              <a:t>Serialize arguments into buffers</a:t>
            </a:r>
          </a:p>
          <a:p>
            <a:r>
              <a:rPr lang="en-US" dirty="0">
                <a:solidFill>
                  <a:schemeClr val="tx1"/>
                </a:solidFill>
              </a:rPr>
              <a:t>Transfer execution to the enclave</a:t>
            </a:r>
          </a:p>
          <a:p>
            <a:r>
              <a:rPr lang="en-US" dirty="0" err="1">
                <a:solidFill>
                  <a:schemeClr val="tx1"/>
                </a:solidFill>
              </a:rPr>
              <a:t>Unserialize</a:t>
            </a:r>
            <a:r>
              <a:rPr lang="en-US" dirty="0">
                <a:solidFill>
                  <a:schemeClr val="tx1"/>
                </a:solidFill>
              </a:rPr>
              <a:t> the return values from host buffers</a:t>
            </a:r>
          </a:p>
          <a:p>
            <a:r>
              <a:rPr lang="en-US" dirty="0">
                <a:solidFill>
                  <a:schemeClr val="tx1"/>
                </a:solidFill>
              </a:rPr>
              <a:t>Return to the invocation of the ECALL</a:t>
            </a:r>
          </a:p>
        </p:txBody>
      </p:sp>
      <p:sp>
        <p:nvSpPr>
          <p:cNvPr id="17" name="Rectangle: Rounded Corners 16">
            <a:extLst>
              <a:ext uri="{FF2B5EF4-FFF2-40B4-BE49-F238E27FC236}">
                <a16:creationId xmlns:a16="http://schemas.microsoft.com/office/drawing/2014/main" id="{24CA763B-1821-4DDF-BB81-2BBCD4A1940F}"/>
              </a:ext>
            </a:extLst>
          </p:cNvPr>
          <p:cNvSpPr/>
          <p:nvPr/>
        </p:nvSpPr>
        <p:spPr>
          <a:xfrm>
            <a:off x="6061283" y="4721297"/>
            <a:ext cx="5537530" cy="1771578"/>
          </a:xfrm>
          <a:prstGeom prst="roundRect">
            <a:avLst/>
          </a:prstGeom>
          <a:solidFill>
            <a:schemeClr val="accent1">
              <a:lumMod val="20000"/>
              <a:lumOff val="8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b="1" i="1" dirty="0">
                <a:solidFill>
                  <a:srgbClr val="FF0000"/>
                </a:solidFill>
              </a:rPr>
              <a:t>Copy</a:t>
            </a:r>
            <a:r>
              <a:rPr lang="en-US" dirty="0">
                <a:solidFill>
                  <a:schemeClr val="tx1"/>
                </a:solidFill>
              </a:rPr>
              <a:t> the host buffers into enclave memory</a:t>
            </a:r>
          </a:p>
          <a:p>
            <a:r>
              <a:rPr lang="en-US" dirty="0" err="1">
                <a:solidFill>
                  <a:schemeClr val="tx1"/>
                </a:solidFill>
              </a:rPr>
              <a:t>Unserialize</a:t>
            </a:r>
            <a:r>
              <a:rPr lang="en-US" dirty="0">
                <a:solidFill>
                  <a:schemeClr val="tx1"/>
                </a:solidFill>
              </a:rPr>
              <a:t> and sanitize the arguments</a:t>
            </a:r>
          </a:p>
          <a:p>
            <a:r>
              <a:rPr lang="en-US" dirty="0">
                <a:solidFill>
                  <a:schemeClr val="tx1"/>
                </a:solidFill>
              </a:rPr>
              <a:t>Invoke </a:t>
            </a:r>
            <a:r>
              <a:rPr lang="en-US" sz="1800" dirty="0" err="1">
                <a:solidFill>
                  <a:schemeClr val="tx1"/>
                </a:solidFill>
                <a:latin typeface="Consolas" panose="020B0609020204030204" pitchFamily="49" charset="0"/>
                <a:cs typeface="Courier New" panose="02070309020205020404" pitchFamily="49" charset="0"/>
              </a:rPr>
              <a:t>enclave_helloworld</a:t>
            </a:r>
            <a:r>
              <a:rPr lang="en-US" sz="1800" dirty="0">
                <a:solidFill>
                  <a:schemeClr val="tx1"/>
                </a:solidFill>
                <a:latin typeface="Consolas" panose="020B0609020204030204" pitchFamily="49" charset="0"/>
                <a:cs typeface="Courier New" panose="02070309020205020404" pitchFamily="49" charset="0"/>
              </a:rPr>
              <a:t>()</a:t>
            </a:r>
          </a:p>
          <a:p>
            <a:r>
              <a:rPr lang="en-US" dirty="0">
                <a:solidFill>
                  <a:schemeClr val="tx1"/>
                </a:solidFill>
              </a:rPr>
              <a:t>Serialize return values into buffers</a:t>
            </a:r>
          </a:p>
          <a:p>
            <a:r>
              <a:rPr lang="en-US" b="1" i="1" dirty="0">
                <a:solidFill>
                  <a:srgbClr val="FF0000"/>
                </a:solidFill>
              </a:rPr>
              <a:t>Copy</a:t>
            </a:r>
            <a:r>
              <a:rPr lang="en-US" dirty="0">
                <a:solidFill>
                  <a:schemeClr val="tx1"/>
                </a:solidFill>
              </a:rPr>
              <a:t> the buffers into host buffers</a:t>
            </a:r>
          </a:p>
          <a:p>
            <a:r>
              <a:rPr lang="en-US" dirty="0">
                <a:solidFill>
                  <a:schemeClr val="tx1"/>
                </a:solidFill>
              </a:rPr>
              <a:t>Transfer execution back to the host</a:t>
            </a:r>
          </a:p>
        </p:txBody>
      </p:sp>
      <p:sp>
        <p:nvSpPr>
          <p:cNvPr id="19" name="TextBox 18">
            <a:extLst>
              <a:ext uri="{FF2B5EF4-FFF2-40B4-BE49-F238E27FC236}">
                <a16:creationId xmlns:a16="http://schemas.microsoft.com/office/drawing/2014/main" id="{02F212AF-EFF7-4573-88E8-0571847795E0}"/>
              </a:ext>
            </a:extLst>
          </p:cNvPr>
          <p:cNvSpPr txBox="1"/>
          <p:nvPr/>
        </p:nvSpPr>
        <p:spPr>
          <a:xfrm>
            <a:off x="901505" y="4422304"/>
            <a:ext cx="2707418" cy="369332"/>
          </a:xfrm>
          <a:prstGeom prst="rect">
            <a:avLst/>
          </a:prstGeom>
          <a:noFill/>
        </p:spPr>
        <p:txBody>
          <a:bodyPr wrap="square">
            <a:spAutoFit/>
          </a:bodyPr>
          <a:lstStyle/>
          <a:p>
            <a:r>
              <a:rPr lang="en-US" b="1" dirty="0">
                <a:solidFill>
                  <a:schemeClr val="accent1"/>
                </a:solidFill>
              </a:rPr>
              <a:t>Host-side ECALL routine</a:t>
            </a:r>
          </a:p>
        </p:txBody>
      </p:sp>
      <p:sp>
        <p:nvSpPr>
          <p:cNvPr id="21" name="TextBox 20">
            <a:extLst>
              <a:ext uri="{FF2B5EF4-FFF2-40B4-BE49-F238E27FC236}">
                <a16:creationId xmlns:a16="http://schemas.microsoft.com/office/drawing/2014/main" id="{EDAD7DE1-920E-4856-A1AF-93BB1D486AA1}"/>
              </a:ext>
            </a:extLst>
          </p:cNvPr>
          <p:cNvSpPr txBox="1"/>
          <p:nvPr/>
        </p:nvSpPr>
        <p:spPr>
          <a:xfrm>
            <a:off x="6122630" y="4417596"/>
            <a:ext cx="2845524" cy="369332"/>
          </a:xfrm>
          <a:prstGeom prst="rect">
            <a:avLst/>
          </a:prstGeom>
          <a:noFill/>
        </p:spPr>
        <p:txBody>
          <a:bodyPr wrap="square">
            <a:spAutoFit/>
          </a:bodyPr>
          <a:lstStyle/>
          <a:p>
            <a:r>
              <a:rPr lang="en-US" b="1" dirty="0">
                <a:solidFill>
                  <a:schemeClr val="accent1"/>
                </a:solidFill>
              </a:rPr>
              <a:t>Enclave-side ECALL routine</a:t>
            </a:r>
          </a:p>
        </p:txBody>
      </p:sp>
      <p:sp>
        <p:nvSpPr>
          <p:cNvPr id="22" name="Arc 21">
            <a:extLst>
              <a:ext uri="{FF2B5EF4-FFF2-40B4-BE49-F238E27FC236}">
                <a16:creationId xmlns:a16="http://schemas.microsoft.com/office/drawing/2014/main" id="{C3A14780-4FE1-4078-85F6-D2B5BAF7EE17}"/>
              </a:ext>
            </a:extLst>
          </p:cNvPr>
          <p:cNvSpPr/>
          <p:nvPr/>
        </p:nvSpPr>
        <p:spPr>
          <a:xfrm>
            <a:off x="10058400" y="2445104"/>
            <a:ext cx="1744395" cy="3111634"/>
          </a:xfrm>
          <a:prstGeom prst="arc">
            <a:avLst>
              <a:gd name="adj1" fmla="val 16954587"/>
              <a:gd name="adj2" fmla="val 4504042"/>
            </a:avLst>
          </a:prstGeom>
          <a:ln w="28575">
            <a:solidFill>
              <a:schemeClr val="accent1"/>
            </a:solidFill>
            <a:headEnd type="triangle" w="med" len="med"/>
            <a:tailEnd type="non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BD17E371-1D0B-418B-9622-85C013BA25DB}"/>
              </a:ext>
            </a:extLst>
          </p:cNvPr>
          <p:cNvCxnSpPr>
            <a:cxnSpLocks/>
            <a:endCxn id="21" idx="1"/>
          </p:cNvCxnSpPr>
          <p:nvPr/>
        </p:nvCxnSpPr>
        <p:spPr>
          <a:xfrm flipV="1">
            <a:off x="4809637" y="4602262"/>
            <a:ext cx="1312993" cy="65754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1F7FD116-9ED6-4A04-AADB-B874BBF11B79}"/>
              </a:ext>
            </a:extLst>
          </p:cNvPr>
          <p:cNvCxnSpPr>
            <a:cxnSpLocks/>
          </p:cNvCxnSpPr>
          <p:nvPr/>
        </p:nvCxnSpPr>
        <p:spPr>
          <a:xfrm flipH="1" flipV="1">
            <a:off x="5427441" y="5485115"/>
            <a:ext cx="756062" cy="7256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3" name="Arc 32">
            <a:extLst>
              <a:ext uri="{FF2B5EF4-FFF2-40B4-BE49-F238E27FC236}">
                <a16:creationId xmlns:a16="http://schemas.microsoft.com/office/drawing/2014/main" id="{21460472-C808-4E8B-919D-E58DEC2466FA}"/>
              </a:ext>
            </a:extLst>
          </p:cNvPr>
          <p:cNvSpPr/>
          <p:nvPr/>
        </p:nvSpPr>
        <p:spPr>
          <a:xfrm rot="10800000">
            <a:off x="425951" y="2538269"/>
            <a:ext cx="1744395" cy="3250586"/>
          </a:xfrm>
          <a:prstGeom prst="arc">
            <a:avLst>
              <a:gd name="adj1" fmla="val 16954587"/>
              <a:gd name="adj2" fmla="val 4719064"/>
            </a:avLst>
          </a:prstGeom>
          <a:ln w="28575">
            <a:solidFill>
              <a:schemeClr val="accent1"/>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0A60ABF5-CF19-4407-8BC6-A64ECDAFB4E7}"/>
              </a:ext>
            </a:extLst>
          </p:cNvPr>
          <p:cNvCxnSpPr>
            <a:cxnSpLocks/>
          </p:cNvCxnSpPr>
          <p:nvPr/>
        </p:nvCxnSpPr>
        <p:spPr>
          <a:xfrm>
            <a:off x="2711206" y="2675208"/>
            <a:ext cx="0" cy="17423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41" name="Graphic 40" descr="Badge 1 outline">
            <a:extLst>
              <a:ext uri="{FF2B5EF4-FFF2-40B4-BE49-F238E27FC236}">
                <a16:creationId xmlns:a16="http://schemas.microsoft.com/office/drawing/2014/main" id="{B83FC3B5-76C7-4518-99AB-BC243C6EA6B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48623" y="3429001"/>
            <a:ext cx="451778" cy="451778"/>
          </a:xfrm>
          <a:prstGeom prst="rect">
            <a:avLst/>
          </a:prstGeom>
        </p:spPr>
      </p:pic>
      <p:pic>
        <p:nvPicPr>
          <p:cNvPr id="43" name="Graphic 42" descr="Badge outline">
            <a:extLst>
              <a:ext uri="{FF2B5EF4-FFF2-40B4-BE49-F238E27FC236}">
                <a16:creationId xmlns:a16="http://schemas.microsoft.com/office/drawing/2014/main" id="{50792496-3446-4A3F-BDC3-39E4420804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27746" y="4427788"/>
            <a:ext cx="457200" cy="457200"/>
          </a:xfrm>
          <a:prstGeom prst="rect">
            <a:avLst/>
          </a:prstGeom>
        </p:spPr>
      </p:pic>
      <p:pic>
        <p:nvPicPr>
          <p:cNvPr id="45" name="Graphic 44" descr="Badge 3 outline">
            <a:extLst>
              <a:ext uri="{FF2B5EF4-FFF2-40B4-BE49-F238E27FC236}">
                <a16:creationId xmlns:a16="http://schemas.microsoft.com/office/drawing/2014/main" id="{E81B379F-0549-4581-B11A-5CB8315D303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313042" y="3865486"/>
            <a:ext cx="457200" cy="457200"/>
          </a:xfrm>
          <a:prstGeom prst="rect">
            <a:avLst/>
          </a:prstGeom>
        </p:spPr>
      </p:pic>
      <p:pic>
        <p:nvPicPr>
          <p:cNvPr id="47" name="Graphic 46" descr="Badge 4 outline">
            <a:extLst>
              <a:ext uri="{FF2B5EF4-FFF2-40B4-BE49-F238E27FC236}">
                <a16:creationId xmlns:a16="http://schemas.microsoft.com/office/drawing/2014/main" id="{FFC223B3-869F-408F-AFEA-EB2085D3965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466133" y="5884993"/>
            <a:ext cx="451779" cy="451779"/>
          </a:xfrm>
          <a:prstGeom prst="rect">
            <a:avLst/>
          </a:prstGeom>
        </p:spPr>
      </p:pic>
      <p:pic>
        <p:nvPicPr>
          <p:cNvPr id="49" name="Graphic 48" descr="Badge 5 outline">
            <a:extLst>
              <a:ext uri="{FF2B5EF4-FFF2-40B4-BE49-F238E27FC236}">
                <a16:creationId xmlns:a16="http://schemas.microsoft.com/office/drawing/2014/main" id="{4969B7BB-4B20-40AA-875B-ABF266A832D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08420" y="3654890"/>
            <a:ext cx="451778" cy="451778"/>
          </a:xfrm>
          <a:prstGeom prst="rect">
            <a:avLst/>
          </a:prstGeom>
        </p:spPr>
      </p:pic>
      <p:sp>
        <p:nvSpPr>
          <p:cNvPr id="53" name="TextBox 52">
            <a:extLst>
              <a:ext uri="{FF2B5EF4-FFF2-40B4-BE49-F238E27FC236}">
                <a16:creationId xmlns:a16="http://schemas.microsoft.com/office/drawing/2014/main" id="{7B4D9E93-FB2D-4F3A-BB1D-FCDC52F6569D}"/>
              </a:ext>
            </a:extLst>
          </p:cNvPr>
          <p:cNvSpPr txBox="1"/>
          <p:nvPr/>
        </p:nvSpPr>
        <p:spPr>
          <a:xfrm>
            <a:off x="2237709" y="1890620"/>
            <a:ext cx="1849901" cy="369332"/>
          </a:xfrm>
          <a:prstGeom prst="rect">
            <a:avLst/>
          </a:prstGeom>
          <a:noFill/>
        </p:spPr>
        <p:txBody>
          <a:bodyPr wrap="square" rtlCol="0">
            <a:spAutoFit/>
          </a:bodyPr>
          <a:lstStyle/>
          <a:p>
            <a:r>
              <a:rPr lang="en-US" b="1" dirty="0"/>
              <a:t>Host Program</a:t>
            </a:r>
          </a:p>
        </p:txBody>
      </p:sp>
    </p:spTree>
    <p:extLst>
      <p:ext uri="{BB962C8B-B14F-4D97-AF65-F5344CB8AC3E}">
        <p14:creationId xmlns:p14="http://schemas.microsoft.com/office/powerpoint/2010/main" val="31702720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MediaServiceAutoTags xmlns="89dbc404-b38d-4025-a827-f4a60839009c" xsi:nil="true"/>
    <MediaServiceKeyPoints xmlns="89dbc404-b38d-4025-a827-f4a60839009c"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995CCDE27B55545B89358A0BA4A1C48" ma:contentTypeVersion="16" ma:contentTypeDescription="Create a new document." ma:contentTypeScope="" ma:versionID="2de3635d3182abd6d1215968ad7511f2">
  <xsd:schema xmlns:xsd="http://www.w3.org/2001/XMLSchema" xmlns:xs="http://www.w3.org/2001/XMLSchema" xmlns:p="http://schemas.microsoft.com/office/2006/metadata/properties" xmlns:ns1="http://schemas.microsoft.com/sharepoint/v3" xmlns:ns2="5f751733-c528-456f-80ad-10ae25490e3a" xmlns:ns3="89dbc404-b38d-4025-a827-f4a60839009c" targetNamespace="http://schemas.microsoft.com/office/2006/metadata/properties" ma:root="true" ma:fieldsID="90817f97babe22fe076892c87ad9de34" ns1:_="" ns2:_="" ns3:_="">
    <xsd:import namespace="http://schemas.microsoft.com/sharepoint/v3"/>
    <xsd:import namespace="5f751733-c528-456f-80ad-10ae25490e3a"/>
    <xsd:import namespace="89dbc404-b38d-4025-a827-f4a60839009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EventHashCode" minOccurs="0"/>
                <xsd:element ref="ns3:MediaServiceGenerationTime" minOccurs="0"/>
                <xsd:element ref="ns1:_ip_UnifiedCompliancePolicyProperties" minOccurs="0"/>
                <xsd:element ref="ns1:_ip_UnifiedCompliancePolicyUIAction" minOccurs="0"/>
                <xsd:element ref="ns3:MediaServiceAutoKeyPoints" minOccurs="0"/>
                <xsd:element ref="ns3:MediaServiceKeyPoints" minOccurs="0"/>
                <xsd:element ref="ns3:MediaServiceOCR" minOccurs="0"/>
                <xsd:element ref="ns3:MediaServiceDateTaken" minOccurs="0"/>
                <xsd:element ref="ns3:MediaServiceAutoTag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751733-c528-456f-80ad-10ae25490e3a"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hidden="true" ma:internalName="LastSharedByUser" ma:readOnly="true">
      <xsd:simpleType>
        <xsd:restriction base="dms:Note"/>
      </xsd:simpleType>
    </xsd:element>
    <xsd:element name="LastSharedByTime" ma:index="11" nillable="true" ma:displayName="Last Shared By Time" ma:description="" ma:hidden="tru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9dbc404-b38d-4025-a827-f4a60839009c"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false">
      <xsd:simpleType>
        <xsd:restriction base="dms:Note">
          <xsd:maxLength value="255"/>
        </xsd:restriction>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DateTaken" ma:index="21" nillable="true" ma:displayName="MediaServiceDateTaken" ma:hidden="true" ma:internalName="MediaServiceDateTaken" ma:readOnly="true">
      <xsd:simpleType>
        <xsd:restriction base="dms:Text"/>
      </xsd:simpleType>
    </xsd:element>
    <xsd:element name="MediaServiceAutoTags" ma:index="22" nillable="true" ma:displayName="Tags" ma:internalName="MediaServiceAutoTags" ma:readOnly="false">
      <xsd:simpleType>
        <xsd:restriction base="dms:Text"/>
      </xsd:simpleType>
    </xsd:element>
    <xsd:element name="MediaServiceLocation" ma:index="23"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C96215-5AD5-42A3-8DEE-5E009F9BB91A}">
  <ds:schemaRefs>
    <ds:schemaRef ds:uri="http://purl.org/dc/dcmitype/"/>
    <ds:schemaRef ds:uri="http://schemas.openxmlformats.org/package/2006/metadata/core-properties"/>
    <ds:schemaRef ds:uri="http://schemas.microsoft.com/office/2006/metadata/properties"/>
    <ds:schemaRef ds:uri="http://www.w3.org/XML/1998/namespace"/>
    <ds:schemaRef ds:uri="http://purl.org/dc/elements/1.1/"/>
    <ds:schemaRef ds:uri="http://purl.org/dc/terms/"/>
    <ds:schemaRef ds:uri="http://schemas.microsoft.com/office/2006/documentManagement/types"/>
    <ds:schemaRef ds:uri="http://schemas.microsoft.com/office/infopath/2007/PartnerControls"/>
    <ds:schemaRef ds:uri="fff6b1d8-9b8c-4a39-a321-0ce35e57679f"/>
    <ds:schemaRef ds:uri="e3d2ff67-3c20-42e2-9f70-365904166f52"/>
    <ds:schemaRef ds:uri="http://schemas.microsoft.com/sharepoint/v3"/>
    <ds:schemaRef ds:uri="89dbc404-b38d-4025-a827-f4a60839009c"/>
  </ds:schemaRefs>
</ds:datastoreItem>
</file>

<file path=customXml/itemProps2.xml><?xml version="1.0" encoding="utf-8"?>
<ds:datastoreItem xmlns:ds="http://schemas.openxmlformats.org/officeDocument/2006/customXml" ds:itemID="{789F1D89-A478-49A2-8780-B32C97102A8E}">
  <ds:schemaRefs>
    <ds:schemaRef ds:uri="http://schemas.microsoft.com/sharepoint/v3/contenttype/forms"/>
  </ds:schemaRefs>
</ds:datastoreItem>
</file>

<file path=customXml/itemProps3.xml><?xml version="1.0" encoding="utf-8"?>
<ds:datastoreItem xmlns:ds="http://schemas.openxmlformats.org/officeDocument/2006/customXml" ds:itemID="{D69367B5-3F33-47BC-AA08-11B68918C8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f751733-c528-456f-80ad-10ae25490e3a"/>
    <ds:schemaRef ds:uri="89dbc404-b38d-4025-a827-f4a6083900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15485</TotalTime>
  <Words>1990</Words>
  <Application>Microsoft Office PowerPoint</Application>
  <PresentationFormat>Widescreen</PresentationFormat>
  <Paragraphs>327</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Consolas</vt:lpstr>
      <vt:lpstr>Office Theme</vt:lpstr>
      <vt:lpstr>Open Enclave SDK</vt:lpstr>
      <vt:lpstr>Confidential Computing 101</vt:lpstr>
      <vt:lpstr>Requirements for developing an enclave program</vt:lpstr>
      <vt:lpstr>Open Enclave SDK: An Open-source C/C++ SDK for enclave programs</vt:lpstr>
      <vt:lpstr>Architecture</vt:lpstr>
      <vt:lpstr>Programming Model</vt:lpstr>
      <vt:lpstr> Example of Edge Routine Generations</vt:lpstr>
      <vt:lpstr>Helloworld with Open Enclave</vt:lpstr>
      <vt:lpstr>ECALL Behind the Scene</vt:lpstr>
      <vt:lpstr>OCALL Behind the Scene</vt:lpstr>
      <vt:lpstr>Remote Attestation Plugins</vt:lpstr>
      <vt:lpstr>Additional Features</vt:lpstr>
      <vt:lpstr>Position in the Ecosystem</vt:lpstr>
      <vt:lpstr>Use Case: Mystikos</vt:lpstr>
      <vt:lpstr>Demo: Rust Binding</vt:lpstr>
      <vt:lpstr>How to Get Involved</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Open Enclave SDK</dc:title>
  <dc:creator>Ming-Wei Shih</dc:creator>
  <cp:lastModifiedBy>Mingwei Shih</cp:lastModifiedBy>
  <cp:revision>8</cp:revision>
  <dcterms:created xsi:type="dcterms:W3CDTF">2021-02-23T01:35:52Z</dcterms:created>
  <dcterms:modified xsi:type="dcterms:W3CDTF">2021-03-11T21:41:53Z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0x010100F995CCDE27B55545B89358A0BA4A1C48</vt:lpwstr>
  </property>
</Properties>
</file>