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70" r:id="rId3"/>
    <p:sldId id="269" r:id="rId4"/>
    <p:sldId id="258" r:id="rId5"/>
    <p:sldId id="257" r:id="rId6"/>
    <p:sldId id="259" r:id="rId7"/>
    <p:sldId id="266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69" autoAdjust="0"/>
    <p:restoredTop sz="86364" autoAdjust="0"/>
  </p:normalViewPr>
  <p:slideViewPr>
    <p:cSldViewPr snapToGrid="0">
      <p:cViewPr varScale="1">
        <p:scale>
          <a:sx n="72" d="100"/>
          <a:sy n="72" d="100"/>
        </p:scale>
        <p:origin x="259" y="67"/>
      </p:cViewPr>
      <p:guideLst/>
    </p:cSldViewPr>
  </p:slideViewPr>
  <p:outlineViewPr>
    <p:cViewPr>
      <p:scale>
        <a:sx n="33" d="100"/>
        <a:sy n="33" d="100"/>
      </p:scale>
      <p:origin x="0" y="-151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961D2-8CDC-455F-9C37-02FD5009270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057E9-B903-42E9-B1D4-BEAD950E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5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FB17-627A-4128-AE54-A7850EBC3994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1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103F-9FC8-41FC-B4DC-FDC3C0B5FEFB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8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4AE9-0917-45EB-9C4C-54D072E6ACA2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9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2CBB-861B-4C65-938D-93F40C6BBB01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2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C038-5928-4C76-8196-AA450C122E73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1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43F4-EBD8-4706-940A-7132A8D16CA6}" type="datetime1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B2FC-48F9-49FD-B6FC-7C13ADB720AE}" type="datetime1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1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4607-4F59-4755-BDE3-4D7478ACF55B}" type="datetime1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1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258B-4CE3-414C-8C64-0080AA0904E9}" type="datetime1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1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C86D-A811-4132-9F58-20C598F044CF}" type="datetime1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7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48D3-5125-43D1-A267-F2F9A785565E}" type="datetime1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4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CFA6F-4683-4976-BCFF-EA11CD940F14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C11E-717A-441D-80D7-AFBAB16E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enclave/openenclave/pull/295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Attestation API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Dave Thaler &lt;dthaler@microsoft.com&gt;</a:t>
            </a:r>
          </a:p>
          <a:p>
            <a:r>
              <a:rPr lang="en-US" dirty="0">
                <a:hlinkClick r:id="rId2"/>
              </a:rPr>
              <a:t>https://github.com/openenclave/openenclave/pull/2959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with appraisal policy in app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33900" y="2036071"/>
            <a:ext cx="20621" cy="4536773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8022" y="20135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71905" y="2399469"/>
            <a:ext cx="645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evidenceHandle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AppraiseEvidence</a:t>
            </a:r>
            <a:r>
              <a:rPr lang="en-US" dirty="0" smtClean="0"/>
              <a:t>(</a:t>
            </a:r>
            <a:r>
              <a:rPr lang="en-US" dirty="0" err="1" smtClean="0"/>
              <a:t>evidenceFormat</a:t>
            </a:r>
            <a:r>
              <a:rPr lang="en-US" dirty="0"/>
              <a:t>, evidence, …)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5766264" y="1435511"/>
            <a:ext cx="1767389" cy="851849"/>
          </a:xfrm>
          <a:prstGeom prst="wedgeRoundRectCallout">
            <a:avLst>
              <a:gd name="adj1" fmla="val 12332"/>
              <a:gd name="adj2" fmla="val 704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policy applied inside, just parsing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13616" y="1463332"/>
            <a:ext cx="87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Verifier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63330" y="4745579"/>
            <a:ext cx="629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results </a:t>
            </a:r>
            <a:r>
              <a:rPr lang="en-US" dirty="0"/>
              <a:t>= </a:t>
            </a:r>
            <a:r>
              <a:rPr lang="en-US" dirty="0" err="1" smtClean="0"/>
              <a:t>GetAttestationResults</a:t>
            </a:r>
            <a:r>
              <a:rPr lang="en-US" dirty="0" smtClean="0"/>
              <a:t>(</a:t>
            </a:r>
            <a:r>
              <a:rPr lang="en-US" dirty="0" err="1" smtClean="0"/>
              <a:t>resultsFormat</a:t>
            </a:r>
            <a:r>
              <a:rPr lang="en-US" dirty="0"/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resultsHandle</a:t>
            </a:r>
            <a:r>
              <a:rPr lang="en-US" dirty="0"/>
              <a:t>, …)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509131" y="5596680"/>
            <a:ext cx="3332180" cy="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6616" y="5227348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results, </a:t>
            </a:r>
            <a:r>
              <a:rPr lang="en-US" dirty="0" err="1" smtClean="0"/>
              <a:t>resultsFormat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075694" y="2393114"/>
            <a:ext cx="3332180" cy="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480547" y="2820502"/>
            <a:ext cx="5167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value = </a:t>
            </a:r>
            <a:r>
              <a:rPr lang="en-US" dirty="0" err="1" smtClean="0"/>
              <a:t>GetClaimValue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evidenceHandle</a:t>
            </a:r>
            <a:r>
              <a:rPr lang="en-US" dirty="0"/>
              <a:t>, claim id, …)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32209" y="3357746"/>
            <a:ext cx="2727581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appraisal policy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70714" y="3877846"/>
            <a:ext cx="3273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resultsHandle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CreateClaimSet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480547" y="4326091"/>
            <a:ext cx="4675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SetClaimValue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50"/>
                </a:solidFill>
              </a:rPr>
              <a:t>resultsHandle</a:t>
            </a:r>
            <a:r>
              <a:rPr lang="en-US" dirty="0" smtClean="0"/>
              <a:t>, </a:t>
            </a:r>
            <a:r>
              <a:rPr lang="en-US" dirty="0"/>
              <a:t>claim id, </a:t>
            </a:r>
            <a:r>
              <a:rPr lang="en-US" dirty="0" smtClean="0"/>
              <a:t>…, value)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10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56670" y="2013542"/>
            <a:ext cx="26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vidence, </a:t>
            </a:r>
            <a:r>
              <a:rPr lang="en-US" dirty="0" err="1" smtClean="0"/>
              <a:t>evidenceFormat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5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Data Flow [RATS Architecture]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2042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************   ************     ****************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* Endorser *   * Verifier *     * Relying Party*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************   *  Owner   *     *  Owner      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        ************     ****************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              |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Endorsements|              |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              |Appraisal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              |Policy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              |for              | Appraisal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              |Evidence         | Policy for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              |                 | Attestation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              |                 |  Result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v             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.-----------------.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.-----&gt;|     Verifier    |------.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    '-----------------'      |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                             |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                  Attestation|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                  Results    |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Evidence                      |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                             |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                             v        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15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.----------.                      .-----------------.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Attester |                      | Relying Party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'----------'                      '-----------------'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5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among formats [IETF meeting]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883"/>
            <a:ext cx="10515600" cy="1816737"/>
          </a:xfrm>
        </p:spPr>
        <p:txBody>
          <a:bodyPr/>
          <a:lstStyle/>
          <a:p>
            <a:r>
              <a:rPr lang="en-US" dirty="0" smtClean="0"/>
              <a:t>Evidence, Attestation Results, and Endorsements can all have different claims formats</a:t>
            </a:r>
          </a:p>
          <a:p>
            <a:r>
              <a:rPr lang="en-US" dirty="0" smtClean="0"/>
              <a:t>There can be multiple formats possible for each one, including existing standard or proprietary formats, e.g.: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IETF 106 - RATS WG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C15B-5A37-4CA8-A7CC-61CC164C4640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3683000"/>
            <a:ext cx="14859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Attester 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4468018"/>
            <a:ext cx="14859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Attester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5253036"/>
            <a:ext cx="14859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Attester 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5400" y="5973763"/>
            <a:ext cx="14859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Attester 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49800" y="4836318"/>
            <a:ext cx="14859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53400" y="3773631"/>
            <a:ext cx="1866900" cy="354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Relying Party 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153400" y="4481509"/>
            <a:ext cx="1866900" cy="354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Relying Party X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53400" y="5825075"/>
            <a:ext cx="1866900" cy="354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Relying Party Z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6" idx="3"/>
          </p:cNvCxnSpPr>
          <p:nvPr/>
        </p:nvCxnSpPr>
        <p:spPr>
          <a:xfrm>
            <a:off x="2781300" y="3886200"/>
            <a:ext cx="1968500" cy="98821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55121" y="3151069"/>
            <a:ext cx="102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Evidence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77895" y="3128239"/>
            <a:ext cx="124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Attestation</a:t>
            </a:r>
            <a:br>
              <a:rPr lang="en-US" b="1" dirty="0" smtClean="0"/>
            </a:br>
            <a:r>
              <a:rPr lang="en-US" b="1" dirty="0" smtClean="0"/>
              <a:t>Results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8" idx="3"/>
            <a:endCxn id="11" idx="1"/>
          </p:cNvCxnSpPr>
          <p:nvPr/>
        </p:nvCxnSpPr>
        <p:spPr>
          <a:xfrm>
            <a:off x="2781300" y="4671218"/>
            <a:ext cx="1968500" cy="3683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2781300" y="5183188"/>
            <a:ext cx="1917700" cy="2730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</p:cNvCxnSpPr>
          <p:nvPr/>
        </p:nvCxnSpPr>
        <p:spPr>
          <a:xfrm flipV="1">
            <a:off x="2781300" y="5372101"/>
            <a:ext cx="1917700" cy="8048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27404" y="382813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CWT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90858" y="442702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93451" y="496784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X.509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62382" y="553243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TPM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13" idx="1"/>
          </p:cNvCxnSpPr>
          <p:nvPr/>
        </p:nvCxnSpPr>
        <p:spPr>
          <a:xfrm flipV="1">
            <a:off x="6286500" y="3951036"/>
            <a:ext cx="1866900" cy="8195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13220" y="405768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CWT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14" idx="1"/>
          </p:cNvCxnSpPr>
          <p:nvPr/>
        </p:nvCxnSpPr>
        <p:spPr>
          <a:xfrm flipV="1">
            <a:off x="6375400" y="4658914"/>
            <a:ext cx="1778000" cy="3359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63252" y="444388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JWT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15" idx="1"/>
          </p:cNvCxnSpPr>
          <p:nvPr/>
        </p:nvCxnSpPr>
        <p:spPr>
          <a:xfrm>
            <a:off x="6286500" y="5276690"/>
            <a:ext cx="1866900" cy="72579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60343" y="492282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X.509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21509" y="569646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8153400" y="5113731"/>
            <a:ext cx="1866900" cy="354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Relying Party Y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37" idx="1"/>
          </p:cNvCxnSpPr>
          <p:nvPr/>
        </p:nvCxnSpPr>
        <p:spPr>
          <a:xfrm>
            <a:off x="6337300" y="5176168"/>
            <a:ext cx="1816100" cy="11496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65900" y="549302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7341896" y="541623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2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supported topologies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4796" y="4689438"/>
            <a:ext cx="1042416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Attester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1173" y="2859924"/>
            <a:ext cx="1042416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45868" y="4689438"/>
            <a:ext cx="1042416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Relying Party</a:t>
            </a:r>
            <a:endParaRPr lang="en-US" dirty="0"/>
          </a:p>
        </p:txBody>
      </p:sp>
      <p:cxnSp>
        <p:nvCxnSpPr>
          <p:cNvPr id="8" name="Elbow Connector 7"/>
          <p:cNvCxnSpPr>
            <a:stCxn id="4" idx="0"/>
          </p:cNvCxnSpPr>
          <p:nvPr/>
        </p:nvCxnSpPr>
        <p:spPr>
          <a:xfrm rot="5400000" flipH="1" flipV="1">
            <a:off x="1091288" y="4094720"/>
            <a:ext cx="1189434" cy="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6" idx="1"/>
          </p:cNvCxnSpPr>
          <p:nvPr/>
        </p:nvCxnSpPr>
        <p:spPr>
          <a:xfrm>
            <a:off x="2120837" y="3500004"/>
            <a:ext cx="1525031" cy="1509474"/>
          </a:xfrm>
          <a:prstGeom prst="bentConnector3">
            <a:avLst>
              <a:gd name="adj1" fmla="val 132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4367" y="3951384"/>
            <a:ext cx="102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Evidence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93589" y="4320716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Attestation</a:t>
            </a:r>
            <a:br>
              <a:rPr lang="en-US" dirty="0" smtClean="0"/>
            </a:b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88209" y="4650470"/>
            <a:ext cx="1042416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Attester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169281" y="2859028"/>
            <a:ext cx="1042416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169281" y="4650470"/>
            <a:ext cx="1042416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Relying Party</a:t>
            </a:r>
            <a:endParaRPr lang="en-US" dirty="0"/>
          </a:p>
        </p:txBody>
      </p:sp>
      <p:cxnSp>
        <p:nvCxnSpPr>
          <p:cNvPr id="28" name="Elbow Connector 27"/>
          <p:cNvCxnSpPr/>
          <p:nvPr/>
        </p:nvCxnSpPr>
        <p:spPr>
          <a:xfrm rot="5400000">
            <a:off x="9410324" y="4074790"/>
            <a:ext cx="1157710" cy="634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5" idx="3"/>
          </p:cNvCxnSpPr>
          <p:nvPr/>
        </p:nvCxnSpPr>
        <p:spPr>
          <a:xfrm flipV="1">
            <a:off x="7730625" y="3499108"/>
            <a:ext cx="1585497" cy="1471402"/>
          </a:xfrm>
          <a:prstGeom prst="bentConnector3">
            <a:avLst>
              <a:gd name="adj1" fmla="val 9953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22749" y="4576532"/>
            <a:ext cx="102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Evidence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992353" y="3732587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Attestation</a:t>
            </a:r>
            <a:br>
              <a:rPr lang="en-US" dirty="0" smtClean="0"/>
            </a:b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60741" y="2218948"/>
            <a:ext cx="1042416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Attester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470309" y="1578868"/>
            <a:ext cx="1042416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Verifier + Relying Party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76304" y="2067985"/>
            <a:ext cx="102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Evidence</a:t>
            </a:r>
            <a:endParaRPr lang="en-US" dirty="0"/>
          </a:p>
        </p:txBody>
      </p:sp>
      <p:cxnSp>
        <p:nvCxnSpPr>
          <p:cNvPr id="44" name="Elbow Connector 43"/>
          <p:cNvCxnSpPr>
            <a:stCxn id="40" idx="3"/>
          </p:cNvCxnSpPr>
          <p:nvPr/>
        </p:nvCxnSpPr>
        <p:spPr>
          <a:xfrm>
            <a:off x="4903157" y="2538988"/>
            <a:ext cx="1567152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>
          <a:xfrm>
            <a:off x="838200" y="5785625"/>
            <a:ext cx="10515600" cy="51769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smtClean="0"/>
              <a:t>Evidence and Attestation Results can each have multiple different formats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602"/>
            <a:ext cx="10515600" cy="5010411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Attester</a:t>
            </a:r>
          </a:p>
          <a:p>
            <a:r>
              <a:rPr lang="en-US" dirty="0" err="1" smtClean="0"/>
              <a:t>GetEvidence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Verifier</a:t>
            </a:r>
          </a:p>
          <a:p>
            <a:r>
              <a:rPr lang="en-US" dirty="0" err="1" smtClean="0"/>
              <a:t>SetEvidenceAppraisalPolicy</a:t>
            </a:r>
            <a:endParaRPr lang="en-US" dirty="0" smtClean="0"/>
          </a:p>
          <a:p>
            <a:r>
              <a:rPr lang="en-US" dirty="0" err="1" smtClean="0"/>
              <a:t>GetChallenge</a:t>
            </a:r>
            <a:endParaRPr lang="en-US" dirty="0" smtClean="0"/>
          </a:p>
          <a:p>
            <a:r>
              <a:rPr lang="en-US" dirty="0" err="1" smtClean="0"/>
              <a:t>AppraiseEvidence</a:t>
            </a:r>
            <a:endParaRPr lang="en-US" dirty="0" smtClean="0"/>
          </a:p>
          <a:p>
            <a:r>
              <a:rPr lang="en-US" dirty="0" err="1" smtClean="0"/>
              <a:t>GetAttestationResults</a:t>
            </a:r>
            <a:endParaRPr lang="en-US" dirty="0" smtClean="0"/>
          </a:p>
          <a:p>
            <a:r>
              <a:rPr lang="en-US" dirty="0" err="1" smtClean="0"/>
              <a:t>SetClaimValue</a:t>
            </a:r>
            <a:endParaRPr lang="en-US" dirty="0" smtClean="0"/>
          </a:p>
          <a:p>
            <a:r>
              <a:rPr lang="en-US" dirty="0" err="1" smtClean="0"/>
              <a:t>CreateClaimSet</a:t>
            </a:r>
            <a:endParaRPr lang="en-US" dirty="0" smtClean="0"/>
          </a:p>
          <a:p>
            <a:r>
              <a:rPr lang="en-US" dirty="0" err="1" smtClean="0"/>
              <a:t>GetClaimValue</a:t>
            </a:r>
            <a:endParaRPr lang="en-US" dirty="0" smtClean="0"/>
          </a:p>
          <a:p>
            <a:r>
              <a:rPr lang="en-US" dirty="0" err="1" smtClean="0"/>
              <a:t>EnumerateClaimIds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Relying Party</a:t>
            </a:r>
          </a:p>
          <a:p>
            <a:r>
              <a:rPr lang="en-US" dirty="0" err="1" smtClean="0"/>
              <a:t>SetAttestationResultsAppraisalPolicy</a:t>
            </a:r>
            <a:endParaRPr lang="en-US" dirty="0" smtClean="0"/>
          </a:p>
          <a:p>
            <a:r>
              <a:rPr lang="en-US" dirty="0" err="1" smtClean="0"/>
              <a:t>AppraiseAttestationResults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GetClaimValue</a:t>
            </a:r>
            <a:endParaRPr lang="en-US" dirty="0" smtClean="0"/>
          </a:p>
          <a:p>
            <a:r>
              <a:rPr lang="en-US" dirty="0" err="1" smtClean="0"/>
              <a:t>EnumerateClaimIds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2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Appraisal Policy done?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0311" y="1690688"/>
            <a:ext cx="1538343" cy="76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2657139"/>
            <a:ext cx="2206214" cy="2151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4414" y="2472473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“northbound”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0310" y="2863320"/>
            <a:ext cx="1538343" cy="76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OE SDK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38200" y="3808256"/>
            <a:ext cx="2206214" cy="2151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4414" y="3623590"/>
            <a:ext cx="15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“southbound”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40309" y="4034166"/>
            <a:ext cx="1538343" cy="76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115338" y="1825625"/>
            <a:ext cx="6238461" cy="4351338"/>
          </a:xfrm>
        </p:spPr>
        <p:txBody>
          <a:bodyPr/>
          <a:lstStyle/>
          <a:p>
            <a:r>
              <a:rPr lang="en-US" b="1" dirty="0" smtClean="0"/>
              <a:t>If all in app:</a:t>
            </a:r>
            <a:r>
              <a:rPr lang="en-US" dirty="0" smtClean="0"/>
              <a:t> Plugin &amp; SDK only do syntax checking, no notion of “verify” API</a:t>
            </a:r>
          </a:p>
          <a:p>
            <a:r>
              <a:rPr lang="en-US" b="1" dirty="0" smtClean="0"/>
              <a:t>If all in SDK: </a:t>
            </a:r>
            <a:r>
              <a:rPr lang="en-US" dirty="0" smtClean="0"/>
              <a:t>NB API has verify API but SB API just fetches data from plugin, and need a common policy language in OE SDK and NB API has policy APIs</a:t>
            </a:r>
          </a:p>
          <a:p>
            <a:r>
              <a:rPr lang="en-US" b="1" dirty="0" smtClean="0"/>
              <a:t>If all in plugin:</a:t>
            </a:r>
            <a:r>
              <a:rPr lang="en-US" dirty="0" smtClean="0"/>
              <a:t> NB &amp; SB APIs have “verify” APIs and policy APIs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5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southbound plugin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Attester:</a:t>
            </a:r>
          </a:p>
          <a:p>
            <a:pPr lvl="1"/>
            <a:r>
              <a:rPr lang="en-US" dirty="0" smtClean="0"/>
              <a:t>Evidence creation</a:t>
            </a:r>
          </a:p>
          <a:p>
            <a:r>
              <a:rPr lang="en-US" dirty="0" smtClean="0"/>
              <a:t>Verifier:</a:t>
            </a:r>
          </a:p>
          <a:p>
            <a:pPr lvl="1"/>
            <a:r>
              <a:rPr lang="en-US" dirty="0" smtClean="0"/>
              <a:t>Evidence parsing</a:t>
            </a:r>
          </a:p>
          <a:p>
            <a:pPr lvl="1"/>
            <a:r>
              <a:rPr lang="en-US" dirty="0" smtClean="0"/>
              <a:t>Attestation Result creation</a:t>
            </a:r>
          </a:p>
          <a:p>
            <a:r>
              <a:rPr lang="en-US" dirty="0" smtClean="0"/>
              <a:t>Relying Party:</a:t>
            </a:r>
          </a:p>
          <a:p>
            <a:pPr lvl="1"/>
            <a:r>
              <a:rPr lang="en-US" dirty="0" smtClean="0"/>
              <a:t>Attestation Result parsing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4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API flow for </a:t>
            </a:r>
            <a:r>
              <a:rPr lang="en-US" dirty="0" smtClean="0"/>
              <a:t>2-party </a:t>
            </a:r>
            <a:r>
              <a:rPr lang="en-US" dirty="0"/>
              <a:t>attestation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59929" y="2013542"/>
            <a:ext cx="15765" cy="4559302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3615" y="1468158"/>
            <a:ext cx="93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Attester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33900" y="2036071"/>
            <a:ext cx="20621" cy="4536773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8022" y="2013542"/>
            <a:ext cx="2701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challenge = </a:t>
            </a:r>
            <a:r>
              <a:rPr lang="en-US" dirty="0" err="1"/>
              <a:t>GetChallenge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75694" y="2411812"/>
            <a:ext cx="333218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03938" y="2018309"/>
            <a:ext cx="108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5694" y="2509905"/>
            <a:ext cx="3154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evidence = </a:t>
            </a:r>
            <a:r>
              <a:rPr lang="en-US" dirty="0" err="1"/>
              <a:t>GetEvidence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evidenceFormat</a:t>
            </a:r>
            <a:r>
              <a:rPr lang="en-US" dirty="0"/>
              <a:t>, challenge, …)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075694" y="3678573"/>
            <a:ext cx="3332180" cy="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6243" y="3327056"/>
            <a:ext cx="26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vidence, </a:t>
            </a:r>
            <a:r>
              <a:rPr lang="en-US" dirty="0" err="1" smtClean="0"/>
              <a:t>evidenceFormat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58022" y="3661932"/>
            <a:ext cx="3208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handle </a:t>
            </a:r>
            <a:r>
              <a:rPr lang="en-US" dirty="0"/>
              <a:t>= </a:t>
            </a:r>
            <a:r>
              <a:rPr lang="en-US" dirty="0" err="1"/>
              <a:t>AppraiseEvidence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evidenceFormat</a:t>
            </a:r>
            <a:r>
              <a:rPr lang="en-US" dirty="0"/>
              <a:t>, evidence, …)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0547" y="4513781"/>
            <a:ext cx="2358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value = </a:t>
            </a:r>
            <a:r>
              <a:rPr lang="en-US" dirty="0" err="1">
                <a:solidFill>
                  <a:srgbClr val="00B050"/>
                </a:solidFill>
              </a:rPr>
              <a:t>GetClaimValue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handle</a:t>
            </a:r>
            <a:r>
              <a:rPr lang="en-US" dirty="0">
                <a:solidFill>
                  <a:srgbClr val="00B050"/>
                </a:solidFill>
              </a:rPr>
              <a:t>, claim id, …)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5165772" y="2659873"/>
            <a:ext cx="1767389" cy="851849"/>
          </a:xfrm>
          <a:prstGeom prst="wedgeRoundRectCallout">
            <a:avLst>
              <a:gd name="adj1" fmla="val 12332"/>
              <a:gd name="adj2" fmla="val 704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ppraisal policy applied inside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27254" y="1461955"/>
            <a:ext cx="228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Verifying Relying Party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API flow </a:t>
            </a:r>
            <a:r>
              <a:rPr lang="en-US" dirty="0" smtClean="0"/>
              <a:t>for 3-party attestation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59929" y="2013542"/>
            <a:ext cx="15765" cy="4559302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3615" y="1468158"/>
            <a:ext cx="93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Attester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33900" y="2036071"/>
            <a:ext cx="20621" cy="4536773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8022" y="2013542"/>
            <a:ext cx="2701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challenge = </a:t>
            </a:r>
            <a:r>
              <a:rPr lang="en-US" dirty="0" err="1"/>
              <a:t>GetChallenge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75694" y="2411812"/>
            <a:ext cx="333218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03938" y="2018309"/>
            <a:ext cx="108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5694" y="2509905"/>
            <a:ext cx="3154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evidence = </a:t>
            </a:r>
            <a:r>
              <a:rPr lang="en-US" dirty="0" err="1"/>
              <a:t>GetEvidence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evidenceFormat</a:t>
            </a:r>
            <a:r>
              <a:rPr lang="en-US" dirty="0"/>
              <a:t>, challenge, …)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075694" y="3678573"/>
            <a:ext cx="3332180" cy="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45016" y="3272100"/>
            <a:ext cx="26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vidence, </a:t>
            </a:r>
            <a:r>
              <a:rPr lang="en-US" dirty="0" err="1" smtClean="0"/>
              <a:t>evidenceFormat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58022" y="3661932"/>
            <a:ext cx="3208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handle </a:t>
            </a:r>
            <a:r>
              <a:rPr lang="en-US" dirty="0"/>
              <a:t>= </a:t>
            </a:r>
            <a:r>
              <a:rPr lang="en-US" dirty="0" err="1"/>
              <a:t>AppraiseEvidence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evidenceFormat</a:t>
            </a:r>
            <a:r>
              <a:rPr lang="en-US" dirty="0"/>
              <a:t>, evidence, …)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47994" y="5926513"/>
            <a:ext cx="2358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value = </a:t>
            </a:r>
            <a:r>
              <a:rPr lang="en-US" dirty="0" err="1">
                <a:solidFill>
                  <a:srgbClr val="00B050"/>
                </a:solidFill>
              </a:rPr>
              <a:t>GetClaimValue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handle</a:t>
            </a:r>
            <a:r>
              <a:rPr lang="en-US" dirty="0">
                <a:solidFill>
                  <a:srgbClr val="00B050"/>
                </a:solidFill>
              </a:rPr>
              <a:t>, claim id, …)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5165772" y="2659873"/>
            <a:ext cx="1767389" cy="851849"/>
          </a:xfrm>
          <a:prstGeom prst="wedgeRoundRectCallout">
            <a:avLst>
              <a:gd name="adj1" fmla="val 12332"/>
              <a:gd name="adj2" fmla="val 704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ppraisal policy applied inside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13616" y="1463332"/>
            <a:ext cx="87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Verifier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5519" y="1446177"/>
            <a:ext cx="140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Relying Party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896971" y="2013542"/>
            <a:ext cx="20723" cy="4559302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63330" y="4308263"/>
            <a:ext cx="3254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results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err="1">
                <a:solidFill>
                  <a:srgbClr val="7030A0"/>
                </a:solidFill>
              </a:rPr>
              <a:t>GetAttestationResults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</a:p>
          <a:p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</a:t>
            </a:r>
            <a:r>
              <a:rPr lang="en-US" dirty="0" err="1" smtClean="0">
                <a:solidFill>
                  <a:srgbClr val="7030A0"/>
                </a:solidFill>
              </a:rPr>
              <a:t>resultsFormat</a:t>
            </a:r>
            <a:r>
              <a:rPr lang="en-US" dirty="0">
                <a:solidFill>
                  <a:srgbClr val="7030A0"/>
                </a:solidFill>
              </a:rPr>
              <a:t>, handle, …)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509131" y="5358144"/>
            <a:ext cx="3332180" cy="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32741" y="4988812"/>
            <a:ext cx="228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</a:t>
            </a:r>
            <a:r>
              <a:rPr lang="en-US" dirty="0" smtClean="0">
                <a:solidFill>
                  <a:srgbClr val="7030A0"/>
                </a:solidFill>
              </a:rPr>
              <a:t>esults, </a:t>
            </a:r>
            <a:r>
              <a:rPr lang="en-US" dirty="0" err="1" smtClean="0">
                <a:solidFill>
                  <a:srgbClr val="7030A0"/>
                </a:solidFill>
              </a:rPr>
              <a:t>resultsFormat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55738" y="5283160"/>
            <a:ext cx="3643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handle = </a:t>
            </a:r>
            <a:r>
              <a:rPr lang="en-US" dirty="0" err="1">
                <a:solidFill>
                  <a:srgbClr val="7030A0"/>
                </a:solidFill>
              </a:rPr>
              <a:t>AppraiseAttestationResults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resultsFormat</a:t>
            </a:r>
            <a:r>
              <a:rPr lang="en-US" dirty="0">
                <a:solidFill>
                  <a:srgbClr val="7030A0"/>
                </a:solidFill>
              </a:rPr>
              <a:t>, results, …)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8993872" y="4303620"/>
            <a:ext cx="1767389" cy="851849"/>
          </a:xfrm>
          <a:prstGeom prst="wedgeRoundRectCallout">
            <a:avLst>
              <a:gd name="adj1" fmla="val 12332"/>
              <a:gd name="adj2" fmla="val 704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ppraisal policy applied inside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5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594</Words>
  <Application>Microsoft Office PowerPoint</Application>
  <PresentationFormat>Widescreen</PresentationFormat>
  <Paragraphs>167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Attestation API Requirements</vt:lpstr>
      <vt:lpstr>Conceptual Data Flow [RATS Architecture]</vt:lpstr>
      <vt:lpstr>Relationship among formats [IETF meeting]</vt:lpstr>
      <vt:lpstr>Examples of supported topologies</vt:lpstr>
      <vt:lpstr>Abstract APIs</vt:lpstr>
      <vt:lpstr>Where is Appraisal Policy done?</vt:lpstr>
      <vt:lpstr>How many southbound plugin types</vt:lpstr>
      <vt:lpstr>Example API flow for 2-party attestation</vt:lpstr>
      <vt:lpstr>Example API flow for 3-party attestation</vt:lpstr>
      <vt:lpstr>Example with appraisal policy in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Thaler</dc:creator>
  <cp:lastModifiedBy>Dave Thaler</cp:lastModifiedBy>
  <cp:revision>30</cp:revision>
  <dcterms:created xsi:type="dcterms:W3CDTF">2020-05-20T16:24:33Z</dcterms:created>
  <dcterms:modified xsi:type="dcterms:W3CDTF">2020-06-03T18:17:05Z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2020-05-20T16:29:06Z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63250e80-2794-45e0-98d2-012cded06e76</vt:lpwstr>
  </property>
  <property fmtid="{D5CDD505-2E9C-101B-9397-08002B2CF9AE}" pid="8" name="MSIP_Label_f42aa342-8706-4288-bd11-ebb85995028c_ContentBits">
    <vt:lpwstr>0</vt:lpwstr>
  </property>
</Properties>
</file>