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2.bin" ContentType="application/vnd.openxmlformats-officedocument.oleObject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35" r:id="rId2"/>
    <p:sldId id="588" r:id="rId3"/>
    <p:sldId id="552" r:id="rId4"/>
    <p:sldId id="553" r:id="rId5"/>
    <p:sldId id="577" r:id="rId6"/>
    <p:sldId id="578" r:id="rId7"/>
    <p:sldId id="579" r:id="rId8"/>
    <p:sldId id="581" r:id="rId9"/>
    <p:sldId id="583" r:id="rId10"/>
    <p:sldId id="582" r:id="rId11"/>
    <p:sldId id="587" r:id="rId12"/>
    <p:sldId id="571" r:id="rId13"/>
    <p:sldId id="584" r:id="rId14"/>
    <p:sldId id="585" r:id="rId15"/>
    <p:sldId id="586" r:id="rId16"/>
    <p:sldId id="551" r:id="rId17"/>
    <p:sldId id="554" r:id="rId18"/>
    <p:sldId id="555" r:id="rId19"/>
    <p:sldId id="557" r:id="rId20"/>
    <p:sldId id="558" r:id="rId21"/>
    <p:sldId id="559" r:id="rId22"/>
    <p:sldId id="561" r:id="rId23"/>
    <p:sldId id="573" r:id="rId24"/>
    <p:sldId id="563" r:id="rId25"/>
    <p:sldId id="600" r:id="rId26"/>
    <p:sldId id="601" r:id="rId27"/>
    <p:sldId id="602" r:id="rId28"/>
    <p:sldId id="603" r:id="rId29"/>
    <p:sldId id="604" r:id="rId30"/>
    <p:sldId id="606" r:id="rId31"/>
    <p:sldId id="605" r:id="rId32"/>
    <p:sldId id="599" r:id="rId33"/>
    <p:sldId id="607" r:id="rId34"/>
    <p:sldId id="574" r:id="rId35"/>
    <p:sldId id="575" r:id="rId36"/>
    <p:sldId id="589" r:id="rId37"/>
    <p:sldId id="590" r:id="rId38"/>
    <p:sldId id="593" r:id="rId39"/>
    <p:sldId id="594" r:id="rId40"/>
    <p:sldId id="595" r:id="rId41"/>
    <p:sldId id="598" r:id="rId42"/>
    <p:sldId id="596" r:id="rId43"/>
    <p:sldId id="597" r:id="rId44"/>
    <p:sldId id="550" r:id="rId45"/>
  </p:sldIdLst>
  <p:sldSz cx="10075863" cy="7562850"/>
  <p:notesSz cx="7772400" cy="10058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6B"/>
    <a:srgbClr val="FFA1A5"/>
    <a:srgbClr val="FF9597"/>
    <a:srgbClr val="FF5A5E"/>
    <a:srgbClr val="FF1B2A"/>
    <a:srgbClr val="FFA1A3"/>
    <a:srgbClr val="FF4F54"/>
    <a:srgbClr val="FFFBFB"/>
    <a:srgbClr val="FFFDFD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4086" autoAdjust="0"/>
  </p:normalViewPr>
  <p:slideViewPr>
    <p:cSldViewPr>
      <p:cViewPr varScale="1">
        <p:scale>
          <a:sx n="67" d="100"/>
          <a:sy n="67" d="100"/>
        </p:scale>
        <p:origin x="-1216" y="-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1960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1960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378656-706C-3648-B184-DC6EF014B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3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368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6" name="Text Box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52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02561" y="9553734"/>
            <a:ext cx="3368040" cy="502920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3A401DC-9F30-9448-AD9B-EC09018610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stealthy throughput attack</a:t>
            </a:r>
          </a:p>
          <a:p>
            <a:r>
              <a:rPr lang="en-US" dirty="0" smtClean="0"/>
              <a:t>	-adversarial</a:t>
            </a:r>
            <a:r>
              <a:rPr lang="en-US" baseline="0" dirty="0" smtClean="0"/>
              <a:t> exit relay</a:t>
            </a:r>
            <a:endParaRPr lang="en-US" dirty="0" smtClean="0"/>
          </a:p>
          <a:p>
            <a:r>
              <a:rPr lang="en-US" dirty="0" smtClean="0"/>
              <a:t>	-probe</a:t>
            </a:r>
            <a:r>
              <a:rPr lang="en-US" baseline="0" dirty="0" smtClean="0"/>
              <a:t> clients</a:t>
            </a:r>
          </a:p>
          <a:p>
            <a:r>
              <a:rPr lang="en-US" baseline="0" dirty="0" smtClean="0"/>
              <a:t>	-correlation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stealthy throughput attack</a:t>
            </a:r>
          </a:p>
          <a:p>
            <a:r>
              <a:rPr lang="en-US" dirty="0" smtClean="0"/>
              <a:t>	-adversarial</a:t>
            </a:r>
            <a:r>
              <a:rPr lang="en-US" baseline="0" dirty="0" smtClean="0"/>
              <a:t> exit relay</a:t>
            </a:r>
            <a:endParaRPr lang="en-US" dirty="0" smtClean="0"/>
          </a:p>
          <a:p>
            <a:r>
              <a:rPr lang="en-US" dirty="0" smtClean="0"/>
              <a:t>	-probe</a:t>
            </a:r>
            <a:r>
              <a:rPr lang="en-US" baseline="0" dirty="0" smtClean="0"/>
              <a:t> clients</a:t>
            </a:r>
          </a:p>
          <a:p>
            <a:r>
              <a:rPr lang="en-US" baseline="0" dirty="0" smtClean="0"/>
              <a:t>	-correlation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3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latency can be used to locate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5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latency can be used to locate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5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latency can be used to locate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5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latency can be used to locate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5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Metrics: correlation, entropy, client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11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Metrics: correlation, entropy, client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11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 that use the number of client connections to answer these questions are vulnerable to induced</a:t>
            </a:r>
            <a:r>
              <a:rPr lang="en-US" baseline="0" dirty="0" smtClean="0"/>
              <a:t> throttling via a</a:t>
            </a:r>
            <a:r>
              <a:rPr lang="en-US" dirty="0" smtClean="0"/>
              <a:t> </a:t>
            </a:r>
            <a:r>
              <a:rPr lang="en-US" dirty="0" err="1" smtClean="0"/>
              <a:t>sybil</a:t>
            </a:r>
            <a:r>
              <a:rPr lang="en-US" dirty="0" smtClean="0"/>
              <a:t> attack.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Sybil nodes only connect, but don</a:t>
            </a:r>
            <a:r>
              <a:rPr lang="fr-FR" dirty="0" smtClean="0"/>
              <a:t>’</a:t>
            </a:r>
            <a:r>
              <a:rPr lang="en-US" dirty="0" smtClean="0"/>
              <a:t>t send any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1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Tor overview</a:t>
            </a:r>
          </a:p>
          <a:p>
            <a:r>
              <a:rPr lang="en-US" dirty="0" smtClean="0"/>
              <a:t>How it provides anonymity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the f</a:t>
            </a:r>
            <a:r>
              <a:rPr lang="en-US" dirty="0" smtClean="0"/>
              <a:t>ocus on low latency</a:t>
            </a:r>
          </a:p>
          <a:p>
            <a:r>
              <a:rPr lang="en-US" dirty="0" smtClean="0"/>
              <a:t>	-interactive</a:t>
            </a:r>
            <a:r>
              <a:rPr lang="en-US" baseline="0" dirty="0" smtClean="0"/>
              <a:t> sessions are possible</a:t>
            </a:r>
          </a:p>
          <a:p>
            <a:r>
              <a:rPr lang="en-US" baseline="0" dirty="0" smtClean="0"/>
              <a:t>	-web browsing</a:t>
            </a:r>
          </a:p>
          <a:p>
            <a:r>
              <a:rPr lang="en-US" baseline="0" dirty="0" smtClean="0"/>
              <a:t>	-other things people use the internet for</a:t>
            </a:r>
          </a:p>
          <a:p>
            <a:r>
              <a:rPr lang="en-US" baseline="0" dirty="0" smtClean="0"/>
              <a:t>	-</a:t>
            </a:r>
            <a:r>
              <a:rPr lang="en-US" dirty="0" smtClean="0"/>
              <a:t>otherwise its</a:t>
            </a:r>
            <a:r>
              <a:rPr lang="en-US" baseline="0" dirty="0" smtClean="0"/>
              <a:t> unusable</a:t>
            </a:r>
            <a:endParaRPr lang="en-US" dirty="0" smtClean="0"/>
          </a:p>
          <a:p>
            <a:r>
              <a:rPr lang="en-US" dirty="0" smtClean="0"/>
              <a:t>Why users want this</a:t>
            </a:r>
          </a:p>
          <a:p>
            <a:r>
              <a:rPr lang="en-US" dirty="0" smtClean="0"/>
              <a:t>	-Freedom: speak</a:t>
            </a:r>
            <a:r>
              <a:rPr lang="en-US" baseline="0" dirty="0" smtClean="0"/>
              <a:t> their mind without worrying about political issues</a:t>
            </a:r>
          </a:p>
          <a:p>
            <a:r>
              <a:rPr lang="en-US" baseline="0" dirty="0" smtClean="0"/>
              <a:t>	-avoid censorship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26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31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Metrics: correlation, entropy, client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11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scale attack:</a:t>
            </a:r>
          </a:p>
          <a:p>
            <a:r>
              <a:rPr lang="en-US" dirty="0" smtClean="0"/>
              <a:t>	-400 relays, 2600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1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7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Tor overview</a:t>
            </a:r>
          </a:p>
          <a:p>
            <a:r>
              <a:rPr lang="en-US" dirty="0" smtClean="0"/>
              <a:t>How it provides anonymity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the f</a:t>
            </a:r>
            <a:r>
              <a:rPr lang="en-US" dirty="0" smtClean="0"/>
              <a:t>ocus on low latency</a:t>
            </a:r>
          </a:p>
          <a:p>
            <a:r>
              <a:rPr lang="en-US" dirty="0" smtClean="0"/>
              <a:t>	-interactive</a:t>
            </a:r>
            <a:r>
              <a:rPr lang="en-US" baseline="0" dirty="0" smtClean="0"/>
              <a:t> sessions are possible</a:t>
            </a:r>
          </a:p>
          <a:p>
            <a:r>
              <a:rPr lang="en-US" baseline="0" dirty="0" smtClean="0"/>
              <a:t>	-web browsing</a:t>
            </a:r>
          </a:p>
          <a:p>
            <a:r>
              <a:rPr lang="en-US" baseline="0" dirty="0" smtClean="0"/>
              <a:t>	-other things people use the internet for</a:t>
            </a:r>
          </a:p>
          <a:p>
            <a:r>
              <a:rPr lang="en-US" baseline="0" dirty="0" smtClean="0"/>
              <a:t>	-</a:t>
            </a:r>
            <a:r>
              <a:rPr lang="en-US" dirty="0" smtClean="0"/>
              <a:t>otherwise its</a:t>
            </a:r>
            <a:r>
              <a:rPr lang="en-US" baseline="0" dirty="0" smtClean="0"/>
              <a:t> unusable</a:t>
            </a:r>
            <a:endParaRPr lang="en-US" dirty="0" smtClean="0"/>
          </a:p>
          <a:p>
            <a:r>
              <a:rPr lang="en-US" dirty="0" smtClean="0"/>
              <a:t>Why users want this</a:t>
            </a:r>
          </a:p>
          <a:p>
            <a:r>
              <a:rPr lang="en-US" dirty="0" smtClean="0"/>
              <a:t>	-Freedom: speak</a:t>
            </a:r>
            <a:r>
              <a:rPr lang="en-US" baseline="0" dirty="0" smtClean="0"/>
              <a:t> their mind without worrying about political issues</a:t>
            </a:r>
          </a:p>
          <a:p>
            <a:r>
              <a:rPr lang="en-US" baseline="0" dirty="0" smtClean="0"/>
              <a:t>	-avoid censorship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2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biggest security concerns</a:t>
            </a:r>
          </a:p>
          <a:p>
            <a:r>
              <a:rPr lang="en-US" baseline="0" dirty="0" smtClean="0"/>
              <a:t>Can be used to </a:t>
            </a:r>
            <a:r>
              <a:rPr lang="en-US" baseline="0" dirty="0" err="1" smtClean="0"/>
              <a:t>deanonymize</a:t>
            </a:r>
            <a:r>
              <a:rPr lang="en-US" baseline="0" dirty="0" smtClean="0"/>
              <a:t> users</a:t>
            </a:r>
          </a:p>
          <a:p>
            <a:r>
              <a:rPr lang="en-US" dirty="0" smtClean="0"/>
              <a:t>	-explain guard nodes (client</a:t>
            </a:r>
            <a:r>
              <a:rPr lang="en-US" baseline="0" dirty="0" smtClean="0"/>
              <a:t> are ‘locked in’ to their guards)</a:t>
            </a:r>
          </a:p>
          <a:p>
            <a:r>
              <a:rPr lang="en-US" baseline="0" dirty="0" smtClean="0"/>
              <a:t>	-want to see heartbeat on input and output link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biggest security concerns</a:t>
            </a:r>
          </a:p>
          <a:p>
            <a:r>
              <a:rPr lang="en-US" baseline="0" dirty="0" smtClean="0"/>
              <a:t>Can be used to </a:t>
            </a:r>
            <a:r>
              <a:rPr lang="en-US" baseline="0" dirty="0" err="1" smtClean="0"/>
              <a:t>deanonymize</a:t>
            </a:r>
            <a:r>
              <a:rPr lang="en-US" baseline="0" dirty="0" smtClean="0"/>
              <a:t> users</a:t>
            </a:r>
          </a:p>
          <a:p>
            <a:r>
              <a:rPr lang="en-US" dirty="0" smtClean="0"/>
              <a:t>	-explain guard nodes (client</a:t>
            </a:r>
            <a:r>
              <a:rPr lang="en-US" baseline="0" dirty="0" smtClean="0"/>
              <a:t> are ‘locked in’ to their guards)</a:t>
            </a:r>
          </a:p>
          <a:p>
            <a:r>
              <a:rPr lang="en-US" baseline="0" dirty="0" smtClean="0"/>
              <a:t>	-want to see heartbeat on input and output link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biggest security concerns</a:t>
            </a:r>
          </a:p>
          <a:p>
            <a:r>
              <a:rPr lang="en-US" baseline="0" dirty="0" smtClean="0"/>
              <a:t>Can be used to </a:t>
            </a:r>
            <a:r>
              <a:rPr lang="en-US" baseline="0" dirty="0" err="1" smtClean="0"/>
              <a:t>deanonymize</a:t>
            </a:r>
            <a:r>
              <a:rPr lang="en-US" baseline="0" dirty="0" smtClean="0"/>
              <a:t> users</a:t>
            </a:r>
          </a:p>
          <a:p>
            <a:r>
              <a:rPr lang="en-US" dirty="0" smtClean="0"/>
              <a:t>	-explain guard nodes (client</a:t>
            </a:r>
            <a:r>
              <a:rPr lang="en-US" baseline="0" dirty="0" smtClean="0"/>
              <a:t> are ‘locked in’ to their guards)</a:t>
            </a:r>
          </a:p>
          <a:p>
            <a:r>
              <a:rPr lang="en-US" baseline="0" dirty="0" smtClean="0"/>
              <a:t>	-want to see heartbeat on input and output link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biggest security concerns</a:t>
            </a:r>
          </a:p>
          <a:p>
            <a:r>
              <a:rPr lang="en-US" baseline="0" dirty="0" smtClean="0"/>
              <a:t>Can be used to </a:t>
            </a:r>
            <a:r>
              <a:rPr lang="en-US" baseline="0" dirty="0" err="1" smtClean="0"/>
              <a:t>deanonymize</a:t>
            </a:r>
            <a:r>
              <a:rPr lang="en-US" baseline="0" dirty="0" smtClean="0"/>
              <a:t> users</a:t>
            </a:r>
          </a:p>
          <a:p>
            <a:r>
              <a:rPr lang="en-US" dirty="0" smtClean="0"/>
              <a:t>	-explain guard nodes (client</a:t>
            </a:r>
            <a:r>
              <a:rPr lang="en-US" baseline="0" dirty="0" smtClean="0"/>
              <a:t> are ‘locked in’ to their guards)</a:t>
            </a:r>
          </a:p>
          <a:p>
            <a:r>
              <a:rPr lang="en-US" baseline="0" dirty="0" smtClean="0"/>
              <a:t>	-want to see heartbeat on input and output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7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stealthy throughput attack</a:t>
            </a:r>
          </a:p>
          <a:p>
            <a:r>
              <a:rPr lang="en-US" dirty="0" smtClean="0"/>
              <a:t>	-adversarial</a:t>
            </a:r>
            <a:r>
              <a:rPr lang="en-US" baseline="0" dirty="0" smtClean="0"/>
              <a:t> exit relay</a:t>
            </a:r>
            <a:endParaRPr lang="en-US" dirty="0" smtClean="0"/>
          </a:p>
          <a:p>
            <a:r>
              <a:rPr lang="en-US" dirty="0" smtClean="0"/>
              <a:t>	-probe</a:t>
            </a:r>
            <a:r>
              <a:rPr lang="en-US" baseline="0" dirty="0" smtClean="0"/>
              <a:t> clients</a:t>
            </a:r>
          </a:p>
          <a:p>
            <a:r>
              <a:rPr lang="en-US" baseline="0" dirty="0" smtClean="0"/>
              <a:t>	-correlation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stealthy throughput attack</a:t>
            </a:r>
          </a:p>
          <a:p>
            <a:r>
              <a:rPr lang="en-US" dirty="0" smtClean="0"/>
              <a:t>	-adversarial</a:t>
            </a:r>
            <a:r>
              <a:rPr lang="en-US" baseline="0" dirty="0" smtClean="0"/>
              <a:t> exit relay</a:t>
            </a:r>
            <a:endParaRPr lang="en-US" dirty="0" smtClean="0"/>
          </a:p>
          <a:p>
            <a:r>
              <a:rPr lang="en-US" dirty="0" smtClean="0"/>
              <a:t>	-probe</a:t>
            </a:r>
            <a:r>
              <a:rPr lang="en-US" baseline="0" dirty="0" smtClean="0"/>
              <a:t> clients</a:t>
            </a:r>
          </a:p>
          <a:p>
            <a:r>
              <a:rPr lang="en-US" baseline="0" dirty="0" smtClean="0"/>
              <a:t>	-correlation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6613" y="627063"/>
            <a:ext cx="2147887" cy="6227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294438" cy="6227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594725" cy="1252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116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2101850"/>
            <a:ext cx="422116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594725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5947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2pPr>
      <a:lvl3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3pPr>
      <a:lvl4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4pPr>
      <a:lvl5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422275" indent="-317500" algn="l" defTabSz="457200" rtl="0" eaLnBrk="0" fontAlgn="base" hangingPunct="0">
        <a:lnSpc>
          <a:spcPct val="95000"/>
        </a:lnSpc>
        <a:spcBef>
          <a:spcPct val="0"/>
        </a:spcBef>
        <a:spcAft>
          <a:spcPts val="1013"/>
        </a:spcAft>
        <a:buClr>
          <a:srgbClr val="FFFFFF"/>
        </a:buClr>
        <a:buSzPct val="45000"/>
        <a:buFont typeface="StarSymbol" charset="0"/>
        <a:buChar char="●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95000"/>
        </a:lnSpc>
        <a:spcBef>
          <a:spcPct val="0"/>
        </a:spcBef>
        <a:spcAft>
          <a:spcPts val="725"/>
        </a:spcAft>
        <a:buClr>
          <a:srgbClr val="FFFFFF"/>
        </a:buClr>
        <a:buSzPct val="75000"/>
        <a:buFont typeface="StarSymbol" charset="0"/>
        <a:buChar char="–"/>
        <a:defRPr sz="2600">
          <a:solidFill>
            <a:srgbClr val="FFFFFF"/>
          </a:solidFill>
          <a:latin typeface="+mn-lt"/>
          <a:ea typeface="+mn-ea"/>
          <a:cs typeface="+mn-cs"/>
        </a:defRPr>
      </a:lvl2pPr>
      <a:lvl3pPr marL="1285875" indent="-212725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FFFFFF"/>
        </a:buClr>
        <a:buSzPct val="45000"/>
        <a:buFont typeface="StarSymbol" charset="0"/>
        <a:buChar char="●"/>
        <a:defRPr sz="2200">
          <a:solidFill>
            <a:srgbClr val="FFFFFF"/>
          </a:solidFill>
          <a:latin typeface="+mn-lt"/>
          <a:ea typeface="+mn-ea"/>
          <a:cs typeface="+mn-cs"/>
        </a:defRPr>
      </a:lvl3pPr>
      <a:lvl4pPr marL="1717675" indent="-206375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FFFFFF"/>
        </a:buClr>
        <a:buSzPct val="75000"/>
        <a:buFont typeface="StarSymbol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149475" indent="-207963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6066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30638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5210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9782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9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114425"/>
            <a:ext cx="8092281" cy="1620838"/>
          </a:xfrm>
        </p:spPr>
        <p:txBody>
          <a:bodyPr/>
          <a:lstStyle/>
          <a:p>
            <a:r>
              <a:rPr lang="en-US" dirty="0" smtClean="0"/>
              <a:t>How Low Can You Go:</a:t>
            </a:r>
            <a:br>
              <a:rPr lang="en-US" dirty="0" smtClean="0"/>
            </a:br>
            <a:r>
              <a:rPr lang="en-US" dirty="0" smtClean="0"/>
              <a:t>Balancing Performance with Anonymity in Tor’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331" y="3221037"/>
            <a:ext cx="7315200" cy="1931988"/>
          </a:xfrm>
        </p:spPr>
        <p:txBody>
          <a:bodyPr/>
          <a:lstStyle/>
          <a:p>
            <a:r>
              <a:rPr lang="en-US" i="1" dirty="0" smtClean="0">
                <a:solidFill>
                  <a:srgbClr val="FFFF00"/>
                </a:solidFill>
              </a:rPr>
              <a:t>DC-Area </a:t>
            </a:r>
            <a:r>
              <a:rPr lang="en-US" i="1" dirty="0" err="1" smtClean="0">
                <a:solidFill>
                  <a:srgbClr val="FFFF00"/>
                </a:solidFill>
              </a:rPr>
              <a:t>Anonymity,Privacy</a:t>
            </a:r>
            <a:r>
              <a:rPr lang="en-US" i="1" dirty="0" smtClean="0">
                <a:solidFill>
                  <a:srgbClr val="FFFF00"/>
                </a:solidFill>
              </a:rPr>
              <a:t>, and Security Seminar</a:t>
            </a:r>
          </a:p>
          <a:p>
            <a:r>
              <a:rPr lang="en-US" i="1" dirty="0" smtClean="0">
                <a:solidFill>
                  <a:srgbClr val="FFFF00"/>
                </a:solidFill>
              </a:rPr>
              <a:t>May 10</a:t>
            </a:r>
            <a:r>
              <a:rPr lang="en-US" i="1" baseline="30000" dirty="0" smtClean="0">
                <a:solidFill>
                  <a:srgbClr val="FFFF00"/>
                </a:solidFill>
              </a:rPr>
              <a:t>th</a:t>
            </a:r>
            <a:r>
              <a:rPr lang="en-US" i="1" dirty="0" smtClean="0">
                <a:solidFill>
                  <a:srgbClr val="FFFF00"/>
                </a:solidFill>
              </a:rPr>
              <a:t>, 2013</a:t>
            </a:r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4" name="Picture 3" descr="NRLEmblem.jp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331" y="4695825"/>
            <a:ext cx="1828800" cy="17952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3742531" y="4924425"/>
            <a:ext cx="609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Rob </a:t>
            </a:r>
            <a:r>
              <a:rPr lang="en-US" sz="2800" dirty="0" smtClean="0">
                <a:latin typeface="+mn-lt"/>
              </a:rPr>
              <a:t>Jansen</a:t>
            </a:r>
          </a:p>
          <a:p>
            <a:r>
              <a:rPr lang="en-US" sz="2800" dirty="0" smtClean="0">
                <a:latin typeface="+mn-lt"/>
              </a:rPr>
              <a:t>U.S. Naval Research Laboratory</a:t>
            </a:r>
            <a:endParaRPr lang="en-US" sz="2800" dirty="0">
              <a:latin typeface="+mn-lt"/>
            </a:endParaRPr>
          </a:p>
          <a:p>
            <a:r>
              <a:rPr lang="en-US" sz="2800" dirty="0" err="1">
                <a:latin typeface="+mn-lt"/>
              </a:rPr>
              <a:t>rob.g.jansen@nrl.navy.mil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331" y="6905625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‘PETS 2013, joint w/ John Geddes and Nick Hopper, U of Minnesota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Throughput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18" name="Picture 17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pic>
        <p:nvPicPr>
          <p:cNvPr id="19" name="Picture 18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4314825"/>
            <a:ext cx="914400" cy="1540875"/>
          </a:xfrm>
          <a:prstGeom prst="rect">
            <a:avLst/>
          </a:prstGeom>
        </p:spPr>
      </p:pic>
      <p:sp>
        <p:nvSpPr>
          <p:cNvPr id="29" name="Curved Left Arrow 28"/>
          <p:cNvSpPr/>
          <p:nvPr/>
        </p:nvSpPr>
        <p:spPr bwMode="auto">
          <a:xfrm>
            <a:off x="3590131" y="4162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 rot="10800000">
            <a:off x="1761331" y="4086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4" name="Content Placeholder 6" descr="heartbea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2066131" y="59150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6" descr="heartbea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5342731" y="43148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Mittal </a:t>
            </a:r>
            <a:r>
              <a:rPr lang="en-US" dirty="0" err="1" smtClean="0"/>
              <a:t>et.al</a:t>
            </a:r>
            <a:r>
              <a:rPr lang="en-US" dirty="0" smtClean="0"/>
              <a:t>. CCS’11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0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Throughput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18" name="Picture 17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pic>
        <p:nvPicPr>
          <p:cNvPr id="19" name="Picture 18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4314825"/>
            <a:ext cx="914400" cy="1540875"/>
          </a:xfrm>
          <a:prstGeom prst="rect">
            <a:avLst/>
          </a:prstGeom>
        </p:spPr>
      </p:pic>
      <p:sp>
        <p:nvSpPr>
          <p:cNvPr id="29" name="Curved Left Arrow 28"/>
          <p:cNvSpPr/>
          <p:nvPr/>
        </p:nvSpPr>
        <p:spPr bwMode="auto">
          <a:xfrm>
            <a:off x="3590131" y="4162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 rot="10800000">
            <a:off x="1761331" y="4086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4" name="Content Placeholder 6" descr="heartbea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2066131" y="59150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6" descr="heartbea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5342731" y="43148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56931" y="6067425"/>
            <a:ext cx="5418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Induced throttling: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improve correlation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183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Latency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Hopper </a:t>
            </a:r>
            <a:r>
              <a:rPr lang="en-US" dirty="0" err="1" smtClean="0"/>
              <a:t>et.al</a:t>
            </a:r>
            <a:r>
              <a:rPr lang="en-US" dirty="0" smtClean="0"/>
              <a:t>. CCS’07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9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218531" y="3248025"/>
            <a:ext cx="53340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Latency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 bwMode="auto">
          <a:xfrm>
            <a:off x="7171531" y="2867025"/>
            <a:ext cx="609600" cy="685800"/>
          </a:xfrm>
          <a:prstGeom prst="snip1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8931" y="4848225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Inject redirect or </a:t>
            </a:r>
            <a:r>
              <a:rPr lang="en-US" sz="4000" dirty="0" err="1" smtClean="0"/>
              <a:t>javascript</a:t>
            </a:r>
            <a:endParaRPr lang="en-US" sz="4000" dirty="0" smtClean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Start timer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Hopper </a:t>
            </a:r>
            <a:r>
              <a:rPr lang="en-US" dirty="0" err="1" smtClean="0"/>
              <a:t>et.al</a:t>
            </a:r>
            <a:r>
              <a:rPr lang="en-US" dirty="0" smtClean="0"/>
              <a:t>. CCS’07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7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Latency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331" y="5534025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Request </a:t>
            </a:r>
            <a:br>
              <a:rPr lang="en-US" sz="4000" dirty="0" smtClean="0"/>
            </a:br>
            <a:r>
              <a:rPr lang="en-US" sz="4000" dirty="0" smtClean="0"/>
              <a:t>redirected page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846931" y="461962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GET</a:t>
            </a:r>
            <a:endParaRPr lang="en-US" sz="36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218531" y="4924425"/>
            <a:ext cx="53340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Hopper </a:t>
            </a:r>
            <a:r>
              <a:rPr lang="en-US" dirty="0" err="1" smtClean="0"/>
              <a:t>et.al</a:t>
            </a:r>
            <a:r>
              <a:rPr lang="en-US" dirty="0" smtClean="0"/>
              <a:t>. CCS’07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5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Latency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9931" y="5534025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Stop timer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Estimate latency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95131" y="454342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GET</a:t>
            </a:r>
            <a:endParaRPr lang="en-US" sz="36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638131" y="4924425"/>
            <a:ext cx="9144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Hopper </a:t>
            </a:r>
            <a:r>
              <a:rPr lang="en-US" dirty="0" err="1" smtClean="0"/>
              <a:t>et.al</a:t>
            </a:r>
            <a:r>
              <a:rPr lang="en-US" dirty="0" smtClean="0"/>
              <a:t>. CCS’07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8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Tor intro, traffic correlation</a:t>
            </a:r>
          </a:p>
          <a:p>
            <a:r>
              <a:rPr lang="en-US" dirty="0" smtClean="0"/>
              <a:t>Why Tor is slow</a:t>
            </a:r>
          </a:p>
          <a:p>
            <a:r>
              <a:rPr lang="en-US" dirty="0" smtClean="0"/>
              <a:t>Traffic admission control</a:t>
            </a:r>
          </a:p>
          <a:p>
            <a:pPr lvl="1"/>
            <a:r>
              <a:rPr lang="en-US" dirty="0" smtClean="0"/>
              <a:t>Induced throttling attack</a:t>
            </a:r>
          </a:p>
          <a:p>
            <a:pPr lvl="1"/>
            <a:r>
              <a:rPr lang="en-US" dirty="0" smtClean="0"/>
              <a:t>Effects of throughput </a:t>
            </a:r>
            <a:r>
              <a:rPr lang="en-US" dirty="0" err="1" smtClean="0"/>
              <a:t>vs</a:t>
            </a:r>
            <a:r>
              <a:rPr lang="en-US" dirty="0" smtClean="0"/>
              <a:t> induced throttling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Induced throttling attack</a:t>
            </a:r>
          </a:p>
          <a:p>
            <a:pPr lvl="1"/>
            <a:r>
              <a:rPr lang="en-US" dirty="0"/>
              <a:t>Effects of throughput </a:t>
            </a:r>
            <a:r>
              <a:rPr lang="en-US" dirty="0" err="1"/>
              <a:t>vs</a:t>
            </a:r>
            <a:r>
              <a:rPr lang="en-US" dirty="0"/>
              <a:t> induced </a:t>
            </a:r>
            <a:r>
              <a:rPr lang="en-US" dirty="0" smtClean="0"/>
              <a:t>throttling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3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Tor’s Current Status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307570" y="774344"/>
            <a:ext cx="3123518" cy="486325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3500" dirty="0"/>
              <a:t>~500,000 clients</a:t>
            </a:r>
            <a:endParaRPr sz="3500" dirty="0"/>
          </a:p>
        </p:txBody>
      </p:sp>
      <p:sp>
        <p:nvSpPr>
          <p:cNvPr id="107" name="TextShape 3"/>
          <p:cNvSpPr txBox="1"/>
          <p:nvPr/>
        </p:nvSpPr>
        <p:spPr>
          <a:xfrm>
            <a:off x="1416110" y="2652070"/>
            <a:ext cx="3123518" cy="486325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3500" dirty="0"/>
              <a:t>~3000 relays</a:t>
            </a:r>
            <a:endParaRPr sz="3500" dirty="0"/>
          </a:p>
        </p:txBody>
      </p:sp>
      <p:pic>
        <p:nvPicPr>
          <p:cNvPr id="109" name="Picture 108" descr="100-cli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44" y="1563340"/>
            <a:ext cx="3696100" cy="5884789"/>
          </a:xfrm>
          <a:prstGeom prst="rect">
            <a:avLst/>
          </a:prstGeom>
        </p:spPr>
      </p:pic>
      <p:pic>
        <p:nvPicPr>
          <p:cNvPr id="110" name="Picture 109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11" y="3275052"/>
            <a:ext cx="2085808" cy="2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Tor’s Current Status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307570" y="774344"/>
            <a:ext cx="3123518" cy="486325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3500" dirty="0"/>
              <a:t>~500,000 clients</a:t>
            </a:r>
            <a:endParaRPr sz="3500" dirty="0"/>
          </a:p>
        </p:txBody>
      </p:sp>
      <p:sp>
        <p:nvSpPr>
          <p:cNvPr id="107" name="TextShape 3"/>
          <p:cNvSpPr txBox="1"/>
          <p:nvPr/>
        </p:nvSpPr>
        <p:spPr>
          <a:xfrm>
            <a:off x="1416110" y="2652070"/>
            <a:ext cx="3123518" cy="486325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3500" dirty="0"/>
              <a:t>~</a:t>
            </a:r>
            <a:r>
              <a:rPr lang="en-US" sz="3500" strike="sngStrike" dirty="0"/>
              <a:t>3000</a:t>
            </a:r>
            <a:r>
              <a:rPr lang="en-US" sz="3500" dirty="0"/>
              <a:t> 1200 relays</a:t>
            </a:r>
            <a:endParaRPr sz="3500" dirty="0"/>
          </a:p>
        </p:txBody>
      </p:sp>
      <p:pic>
        <p:nvPicPr>
          <p:cNvPr id="109" name="Picture 108" descr="100-cli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644" y="1563340"/>
            <a:ext cx="3696100" cy="5884789"/>
          </a:xfrm>
          <a:prstGeom prst="rect">
            <a:avLst/>
          </a:prstGeom>
        </p:spPr>
      </p:pic>
      <p:pic>
        <p:nvPicPr>
          <p:cNvPr id="110" name="Picture 109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11" y="3275052"/>
            <a:ext cx="2085808" cy="2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1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Picture 61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6" y="3275052"/>
            <a:ext cx="2085808" cy="254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Tor’s </a:t>
            </a:r>
            <a:r>
              <a:rPr lang="en-US" dirty="0" smtClean="0"/>
              <a:t>Current Status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32" name="Picture 331"/>
          <p:cNvPicPr/>
          <p:nvPr/>
        </p:nvPicPr>
        <p:blipFill>
          <a:blip r:embed="rId3"/>
          <a:stretch>
            <a:fillRect/>
          </a:stretch>
        </p:blipFill>
        <p:spPr>
          <a:xfrm>
            <a:off x="114522" y="6683177"/>
            <a:ext cx="409778" cy="626069"/>
          </a:xfrm>
          <a:prstGeom prst="rect">
            <a:avLst/>
          </a:prstGeom>
        </p:spPr>
      </p:pic>
      <p:pic>
        <p:nvPicPr>
          <p:cNvPr id="333" name="Picture 332"/>
          <p:cNvPicPr/>
          <p:nvPr/>
        </p:nvPicPr>
        <p:blipFill>
          <a:blip r:embed="rId3"/>
          <a:stretch>
            <a:fillRect/>
          </a:stretch>
        </p:blipFill>
        <p:spPr>
          <a:xfrm>
            <a:off x="114522" y="6046389"/>
            <a:ext cx="409778" cy="626069"/>
          </a:xfrm>
          <a:prstGeom prst="rect">
            <a:avLst/>
          </a:prstGeom>
        </p:spPr>
      </p:pic>
      <p:pic>
        <p:nvPicPr>
          <p:cNvPr id="334" name="Picture 333"/>
          <p:cNvPicPr/>
          <p:nvPr/>
        </p:nvPicPr>
        <p:blipFill>
          <a:blip r:embed="rId3"/>
          <a:stretch>
            <a:fillRect/>
          </a:stretch>
        </p:blipFill>
        <p:spPr>
          <a:xfrm>
            <a:off x="114522" y="5410395"/>
            <a:ext cx="409778" cy="626069"/>
          </a:xfrm>
          <a:prstGeom prst="rect">
            <a:avLst/>
          </a:prstGeom>
        </p:spPr>
      </p:pic>
      <p:pic>
        <p:nvPicPr>
          <p:cNvPr id="335" name="Picture 33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522" y="4774004"/>
            <a:ext cx="409778" cy="625672"/>
          </a:xfrm>
          <a:prstGeom prst="rect">
            <a:avLst/>
          </a:prstGeom>
        </p:spPr>
      </p:pic>
      <p:pic>
        <p:nvPicPr>
          <p:cNvPr id="336" name="Picture 335"/>
          <p:cNvPicPr/>
          <p:nvPr/>
        </p:nvPicPr>
        <p:blipFill>
          <a:blip r:embed="rId3"/>
          <a:stretch>
            <a:fillRect/>
          </a:stretch>
        </p:blipFill>
        <p:spPr>
          <a:xfrm>
            <a:off x="114522" y="4138010"/>
            <a:ext cx="409778" cy="625672"/>
          </a:xfrm>
          <a:prstGeom prst="rect">
            <a:avLst/>
          </a:prstGeom>
        </p:spPr>
      </p:pic>
      <p:pic>
        <p:nvPicPr>
          <p:cNvPr id="337" name="Picture 336"/>
          <p:cNvPicPr/>
          <p:nvPr/>
        </p:nvPicPr>
        <p:blipFill>
          <a:blip r:embed="rId3"/>
          <a:stretch>
            <a:fillRect/>
          </a:stretch>
        </p:blipFill>
        <p:spPr>
          <a:xfrm>
            <a:off x="114522" y="3501222"/>
            <a:ext cx="409778" cy="626069"/>
          </a:xfrm>
          <a:prstGeom prst="rect">
            <a:avLst/>
          </a:prstGeom>
        </p:spPr>
      </p:pic>
      <p:pic>
        <p:nvPicPr>
          <p:cNvPr id="338" name="Picture 337"/>
          <p:cNvPicPr/>
          <p:nvPr/>
        </p:nvPicPr>
        <p:blipFill>
          <a:blip r:embed="rId3"/>
          <a:stretch>
            <a:fillRect/>
          </a:stretch>
        </p:blipFill>
        <p:spPr>
          <a:xfrm>
            <a:off x="114522" y="2865228"/>
            <a:ext cx="409778" cy="626069"/>
          </a:xfrm>
          <a:prstGeom prst="rect">
            <a:avLst/>
          </a:prstGeom>
        </p:spPr>
      </p:pic>
      <p:pic>
        <p:nvPicPr>
          <p:cNvPr id="339" name="Picture 338"/>
          <p:cNvPicPr/>
          <p:nvPr/>
        </p:nvPicPr>
        <p:blipFill>
          <a:blip r:embed="rId3"/>
          <a:stretch>
            <a:fillRect/>
          </a:stretch>
        </p:blipFill>
        <p:spPr>
          <a:xfrm>
            <a:off x="114522" y="2228440"/>
            <a:ext cx="409778" cy="626069"/>
          </a:xfrm>
          <a:prstGeom prst="rect">
            <a:avLst/>
          </a:prstGeom>
        </p:spPr>
      </p:pic>
      <p:pic>
        <p:nvPicPr>
          <p:cNvPr id="340" name="Picture 339"/>
          <p:cNvPicPr/>
          <p:nvPr/>
        </p:nvPicPr>
        <p:blipFill>
          <a:blip r:embed="rId3"/>
          <a:stretch>
            <a:fillRect/>
          </a:stretch>
        </p:blipFill>
        <p:spPr>
          <a:xfrm>
            <a:off x="114522" y="1592446"/>
            <a:ext cx="409778" cy="626069"/>
          </a:xfrm>
          <a:prstGeom prst="rect">
            <a:avLst/>
          </a:prstGeom>
        </p:spPr>
      </p:pic>
      <p:pic>
        <p:nvPicPr>
          <p:cNvPr id="342" name="Picture 341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09" y="6683177"/>
            <a:ext cx="409778" cy="626069"/>
          </a:xfrm>
          <a:prstGeom prst="rect">
            <a:avLst/>
          </a:prstGeom>
        </p:spPr>
      </p:pic>
      <p:pic>
        <p:nvPicPr>
          <p:cNvPr id="343" name="Picture 342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09" y="6046389"/>
            <a:ext cx="409778" cy="626069"/>
          </a:xfrm>
          <a:prstGeom prst="rect">
            <a:avLst/>
          </a:prstGeom>
        </p:spPr>
      </p:pic>
      <p:pic>
        <p:nvPicPr>
          <p:cNvPr id="344" name="Picture 343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09" y="5410395"/>
            <a:ext cx="409778" cy="626069"/>
          </a:xfrm>
          <a:prstGeom prst="rect">
            <a:avLst/>
          </a:prstGeom>
        </p:spPr>
      </p:pic>
      <p:pic>
        <p:nvPicPr>
          <p:cNvPr id="345" name="Picture 344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09" y="4774004"/>
            <a:ext cx="409778" cy="625672"/>
          </a:xfrm>
          <a:prstGeom prst="rect">
            <a:avLst/>
          </a:prstGeom>
        </p:spPr>
      </p:pic>
      <p:pic>
        <p:nvPicPr>
          <p:cNvPr id="346" name="Picture 345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09" y="4138010"/>
            <a:ext cx="409778" cy="625672"/>
          </a:xfrm>
          <a:prstGeom prst="rect">
            <a:avLst/>
          </a:prstGeom>
        </p:spPr>
      </p:pic>
      <p:pic>
        <p:nvPicPr>
          <p:cNvPr id="347" name="Picture 346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09" y="3501222"/>
            <a:ext cx="409778" cy="626069"/>
          </a:xfrm>
          <a:prstGeom prst="rect">
            <a:avLst/>
          </a:prstGeom>
        </p:spPr>
      </p:pic>
      <p:pic>
        <p:nvPicPr>
          <p:cNvPr id="348" name="Picture 347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09" y="2865228"/>
            <a:ext cx="409778" cy="626069"/>
          </a:xfrm>
          <a:prstGeom prst="rect">
            <a:avLst/>
          </a:prstGeom>
        </p:spPr>
      </p:pic>
      <p:pic>
        <p:nvPicPr>
          <p:cNvPr id="349" name="Picture 348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09" y="2228440"/>
            <a:ext cx="409778" cy="626069"/>
          </a:xfrm>
          <a:prstGeom prst="rect">
            <a:avLst/>
          </a:prstGeom>
        </p:spPr>
      </p:pic>
      <p:pic>
        <p:nvPicPr>
          <p:cNvPr id="350" name="Picture 349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09" y="1592446"/>
            <a:ext cx="409778" cy="626069"/>
          </a:xfrm>
          <a:prstGeom prst="rect">
            <a:avLst/>
          </a:prstGeom>
        </p:spPr>
      </p:pic>
      <p:pic>
        <p:nvPicPr>
          <p:cNvPr id="352" name="Picture 351"/>
          <p:cNvPicPr/>
          <p:nvPr/>
        </p:nvPicPr>
        <p:blipFill>
          <a:blip r:embed="rId3"/>
          <a:stretch>
            <a:fillRect/>
          </a:stretch>
        </p:blipFill>
        <p:spPr>
          <a:xfrm>
            <a:off x="907897" y="6683177"/>
            <a:ext cx="409778" cy="626069"/>
          </a:xfrm>
          <a:prstGeom prst="rect">
            <a:avLst/>
          </a:prstGeom>
        </p:spPr>
      </p:pic>
      <p:pic>
        <p:nvPicPr>
          <p:cNvPr id="353" name="Picture 352"/>
          <p:cNvPicPr/>
          <p:nvPr/>
        </p:nvPicPr>
        <p:blipFill>
          <a:blip r:embed="rId3"/>
          <a:stretch>
            <a:fillRect/>
          </a:stretch>
        </p:blipFill>
        <p:spPr>
          <a:xfrm>
            <a:off x="907897" y="6046389"/>
            <a:ext cx="409778" cy="626069"/>
          </a:xfrm>
          <a:prstGeom prst="rect">
            <a:avLst/>
          </a:prstGeom>
        </p:spPr>
      </p:pic>
      <p:pic>
        <p:nvPicPr>
          <p:cNvPr id="354" name="Picture 353"/>
          <p:cNvPicPr/>
          <p:nvPr/>
        </p:nvPicPr>
        <p:blipFill>
          <a:blip r:embed="rId3"/>
          <a:stretch>
            <a:fillRect/>
          </a:stretch>
        </p:blipFill>
        <p:spPr>
          <a:xfrm>
            <a:off x="907897" y="5410395"/>
            <a:ext cx="409778" cy="626069"/>
          </a:xfrm>
          <a:prstGeom prst="rect">
            <a:avLst/>
          </a:prstGeom>
        </p:spPr>
      </p:pic>
      <p:pic>
        <p:nvPicPr>
          <p:cNvPr id="355" name="Picture 354"/>
          <p:cNvPicPr/>
          <p:nvPr/>
        </p:nvPicPr>
        <p:blipFill>
          <a:blip r:embed="rId3"/>
          <a:stretch>
            <a:fillRect/>
          </a:stretch>
        </p:blipFill>
        <p:spPr>
          <a:xfrm>
            <a:off x="907897" y="4774004"/>
            <a:ext cx="409778" cy="625672"/>
          </a:xfrm>
          <a:prstGeom prst="rect">
            <a:avLst/>
          </a:prstGeom>
        </p:spPr>
      </p:pic>
      <p:pic>
        <p:nvPicPr>
          <p:cNvPr id="356" name="Picture 355"/>
          <p:cNvPicPr/>
          <p:nvPr/>
        </p:nvPicPr>
        <p:blipFill>
          <a:blip r:embed="rId3"/>
          <a:stretch>
            <a:fillRect/>
          </a:stretch>
        </p:blipFill>
        <p:spPr>
          <a:xfrm>
            <a:off x="907897" y="4138010"/>
            <a:ext cx="409778" cy="625672"/>
          </a:xfrm>
          <a:prstGeom prst="rect">
            <a:avLst/>
          </a:prstGeom>
        </p:spPr>
      </p:pic>
      <p:pic>
        <p:nvPicPr>
          <p:cNvPr id="357" name="Picture 356"/>
          <p:cNvPicPr/>
          <p:nvPr/>
        </p:nvPicPr>
        <p:blipFill>
          <a:blip r:embed="rId3"/>
          <a:stretch>
            <a:fillRect/>
          </a:stretch>
        </p:blipFill>
        <p:spPr>
          <a:xfrm>
            <a:off x="907897" y="3501222"/>
            <a:ext cx="409778" cy="626069"/>
          </a:xfrm>
          <a:prstGeom prst="rect">
            <a:avLst/>
          </a:prstGeom>
        </p:spPr>
      </p:pic>
      <p:pic>
        <p:nvPicPr>
          <p:cNvPr id="358" name="Picture 357"/>
          <p:cNvPicPr/>
          <p:nvPr/>
        </p:nvPicPr>
        <p:blipFill>
          <a:blip r:embed="rId3"/>
          <a:stretch>
            <a:fillRect/>
          </a:stretch>
        </p:blipFill>
        <p:spPr>
          <a:xfrm>
            <a:off x="907897" y="2865228"/>
            <a:ext cx="409778" cy="626069"/>
          </a:xfrm>
          <a:prstGeom prst="rect">
            <a:avLst/>
          </a:prstGeom>
        </p:spPr>
      </p:pic>
      <p:pic>
        <p:nvPicPr>
          <p:cNvPr id="359" name="Picture 358"/>
          <p:cNvPicPr/>
          <p:nvPr/>
        </p:nvPicPr>
        <p:blipFill>
          <a:blip r:embed="rId3"/>
          <a:stretch>
            <a:fillRect/>
          </a:stretch>
        </p:blipFill>
        <p:spPr>
          <a:xfrm>
            <a:off x="907897" y="2228440"/>
            <a:ext cx="409778" cy="626069"/>
          </a:xfrm>
          <a:prstGeom prst="rect">
            <a:avLst/>
          </a:prstGeom>
        </p:spPr>
      </p:pic>
      <p:pic>
        <p:nvPicPr>
          <p:cNvPr id="360" name="Picture 359"/>
          <p:cNvPicPr/>
          <p:nvPr/>
        </p:nvPicPr>
        <p:blipFill>
          <a:blip r:embed="rId3"/>
          <a:stretch>
            <a:fillRect/>
          </a:stretch>
        </p:blipFill>
        <p:spPr>
          <a:xfrm>
            <a:off x="907897" y="1592446"/>
            <a:ext cx="409778" cy="626069"/>
          </a:xfrm>
          <a:prstGeom prst="rect">
            <a:avLst/>
          </a:prstGeom>
        </p:spPr>
      </p:pic>
      <p:pic>
        <p:nvPicPr>
          <p:cNvPr id="362" name="Picture 361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584" y="6683177"/>
            <a:ext cx="409778" cy="626069"/>
          </a:xfrm>
          <a:prstGeom prst="rect">
            <a:avLst/>
          </a:prstGeom>
        </p:spPr>
      </p:pic>
      <p:pic>
        <p:nvPicPr>
          <p:cNvPr id="363" name="Picture 362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584" y="6046389"/>
            <a:ext cx="409778" cy="626069"/>
          </a:xfrm>
          <a:prstGeom prst="rect">
            <a:avLst/>
          </a:prstGeom>
        </p:spPr>
      </p:pic>
      <p:pic>
        <p:nvPicPr>
          <p:cNvPr id="364" name="Picture 363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584" y="5410395"/>
            <a:ext cx="409778" cy="626069"/>
          </a:xfrm>
          <a:prstGeom prst="rect">
            <a:avLst/>
          </a:prstGeom>
        </p:spPr>
      </p:pic>
      <p:pic>
        <p:nvPicPr>
          <p:cNvPr id="365" name="Picture 364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584" y="4774004"/>
            <a:ext cx="409778" cy="625672"/>
          </a:xfrm>
          <a:prstGeom prst="rect">
            <a:avLst/>
          </a:prstGeom>
        </p:spPr>
      </p:pic>
      <p:pic>
        <p:nvPicPr>
          <p:cNvPr id="366" name="Picture 365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584" y="4138010"/>
            <a:ext cx="409778" cy="625672"/>
          </a:xfrm>
          <a:prstGeom prst="rect">
            <a:avLst/>
          </a:prstGeom>
        </p:spPr>
      </p:pic>
      <p:pic>
        <p:nvPicPr>
          <p:cNvPr id="367" name="Picture 366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584" y="3501222"/>
            <a:ext cx="409778" cy="626069"/>
          </a:xfrm>
          <a:prstGeom prst="rect">
            <a:avLst/>
          </a:prstGeom>
        </p:spPr>
      </p:pic>
      <p:pic>
        <p:nvPicPr>
          <p:cNvPr id="368" name="Picture 367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584" y="2865228"/>
            <a:ext cx="409778" cy="626069"/>
          </a:xfrm>
          <a:prstGeom prst="rect">
            <a:avLst/>
          </a:prstGeom>
        </p:spPr>
      </p:pic>
      <p:pic>
        <p:nvPicPr>
          <p:cNvPr id="369" name="Picture 368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584" y="2228440"/>
            <a:ext cx="409778" cy="626069"/>
          </a:xfrm>
          <a:prstGeom prst="rect">
            <a:avLst/>
          </a:prstGeom>
        </p:spPr>
      </p:pic>
      <p:pic>
        <p:nvPicPr>
          <p:cNvPr id="370" name="Picture 369"/>
          <p:cNvPicPr/>
          <p:nvPr/>
        </p:nvPicPr>
        <p:blipFill>
          <a:blip r:embed="rId3"/>
          <a:stretch>
            <a:fillRect/>
          </a:stretch>
        </p:blipFill>
        <p:spPr>
          <a:xfrm>
            <a:off x="1304584" y="1592446"/>
            <a:ext cx="409778" cy="626069"/>
          </a:xfrm>
          <a:prstGeom prst="rect">
            <a:avLst/>
          </a:prstGeom>
        </p:spPr>
      </p:pic>
      <p:pic>
        <p:nvPicPr>
          <p:cNvPr id="372" name="Picture 371"/>
          <p:cNvPicPr/>
          <p:nvPr/>
        </p:nvPicPr>
        <p:blipFill>
          <a:blip r:embed="rId3"/>
          <a:stretch>
            <a:fillRect/>
          </a:stretch>
        </p:blipFill>
        <p:spPr>
          <a:xfrm>
            <a:off x="1701272" y="6683177"/>
            <a:ext cx="409778" cy="626069"/>
          </a:xfrm>
          <a:prstGeom prst="rect">
            <a:avLst/>
          </a:prstGeom>
        </p:spPr>
      </p:pic>
      <p:pic>
        <p:nvPicPr>
          <p:cNvPr id="373" name="Picture 372"/>
          <p:cNvPicPr/>
          <p:nvPr/>
        </p:nvPicPr>
        <p:blipFill>
          <a:blip r:embed="rId3"/>
          <a:stretch>
            <a:fillRect/>
          </a:stretch>
        </p:blipFill>
        <p:spPr>
          <a:xfrm>
            <a:off x="1701272" y="6046389"/>
            <a:ext cx="409778" cy="626069"/>
          </a:xfrm>
          <a:prstGeom prst="rect">
            <a:avLst/>
          </a:prstGeom>
        </p:spPr>
      </p:pic>
      <p:pic>
        <p:nvPicPr>
          <p:cNvPr id="374" name="Picture 373"/>
          <p:cNvPicPr/>
          <p:nvPr/>
        </p:nvPicPr>
        <p:blipFill>
          <a:blip r:embed="rId3"/>
          <a:stretch>
            <a:fillRect/>
          </a:stretch>
        </p:blipFill>
        <p:spPr>
          <a:xfrm>
            <a:off x="1701272" y="5410395"/>
            <a:ext cx="409778" cy="626069"/>
          </a:xfrm>
          <a:prstGeom prst="rect">
            <a:avLst/>
          </a:prstGeom>
        </p:spPr>
      </p:pic>
      <p:pic>
        <p:nvPicPr>
          <p:cNvPr id="375" name="Picture 374"/>
          <p:cNvPicPr/>
          <p:nvPr/>
        </p:nvPicPr>
        <p:blipFill>
          <a:blip r:embed="rId3"/>
          <a:stretch>
            <a:fillRect/>
          </a:stretch>
        </p:blipFill>
        <p:spPr>
          <a:xfrm>
            <a:off x="1701272" y="4774004"/>
            <a:ext cx="409778" cy="625672"/>
          </a:xfrm>
          <a:prstGeom prst="rect">
            <a:avLst/>
          </a:prstGeom>
        </p:spPr>
      </p:pic>
      <p:pic>
        <p:nvPicPr>
          <p:cNvPr id="376" name="Picture 375"/>
          <p:cNvPicPr/>
          <p:nvPr/>
        </p:nvPicPr>
        <p:blipFill>
          <a:blip r:embed="rId3"/>
          <a:stretch>
            <a:fillRect/>
          </a:stretch>
        </p:blipFill>
        <p:spPr>
          <a:xfrm>
            <a:off x="1701272" y="4138010"/>
            <a:ext cx="409778" cy="625672"/>
          </a:xfrm>
          <a:prstGeom prst="rect">
            <a:avLst/>
          </a:prstGeom>
        </p:spPr>
      </p:pic>
      <p:pic>
        <p:nvPicPr>
          <p:cNvPr id="377" name="Picture 376"/>
          <p:cNvPicPr/>
          <p:nvPr/>
        </p:nvPicPr>
        <p:blipFill>
          <a:blip r:embed="rId3"/>
          <a:stretch>
            <a:fillRect/>
          </a:stretch>
        </p:blipFill>
        <p:spPr>
          <a:xfrm>
            <a:off x="1701272" y="3501222"/>
            <a:ext cx="409778" cy="626069"/>
          </a:xfrm>
          <a:prstGeom prst="rect">
            <a:avLst/>
          </a:prstGeom>
        </p:spPr>
      </p:pic>
      <p:pic>
        <p:nvPicPr>
          <p:cNvPr id="378" name="Picture 377"/>
          <p:cNvPicPr/>
          <p:nvPr/>
        </p:nvPicPr>
        <p:blipFill>
          <a:blip r:embed="rId3"/>
          <a:stretch>
            <a:fillRect/>
          </a:stretch>
        </p:blipFill>
        <p:spPr>
          <a:xfrm>
            <a:off x="1701272" y="2865228"/>
            <a:ext cx="409778" cy="626069"/>
          </a:xfrm>
          <a:prstGeom prst="rect">
            <a:avLst/>
          </a:prstGeom>
        </p:spPr>
      </p:pic>
      <p:pic>
        <p:nvPicPr>
          <p:cNvPr id="379" name="Picture 378"/>
          <p:cNvPicPr/>
          <p:nvPr/>
        </p:nvPicPr>
        <p:blipFill>
          <a:blip r:embed="rId3"/>
          <a:stretch>
            <a:fillRect/>
          </a:stretch>
        </p:blipFill>
        <p:spPr>
          <a:xfrm>
            <a:off x="1701272" y="2228440"/>
            <a:ext cx="409778" cy="626069"/>
          </a:xfrm>
          <a:prstGeom prst="rect">
            <a:avLst/>
          </a:prstGeom>
        </p:spPr>
      </p:pic>
      <p:pic>
        <p:nvPicPr>
          <p:cNvPr id="380" name="Picture 379"/>
          <p:cNvPicPr/>
          <p:nvPr/>
        </p:nvPicPr>
        <p:blipFill>
          <a:blip r:embed="rId3"/>
          <a:stretch>
            <a:fillRect/>
          </a:stretch>
        </p:blipFill>
        <p:spPr>
          <a:xfrm>
            <a:off x="1701272" y="1592446"/>
            <a:ext cx="409778" cy="626069"/>
          </a:xfrm>
          <a:prstGeom prst="rect">
            <a:avLst/>
          </a:prstGeom>
        </p:spPr>
      </p:pic>
      <p:pic>
        <p:nvPicPr>
          <p:cNvPr id="382" name="Picture 381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959" y="6683177"/>
            <a:ext cx="409778" cy="626069"/>
          </a:xfrm>
          <a:prstGeom prst="rect">
            <a:avLst/>
          </a:prstGeom>
        </p:spPr>
      </p:pic>
      <p:pic>
        <p:nvPicPr>
          <p:cNvPr id="383" name="Picture 382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959" y="6046389"/>
            <a:ext cx="409778" cy="626069"/>
          </a:xfrm>
          <a:prstGeom prst="rect">
            <a:avLst/>
          </a:prstGeom>
        </p:spPr>
      </p:pic>
      <p:pic>
        <p:nvPicPr>
          <p:cNvPr id="384" name="Picture 383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959" y="5410395"/>
            <a:ext cx="409778" cy="626069"/>
          </a:xfrm>
          <a:prstGeom prst="rect">
            <a:avLst/>
          </a:prstGeom>
        </p:spPr>
      </p:pic>
      <p:pic>
        <p:nvPicPr>
          <p:cNvPr id="385" name="Picture 384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959" y="4774004"/>
            <a:ext cx="409778" cy="625672"/>
          </a:xfrm>
          <a:prstGeom prst="rect">
            <a:avLst/>
          </a:prstGeom>
        </p:spPr>
      </p:pic>
      <p:pic>
        <p:nvPicPr>
          <p:cNvPr id="386" name="Picture 385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959" y="4138010"/>
            <a:ext cx="409778" cy="625672"/>
          </a:xfrm>
          <a:prstGeom prst="rect">
            <a:avLst/>
          </a:prstGeom>
        </p:spPr>
      </p:pic>
      <p:pic>
        <p:nvPicPr>
          <p:cNvPr id="387" name="Picture 386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959" y="3501222"/>
            <a:ext cx="409778" cy="626069"/>
          </a:xfrm>
          <a:prstGeom prst="rect">
            <a:avLst/>
          </a:prstGeom>
        </p:spPr>
      </p:pic>
      <p:pic>
        <p:nvPicPr>
          <p:cNvPr id="388" name="Picture 387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959" y="2865228"/>
            <a:ext cx="409778" cy="626069"/>
          </a:xfrm>
          <a:prstGeom prst="rect">
            <a:avLst/>
          </a:prstGeom>
        </p:spPr>
      </p:pic>
      <p:pic>
        <p:nvPicPr>
          <p:cNvPr id="389" name="Picture 388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959" y="2228440"/>
            <a:ext cx="409778" cy="626069"/>
          </a:xfrm>
          <a:prstGeom prst="rect">
            <a:avLst/>
          </a:prstGeom>
        </p:spPr>
      </p:pic>
      <p:pic>
        <p:nvPicPr>
          <p:cNvPr id="390" name="Picture 389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959" y="1592446"/>
            <a:ext cx="409778" cy="626069"/>
          </a:xfrm>
          <a:prstGeom prst="rect">
            <a:avLst/>
          </a:prstGeom>
        </p:spPr>
      </p:pic>
      <p:pic>
        <p:nvPicPr>
          <p:cNvPr id="392" name="Picture 391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47" y="6683177"/>
            <a:ext cx="409778" cy="626069"/>
          </a:xfrm>
          <a:prstGeom prst="rect">
            <a:avLst/>
          </a:prstGeom>
        </p:spPr>
      </p:pic>
      <p:pic>
        <p:nvPicPr>
          <p:cNvPr id="393" name="Picture 392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47" y="6046389"/>
            <a:ext cx="409778" cy="626069"/>
          </a:xfrm>
          <a:prstGeom prst="rect">
            <a:avLst/>
          </a:prstGeom>
        </p:spPr>
      </p:pic>
      <p:pic>
        <p:nvPicPr>
          <p:cNvPr id="394" name="Picture 393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47" y="5410395"/>
            <a:ext cx="409778" cy="626069"/>
          </a:xfrm>
          <a:prstGeom prst="rect">
            <a:avLst/>
          </a:prstGeom>
        </p:spPr>
      </p:pic>
      <p:pic>
        <p:nvPicPr>
          <p:cNvPr id="395" name="Picture 39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47" y="4774004"/>
            <a:ext cx="409778" cy="625672"/>
          </a:xfrm>
          <a:prstGeom prst="rect">
            <a:avLst/>
          </a:prstGeom>
        </p:spPr>
      </p:pic>
      <p:pic>
        <p:nvPicPr>
          <p:cNvPr id="396" name="Picture 395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47" y="4138010"/>
            <a:ext cx="409778" cy="625672"/>
          </a:xfrm>
          <a:prstGeom prst="rect">
            <a:avLst/>
          </a:prstGeom>
        </p:spPr>
      </p:pic>
      <p:pic>
        <p:nvPicPr>
          <p:cNvPr id="397" name="Picture 396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47" y="3501222"/>
            <a:ext cx="409778" cy="626069"/>
          </a:xfrm>
          <a:prstGeom prst="rect">
            <a:avLst/>
          </a:prstGeom>
        </p:spPr>
      </p:pic>
      <p:pic>
        <p:nvPicPr>
          <p:cNvPr id="398" name="Picture 397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47" y="2865228"/>
            <a:ext cx="409778" cy="626069"/>
          </a:xfrm>
          <a:prstGeom prst="rect">
            <a:avLst/>
          </a:prstGeom>
        </p:spPr>
      </p:pic>
      <p:pic>
        <p:nvPicPr>
          <p:cNvPr id="399" name="Picture 398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47" y="2228440"/>
            <a:ext cx="409778" cy="626069"/>
          </a:xfrm>
          <a:prstGeom prst="rect">
            <a:avLst/>
          </a:prstGeom>
        </p:spPr>
      </p:pic>
      <p:pic>
        <p:nvPicPr>
          <p:cNvPr id="400" name="Picture 399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47" y="1592446"/>
            <a:ext cx="409778" cy="626069"/>
          </a:xfrm>
          <a:prstGeom prst="rect">
            <a:avLst/>
          </a:prstGeom>
        </p:spPr>
      </p:pic>
      <p:pic>
        <p:nvPicPr>
          <p:cNvPr id="402" name="Picture 401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334" y="6683177"/>
            <a:ext cx="409778" cy="626069"/>
          </a:xfrm>
          <a:prstGeom prst="rect">
            <a:avLst/>
          </a:prstGeom>
        </p:spPr>
      </p:pic>
      <p:pic>
        <p:nvPicPr>
          <p:cNvPr id="403" name="Picture 402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334" y="6046389"/>
            <a:ext cx="409778" cy="626069"/>
          </a:xfrm>
          <a:prstGeom prst="rect">
            <a:avLst/>
          </a:prstGeom>
        </p:spPr>
      </p:pic>
      <p:pic>
        <p:nvPicPr>
          <p:cNvPr id="404" name="Picture 40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334" y="5410395"/>
            <a:ext cx="409778" cy="626069"/>
          </a:xfrm>
          <a:prstGeom prst="rect">
            <a:avLst/>
          </a:prstGeom>
        </p:spPr>
      </p:pic>
      <p:pic>
        <p:nvPicPr>
          <p:cNvPr id="405" name="Picture 404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334" y="4774004"/>
            <a:ext cx="409778" cy="625672"/>
          </a:xfrm>
          <a:prstGeom prst="rect">
            <a:avLst/>
          </a:prstGeom>
        </p:spPr>
      </p:pic>
      <p:pic>
        <p:nvPicPr>
          <p:cNvPr id="406" name="Picture 405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334" y="4138010"/>
            <a:ext cx="409778" cy="625672"/>
          </a:xfrm>
          <a:prstGeom prst="rect">
            <a:avLst/>
          </a:prstGeom>
        </p:spPr>
      </p:pic>
      <p:pic>
        <p:nvPicPr>
          <p:cNvPr id="407" name="Picture 406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334" y="3501222"/>
            <a:ext cx="409778" cy="626069"/>
          </a:xfrm>
          <a:prstGeom prst="rect">
            <a:avLst/>
          </a:prstGeom>
        </p:spPr>
      </p:pic>
      <p:pic>
        <p:nvPicPr>
          <p:cNvPr id="408" name="Picture 407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334" y="2865228"/>
            <a:ext cx="409778" cy="626069"/>
          </a:xfrm>
          <a:prstGeom prst="rect">
            <a:avLst/>
          </a:prstGeom>
        </p:spPr>
      </p:pic>
      <p:pic>
        <p:nvPicPr>
          <p:cNvPr id="409" name="Picture 408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334" y="2228440"/>
            <a:ext cx="409778" cy="626069"/>
          </a:xfrm>
          <a:prstGeom prst="rect">
            <a:avLst/>
          </a:prstGeom>
        </p:spPr>
      </p:pic>
      <p:pic>
        <p:nvPicPr>
          <p:cNvPr id="410" name="Picture 409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334" y="1592446"/>
            <a:ext cx="409778" cy="626069"/>
          </a:xfrm>
          <a:prstGeom prst="rect">
            <a:avLst/>
          </a:prstGeom>
        </p:spPr>
      </p:pic>
      <p:pic>
        <p:nvPicPr>
          <p:cNvPr id="412" name="Picture 411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625" y="6683177"/>
            <a:ext cx="409778" cy="626069"/>
          </a:xfrm>
          <a:prstGeom prst="rect">
            <a:avLst/>
          </a:prstGeom>
        </p:spPr>
      </p:pic>
      <p:pic>
        <p:nvPicPr>
          <p:cNvPr id="413" name="Picture 412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625" y="6046389"/>
            <a:ext cx="409778" cy="626069"/>
          </a:xfrm>
          <a:prstGeom prst="rect">
            <a:avLst/>
          </a:prstGeom>
        </p:spPr>
      </p:pic>
      <p:pic>
        <p:nvPicPr>
          <p:cNvPr id="414" name="Picture 413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625" y="5410395"/>
            <a:ext cx="409778" cy="626069"/>
          </a:xfrm>
          <a:prstGeom prst="rect">
            <a:avLst/>
          </a:prstGeom>
        </p:spPr>
      </p:pic>
      <p:pic>
        <p:nvPicPr>
          <p:cNvPr id="415" name="Picture 414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625" y="4774004"/>
            <a:ext cx="409778" cy="625672"/>
          </a:xfrm>
          <a:prstGeom prst="rect">
            <a:avLst/>
          </a:prstGeom>
        </p:spPr>
      </p:pic>
      <p:pic>
        <p:nvPicPr>
          <p:cNvPr id="416" name="Picture 415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625" y="4138010"/>
            <a:ext cx="409778" cy="625672"/>
          </a:xfrm>
          <a:prstGeom prst="rect">
            <a:avLst/>
          </a:prstGeom>
        </p:spPr>
      </p:pic>
      <p:pic>
        <p:nvPicPr>
          <p:cNvPr id="417" name="Picture 416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625" y="3501222"/>
            <a:ext cx="409778" cy="626069"/>
          </a:xfrm>
          <a:prstGeom prst="rect">
            <a:avLst/>
          </a:prstGeom>
        </p:spPr>
      </p:pic>
      <p:pic>
        <p:nvPicPr>
          <p:cNvPr id="418" name="Picture 417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625" y="2865228"/>
            <a:ext cx="409778" cy="626069"/>
          </a:xfrm>
          <a:prstGeom prst="rect">
            <a:avLst/>
          </a:prstGeom>
        </p:spPr>
      </p:pic>
      <p:pic>
        <p:nvPicPr>
          <p:cNvPr id="419" name="Picture 418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625" y="2228440"/>
            <a:ext cx="409778" cy="626069"/>
          </a:xfrm>
          <a:prstGeom prst="rect">
            <a:avLst/>
          </a:prstGeom>
        </p:spPr>
      </p:pic>
      <p:pic>
        <p:nvPicPr>
          <p:cNvPr id="420" name="Picture 419"/>
          <p:cNvPicPr/>
          <p:nvPr/>
        </p:nvPicPr>
        <p:blipFill>
          <a:blip r:embed="rId3"/>
          <a:stretch>
            <a:fillRect/>
          </a:stretch>
        </p:blipFill>
        <p:spPr>
          <a:xfrm>
            <a:off x="3287625" y="1592446"/>
            <a:ext cx="409778" cy="626069"/>
          </a:xfrm>
          <a:prstGeom prst="rect">
            <a:avLst/>
          </a:prstGeom>
        </p:spPr>
      </p:pic>
      <p:pic>
        <p:nvPicPr>
          <p:cNvPr id="422" name="Picture 421"/>
          <p:cNvPicPr/>
          <p:nvPr/>
        </p:nvPicPr>
        <p:blipFill>
          <a:blip r:embed="rId3"/>
          <a:stretch>
            <a:fillRect/>
          </a:stretch>
        </p:blipFill>
        <p:spPr>
          <a:xfrm>
            <a:off x="3684709" y="6683177"/>
            <a:ext cx="409778" cy="626069"/>
          </a:xfrm>
          <a:prstGeom prst="rect">
            <a:avLst/>
          </a:prstGeom>
        </p:spPr>
      </p:pic>
      <p:pic>
        <p:nvPicPr>
          <p:cNvPr id="423" name="Picture 422"/>
          <p:cNvPicPr/>
          <p:nvPr/>
        </p:nvPicPr>
        <p:blipFill>
          <a:blip r:embed="rId3"/>
          <a:stretch>
            <a:fillRect/>
          </a:stretch>
        </p:blipFill>
        <p:spPr>
          <a:xfrm>
            <a:off x="3684709" y="6046389"/>
            <a:ext cx="409778" cy="626069"/>
          </a:xfrm>
          <a:prstGeom prst="rect">
            <a:avLst/>
          </a:prstGeom>
        </p:spPr>
      </p:pic>
      <p:pic>
        <p:nvPicPr>
          <p:cNvPr id="424" name="Picture 423"/>
          <p:cNvPicPr/>
          <p:nvPr/>
        </p:nvPicPr>
        <p:blipFill>
          <a:blip r:embed="rId3"/>
          <a:stretch>
            <a:fillRect/>
          </a:stretch>
        </p:blipFill>
        <p:spPr>
          <a:xfrm>
            <a:off x="3684709" y="5410395"/>
            <a:ext cx="409778" cy="626069"/>
          </a:xfrm>
          <a:prstGeom prst="rect">
            <a:avLst/>
          </a:prstGeom>
        </p:spPr>
      </p:pic>
      <p:pic>
        <p:nvPicPr>
          <p:cNvPr id="425" name="Picture 424"/>
          <p:cNvPicPr/>
          <p:nvPr/>
        </p:nvPicPr>
        <p:blipFill>
          <a:blip r:embed="rId3"/>
          <a:stretch>
            <a:fillRect/>
          </a:stretch>
        </p:blipFill>
        <p:spPr>
          <a:xfrm>
            <a:off x="3684709" y="4774004"/>
            <a:ext cx="409778" cy="625672"/>
          </a:xfrm>
          <a:prstGeom prst="rect">
            <a:avLst/>
          </a:prstGeom>
        </p:spPr>
      </p:pic>
      <p:pic>
        <p:nvPicPr>
          <p:cNvPr id="426" name="Picture 425"/>
          <p:cNvPicPr/>
          <p:nvPr/>
        </p:nvPicPr>
        <p:blipFill>
          <a:blip r:embed="rId3"/>
          <a:stretch>
            <a:fillRect/>
          </a:stretch>
        </p:blipFill>
        <p:spPr>
          <a:xfrm>
            <a:off x="3684709" y="4138010"/>
            <a:ext cx="409778" cy="625672"/>
          </a:xfrm>
          <a:prstGeom prst="rect">
            <a:avLst/>
          </a:prstGeom>
        </p:spPr>
      </p:pic>
      <p:pic>
        <p:nvPicPr>
          <p:cNvPr id="427" name="Picture 426"/>
          <p:cNvPicPr/>
          <p:nvPr/>
        </p:nvPicPr>
        <p:blipFill>
          <a:blip r:embed="rId3"/>
          <a:stretch>
            <a:fillRect/>
          </a:stretch>
        </p:blipFill>
        <p:spPr>
          <a:xfrm>
            <a:off x="3684709" y="3501222"/>
            <a:ext cx="409778" cy="626069"/>
          </a:xfrm>
          <a:prstGeom prst="rect">
            <a:avLst/>
          </a:prstGeom>
        </p:spPr>
      </p:pic>
      <p:pic>
        <p:nvPicPr>
          <p:cNvPr id="428" name="Picture 427"/>
          <p:cNvPicPr/>
          <p:nvPr/>
        </p:nvPicPr>
        <p:blipFill>
          <a:blip r:embed="rId3"/>
          <a:stretch>
            <a:fillRect/>
          </a:stretch>
        </p:blipFill>
        <p:spPr>
          <a:xfrm>
            <a:off x="3684709" y="2865228"/>
            <a:ext cx="409778" cy="626069"/>
          </a:xfrm>
          <a:prstGeom prst="rect">
            <a:avLst/>
          </a:prstGeom>
        </p:spPr>
      </p:pic>
      <p:pic>
        <p:nvPicPr>
          <p:cNvPr id="429" name="Picture 428"/>
          <p:cNvPicPr/>
          <p:nvPr/>
        </p:nvPicPr>
        <p:blipFill>
          <a:blip r:embed="rId3"/>
          <a:stretch>
            <a:fillRect/>
          </a:stretch>
        </p:blipFill>
        <p:spPr>
          <a:xfrm>
            <a:off x="3684709" y="2228440"/>
            <a:ext cx="409778" cy="626069"/>
          </a:xfrm>
          <a:prstGeom prst="rect">
            <a:avLst/>
          </a:prstGeom>
        </p:spPr>
      </p:pic>
      <p:pic>
        <p:nvPicPr>
          <p:cNvPr id="430" name="Picture 4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84709" y="1592446"/>
            <a:ext cx="409778" cy="626069"/>
          </a:xfrm>
          <a:prstGeom prst="rect">
            <a:avLst/>
          </a:prstGeom>
        </p:spPr>
      </p:pic>
      <p:pic>
        <p:nvPicPr>
          <p:cNvPr id="432" name="Picture 431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93" y="6683177"/>
            <a:ext cx="409778" cy="626069"/>
          </a:xfrm>
          <a:prstGeom prst="rect">
            <a:avLst/>
          </a:prstGeom>
        </p:spPr>
      </p:pic>
      <p:pic>
        <p:nvPicPr>
          <p:cNvPr id="433" name="Picture 432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93" y="6046389"/>
            <a:ext cx="409778" cy="626069"/>
          </a:xfrm>
          <a:prstGeom prst="rect">
            <a:avLst/>
          </a:prstGeom>
        </p:spPr>
      </p:pic>
      <p:pic>
        <p:nvPicPr>
          <p:cNvPr id="434" name="Picture 433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93" y="5410395"/>
            <a:ext cx="409778" cy="626069"/>
          </a:xfrm>
          <a:prstGeom prst="rect">
            <a:avLst/>
          </a:prstGeom>
        </p:spPr>
      </p:pic>
      <p:pic>
        <p:nvPicPr>
          <p:cNvPr id="435" name="Picture 434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93" y="4774004"/>
            <a:ext cx="409778" cy="625672"/>
          </a:xfrm>
          <a:prstGeom prst="rect">
            <a:avLst/>
          </a:prstGeom>
        </p:spPr>
      </p:pic>
      <p:pic>
        <p:nvPicPr>
          <p:cNvPr id="436" name="Picture 435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93" y="4138010"/>
            <a:ext cx="409778" cy="625672"/>
          </a:xfrm>
          <a:prstGeom prst="rect">
            <a:avLst/>
          </a:prstGeom>
        </p:spPr>
      </p:pic>
      <p:pic>
        <p:nvPicPr>
          <p:cNvPr id="437" name="Picture 436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93" y="3501222"/>
            <a:ext cx="409778" cy="626069"/>
          </a:xfrm>
          <a:prstGeom prst="rect">
            <a:avLst/>
          </a:prstGeom>
        </p:spPr>
      </p:pic>
      <p:pic>
        <p:nvPicPr>
          <p:cNvPr id="438" name="Picture 437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93" y="2865228"/>
            <a:ext cx="409778" cy="626069"/>
          </a:xfrm>
          <a:prstGeom prst="rect">
            <a:avLst/>
          </a:prstGeom>
        </p:spPr>
      </p:pic>
      <p:pic>
        <p:nvPicPr>
          <p:cNvPr id="439" name="Picture 438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93" y="2228440"/>
            <a:ext cx="409778" cy="626069"/>
          </a:xfrm>
          <a:prstGeom prst="rect">
            <a:avLst/>
          </a:prstGeom>
        </p:spPr>
      </p:pic>
      <p:pic>
        <p:nvPicPr>
          <p:cNvPr id="440" name="Picture 439"/>
          <p:cNvPicPr/>
          <p:nvPr/>
        </p:nvPicPr>
        <p:blipFill>
          <a:blip r:embed="rId3"/>
          <a:stretch>
            <a:fillRect/>
          </a:stretch>
        </p:blipFill>
        <p:spPr>
          <a:xfrm>
            <a:off x="4081793" y="1592446"/>
            <a:ext cx="409778" cy="626069"/>
          </a:xfrm>
          <a:prstGeom prst="rect">
            <a:avLst/>
          </a:prstGeom>
        </p:spPr>
      </p:pic>
      <p:pic>
        <p:nvPicPr>
          <p:cNvPr id="442" name="Picture 441"/>
          <p:cNvPicPr/>
          <p:nvPr/>
        </p:nvPicPr>
        <p:blipFill>
          <a:blip r:embed="rId3"/>
          <a:stretch>
            <a:fillRect/>
          </a:stretch>
        </p:blipFill>
        <p:spPr>
          <a:xfrm>
            <a:off x="4478481" y="6683177"/>
            <a:ext cx="409778" cy="626069"/>
          </a:xfrm>
          <a:prstGeom prst="rect">
            <a:avLst/>
          </a:prstGeom>
        </p:spPr>
      </p:pic>
      <p:pic>
        <p:nvPicPr>
          <p:cNvPr id="443" name="Picture 442"/>
          <p:cNvPicPr/>
          <p:nvPr/>
        </p:nvPicPr>
        <p:blipFill>
          <a:blip r:embed="rId3"/>
          <a:stretch>
            <a:fillRect/>
          </a:stretch>
        </p:blipFill>
        <p:spPr>
          <a:xfrm>
            <a:off x="4478481" y="6046389"/>
            <a:ext cx="409778" cy="626069"/>
          </a:xfrm>
          <a:prstGeom prst="rect">
            <a:avLst/>
          </a:prstGeom>
        </p:spPr>
      </p:pic>
      <p:pic>
        <p:nvPicPr>
          <p:cNvPr id="444" name="Picture 443"/>
          <p:cNvPicPr/>
          <p:nvPr/>
        </p:nvPicPr>
        <p:blipFill>
          <a:blip r:embed="rId3"/>
          <a:stretch>
            <a:fillRect/>
          </a:stretch>
        </p:blipFill>
        <p:spPr>
          <a:xfrm>
            <a:off x="4478481" y="5410395"/>
            <a:ext cx="409778" cy="626069"/>
          </a:xfrm>
          <a:prstGeom prst="rect">
            <a:avLst/>
          </a:prstGeom>
        </p:spPr>
      </p:pic>
      <p:pic>
        <p:nvPicPr>
          <p:cNvPr id="445" name="Picture 444"/>
          <p:cNvPicPr/>
          <p:nvPr/>
        </p:nvPicPr>
        <p:blipFill>
          <a:blip r:embed="rId3"/>
          <a:stretch>
            <a:fillRect/>
          </a:stretch>
        </p:blipFill>
        <p:spPr>
          <a:xfrm>
            <a:off x="4478481" y="4774004"/>
            <a:ext cx="409778" cy="625672"/>
          </a:xfrm>
          <a:prstGeom prst="rect">
            <a:avLst/>
          </a:prstGeom>
        </p:spPr>
      </p:pic>
      <p:pic>
        <p:nvPicPr>
          <p:cNvPr id="446" name="Picture 445"/>
          <p:cNvPicPr/>
          <p:nvPr/>
        </p:nvPicPr>
        <p:blipFill>
          <a:blip r:embed="rId3"/>
          <a:stretch>
            <a:fillRect/>
          </a:stretch>
        </p:blipFill>
        <p:spPr>
          <a:xfrm>
            <a:off x="4478481" y="4138010"/>
            <a:ext cx="409778" cy="625672"/>
          </a:xfrm>
          <a:prstGeom prst="rect">
            <a:avLst/>
          </a:prstGeom>
        </p:spPr>
      </p:pic>
      <p:pic>
        <p:nvPicPr>
          <p:cNvPr id="447" name="Picture 446"/>
          <p:cNvPicPr/>
          <p:nvPr/>
        </p:nvPicPr>
        <p:blipFill>
          <a:blip r:embed="rId3"/>
          <a:stretch>
            <a:fillRect/>
          </a:stretch>
        </p:blipFill>
        <p:spPr>
          <a:xfrm>
            <a:off x="4478481" y="3501222"/>
            <a:ext cx="409778" cy="626069"/>
          </a:xfrm>
          <a:prstGeom prst="rect">
            <a:avLst/>
          </a:prstGeom>
        </p:spPr>
      </p:pic>
      <p:pic>
        <p:nvPicPr>
          <p:cNvPr id="448" name="Picture 447"/>
          <p:cNvPicPr/>
          <p:nvPr/>
        </p:nvPicPr>
        <p:blipFill>
          <a:blip r:embed="rId3"/>
          <a:stretch>
            <a:fillRect/>
          </a:stretch>
        </p:blipFill>
        <p:spPr>
          <a:xfrm>
            <a:off x="4478481" y="2865228"/>
            <a:ext cx="409778" cy="626069"/>
          </a:xfrm>
          <a:prstGeom prst="rect">
            <a:avLst/>
          </a:prstGeom>
        </p:spPr>
      </p:pic>
      <p:pic>
        <p:nvPicPr>
          <p:cNvPr id="449" name="Picture 448"/>
          <p:cNvPicPr/>
          <p:nvPr/>
        </p:nvPicPr>
        <p:blipFill>
          <a:blip r:embed="rId3"/>
          <a:stretch>
            <a:fillRect/>
          </a:stretch>
        </p:blipFill>
        <p:spPr>
          <a:xfrm>
            <a:off x="4478481" y="2228440"/>
            <a:ext cx="409778" cy="626069"/>
          </a:xfrm>
          <a:prstGeom prst="rect">
            <a:avLst/>
          </a:prstGeom>
        </p:spPr>
      </p:pic>
      <p:pic>
        <p:nvPicPr>
          <p:cNvPr id="450" name="Picture 449"/>
          <p:cNvPicPr/>
          <p:nvPr/>
        </p:nvPicPr>
        <p:blipFill>
          <a:blip r:embed="rId3"/>
          <a:stretch>
            <a:fillRect/>
          </a:stretch>
        </p:blipFill>
        <p:spPr>
          <a:xfrm>
            <a:off x="4478481" y="1592446"/>
            <a:ext cx="409778" cy="626069"/>
          </a:xfrm>
          <a:prstGeom prst="rect">
            <a:avLst/>
          </a:prstGeom>
        </p:spPr>
      </p:pic>
      <p:pic>
        <p:nvPicPr>
          <p:cNvPr id="452" name="Picture 451"/>
          <p:cNvPicPr/>
          <p:nvPr/>
        </p:nvPicPr>
        <p:blipFill>
          <a:blip r:embed="rId3"/>
          <a:stretch>
            <a:fillRect/>
          </a:stretch>
        </p:blipFill>
        <p:spPr>
          <a:xfrm>
            <a:off x="4875169" y="6683177"/>
            <a:ext cx="409778" cy="626069"/>
          </a:xfrm>
          <a:prstGeom prst="rect">
            <a:avLst/>
          </a:prstGeom>
        </p:spPr>
      </p:pic>
      <p:pic>
        <p:nvPicPr>
          <p:cNvPr id="453" name="Picture 452"/>
          <p:cNvPicPr/>
          <p:nvPr/>
        </p:nvPicPr>
        <p:blipFill>
          <a:blip r:embed="rId3"/>
          <a:stretch>
            <a:fillRect/>
          </a:stretch>
        </p:blipFill>
        <p:spPr>
          <a:xfrm>
            <a:off x="4875169" y="6046389"/>
            <a:ext cx="409778" cy="626069"/>
          </a:xfrm>
          <a:prstGeom prst="rect">
            <a:avLst/>
          </a:prstGeom>
        </p:spPr>
      </p:pic>
      <p:pic>
        <p:nvPicPr>
          <p:cNvPr id="454" name="Picture 453"/>
          <p:cNvPicPr/>
          <p:nvPr/>
        </p:nvPicPr>
        <p:blipFill>
          <a:blip r:embed="rId3"/>
          <a:stretch>
            <a:fillRect/>
          </a:stretch>
        </p:blipFill>
        <p:spPr>
          <a:xfrm>
            <a:off x="4875169" y="5410395"/>
            <a:ext cx="409778" cy="626069"/>
          </a:xfrm>
          <a:prstGeom prst="rect">
            <a:avLst/>
          </a:prstGeom>
        </p:spPr>
      </p:pic>
      <p:pic>
        <p:nvPicPr>
          <p:cNvPr id="455" name="Picture 454"/>
          <p:cNvPicPr/>
          <p:nvPr/>
        </p:nvPicPr>
        <p:blipFill>
          <a:blip r:embed="rId3"/>
          <a:stretch>
            <a:fillRect/>
          </a:stretch>
        </p:blipFill>
        <p:spPr>
          <a:xfrm>
            <a:off x="4875169" y="4774004"/>
            <a:ext cx="409778" cy="625672"/>
          </a:xfrm>
          <a:prstGeom prst="rect">
            <a:avLst/>
          </a:prstGeom>
        </p:spPr>
      </p:pic>
      <p:pic>
        <p:nvPicPr>
          <p:cNvPr id="456" name="Picture 455"/>
          <p:cNvPicPr/>
          <p:nvPr/>
        </p:nvPicPr>
        <p:blipFill>
          <a:blip r:embed="rId3"/>
          <a:stretch>
            <a:fillRect/>
          </a:stretch>
        </p:blipFill>
        <p:spPr>
          <a:xfrm>
            <a:off x="4875169" y="4138010"/>
            <a:ext cx="409778" cy="625672"/>
          </a:xfrm>
          <a:prstGeom prst="rect">
            <a:avLst/>
          </a:prstGeom>
        </p:spPr>
      </p:pic>
      <p:pic>
        <p:nvPicPr>
          <p:cNvPr id="457" name="Picture 456"/>
          <p:cNvPicPr/>
          <p:nvPr/>
        </p:nvPicPr>
        <p:blipFill>
          <a:blip r:embed="rId3"/>
          <a:stretch>
            <a:fillRect/>
          </a:stretch>
        </p:blipFill>
        <p:spPr>
          <a:xfrm>
            <a:off x="4875169" y="3501222"/>
            <a:ext cx="409778" cy="626069"/>
          </a:xfrm>
          <a:prstGeom prst="rect">
            <a:avLst/>
          </a:prstGeom>
        </p:spPr>
      </p:pic>
      <p:pic>
        <p:nvPicPr>
          <p:cNvPr id="458" name="Picture 457"/>
          <p:cNvPicPr/>
          <p:nvPr/>
        </p:nvPicPr>
        <p:blipFill>
          <a:blip r:embed="rId3"/>
          <a:stretch>
            <a:fillRect/>
          </a:stretch>
        </p:blipFill>
        <p:spPr>
          <a:xfrm>
            <a:off x="4875169" y="2865228"/>
            <a:ext cx="409778" cy="626069"/>
          </a:xfrm>
          <a:prstGeom prst="rect">
            <a:avLst/>
          </a:prstGeom>
        </p:spPr>
      </p:pic>
      <p:pic>
        <p:nvPicPr>
          <p:cNvPr id="459" name="Picture 458"/>
          <p:cNvPicPr/>
          <p:nvPr/>
        </p:nvPicPr>
        <p:blipFill>
          <a:blip r:embed="rId3"/>
          <a:stretch>
            <a:fillRect/>
          </a:stretch>
        </p:blipFill>
        <p:spPr>
          <a:xfrm>
            <a:off x="4875169" y="2228440"/>
            <a:ext cx="409778" cy="626069"/>
          </a:xfrm>
          <a:prstGeom prst="rect">
            <a:avLst/>
          </a:prstGeom>
        </p:spPr>
      </p:pic>
      <p:pic>
        <p:nvPicPr>
          <p:cNvPr id="460" name="Picture 459"/>
          <p:cNvPicPr/>
          <p:nvPr/>
        </p:nvPicPr>
        <p:blipFill>
          <a:blip r:embed="rId3"/>
          <a:stretch>
            <a:fillRect/>
          </a:stretch>
        </p:blipFill>
        <p:spPr>
          <a:xfrm>
            <a:off x="4875169" y="1592446"/>
            <a:ext cx="409778" cy="626069"/>
          </a:xfrm>
          <a:prstGeom prst="rect">
            <a:avLst/>
          </a:prstGeom>
        </p:spPr>
      </p:pic>
      <p:pic>
        <p:nvPicPr>
          <p:cNvPr id="462" name="Picture 461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856" y="6683177"/>
            <a:ext cx="409778" cy="626069"/>
          </a:xfrm>
          <a:prstGeom prst="rect">
            <a:avLst/>
          </a:prstGeom>
        </p:spPr>
      </p:pic>
      <p:pic>
        <p:nvPicPr>
          <p:cNvPr id="463" name="Picture 462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856" y="6046389"/>
            <a:ext cx="409778" cy="626069"/>
          </a:xfrm>
          <a:prstGeom prst="rect">
            <a:avLst/>
          </a:prstGeom>
        </p:spPr>
      </p:pic>
      <p:pic>
        <p:nvPicPr>
          <p:cNvPr id="464" name="Picture 463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856" y="5410395"/>
            <a:ext cx="409778" cy="626069"/>
          </a:xfrm>
          <a:prstGeom prst="rect">
            <a:avLst/>
          </a:prstGeom>
        </p:spPr>
      </p:pic>
      <p:pic>
        <p:nvPicPr>
          <p:cNvPr id="465" name="Picture 464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856" y="4774004"/>
            <a:ext cx="409778" cy="625672"/>
          </a:xfrm>
          <a:prstGeom prst="rect">
            <a:avLst/>
          </a:prstGeom>
        </p:spPr>
      </p:pic>
      <p:pic>
        <p:nvPicPr>
          <p:cNvPr id="466" name="Picture 465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856" y="4138010"/>
            <a:ext cx="409778" cy="625672"/>
          </a:xfrm>
          <a:prstGeom prst="rect">
            <a:avLst/>
          </a:prstGeom>
        </p:spPr>
      </p:pic>
      <p:pic>
        <p:nvPicPr>
          <p:cNvPr id="467" name="Picture 466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856" y="3501222"/>
            <a:ext cx="409778" cy="626069"/>
          </a:xfrm>
          <a:prstGeom prst="rect">
            <a:avLst/>
          </a:prstGeom>
        </p:spPr>
      </p:pic>
      <p:pic>
        <p:nvPicPr>
          <p:cNvPr id="468" name="Picture 467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856" y="2865228"/>
            <a:ext cx="409778" cy="626069"/>
          </a:xfrm>
          <a:prstGeom prst="rect">
            <a:avLst/>
          </a:prstGeom>
        </p:spPr>
      </p:pic>
      <p:pic>
        <p:nvPicPr>
          <p:cNvPr id="469" name="Picture 468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856" y="2228440"/>
            <a:ext cx="409778" cy="626069"/>
          </a:xfrm>
          <a:prstGeom prst="rect">
            <a:avLst/>
          </a:prstGeom>
        </p:spPr>
      </p:pic>
      <p:pic>
        <p:nvPicPr>
          <p:cNvPr id="470" name="Picture 469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856" y="1592446"/>
            <a:ext cx="409778" cy="626069"/>
          </a:xfrm>
          <a:prstGeom prst="rect">
            <a:avLst/>
          </a:prstGeom>
        </p:spPr>
      </p:pic>
      <p:pic>
        <p:nvPicPr>
          <p:cNvPr id="472" name="Picture 471"/>
          <p:cNvPicPr/>
          <p:nvPr/>
        </p:nvPicPr>
        <p:blipFill>
          <a:blip r:embed="rId3"/>
          <a:stretch>
            <a:fillRect/>
          </a:stretch>
        </p:blipFill>
        <p:spPr>
          <a:xfrm>
            <a:off x="5668544" y="6683177"/>
            <a:ext cx="409778" cy="626069"/>
          </a:xfrm>
          <a:prstGeom prst="rect">
            <a:avLst/>
          </a:prstGeom>
        </p:spPr>
      </p:pic>
      <p:pic>
        <p:nvPicPr>
          <p:cNvPr id="473" name="Picture 472"/>
          <p:cNvPicPr/>
          <p:nvPr/>
        </p:nvPicPr>
        <p:blipFill>
          <a:blip r:embed="rId3"/>
          <a:stretch>
            <a:fillRect/>
          </a:stretch>
        </p:blipFill>
        <p:spPr>
          <a:xfrm>
            <a:off x="5668544" y="6046389"/>
            <a:ext cx="409778" cy="626069"/>
          </a:xfrm>
          <a:prstGeom prst="rect">
            <a:avLst/>
          </a:prstGeom>
        </p:spPr>
      </p:pic>
      <p:pic>
        <p:nvPicPr>
          <p:cNvPr id="474" name="Picture 473"/>
          <p:cNvPicPr/>
          <p:nvPr/>
        </p:nvPicPr>
        <p:blipFill>
          <a:blip r:embed="rId3"/>
          <a:stretch>
            <a:fillRect/>
          </a:stretch>
        </p:blipFill>
        <p:spPr>
          <a:xfrm>
            <a:off x="5668544" y="5410395"/>
            <a:ext cx="409778" cy="626069"/>
          </a:xfrm>
          <a:prstGeom prst="rect">
            <a:avLst/>
          </a:prstGeom>
        </p:spPr>
      </p:pic>
      <p:pic>
        <p:nvPicPr>
          <p:cNvPr id="475" name="Picture 474"/>
          <p:cNvPicPr/>
          <p:nvPr/>
        </p:nvPicPr>
        <p:blipFill>
          <a:blip r:embed="rId3"/>
          <a:stretch>
            <a:fillRect/>
          </a:stretch>
        </p:blipFill>
        <p:spPr>
          <a:xfrm>
            <a:off x="5668544" y="4774004"/>
            <a:ext cx="409778" cy="625672"/>
          </a:xfrm>
          <a:prstGeom prst="rect">
            <a:avLst/>
          </a:prstGeom>
        </p:spPr>
      </p:pic>
      <p:pic>
        <p:nvPicPr>
          <p:cNvPr id="476" name="Picture 475"/>
          <p:cNvPicPr/>
          <p:nvPr/>
        </p:nvPicPr>
        <p:blipFill>
          <a:blip r:embed="rId3"/>
          <a:stretch>
            <a:fillRect/>
          </a:stretch>
        </p:blipFill>
        <p:spPr>
          <a:xfrm>
            <a:off x="5668544" y="4138010"/>
            <a:ext cx="409778" cy="625672"/>
          </a:xfrm>
          <a:prstGeom prst="rect">
            <a:avLst/>
          </a:prstGeom>
        </p:spPr>
      </p:pic>
      <p:pic>
        <p:nvPicPr>
          <p:cNvPr id="477" name="Picture 476"/>
          <p:cNvPicPr/>
          <p:nvPr/>
        </p:nvPicPr>
        <p:blipFill>
          <a:blip r:embed="rId3"/>
          <a:stretch>
            <a:fillRect/>
          </a:stretch>
        </p:blipFill>
        <p:spPr>
          <a:xfrm>
            <a:off x="5668544" y="3501222"/>
            <a:ext cx="409778" cy="626069"/>
          </a:xfrm>
          <a:prstGeom prst="rect">
            <a:avLst/>
          </a:prstGeom>
        </p:spPr>
      </p:pic>
      <p:pic>
        <p:nvPicPr>
          <p:cNvPr id="478" name="Picture 477"/>
          <p:cNvPicPr/>
          <p:nvPr/>
        </p:nvPicPr>
        <p:blipFill>
          <a:blip r:embed="rId3"/>
          <a:stretch>
            <a:fillRect/>
          </a:stretch>
        </p:blipFill>
        <p:spPr>
          <a:xfrm>
            <a:off x="5668544" y="2865228"/>
            <a:ext cx="409778" cy="626069"/>
          </a:xfrm>
          <a:prstGeom prst="rect">
            <a:avLst/>
          </a:prstGeom>
        </p:spPr>
      </p:pic>
      <p:pic>
        <p:nvPicPr>
          <p:cNvPr id="479" name="Picture 478"/>
          <p:cNvPicPr/>
          <p:nvPr/>
        </p:nvPicPr>
        <p:blipFill>
          <a:blip r:embed="rId3"/>
          <a:stretch>
            <a:fillRect/>
          </a:stretch>
        </p:blipFill>
        <p:spPr>
          <a:xfrm>
            <a:off x="5668544" y="2228440"/>
            <a:ext cx="409778" cy="626069"/>
          </a:xfrm>
          <a:prstGeom prst="rect">
            <a:avLst/>
          </a:prstGeom>
        </p:spPr>
      </p:pic>
      <p:pic>
        <p:nvPicPr>
          <p:cNvPr id="480" name="Picture 479"/>
          <p:cNvPicPr/>
          <p:nvPr/>
        </p:nvPicPr>
        <p:blipFill>
          <a:blip r:embed="rId3"/>
          <a:stretch>
            <a:fillRect/>
          </a:stretch>
        </p:blipFill>
        <p:spPr>
          <a:xfrm>
            <a:off x="5668544" y="1592446"/>
            <a:ext cx="409778" cy="626069"/>
          </a:xfrm>
          <a:prstGeom prst="rect">
            <a:avLst/>
          </a:prstGeom>
        </p:spPr>
      </p:pic>
      <p:pic>
        <p:nvPicPr>
          <p:cNvPr id="482" name="Picture 481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231" y="6683177"/>
            <a:ext cx="409778" cy="626069"/>
          </a:xfrm>
          <a:prstGeom prst="rect">
            <a:avLst/>
          </a:prstGeom>
        </p:spPr>
      </p:pic>
      <p:pic>
        <p:nvPicPr>
          <p:cNvPr id="483" name="Picture 482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231" y="6046389"/>
            <a:ext cx="409778" cy="626069"/>
          </a:xfrm>
          <a:prstGeom prst="rect">
            <a:avLst/>
          </a:prstGeom>
        </p:spPr>
      </p:pic>
      <p:pic>
        <p:nvPicPr>
          <p:cNvPr id="484" name="Picture 483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231" y="5410395"/>
            <a:ext cx="409778" cy="626069"/>
          </a:xfrm>
          <a:prstGeom prst="rect">
            <a:avLst/>
          </a:prstGeom>
        </p:spPr>
      </p:pic>
      <p:pic>
        <p:nvPicPr>
          <p:cNvPr id="485" name="Picture 484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231" y="4774004"/>
            <a:ext cx="409778" cy="625672"/>
          </a:xfrm>
          <a:prstGeom prst="rect">
            <a:avLst/>
          </a:prstGeom>
        </p:spPr>
      </p:pic>
      <p:pic>
        <p:nvPicPr>
          <p:cNvPr id="486" name="Picture 485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231" y="4138010"/>
            <a:ext cx="409778" cy="625672"/>
          </a:xfrm>
          <a:prstGeom prst="rect">
            <a:avLst/>
          </a:prstGeom>
        </p:spPr>
      </p:pic>
      <p:pic>
        <p:nvPicPr>
          <p:cNvPr id="487" name="Picture 486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231" y="3501222"/>
            <a:ext cx="409778" cy="626069"/>
          </a:xfrm>
          <a:prstGeom prst="rect">
            <a:avLst/>
          </a:prstGeom>
        </p:spPr>
      </p:pic>
      <p:pic>
        <p:nvPicPr>
          <p:cNvPr id="488" name="Picture 487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231" y="2865228"/>
            <a:ext cx="409778" cy="626069"/>
          </a:xfrm>
          <a:prstGeom prst="rect">
            <a:avLst/>
          </a:prstGeom>
        </p:spPr>
      </p:pic>
      <p:pic>
        <p:nvPicPr>
          <p:cNvPr id="489" name="Picture 488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231" y="2228440"/>
            <a:ext cx="409778" cy="626069"/>
          </a:xfrm>
          <a:prstGeom prst="rect">
            <a:avLst/>
          </a:prstGeom>
        </p:spPr>
      </p:pic>
      <p:pic>
        <p:nvPicPr>
          <p:cNvPr id="490" name="Picture 489"/>
          <p:cNvPicPr/>
          <p:nvPr/>
        </p:nvPicPr>
        <p:blipFill>
          <a:blip r:embed="rId3"/>
          <a:stretch>
            <a:fillRect/>
          </a:stretch>
        </p:blipFill>
        <p:spPr>
          <a:xfrm>
            <a:off x="6065231" y="1592446"/>
            <a:ext cx="409778" cy="626069"/>
          </a:xfrm>
          <a:prstGeom prst="rect">
            <a:avLst/>
          </a:prstGeom>
        </p:spPr>
      </p:pic>
      <p:pic>
        <p:nvPicPr>
          <p:cNvPr id="492" name="Picture 491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919" y="6683177"/>
            <a:ext cx="409778" cy="626069"/>
          </a:xfrm>
          <a:prstGeom prst="rect">
            <a:avLst/>
          </a:prstGeom>
        </p:spPr>
      </p:pic>
      <p:pic>
        <p:nvPicPr>
          <p:cNvPr id="493" name="Picture 492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919" y="6046389"/>
            <a:ext cx="409778" cy="626069"/>
          </a:xfrm>
          <a:prstGeom prst="rect">
            <a:avLst/>
          </a:prstGeom>
        </p:spPr>
      </p:pic>
      <p:pic>
        <p:nvPicPr>
          <p:cNvPr id="494" name="Picture 493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919" y="5410395"/>
            <a:ext cx="409778" cy="626069"/>
          </a:xfrm>
          <a:prstGeom prst="rect">
            <a:avLst/>
          </a:prstGeom>
        </p:spPr>
      </p:pic>
      <p:pic>
        <p:nvPicPr>
          <p:cNvPr id="495" name="Picture 494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919" y="4774004"/>
            <a:ext cx="409778" cy="625672"/>
          </a:xfrm>
          <a:prstGeom prst="rect">
            <a:avLst/>
          </a:prstGeom>
        </p:spPr>
      </p:pic>
      <p:pic>
        <p:nvPicPr>
          <p:cNvPr id="496" name="Picture 495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919" y="4138010"/>
            <a:ext cx="409778" cy="625672"/>
          </a:xfrm>
          <a:prstGeom prst="rect">
            <a:avLst/>
          </a:prstGeom>
        </p:spPr>
      </p:pic>
      <p:pic>
        <p:nvPicPr>
          <p:cNvPr id="497" name="Picture 496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919" y="3501222"/>
            <a:ext cx="409778" cy="626069"/>
          </a:xfrm>
          <a:prstGeom prst="rect">
            <a:avLst/>
          </a:prstGeom>
        </p:spPr>
      </p:pic>
      <p:pic>
        <p:nvPicPr>
          <p:cNvPr id="498" name="Picture 497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919" y="2865228"/>
            <a:ext cx="409778" cy="626069"/>
          </a:xfrm>
          <a:prstGeom prst="rect">
            <a:avLst/>
          </a:prstGeom>
        </p:spPr>
      </p:pic>
      <p:pic>
        <p:nvPicPr>
          <p:cNvPr id="499" name="Picture 498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919" y="2228440"/>
            <a:ext cx="409778" cy="626069"/>
          </a:xfrm>
          <a:prstGeom prst="rect">
            <a:avLst/>
          </a:prstGeom>
        </p:spPr>
      </p:pic>
      <p:pic>
        <p:nvPicPr>
          <p:cNvPr id="500" name="Picture 499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919" y="1592446"/>
            <a:ext cx="409778" cy="626069"/>
          </a:xfrm>
          <a:prstGeom prst="rect">
            <a:avLst/>
          </a:prstGeom>
        </p:spPr>
      </p:pic>
      <p:pic>
        <p:nvPicPr>
          <p:cNvPr id="502" name="Picture 501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606" y="6683177"/>
            <a:ext cx="409778" cy="626069"/>
          </a:xfrm>
          <a:prstGeom prst="rect">
            <a:avLst/>
          </a:prstGeom>
        </p:spPr>
      </p:pic>
      <p:pic>
        <p:nvPicPr>
          <p:cNvPr id="503" name="Picture 502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606" y="6046389"/>
            <a:ext cx="409778" cy="626069"/>
          </a:xfrm>
          <a:prstGeom prst="rect">
            <a:avLst/>
          </a:prstGeom>
        </p:spPr>
      </p:pic>
      <p:pic>
        <p:nvPicPr>
          <p:cNvPr id="504" name="Picture 503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606" y="5410395"/>
            <a:ext cx="409778" cy="626069"/>
          </a:xfrm>
          <a:prstGeom prst="rect">
            <a:avLst/>
          </a:prstGeom>
        </p:spPr>
      </p:pic>
      <p:pic>
        <p:nvPicPr>
          <p:cNvPr id="505" name="Picture 504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606" y="4774004"/>
            <a:ext cx="409778" cy="625672"/>
          </a:xfrm>
          <a:prstGeom prst="rect">
            <a:avLst/>
          </a:prstGeom>
        </p:spPr>
      </p:pic>
      <p:pic>
        <p:nvPicPr>
          <p:cNvPr id="506" name="Picture 505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606" y="4138010"/>
            <a:ext cx="409778" cy="625672"/>
          </a:xfrm>
          <a:prstGeom prst="rect">
            <a:avLst/>
          </a:prstGeom>
        </p:spPr>
      </p:pic>
      <p:pic>
        <p:nvPicPr>
          <p:cNvPr id="507" name="Picture 506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606" y="3501222"/>
            <a:ext cx="409778" cy="626069"/>
          </a:xfrm>
          <a:prstGeom prst="rect">
            <a:avLst/>
          </a:prstGeom>
        </p:spPr>
      </p:pic>
      <p:pic>
        <p:nvPicPr>
          <p:cNvPr id="508" name="Picture 507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606" y="2865228"/>
            <a:ext cx="409778" cy="626069"/>
          </a:xfrm>
          <a:prstGeom prst="rect">
            <a:avLst/>
          </a:prstGeom>
        </p:spPr>
      </p:pic>
      <p:pic>
        <p:nvPicPr>
          <p:cNvPr id="509" name="Picture 508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606" y="2228440"/>
            <a:ext cx="409778" cy="626069"/>
          </a:xfrm>
          <a:prstGeom prst="rect">
            <a:avLst/>
          </a:prstGeom>
        </p:spPr>
      </p:pic>
      <p:pic>
        <p:nvPicPr>
          <p:cNvPr id="510" name="Picture 509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606" y="1592446"/>
            <a:ext cx="409778" cy="626069"/>
          </a:xfrm>
          <a:prstGeom prst="rect">
            <a:avLst/>
          </a:prstGeom>
        </p:spPr>
      </p:pic>
      <p:pic>
        <p:nvPicPr>
          <p:cNvPr id="512" name="Picture 511"/>
          <p:cNvPicPr/>
          <p:nvPr/>
        </p:nvPicPr>
        <p:blipFill>
          <a:blip r:embed="rId3"/>
          <a:stretch>
            <a:fillRect/>
          </a:stretch>
        </p:blipFill>
        <p:spPr>
          <a:xfrm>
            <a:off x="7254500" y="6683177"/>
            <a:ext cx="409778" cy="626069"/>
          </a:xfrm>
          <a:prstGeom prst="rect">
            <a:avLst/>
          </a:prstGeom>
        </p:spPr>
      </p:pic>
      <p:pic>
        <p:nvPicPr>
          <p:cNvPr id="513" name="Picture 512"/>
          <p:cNvPicPr/>
          <p:nvPr/>
        </p:nvPicPr>
        <p:blipFill>
          <a:blip r:embed="rId3"/>
          <a:stretch>
            <a:fillRect/>
          </a:stretch>
        </p:blipFill>
        <p:spPr>
          <a:xfrm>
            <a:off x="7254500" y="6046389"/>
            <a:ext cx="409778" cy="626069"/>
          </a:xfrm>
          <a:prstGeom prst="rect">
            <a:avLst/>
          </a:prstGeom>
        </p:spPr>
      </p:pic>
      <p:pic>
        <p:nvPicPr>
          <p:cNvPr id="514" name="Picture 513"/>
          <p:cNvPicPr/>
          <p:nvPr/>
        </p:nvPicPr>
        <p:blipFill>
          <a:blip r:embed="rId3"/>
          <a:stretch>
            <a:fillRect/>
          </a:stretch>
        </p:blipFill>
        <p:spPr>
          <a:xfrm>
            <a:off x="6421853" y="960608"/>
            <a:ext cx="409778" cy="626069"/>
          </a:xfrm>
          <a:prstGeom prst="rect">
            <a:avLst/>
          </a:prstGeom>
        </p:spPr>
      </p:pic>
      <p:pic>
        <p:nvPicPr>
          <p:cNvPr id="515" name="Picture 514"/>
          <p:cNvPicPr/>
          <p:nvPr/>
        </p:nvPicPr>
        <p:blipFill>
          <a:blip r:embed="rId3"/>
          <a:stretch>
            <a:fillRect/>
          </a:stretch>
        </p:blipFill>
        <p:spPr>
          <a:xfrm>
            <a:off x="6421853" y="324217"/>
            <a:ext cx="409778" cy="625672"/>
          </a:xfrm>
          <a:prstGeom prst="rect">
            <a:avLst/>
          </a:prstGeom>
        </p:spPr>
      </p:pic>
      <p:pic>
        <p:nvPicPr>
          <p:cNvPr id="516" name="Picture 515"/>
          <p:cNvPicPr/>
          <p:nvPr/>
        </p:nvPicPr>
        <p:blipFill>
          <a:blip r:embed="rId3"/>
          <a:stretch>
            <a:fillRect/>
          </a:stretch>
        </p:blipFill>
        <p:spPr>
          <a:xfrm>
            <a:off x="7625800" y="966241"/>
            <a:ext cx="409778" cy="625672"/>
          </a:xfrm>
          <a:prstGeom prst="rect">
            <a:avLst/>
          </a:prstGeom>
        </p:spPr>
      </p:pic>
      <p:pic>
        <p:nvPicPr>
          <p:cNvPr id="517" name="Picture 516"/>
          <p:cNvPicPr/>
          <p:nvPr/>
        </p:nvPicPr>
        <p:blipFill>
          <a:blip r:embed="rId3"/>
          <a:stretch>
            <a:fillRect/>
          </a:stretch>
        </p:blipFill>
        <p:spPr>
          <a:xfrm>
            <a:off x="8061363" y="322443"/>
            <a:ext cx="409778" cy="626069"/>
          </a:xfrm>
          <a:prstGeom prst="rect">
            <a:avLst/>
          </a:prstGeom>
        </p:spPr>
      </p:pic>
      <p:pic>
        <p:nvPicPr>
          <p:cNvPr id="518" name="Picture 517"/>
          <p:cNvPicPr/>
          <p:nvPr/>
        </p:nvPicPr>
        <p:blipFill>
          <a:blip r:embed="rId3"/>
          <a:stretch>
            <a:fillRect/>
          </a:stretch>
        </p:blipFill>
        <p:spPr>
          <a:xfrm>
            <a:off x="7254500" y="2865228"/>
            <a:ext cx="409778" cy="626069"/>
          </a:xfrm>
          <a:prstGeom prst="rect">
            <a:avLst/>
          </a:prstGeom>
        </p:spPr>
      </p:pic>
      <p:pic>
        <p:nvPicPr>
          <p:cNvPr id="519" name="Picture 518"/>
          <p:cNvPicPr/>
          <p:nvPr/>
        </p:nvPicPr>
        <p:blipFill>
          <a:blip r:embed="rId3"/>
          <a:stretch>
            <a:fillRect/>
          </a:stretch>
        </p:blipFill>
        <p:spPr>
          <a:xfrm>
            <a:off x="7254500" y="2228440"/>
            <a:ext cx="409778" cy="626069"/>
          </a:xfrm>
          <a:prstGeom prst="rect">
            <a:avLst/>
          </a:prstGeom>
        </p:spPr>
      </p:pic>
      <p:pic>
        <p:nvPicPr>
          <p:cNvPr id="520" name="Picture 519"/>
          <p:cNvPicPr/>
          <p:nvPr/>
        </p:nvPicPr>
        <p:blipFill>
          <a:blip r:embed="rId3"/>
          <a:stretch>
            <a:fillRect/>
          </a:stretch>
        </p:blipFill>
        <p:spPr>
          <a:xfrm>
            <a:off x="7254500" y="1592446"/>
            <a:ext cx="409778" cy="626069"/>
          </a:xfrm>
          <a:prstGeom prst="rect">
            <a:avLst/>
          </a:prstGeom>
        </p:spPr>
      </p:pic>
      <p:pic>
        <p:nvPicPr>
          <p:cNvPr id="522" name="Picture 521"/>
          <p:cNvPicPr/>
          <p:nvPr/>
        </p:nvPicPr>
        <p:blipFill>
          <a:blip r:embed="rId3"/>
          <a:stretch>
            <a:fillRect/>
          </a:stretch>
        </p:blipFill>
        <p:spPr>
          <a:xfrm>
            <a:off x="7651584" y="6683177"/>
            <a:ext cx="409778" cy="626069"/>
          </a:xfrm>
          <a:prstGeom prst="rect">
            <a:avLst/>
          </a:prstGeom>
        </p:spPr>
      </p:pic>
      <p:pic>
        <p:nvPicPr>
          <p:cNvPr id="523" name="Picture 522"/>
          <p:cNvPicPr/>
          <p:nvPr/>
        </p:nvPicPr>
        <p:blipFill>
          <a:blip r:embed="rId3"/>
          <a:stretch>
            <a:fillRect/>
          </a:stretch>
        </p:blipFill>
        <p:spPr>
          <a:xfrm>
            <a:off x="7651584" y="6046389"/>
            <a:ext cx="409778" cy="626069"/>
          </a:xfrm>
          <a:prstGeom prst="rect">
            <a:avLst/>
          </a:prstGeom>
        </p:spPr>
      </p:pic>
      <p:pic>
        <p:nvPicPr>
          <p:cNvPr id="524" name="Picture 523"/>
          <p:cNvPicPr/>
          <p:nvPr/>
        </p:nvPicPr>
        <p:blipFill>
          <a:blip r:embed="rId3"/>
          <a:stretch>
            <a:fillRect/>
          </a:stretch>
        </p:blipFill>
        <p:spPr>
          <a:xfrm>
            <a:off x="6818937" y="960608"/>
            <a:ext cx="409778" cy="626069"/>
          </a:xfrm>
          <a:prstGeom prst="rect">
            <a:avLst/>
          </a:prstGeom>
        </p:spPr>
      </p:pic>
      <p:pic>
        <p:nvPicPr>
          <p:cNvPr id="525" name="Picture 524"/>
          <p:cNvPicPr/>
          <p:nvPr/>
        </p:nvPicPr>
        <p:blipFill>
          <a:blip r:embed="rId3"/>
          <a:stretch>
            <a:fillRect/>
          </a:stretch>
        </p:blipFill>
        <p:spPr>
          <a:xfrm>
            <a:off x="6818937" y="324217"/>
            <a:ext cx="409778" cy="625672"/>
          </a:xfrm>
          <a:prstGeom prst="rect">
            <a:avLst/>
          </a:prstGeom>
        </p:spPr>
      </p:pic>
      <p:pic>
        <p:nvPicPr>
          <p:cNvPr id="526" name="Picture 525"/>
          <p:cNvPicPr/>
          <p:nvPr/>
        </p:nvPicPr>
        <p:blipFill>
          <a:blip r:embed="rId3"/>
          <a:stretch>
            <a:fillRect/>
          </a:stretch>
        </p:blipFill>
        <p:spPr>
          <a:xfrm>
            <a:off x="8035578" y="966241"/>
            <a:ext cx="409778" cy="626069"/>
          </a:xfrm>
          <a:prstGeom prst="rect">
            <a:avLst/>
          </a:prstGeom>
        </p:spPr>
      </p:pic>
      <p:pic>
        <p:nvPicPr>
          <p:cNvPr id="527" name="Picture 526"/>
          <p:cNvPicPr/>
          <p:nvPr/>
        </p:nvPicPr>
        <p:blipFill>
          <a:blip r:embed="rId3"/>
          <a:stretch>
            <a:fillRect/>
          </a:stretch>
        </p:blipFill>
        <p:spPr>
          <a:xfrm>
            <a:off x="7651584" y="2865228"/>
            <a:ext cx="409778" cy="626069"/>
          </a:xfrm>
          <a:prstGeom prst="rect">
            <a:avLst/>
          </a:prstGeom>
        </p:spPr>
      </p:pic>
      <p:pic>
        <p:nvPicPr>
          <p:cNvPr id="528" name="Picture 527"/>
          <p:cNvPicPr/>
          <p:nvPr/>
        </p:nvPicPr>
        <p:blipFill>
          <a:blip r:embed="rId3"/>
          <a:stretch>
            <a:fillRect/>
          </a:stretch>
        </p:blipFill>
        <p:spPr>
          <a:xfrm>
            <a:off x="7651584" y="2228440"/>
            <a:ext cx="409778" cy="626069"/>
          </a:xfrm>
          <a:prstGeom prst="rect">
            <a:avLst/>
          </a:prstGeom>
        </p:spPr>
      </p:pic>
      <p:pic>
        <p:nvPicPr>
          <p:cNvPr id="529" name="Picture 528"/>
          <p:cNvPicPr/>
          <p:nvPr/>
        </p:nvPicPr>
        <p:blipFill>
          <a:blip r:embed="rId3"/>
          <a:stretch>
            <a:fillRect/>
          </a:stretch>
        </p:blipFill>
        <p:spPr>
          <a:xfrm>
            <a:off x="7651584" y="1592446"/>
            <a:ext cx="409778" cy="626069"/>
          </a:xfrm>
          <a:prstGeom prst="rect">
            <a:avLst/>
          </a:prstGeom>
        </p:spPr>
      </p:pic>
      <p:pic>
        <p:nvPicPr>
          <p:cNvPr id="531" name="Picture 530"/>
          <p:cNvPicPr/>
          <p:nvPr/>
        </p:nvPicPr>
        <p:blipFill>
          <a:blip r:embed="rId3"/>
          <a:stretch>
            <a:fillRect/>
          </a:stretch>
        </p:blipFill>
        <p:spPr>
          <a:xfrm>
            <a:off x="8048669" y="6683177"/>
            <a:ext cx="409778" cy="626069"/>
          </a:xfrm>
          <a:prstGeom prst="rect">
            <a:avLst/>
          </a:prstGeom>
        </p:spPr>
      </p:pic>
      <p:pic>
        <p:nvPicPr>
          <p:cNvPr id="532" name="Picture 531"/>
          <p:cNvPicPr/>
          <p:nvPr/>
        </p:nvPicPr>
        <p:blipFill>
          <a:blip r:embed="rId3"/>
          <a:stretch>
            <a:fillRect/>
          </a:stretch>
        </p:blipFill>
        <p:spPr>
          <a:xfrm>
            <a:off x="8048669" y="6046389"/>
            <a:ext cx="409778" cy="626069"/>
          </a:xfrm>
          <a:prstGeom prst="rect">
            <a:avLst/>
          </a:prstGeom>
        </p:spPr>
      </p:pic>
      <p:pic>
        <p:nvPicPr>
          <p:cNvPr id="533" name="Picture 532"/>
          <p:cNvPicPr/>
          <p:nvPr/>
        </p:nvPicPr>
        <p:blipFill>
          <a:blip r:embed="rId3"/>
          <a:stretch>
            <a:fillRect/>
          </a:stretch>
        </p:blipFill>
        <p:spPr>
          <a:xfrm>
            <a:off x="7216022" y="960608"/>
            <a:ext cx="409778" cy="626069"/>
          </a:xfrm>
          <a:prstGeom prst="rect">
            <a:avLst/>
          </a:prstGeom>
        </p:spPr>
      </p:pic>
      <p:pic>
        <p:nvPicPr>
          <p:cNvPr id="534" name="Picture 533"/>
          <p:cNvPicPr/>
          <p:nvPr/>
        </p:nvPicPr>
        <p:blipFill>
          <a:blip r:embed="rId3"/>
          <a:stretch>
            <a:fillRect/>
          </a:stretch>
        </p:blipFill>
        <p:spPr>
          <a:xfrm>
            <a:off x="7216022" y="324217"/>
            <a:ext cx="409778" cy="625672"/>
          </a:xfrm>
          <a:prstGeom prst="rect">
            <a:avLst/>
          </a:prstGeom>
        </p:spPr>
      </p:pic>
      <p:pic>
        <p:nvPicPr>
          <p:cNvPr id="535" name="Picture 534"/>
          <p:cNvPicPr/>
          <p:nvPr/>
        </p:nvPicPr>
        <p:blipFill>
          <a:blip r:embed="rId3"/>
          <a:stretch>
            <a:fillRect/>
          </a:stretch>
        </p:blipFill>
        <p:spPr>
          <a:xfrm>
            <a:off x="7643512" y="323820"/>
            <a:ext cx="409778" cy="626069"/>
          </a:xfrm>
          <a:prstGeom prst="rect">
            <a:avLst/>
          </a:prstGeom>
        </p:spPr>
      </p:pic>
      <p:pic>
        <p:nvPicPr>
          <p:cNvPr id="536" name="Picture 535"/>
          <p:cNvPicPr/>
          <p:nvPr/>
        </p:nvPicPr>
        <p:blipFill>
          <a:blip r:embed="rId3"/>
          <a:stretch>
            <a:fillRect/>
          </a:stretch>
        </p:blipFill>
        <p:spPr>
          <a:xfrm>
            <a:off x="8048669" y="2865228"/>
            <a:ext cx="409778" cy="626069"/>
          </a:xfrm>
          <a:prstGeom prst="rect">
            <a:avLst/>
          </a:prstGeom>
        </p:spPr>
      </p:pic>
      <p:pic>
        <p:nvPicPr>
          <p:cNvPr id="537" name="Picture 536"/>
          <p:cNvPicPr/>
          <p:nvPr/>
        </p:nvPicPr>
        <p:blipFill>
          <a:blip r:embed="rId3"/>
          <a:stretch>
            <a:fillRect/>
          </a:stretch>
        </p:blipFill>
        <p:spPr>
          <a:xfrm>
            <a:off x="8048669" y="2228440"/>
            <a:ext cx="409778" cy="626069"/>
          </a:xfrm>
          <a:prstGeom prst="rect">
            <a:avLst/>
          </a:prstGeom>
        </p:spPr>
      </p:pic>
      <p:pic>
        <p:nvPicPr>
          <p:cNvPr id="538" name="Picture 537"/>
          <p:cNvPicPr/>
          <p:nvPr/>
        </p:nvPicPr>
        <p:blipFill>
          <a:blip r:embed="rId3"/>
          <a:stretch>
            <a:fillRect/>
          </a:stretch>
        </p:blipFill>
        <p:spPr>
          <a:xfrm>
            <a:off x="8048669" y="1592446"/>
            <a:ext cx="409778" cy="626069"/>
          </a:xfrm>
          <a:prstGeom prst="rect">
            <a:avLst/>
          </a:prstGeom>
        </p:spPr>
      </p:pic>
      <p:pic>
        <p:nvPicPr>
          <p:cNvPr id="540" name="Picture 539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356" y="6683177"/>
            <a:ext cx="409778" cy="626069"/>
          </a:xfrm>
          <a:prstGeom prst="rect">
            <a:avLst/>
          </a:prstGeom>
        </p:spPr>
      </p:pic>
      <p:pic>
        <p:nvPicPr>
          <p:cNvPr id="541" name="Picture 540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356" y="6046389"/>
            <a:ext cx="409778" cy="626069"/>
          </a:xfrm>
          <a:prstGeom prst="rect">
            <a:avLst/>
          </a:prstGeom>
        </p:spPr>
      </p:pic>
      <p:pic>
        <p:nvPicPr>
          <p:cNvPr id="542" name="Picture 541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356" y="5410395"/>
            <a:ext cx="409778" cy="626069"/>
          </a:xfrm>
          <a:prstGeom prst="rect">
            <a:avLst/>
          </a:prstGeom>
        </p:spPr>
      </p:pic>
      <p:pic>
        <p:nvPicPr>
          <p:cNvPr id="543" name="Picture 542"/>
          <p:cNvPicPr/>
          <p:nvPr/>
        </p:nvPicPr>
        <p:blipFill>
          <a:blip r:embed="rId3"/>
          <a:stretch>
            <a:fillRect/>
          </a:stretch>
        </p:blipFill>
        <p:spPr>
          <a:xfrm>
            <a:off x="7268384" y="3491297"/>
            <a:ext cx="409778" cy="625672"/>
          </a:xfrm>
          <a:prstGeom prst="rect">
            <a:avLst/>
          </a:prstGeom>
        </p:spPr>
      </p:pic>
      <p:pic>
        <p:nvPicPr>
          <p:cNvPr id="544" name="Picture 543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356" y="3501222"/>
            <a:ext cx="409778" cy="626069"/>
          </a:xfrm>
          <a:prstGeom prst="rect">
            <a:avLst/>
          </a:prstGeom>
        </p:spPr>
      </p:pic>
      <p:pic>
        <p:nvPicPr>
          <p:cNvPr id="545" name="Picture 544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356" y="2865228"/>
            <a:ext cx="409778" cy="626069"/>
          </a:xfrm>
          <a:prstGeom prst="rect">
            <a:avLst/>
          </a:prstGeom>
        </p:spPr>
      </p:pic>
      <p:pic>
        <p:nvPicPr>
          <p:cNvPr id="546" name="Picture 545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356" y="2228440"/>
            <a:ext cx="409778" cy="626069"/>
          </a:xfrm>
          <a:prstGeom prst="rect">
            <a:avLst/>
          </a:prstGeom>
        </p:spPr>
      </p:pic>
      <p:pic>
        <p:nvPicPr>
          <p:cNvPr id="547" name="Picture 546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356" y="1592446"/>
            <a:ext cx="409778" cy="626069"/>
          </a:xfrm>
          <a:prstGeom prst="rect">
            <a:avLst/>
          </a:prstGeom>
        </p:spPr>
      </p:pic>
      <p:pic>
        <p:nvPicPr>
          <p:cNvPr id="549" name="Picture 548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044" y="6683177"/>
            <a:ext cx="409778" cy="626069"/>
          </a:xfrm>
          <a:prstGeom prst="rect">
            <a:avLst/>
          </a:prstGeom>
        </p:spPr>
      </p:pic>
      <p:pic>
        <p:nvPicPr>
          <p:cNvPr id="550" name="Picture 549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044" y="6046389"/>
            <a:ext cx="409778" cy="626069"/>
          </a:xfrm>
          <a:prstGeom prst="rect">
            <a:avLst/>
          </a:prstGeom>
        </p:spPr>
      </p:pic>
      <p:pic>
        <p:nvPicPr>
          <p:cNvPr id="551" name="Picture 550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044" y="5410395"/>
            <a:ext cx="409778" cy="626069"/>
          </a:xfrm>
          <a:prstGeom prst="rect">
            <a:avLst/>
          </a:prstGeom>
        </p:spPr>
      </p:pic>
      <p:pic>
        <p:nvPicPr>
          <p:cNvPr id="552" name="Picture 551"/>
          <p:cNvPicPr/>
          <p:nvPr/>
        </p:nvPicPr>
        <p:blipFill>
          <a:blip r:embed="rId3"/>
          <a:stretch>
            <a:fillRect/>
          </a:stretch>
        </p:blipFill>
        <p:spPr>
          <a:xfrm>
            <a:off x="8061363" y="3491297"/>
            <a:ext cx="409778" cy="625672"/>
          </a:xfrm>
          <a:prstGeom prst="rect">
            <a:avLst/>
          </a:prstGeom>
        </p:spPr>
      </p:pic>
      <p:pic>
        <p:nvPicPr>
          <p:cNvPr id="553" name="Picture 552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044" y="3501222"/>
            <a:ext cx="409778" cy="626069"/>
          </a:xfrm>
          <a:prstGeom prst="rect">
            <a:avLst/>
          </a:prstGeom>
        </p:spPr>
      </p:pic>
      <p:pic>
        <p:nvPicPr>
          <p:cNvPr id="554" name="Picture 553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044" y="2865228"/>
            <a:ext cx="409778" cy="626069"/>
          </a:xfrm>
          <a:prstGeom prst="rect">
            <a:avLst/>
          </a:prstGeom>
        </p:spPr>
      </p:pic>
      <p:pic>
        <p:nvPicPr>
          <p:cNvPr id="555" name="Picture 554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044" y="2228440"/>
            <a:ext cx="409778" cy="626069"/>
          </a:xfrm>
          <a:prstGeom prst="rect">
            <a:avLst/>
          </a:prstGeom>
        </p:spPr>
      </p:pic>
      <p:pic>
        <p:nvPicPr>
          <p:cNvPr id="556" name="Picture 555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044" y="1592446"/>
            <a:ext cx="409778" cy="626069"/>
          </a:xfrm>
          <a:prstGeom prst="rect">
            <a:avLst/>
          </a:prstGeom>
        </p:spPr>
      </p:pic>
      <p:pic>
        <p:nvPicPr>
          <p:cNvPr id="558" name="Picture 557"/>
          <p:cNvPicPr/>
          <p:nvPr/>
        </p:nvPicPr>
        <p:blipFill>
          <a:blip r:embed="rId3"/>
          <a:stretch>
            <a:fillRect/>
          </a:stretch>
        </p:blipFill>
        <p:spPr>
          <a:xfrm>
            <a:off x="9238731" y="6683177"/>
            <a:ext cx="409778" cy="626069"/>
          </a:xfrm>
          <a:prstGeom prst="rect">
            <a:avLst/>
          </a:prstGeom>
        </p:spPr>
      </p:pic>
      <p:pic>
        <p:nvPicPr>
          <p:cNvPr id="559" name="Picture 558"/>
          <p:cNvPicPr/>
          <p:nvPr/>
        </p:nvPicPr>
        <p:blipFill>
          <a:blip r:embed="rId3"/>
          <a:stretch>
            <a:fillRect/>
          </a:stretch>
        </p:blipFill>
        <p:spPr>
          <a:xfrm>
            <a:off x="9238731" y="6046389"/>
            <a:ext cx="409778" cy="626069"/>
          </a:xfrm>
          <a:prstGeom prst="rect">
            <a:avLst/>
          </a:prstGeom>
        </p:spPr>
      </p:pic>
      <p:pic>
        <p:nvPicPr>
          <p:cNvPr id="560" name="Picture 559"/>
          <p:cNvPicPr/>
          <p:nvPr/>
        </p:nvPicPr>
        <p:blipFill>
          <a:blip r:embed="rId3"/>
          <a:stretch>
            <a:fillRect/>
          </a:stretch>
        </p:blipFill>
        <p:spPr>
          <a:xfrm>
            <a:off x="9238731" y="5410395"/>
            <a:ext cx="409778" cy="626069"/>
          </a:xfrm>
          <a:prstGeom prst="rect">
            <a:avLst/>
          </a:prstGeom>
        </p:spPr>
      </p:pic>
      <p:pic>
        <p:nvPicPr>
          <p:cNvPr id="561" name="Picture 560"/>
          <p:cNvPicPr/>
          <p:nvPr/>
        </p:nvPicPr>
        <p:blipFill>
          <a:blip r:embed="rId3"/>
          <a:stretch>
            <a:fillRect/>
          </a:stretch>
        </p:blipFill>
        <p:spPr>
          <a:xfrm>
            <a:off x="7678163" y="3491297"/>
            <a:ext cx="409778" cy="625672"/>
          </a:xfrm>
          <a:prstGeom prst="rect">
            <a:avLst/>
          </a:prstGeom>
        </p:spPr>
      </p:pic>
      <p:pic>
        <p:nvPicPr>
          <p:cNvPr id="562" name="Picture 561"/>
          <p:cNvPicPr/>
          <p:nvPr/>
        </p:nvPicPr>
        <p:blipFill>
          <a:blip r:embed="rId3"/>
          <a:stretch>
            <a:fillRect/>
          </a:stretch>
        </p:blipFill>
        <p:spPr>
          <a:xfrm>
            <a:off x="9238731" y="3501222"/>
            <a:ext cx="409778" cy="626069"/>
          </a:xfrm>
          <a:prstGeom prst="rect">
            <a:avLst/>
          </a:prstGeom>
        </p:spPr>
      </p:pic>
      <p:pic>
        <p:nvPicPr>
          <p:cNvPr id="563" name="Picture 562"/>
          <p:cNvPicPr/>
          <p:nvPr/>
        </p:nvPicPr>
        <p:blipFill>
          <a:blip r:embed="rId3"/>
          <a:stretch>
            <a:fillRect/>
          </a:stretch>
        </p:blipFill>
        <p:spPr>
          <a:xfrm>
            <a:off x="9238731" y="2865228"/>
            <a:ext cx="409778" cy="626069"/>
          </a:xfrm>
          <a:prstGeom prst="rect">
            <a:avLst/>
          </a:prstGeom>
        </p:spPr>
      </p:pic>
      <p:pic>
        <p:nvPicPr>
          <p:cNvPr id="564" name="Picture 563"/>
          <p:cNvPicPr/>
          <p:nvPr/>
        </p:nvPicPr>
        <p:blipFill>
          <a:blip r:embed="rId3"/>
          <a:stretch>
            <a:fillRect/>
          </a:stretch>
        </p:blipFill>
        <p:spPr>
          <a:xfrm>
            <a:off x="9238731" y="2228440"/>
            <a:ext cx="409778" cy="626069"/>
          </a:xfrm>
          <a:prstGeom prst="rect">
            <a:avLst/>
          </a:prstGeom>
        </p:spPr>
      </p:pic>
      <p:pic>
        <p:nvPicPr>
          <p:cNvPr id="565" name="Picture 564"/>
          <p:cNvPicPr/>
          <p:nvPr/>
        </p:nvPicPr>
        <p:blipFill>
          <a:blip r:embed="rId3"/>
          <a:stretch>
            <a:fillRect/>
          </a:stretch>
        </p:blipFill>
        <p:spPr>
          <a:xfrm>
            <a:off x="9238731" y="1592446"/>
            <a:ext cx="409778" cy="626069"/>
          </a:xfrm>
          <a:prstGeom prst="rect">
            <a:avLst/>
          </a:prstGeom>
        </p:spPr>
      </p:pic>
      <p:pic>
        <p:nvPicPr>
          <p:cNvPr id="567" name="Picture 566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419" y="6683177"/>
            <a:ext cx="409778" cy="626069"/>
          </a:xfrm>
          <a:prstGeom prst="rect">
            <a:avLst/>
          </a:prstGeom>
        </p:spPr>
      </p:pic>
      <p:pic>
        <p:nvPicPr>
          <p:cNvPr id="568" name="Picture 567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419" y="6046389"/>
            <a:ext cx="409778" cy="626069"/>
          </a:xfrm>
          <a:prstGeom prst="rect">
            <a:avLst/>
          </a:prstGeom>
        </p:spPr>
      </p:pic>
      <p:pic>
        <p:nvPicPr>
          <p:cNvPr id="569" name="Picture 568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419" y="5410395"/>
            <a:ext cx="409778" cy="626069"/>
          </a:xfrm>
          <a:prstGeom prst="rect">
            <a:avLst/>
          </a:prstGeom>
        </p:spPr>
      </p:pic>
      <p:pic>
        <p:nvPicPr>
          <p:cNvPr id="570" name="Picture 569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419" y="4774004"/>
            <a:ext cx="409778" cy="625672"/>
          </a:xfrm>
          <a:prstGeom prst="rect">
            <a:avLst/>
          </a:prstGeom>
        </p:spPr>
      </p:pic>
      <p:pic>
        <p:nvPicPr>
          <p:cNvPr id="571" name="Picture 570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419" y="4138010"/>
            <a:ext cx="409778" cy="625672"/>
          </a:xfrm>
          <a:prstGeom prst="rect">
            <a:avLst/>
          </a:prstGeom>
        </p:spPr>
      </p:pic>
      <p:pic>
        <p:nvPicPr>
          <p:cNvPr id="572" name="Picture 571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419" y="3501222"/>
            <a:ext cx="409778" cy="626069"/>
          </a:xfrm>
          <a:prstGeom prst="rect">
            <a:avLst/>
          </a:prstGeom>
        </p:spPr>
      </p:pic>
      <p:pic>
        <p:nvPicPr>
          <p:cNvPr id="573" name="Picture 572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419" y="2865228"/>
            <a:ext cx="409778" cy="626069"/>
          </a:xfrm>
          <a:prstGeom prst="rect">
            <a:avLst/>
          </a:prstGeom>
        </p:spPr>
      </p:pic>
      <p:pic>
        <p:nvPicPr>
          <p:cNvPr id="574" name="Picture 573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419" y="2228440"/>
            <a:ext cx="409778" cy="626069"/>
          </a:xfrm>
          <a:prstGeom prst="rect">
            <a:avLst/>
          </a:prstGeom>
        </p:spPr>
      </p:pic>
      <p:pic>
        <p:nvPicPr>
          <p:cNvPr id="575" name="Picture 574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419" y="1592446"/>
            <a:ext cx="409778" cy="626069"/>
          </a:xfrm>
          <a:prstGeom prst="rect">
            <a:avLst/>
          </a:prstGeom>
        </p:spPr>
      </p:pic>
      <p:pic>
        <p:nvPicPr>
          <p:cNvPr id="586" name="Picture 585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753" y="958437"/>
            <a:ext cx="409778" cy="626069"/>
          </a:xfrm>
          <a:prstGeom prst="rect">
            <a:avLst/>
          </a:prstGeom>
        </p:spPr>
      </p:pic>
      <p:pic>
        <p:nvPicPr>
          <p:cNvPr id="587" name="Picture 586"/>
          <p:cNvPicPr/>
          <p:nvPr/>
        </p:nvPicPr>
        <p:blipFill>
          <a:blip r:embed="rId3"/>
          <a:stretch>
            <a:fillRect/>
          </a:stretch>
        </p:blipFill>
        <p:spPr>
          <a:xfrm>
            <a:off x="8445753" y="322443"/>
            <a:ext cx="409778" cy="626069"/>
          </a:xfrm>
          <a:prstGeom prst="rect">
            <a:avLst/>
          </a:prstGeom>
        </p:spPr>
      </p:pic>
      <p:pic>
        <p:nvPicPr>
          <p:cNvPr id="588" name="Picture 587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440" y="958437"/>
            <a:ext cx="409778" cy="626069"/>
          </a:xfrm>
          <a:prstGeom prst="rect">
            <a:avLst/>
          </a:prstGeom>
        </p:spPr>
      </p:pic>
      <p:pic>
        <p:nvPicPr>
          <p:cNvPr id="589" name="Picture 588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440" y="322443"/>
            <a:ext cx="409778" cy="626069"/>
          </a:xfrm>
          <a:prstGeom prst="rect">
            <a:avLst/>
          </a:prstGeom>
        </p:spPr>
      </p:pic>
      <p:pic>
        <p:nvPicPr>
          <p:cNvPr id="590" name="Picture 589"/>
          <p:cNvPicPr/>
          <p:nvPr/>
        </p:nvPicPr>
        <p:blipFill>
          <a:blip r:embed="rId3"/>
          <a:stretch>
            <a:fillRect/>
          </a:stretch>
        </p:blipFill>
        <p:spPr>
          <a:xfrm>
            <a:off x="9239128" y="958437"/>
            <a:ext cx="409778" cy="626069"/>
          </a:xfrm>
          <a:prstGeom prst="rect">
            <a:avLst/>
          </a:prstGeom>
        </p:spPr>
      </p:pic>
      <p:pic>
        <p:nvPicPr>
          <p:cNvPr id="591" name="Picture 590"/>
          <p:cNvPicPr/>
          <p:nvPr/>
        </p:nvPicPr>
        <p:blipFill>
          <a:blip r:embed="rId3"/>
          <a:stretch>
            <a:fillRect/>
          </a:stretch>
        </p:blipFill>
        <p:spPr>
          <a:xfrm>
            <a:off x="9239128" y="322443"/>
            <a:ext cx="409778" cy="626069"/>
          </a:xfrm>
          <a:prstGeom prst="rect">
            <a:avLst/>
          </a:prstGeom>
        </p:spPr>
      </p:pic>
      <p:pic>
        <p:nvPicPr>
          <p:cNvPr id="592" name="Picture 591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815" y="958437"/>
            <a:ext cx="409778" cy="626069"/>
          </a:xfrm>
          <a:prstGeom prst="rect">
            <a:avLst/>
          </a:prstGeom>
        </p:spPr>
      </p:pic>
      <p:pic>
        <p:nvPicPr>
          <p:cNvPr id="593" name="Picture 592"/>
          <p:cNvPicPr/>
          <p:nvPr/>
        </p:nvPicPr>
        <p:blipFill>
          <a:blip r:embed="rId3"/>
          <a:stretch>
            <a:fillRect/>
          </a:stretch>
        </p:blipFill>
        <p:spPr>
          <a:xfrm>
            <a:off x="9635815" y="322443"/>
            <a:ext cx="409778" cy="626069"/>
          </a:xfrm>
          <a:prstGeom prst="rect">
            <a:avLst/>
          </a:prstGeom>
        </p:spPr>
      </p:pic>
      <p:pic>
        <p:nvPicPr>
          <p:cNvPr id="596" name="Picture 595"/>
          <p:cNvPicPr/>
          <p:nvPr/>
        </p:nvPicPr>
        <p:blipFill>
          <a:blip r:embed="rId3"/>
          <a:stretch>
            <a:fillRect/>
          </a:stretch>
        </p:blipFill>
        <p:spPr>
          <a:xfrm>
            <a:off x="7252110" y="4116969"/>
            <a:ext cx="409778" cy="625672"/>
          </a:xfrm>
          <a:prstGeom prst="rect">
            <a:avLst/>
          </a:prstGeom>
        </p:spPr>
      </p:pic>
      <p:pic>
        <p:nvPicPr>
          <p:cNvPr id="597" name="Picture 596"/>
          <p:cNvPicPr/>
          <p:nvPr/>
        </p:nvPicPr>
        <p:blipFill>
          <a:blip r:embed="rId3"/>
          <a:stretch>
            <a:fillRect/>
          </a:stretch>
        </p:blipFill>
        <p:spPr>
          <a:xfrm>
            <a:off x="8429082" y="4126894"/>
            <a:ext cx="409778" cy="626069"/>
          </a:xfrm>
          <a:prstGeom prst="rect">
            <a:avLst/>
          </a:prstGeom>
        </p:spPr>
      </p:pic>
      <p:pic>
        <p:nvPicPr>
          <p:cNvPr id="598" name="Picture 597"/>
          <p:cNvPicPr/>
          <p:nvPr/>
        </p:nvPicPr>
        <p:blipFill>
          <a:blip r:embed="rId3"/>
          <a:stretch>
            <a:fillRect/>
          </a:stretch>
        </p:blipFill>
        <p:spPr>
          <a:xfrm>
            <a:off x="8045089" y="4116969"/>
            <a:ext cx="409778" cy="625672"/>
          </a:xfrm>
          <a:prstGeom prst="rect">
            <a:avLst/>
          </a:prstGeom>
        </p:spPr>
      </p:pic>
      <p:pic>
        <p:nvPicPr>
          <p:cNvPr id="599" name="Picture 598"/>
          <p:cNvPicPr/>
          <p:nvPr/>
        </p:nvPicPr>
        <p:blipFill>
          <a:blip r:embed="rId3"/>
          <a:stretch>
            <a:fillRect/>
          </a:stretch>
        </p:blipFill>
        <p:spPr>
          <a:xfrm>
            <a:off x="8825770" y="4126894"/>
            <a:ext cx="409778" cy="626069"/>
          </a:xfrm>
          <a:prstGeom prst="rect">
            <a:avLst/>
          </a:prstGeom>
        </p:spPr>
      </p:pic>
      <p:pic>
        <p:nvPicPr>
          <p:cNvPr id="600" name="Picture 599"/>
          <p:cNvPicPr/>
          <p:nvPr/>
        </p:nvPicPr>
        <p:blipFill>
          <a:blip r:embed="rId3"/>
          <a:stretch>
            <a:fillRect/>
          </a:stretch>
        </p:blipFill>
        <p:spPr>
          <a:xfrm>
            <a:off x="7661888" y="4116969"/>
            <a:ext cx="409778" cy="625672"/>
          </a:xfrm>
          <a:prstGeom prst="rect">
            <a:avLst/>
          </a:prstGeom>
        </p:spPr>
      </p:pic>
      <p:pic>
        <p:nvPicPr>
          <p:cNvPr id="601" name="Picture 600"/>
          <p:cNvPicPr/>
          <p:nvPr/>
        </p:nvPicPr>
        <p:blipFill>
          <a:blip r:embed="rId3"/>
          <a:stretch>
            <a:fillRect/>
          </a:stretch>
        </p:blipFill>
        <p:spPr>
          <a:xfrm>
            <a:off x="9222457" y="4126894"/>
            <a:ext cx="409778" cy="626069"/>
          </a:xfrm>
          <a:prstGeom prst="rect">
            <a:avLst/>
          </a:prstGeom>
        </p:spPr>
      </p:pic>
      <p:pic>
        <p:nvPicPr>
          <p:cNvPr id="602" name="Picture 601"/>
          <p:cNvPicPr/>
          <p:nvPr/>
        </p:nvPicPr>
        <p:blipFill>
          <a:blip r:embed="rId3"/>
          <a:stretch>
            <a:fillRect/>
          </a:stretch>
        </p:blipFill>
        <p:spPr>
          <a:xfrm>
            <a:off x="7264547" y="4774004"/>
            <a:ext cx="409778" cy="625672"/>
          </a:xfrm>
          <a:prstGeom prst="rect">
            <a:avLst/>
          </a:prstGeom>
        </p:spPr>
      </p:pic>
      <p:pic>
        <p:nvPicPr>
          <p:cNvPr id="603" name="Picture 602"/>
          <p:cNvPicPr/>
          <p:nvPr/>
        </p:nvPicPr>
        <p:blipFill>
          <a:blip r:embed="rId3"/>
          <a:stretch>
            <a:fillRect/>
          </a:stretch>
        </p:blipFill>
        <p:spPr>
          <a:xfrm>
            <a:off x="8441519" y="4783929"/>
            <a:ext cx="409778" cy="626069"/>
          </a:xfrm>
          <a:prstGeom prst="rect">
            <a:avLst/>
          </a:prstGeom>
        </p:spPr>
      </p:pic>
      <p:pic>
        <p:nvPicPr>
          <p:cNvPr id="604" name="Picture 603"/>
          <p:cNvPicPr/>
          <p:nvPr/>
        </p:nvPicPr>
        <p:blipFill>
          <a:blip r:embed="rId3"/>
          <a:stretch>
            <a:fillRect/>
          </a:stretch>
        </p:blipFill>
        <p:spPr>
          <a:xfrm>
            <a:off x="8057526" y="4774004"/>
            <a:ext cx="409778" cy="625672"/>
          </a:xfrm>
          <a:prstGeom prst="rect">
            <a:avLst/>
          </a:prstGeom>
        </p:spPr>
      </p:pic>
      <p:pic>
        <p:nvPicPr>
          <p:cNvPr id="605" name="Picture 604"/>
          <p:cNvPicPr/>
          <p:nvPr/>
        </p:nvPicPr>
        <p:blipFill>
          <a:blip r:embed="rId3"/>
          <a:stretch>
            <a:fillRect/>
          </a:stretch>
        </p:blipFill>
        <p:spPr>
          <a:xfrm>
            <a:off x="8838207" y="4783929"/>
            <a:ext cx="409778" cy="626069"/>
          </a:xfrm>
          <a:prstGeom prst="rect">
            <a:avLst/>
          </a:prstGeom>
        </p:spPr>
      </p:pic>
      <p:pic>
        <p:nvPicPr>
          <p:cNvPr id="606" name="Picture 605"/>
          <p:cNvPicPr/>
          <p:nvPr/>
        </p:nvPicPr>
        <p:blipFill>
          <a:blip r:embed="rId3"/>
          <a:stretch>
            <a:fillRect/>
          </a:stretch>
        </p:blipFill>
        <p:spPr>
          <a:xfrm>
            <a:off x="7674326" y="4774004"/>
            <a:ext cx="409778" cy="625672"/>
          </a:xfrm>
          <a:prstGeom prst="rect">
            <a:avLst/>
          </a:prstGeom>
        </p:spPr>
      </p:pic>
      <p:pic>
        <p:nvPicPr>
          <p:cNvPr id="607" name="Picture 606"/>
          <p:cNvPicPr/>
          <p:nvPr/>
        </p:nvPicPr>
        <p:blipFill>
          <a:blip r:embed="rId3"/>
          <a:stretch>
            <a:fillRect/>
          </a:stretch>
        </p:blipFill>
        <p:spPr>
          <a:xfrm>
            <a:off x="9234894" y="4783929"/>
            <a:ext cx="409778" cy="626069"/>
          </a:xfrm>
          <a:prstGeom prst="rect">
            <a:avLst/>
          </a:prstGeom>
        </p:spPr>
      </p:pic>
      <p:pic>
        <p:nvPicPr>
          <p:cNvPr id="608" name="Picture 607"/>
          <p:cNvPicPr/>
          <p:nvPr/>
        </p:nvPicPr>
        <p:blipFill>
          <a:blip r:embed="rId3"/>
          <a:stretch>
            <a:fillRect/>
          </a:stretch>
        </p:blipFill>
        <p:spPr>
          <a:xfrm>
            <a:off x="7270755" y="5420717"/>
            <a:ext cx="409778" cy="625672"/>
          </a:xfrm>
          <a:prstGeom prst="rect">
            <a:avLst/>
          </a:prstGeom>
        </p:spPr>
      </p:pic>
      <p:pic>
        <p:nvPicPr>
          <p:cNvPr id="609" name="Picture 608"/>
          <p:cNvPicPr/>
          <p:nvPr/>
        </p:nvPicPr>
        <p:blipFill>
          <a:blip r:embed="rId3"/>
          <a:stretch>
            <a:fillRect/>
          </a:stretch>
        </p:blipFill>
        <p:spPr>
          <a:xfrm>
            <a:off x="8447726" y="5430642"/>
            <a:ext cx="409778" cy="626069"/>
          </a:xfrm>
          <a:prstGeom prst="rect">
            <a:avLst/>
          </a:prstGeom>
        </p:spPr>
      </p:pic>
      <p:pic>
        <p:nvPicPr>
          <p:cNvPr id="610" name="Picture 609"/>
          <p:cNvPicPr/>
          <p:nvPr/>
        </p:nvPicPr>
        <p:blipFill>
          <a:blip r:embed="rId3"/>
          <a:stretch>
            <a:fillRect/>
          </a:stretch>
        </p:blipFill>
        <p:spPr>
          <a:xfrm>
            <a:off x="8063733" y="5420717"/>
            <a:ext cx="409778" cy="625672"/>
          </a:xfrm>
          <a:prstGeom prst="rect">
            <a:avLst/>
          </a:prstGeom>
        </p:spPr>
      </p:pic>
      <p:pic>
        <p:nvPicPr>
          <p:cNvPr id="611" name="Picture 610"/>
          <p:cNvPicPr/>
          <p:nvPr/>
        </p:nvPicPr>
        <p:blipFill>
          <a:blip r:embed="rId3"/>
          <a:stretch>
            <a:fillRect/>
          </a:stretch>
        </p:blipFill>
        <p:spPr>
          <a:xfrm>
            <a:off x="8844414" y="5430642"/>
            <a:ext cx="409778" cy="626069"/>
          </a:xfrm>
          <a:prstGeom prst="rect">
            <a:avLst/>
          </a:prstGeom>
        </p:spPr>
      </p:pic>
      <p:pic>
        <p:nvPicPr>
          <p:cNvPr id="612" name="Picture 611"/>
          <p:cNvPicPr/>
          <p:nvPr/>
        </p:nvPicPr>
        <p:blipFill>
          <a:blip r:embed="rId3"/>
          <a:stretch>
            <a:fillRect/>
          </a:stretch>
        </p:blipFill>
        <p:spPr>
          <a:xfrm>
            <a:off x="7680533" y="5420717"/>
            <a:ext cx="409778" cy="625672"/>
          </a:xfrm>
          <a:prstGeom prst="rect">
            <a:avLst/>
          </a:prstGeom>
        </p:spPr>
      </p:pic>
      <p:pic>
        <p:nvPicPr>
          <p:cNvPr id="613" name="Picture 612"/>
          <p:cNvPicPr/>
          <p:nvPr/>
        </p:nvPicPr>
        <p:blipFill>
          <a:blip r:embed="rId3"/>
          <a:stretch>
            <a:fillRect/>
          </a:stretch>
        </p:blipFill>
        <p:spPr>
          <a:xfrm>
            <a:off x="9241101" y="5430642"/>
            <a:ext cx="409778" cy="6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 in </a:t>
            </a:r>
            <a:r>
              <a:rPr lang="en-US" smtClean="0"/>
              <a:t>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class of induced throttling attacks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Drastically improves traffic correlation via </a:t>
            </a:r>
            <a:br>
              <a:rPr lang="en-US" dirty="0" smtClean="0"/>
            </a:br>
            <a:r>
              <a:rPr lang="en-US" dirty="0" smtClean="0"/>
              <a:t>“stealthy throughput” style attacks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Analyze attacks against</a:t>
            </a:r>
          </a:p>
          <a:p>
            <a:pPr lvl="2"/>
            <a:r>
              <a:rPr lang="en-US" dirty="0" smtClean="0"/>
              <a:t>Traffic admission control algorithms</a:t>
            </a:r>
          </a:p>
          <a:p>
            <a:pPr lvl="2"/>
            <a:r>
              <a:rPr lang="en-US" dirty="0" smtClean="0"/>
              <a:t>Congestion control algorithms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9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/>
          <p:nvPr/>
        </p:nvPicPr>
        <p:blipFill>
          <a:blip r:embed="rId2"/>
          <a:stretch>
            <a:fillRect/>
          </a:stretch>
        </p:blipFill>
        <p:spPr>
          <a:xfrm>
            <a:off x="4357790" y="2943225"/>
            <a:ext cx="2737541" cy="2049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24370" y="987497"/>
            <a:ext cx="4509940" cy="2780191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6844138" y="963280"/>
            <a:ext cx="2783556" cy="2786543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309553" y="4041221"/>
            <a:ext cx="3663013" cy="2817509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6548606" y="4048764"/>
            <a:ext cx="3417860" cy="2779000"/>
          </a:xfrm>
          <a:prstGeom prst="rect">
            <a:avLst/>
          </a:prstGeom>
        </p:spPr>
      </p:pic>
      <p:sp>
        <p:nvSpPr>
          <p:cNvPr id="27" name="TextShape 1"/>
          <p:cNvSpPr txBox="1"/>
          <p:nvPr/>
        </p:nvSpPr>
        <p:spPr>
          <a:xfrm>
            <a:off x="2509137" y="165310"/>
            <a:ext cx="1305895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/>
              <a:t>Bytes</a:t>
            </a:r>
            <a:endParaRPr/>
          </a:p>
        </p:txBody>
      </p:sp>
      <p:sp>
        <p:nvSpPr>
          <p:cNvPr id="28" name="TextShape 2"/>
          <p:cNvSpPr txBox="1"/>
          <p:nvPr/>
        </p:nvSpPr>
        <p:spPr>
          <a:xfrm>
            <a:off x="7531201" y="146254"/>
            <a:ext cx="1797391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 dirty="0"/>
              <a:t>Flows</a:t>
            </a:r>
            <a:endParaRPr dirty="0"/>
          </a:p>
        </p:txBody>
      </p:sp>
      <p:sp>
        <p:nvSpPr>
          <p:cNvPr id="29" name="TextShape 3"/>
          <p:cNvSpPr txBox="1"/>
          <p:nvPr/>
        </p:nvSpPr>
        <p:spPr>
          <a:xfrm>
            <a:off x="225407" y="1957765"/>
            <a:ext cx="1300738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/>
              <a:t>2008'</a:t>
            </a:r>
            <a:endParaRPr/>
          </a:p>
        </p:txBody>
      </p:sp>
      <p:sp>
        <p:nvSpPr>
          <p:cNvPr id="30" name="TextShape 4"/>
          <p:cNvSpPr txBox="1"/>
          <p:nvPr/>
        </p:nvSpPr>
        <p:spPr>
          <a:xfrm>
            <a:off x="187325" y="5060320"/>
            <a:ext cx="1396340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/>
              <a:t>2010''</a:t>
            </a:r>
            <a:endParaRPr/>
          </a:p>
        </p:txBody>
      </p:sp>
      <p:sp>
        <p:nvSpPr>
          <p:cNvPr id="32" name="TextShape 5"/>
          <p:cNvSpPr txBox="1"/>
          <p:nvPr/>
        </p:nvSpPr>
        <p:spPr>
          <a:xfrm>
            <a:off x="1309554" y="6827763"/>
            <a:ext cx="8426436" cy="565527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2600" dirty="0"/>
              <a:t>' McCoy et al. PETS 2008,  '' </a:t>
            </a:r>
            <a:r>
              <a:rPr lang="en-US" sz="2600" dirty="0" err="1"/>
              <a:t>Chaabane</a:t>
            </a:r>
            <a:r>
              <a:rPr lang="en-US" sz="2600" dirty="0"/>
              <a:t> et al. NSS 2010</a:t>
            </a:r>
            <a:endParaRPr dirty="0"/>
          </a:p>
        </p:txBody>
      </p:sp>
      <p:sp>
        <p:nvSpPr>
          <p:cNvPr id="33" name="TextShape 6"/>
          <p:cNvSpPr txBox="1"/>
          <p:nvPr/>
        </p:nvSpPr>
        <p:spPr>
          <a:xfrm>
            <a:off x="1877610" y="1759265"/>
            <a:ext cx="1054792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>
                <a:solidFill>
                  <a:srgbClr val="FFFFFF"/>
                </a:solidFill>
              </a:rPr>
              <a:t>40%</a:t>
            </a:r>
            <a:endParaRPr/>
          </a:p>
        </p:txBody>
      </p:sp>
      <p:sp>
        <p:nvSpPr>
          <p:cNvPr id="34" name="TextShape 7"/>
          <p:cNvSpPr txBox="1"/>
          <p:nvPr/>
        </p:nvSpPr>
        <p:spPr>
          <a:xfrm>
            <a:off x="3266810" y="2403993"/>
            <a:ext cx="1054792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>
                <a:solidFill>
                  <a:srgbClr val="FFFFFF"/>
                </a:solidFill>
              </a:rPr>
              <a:t>58%</a:t>
            </a:r>
            <a:endParaRPr/>
          </a:p>
        </p:txBody>
      </p:sp>
      <p:sp>
        <p:nvSpPr>
          <p:cNvPr id="35" name="TextShape 8"/>
          <p:cNvSpPr txBox="1"/>
          <p:nvPr/>
        </p:nvSpPr>
        <p:spPr>
          <a:xfrm>
            <a:off x="7581183" y="934299"/>
            <a:ext cx="853275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>
                <a:solidFill>
                  <a:srgbClr val="FFFFFF"/>
                </a:solidFill>
              </a:rPr>
              <a:t>3%</a:t>
            </a:r>
            <a:endParaRPr/>
          </a:p>
        </p:txBody>
      </p:sp>
      <p:sp>
        <p:nvSpPr>
          <p:cNvPr id="36" name="TextShape 9"/>
          <p:cNvSpPr txBox="1"/>
          <p:nvPr/>
        </p:nvSpPr>
        <p:spPr>
          <a:xfrm>
            <a:off x="8273800" y="2403993"/>
            <a:ext cx="1054792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>
                <a:solidFill>
                  <a:srgbClr val="FFFFFF"/>
                </a:solidFill>
              </a:rPr>
              <a:t>92%</a:t>
            </a:r>
            <a:endParaRPr/>
          </a:p>
        </p:txBody>
      </p:sp>
      <p:sp>
        <p:nvSpPr>
          <p:cNvPr id="37" name="TextShape 10"/>
          <p:cNvSpPr txBox="1"/>
          <p:nvPr/>
        </p:nvSpPr>
        <p:spPr>
          <a:xfrm>
            <a:off x="1978369" y="5086919"/>
            <a:ext cx="1256309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>
                <a:solidFill>
                  <a:srgbClr val="FFFFFF"/>
                </a:solidFill>
              </a:rPr>
              <a:t>52%</a:t>
            </a:r>
            <a:endParaRPr/>
          </a:p>
        </p:txBody>
      </p:sp>
      <p:sp>
        <p:nvSpPr>
          <p:cNvPr id="38" name="TextShape 11"/>
          <p:cNvSpPr txBox="1"/>
          <p:nvPr/>
        </p:nvSpPr>
        <p:spPr>
          <a:xfrm>
            <a:off x="3370742" y="5407695"/>
            <a:ext cx="1284474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>
                <a:solidFill>
                  <a:srgbClr val="FFFFFF"/>
                </a:solidFill>
              </a:rPr>
              <a:t>36%</a:t>
            </a:r>
            <a:endParaRPr/>
          </a:p>
        </p:txBody>
      </p:sp>
      <p:sp>
        <p:nvSpPr>
          <p:cNvPr id="39" name="TextShape 12"/>
          <p:cNvSpPr txBox="1"/>
          <p:nvPr/>
        </p:nvSpPr>
        <p:spPr>
          <a:xfrm>
            <a:off x="7343171" y="4099977"/>
            <a:ext cx="1457827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>
                <a:solidFill>
                  <a:srgbClr val="FFFFFF"/>
                </a:solidFill>
              </a:rPr>
              <a:t>11%</a:t>
            </a:r>
            <a:endParaRPr/>
          </a:p>
        </p:txBody>
      </p:sp>
      <p:sp>
        <p:nvSpPr>
          <p:cNvPr id="40" name="TextShape 13"/>
          <p:cNvSpPr txBox="1"/>
          <p:nvPr/>
        </p:nvSpPr>
        <p:spPr>
          <a:xfrm>
            <a:off x="8292047" y="5738793"/>
            <a:ext cx="1457827" cy="677679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r>
              <a:rPr lang="en-US" sz="4000">
                <a:solidFill>
                  <a:srgbClr val="FFFFFF"/>
                </a:solidFill>
              </a:rPr>
              <a:t>69%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437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is Slow[</a:t>
            </a:r>
            <a:r>
              <a:rPr lang="en-US" dirty="0" err="1" smtClean="0"/>
              <a:t>er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3593" y="3041417"/>
            <a:ext cx="4638046" cy="34809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61504" y="3027125"/>
            <a:ext cx="4638046" cy="3480940"/>
          </a:xfrm>
          <a:prstGeom prst="rect">
            <a:avLst/>
          </a:prstGeom>
        </p:spPr>
      </p:pic>
      <p:sp>
        <p:nvSpPr>
          <p:cNvPr id="6" name="TextShape 2"/>
          <p:cNvSpPr txBox="1"/>
          <p:nvPr/>
        </p:nvSpPr>
        <p:spPr>
          <a:xfrm>
            <a:off x="1233011" y="2232331"/>
            <a:ext cx="3117171" cy="613762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pPr algn="ctr"/>
            <a:r>
              <a:rPr lang="en-US" sz="3500" dirty="0"/>
              <a:t>Web (320 </a:t>
            </a:r>
            <a:r>
              <a:rPr lang="en-US" sz="3500" dirty="0" err="1"/>
              <a:t>KiB</a:t>
            </a:r>
            <a:r>
              <a:rPr lang="en-US" sz="3500" dirty="0"/>
              <a:t>)</a:t>
            </a:r>
            <a:endParaRPr dirty="0"/>
          </a:p>
        </p:txBody>
      </p:sp>
      <p:sp>
        <p:nvSpPr>
          <p:cNvPr id="7" name="TextShape 3"/>
          <p:cNvSpPr txBox="1"/>
          <p:nvPr/>
        </p:nvSpPr>
        <p:spPr>
          <a:xfrm>
            <a:off x="6188928" y="2232331"/>
            <a:ext cx="2616551" cy="613762"/>
          </a:xfrm>
          <a:prstGeom prst="rect">
            <a:avLst/>
          </a:prstGeom>
        </p:spPr>
        <p:txBody>
          <a:bodyPr wrap="none" lIns="99198" tIns="49599" rIns="99198" bIns="49599"/>
          <a:lstStyle/>
          <a:p>
            <a:pPr algn="ctr"/>
            <a:r>
              <a:rPr lang="en-US" sz="3500" dirty="0"/>
              <a:t>Bulk (5 </a:t>
            </a:r>
            <a:r>
              <a:rPr lang="en-US" sz="3500" dirty="0" err="1"/>
              <a:t>MiB</a:t>
            </a:r>
            <a:r>
              <a:rPr lang="en-US" sz="3500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7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498711" y="2425579"/>
            <a:ext cx="2440565" cy="17081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98711" y="4635907"/>
            <a:ext cx="2440565" cy="1708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3540" y="4618826"/>
            <a:ext cx="2440565" cy="17081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77151" y="4601746"/>
            <a:ext cx="1965980" cy="17879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3540" y="2446718"/>
            <a:ext cx="2440565" cy="1708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97344" y="2463799"/>
            <a:ext cx="2069587" cy="2222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Tor != Internet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5" y="5610225"/>
            <a:ext cx="8594725" cy="124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Specialized Tor performance enhancements</a:t>
            </a:r>
            <a:endParaRPr lang="en-US" dirty="0"/>
          </a:p>
          <a:p>
            <a:pPr lvl="1"/>
            <a:r>
              <a:rPr lang="en-US" dirty="0" smtClean="0"/>
              <a:t>Reducing </a:t>
            </a:r>
            <a:r>
              <a:rPr lang="en-US" dirty="0"/>
              <a:t>load: </a:t>
            </a:r>
            <a:r>
              <a:rPr lang="en-US" dirty="0">
                <a:solidFill>
                  <a:srgbClr val="FFFF00"/>
                </a:solidFill>
              </a:rPr>
              <a:t>traffic admission </a:t>
            </a:r>
            <a:r>
              <a:rPr lang="en-US" dirty="0" smtClean="0">
                <a:solidFill>
                  <a:srgbClr val="FFFF00"/>
                </a:solidFill>
              </a:rPr>
              <a:t>control</a:t>
            </a:r>
          </a:p>
          <a:p>
            <a:pPr lvl="1"/>
            <a:r>
              <a:rPr lang="en-US" dirty="0" smtClean="0"/>
              <a:t>Reducing </a:t>
            </a:r>
            <a:r>
              <a:rPr lang="en-US" dirty="0"/>
              <a:t>load, improving utilization: </a:t>
            </a:r>
            <a:r>
              <a:rPr lang="en-US" dirty="0">
                <a:solidFill>
                  <a:srgbClr val="FFFF00"/>
                </a:solidFill>
              </a:rPr>
              <a:t>congestion control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3794" y="1628009"/>
            <a:ext cx="907557" cy="1386589"/>
          </a:xfrm>
          <a:prstGeom prst="rect">
            <a:avLst/>
          </a:prstGeom>
        </p:spPr>
      </p:pic>
      <p:pic>
        <p:nvPicPr>
          <p:cNvPr id="7" name="Picture 6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57" y="2060333"/>
            <a:ext cx="1348723" cy="897538"/>
          </a:xfrm>
          <a:prstGeom prst="rect">
            <a:avLst/>
          </a:prstGeom>
        </p:spPr>
      </p:pic>
      <p:pic>
        <p:nvPicPr>
          <p:cNvPr id="11" name="Picture 10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051" y="2060333"/>
            <a:ext cx="1348723" cy="89753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8217077" y="39796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217077" y="1888941"/>
            <a:ext cx="1288191" cy="106892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03794" y="3657964"/>
            <a:ext cx="907557" cy="1386589"/>
          </a:xfrm>
          <a:prstGeom prst="rect">
            <a:avLst/>
          </a:prstGeom>
        </p:spPr>
      </p:pic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9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Tor intro, traffic correlation</a:t>
            </a:r>
          </a:p>
          <a:p>
            <a:r>
              <a:rPr lang="en-US" strike="sngStrike" dirty="0" smtClean="0"/>
              <a:t>Why Tor is slow</a:t>
            </a:r>
          </a:p>
          <a:p>
            <a:r>
              <a:rPr lang="en-US" dirty="0" smtClean="0"/>
              <a:t>Traffic admission control</a:t>
            </a:r>
          </a:p>
          <a:p>
            <a:pPr lvl="1"/>
            <a:r>
              <a:rPr lang="en-US" dirty="0" smtClean="0"/>
              <a:t>Induced throttling attack</a:t>
            </a:r>
          </a:p>
          <a:p>
            <a:pPr lvl="1"/>
            <a:r>
              <a:rPr lang="en-US" dirty="0" smtClean="0"/>
              <a:t>Effects of throughput </a:t>
            </a:r>
            <a:r>
              <a:rPr lang="en-US" dirty="0" err="1" smtClean="0"/>
              <a:t>vs</a:t>
            </a:r>
            <a:r>
              <a:rPr lang="en-US" dirty="0" smtClean="0"/>
              <a:t> induced throttling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Induced throttling attack</a:t>
            </a:r>
          </a:p>
          <a:p>
            <a:pPr lvl="1"/>
            <a:r>
              <a:rPr lang="en-US" dirty="0"/>
              <a:t>Effects of throughput </a:t>
            </a:r>
            <a:r>
              <a:rPr lang="en-US" dirty="0" err="1"/>
              <a:t>vs</a:t>
            </a:r>
            <a:r>
              <a:rPr lang="en-US" dirty="0"/>
              <a:t> induced </a:t>
            </a:r>
            <a:r>
              <a:rPr lang="en-US" dirty="0" smtClean="0"/>
              <a:t>throttling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2"/>
          <p:cNvSpPr/>
          <p:nvPr/>
        </p:nvSpPr>
        <p:spPr>
          <a:xfrm>
            <a:off x="6599935" y="4753252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2" name="Line 2"/>
          <p:cNvSpPr/>
          <p:nvPr/>
        </p:nvSpPr>
        <p:spPr>
          <a:xfrm>
            <a:off x="6599935" y="3104829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0" name="Line 6"/>
          <p:cNvSpPr/>
          <p:nvPr/>
        </p:nvSpPr>
        <p:spPr>
          <a:xfrm>
            <a:off x="4731338" y="4753252"/>
            <a:ext cx="1702878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Traffic Admission Control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Line 1"/>
          <p:cNvSpPr/>
          <p:nvPr/>
        </p:nvSpPr>
        <p:spPr>
          <a:xfrm>
            <a:off x="1664471" y="4611047"/>
            <a:ext cx="2635989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5" name="Line 2"/>
          <p:cNvSpPr/>
          <p:nvPr/>
        </p:nvSpPr>
        <p:spPr>
          <a:xfrm>
            <a:off x="6599935" y="6123220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9" name="Line 6"/>
          <p:cNvSpPr/>
          <p:nvPr/>
        </p:nvSpPr>
        <p:spPr>
          <a:xfrm>
            <a:off x="4628917" y="4994946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10" name="Line 7"/>
          <p:cNvSpPr/>
          <p:nvPr/>
        </p:nvSpPr>
        <p:spPr>
          <a:xfrm flipV="1">
            <a:off x="4628917" y="3104829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061" y="3555049"/>
            <a:ext cx="1098627" cy="167893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1728552"/>
            <a:ext cx="1406503" cy="17173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4753253"/>
            <a:ext cx="1406503" cy="171694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3308272"/>
            <a:ext cx="1406503" cy="17173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524539" y="3369436"/>
            <a:ext cx="1393388" cy="1701337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2443204" y="4010025"/>
            <a:ext cx="948155" cy="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7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2751932" y="3400425"/>
            <a:ext cx="1295400" cy="121920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4" name="Line 1"/>
          <p:cNvSpPr/>
          <p:nvPr/>
        </p:nvSpPr>
        <p:spPr>
          <a:xfrm>
            <a:off x="1989932" y="3933825"/>
            <a:ext cx="2133600" cy="76200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1" name="Line 2"/>
          <p:cNvSpPr/>
          <p:nvPr/>
        </p:nvSpPr>
        <p:spPr>
          <a:xfrm>
            <a:off x="6599935" y="4753252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2" name="Line 2"/>
          <p:cNvSpPr/>
          <p:nvPr/>
        </p:nvSpPr>
        <p:spPr>
          <a:xfrm>
            <a:off x="6599935" y="3104829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0" name="Line 6"/>
          <p:cNvSpPr/>
          <p:nvPr/>
        </p:nvSpPr>
        <p:spPr>
          <a:xfrm>
            <a:off x="4731338" y="4753252"/>
            <a:ext cx="1702878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Traffic Admission Control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Line 1"/>
          <p:cNvSpPr/>
          <p:nvPr/>
        </p:nvSpPr>
        <p:spPr>
          <a:xfrm>
            <a:off x="1664471" y="4611047"/>
            <a:ext cx="2635989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5" name="Line 2"/>
          <p:cNvSpPr/>
          <p:nvPr/>
        </p:nvSpPr>
        <p:spPr>
          <a:xfrm>
            <a:off x="6599935" y="6123220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9" name="Line 6"/>
          <p:cNvSpPr/>
          <p:nvPr/>
        </p:nvSpPr>
        <p:spPr>
          <a:xfrm>
            <a:off x="4628917" y="4994946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10" name="Line 7"/>
          <p:cNvSpPr/>
          <p:nvPr/>
        </p:nvSpPr>
        <p:spPr>
          <a:xfrm flipV="1">
            <a:off x="4628917" y="3104829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80331" y="2714625"/>
            <a:ext cx="1098627" cy="167893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1728552"/>
            <a:ext cx="1406503" cy="17173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4753253"/>
            <a:ext cx="1406503" cy="171694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3308272"/>
            <a:ext cx="1406503" cy="17173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524539" y="3369436"/>
            <a:ext cx="1393388" cy="17013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31" y="5762625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Which connections?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At what rate?</a:t>
            </a:r>
            <a:endParaRPr lang="en-US" sz="3600" dirty="0"/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989931" y="1952625"/>
            <a:ext cx="1098627" cy="1678931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1227931" y="3705225"/>
            <a:ext cx="1098627" cy="1678931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5"/>
          <a:stretch>
            <a:fillRect/>
          </a:stretch>
        </p:blipFill>
        <p:spPr>
          <a:xfrm>
            <a:off x="161131" y="5838825"/>
            <a:ext cx="948155" cy="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1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2751932" y="3400425"/>
            <a:ext cx="1295400" cy="121920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4" name="Line 1"/>
          <p:cNvSpPr/>
          <p:nvPr/>
        </p:nvSpPr>
        <p:spPr>
          <a:xfrm>
            <a:off x="1989932" y="3933825"/>
            <a:ext cx="2133600" cy="76200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1" name="Line 2"/>
          <p:cNvSpPr/>
          <p:nvPr/>
        </p:nvSpPr>
        <p:spPr>
          <a:xfrm>
            <a:off x="6599935" y="4753252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2" name="Line 2"/>
          <p:cNvSpPr/>
          <p:nvPr/>
        </p:nvSpPr>
        <p:spPr>
          <a:xfrm>
            <a:off x="6599935" y="3104829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0" name="Line 6"/>
          <p:cNvSpPr/>
          <p:nvPr/>
        </p:nvSpPr>
        <p:spPr>
          <a:xfrm>
            <a:off x="4731338" y="4753252"/>
            <a:ext cx="1702878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Traffic Admission Control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Line 1"/>
          <p:cNvSpPr/>
          <p:nvPr/>
        </p:nvSpPr>
        <p:spPr>
          <a:xfrm>
            <a:off x="1664471" y="4611047"/>
            <a:ext cx="2635989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5" name="Line 2"/>
          <p:cNvSpPr/>
          <p:nvPr/>
        </p:nvSpPr>
        <p:spPr>
          <a:xfrm>
            <a:off x="6599935" y="6123220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9" name="Line 6"/>
          <p:cNvSpPr/>
          <p:nvPr/>
        </p:nvSpPr>
        <p:spPr>
          <a:xfrm>
            <a:off x="4628917" y="4994946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10" name="Line 7"/>
          <p:cNvSpPr/>
          <p:nvPr/>
        </p:nvSpPr>
        <p:spPr>
          <a:xfrm flipV="1">
            <a:off x="4628917" y="3104829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380331" y="2714625"/>
            <a:ext cx="1098627" cy="167893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610077" y="1728552"/>
            <a:ext cx="1406503" cy="17173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610077" y="4753253"/>
            <a:ext cx="1406503" cy="171694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5610077" y="3308272"/>
            <a:ext cx="1406503" cy="17173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3524539" y="3369436"/>
            <a:ext cx="1393388" cy="17013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31" y="5762625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Which connections?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At what rate?</a:t>
            </a:r>
            <a:endParaRPr lang="en-US" sz="3600" dirty="0"/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989931" y="1952625"/>
            <a:ext cx="1098627" cy="1678931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1227931" y="3705225"/>
            <a:ext cx="1098627" cy="1678931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161131" y="5838825"/>
            <a:ext cx="948155" cy="983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94531" y="1800225"/>
            <a:ext cx="2895600" cy="38862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0131" y="1800225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Sybil</a:t>
            </a:r>
            <a:br>
              <a:rPr lang="en-US" sz="3600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attack!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9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7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endCxn id="16" idx="2"/>
          </p:cNvCxnSpPr>
          <p:nvPr/>
        </p:nvCxnSpPr>
        <p:spPr>
          <a:xfrm flipH="1" flipV="1">
            <a:off x="2713831" y="3003869"/>
            <a:ext cx="419100" cy="176815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2"/>
          </p:cNvCxnSpPr>
          <p:nvPr/>
        </p:nvCxnSpPr>
        <p:spPr>
          <a:xfrm flipV="1">
            <a:off x="3132931" y="3003869"/>
            <a:ext cx="38100" cy="176815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2931" y="2867025"/>
            <a:ext cx="304800" cy="1752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132931" y="3095625"/>
            <a:ext cx="533400" cy="1600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132931" y="3248025"/>
            <a:ext cx="838200" cy="1447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447131" y="2943225"/>
            <a:ext cx="685800" cy="1828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218531" y="3095625"/>
            <a:ext cx="838200" cy="1600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3" idx="2"/>
          </p:cNvCxnSpPr>
          <p:nvPr/>
        </p:nvCxnSpPr>
        <p:spPr>
          <a:xfrm flipH="1" flipV="1">
            <a:off x="2028031" y="3341100"/>
            <a:ext cx="1104900" cy="143092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3" name="Picture 12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31" y="2442256"/>
            <a:ext cx="533400" cy="898844"/>
          </a:xfrm>
          <a:prstGeom prst="rect">
            <a:avLst/>
          </a:prstGeom>
        </p:spPr>
      </p:pic>
      <p:pic>
        <p:nvPicPr>
          <p:cNvPr id="14" name="Picture 13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333625"/>
            <a:ext cx="533400" cy="898844"/>
          </a:xfrm>
          <a:prstGeom prst="rect">
            <a:avLst/>
          </a:prstGeom>
        </p:spPr>
      </p:pic>
      <p:pic>
        <p:nvPicPr>
          <p:cNvPr id="15" name="Picture 14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31" y="2181225"/>
            <a:ext cx="533400" cy="898844"/>
          </a:xfrm>
          <a:prstGeom prst="rect">
            <a:avLst/>
          </a:prstGeom>
        </p:spPr>
      </p:pic>
      <p:pic>
        <p:nvPicPr>
          <p:cNvPr id="16" name="Picture 15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05025"/>
            <a:ext cx="533400" cy="898844"/>
          </a:xfrm>
          <a:prstGeom prst="rect">
            <a:avLst/>
          </a:prstGeom>
        </p:spPr>
      </p:pic>
      <p:pic>
        <p:nvPicPr>
          <p:cNvPr id="21" name="Picture 20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31" y="2442256"/>
            <a:ext cx="533400" cy="898844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31" y="2333625"/>
            <a:ext cx="533400" cy="898844"/>
          </a:xfrm>
          <a:prstGeom prst="rect">
            <a:avLst/>
          </a:prstGeom>
        </p:spPr>
      </p:pic>
      <p:pic>
        <p:nvPicPr>
          <p:cNvPr id="23" name="Picture 22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31" y="2181225"/>
            <a:ext cx="533400" cy="898844"/>
          </a:xfrm>
          <a:prstGeom prst="rect">
            <a:avLst/>
          </a:prstGeom>
        </p:spPr>
      </p:pic>
      <p:pic>
        <p:nvPicPr>
          <p:cNvPr id="24" name="Picture 23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1" y="2105025"/>
            <a:ext cx="533400" cy="89884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275931" y="195262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Sybil attack (connect only)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159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endCxn id="16" idx="2"/>
          </p:cNvCxnSpPr>
          <p:nvPr/>
        </p:nvCxnSpPr>
        <p:spPr>
          <a:xfrm flipH="1" flipV="1">
            <a:off x="2713831" y="3003869"/>
            <a:ext cx="419100" cy="176815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2"/>
          </p:cNvCxnSpPr>
          <p:nvPr/>
        </p:nvCxnSpPr>
        <p:spPr>
          <a:xfrm flipV="1">
            <a:off x="3132931" y="3003869"/>
            <a:ext cx="38100" cy="176815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2931" y="2867025"/>
            <a:ext cx="304800" cy="1752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132931" y="3095625"/>
            <a:ext cx="533400" cy="1600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132931" y="3248025"/>
            <a:ext cx="838200" cy="1447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447131" y="2943225"/>
            <a:ext cx="685800" cy="1828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218531" y="3095625"/>
            <a:ext cx="838200" cy="1600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3" idx="2"/>
          </p:cNvCxnSpPr>
          <p:nvPr/>
        </p:nvCxnSpPr>
        <p:spPr>
          <a:xfrm flipH="1" flipV="1">
            <a:off x="2028031" y="3341100"/>
            <a:ext cx="1104900" cy="143092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3" name="Picture 12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31" y="2442256"/>
            <a:ext cx="533400" cy="898844"/>
          </a:xfrm>
          <a:prstGeom prst="rect">
            <a:avLst/>
          </a:prstGeom>
        </p:spPr>
      </p:pic>
      <p:pic>
        <p:nvPicPr>
          <p:cNvPr id="14" name="Picture 13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333625"/>
            <a:ext cx="533400" cy="898844"/>
          </a:xfrm>
          <a:prstGeom prst="rect">
            <a:avLst/>
          </a:prstGeom>
        </p:spPr>
      </p:pic>
      <p:pic>
        <p:nvPicPr>
          <p:cNvPr id="15" name="Picture 14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31" y="2181225"/>
            <a:ext cx="533400" cy="898844"/>
          </a:xfrm>
          <a:prstGeom prst="rect">
            <a:avLst/>
          </a:prstGeom>
        </p:spPr>
      </p:pic>
      <p:pic>
        <p:nvPicPr>
          <p:cNvPr id="16" name="Picture 15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05025"/>
            <a:ext cx="533400" cy="898844"/>
          </a:xfrm>
          <a:prstGeom prst="rect">
            <a:avLst/>
          </a:prstGeom>
        </p:spPr>
      </p:pic>
      <p:pic>
        <p:nvPicPr>
          <p:cNvPr id="21" name="Picture 20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31" y="2442256"/>
            <a:ext cx="533400" cy="898844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31" y="2333625"/>
            <a:ext cx="533400" cy="898844"/>
          </a:xfrm>
          <a:prstGeom prst="rect">
            <a:avLst/>
          </a:prstGeom>
        </p:spPr>
      </p:pic>
      <p:pic>
        <p:nvPicPr>
          <p:cNvPr id="23" name="Picture 22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31" y="2181225"/>
            <a:ext cx="533400" cy="898844"/>
          </a:xfrm>
          <a:prstGeom prst="rect">
            <a:avLst/>
          </a:prstGeom>
        </p:spPr>
      </p:pic>
      <p:pic>
        <p:nvPicPr>
          <p:cNvPr id="24" name="Picture 23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1" y="2105025"/>
            <a:ext cx="533400" cy="898844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9"/>
          <a:stretch>
            <a:fillRect/>
          </a:stretch>
        </p:blipFill>
        <p:spPr>
          <a:xfrm>
            <a:off x="1837531" y="4238625"/>
            <a:ext cx="609600" cy="632538"/>
          </a:xfrm>
          <a:prstGeom prst="rect">
            <a:avLst/>
          </a:prstGeom>
        </p:spPr>
      </p:pic>
      <p:pic>
        <p:nvPicPr>
          <p:cNvPr id="32" name="Content Placeholder 6" descr="heartbea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0" y="53054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37331" y="652462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 drops to throttle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with Onion Routing</a:t>
            </a:r>
            <a:endParaRPr lang="en-US" dirty="0"/>
          </a:p>
        </p:txBody>
      </p:sp>
      <p:pic>
        <p:nvPicPr>
          <p:cNvPr id="4" name="Content Placeholder 3" descr="or-overview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37" b="-5537"/>
          <a:stretch>
            <a:fillRect/>
          </a:stretch>
        </p:blipFill>
        <p:spPr>
          <a:xfrm>
            <a:off x="313531" y="3171825"/>
            <a:ext cx="9336088" cy="2159000"/>
          </a:xfrm>
        </p:spPr>
      </p:pic>
    </p:spTree>
    <p:extLst>
      <p:ext uri="{BB962C8B-B14F-4D97-AF65-F5344CB8AC3E}">
        <p14:creationId xmlns:p14="http://schemas.microsoft.com/office/powerpoint/2010/main" val="321550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75931" y="195262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Disconnect </a:t>
            </a:r>
            <a:r>
              <a:rPr lang="en-US" sz="3600" dirty="0" err="1" smtClean="0"/>
              <a:t>sybils</a:t>
            </a:r>
            <a:endParaRPr lang="en-US" sz="3600" dirty="0"/>
          </a:p>
        </p:txBody>
      </p:sp>
      <p:pic>
        <p:nvPicPr>
          <p:cNvPr id="36" name="Picture 35"/>
          <p:cNvPicPr/>
          <p:nvPr/>
        </p:nvPicPr>
        <p:blipFill>
          <a:blip r:embed="rId8"/>
          <a:stretch>
            <a:fillRect/>
          </a:stretch>
        </p:blipFill>
        <p:spPr>
          <a:xfrm>
            <a:off x="1837531" y="4238625"/>
            <a:ext cx="609600" cy="6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2" name="Content Placeholder 6" descr="heartb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0" y="53054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37331" y="652462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8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Throttling Prototype</a:t>
            </a:r>
            <a:endParaRPr lang="en-US" dirty="0"/>
          </a:p>
        </p:txBody>
      </p:sp>
      <p:pic>
        <p:nvPicPr>
          <p:cNvPr id="10" name="Picture 9" descr="flag-proto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1" y="1724025"/>
            <a:ext cx="3657600" cy="2743200"/>
          </a:xfrm>
          <a:prstGeom prst="rect">
            <a:avLst/>
          </a:prstGeom>
        </p:spPr>
      </p:pic>
      <p:pic>
        <p:nvPicPr>
          <p:cNvPr id="11" name="Picture 10" descr="bitsplit-prototy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31" y="1724025"/>
            <a:ext cx="3657600" cy="2743200"/>
          </a:xfrm>
          <a:prstGeom prst="rect">
            <a:avLst/>
          </a:prstGeom>
        </p:spPr>
      </p:pic>
      <p:pic>
        <p:nvPicPr>
          <p:cNvPr id="12" name="Picture 11" descr="thresh-prototyp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1" y="4467225"/>
            <a:ext cx="3657600" cy="2743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4600" y="1571625"/>
            <a:ext cx="18375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bitsplit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9531" y="1571625"/>
            <a:ext cx="18375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flag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1131" y="4314825"/>
            <a:ext cx="18375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threshold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331" y="6700127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Jansen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USENIX Sec’12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4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Throttling Results</a:t>
            </a:r>
            <a:endParaRPr lang="en-US" dirty="0"/>
          </a:p>
        </p:txBody>
      </p:sp>
      <p:pic>
        <p:nvPicPr>
          <p:cNvPr id="3" name="Picture 2" descr="tput-trafadm-prob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1" y="2790825"/>
            <a:ext cx="5080000" cy="3810000"/>
          </a:xfrm>
          <a:prstGeom prst="rect">
            <a:avLst/>
          </a:prstGeom>
        </p:spPr>
      </p:pic>
      <p:pic>
        <p:nvPicPr>
          <p:cNvPr id="4" name="Picture 3" descr="trafadm-prob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1" y="2790825"/>
            <a:ext cx="5080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31" y="679269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Throughput Attack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809331" y="6792694"/>
            <a:ext cx="503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Induced Throttling Attack</a:t>
            </a:r>
            <a:endParaRPr lang="en-US" sz="3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06006"/>
              </p:ext>
            </p:extLst>
          </p:nvPr>
        </p:nvGraphicFramePr>
        <p:xfrm>
          <a:off x="1151731" y="1876425"/>
          <a:ext cx="7800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2400300" imgH="304800" progId="Equation.3">
                  <p:embed/>
                </p:oleObj>
              </mc:Choice>
              <mc:Fallback>
                <p:oleObj name="Equation" r:id="rId5" imgW="24003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1731" y="1876425"/>
                        <a:ext cx="7800975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Tor intro, traffic correlation</a:t>
            </a:r>
          </a:p>
          <a:p>
            <a:r>
              <a:rPr lang="en-US" strike="sngStrike" dirty="0" smtClean="0"/>
              <a:t>Why Tor is slow</a:t>
            </a:r>
          </a:p>
          <a:p>
            <a:r>
              <a:rPr lang="en-US" strike="sngStrike" dirty="0" smtClean="0"/>
              <a:t>Traffic admission control</a:t>
            </a:r>
          </a:p>
          <a:p>
            <a:pPr lvl="1"/>
            <a:r>
              <a:rPr lang="en-US" strike="sngStrike" dirty="0" smtClean="0"/>
              <a:t>Induced throttling attack</a:t>
            </a:r>
          </a:p>
          <a:p>
            <a:pPr lvl="1"/>
            <a:r>
              <a:rPr lang="en-US" strike="sngStrike" dirty="0" smtClean="0"/>
              <a:t>Effects of throughput </a:t>
            </a:r>
            <a:r>
              <a:rPr lang="en-US" strike="sngStrike" dirty="0" err="1" smtClean="0"/>
              <a:t>vs</a:t>
            </a:r>
            <a:r>
              <a:rPr lang="en-US" strike="sngStrike" dirty="0" smtClean="0"/>
              <a:t> induced throttling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Induced throttling attack</a:t>
            </a:r>
          </a:p>
          <a:p>
            <a:pPr lvl="1"/>
            <a:r>
              <a:rPr lang="en-US" dirty="0"/>
              <a:t>Effects of throughput </a:t>
            </a:r>
            <a:r>
              <a:rPr lang="en-US" dirty="0" err="1"/>
              <a:t>vs</a:t>
            </a:r>
            <a:r>
              <a:rPr lang="en-US" dirty="0"/>
              <a:t> induced </a:t>
            </a:r>
            <a:r>
              <a:rPr lang="en-US" dirty="0" smtClean="0"/>
              <a:t>throttling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9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2142331" y="5305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142331" y="5686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42331" y="6067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904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0531" y="54578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cells (max 500)</a:t>
            </a:r>
            <a:endParaRPr lang="en-US" dirty="0"/>
          </a:p>
        </p:txBody>
      </p:sp>
      <p:pic>
        <p:nvPicPr>
          <p:cNvPr id="21" name="Picture 2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76" y="3476625"/>
            <a:ext cx="1178055" cy="14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9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2142331" y="5305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1331" y="27146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2142331" y="5686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42331" y="6067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18531" y="3248025"/>
            <a:ext cx="48006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904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0531" y="545782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cells (max 500)</a:t>
            </a:r>
            <a:endParaRPr lang="en-US" dirty="0"/>
          </a:p>
        </p:txBody>
      </p:sp>
      <p:pic>
        <p:nvPicPr>
          <p:cNvPr id="18" name="Picture 1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76" y="3476625"/>
            <a:ext cx="1178055" cy="14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523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731" y="54578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cells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0285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285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85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381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381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6381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0" name="Picture 2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838825"/>
            <a:ext cx="914400" cy="1540875"/>
          </a:xfrm>
          <a:prstGeom prst="rect">
            <a:avLst/>
          </a:prstGeom>
        </p:spPr>
      </p:pic>
      <p:sp>
        <p:nvSpPr>
          <p:cNvPr id="31" name="Curved Left Arrow 30"/>
          <p:cNvSpPr/>
          <p:nvPr/>
        </p:nvSpPr>
        <p:spPr bwMode="auto">
          <a:xfrm>
            <a:off x="3590131" y="5686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Curved Left Arrow 31"/>
          <p:cNvSpPr/>
          <p:nvPr/>
        </p:nvSpPr>
        <p:spPr bwMode="auto">
          <a:xfrm rot="10800000">
            <a:off x="1761331" y="5610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523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731" y="54578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cells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0285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285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85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381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381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6381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0" name="Picture 2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838825"/>
            <a:ext cx="914400" cy="1540875"/>
          </a:xfrm>
          <a:prstGeom prst="rect">
            <a:avLst/>
          </a:prstGeom>
        </p:spPr>
      </p:pic>
      <p:sp>
        <p:nvSpPr>
          <p:cNvPr id="31" name="Curved Left Arrow 30"/>
          <p:cNvSpPr/>
          <p:nvPr/>
        </p:nvSpPr>
        <p:spPr bwMode="auto">
          <a:xfrm>
            <a:off x="3590131" y="5686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Curved Left Arrow 31"/>
          <p:cNvSpPr/>
          <p:nvPr/>
        </p:nvSpPr>
        <p:spPr bwMode="auto">
          <a:xfrm rot="10800000">
            <a:off x="1761331" y="5610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331" y="6531828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 drops to 0</a:t>
            </a:r>
            <a:endParaRPr lang="en-US" dirty="0"/>
          </a:p>
        </p:txBody>
      </p:sp>
      <p:pic>
        <p:nvPicPr>
          <p:cNvPr id="34" name="Content Placeholder 6" descr="heartb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-30734" y="53816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768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523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731" y="54578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cells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0285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285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85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381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381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6381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0" name="Picture 2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838825"/>
            <a:ext cx="914400" cy="1540875"/>
          </a:xfrm>
          <a:prstGeom prst="rect">
            <a:avLst/>
          </a:prstGeom>
        </p:spPr>
      </p:pic>
      <p:sp>
        <p:nvSpPr>
          <p:cNvPr id="31" name="Curved Left Arrow 30"/>
          <p:cNvSpPr/>
          <p:nvPr/>
        </p:nvSpPr>
        <p:spPr bwMode="auto">
          <a:xfrm>
            <a:off x="3590131" y="5686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Curved Left Arrow 31"/>
          <p:cNvSpPr/>
          <p:nvPr/>
        </p:nvSpPr>
        <p:spPr bwMode="auto">
          <a:xfrm rot="10800000">
            <a:off x="1761331" y="5610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331" y="27146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18531" y="3248025"/>
            <a:ext cx="48006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8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523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731" y="54578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cells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0285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285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85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381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381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6381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0" name="Picture 2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838825"/>
            <a:ext cx="914400" cy="1540875"/>
          </a:xfrm>
          <a:prstGeom prst="rect">
            <a:avLst/>
          </a:prstGeom>
        </p:spPr>
      </p:pic>
      <p:sp>
        <p:nvSpPr>
          <p:cNvPr id="31" name="Curved Left Arrow 30"/>
          <p:cNvSpPr/>
          <p:nvPr/>
        </p:nvSpPr>
        <p:spPr bwMode="auto">
          <a:xfrm>
            <a:off x="3590131" y="5686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Curved Left Arrow 31"/>
          <p:cNvSpPr/>
          <p:nvPr/>
        </p:nvSpPr>
        <p:spPr bwMode="auto">
          <a:xfrm rot="10800000">
            <a:off x="1761331" y="5610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331" y="27146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18531" y="3248025"/>
            <a:ext cx="48006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7331" y="6524625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 increases</a:t>
            </a:r>
            <a:endParaRPr lang="en-US" dirty="0"/>
          </a:p>
        </p:txBody>
      </p:sp>
      <p:pic>
        <p:nvPicPr>
          <p:cNvPr id="37" name="Content Placeholder 6" descr="heartb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-30734" y="53816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44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Throttling Prototype</a:t>
            </a:r>
            <a:endParaRPr lang="en-US" dirty="0"/>
          </a:p>
        </p:txBody>
      </p:sp>
      <p:pic>
        <p:nvPicPr>
          <p:cNvPr id="4" name="Picture 3" descr="cong-prototpy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9" y="2062449"/>
            <a:ext cx="6180492" cy="463536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0740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Throttling Results</a:t>
            </a:r>
            <a:endParaRPr lang="en-US" dirty="0"/>
          </a:p>
        </p:txBody>
      </p:sp>
      <p:pic>
        <p:nvPicPr>
          <p:cNvPr id="6" name="Picture 5" descr="c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1" y="2296405"/>
            <a:ext cx="4856430" cy="323762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cong-smooth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3928004"/>
            <a:ext cx="5037932" cy="33586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TextBox 7"/>
          <p:cNvSpPr txBox="1"/>
          <p:nvPr/>
        </p:nvSpPr>
        <p:spPr>
          <a:xfrm>
            <a:off x="694531" y="2257425"/>
            <a:ext cx="3657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Raw throughput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2731" y="3933825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Smoothed throughput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Throttling Results</a:t>
            </a:r>
            <a:endParaRPr lang="en-US" dirty="0"/>
          </a:p>
        </p:txBody>
      </p:sp>
      <p:pic>
        <p:nvPicPr>
          <p:cNvPr id="4" name="Picture 3" descr="tput-cong-prob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" y="2838243"/>
            <a:ext cx="4978400" cy="3733800"/>
          </a:xfrm>
          <a:prstGeom prst="rect">
            <a:avLst/>
          </a:prstGeom>
        </p:spPr>
      </p:pic>
      <p:pic>
        <p:nvPicPr>
          <p:cNvPr id="5" name="Picture 4" descr="cong-prob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1" y="2830294"/>
            <a:ext cx="4978400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331" y="679269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Throughput Attack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09331" y="6792694"/>
            <a:ext cx="503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Induced Throttling Attack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66910"/>
              </p:ext>
            </p:extLst>
          </p:nvPr>
        </p:nvGraphicFramePr>
        <p:xfrm>
          <a:off x="1151731" y="1876425"/>
          <a:ext cx="7800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2400300" imgH="304800" progId="Equation.3">
                  <p:embed/>
                </p:oleObj>
              </mc:Choice>
              <mc:Fallback>
                <p:oleObj name="Equation" r:id="rId5" imgW="24003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1731" y="1876425"/>
                        <a:ext cx="7800975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71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95425"/>
            <a:ext cx="8564563" cy="1620838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11300" y="3432175"/>
            <a:ext cx="7053263" cy="1931988"/>
          </a:xfrm>
        </p:spPr>
        <p:txBody>
          <a:bodyPr/>
          <a:lstStyle/>
          <a:p>
            <a:r>
              <a:rPr lang="en-US" dirty="0" smtClean="0"/>
              <a:t>rob.g.jansen@nrl.navy.mil</a:t>
            </a:r>
          </a:p>
        </p:txBody>
      </p:sp>
      <p:pic>
        <p:nvPicPr>
          <p:cNvPr id="10" name="Content Placeholder 3" descr="evi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7704931" y="4314825"/>
            <a:ext cx="2961604" cy="36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1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2131" y="3324225"/>
            <a:ext cx="3429000" cy="205740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2131" y="3324225"/>
            <a:ext cx="3429000" cy="205740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1456531" y="1952625"/>
            <a:ext cx="1447800" cy="19812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6638131" y="1952625"/>
            <a:ext cx="1447800" cy="19812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7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2131" y="3324225"/>
            <a:ext cx="3429000" cy="205740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1456531" y="1952625"/>
            <a:ext cx="1447800" cy="19812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6638131" y="1952625"/>
            <a:ext cx="1447800" cy="19812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2" name="Content Placeholder 6" descr="heartbea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999331" y="5686425"/>
            <a:ext cx="2709206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6" descr="heartbea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6180931" y="5686425"/>
            <a:ext cx="2709206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485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Throughput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18" name="Picture 17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Mittal </a:t>
            </a:r>
            <a:r>
              <a:rPr lang="en-US" dirty="0" err="1" smtClean="0"/>
              <a:t>et.al</a:t>
            </a:r>
            <a:r>
              <a:rPr lang="en-US" dirty="0" smtClean="0"/>
              <a:t>. CCS’11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2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Throughput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18" name="Picture 17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pic>
        <p:nvPicPr>
          <p:cNvPr id="19" name="Picture 18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4314825"/>
            <a:ext cx="914400" cy="1540875"/>
          </a:xfrm>
          <a:prstGeom prst="rect">
            <a:avLst/>
          </a:prstGeom>
        </p:spPr>
      </p:pic>
      <p:sp>
        <p:nvSpPr>
          <p:cNvPr id="29" name="Curved Left Arrow 28"/>
          <p:cNvSpPr/>
          <p:nvPr/>
        </p:nvSpPr>
        <p:spPr bwMode="auto">
          <a:xfrm>
            <a:off x="3590131" y="4162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 rot="10800000">
            <a:off x="1761331" y="4086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Mittal </a:t>
            </a:r>
            <a:r>
              <a:rPr lang="en-US" dirty="0" err="1" smtClean="0"/>
              <a:t>et.al</a:t>
            </a:r>
            <a:r>
              <a:rPr lang="en-US" dirty="0" smtClean="0"/>
              <a:t>. CCS’11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4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Hiragino Mincho Pro W3"/>
        <a:cs typeface="Hiragino Mincho Pro W3"/>
      </a:majorFont>
      <a:minorFont>
        <a:latin typeface="Arial"/>
        <a:ea typeface="Hiragino Mincho Pro W3"/>
        <a:cs typeface="Hiragino Mincho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39726</TotalTime>
  <Words>698</Words>
  <Application>Microsoft Macintosh PowerPoint</Application>
  <PresentationFormat>Custom</PresentationFormat>
  <Paragraphs>212</Paragraphs>
  <Slides>44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Blank Presentation</vt:lpstr>
      <vt:lpstr>Equation</vt:lpstr>
      <vt:lpstr>How Low Can You Go: Balancing Performance with Anonymity in Tor’</vt:lpstr>
      <vt:lpstr>This Talk in a Nutshell</vt:lpstr>
      <vt:lpstr>Anonymity with Onion Routing</vt:lpstr>
      <vt:lpstr>Traffic Correlation</vt:lpstr>
      <vt:lpstr>Traffic Correlation</vt:lpstr>
      <vt:lpstr>Traffic Correlation</vt:lpstr>
      <vt:lpstr>Traffic Correlation</vt:lpstr>
      <vt:lpstr>Traffic Correlation: Throughput</vt:lpstr>
      <vt:lpstr>Traffic Correlation: Throughput</vt:lpstr>
      <vt:lpstr>Traffic Correlation: Throughput</vt:lpstr>
      <vt:lpstr>Traffic Correlation: Throughput</vt:lpstr>
      <vt:lpstr>Traffic Correlation: Latency</vt:lpstr>
      <vt:lpstr>Traffic Correlation: Latency</vt:lpstr>
      <vt:lpstr>Traffic Correlation: Latency</vt:lpstr>
      <vt:lpstr>Traffic Correlation: Latency</vt:lpstr>
      <vt:lpstr>Outline</vt:lpstr>
      <vt:lpstr>Tor’s Current Status</vt:lpstr>
      <vt:lpstr>Tor’s Current Status</vt:lpstr>
      <vt:lpstr>Tor’s Current Status</vt:lpstr>
      <vt:lpstr>PowerPoint Presentation</vt:lpstr>
      <vt:lpstr>Tor is Slow[er]</vt:lpstr>
      <vt:lpstr>Tor != Internet</vt:lpstr>
      <vt:lpstr>Outline</vt:lpstr>
      <vt:lpstr>Traffic Admission Control</vt:lpstr>
      <vt:lpstr>Traffic Admission Control</vt:lpstr>
      <vt:lpstr>Traffic Admission Control</vt:lpstr>
      <vt:lpstr>Traffic Admission Control</vt:lpstr>
      <vt:lpstr>Traffic Admission Control</vt:lpstr>
      <vt:lpstr>Traffic Admission Control</vt:lpstr>
      <vt:lpstr>Traffic Admission Control</vt:lpstr>
      <vt:lpstr>Traffic Admission Control</vt:lpstr>
      <vt:lpstr>Induced Throttling Prototype</vt:lpstr>
      <vt:lpstr>Induced Throttling Results</vt:lpstr>
      <vt:lpstr>Outline</vt:lpstr>
      <vt:lpstr>Congestion Control</vt:lpstr>
      <vt:lpstr>Congestion Control</vt:lpstr>
      <vt:lpstr>Congestion Control</vt:lpstr>
      <vt:lpstr>Congestion Control</vt:lpstr>
      <vt:lpstr>Congestion Control</vt:lpstr>
      <vt:lpstr>Congestion Control</vt:lpstr>
      <vt:lpstr>Induced Throttling Prototype</vt:lpstr>
      <vt:lpstr>Induced Throttling Results</vt:lpstr>
      <vt:lpstr>Induced Throttling Results</vt:lpstr>
      <vt:lpstr>Questions?</vt:lpstr>
    </vt:vector>
  </TitlesOfParts>
  <Manager/>
  <Company>Paul Syverson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Proposal #: 55-P080-08 Presenter: Paul Syverson      Code 5543      (202) 404-7931      syverson@itd.nrl.navy.mil  Funding Summary: $870000,  FY08-FY10</dc:title>
  <dc:subject/>
  <dc:creator/>
  <cp:keywords/>
  <dc:description/>
  <cp:lastModifiedBy>Rob Jansen</cp:lastModifiedBy>
  <cp:revision>216</cp:revision>
  <cp:lastPrinted>2011-06-08T15:26:59Z</cp:lastPrinted>
  <dcterms:created xsi:type="dcterms:W3CDTF">2011-10-13T20:08:31Z</dcterms:created>
  <dcterms:modified xsi:type="dcterms:W3CDTF">2013-09-26T18:49:25Z</dcterms:modified>
  <cp:category/>
</cp:coreProperties>
</file>