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535" r:id="rId2"/>
    <p:sldId id="624" r:id="rId3"/>
    <p:sldId id="552" r:id="rId4"/>
    <p:sldId id="563" r:id="rId5"/>
    <p:sldId id="564" r:id="rId6"/>
    <p:sldId id="565" r:id="rId7"/>
    <p:sldId id="601" r:id="rId8"/>
    <p:sldId id="600" r:id="rId9"/>
    <p:sldId id="602" r:id="rId10"/>
    <p:sldId id="603" r:id="rId11"/>
    <p:sldId id="604" r:id="rId12"/>
    <p:sldId id="610" r:id="rId13"/>
    <p:sldId id="605" r:id="rId14"/>
    <p:sldId id="607" r:id="rId15"/>
    <p:sldId id="606" r:id="rId16"/>
    <p:sldId id="608" r:id="rId17"/>
    <p:sldId id="609" r:id="rId18"/>
    <p:sldId id="611" r:id="rId19"/>
    <p:sldId id="612" r:id="rId20"/>
    <p:sldId id="613" r:id="rId21"/>
    <p:sldId id="614" r:id="rId22"/>
    <p:sldId id="615" r:id="rId23"/>
    <p:sldId id="625" r:id="rId24"/>
    <p:sldId id="616" r:id="rId25"/>
    <p:sldId id="673" r:id="rId26"/>
    <p:sldId id="617" r:id="rId27"/>
    <p:sldId id="618" r:id="rId28"/>
    <p:sldId id="619" r:id="rId29"/>
    <p:sldId id="667" r:id="rId30"/>
    <p:sldId id="669" r:id="rId31"/>
    <p:sldId id="670" r:id="rId32"/>
    <p:sldId id="672" r:id="rId33"/>
    <p:sldId id="639" r:id="rId34"/>
    <p:sldId id="643" r:id="rId35"/>
    <p:sldId id="638" r:id="rId36"/>
    <p:sldId id="644" r:id="rId37"/>
    <p:sldId id="645" r:id="rId38"/>
    <p:sldId id="646" r:id="rId39"/>
    <p:sldId id="647" r:id="rId40"/>
    <p:sldId id="648" r:id="rId41"/>
    <p:sldId id="649" r:id="rId42"/>
    <p:sldId id="655" r:id="rId43"/>
    <p:sldId id="658" r:id="rId44"/>
    <p:sldId id="653" r:id="rId45"/>
    <p:sldId id="650" r:id="rId46"/>
    <p:sldId id="651" r:id="rId47"/>
    <p:sldId id="654" r:id="rId48"/>
    <p:sldId id="659" r:id="rId49"/>
    <p:sldId id="661" r:id="rId50"/>
    <p:sldId id="664" r:id="rId51"/>
    <p:sldId id="665" r:id="rId52"/>
    <p:sldId id="663" r:id="rId53"/>
    <p:sldId id="662" r:id="rId54"/>
    <p:sldId id="668" r:id="rId55"/>
    <p:sldId id="622" r:id="rId56"/>
    <p:sldId id="550" r:id="rId57"/>
    <p:sldId id="666" r:id="rId58"/>
    <p:sldId id="621" r:id="rId59"/>
    <p:sldId id="626" r:id="rId60"/>
    <p:sldId id="630" r:id="rId61"/>
    <p:sldId id="632" r:id="rId62"/>
    <p:sldId id="629" r:id="rId63"/>
    <p:sldId id="633" r:id="rId64"/>
    <p:sldId id="634" r:id="rId65"/>
    <p:sldId id="635" r:id="rId66"/>
    <p:sldId id="636" r:id="rId67"/>
    <p:sldId id="637" r:id="rId68"/>
  </p:sldIdLst>
  <p:sldSz cx="10075863" cy="7562850"/>
  <p:notesSz cx="7772400" cy="10058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6B"/>
    <a:srgbClr val="FFA1A5"/>
    <a:srgbClr val="FF9597"/>
    <a:srgbClr val="FF5A5E"/>
    <a:srgbClr val="FF1B2A"/>
    <a:srgbClr val="FFA1A3"/>
    <a:srgbClr val="FF4F54"/>
    <a:srgbClr val="FFFBFB"/>
    <a:srgbClr val="FFFDFD"/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9" autoAdjust="0"/>
    <p:restoredTop sz="99794" autoAdjust="0"/>
  </p:normalViewPr>
  <p:slideViewPr>
    <p:cSldViewPr>
      <p:cViewPr varScale="1">
        <p:scale>
          <a:sx n="81" d="100"/>
          <a:sy n="81" d="100"/>
        </p:scale>
        <p:origin x="-1432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8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19600" y="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50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19600" y="95250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378656-706C-3648-B184-DC6EF014B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3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368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6" name="Text Box 8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0529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02561" y="9553734"/>
            <a:ext cx="3368040" cy="502920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E3A401DC-9F30-9448-AD9B-EC09018610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7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6613" y="627063"/>
            <a:ext cx="2147887" cy="6227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294438" cy="6227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594725" cy="1252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116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2101850"/>
            <a:ext cx="422116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27063"/>
            <a:ext cx="8594725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5947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2pPr>
      <a:lvl3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3pPr>
      <a:lvl4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4pPr>
      <a:lvl5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9pPr>
    </p:titleStyle>
    <p:bodyStyle>
      <a:lvl1pPr marL="422275" indent="-317500" algn="l" defTabSz="457200" rtl="0" eaLnBrk="0" fontAlgn="base" hangingPunct="0">
        <a:lnSpc>
          <a:spcPct val="95000"/>
        </a:lnSpc>
        <a:spcBef>
          <a:spcPct val="0"/>
        </a:spcBef>
        <a:spcAft>
          <a:spcPts val="1013"/>
        </a:spcAft>
        <a:buClr>
          <a:srgbClr val="FFFFFF"/>
        </a:buClr>
        <a:buSzPct val="45000"/>
        <a:buFont typeface="StarSymbol" charset="0"/>
        <a:buChar char="●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lnSpc>
          <a:spcPct val="95000"/>
        </a:lnSpc>
        <a:spcBef>
          <a:spcPct val="0"/>
        </a:spcBef>
        <a:spcAft>
          <a:spcPts val="725"/>
        </a:spcAft>
        <a:buClr>
          <a:srgbClr val="FFFFFF"/>
        </a:buClr>
        <a:buSzPct val="75000"/>
        <a:buFont typeface="StarSymbol" charset="0"/>
        <a:buChar char="–"/>
        <a:defRPr sz="2600">
          <a:solidFill>
            <a:srgbClr val="FFFFFF"/>
          </a:solidFill>
          <a:latin typeface="+mn-lt"/>
          <a:ea typeface="+mn-ea"/>
          <a:cs typeface="+mn-cs"/>
        </a:defRPr>
      </a:lvl2pPr>
      <a:lvl3pPr marL="1285875" indent="-212725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FFFFFF"/>
        </a:buClr>
        <a:buSzPct val="45000"/>
        <a:buFont typeface="StarSymbol" charset="0"/>
        <a:buChar char="●"/>
        <a:defRPr sz="2200">
          <a:solidFill>
            <a:srgbClr val="FFFFFF"/>
          </a:solidFill>
          <a:latin typeface="+mn-lt"/>
          <a:ea typeface="+mn-ea"/>
          <a:cs typeface="+mn-cs"/>
        </a:defRPr>
      </a:lvl3pPr>
      <a:lvl4pPr marL="1717675" indent="-206375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FFFFFF"/>
        </a:buClr>
        <a:buSzPct val="75000"/>
        <a:buFont typeface="StarSymbol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149475" indent="-207963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606675" indent="-207963" algn="l" defTabSz="457200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3063875" indent="-207963" algn="l" defTabSz="457200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521075" indent="-207963" algn="l" defTabSz="457200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978275" indent="-207963" algn="l" defTabSz="457200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657225"/>
            <a:ext cx="8244681" cy="1620838"/>
          </a:xfrm>
        </p:spPr>
        <p:txBody>
          <a:bodyPr/>
          <a:lstStyle/>
          <a:p>
            <a:r>
              <a:rPr lang="en-US" dirty="0" smtClean="0"/>
              <a:t>Memory-based </a:t>
            </a:r>
            <a:r>
              <a:rPr lang="en-US" dirty="0" err="1" smtClean="0"/>
              <a:t>DoS</a:t>
            </a:r>
            <a:r>
              <a:rPr lang="en-US" dirty="0" smtClean="0"/>
              <a:t> and </a:t>
            </a:r>
            <a:r>
              <a:rPr lang="en-US" dirty="0" err="1" smtClean="0"/>
              <a:t>Deanonymization</a:t>
            </a:r>
            <a:r>
              <a:rPr lang="en-US" dirty="0" smtClean="0"/>
              <a:t> Attacks on 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2731" y="2867025"/>
            <a:ext cx="7053263" cy="1931988"/>
          </a:xfrm>
        </p:spPr>
        <p:txBody>
          <a:bodyPr/>
          <a:lstStyle/>
          <a:p>
            <a:r>
              <a:rPr lang="en-US" i="1" dirty="0" smtClean="0">
                <a:solidFill>
                  <a:srgbClr val="FFFF00"/>
                </a:solidFill>
              </a:rPr>
              <a:t>DCAPS Seminar</a:t>
            </a:r>
          </a:p>
          <a:p>
            <a:r>
              <a:rPr lang="en-US" i="1" dirty="0" smtClean="0">
                <a:solidFill>
                  <a:srgbClr val="FFFF00"/>
                </a:solidFill>
              </a:rPr>
              <a:t>October 11</a:t>
            </a:r>
            <a:r>
              <a:rPr lang="en-US" i="1" baseline="30000" dirty="0" smtClean="0">
                <a:solidFill>
                  <a:srgbClr val="FFFF00"/>
                </a:solidFill>
              </a:rPr>
              <a:t>th</a:t>
            </a:r>
            <a:r>
              <a:rPr lang="en-US" i="1" dirty="0" smtClean="0">
                <a:solidFill>
                  <a:srgbClr val="FFFF00"/>
                </a:solidFill>
              </a:rPr>
              <a:t>, 2013</a:t>
            </a:r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4" name="Picture 3" descr="NRLEmblem.jp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331" y="4238625"/>
            <a:ext cx="1828800" cy="17952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5" name="Rectangle 4"/>
          <p:cNvSpPr/>
          <p:nvPr/>
        </p:nvSpPr>
        <p:spPr>
          <a:xfrm>
            <a:off x="3742531" y="4467225"/>
            <a:ext cx="609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Rob Jansen</a:t>
            </a:r>
          </a:p>
          <a:p>
            <a:r>
              <a:rPr lang="en-US" sz="2800" dirty="0" smtClean="0">
                <a:latin typeface="+mn-lt"/>
              </a:rPr>
              <a:t>U.S. Naval Research Laboratory</a:t>
            </a:r>
            <a:endParaRPr lang="en-US" sz="2800" dirty="0">
              <a:latin typeface="+mn-lt"/>
            </a:endParaRPr>
          </a:p>
          <a:p>
            <a:r>
              <a:rPr lang="en-US" sz="2800" dirty="0" err="1">
                <a:latin typeface="+mn-lt"/>
              </a:rPr>
              <a:t>rob.g.jansen@nrl.navy.mil</a:t>
            </a:r>
            <a:endParaRPr lang="en-US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731" y="659636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*Joint with Aaron Johnson, Florian </a:t>
            </a:r>
            <a:r>
              <a:rPr lang="en-US" dirty="0" err="1" smtClean="0"/>
              <a:t>Tschorsch</a:t>
            </a:r>
            <a:r>
              <a:rPr lang="en-US" dirty="0" smtClean="0"/>
              <a:t>, </a:t>
            </a:r>
            <a:r>
              <a:rPr lang="en-US" dirty="0" err="1" smtClean="0"/>
              <a:t>Björn</a:t>
            </a:r>
            <a:r>
              <a:rPr lang="en-US" dirty="0" smtClean="0"/>
              <a:t> </a:t>
            </a:r>
            <a:r>
              <a:rPr lang="en-US" dirty="0" err="1" smtClean="0"/>
              <a:t>Scheuermann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2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70731" y="5457825"/>
            <a:ext cx="457200" cy="11430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304131" y="5457825"/>
            <a:ext cx="533400" cy="11430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Flow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94531" y="3781425"/>
            <a:ext cx="1234743" cy="188647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pic>
        <p:nvPicPr>
          <p:cNvPr id="3" name="Picture 2" descr="bittorr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31" y="6143625"/>
            <a:ext cx="1092200" cy="1092200"/>
          </a:xfrm>
          <a:prstGeom prst="rect">
            <a:avLst/>
          </a:prstGeom>
        </p:spPr>
      </p:pic>
      <p:pic>
        <p:nvPicPr>
          <p:cNvPr id="11" name="Picture 10" descr="firefo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6219825"/>
            <a:ext cx="990600" cy="958550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 bwMode="auto">
          <a:xfrm>
            <a:off x="3513931" y="2257425"/>
            <a:ext cx="3505200" cy="1676400"/>
          </a:xfrm>
          <a:prstGeom prst="wedgeRectCallout">
            <a:avLst>
              <a:gd name="adj1" fmla="val -22874"/>
              <a:gd name="adj2" fmla="val 133999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One TCP 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Connection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Between Each Relay,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</a:t>
            </a:r>
            <a:r>
              <a:rPr lang="en-US" sz="2800" dirty="0" smtClean="0"/>
              <a:t>Multiple </a:t>
            </a:r>
            <a:r>
              <a:rPr lang="en-US" sz="2800" i="1" dirty="0" smtClean="0"/>
              <a:t>Circuits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3132931" y="5991225"/>
            <a:ext cx="3124200" cy="1066800"/>
          </a:xfrm>
          <a:prstGeom prst="wedgeRectCallout">
            <a:avLst>
              <a:gd name="adj1" fmla="val -88971"/>
              <a:gd name="adj2" fmla="val -41471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Multiple Application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Streams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3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70731" y="5457825"/>
            <a:ext cx="457200" cy="11430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304131" y="5457825"/>
            <a:ext cx="533400" cy="11430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Flow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94531" y="3781425"/>
            <a:ext cx="1234743" cy="188647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pic>
        <p:nvPicPr>
          <p:cNvPr id="3" name="Picture 2" descr="bittorr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31" y="6143625"/>
            <a:ext cx="1092200" cy="1092200"/>
          </a:xfrm>
          <a:prstGeom prst="rect">
            <a:avLst/>
          </a:prstGeom>
        </p:spPr>
      </p:pic>
      <p:pic>
        <p:nvPicPr>
          <p:cNvPr id="11" name="Picture 10" descr="firefo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6219825"/>
            <a:ext cx="990600" cy="958550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 bwMode="auto">
          <a:xfrm>
            <a:off x="2980531" y="6143625"/>
            <a:ext cx="3962400" cy="762000"/>
          </a:xfrm>
          <a:prstGeom prst="wedgeRectCallout">
            <a:avLst>
              <a:gd name="adj1" fmla="val -50178"/>
              <a:gd name="adj2" fmla="val -19670"/>
            </a:avLst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No end-to-end TCP!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22" name="Picture 2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7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Flow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94531" y="3781425"/>
            <a:ext cx="1234743" cy="188647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37331" y="3476625"/>
            <a:ext cx="8686800" cy="2514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4123531" y="2486025"/>
            <a:ext cx="3733800" cy="762000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Tor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protocol a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ware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22" name="Picture 2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7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Flow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94531" y="3781425"/>
            <a:ext cx="1234743" cy="188647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37331" y="3476625"/>
            <a:ext cx="8686800" cy="2514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790531" y="2105025"/>
            <a:ext cx="2133600" cy="1219200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Packaging End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237331" y="2105025"/>
            <a:ext cx="2133600" cy="1219200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Delivery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End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24" name="Picture 2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7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Flow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94531" y="3781425"/>
            <a:ext cx="1234743" cy="188647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37331" y="3476625"/>
            <a:ext cx="8686800" cy="2514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790531" y="2105025"/>
            <a:ext cx="2133600" cy="1219200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Packaging End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237331" y="2105025"/>
            <a:ext cx="2133600" cy="1219200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Delivery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End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751931" y="2333625"/>
            <a:ext cx="3657600" cy="685800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22" name="Picture 2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1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Flow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94531" y="3781425"/>
            <a:ext cx="1234743" cy="188647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37331" y="3476625"/>
            <a:ext cx="8686800" cy="2514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790531" y="2105025"/>
            <a:ext cx="2133600" cy="1219200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1000 Cell Limit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237331" y="2105025"/>
            <a:ext cx="3429000" cy="1219200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SENDME Signal Every 100 Cells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3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</a:p>
          <a:p>
            <a:pPr lvl="1"/>
            <a:r>
              <a:rPr lang="en-US" dirty="0" smtClean="0"/>
              <a:t>Low-cost memory consumption attack that disables arbitrary Tor relays</a:t>
            </a:r>
          </a:p>
          <a:p>
            <a:pPr lvl="1"/>
            <a:endParaRPr lang="en-US" dirty="0"/>
          </a:p>
          <a:p>
            <a:r>
              <a:rPr lang="en-US" dirty="0" err="1" smtClean="0">
                <a:solidFill>
                  <a:schemeClr val="bg2"/>
                </a:solidFill>
              </a:rPr>
              <a:t>Deanonymizing</a:t>
            </a:r>
            <a:r>
              <a:rPr lang="en-US" dirty="0" smtClean="0">
                <a:solidFill>
                  <a:schemeClr val="bg2"/>
                </a:solidFill>
              </a:rPr>
              <a:t> Hidden Services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Using </a:t>
            </a:r>
            <a:r>
              <a:rPr lang="en-US" dirty="0" err="1" smtClean="0">
                <a:solidFill>
                  <a:schemeClr val="bg2"/>
                </a:solidFill>
              </a:rPr>
              <a:t>DoS</a:t>
            </a:r>
            <a:r>
              <a:rPr lang="en-US" dirty="0" smtClean="0">
                <a:solidFill>
                  <a:schemeClr val="bg2"/>
                </a:solidFill>
              </a:rPr>
              <a:t> attacks for </a:t>
            </a:r>
            <a:r>
              <a:rPr lang="en-US" dirty="0" err="1" smtClean="0">
                <a:solidFill>
                  <a:schemeClr val="bg2"/>
                </a:solidFill>
              </a:rPr>
              <a:t>deanonymization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Countermeasures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8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1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 bwMode="auto">
          <a:xfrm>
            <a:off x="2066131" y="2562225"/>
            <a:ext cx="1676400" cy="914400"/>
          </a:xfrm>
          <a:prstGeom prst="wedgeRectCallout">
            <a:avLst>
              <a:gd name="adj1" fmla="val -60315"/>
              <a:gd name="adj2" fmla="val 136845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Start Download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218531" y="6143625"/>
            <a:ext cx="1447800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Request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047331" y="6448425"/>
            <a:ext cx="3276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9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1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 bwMode="auto">
          <a:xfrm>
            <a:off x="8380012" y="2943225"/>
            <a:ext cx="1229919" cy="914400"/>
          </a:xfrm>
          <a:prstGeom prst="wedgeRectCallout">
            <a:avLst>
              <a:gd name="adj1" fmla="val 21559"/>
              <a:gd name="adj2" fmla="val 15640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Reply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7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1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 bwMode="auto">
          <a:xfrm>
            <a:off x="6409531" y="1571625"/>
            <a:ext cx="2286000" cy="1143000"/>
          </a:xfrm>
          <a:prstGeom prst="wedgeRectCallout">
            <a:avLst>
              <a:gd name="adj1" fmla="val 21559"/>
              <a:gd name="adj2" fmla="val 97715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Package and Relay 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619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2142331" y="3552825"/>
            <a:ext cx="4038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2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 bwMode="auto">
          <a:xfrm>
            <a:off x="1532731" y="4772025"/>
            <a:ext cx="7162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Tor Anonymity Network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33531" y="4086225"/>
            <a:ext cx="1752600" cy="14542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4531" y="3781425"/>
            <a:ext cx="1234743" cy="1886472"/>
          </a:xfrm>
          <a:prstGeom prst="rect">
            <a:avLst/>
          </a:prstGeom>
        </p:spPr>
      </p:pic>
      <p:pic>
        <p:nvPicPr>
          <p:cNvPr id="6" name="Picture 5" descr="306px-Tor-logo-2011-flat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31" y="3400425"/>
            <a:ext cx="3886200" cy="2349500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 bwMode="auto">
          <a:xfrm>
            <a:off x="4199731" y="2486025"/>
            <a:ext cx="2514600" cy="685800"/>
          </a:xfrm>
          <a:prstGeom prst="wedgeRectCallout">
            <a:avLst>
              <a:gd name="adj1" fmla="val -20833"/>
              <a:gd name="adj2" fmla="val 1036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err="1"/>
              <a:t>t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orproject.org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515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1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65619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047331" y="3552825"/>
            <a:ext cx="2133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389731" y="2486025"/>
            <a:ext cx="2362200" cy="914400"/>
          </a:xfrm>
          <a:prstGeom prst="wedgeRectCallout">
            <a:avLst>
              <a:gd name="adj1" fmla="val 19304"/>
              <a:gd name="adj2" fmla="val 11336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Stop Reading from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Connection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9043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837531" y="4314825"/>
            <a:ext cx="914400" cy="1015663"/>
            <a:chOff x="6638131" y="1343025"/>
            <a:chExt cx="914400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R</a:t>
              </a:r>
              <a:endParaRPr lang="en-US" sz="6000" dirty="0"/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18" name="Straight Connector 17"/>
            <p:cNvCxnSpPr>
              <a:endCxn id="26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TextBox 30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805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7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1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 bwMode="auto">
          <a:xfrm>
            <a:off x="2227263" y="2638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379663" y="2790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532063" y="2943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684463" y="3095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836863" y="3248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989263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837531" y="4314825"/>
            <a:ext cx="914400" cy="1015663"/>
            <a:chOff x="6638131" y="1343025"/>
            <a:chExt cx="914400" cy="1015663"/>
          </a:xfrm>
        </p:grpSpPr>
        <p:sp>
          <p:nvSpPr>
            <p:cNvPr id="31" name="TextBox 30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R</a:t>
              </a:r>
              <a:endParaRPr lang="en-US" sz="6000" dirty="0"/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3" name="Straight Connector 32"/>
            <p:cNvCxnSpPr>
              <a:endCxn id="32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TextBox 33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28" name="Rectangular Callout 27"/>
          <p:cNvSpPr/>
          <p:nvPr/>
        </p:nvSpPr>
        <p:spPr bwMode="auto">
          <a:xfrm>
            <a:off x="6485731" y="2333625"/>
            <a:ext cx="2362200" cy="914400"/>
          </a:xfrm>
          <a:prstGeom prst="wedgeRectCallout">
            <a:avLst>
              <a:gd name="adj1" fmla="val 19304"/>
              <a:gd name="adj2" fmla="val 11336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Flow Window Closed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1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2218531" y="2638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237331" y="6067425"/>
            <a:ext cx="2209800" cy="1143000"/>
          </a:xfrm>
          <a:prstGeom prst="wedgeRectCallout">
            <a:avLst>
              <a:gd name="adj1" fmla="val 10771"/>
              <a:gd name="adj2" fmla="val -8305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Periodically Send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SENDME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894931" y="6448425"/>
            <a:ext cx="1447800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SENDME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599531" y="6219825"/>
            <a:ext cx="4419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1837531" y="4314825"/>
            <a:ext cx="914400" cy="1015663"/>
            <a:chOff x="6638131" y="1343025"/>
            <a:chExt cx="914400" cy="1015663"/>
          </a:xfrm>
        </p:grpSpPr>
        <p:sp>
          <p:nvSpPr>
            <p:cNvPr id="31" name="TextBox 30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R</a:t>
              </a:r>
              <a:endParaRPr lang="en-US" sz="6000" dirty="0"/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3" name="Straight Connector 32"/>
            <p:cNvCxnSpPr>
              <a:endCxn id="32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2370931" y="2790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523331" y="2943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675731" y="3095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828131" y="3248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9805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5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1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65619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047331" y="3552825"/>
            <a:ext cx="2133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456531" y="1876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08931" y="2028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761331" y="2181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13731" y="2333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066131" y="2486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18531" y="2638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237331" y="6067425"/>
            <a:ext cx="2209800" cy="1143000"/>
          </a:xfrm>
          <a:prstGeom prst="wedgeRectCallout">
            <a:avLst>
              <a:gd name="adj1" fmla="val 10771"/>
              <a:gd name="adj2" fmla="val -8305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Periodically Send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SENDME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894931" y="6448425"/>
            <a:ext cx="1447800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SENDME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599531" y="6219825"/>
            <a:ext cx="4419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1837531" y="4314825"/>
            <a:ext cx="914400" cy="1015663"/>
            <a:chOff x="6638131" y="1343025"/>
            <a:chExt cx="914400" cy="1015663"/>
          </a:xfrm>
        </p:grpSpPr>
        <p:sp>
          <p:nvSpPr>
            <p:cNvPr id="31" name="TextBox 30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R</a:t>
              </a:r>
              <a:endParaRPr lang="en-US" sz="6000" dirty="0"/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3" name="Straight Connector 32"/>
            <p:cNvCxnSpPr>
              <a:endCxn id="32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2370931" y="2790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523331" y="2943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675731" y="3095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828131" y="3248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9805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41" name="Rectangular Callout 40"/>
          <p:cNvSpPr/>
          <p:nvPr/>
        </p:nvSpPr>
        <p:spPr bwMode="auto">
          <a:xfrm>
            <a:off x="6485731" y="2333625"/>
            <a:ext cx="2362200" cy="914400"/>
          </a:xfrm>
          <a:prstGeom prst="wedgeRectCallout">
            <a:avLst>
              <a:gd name="adj1" fmla="val 19304"/>
              <a:gd name="adj2" fmla="val 11336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Flow Window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pened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1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1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65619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047331" y="3552825"/>
            <a:ext cx="2133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-67469" y="352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4931" y="504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37331" y="657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9731" y="809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42131" y="962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94531" y="1114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837531" y="4314825"/>
            <a:ext cx="914400" cy="1015663"/>
            <a:chOff x="6638131" y="1343025"/>
            <a:chExt cx="914400" cy="1015663"/>
          </a:xfrm>
        </p:grpSpPr>
        <p:sp>
          <p:nvSpPr>
            <p:cNvPr id="31" name="TextBox 30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R</a:t>
              </a:r>
              <a:endParaRPr lang="en-US" sz="6000" dirty="0"/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3" name="Straight Connector 32"/>
            <p:cNvCxnSpPr>
              <a:endCxn id="32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846931" y="1266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9331" y="1419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151731" y="1571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304131" y="1724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456531" y="1876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1608931" y="2028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761331" y="2181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913731" y="2333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066131" y="2486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218531" y="2638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370931" y="2790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523331" y="2943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75731" y="3095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828131" y="3248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9805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2" name="&quot;No&quot; Symbol 41"/>
          <p:cNvSpPr/>
          <p:nvPr/>
        </p:nvSpPr>
        <p:spPr bwMode="auto">
          <a:xfrm>
            <a:off x="2370931" y="3933825"/>
            <a:ext cx="1905000" cy="2057400"/>
          </a:xfrm>
          <a:prstGeom prst="noSmoking">
            <a:avLst>
              <a:gd name="adj" fmla="val 8865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1989931" y="6067425"/>
            <a:ext cx="2209800" cy="1143000"/>
          </a:xfrm>
          <a:prstGeom prst="wedgeRectCallout">
            <a:avLst>
              <a:gd name="adj1" fmla="val 10771"/>
              <a:gd name="adj2" fmla="val -8305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Out of Memory, Killed by OS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78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1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65619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047331" y="3552825"/>
            <a:ext cx="2133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-67469" y="352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4931" y="504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37331" y="657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9731" y="809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42131" y="962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94531" y="1114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837531" y="4314825"/>
            <a:ext cx="914400" cy="1015663"/>
            <a:chOff x="6638131" y="1343025"/>
            <a:chExt cx="914400" cy="1015663"/>
          </a:xfrm>
        </p:grpSpPr>
        <p:sp>
          <p:nvSpPr>
            <p:cNvPr id="31" name="TextBox 30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R</a:t>
              </a:r>
              <a:endParaRPr lang="en-US" sz="6000" dirty="0"/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3" name="Straight Connector 32"/>
            <p:cNvCxnSpPr>
              <a:endCxn id="32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846931" y="1266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9331" y="1419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151731" y="1571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304131" y="1724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456531" y="1876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1608931" y="2028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761331" y="2181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913731" y="2333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066131" y="2486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218531" y="2638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370931" y="2790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523331" y="2943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75731" y="3095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828131" y="3248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9805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2" name="&quot;No&quot; Symbol 41"/>
          <p:cNvSpPr/>
          <p:nvPr/>
        </p:nvSpPr>
        <p:spPr bwMode="auto">
          <a:xfrm>
            <a:off x="2370931" y="3933825"/>
            <a:ext cx="1905000" cy="2057400"/>
          </a:xfrm>
          <a:prstGeom prst="noSmoking">
            <a:avLst>
              <a:gd name="adj" fmla="val 8865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923131" y="6143625"/>
            <a:ext cx="2209800" cy="685800"/>
          </a:xfrm>
          <a:prstGeom prst="wedgeRectCallout">
            <a:avLst>
              <a:gd name="adj1" fmla="val 11508"/>
              <a:gd name="adj2" fmla="val -14241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Use Tor to Hide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Consumed over Time</a:t>
            </a:r>
            <a:endParaRPr lang="en-US" dirty="0"/>
          </a:p>
        </p:txBody>
      </p:sp>
      <p:pic>
        <p:nvPicPr>
          <p:cNvPr id="4" name="Content Placeholder 3" descr="combined.target.ram.tim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1" r="-17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234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RAM Consumed, 50 Relays</a:t>
            </a:r>
            <a:endParaRPr lang="en-US" dirty="0"/>
          </a:p>
        </p:txBody>
      </p:sp>
      <p:pic>
        <p:nvPicPr>
          <p:cNvPr id="4" name="Content Placeholder 3" descr="cdf.ra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1" r="-17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335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smtClean="0"/>
              <a:t>BW Consumed</a:t>
            </a:r>
            <a:r>
              <a:rPr lang="en-US" dirty="0"/>
              <a:t>, 50 Relays</a:t>
            </a:r>
          </a:p>
        </p:txBody>
      </p:sp>
      <p:pic>
        <p:nvPicPr>
          <p:cNvPr id="4" name="Content Placeholder 3" descr="cdf.bw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1" r="-17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920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Sniper Attack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638258"/>
              </p:ext>
            </p:extLst>
          </p:nvPr>
        </p:nvGraphicFramePr>
        <p:xfrm>
          <a:off x="739775" y="2101850"/>
          <a:ext cx="85947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56"/>
                <a:gridCol w="1143000"/>
                <a:gridCol w="1370806"/>
                <a:gridCol w="1432454"/>
                <a:gridCol w="1432454"/>
                <a:gridCol w="14324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Anonymous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Relay Groups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Select %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1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8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1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8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Top Guard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5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20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Top Exit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5</a:t>
                      </a:r>
                      <a:r>
                        <a:rPr lang="en-US" b="1" baseline="0" dirty="0" smtClean="0"/>
                        <a:t> Exits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20 Exits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 bwMode="auto">
          <a:xfrm>
            <a:off x="2142331" y="5610225"/>
            <a:ext cx="3810000" cy="1295400"/>
          </a:xfrm>
          <a:prstGeom prst="wedgeRectCallout">
            <a:avLst>
              <a:gd name="adj1" fmla="val -23482"/>
              <a:gd name="adj2" fmla="val -82793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Path Selection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Probability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≈ Network</a:t>
            </a:r>
            <a:r>
              <a:rPr lang="en-US" dirty="0" smtClean="0"/>
              <a:t> Capacity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63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Tor Works</a:t>
            </a:r>
            <a:endParaRPr lang="en-US" dirty="0"/>
          </a:p>
        </p:txBody>
      </p:sp>
      <p:pic>
        <p:nvPicPr>
          <p:cNvPr id="11" name="Content Placeholder 8" descr="or-overview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2" r="-2642"/>
          <a:stretch>
            <a:fillRect/>
          </a:stretch>
        </p:blipFill>
        <p:spPr bwMode="auto">
          <a:xfrm>
            <a:off x="649534" y="3629025"/>
            <a:ext cx="316919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889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Sniper Attack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909769"/>
              </p:ext>
            </p:extLst>
          </p:nvPr>
        </p:nvGraphicFramePr>
        <p:xfrm>
          <a:off x="739775" y="2101850"/>
          <a:ext cx="85947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56"/>
                <a:gridCol w="1143000"/>
                <a:gridCol w="1370806"/>
                <a:gridCol w="1432454"/>
                <a:gridCol w="1432454"/>
                <a:gridCol w="14324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Anonymous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Relay Groups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Select %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1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8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1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8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Top Guard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5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1:03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1:37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20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5:58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1:07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8:56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Top Exit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5</a:t>
                      </a:r>
                      <a:r>
                        <a:rPr lang="en-US" b="1" baseline="0" dirty="0" smtClean="0"/>
                        <a:t> Exits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20 Exits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3:50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5:52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 bwMode="auto">
          <a:xfrm>
            <a:off x="4199731" y="5915025"/>
            <a:ext cx="3810000" cy="1295400"/>
          </a:xfrm>
          <a:prstGeom prst="wedgeRectCallout">
            <a:avLst>
              <a:gd name="adj1" fmla="val 9430"/>
              <a:gd name="adj2" fmla="val -10388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Time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hours:minutes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)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to Consume 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2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Sniper Attack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233721"/>
              </p:ext>
            </p:extLst>
          </p:nvPr>
        </p:nvGraphicFramePr>
        <p:xfrm>
          <a:off x="739775" y="2101850"/>
          <a:ext cx="85947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56"/>
                <a:gridCol w="1143000"/>
                <a:gridCol w="1370806"/>
                <a:gridCol w="1432454"/>
                <a:gridCol w="1432454"/>
                <a:gridCol w="14324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Anonymous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Relay Groups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Select %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1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8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1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8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Top Guard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5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1:03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1:37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20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5:58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1:07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8:56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Top Exit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0:08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0:12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5</a:t>
                      </a:r>
                      <a:r>
                        <a:rPr lang="en-US" b="1" baseline="0" dirty="0" smtClean="0"/>
                        <a:t> Exits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20 Exits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3:50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5:52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 bwMode="auto">
          <a:xfrm>
            <a:off x="4199731" y="5915025"/>
            <a:ext cx="3810000" cy="1295400"/>
          </a:xfrm>
          <a:prstGeom prst="wedgeRectCallout">
            <a:avLst>
              <a:gd name="adj1" fmla="val 9430"/>
              <a:gd name="adj2" fmla="val -10388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Time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hours:minutes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)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to Consume 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7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Sniper Attack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248204"/>
              </p:ext>
            </p:extLst>
          </p:nvPr>
        </p:nvGraphicFramePr>
        <p:xfrm>
          <a:off x="739775" y="2101850"/>
          <a:ext cx="85947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56"/>
                <a:gridCol w="1143000"/>
                <a:gridCol w="1370806"/>
                <a:gridCol w="1432454"/>
                <a:gridCol w="1432454"/>
                <a:gridCol w="14324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Anonymous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Relay Groups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Select %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1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8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1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8 </a:t>
                      </a:r>
                      <a:r>
                        <a:rPr lang="en-US" b="1" u="sng" dirty="0" err="1" smtClean="0"/>
                        <a:t>GiB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Top Guard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5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1:03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1:37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20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5:58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1:07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8:56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Top Exit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5</a:t>
                      </a:r>
                      <a:r>
                        <a:rPr lang="en-US" b="1" baseline="0" dirty="0" smtClean="0"/>
                        <a:t> Exits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20 Exits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0:29</a:t>
                      </a:r>
                      <a:endParaRPr lang="en-US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3:50</a:t>
                      </a:r>
                      <a:endParaRPr lang="en-US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0:44</a:t>
                      </a:r>
                      <a:endParaRPr lang="en-US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5:52</a:t>
                      </a:r>
                      <a:endParaRPr lang="en-US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 bwMode="auto">
          <a:xfrm>
            <a:off x="4199731" y="5915025"/>
            <a:ext cx="3810000" cy="1295400"/>
          </a:xfrm>
          <a:prstGeom prst="wedgeRectCallout">
            <a:avLst>
              <a:gd name="adj1" fmla="val 9430"/>
              <a:gd name="adj2" fmla="val -10388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Time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hours:minutes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)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to Consume 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3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>The Sniper Attack</a:t>
            </a:r>
          </a:p>
          <a:p>
            <a:pPr lvl="1"/>
            <a:r>
              <a:rPr lang="en-US" dirty="0" smtClean="0">
                <a:solidFill>
                  <a:srgbClr val="808080"/>
                </a:solidFill>
              </a:rPr>
              <a:t>Low-cost memory consumption attack that disables arbitrary Tor relays</a:t>
            </a:r>
          </a:p>
          <a:p>
            <a:pPr lvl="1"/>
            <a:endParaRPr lang="en-US" dirty="0"/>
          </a:p>
          <a:p>
            <a:r>
              <a:rPr lang="en-US" dirty="0" err="1" smtClean="0"/>
              <a:t>Deanonymizing</a:t>
            </a:r>
            <a:r>
              <a:rPr lang="en-US" dirty="0" smtClean="0"/>
              <a:t> Hidden Services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DoS</a:t>
            </a:r>
            <a:r>
              <a:rPr lang="en-US" dirty="0" smtClean="0"/>
              <a:t> attacks for </a:t>
            </a:r>
            <a:r>
              <a:rPr lang="en-US" dirty="0" err="1" smtClean="0"/>
              <a:t>deanonymization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808080"/>
                </a:solidFill>
              </a:rPr>
              <a:t>Countermeasures</a:t>
            </a:r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0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13731" y="5153025"/>
            <a:ext cx="1040653" cy="158993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94531" y="5457825"/>
            <a:ext cx="1708001" cy="1225691"/>
            <a:chOff x="8009731" y="276225"/>
            <a:chExt cx="2026555" cy="1454291"/>
          </a:xfrm>
        </p:grpSpPr>
        <p:pic>
          <p:nvPicPr>
            <p:cNvPr id="8" name="Picture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sp>
        <p:nvSpPr>
          <p:cNvPr id="17" name="Rectangular Callout 16"/>
          <p:cNvSpPr/>
          <p:nvPr/>
        </p:nvSpPr>
        <p:spPr bwMode="auto">
          <a:xfrm>
            <a:off x="1151731" y="3248025"/>
            <a:ext cx="2057400" cy="1295400"/>
          </a:xfrm>
          <a:prstGeom prst="wedgeRectCallout">
            <a:avLst>
              <a:gd name="adj1" fmla="val 17150"/>
              <a:gd name="adj2" fmla="val 100854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User wants to hide service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0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flipV="1">
            <a:off x="2447131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13731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1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0" y="5153025"/>
            <a:ext cx="1350821" cy="164904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409531" y="5153025"/>
            <a:ext cx="1676399" cy="1681885"/>
            <a:chOff x="5709519" y="4619625"/>
            <a:chExt cx="1989060" cy="1995569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sp>
        <p:nvSpPr>
          <p:cNvPr id="39" name="Rectangular Callout 38"/>
          <p:cNvSpPr/>
          <p:nvPr/>
        </p:nvSpPr>
        <p:spPr bwMode="auto">
          <a:xfrm>
            <a:off x="6104731" y="3171825"/>
            <a:ext cx="2438400" cy="1524000"/>
          </a:xfrm>
          <a:prstGeom prst="wedgeRectCallout">
            <a:avLst>
              <a:gd name="adj1" fmla="val -14477"/>
              <a:gd name="adj2" fmla="val 991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HS chooses and publishes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introduction point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IP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531" y="5457825"/>
            <a:ext cx="1708001" cy="1225691"/>
            <a:chOff x="8009731" y="276225"/>
            <a:chExt cx="2026555" cy="1454291"/>
          </a:xfrm>
        </p:grpSpPr>
        <p:pic>
          <p:nvPicPr>
            <p:cNvPr id="44" name="Picture 43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860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409532" y="5153025"/>
            <a:ext cx="1676399" cy="1681885"/>
            <a:chOff x="5709519" y="4619625"/>
            <a:chExt cx="1989060" cy="1995569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1913732" y="2409825"/>
            <a:ext cx="1040653" cy="1589937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 bwMode="auto">
          <a:xfrm>
            <a:off x="3894932" y="2333625"/>
            <a:ext cx="2057400" cy="1295400"/>
          </a:xfrm>
          <a:prstGeom prst="wedgeRectCallout">
            <a:avLst>
              <a:gd name="adj1" fmla="val -90305"/>
              <a:gd name="adj2" fmla="val -1896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Learns about HS on web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2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409532" y="5153025"/>
            <a:ext cx="1676399" cy="1681885"/>
            <a:chOff x="5709519" y="4619625"/>
            <a:chExt cx="1989060" cy="1995569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2409825"/>
            <a:ext cx="1040653" cy="1589937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 bwMode="auto">
          <a:xfrm>
            <a:off x="3513931" y="4010025"/>
            <a:ext cx="3124200" cy="1143000"/>
          </a:xfrm>
          <a:prstGeom prst="wedgeRectCallout">
            <a:avLst>
              <a:gd name="adj1" fmla="val -73322"/>
              <a:gd name="adj2" fmla="val -45916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Builds Circuit to Chosen </a:t>
            </a:r>
            <a:r>
              <a:rPr lang="en-US" i="1" dirty="0" smtClean="0"/>
              <a:t>Rendezvous Point </a:t>
            </a:r>
            <a:r>
              <a:rPr lang="en-US" dirty="0" smtClean="0"/>
              <a:t>RP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125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3"/>
          <p:cNvCxnSpPr/>
          <p:nvPr/>
        </p:nvCxnSpPr>
        <p:spPr>
          <a:xfrm flipH="1" flipV="1">
            <a:off x="7552531" y="5000625"/>
            <a:ext cx="76197" cy="1515559"/>
          </a:xfrm>
          <a:prstGeom prst="bentConnector3">
            <a:avLst>
              <a:gd name="adj1" fmla="val -1040792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4378564" y="2065521"/>
            <a:ext cx="1000865" cy="4889874"/>
          </a:xfrm>
          <a:prstGeom prst="bentConnector2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09531" y="5163289"/>
            <a:ext cx="1676399" cy="1681885"/>
            <a:chOff x="7323932" y="5163289"/>
            <a:chExt cx="1676399" cy="1681885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0132" y="5163289"/>
              <a:ext cx="1350821" cy="164904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323932" y="6383509"/>
              <a:ext cx="1676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2409825"/>
            <a:ext cx="1040653" cy="1589937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 bwMode="auto">
          <a:xfrm>
            <a:off x="161131" y="2409825"/>
            <a:ext cx="1524000" cy="1447800"/>
          </a:xfrm>
          <a:prstGeom prst="wedgeRectCallout">
            <a:avLst>
              <a:gd name="adj1" fmla="val 69733"/>
              <a:gd name="adj2" fmla="val 15810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Notifies HS of RP through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IP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09131" y="3705225"/>
            <a:ext cx="1350821" cy="1649040"/>
            <a:chOff x="1532731" y="4626116"/>
            <a:chExt cx="1602759" cy="1956598"/>
          </a:xfrm>
        </p:grpSpPr>
        <p:pic>
          <p:nvPicPr>
            <p:cNvPr id="32" name="Picture 3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8" name="Picture 3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0" y="3705225"/>
            <a:ext cx="1350821" cy="1649040"/>
          </a:xfrm>
          <a:prstGeom prst="rect">
            <a:avLst/>
          </a:prstGeom>
        </p:spPr>
      </p:pic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10" y="3705225"/>
            <a:ext cx="1350821" cy="164904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619331" y="5381625"/>
            <a:ext cx="838200" cy="745067"/>
            <a:chOff x="6866731" y="2121958"/>
            <a:chExt cx="838200" cy="745067"/>
          </a:xfrm>
        </p:grpSpPr>
        <p:sp>
          <p:nvSpPr>
            <p:cNvPr id="47" name="7-Point Star 46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57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09531" y="5163289"/>
            <a:ext cx="1676399" cy="1681885"/>
            <a:chOff x="7323932" y="5163289"/>
            <a:chExt cx="1676399" cy="1681885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0132" y="5163289"/>
              <a:ext cx="1350821" cy="164904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323932" y="6383509"/>
              <a:ext cx="1676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2409825"/>
            <a:ext cx="1040653" cy="1589937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7" name="7-Point Star 46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442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Tor Works</a:t>
            </a:r>
            <a:endParaRPr lang="en-US" dirty="0"/>
          </a:p>
        </p:txBody>
      </p:sp>
      <p:pic>
        <p:nvPicPr>
          <p:cNvPr id="6" name="Content Placeholder 2" descr="or-overview-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219" b="-37219"/>
          <a:stretch>
            <a:fillRect/>
          </a:stretch>
        </p:blipFill>
        <p:spPr>
          <a:xfrm>
            <a:off x="745484" y="2943225"/>
            <a:ext cx="5511647" cy="3048000"/>
          </a:xfrm>
        </p:spPr>
      </p:pic>
    </p:spTree>
    <p:extLst>
      <p:ext uri="{BB962C8B-B14F-4D97-AF65-F5344CB8AC3E}">
        <p14:creationId xmlns:p14="http://schemas.microsoft.com/office/powerpoint/2010/main" val="401208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9" idx="0"/>
          </p:cNvCxnSpPr>
          <p:nvPr/>
        </p:nvCxnSpPr>
        <p:spPr>
          <a:xfrm rot="5400000" flipH="1" flipV="1">
            <a:off x="5069495" y="2441389"/>
            <a:ext cx="76200" cy="5347072"/>
          </a:xfrm>
          <a:prstGeom prst="bentConnector2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400131" y="3784678"/>
            <a:ext cx="228600" cy="1292147"/>
          </a:xfrm>
          <a:prstGeom prst="bentConnector4">
            <a:avLst>
              <a:gd name="adj1" fmla="val -367493"/>
              <a:gd name="adj2" fmla="val 1014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09531" y="5163289"/>
            <a:ext cx="1676399" cy="1681885"/>
            <a:chOff x="7323932" y="5163289"/>
            <a:chExt cx="1676399" cy="1681885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0132" y="5163289"/>
              <a:ext cx="1350821" cy="164904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323932" y="6383509"/>
              <a:ext cx="1676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2409825"/>
            <a:ext cx="1040653" cy="1589937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 bwMode="auto">
          <a:xfrm>
            <a:off x="237331" y="3857625"/>
            <a:ext cx="1524000" cy="1447800"/>
          </a:xfrm>
          <a:prstGeom prst="wedgeRectCallout">
            <a:avLst>
              <a:gd name="adj1" fmla="val 83108"/>
              <a:gd name="adj2" fmla="val 47214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Build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Circuit to RP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09131" y="3705225"/>
            <a:ext cx="1350821" cy="1649040"/>
            <a:chOff x="1532731" y="4626116"/>
            <a:chExt cx="1602759" cy="1956598"/>
          </a:xfrm>
        </p:grpSpPr>
        <p:pic>
          <p:nvPicPr>
            <p:cNvPr id="32" name="Picture 3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8" name="Picture 3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0" y="3705225"/>
            <a:ext cx="1350821" cy="1649040"/>
          </a:xfrm>
          <a:prstGeom prst="rect">
            <a:avLst/>
          </a:prstGeom>
        </p:spPr>
      </p:pic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10" y="37052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89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9" idx="0"/>
          </p:cNvCxnSpPr>
          <p:nvPr/>
        </p:nvCxnSpPr>
        <p:spPr>
          <a:xfrm rot="5400000" flipH="1" flipV="1">
            <a:off x="5069495" y="2441389"/>
            <a:ext cx="76200" cy="5347072"/>
          </a:xfrm>
          <a:prstGeom prst="bentConnector2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400131" y="3784678"/>
            <a:ext cx="228600" cy="1292147"/>
          </a:xfrm>
          <a:prstGeom prst="bentConnector4">
            <a:avLst>
              <a:gd name="adj1" fmla="val -367493"/>
              <a:gd name="adj2" fmla="val 1014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09531" y="5163289"/>
            <a:ext cx="1676399" cy="1681885"/>
            <a:chOff x="7323932" y="5163289"/>
            <a:chExt cx="1676399" cy="1681885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0132" y="5163289"/>
              <a:ext cx="1350821" cy="164904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323932" y="6383509"/>
              <a:ext cx="1676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2409825"/>
            <a:ext cx="1040653" cy="1589937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 bwMode="auto">
          <a:xfrm>
            <a:off x="7857331" y="2562225"/>
            <a:ext cx="2142332" cy="762000"/>
          </a:xfrm>
          <a:prstGeom prst="wedgeRectCallout">
            <a:avLst>
              <a:gd name="adj1" fmla="val -25171"/>
              <a:gd name="adj2" fmla="val 107966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Communicate!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09131" y="3705225"/>
            <a:ext cx="1350821" cy="1649040"/>
            <a:chOff x="1532731" y="4626116"/>
            <a:chExt cx="1602759" cy="1956598"/>
          </a:xfrm>
        </p:grpSpPr>
        <p:pic>
          <p:nvPicPr>
            <p:cNvPr id="32" name="Picture 3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8" name="Picture 3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0" y="3705225"/>
            <a:ext cx="1350821" cy="1649040"/>
          </a:xfrm>
          <a:prstGeom prst="rect">
            <a:avLst/>
          </a:prstGeom>
        </p:spPr>
      </p:pic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10" y="37052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48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</a:t>
            </a:r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257425"/>
            <a:ext cx="1021581" cy="172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</a:t>
            </a:r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257425"/>
            <a:ext cx="1021581" cy="1721487"/>
          </a:xfrm>
          <a:prstGeom prst="rect">
            <a:avLst/>
          </a:prstGeom>
        </p:spPr>
      </p:pic>
      <p:sp>
        <p:nvSpPr>
          <p:cNvPr id="46" name="Rectangular Callout 45"/>
          <p:cNvSpPr/>
          <p:nvPr/>
        </p:nvSpPr>
        <p:spPr bwMode="auto">
          <a:xfrm>
            <a:off x="313531" y="2486025"/>
            <a:ext cx="1461896" cy="1524000"/>
          </a:xfrm>
          <a:prstGeom prst="wedgeRectCallout">
            <a:avLst>
              <a:gd name="adj1" fmla="val 77985"/>
              <a:gd name="adj2" fmla="val -20540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Also runs a guard relay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0" name="Picture 29" descr="relay-ev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1" y="5135797"/>
            <a:ext cx="1371600" cy="16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7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 flipH="1">
            <a:off x="7781131" y="3705225"/>
            <a:ext cx="1" cy="2819400"/>
          </a:xfrm>
          <a:prstGeom prst="bentConnector3">
            <a:avLst>
              <a:gd name="adj1" fmla="val -228600000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24625"/>
            <a:ext cx="5410199" cy="6493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Services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1" y="51530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257425"/>
            <a:ext cx="1021581" cy="1721487"/>
          </a:xfrm>
          <a:prstGeom prst="rect">
            <a:avLst/>
          </a:prstGeom>
        </p:spPr>
      </p:pic>
      <p:sp>
        <p:nvSpPr>
          <p:cNvPr id="30" name="Rectangular Callout 29"/>
          <p:cNvSpPr/>
          <p:nvPr/>
        </p:nvSpPr>
        <p:spPr bwMode="auto">
          <a:xfrm>
            <a:off x="237331" y="3857625"/>
            <a:ext cx="1524000" cy="1447800"/>
          </a:xfrm>
          <a:prstGeom prst="wedgeRectCallout">
            <a:avLst>
              <a:gd name="adj1" fmla="val 83108"/>
              <a:gd name="adj2" fmla="val 47214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Build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Circuit to RP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2" name="Picture 31" descr="relay-ev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1" y="5135797"/>
            <a:ext cx="1371600" cy="16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 flipH="1">
            <a:off x="7781131" y="3705225"/>
            <a:ext cx="1" cy="2819400"/>
          </a:xfrm>
          <a:prstGeom prst="bentConnector3">
            <a:avLst>
              <a:gd name="adj1" fmla="val -228600000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24625"/>
            <a:ext cx="5410199" cy="6493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Services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1" y="51530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257425"/>
            <a:ext cx="1021581" cy="1721487"/>
          </a:xfrm>
          <a:prstGeom prst="rect">
            <a:avLst/>
          </a:prstGeom>
        </p:spPr>
      </p:pic>
      <p:pic>
        <p:nvPicPr>
          <p:cNvPr id="56" name="Picture 55" descr="relay-ev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1" y="5135797"/>
            <a:ext cx="1371600" cy="1693628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 bwMode="auto">
          <a:xfrm>
            <a:off x="4809331" y="5076825"/>
            <a:ext cx="1524000" cy="19050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19131" y="6905625"/>
            <a:ext cx="2864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S&amp;P 2006, S&amp;P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 flipH="1">
            <a:off x="7781131" y="3705225"/>
            <a:ext cx="1" cy="2819400"/>
          </a:xfrm>
          <a:prstGeom prst="bentConnector3">
            <a:avLst>
              <a:gd name="adj1" fmla="val -228600000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24625"/>
            <a:ext cx="5410199" cy="6493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Services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1" y="51530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257425"/>
            <a:ext cx="1021581" cy="1721487"/>
          </a:xfrm>
          <a:prstGeom prst="rect">
            <a:avLst/>
          </a:prstGeom>
        </p:spPr>
      </p:pic>
      <p:pic>
        <p:nvPicPr>
          <p:cNvPr id="32" name="Picture 31" descr="relay-ev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1" y="5135797"/>
            <a:ext cx="1371600" cy="169362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4809331" y="5076825"/>
            <a:ext cx="1524000" cy="19050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1049" y="6905625"/>
            <a:ext cx="144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S&amp;P 2013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132931" y="4010025"/>
            <a:ext cx="1524000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PADDING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389731" y="2409825"/>
            <a:ext cx="1447800" cy="1219200"/>
          </a:xfrm>
          <a:prstGeom prst="wedgeRectCallout">
            <a:avLst>
              <a:gd name="adj1" fmla="val 65744"/>
              <a:gd name="adj2" fmla="val -1516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Send 50 Padding Cells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971131" y="4314825"/>
            <a:ext cx="3124200" cy="914400"/>
            <a:chOff x="3971131" y="4314825"/>
            <a:chExt cx="3124200" cy="914400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>
              <a:off x="4961731" y="4314825"/>
              <a:ext cx="2133600" cy="0"/>
            </a:xfrm>
            <a:prstGeom prst="straightConnector1">
              <a:avLst/>
            </a:prstGeom>
            <a:solidFill>
              <a:srgbClr val="00B8FF"/>
            </a:solidFill>
            <a:ln w="762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3971131" y="5229225"/>
              <a:ext cx="3124200" cy="0"/>
            </a:xfrm>
            <a:prstGeom prst="straightConnector1">
              <a:avLst/>
            </a:prstGeom>
            <a:solidFill>
              <a:srgbClr val="00B8FF"/>
            </a:solidFill>
            <a:ln w="76200" cap="flat" cmpd="sng" algn="ctr">
              <a:solidFill>
                <a:srgbClr val="FFFFFF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V="1">
              <a:off x="7095331" y="4314825"/>
              <a:ext cx="0" cy="914400"/>
            </a:xfrm>
            <a:prstGeom prst="straightConnector1">
              <a:avLst/>
            </a:prstGeom>
            <a:solidFill>
              <a:srgbClr val="00B8FF"/>
            </a:solidFill>
            <a:ln w="76200" cap="flat" cmpd="sng" algn="ctr">
              <a:solidFill>
                <a:srgbClr val="FFFFFF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9704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 flipH="1">
            <a:off x="7781131" y="3705225"/>
            <a:ext cx="1" cy="2819400"/>
          </a:xfrm>
          <a:prstGeom prst="bentConnector3">
            <a:avLst>
              <a:gd name="adj1" fmla="val -228600000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24625"/>
            <a:ext cx="5410199" cy="6493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Services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1" y="51530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257425"/>
            <a:ext cx="1021581" cy="1721487"/>
          </a:xfrm>
          <a:prstGeom prst="rect">
            <a:avLst/>
          </a:prstGeom>
        </p:spPr>
      </p:pic>
      <p:sp>
        <p:nvSpPr>
          <p:cNvPr id="54" name="Rectangular Callout 53"/>
          <p:cNvSpPr/>
          <p:nvPr/>
        </p:nvSpPr>
        <p:spPr bwMode="auto">
          <a:xfrm>
            <a:off x="3971131" y="4086225"/>
            <a:ext cx="2828132" cy="762000"/>
          </a:xfrm>
          <a:prstGeom prst="wedgeRectCallout">
            <a:avLst>
              <a:gd name="adj1" fmla="val 17445"/>
              <a:gd name="adj2" fmla="val 85333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Identify HS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entry if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cell count 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52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2" name="Picture 31" descr="relay-ev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1" y="5135797"/>
            <a:ext cx="1371600" cy="169362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4809331" y="5076825"/>
            <a:ext cx="1524000" cy="19050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91049" y="6905625"/>
            <a:ext cx="144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S&amp;P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3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Services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257425"/>
            <a:ext cx="1021581" cy="1721487"/>
          </a:xfrm>
          <a:prstGeom prst="rect">
            <a:avLst/>
          </a:prstGeom>
        </p:spPr>
      </p:pic>
      <p:sp>
        <p:nvSpPr>
          <p:cNvPr id="3" name="&quot;No&quot; Symbol 2"/>
          <p:cNvSpPr/>
          <p:nvPr/>
        </p:nvSpPr>
        <p:spPr bwMode="auto">
          <a:xfrm>
            <a:off x="2904331" y="5000625"/>
            <a:ext cx="1905000" cy="2057400"/>
          </a:xfrm>
          <a:prstGeom prst="noSmoking">
            <a:avLst>
              <a:gd name="adj" fmla="val 8865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Rectangular Callout 29"/>
          <p:cNvSpPr/>
          <p:nvPr/>
        </p:nvSpPr>
        <p:spPr bwMode="auto">
          <a:xfrm>
            <a:off x="2514599" y="4086225"/>
            <a:ext cx="2370932" cy="762000"/>
          </a:xfrm>
          <a:prstGeom prst="wedgeRectCallout">
            <a:avLst>
              <a:gd name="adj1" fmla="val 17445"/>
              <a:gd name="adj2" fmla="val 85333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Sniper Attack,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or any other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DoS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96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Services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257425"/>
            <a:ext cx="1021581" cy="1721487"/>
          </a:xfrm>
          <a:prstGeom prst="rect">
            <a:avLst/>
          </a:prstGeom>
        </p:spPr>
      </p:pic>
      <p:sp>
        <p:nvSpPr>
          <p:cNvPr id="35" name="Rectangular Callout 34"/>
          <p:cNvSpPr/>
          <p:nvPr/>
        </p:nvSpPr>
        <p:spPr bwMode="auto">
          <a:xfrm>
            <a:off x="3437731" y="5762625"/>
            <a:ext cx="2218532" cy="762000"/>
          </a:xfrm>
          <a:prstGeom prst="wedgeRectCallout">
            <a:avLst>
              <a:gd name="adj1" fmla="val -77258"/>
              <a:gd name="adj2" fmla="val -40176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Choose new Entry Guard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2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Tor Works</a:t>
            </a:r>
            <a:endParaRPr lang="en-US" dirty="0"/>
          </a:p>
        </p:txBody>
      </p:sp>
      <p:pic>
        <p:nvPicPr>
          <p:cNvPr id="6" name="Content Placeholder 2" descr="or-overview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713" b="-59713"/>
          <a:stretch>
            <a:fillRect/>
          </a:stretch>
        </p:blipFill>
        <p:spPr bwMode="auto">
          <a:xfrm>
            <a:off x="739171" y="2562225"/>
            <a:ext cx="688956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226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 flipH="1">
            <a:off x="7781131" y="3705225"/>
            <a:ext cx="1" cy="2819400"/>
          </a:xfrm>
          <a:prstGeom prst="bentConnector3">
            <a:avLst>
              <a:gd name="adj1" fmla="val -228600000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24625"/>
            <a:ext cx="5410199" cy="6493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Services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1" y="51530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257425"/>
            <a:ext cx="1021581" cy="1721487"/>
          </a:xfrm>
          <a:prstGeom prst="rect">
            <a:avLst/>
          </a:prstGeom>
        </p:spPr>
      </p:pic>
      <p:pic>
        <p:nvPicPr>
          <p:cNvPr id="30" name="Picture 2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pic>
        <p:nvPicPr>
          <p:cNvPr id="35" name="Picture 34" descr="relay-ev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31" y="5135797"/>
            <a:ext cx="1371600" cy="16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4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 flipH="1">
            <a:off x="7781131" y="3705225"/>
            <a:ext cx="1" cy="2819400"/>
          </a:xfrm>
          <a:prstGeom prst="bentConnector3">
            <a:avLst>
              <a:gd name="adj1" fmla="val -228600000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24625"/>
            <a:ext cx="5410199" cy="6493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Services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1" y="51530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257425"/>
            <a:ext cx="1021581" cy="1721487"/>
          </a:xfrm>
          <a:prstGeom prst="rect">
            <a:avLst/>
          </a:prstGeom>
        </p:spPr>
      </p:pic>
      <p:pic>
        <p:nvPicPr>
          <p:cNvPr id="30" name="Picture 2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pic>
        <p:nvPicPr>
          <p:cNvPr id="35" name="Picture 34" descr="relay-ev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31" y="5135797"/>
            <a:ext cx="1371600" cy="169362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 bwMode="auto">
          <a:xfrm>
            <a:off x="3209131" y="5076825"/>
            <a:ext cx="1524000" cy="19050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9131" y="6905625"/>
            <a:ext cx="2864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S&amp;P 2006, S&amp;P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8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 flipH="1">
            <a:off x="7781131" y="3705225"/>
            <a:ext cx="1" cy="2819400"/>
          </a:xfrm>
          <a:prstGeom prst="bentConnector3">
            <a:avLst>
              <a:gd name="adj1" fmla="val -228600000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24625"/>
            <a:ext cx="5410199" cy="6493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Services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1" y="51530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257425"/>
            <a:ext cx="1021581" cy="1721487"/>
          </a:xfrm>
          <a:prstGeom prst="rect">
            <a:avLst/>
          </a:prstGeom>
        </p:spPr>
      </p:pic>
      <p:pic>
        <p:nvPicPr>
          <p:cNvPr id="30" name="Picture 2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pic>
        <p:nvPicPr>
          <p:cNvPr id="35" name="Picture 34" descr="relay-ev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31" y="5135797"/>
            <a:ext cx="1371600" cy="169362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 bwMode="auto">
          <a:xfrm>
            <a:off x="3209131" y="5076825"/>
            <a:ext cx="1524000" cy="19050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6" name="Rectangular Callout 45"/>
          <p:cNvSpPr/>
          <p:nvPr/>
        </p:nvSpPr>
        <p:spPr bwMode="auto">
          <a:xfrm>
            <a:off x="389731" y="2409825"/>
            <a:ext cx="1447800" cy="1219200"/>
          </a:xfrm>
          <a:prstGeom prst="wedgeRectCallout">
            <a:avLst>
              <a:gd name="adj1" fmla="val 65744"/>
              <a:gd name="adj2" fmla="val -1516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Send 50 Padding Cells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91049" y="6905625"/>
            <a:ext cx="144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S&amp;P 2013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3132931" y="4010025"/>
            <a:ext cx="1524000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PADDING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971131" y="4314825"/>
            <a:ext cx="3124200" cy="914400"/>
            <a:chOff x="3971131" y="4314825"/>
            <a:chExt cx="3124200" cy="91440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4961731" y="4314825"/>
              <a:ext cx="2133600" cy="0"/>
            </a:xfrm>
            <a:prstGeom prst="straightConnector1">
              <a:avLst/>
            </a:prstGeom>
            <a:solidFill>
              <a:srgbClr val="00B8FF"/>
            </a:solidFill>
            <a:ln w="762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3971131" y="5229225"/>
              <a:ext cx="3124200" cy="0"/>
            </a:xfrm>
            <a:prstGeom prst="straightConnector1">
              <a:avLst/>
            </a:prstGeom>
            <a:solidFill>
              <a:srgbClr val="00B8FF"/>
            </a:solidFill>
            <a:ln w="76200" cap="flat" cmpd="sng" algn="ctr">
              <a:solidFill>
                <a:srgbClr val="FFFFFF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7095331" y="4314825"/>
              <a:ext cx="0" cy="914400"/>
            </a:xfrm>
            <a:prstGeom prst="straightConnector1">
              <a:avLst/>
            </a:prstGeom>
            <a:solidFill>
              <a:srgbClr val="00B8FF"/>
            </a:solidFill>
            <a:ln w="76200" cap="flat" cmpd="sng" algn="ctr">
              <a:solidFill>
                <a:srgbClr val="FFFFFF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7525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 flipH="1">
            <a:off x="7781131" y="3705225"/>
            <a:ext cx="1" cy="2819400"/>
          </a:xfrm>
          <a:prstGeom prst="bentConnector3">
            <a:avLst>
              <a:gd name="adj1" fmla="val -228600000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24625"/>
            <a:ext cx="5410199" cy="6493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Services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1" y="51530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257425"/>
            <a:ext cx="1021581" cy="1721487"/>
          </a:xfrm>
          <a:prstGeom prst="rect">
            <a:avLst/>
          </a:prstGeom>
        </p:spPr>
      </p:pic>
      <p:pic>
        <p:nvPicPr>
          <p:cNvPr id="30" name="Picture 2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pic>
        <p:nvPicPr>
          <p:cNvPr id="35" name="Picture 34" descr="relay-ev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31" y="5135797"/>
            <a:ext cx="1371600" cy="169362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 bwMode="auto">
          <a:xfrm>
            <a:off x="3209131" y="5076825"/>
            <a:ext cx="1524000" cy="19050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2447131" y="4086225"/>
            <a:ext cx="2514600" cy="762000"/>
          </a:xfrm>
          <a:prstGeom prst="wedgeRectCallout">
            <a:avLst>
              <a:gd name="adj1" fmla="val 17445"/>
              <a:gd name="adj2" fmla="val 85333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Identify HS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if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cell count 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53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1049" y="6905625"/>
            <a:ext cx="144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S&amp;P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1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>The Sniper Attack</a:t>
            </a:r>
          </a:p>
          <a:p>
            <a:pPr lvl="1"/>
            <a:r>
              <a:rPr lang="en-US" dirty="0" smtClean="0">
                <a:solidFill>
                  <a:srgbClr val="808080"/>
                </a:solidFill>
              </a:rPr>
              <a:t>Low-cost memory consumption attack that disables arbitrary Tor relays</a:t>
            </a:r>
          </a:p>
          <a:p>
            <a:pPr lvl="1"/>
            <a:endParaRPr lang="en-US" dirty="0"/>
          </a:p>
          <a:p>
            <a:r>
              <a:rPr lang="en-US" dirty="0" err="1" smtClean="0">
                <a:solidFill>
                  <a:schemeClr val="bg2"/>
                </a:solidFill>
              </a:rPr>
              <a:t>Deanonymizing</a:t>
            </a:r>
            <a:r>
              <a:rPr lang="en-US" dirty="0" smtClean="0">
                <a:solidFill>
                  <a:schemeClr val="bg2"/>
                </a:solidFill>
              </a:rPr>
              <a:t> Hidden Services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Using </a:t>
            </a:r>
            <a:r>
              <a:rPr lang="en-US" dirty="0" err="1" smtClean="0">
                <a:solidFill>
                  <a:schemeClr val="bg2"/>
                </a:solidFill>
              </a:rPr>
              <a:t>DoS</a:t>
            </a:r>
            <a:r>
              <a:rPr lang="en-US" dirty="0" smtClean="0">
                <a:solidFill>
                  <a:schemeClr val="bg2"/>
                </a:solidFill>
              </a:rPr>
              <a:t> attacks for </a:t>
            </a:r>
            <a:r>
              <a:rPr lang="en-US" dirty="0" err="1" smtClean="0">
                <a:solidFill>
                  <a:schemeClr val="bg2"/>
                </a:solidFill>
              </a:rPr>
              <a:t>deanonymization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Countermeasures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3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Sniper Attack </a:t>
            </a:r>
            <a:r>
              <a:rPr lang="en-US" dirty="0" smtClean="0"/>
              <a:t>Defenses</a:t>
            </a:r>
          </a:p>
          <a:p>
            <a:pPr lvl="1"/>
            <a:r>
              <a:rPr lang="en-US" dirty="0" smtClean="0"/>
              <a:t>Authenticated SENDMEs</a:t>
            </a:r>
          </a:p>
          <a:p>
            <a:pPr lvl="1"/>
            <a:r>
              <a:rPr lang="en-US" dirty="0" smtClean="0"/>
              <a:t>Queue Length Limit</a:t>
            </a:r>
          </a:p>
          <a:p>
            <a:pPr lvl="1"/>
            <a:r>
              <a:rPr lang="en-US" dirty="0" smtClean="0"/>
              <a:t>Adaptive Circuit Killer</a:t>
            </a:r>
          </a:p>
          <a:p>
            <a:pPr lvl="1"/>
            <a:endParaRPr lang="en-US" dirty="0"/>
          </a:p>
          <a:p>
            <a:r>
              <a:rPr lang="en-US" dirty="0" err="1" smtClean="0"/>
              <a:t>Deanonymization</a:t>
            </a:r>
            <a:r>
              <a:rPr lang="en-US" dirty="0" smtClean="0"/>
              <a:t> Defenses</a:t>
            </a:r>
          </a:p>
          <a:p>
            <a:pPr lvl="1"/>
            <a:r>
              <a:rPr lang="en-US" dirty="0" smtClean="0"/>
              <a:t>Entry-guard Rate-limiting</a:t>
            </a:r>
          </a:p>
          <a:p>
            <a:pPr lvl="1"/>
            <a:r>
              <a:rPr lang="en-US" dirty="0" smtClean="0"/>
              <a:t>Middle Guards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2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95425"/>
            <a:ext cx="8564563" cy="1620838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11300" y="3373437"/>
            <a:ext cx="7053263" cy="1931988"/>
          </a:xfrm>
        </p:spPr>
        <p:txBody>
          <a:bodyPr/>
          <a:lstStyle/>
          <a:p>
            <a:r>
              <a:rPr lang="en-US" dirty="0" err="1" smtClean="0"/>
              <a:t>cs.umn.edu</a:t>
            </a:r>
            <a:r>
              <a:rPr lang="en-US" dirty="0" smtClean="0"/>
              <a:t>/~</a:t>
            </a:r>
            <a:r>
              <a:rPr lang="en-US" dirty="0" err="1" smtClean="0"/>
              <a:t>jansen</a:t>
            </a:r>
            <a:endParaRPr lang="en-US" dirty="0" smtClean="0"/>
          </a:p>
          <a:p>
            <a:r>
              <a:rPr lang="en-US" dirty="0" err="1" smtClean="0"/>
              <a:t>rob.g.jansen@nrl.navy.mil</a:t>
            </a:r>
            <a:endParaRPr lang="en-US" dirty="0" smtClean="0"/>
          </a:p>
        </p:txBody>
      </p:sp>
      <p:pic>
        <p:nvPicPr>
          <p:cNvPr id="10" name="Content Placeholder 3" descr="evi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7704931" y="4314825"/>
            <a:ext cx="2961604" cy="3660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8931" y="6962715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n-lt"/>
              </a:rPr>
              <a:t>t</a:t>
            </a:r>
            <a:r>
              <a:rPr lang="en-US" sz="2000" i="1" dirty="0" smtClean="0">
                <a:latin typeface="+mn-lt"/>
              </a:rPr>
              <a:t>hink like an adversary</a:t>
            </a:r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771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</a:t>
            </a:r>
            <a:r>
              <a:rPr lang="en-US" dirty="0" err="1" smtClean="0"/>
              <a:t>Deanonymization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674424"/>
              </p:ext>
            </p:extLst>
          </p:nvPr>
        </p:nvGraphicFramePr>
        <p:xfrm>
          <a:off x="739775" y="2101850"/>
          <a:ext cx="8594724" cy="276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454"/>
                <a:gridCol w="1432454"/>
                <a:gridCol w="1432454"/>
                <a:gridCol w="1432454"/>
                <a:gridCol w="1432454"/>
                <a:gridCol w="1432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Guard BW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MiB</a:t>
                      </a:r>
                      <a:r>
                        <a:rPr lang="en-US" dirty="0" smtClean="0"/>
                        <a:t>/s)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Guard Probability (%)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# Rounds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# Sniped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Time</a:t>
                      </a:r>
                      <a:r>
                        <a:rPr lang="en-US" baseline="0" dirty="0" smtClean="0"/>
                        <a:t> (h) </a:t>
                      </a:r>
                    </a:p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GiB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Time</a:t>
                      </a:r>
                      <a:r>
                        <a:rPr lang="en-US" baseline="0" dirty="0" smtClean="0"/>
                        <a:t> (h) </a:t>
                      </a:r>
                    </a:p>
                    <a:p>
                      <a:pPr algn="ctr"/>
                      <a:r>
                        <a:rPr lang="en-US" dirty="0" smtClean="0"/>
                        <a:t>8 </a:t>
                      </a:r>
                      <a:r>
                        <a:rPr lang="en-US" dirty="0" err="1" smtClean="0"/>
                        <a:t>GiB</a:t>
                      </a:r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96.61</a:t>
                      </a:r>
                      <a:endParaRPr lang="en-US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</a:t>
                      </a:r>
                      <a:endParaRPr lang="en-US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 bwMode="auto">
          <a:xfrm>
            <a:off x="3209131" y="5610225"/>
            <a:ext cx="3124200" cy="1143000"/>
          </a:xfrm>
          <a:prstGeom prst="wedgeRectCallout">
            <a:avLst>
              <a:gd name="adj1" fmla="val -28505"/>
              <a:gd name="adj2" fmla="val -105744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 </a:t>
            </a:r>
            <a:r>
              <a:rPr lang="en-US" dirty="0" err="1" smtClean="0"/>
              <a:t>GiB</a:t>
            </a:r>
            <a:r>
              <a:rPr lang="en-US" dirty="0" smtClean="0"/>
              <a:t>/s Relay Can </a:t>
            </a:r>
            <a:r>
              <a:rPr lang="en-US" dirty="0" err="1" smtClean="0"/>
              <a:t>Deanonymize</a:t>
            </a:r>
            <a:r>
              <a:rPr lang="en-US" dirty="0" smtClean="0"/>
              <a:t> HS in about a day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3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Killer Defense</a:t>
            </a:r>
            <a:endParaRPr lang="en-US" dirty="0"/>
          </a:p>
        </p:txBody>
      </p:sp>
      <p:pic>
        <p:nvPicPr>
          <p:cNvPr id="4" name="Content Placeholder 3" descr="defense.ram.tim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1" r="-17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616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14531" y="5832334"/>
            <a:ext cx="1752600" cy="1454291"/>
          </a:xfrm>
          <a:prstGeom prst="rect">
            <a:avLst/>
          </a:prstGeom>
        </p:spPr>
      </p:pic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80069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80069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9519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1" y="4386560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1" y="590609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105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762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70469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70269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70269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1" y="1959116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2176760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1" y="37007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1" y="37007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94" name="Rectangular Callout 93"/>
          <p:cNvSpPr/>
          <p:nvPr/>
        </p:nvSpPr>
        <p:spPr bwMode="auto">
          <a:xfrm>
            <a:off x="7476331" y="657225"/>
            <a:ext cx="2362200" cy="914400"/>
          </a:xfrm>
          <a:prstGeom prst="wedgeRectCallout">
            <a:avLst>
              <a:gd name="adj1" fmla="val -19524"/>
              <a:gd name="adj2" fmla="val 12011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Single Adversary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90531" y="2028825"/>
            <a:ext cx="32004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6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Tor Works</a:t>
            </a:r>
            <a:endParaRPr lang="en-US" dirty="0"/>
          </a:p>
        </p:txBody>
      </p:sp>
      <p:pic>
        <p:nvPicPr>
          <p:cNvPr id="3" name="Content Placeholder 2" descr="or-overview-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809" b="-828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334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14531" y="5832334"/>
            <a:ext cx="1752600" cy="1454291"/>
          </a:xfrm>
          <a:prstGeom prst="rect">
            <a:avLst/>
          </a:prstGeom>
        </p:spPr>
      </p:pic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80069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80069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9519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1" y="4386560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1" y="590609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105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762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70469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70269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70269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1" y="1959116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2176760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1" y="37007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1" y="37007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313531" y="2028825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6180931" y="504825"/>
            <a:ext cx="2362200" cy="914400"/>
          </a:xfrm>
          <a:prstGeom prst="wedgeRectCallout">
            <a:avLst>
              <a:gd name="adj1" fmla="val -19524"/>
              <a:gd name="adj2" fmla="val 12011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Anonymous Tunnel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6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7781131" y="3851134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3931" y="5908534"/>
            <a:ext cx="1447800" cy="526909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14531" y="5825843"/>
            <a:ext cx="1752600" cy="145429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 flipH="1" flipV="1">
            <a:off x="465930" y="3774934"/>
            <a:ext cx="1371600" cy="2209800"/>
          </a:xfrm>
          <a:prstGeom prst="bentConnector3">
            <a:avLst>
              <a:gd name="adj1" fmla="val -16667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47131" y="59737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73578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73578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3028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1" y="4380069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1" y="589960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040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1134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639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63778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63778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1" y="1952625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2170269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1" y="36942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1" y="36942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13531" y="2022334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3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/>
          <p:nvPr/>
        </p:nvCxnSpPr>
        <p:spPr bwMode="auto">
          <a:xfrm>
            <a:off x="1608931" y="4314825"/>
            <a:ext cx="7162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 flipV="1">
            <a:off x="7781131" y="3851134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3931" y="5908534"/>
            <a:ext cx="1447800" cy="526909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14531" y="5825843"/>
            <a:ext cx="1752600" cy="145429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 flipH="1" flipV="1">
            <a:off x="465930" y="3774934"/>
            <a:ext cx="1371600" cy="2209800"/>
          </a:xfrm>
          <a:prstGeom prst="bentConnector3">
            <a:avLst>
              <a:gd name="adj1" fmla="val -16667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47131" y="59737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73578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73578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3028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1" y="4380069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1" y="589960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040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1134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639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63778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63778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1" y="1952625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2170269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1" y="36942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1" y="36942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13531" y="2022334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23931" y="6441934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3361531" y="6746734"/>
            <a:ext cx="2514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913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104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13531" y="46131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72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7781131" y="3851134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3931" y="5908534"/>
            <a:ext cx="1447800" cy="526909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14531" y="5825843"/>
            <a:ext cx="1752600" cy="145429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 flipH="1" flipV="1">
            <a:off x="465930" y="3774934"/>
            <a:ext cx="1371600" cy="2209800"/>
          </a:xfrm>
          <a:prstGeom prst="bentConnector3">
            <a:avLst>
              <a:gd name="adj1" fmla="val -16667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47131" y="59737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73578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73578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3028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1" y="4380069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1" y="589960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040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1134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639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63778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63778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1" y="1952625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2170269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1" y="36942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1" y="36942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13531" y="2022334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23931" y="6441934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3361531" y="6746734"/>
            <a:ext cx="2514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913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104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13531" y="46131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104731" y="2708134"/>
            <a:ext cx="914400" cy="1015663"/>
            <a:chOff x="12581731" y="-646241"/>
            <a:chExt cx="914400" cy="1015663"/>
          </a:xfrm>
        </p:grpSpPr>
        <p:sp>
          <p:nvSpPr>
            <p:cNvPr id="29" name="TextBox 28"/>
            <p:cNvSpPr txBox="1"/>
            <p:nvPr/>
          </p:nvSpPr>
          <p:spPr>
            <a:xfrm>
              <a:off x="12734131" y="-646241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R</a:t>
              </a:r>
              <a:endParaRPr lang="en-US" sz="6000" dirty="0"/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2581731" y="-481310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1" name="Straight Connector 30"/>
            <p:cNvCxnSpPr>
              <a:endCxn id="30" idx="3"/>
            </p:cNvCxnSpPr>
            <p:nvPr/>
          </p:nvCxnSpPr>
          <p:spPr bwMode="auto">
            <a:xfrm flipH="1">
              <a:off x="12715642" y="-417641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2" name="Straight Arrow Connector 31"/>
          <p:cNvCxnSpPr/>
          <p:nvPr/>
        </p:nvCxnSpPr>
        <p:spPr bwMode="auto">
          <a:xfrm>
            <a:off x="1608931" y="4314825"/>
            <a:ext cx="38862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7108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7781131" y="3851134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3931" y="5908534"/>
            <a:ext cx="1447800" cy="526909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14531" y="5825843"/>
            <a:ext cx="1752600" cy="145429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 flipH="1" flipV="1">
            <a:off x="465930" y="3774934"/>
            <a:ext cx="1371600" cy="2209800"/>
          </a:xfrm>
          <a:prstGeom prst="bentConnector3">
            <a:avLst>
              <a:gd name="adj1" fmla="val -16667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47131" y="59737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73578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73578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3028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1" y="4380069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1" y="589960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040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1134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639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63778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63778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1" y="1952625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2170269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1" y="36942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1" y="36942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13531" y="2022334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23931" y="6441934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3361531" y="6746734"/>
            <a:ext cx="2514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913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104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104731" y="2708134"/>
            <a:ext cx="914400" cy="1015663"/>
            <a:chOff x="12581731" y="-646241"/>
            <a:chExt cx="914400" cy="1015663"/>
          </a:xfrm>
        </p:grpSpPr>
        <p:sp>
          <p:nvSpPr>
            <p:cNvPr id="29" name="TextBox 28"/>
            <p:cNvSpPr txBox="1"/>
            <p:nvPr/>
          </p:nvSpPr>
          <p:spPr>
            <a:xfrm>
              <a:off x="12734131" y="-646241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R</a:t>
              </a:r>
              <a:endParaRPr lang="en-US" sz="6000" dirty="0"/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2581731" y="-481310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1" name="Straight Connector 30"/>
            <p:cNvCxnSpPr>
              <a:endCxn id="30" idx="3"/>
            </p:cNvCxnSpPr>
            <p:nvPr/>
          </p:nvCxnSpPr>
          <p:spPr bwMode="auto">
            <a:xfrm flipH="1">
              <a:off x="12715642" y="-417641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Rectangular Callout 31"/>
          <p:cNvSpPr/>
          <p:nvPr/>
        </p:nvSpPr>
        <p:spPr bwMode="auto">
          <a:xfrm>
            <a:off x="465931" y="4460734"/>
            <a:ext cx="2057400" cy="914400"/>
          </a:xfrm>
          <a:prstGeom prst="wedgeRectCallout">
            <a:avLst>
              <a:gd name="adj1" fmla="val -16703"/>
              <a:gd name="adj2" fmla="val -9014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Flow Window Closed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0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7781131" y="3851134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3931" y="5908534"/>
            <a:ext cx="1447800" cy="526909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14531" y="5825843"/>
            <a:ext cx="1752600" cy="145429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 flipH="1" flipV="1">
            <a:off x="465930" y="3774934"/>
            <a:ext cx="1371600" cy="2209800"/>
          </a:xfrm>
          <a:prstGeom prst="bentConnector3">
            <a:avLst>
              <a:gd name="adj1" fmla="val -16667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47131" y="59737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73578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73578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3028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1" y="4380069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1" y="589960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040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1134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639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63778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63778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1" y="1952625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2170269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1" y="36942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1" y="36942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13531" y="2022334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23931" y="6441934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3361531" y="6746734"/>
            <a:ext cx="2514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913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104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104731" y="2708134"/>
            <a:ext cx="914400" cy="1015663"/>
            <a:chOff x="12581731" y="-646241"/>
            <a:chExt cx="914400" cy="1015663"/>
          </a:xfrm>
        </p:grpSpPr>
        <p:sp>
          <p:nvSpPr>
            <p:cNvPr id="29" name="TextBox 28"/>
            <p:cNvSpPr txBox="1"/>
            <p:nvPr/>
          </p:nvSpPr>
          <p:spPr>
            <a:xfrm>
              <a:off x="12734131" y="-646241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R</a:t>
              </a:r>
              <a:endParaRPr lang="en-US" sz="6000" dirty="0"/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2581731" y="-481310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1" name="Straight Connector 30"/>
            <p:cNvCxnSpPr>
              <a:endCxn id="30" idx="3"/>
            </p:cNvCxnSpPr>
            <p:nvPr/>
          </p:nvCxnSpPr>
          <p:spPr bwMode="auto">
            <a:xfrm flipH="1">
              <a:off x="12715642" y="-417641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37331" y="4384534"/>
            <a:ext cx="914400" cy="1015663"/>
            <a:chOff x="6638131" y="1343025"/>
            <a:chExt cx="914400" cy="1015663"/>
          </a:xfrm>
        </p:grpSpPr>
        <p:sp>
          <p:nvSpPr>
            <p:cNvPr id="44" name="TextBox 43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R</a:t>
              </a:r>
              <a:endParaRPr lang="en-US" sz="6000" dirty="0"/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46" name="Straight Connector 45"/>
            <p:cNvCxnSpPr>
              <a:endCxn id="45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5497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7781131" y="3851134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3931" y="5908534"/>
            <a:ext cx="1447800" cy="526909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14531" y="5825843"/>
            <a:ext cx="1752600" cy="145429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 flipH="1" flipV="1">
            <a:off x="465930" y="3774934"/>
            <a:ext cx="1371600" cy="2209800"/>
          </a:xfrm>
          <a:prstGeom prst="bentConnector3">
            <a:avLst>
              <a:gd name="adj1" fmla="val -16667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47131" y="59737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73578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73578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3028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1" y="4380069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1" y="589960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040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1134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639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63778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63778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1" y="1952625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2170269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1" y="36942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1" y="36942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13531" y="2022334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23931" y="6441934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3361531" y="6746734"/>
            <a:ext cx="2514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6104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104731" y="2708134"/>
            <a:ext cx="914400" cy="1015663"/>
            <a:chOff x="12581731" y="-646241"/>
            <a:chExt cx="914400" cy="1015663"/>
          </a:xfrm>
        </p:grpSpPr>
        <p:sp>
          <p:nvSpPr>
            <p:cNvPr id="29" name="TextBox 28"/>
            <p:cNvSpPr txBox="1"/>
            <p:nvPr/>
          </p:nvSpPr>
          <p:spPr>
            <a:xfrm>
              <a:off x="12734131" y="-646241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R</a:t>
              </a:r>
              <a:endParaRPr lang="en-US" sz="6000" dirty="0"/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2581731" y="-481310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1" name="Straight Connector 30"/>
            <p:cNvCxnSpPr>
              <a:endCxn id="30" idx="3"/>
            </p:cNvCxnSpPr>
            <p:nvPr/>
          </p:nvCxnSpPr>
          <p:spPr bwMode="auto">
            <a:xfrm flipH="1">
              <a:off x="12715642" y="-417641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37331" y="4384534"/>
            <a:ext cx="914400" cy="1015663"/>
            <a:chOff x="6638131" y="1343025"/>
            <a:chExt cx="914400" cy="1015663"/>
          </a:xfrm>
        </p:grpSpPr>
        <p:sp>
          <p:nvSpPr>
            <p:cNvPr id="44" name="TextBox 43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R</a:t>
              </a:r>
              <a:endParaRPr lang="en-US" sz="6000" dirty="0"/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46" name="Straight Connector 45"/>
            <p:cNvCxnSpPr>
              <a:endCxn id="45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Rectangle 46"/>
          <p:cNvSpPr/>
          <p:nvPr/>
        </p:nvSpPr>
        <p:spPr bwMode="auto">
          <a:xfrm>
            <a:off x="1913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066131" y="65943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218531" y="67467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70931" y="68991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82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7781131" y="3851134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3931" y="5908534"/>
            <a:ext cx="1447800" cy="526909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14531" y="5825843"/>
            <a:ext cx="1752600" cy="145429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 flipH="1" flipV="1">
            <a:off x="465930" y="3774934"/>
            <a:ext cx="1371600" cy="2209800"/>
          </a:xfrm>
          <a:prstGeom prst="bentConnector3">
            <a:avLst>
              <a:gd name="adj1" fmla="val -16667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47131" y="59737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73578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73578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3028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1" y="4380069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1" y="589960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040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1134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639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63778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63778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1" y="1952625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2170269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1" y="36942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1" y="369426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13531" y="2022334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23931" y="6441934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3361531" y="6746734"/>
            <a:ext cx="2514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6104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104731" y="2708134"/>
            <a:ext cx="914400" cy="1015663"/>
            <a:chOff x="12581731" y="-646241"/>
            <a:chExt cx="914400" cy="1015663"/>
          </a:xfrm>
        </p:grpSpPr>
        <p:sp>
          <p:nvSpPr>
            <p:cNvPr id="29" name="TextBox 28"/>
            <p:cNvSpPr txBox="1"/>
            <p:nvPr/>
          </p:nvSpPr>
          <p:spPr>
            <a:xfrm>
              <a:off x="12734131" y="-646241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R</a:t>
              </a:r>
              <a:endParaRPr lang="en-US" sz="6000" dirty="0"/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2581731" y="-481310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1" name="Straight Connector 30"/>
            <p:cNvCxnSpPr>
              <a:endCxn id="30" idx="3"/>
            </p:cNvCxnSpPr>
            <p:nvPr/>
          </p:nvCxnSpPr>
          <p:spPr bwMode="auto">
            <a:xfrm flipH="1">
              <a:off x="12715642" y="-417641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37331" y="4384534"/>
            <a:ext cx="914400" cy="1015663"/>
            <a:chOff x="6638131" y="1343025"/>
            <a:chExt cx="914400" cy="1015663"/>
          </a:xfrm>
        </p:grpSpPr>
        <p:sp>
          <p:nvSpPr>
            <p:cNvPr id="44" name="TextBox 43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R</a:t>
              </a:r>
              <a:endParaRPr lang="en-US" sz="6000" dirty="0"/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46" name="Straight Connector 45"/>
            <p:cNvCxnSpPr>
              <a:endCxn id="45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Rectangle 46"/>
          <p:cNvSpPr/>
          <p:nvPr/>
        </p:nvSpPr>
        <p:spPr bwMode="auto">
          <a:xfrm>
            <a:off x="1913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066131" y="65943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218531" y="67467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161131" y="6213334"/>
            <a:ext cx="1371600" cy="990600"/>
          </a:xfrm>
          <a:prstGeom prst="wedgeRectCallout">
            <a:avLst>
              <a:gd name="adj1" fmla="val 95645"/>
              <a:gd name="adj2" fmla="val -49225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Killed by OS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370931" y="68991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9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Tor Works</a:t>
            </a:r>
            <a:endParaRPr lang="en-US" dirty="0"/>
          </a:p>
        </p:txBody>
      </p:sp>
      <p:pic>
        <p:nvPicPr>
          <p:cNvPr id="3" name="Content Placeholder 2" descr="or-overview-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809" b="-82809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389731" y="3400425"/>
            <a:ext cx="7543800" cy="25146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4123531" y="2486025"/>
            <a:ext cx="3733800" cy="762000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Tor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protocol a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ware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Flow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94531" y="3781425"/>
            <a:ext cx="1234743" cy="188647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0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Flow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94531" y="3781425"/>
            <a:ext cx="1234743" cy="188647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sp>
        <p:nvSpPr>
          <p:cNvPr id="25" name="Rectangular Callout 24"/>
          <p:cNvSpPr/>
          <p:nvPr/>
        </p:nvSpPr>
        <p:spPr bwMode="auto">
          <a:xfrm>
            <a:off x="3513931" y="2257425"/>
            <a:ext cx="3505200" cy="1676400"/>
          </a:xfrm>
          <a:prstGeom prst="wedgeRectCallout">
            <a:avLst>
              <a:gd name="adj1" fmla="val -22874"/>
              <a:gd name="adj2" fmla="val 133999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One TCP 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Connection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Between Each Relay,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</a:t>
            </a:r>
            <a:r>
              <a:rPr lang="en-US" sz="2800" dirty="0" smtClean="0"/>
              <a:t>Multiple </a:t>
            </a:r>
            <a:r>
              <a:rPr lang="en-US" sz="2800" i="1" dirty="0" smtClean="0"/>
              <a:t>Circuits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2" name="Picture 1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Hiragino Mincho Pro W3"/>
        <a:cs typeface="Hiragino Mincho Pro W3"/>
      </a:majorFont>
      <a:minorFont>
        <a:latin typeface="Arial"/>
        <a:ea typeface="Hiragino Mincho Pro W3"/>
        <a:cs typeface="Hiragino Mincho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42803</TotalTime>
  <Words>1283</Words>
  <Application>Microsoft Macintosh PowerPoint</Application>
  <PresentationFormat>Custom</PresentationFormat>
  <Paragraphs>636</Paragraphs>
  <Slides>67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Blank Presentation</vt:lpstr>
      <vt:lpstr>Memory-based DoS and Deanonymization Attacks on Tor</vt:lpstr>
      <vt:lpstr>The Tor Anonymity Network</vt:lpstr>
      <vt:lpstr>How Tor Works</vt:lpstr>
      <vt:lpstr>How Tor Works</vt:lpstr>
      <vt:lpstr>How Tor Works</vt:lpstr>
      <vt:lpstr>How Tor Works</vt:lpstr>
      <vt:lpstr>How Tor Works</vt:lpstr>
      <vt:lpstr>Tor Flow Control</vt:lpstr>
      <vt:lpstr>Tor Flow Control</vt:lpstr>
      <vt:lpstr>Tor Flow Control</vt:lpstr>
      <vt:lpstr>Tor Flow Control</vt:lpstr>
      <vt:lpstr>Tor Flow Control</vt:lpstr>
      <vt:lpstr>Tor Flow Control</vt:lpstr>
      <vt:lpstr>Tor Flow Control</vt:lpstr>
      <vt:lpstr>Tor Flow Control</vt:lpstr>
      <vt:lpstr>Outline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Memory Consumed over Time</vt:lpstr>
      <vt:lpstr>Mean RAM Consumed, 50 Relays</vt:lpstr>
      <vt:lpstr>Mean BW Consumed, 50 Relays</vt:lpstr>
      <vt:lpstr>Speed of Sniper Attack</vt:lpstr>
      <vt:lpstr>Speed of Sniper Attack</vt:lpstr>
      <vt:lpstr>Speed of Sniper Attack</vt:lpstr>
      <vt:lpstr>Speed of Sniper Attack</vt:lpstr>
      <vt:lpstr>Outline</vt:lpstr>
      <vt:lpstr>Hidden Services</vt:lpstr>
      <vt:lpstr>Hidden Services</vt:lpstr>
      <vt:lpstr>Hidden Services</vt:lpstr>
      <vt:lpstr>Hidden Services</vt:lpstr>
      <vt:lpstr>Hidden Services</vt:lpstr>
      <vt:lpstr>Hidden Services</vt:lpstr>
      <vt:lpstr>Hidden Services</vt:lpstr>
      <vt:lpstr>Hidden Services</vt:lpstr>
      <vt:lpstr>Deanonymizing Hidden Services</vt:lpstr>
      <vt:lpstr>Deanonymizing Hidden Services</vt:lpstr>
      <vt:lpstr>Deanonymizing Hidden Services</vt:lpstr>
      <vt:lpstr>Deanonymizing Hidden Services</vt:lpstr>
      <vt:lpstr>Deanonymizing Hidden Services</vt:lpstr>
      <vt:lpstr>Deanonymizing Hidden Services</vt:lpstr>
      <vt:lpstr>Deanonymizing Hidden Services</vt:lpstr>
      <vt:lpstr>Deanonymizing Hidden Services</vt:lpstr>
      <vt:lpstr>Deanonymizing Hidden Services</vt:lpstr>
      <vt:lpstr>Deanonymizing Hidden Services</vt:lpstr>
      <vt:lpstr>Deanonymizing Hidden Services</vt:lpstr>
      <vt:lpstr>Deanonymizing Hidden Services</vt:lpstr>
      <vt:lpstr>Outline</vt:lpstr>
      <vt:lpstr>Countermeasures</vt:lpstr>
      <vt:lpstr>Questions?</vt:lpstr>
      <vt:lpstr>Speed of Deanonymization</vt:lpstr>
      <vt:lpstr>Circuit Killer Defense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</vt:vector>
  </TitlesOfParts>
  <Manager/>
  <Company>Paul Syverson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Proposal #: 55-P080-08 Presenter: Paul Syverson      Code 5543      (202) 404-7931      syverson@itd.nrl.navy.mil  Funding Summary: $870000,  FY08-FY10</dc:title>
  <dc:subject/>
  <dc:creator/>
  <cp:keywords/>
  <dc:description/>
  <cp:lastModifiedBy>Rob Jansen</cp:lastModifiedBy>
  <cp:revision>277</cp:revision>
  <cp:lastPrinted>2011-06-08T15:26:59Z</cp:lastPrinted>
  <dcterms:created xsi:type="dcterms:W3CDTF">2011-10-13T20:08:31Z</dcterms:created>
  <dcterms:modified xsi:type="dcterms:W3CDTF">2013-11-04T11:16:22Z</dcterms:modified>
  <cp:category/>
</cp:coreProperties>
</file>