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535" r:id="rId2"/>
    <p:sldId id="785" r:id="rId3"/>
    <p:sldId id="846" r:id="rId4"/>
    <p:sldId id="848" r:id="rId5"/>
    <p:sldId id="847" r:id="rId6"/>
    <p:sldId id="844" r:id="rId7"/>
    <p:sldId id="791" r:id="rId8"/>
    <p:sldId id="792" r:id="rId9"/>
    <p:sldId id="610" r:id="rId10"/>
    <p:sldId id="605" r:id="rId11"/>
    <p:sldId id="607" r:id="rId12"/>
    <p:sldId id="606" r:id="rId13"/>
    <p:sldId id="795" r:id="rId14"/>
    <p:sldId id="609" r:id="rId15"/>
    <p:sldId id="611" r:id="rId16"/>
    <p:sldId id="612" r:id="rId17"/>
    <p:sldId id="613" r:id="rId18"/>
    <p:sldId id="614" r:id="rId19"/>
    <p:sldId id="615" r:id="rId20"/>
    <p:sldId id="625" r:id="rId21"/>
    <p:sldId id="616" r:id="rId22"/>
    <p:sldId id="673" r:id="rId23"/>
    <p:sldId id="822" r:id="rId24"/>
    <p:sldId id="823" r:id="rId25"/>
    <p:sldId id="824" r:id="rId26"/>
    <p:sldId id="667" r:id="rId27"/>
    <p:sldId id="669" r:id="rId28"/>
    <p:sldId id="670" r:id="rId29"/>
    <p:sldId id="672" r:id="rId30"/>
    <p:sldId id="802" r:id="rId31"/>
    <p:sldId id="796" r:id="rId32"/>
    <p:sldId id="837" r:id="rId33"/>
    <p:sldId id="834" r:id="rId34"/>
    <p:sldId id="835" r:id="rId35"/>
    <p:sldId id="836" r:id="rId36"/>
    <p:sldId id="838" r:id="rId37"/>
    <p:sldId id="840" r:id="rId38"/>
    <p:sldId id="841" r:id="rId39"/>
    <p:sldId id="842" r:id="rId40"/>
    <p:sldId id="843" r:id="rId41"/>
    <p:sldId id="755" r:id="rId42"/>
    <p:sldId id="759" r:id="rId43"/>
    <p:sldId id="758" r:id="rId44"/>
    <p:sldId id="819" r:id="rId45"/>
    <p:sldId id="550" r:id="rId46"/>
    <p:sldId id="821" r:id="rId47"/>
    <p:sldId id="818" r:id="rId48"/>
    <p:sldId id="803" r:id="rId49"/>
    <p:sldId id="815" r:id="rId50"/>
    <p:sldId id="770" r:id="rId51"/>
    <p:sldId id="761" r:id="rId52"/>
    <p:sldId id="762" r:id="rId53"/>
    <p:sldId id="763" r:id="rId54"/>
    <p:sldId id="764" r:id="rId55"/>
    <p:sldId id="765" r:id="rId56"/>
    <p:sldId id="766" r:id="rId57"/>
    <p:sldId id="767" r:id="rId58"/>
    <p:sldId id="768" r:id="rId59"/>
    <p:sldId id="769" r:id="rId60"/>
    <p:sldId id="833" r:id="rId61"/>
    <p:sldId id="825" r:id="rId62"/>
    <p:sldId id="826" r:id="rId63"/>
    <p:sldId id="827" r:id="rId64"/>
    <p:sldId id="828" r:id="rId65"/>
    <p:sldId id="829" r:id="rId66"/>
    <p:sldId id="830" r:id="rId67"/>
    <p:sldId id="831" r:id="rId68"/>
    <p:sldId id="832" r:id="rId69"/>
  </p:sldIdLst>
  <p:sldSz cx="10075863" cy="7562850"/>
  <p:notesSz cx="7772400" cy="10058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1pPr>
    <a:lvl2pPr marL="457162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2pPr>
    <a:lvl3pPr marL="914323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3pPr>
    <a:lvl4pPr marL="1371485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4pPr>
    <a:lvl5pPr marL="1828646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5pPr>
    <a:lvl6pPr marL="2285807" algn="l" defTabSz="457162" rtl="0" eaLnBrk="1" latinLnBrk="0" hangingPunct="1">
      <a:defRPr sz="2400" kern="1200">
        <a:solidFill>
          <a:schemeClr val="bg1"/>
        </a:solidFill>
        <a:latin typeface="Times New Roman" charset="0"/>
        <a:ea typeface="+mn-ea"/>
        <a:cs typeface="+mn-cs"/>
      </a:defRPr>
    </a:lvl6pPr>
    <a:lvl7pPr marL="2742969" algn="l" defTabSz="457162" rtl="0" eaLnBrk="1" latinLnBrk="0" hangingPunct="1">
      <a:defRPr sz="2400" kern="1200">
        <a:solidFill>
          <a:schemeClr val="bg1"/>
        </a:solidFill>
        <a:latin typeface="Times New Roman" charset="0"/>
        <a:ea typeface="+mn-ea"/>
        <a:cs typeface="+mn-cs"/>
      </a:defRPr>
    </a:lvl7pPr>
    <a:lvl8pPr marL="3200131" algn="l" defTabSz="457162" rtl="0" eaLnBrk="1" latinLnBrk="0" hangingPunct="1">
      <a:defRPr sz="2400" kern="1200">
        <a:solidFill>
          <a:schemeClr val="bg1"/>
        </a:solidFill>
        <a:latin typeface="Times New Roman" charset="0"/>
        <a:ea typeface="+mn-ea"/>
        <a:cs typeface="+mn-cs"/>
      </a:defRPr>
    </a:lvl8pPr>
    <a:lvl9pPr marL="3657292" algn="l" defTabSz="457162" rtl="0" eaLnBrk="1" latinLnBrk="0" hangingPunct="1">
      <a:defRPr sz="2400" kern="1200">
        <a:solidFill>
          <a:schemeClr val="bg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6B"/>
    <a:srgbClr val="FFA1A5"/>
    <a:srgbClr val="FF9597"/>
    <a:srgbClr val="FF5A5E"/>
    <a:srgbClr val="FF1B2A"/>
    <a:srgbClr val="FFA1A3"/>
    <a:srgbClr val="FF4F54"/>
    <a:srgbClr val="FFFBFB"/>
    <a:srgbClr val="FFFDFD"/>
    <a:srgbClr val="FF6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4" autoAdjust="0"/>
    <p:restoredTop sz="99794" autoAdjust="0"/>
  </p:normalViewPr>
  <p:slideViewPr>
    <p:cSldViewPr>
      <p:cViewPr varScale="1">
        <p:scale>
          <a:sx n="79" d="100"/>
          <a:sy n="79" d="100"/>
        </p:scale>
        <p:origin x="-936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8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936" y="-1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19600" y="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50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19600" y="95250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378656-706C-3648-B184-DC6EF014B5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3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368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9088" y="1006475"/>
            <a:ext cx="4592637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6" name="Text Box 8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0529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6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28533" indent="-37471371" algn="l" defTabSz="45716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2904" indent="-228581" algn="l" defTabSz="45716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065" indent="-228581" algn="l" defTabSz="45716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227" indent="-228581" algn="l" defTabSz="45716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5807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9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1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2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02561" y="9553734"/>
            <a:ext cx="3368040" cy="502920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E3A401DC-9F30-9448-AD9B-EC09018610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0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61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42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9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67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5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29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54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95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0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0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44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19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36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36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36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73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29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73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77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63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82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96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9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29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791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777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6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2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66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5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19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3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1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162" indent="0" algn="ctr">
              <a:buNone/>
              <a:defRPr/>
            </a:lvl2pPr>
            <a:lvl3pPr marL="914323" indent="0" algn="ctr">
              <a:buNone/>
              <a:defRPr/>
            </a:lvl3pPr>
            <a:lvl4pPr marL="1371485" indent="0" algn="ctr">
              <a:buNone/>
              <a:defRPr/>
            </a:lvl4pPr>
            <a:lvl5pPr marL="1828646" indent="0" algn="ctr">
              <a:buNone/>
              <a:defRPr/>
            </a:lvl5pPr>
            <a:lvl6pPr marL="2285807" indent="0" algn="ctr">
              <a:buNone/>
              <a:defRPr/>
            </a:lvl6pPr>
            <a:lvl7pPr marL="2742969" indent="0" algn="ctr">
              <a:buNone/>
              <a:defRPr/>
            </a:lvl7pPr>
            <a:lvl8pPr marL="3200131" indent="0" algn="ctr">
              <a:buNone/>
              <a:defRPr/>
            </a:lvl8pPr>
            <a:lvl9pPr marL="365729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6613" y="627063"/>
            <a:ext cx="2147887" cy="6227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627063"/>
            <a:ext cx="6294438" cy="6227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6" y="627064"/>
            <a:ext cx="8594725" cy="1252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9" y="4859339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9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2" indent="0">
              <a:buNone/>
              <a:defRPr sz="1800"/>
            </a:lvl2pPr>
            <a:lvl3pPr marL="914323" indent="0">
              <a:buNone/>
              <a:defRPr sz="1700"/>
            </a:lvl3pPr>
            <a:lvl4pPr marL="1371485" indent="0">
              <a:buNone/>
              <a:defRPr sz="1400"/>
            </a:lvl4pPr>
            <a:lvl5pPr marL="1828646" indent="0">
              <a:buNone/>
              <a:defRPr sz="1400"/>
            </a:lvl5pPr>
            <a:lvl6pPr marL="2285807" indent="0">
              <a:buNone/>
              <a:defRPr sz="1400"/>
            </a:lvl6pPr>
            <a:lvl7pPr marL="2742969" indent="0">
              <a:buNone/>
              <a:defRPr sz="1400"/>
            </a:lvl7pPr>
            <a:lvl8pPr marL="3200131" indent="0">
              <a:buNone/>
              <a:defRPr sz="1400"/>
            </a:lvl8pPr>
            <a:lvl9pPr marL="365729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6" y="2101851"/>
            <a:ext cx="4221163" cy="47529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9" y="2101851"/>
            <a:ext cx="4221162" cy="47529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6"/>
            <a:ext cx="4452938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700" b="1"/>
            </a:lvl4pPr>
            <a:lvl5pPr marL="1828646" indent="0">
              <a:buNone/>
              <a:defRPr sz="1700" b="1"/>
            </a:lvl5pPr>
            <a:lvl6pPr marL="2285807" indent="0">
              <a:buNone/>
              <a:defRPr sz="1700" b="1"/>
            </a:lvl6pPr>
            <a:lvl7pPr marL="2742969" indent="0">
              <a:buNone/>
              <a:defRPr sz="1700" b="1"/>
            </a:lvl7pPr>
            <a:lvl8pPr marL="3200131" indent="0">
              <a:buNone/>
              <a:defRPr sz="1700" b="1"/>
            </a:lvl8pPr>
            <a:lvl9pPr marL="365729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4"/>
            <a:ext cx="4452938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700" b="1"/>
            </a:lvl4pPr>
            <a:lvl5pPr marL="1828646" indent="0">
              <a:buNone/>
              <a:defRPr sz="1700" b="1"/>
            </a:lvl5pPr>
            <a:lvl6pPr marL="2285807" indent="0">
              <a:buNone/>
              <a:defRPr sz="1700" b="1"/>
            </a:lvl6pPr>
            <a:lvl7pPr marL="2742969" indent="0">
              <a:buNone/>
              <a:defRPr sz="1700" b="1"/>
            </a:lvl7pPr>
            <a:lvl8pPr marL="3200131" indent="0">
              <a:buNone/>
              <a:defRPr sz="1700" b="1"/>
            </a:lvl8pPr>
            <a:lvl9pPr marL="365729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4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6" y="301627"/>
            <a:ext cx="5632450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6" indent="0">
              <a:buNone/>
              <a:defRPr sz="900"/>
            </a:lvl5pPr>
            <a:lvl6pPr marL="2285807" indent="0">
              <a:buNone/>
              <a:defRPr sz="900"/>
            </a:lvl6pPr>
            <a:lvl7pPr marL="2742969" indent="0">
              <a:buNone/>
              <a:defRPr sz="900"/>
            </a:lvl7pPr>
            <a:lvl8pPr marL="3200131" indent="0">
              <a:buNone/>
              <a:defRPr sz="900"/>
            </a:lvl8pPr>
            <a:lvl9pPr marL="365729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4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3" indent="0">
              <a:buNone/>
              <a:defRPr sz="2400"/>
            </a:lvl3pPr>
            <a:lvl4pPr marL="1371485" indent="0">
              <a:buNone/>
              <a:defRPr sz="2000"/>
            </a:lvl4pPr>
            <a:lvl5pPr marL="1828646" indent="0">
              <a:buNone/>
              <a:defRPr sz="2000"/>
            </a:lvl5pPr>
            <a:lvl6pPr marL="2285807" indent="0">
              <a:buNone/>
              <a:defRPr sz="2000"/>
            </a:lvl6pPr>
            <a:lvl7pPr marL="2742969" indent="0">
              <a:buNone/>
              <a:defRPr sz="2000"/>
            </a:lvl7pPr>
            <a:lvl8pPr marL="3200131" indent="0">
              <a:buNone/>
              <a:defRPr sz="2000"/>
            </a:lvl8pPr>
            <a:lvl9pPr marL="3657292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6" indent="0">
              <a:buNone/>
              <a:defRPr sz="900"/>
            </a:lvl5pPr>
            <a:lvl6pPr marL="2285807" indent="0">
              <a:buNone/>
              <a:defRPr sz="900"/>
            </a:lvl6pPr>
            <a:lvl7pPr marL="2742969" indent="0">
              <a:buNone/>
              <a:defRPr sz="900"/>
            </a:lvl7pPr>
            <a:lvl8pPr marL="3200131" indent="0">
              <a:buNone/>
              <a:defRPr sz="900"/>
            </a:lvl8pPr>
            <a:lvl9pPr marL="365729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739776" y="627064"/>
            <a:ext cx="8594725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6" y="2101851"/>
            <a:ext cx="8594725" cy="475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16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defTabSz="45716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Arial" charset="0"/>
          <a:ea typeface="Hiragino Mincho Pro W3" charset="0"/>
          <a:cs typeface="Hiragino Mincho Pro W3" charset="0"/>
        </a:defRPr>
      </a:lvl2pPr>
      <a:lvl3pPr algn="ctr" defTabSz="45716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Arial" charset="0"/>
          <a:ea typeface="Hiragino Mincho Pro W3" charset="0"/>
          <a:cs typeface="Hiragino Mincho Pro W3" charset="0"/>
        </a:defRPr>
      </a:lvl3pPr>
      <a:lvl4pPr algn="ctr" defTabSz="45716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Arial" charset="0"/>
          <a:ea typeface="Hiragino Mincho Pro W3" charset="0"/>
          <a:cs typeface="Hiragino Mincho Pro W3" charset="0"/>
        </a:defRPr>
      </a:lvl4pPr>
      <a:lvl5pPr algn="ctr" defTabSz="45716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Arial" charset="0"/>
          <a:ea typeface="Hiragino Mincho Pro W3" charset="0"/>
          <a:cs typeface="Hiragino Mincho Pro W3" charset="0"/>
        </a:defRPr>
      </a:lvl5pPr>
      <a:lvl6pPr marL="457162" algn="l" defTabSz="457162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6pPr>
      <a:lvl7pPr marL="914323" algn="l" defTabSz="457162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7pPr>
      <a:lvl8pPr marL="1371485" algn="l" defTabSz="457162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8pPr>
      <a:lvl9pPr marL="1828646" algn="l" defTabSz="457162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9pPr>
    </p:titleStyle>
    <p:bodyStyle>
      <a:lvl1pPr marL="422240" indent="-317473" algn="l" defTabSz="457162" rtl="0" eaLnBrk="0" fontAlgn="base" hangingPunct="0">
        <a:lnSpc>
          <a:spcPct val="95000"/>
        </a:lnSpc>
        <a:spcBef>
          <a:spcPct val="0"/>
        </a:spcBef>
        <a:spcAft>
          <a:spcPts val="1013"/>
        </a:spcAft>
        <a:buClr>
          <a:srgbClr val="FFFFFF"/>
        </a:buClr>
        <a:buSzPct val="45000"/>
        <a:buFont typeface="StarSymbol" charset="0"/>
        <a:buChar char="●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854003" indent="-284139" algn="l" defTabSz="457162" rtl="0" eaLnBrk="0" fontAlgn="base" hangingPunct="0">
        <a:lnSpc>
          <a:spcPct val="95000"/>
        </a:lnSpc>
        <a:spcBef>
          <a:spcPct val="0"/>
        </a:spcBef>
        <a:spcAft>
          <a:spcPts val="725"/>
        </a:spcAft>
        <a:buClr>
          <a:srgbClr val="FFFFFF"/>
        </a:buClr>
        <a:buSzPct val="75000"/>
        <a:buFont typeface="StarSymbol" charset="0"/>
        <a:buChar char="–"/>
        <a:defRPr sz="2600">
          <a:solidFill>
            <a:srgbClr val="FFFFFF"/>
          </a:solidFill>
          <a:latin typeface="+mn-lt"/>
          <a:ea typeface="+mn-ea"/>
          <a:cs typeface="+mn-cs"/>
        </a:defRPr>
      </a:lvl2pPr>
      <a:lvl3pPr marL="1285767" indent="-212707" algn="l" defTabSz="457162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FFFFFF"/>
        </a:buClr>
        <a:buSzPct val="45000"/>
        <a:buFont typeface="StarSymbol" charset="0"/>
        <a:buChar char="●"/>
        <a:defRPr sz="2200">
          <a:solidFill>
            <a:srgbClr val="FFFFFF"/>
          </a:solidFill>
          <a:latin typeface="+mn-lt"/>
          <a:ea typeface="+mn-ea"/>
          <a:cs typeface="+mn-cs"/>
        </a:defRPr>
      </a:lvl3pPr>
      <a:lvl4pPr marL="1717531" indent="-206357" algn="l" defTabSz="457162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FFFFFF"/>
        </a:buClr>
        <a:buSzPct val="75000"/>
        <a:buFont typeface="StarSymbol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149294" indent="-207945" algn="l" defTabSz="457162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606456" indent="-207945" algn="l" defTabSz="457162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3063617" indent="-207945" algn="l" defTabSz="457162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520778" indent="-207945" algn="l" defTabSz="457162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977940" indent="-207945" algn="l" defTabSz="457162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7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9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1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2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1" y="657224"/>
            <a:ext cx="8244681" cy="1620839"/>
          </a:xfrm>
        </p:spPr>
        <p:txBody>
          <a:bodyPr/>
          <a:lstStyle/>
          <a:p>
            <a:r>
              <a:rPr lang="en-US" dirty="0" smtClean="0"/>
              <a:t>The Sniper Attack: Anonymously </a:t>
            </a:r>
            <a:r>
              <a:rPr lang="en-US" dirty="0" err="1" smtClean="0"/>
              <a:t>Deanonymizing</a:t>
            </a:r>
            <a:r>
              <a:rPr lang="en-US" dirty="0" smtClean="0"/>
              <a:t> and Disabling the Tor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2731" y="2867026"/>
            <a:ext cx="7053263" cy="1931988"/>
          </a:xfrm>
        </p:spPr>
        <p:txBody>
          <a:bodyPr/>
          <a:lstStyle/>
          <a:p>
            <a:r>
              <a:rPr lang="en-US" i="1" dirty="0" smtClean="0">
                <a:solidFill>
                  <a:srgbClr val="FFFF00"/>
                </a:solidFill>
              </a:rPr>
              <a:t>Network and Distributed System Security Symposium</a:t>
            </a:r>
          </a:p>
          <a:p>
            <a:r>
              <a:rPr lang="en-US" i="1" dirty="0" smtClean="0">
                <a:solidFill>
                  <a:srgbClr val="FFFF00"/>
                </a:solidFill>
              </a:rPr>
              <a:t>February 25</a:t>
            </a:r>
            <a:r>
              <a:rPr lang="en-US" i="1" baseline="30000" dirty="0" smtClean="0">
                <a:solidFill>
                  <a:srgbClr val="FFFF00"/>
                </a:solidFill>
              </a:rPr>
              <a:t>th</a:t>
            </a:r>
            <a:r>
              <a:rPr lang="en-US" i="1" dirty="0" smtClean="0">
                <a:solidFill>
                  <a:srgbClr val="FFFF00"/>
                </a:solidFill>
              </a:rPr>
              <a:t>, 2014</a:t>
            </a:r>
            <a:endParaRPr lang="en-US" i="1" dirty="0">
              <a:solidFill>
                <a:srgbClr val="FFFF00"/>
              </a:solidFill>
            </a:endParaRPr>
          </a:p>
        </p:txBody>
      </p:sp>
      <p:pic>
        <p:nvPicPr>
          <p:cNvPr id="4" name="Picture 3" descr="NRLEmblem.jp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31" y="4924425"/>
            <a:ext cx="1828800" cy="179527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5" name="Rectangle 4"/>
          <p:cNvSpPr/>
          <p:nvPr/>
        </p:nvSpPr>
        <p:spPr>
          <a:xfrm>
            <a:off x="3056731" y="4848225"/>
            <a:ext cx="6400800" cy="2246761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+mn-lt"/>
              </a:rPr>
              <a:t>Rob </a:t>
            </a: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Jansen</a:t>
            </a:r>
            <a:r>
              <a:rPr lang="en-US" sz="2800" baseline="30000" dirty="0">
                <a:solidFill>
                  <a:srgbClr val="FFFF00"/>
                </a:solidFill>
                <a:latin typeface="+mn-lt"/>
              </a:rPr>
              <a:t>1</a:t>
            </a:r>
            <a:r>
              <a:rPr lang="en-US" sz="2800" dirty="0" smtClean="0">
                <a:latin typeface="+mn-lt"/>
              </a:rPr>
              <a:t>, Florian Tschorsch</a:t>
            </a:r>
            <a:r>
              <a:rPr lang="en-US" sz="2800" baseline="30000" dirty="0">
                <a:latin typeface="+mn-lt"/>
              </a:rPr>
              <a:t>2</a:t>
            </a:r>
            <a:r>
              <a:rPr lang="en-US" sz="2800" dirty="0" smtClean="0">
                <a:latin typeface="+mn-lt"/>
              </a:rPr>
              <a:t>, Aaron Johnson</a:t>
            </a:r>
            <a:r>
              <a:rPr lang="en-US" sz="2800" baseline="30000" dirty="0" smtClean="0">
                <a:latin typeface="+mn-lt"/>
              </a:rPr>
              <a:t>1</a:t>
            </a:r>
            <a:r>
              <a:rPr lang="en-US" sz="2800" dirty="0" smtClean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Björn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Scheuermann</a:t>
            </a:r>
            <a:r>
              <a:rPr lang="en-US" sz="2800" baseline="30000" dirty="0" smtClean="0">
                <a:latin typeface="+mn-lt"/>
              </a:rPr>
              <a:t>2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baseline="30000" dirty="0" smtClean="0">
                <a:latin typeface="+mn-lt"/>
              </a:rPr>
              <a:t>1</a:t>
            </a:r>
            <a:r>
              <a:rPr lang="en-US" sz="2800" dirty="0" smtClean="0">
                <a:latin typeface="+mn-lt"/>
              </a:rPr>
              <a:t>U.S</a:t>
            </a:r>
            <a:r>
              <a:rPr lang="en-US" sz="2800" dirty="0">
                <a:latin typeface="+mn-lt"/>
              </a:rPr>
              <a:t>. Naval Research </a:t>
            </a:r>
            <a:r>
              <a:rPr lang="en-US" sz="2800" dirty="0" smtClean="0">
                <a:latin typeface="+mn-lt"/>
              </a:rPr>
              <a:t>Laboratory</a:t>
            </a:r>
          </a:p>
          <a:p>
            <a:r>
              <a:rPr lang="en-US" sz="2800" baseline="30000" dirty="0">
                <a:latin typeface="+mn-lt"/>
              </a:rPr>
              <a:t>2</a:t>
            </a:r>
            <a:r>
              <a:rPr lang="en-US" sz="2800" dirty="0" smtClean="0">
                <a:latin typeface="+mn-lt"/>
              </a:rPr>
              <a:t>Humboldt </a:t>
            </a:r>
            <a:r>
              <a:rPr lang="en-US" sz="2800" dirty="0">
                <a:latin typeface="+mn-lt"/>
              </a:rPr>
              <a:t>University of Berlin</a:t>
            </a:r>
          </a:p>
        </p:txBody>
      </p:sp>
    </p:spTree>
    <p:extLst>
      <p:ext uri="{BB962C8B-B14F-4D97-AF65-F5344CB8AC3E}">
        <p14:creationId xmlns:p14="http://schemas.microsoft.com/office/powerpoint/2010/main" val="122872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2" y="5451335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Flow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2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314531" y="6060934"/>
            <a:ext cx="1752600" cy="14542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94531" y="3781426"/>
            <a:ext cx="1234743" cy="188647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2" y="3851134"/>
            <a:ext cx="1602759" cy="19565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237332" y="3476625"/>
            <a:ext cx="8686800" cy="2514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790532" y="2105025"/>
            <a:ext cx="2133600" cy="1219200"/>
          </a:xfrm>
          <a:prstGeom prst="wedgeRectCallout">
            <a:avLst/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sz="3600" dirty="0"/>
              <a:t>Packaging End</a:t>
            </a: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237331" y="2105025"/>
            <a:ext cx="2133600" cy="1219200"/>
          </a:xfrm>
          <a:prstGeom prst="wedgeRectCallout">
            <a:avLst/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sz="3600" dirty="0"/>
              <a:t>Delivery</a:t>
            </a:r>
          </a:p>
          <a:p>
            <a:pPr algn="ctr" defTabSz="914323"/>
            <a:r>
              <a:rPr lang="en-US" sz="3600" dirty="0"/>
              <a:t>End</a:t>
            </a:r>
          </a:p>
        </p:txBody>
      </p:sp>
      <p:pic>
        <p:nvPicPr>
          <p:cNvPr id="24" name="Picture 23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247731" y="5377161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80532" y="5381626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7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2" y="5451335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Flow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2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314531" y="6060934"/>
            <a:ext cx="1752600" cy="14542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94531" y="3781426"/>
            <a:ext cx="1234743" cy="188647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2" y="3851134"/>
            <a:ext cx="1602759" cy="19565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237332" y="3476625"/>
            <a:ext cx="8686800" cy="2514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790532" y="2105025"/>
            <a:ext cx="2133600" cy="1219200"/>
          </a:xfrm>
          <a:prstGeom prst="wedgeRectCallout">
            <a:avLst/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sz="3600" dirty="0"/>
              <a:t>Packaging End</a:t>
            </a: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237331" y="2105025"/>
            <a:ext cx="2133600" cy="1219200"/>
          </a:xfrm>
          <a:prstGeom prst="wedgeRectCallout">
            <a:avLst/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sz="3600" dirty="0"/>
              <a:t>Delivery</a:t>
            </a:r>
          </a:p>
          <a:p>
            <a:pPr algn="ctr" defTabSz="914323"/>
            <a:r>
              <a:rPr lang="en-US" sz="3600" dirty="0"/>
              <a:t>End</a:t>
            </a:r>
          </a:p>
        </p:txBody>
      </p:sp>
      <p:sp>
        <p:nvSpPr>
          <p:cNvPr id="12" name="Left Arrow 11"/>
          <p:cNvSpPr/>
          <p:nvPr/>
        </p:nvSpPr>
        <p:spPr bwMode="auto">
          <a:xfrm>
            <a:off x="2751932" y="2333625"/>
            <a:ext cx="3657600" cy="685800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pic>
        <p:nvPicPr>
          <p:cNvPr id="22" name="Picture 21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247731" y="5377161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80532" y="5381626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1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2" y="5451335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Flow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2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314531" y="6060934"/>
            <a:ext cx="1752600" cy="14542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94531" y="3781426"/>
            <a:ext cx="1234743" cy="188647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2" y="3851134"/>
            <a:ext cx="1602759" cy="19565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237332" y="3476625"/>
            <a:ext cx="8686800" cy="2514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790532" y="2105025"/>
            <a:ext cx="2133600" cy="1219200"/>
          </a:xfrm>
          <a:prstGeom prst="wedgeRectCallout">
            <a:avLst/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sz="3600" dirty="0"/>
              <a:t>1000 Cell Limit</a:t>
            </a: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237332" y="2105025"/>
            <a:ext cx="3429000" cy="1219200"/>
          </a:xfrm>
          <a:prstGeom prst="wedgeRectCallout">
            <a:avLst/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sz="3600" dirty="0"/>
              <a:t>SENDME Signal Every 100 Cells</a:t>
            </a:r>
          </a:p>
        </p:txBody>
      </p:sp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47731" y="5377161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80532" y="5381626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37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Memory-based </a:t>
            </a:r>
            <a:r>
              <a:rPr lang="en-US" dirty="0" smtClean="0">
                <a:solidFill>
                  <a:srgbClr val="FFFF00"/>
                </a:solidFill>
              </a:rPr>
              <a:t>denial of service </a:t>
            </a:r>
            <a:r>
              <a:rPr lang="en-US" dirty="0" smtClean="0"/>
              <a:t>(</a:t>
            </a:r>
            <a:r>
              <a:rPr lang="en-US" dirty="0" err="1" smtClean="0"/>
              <a:t>DoS</a:t>
            </a:r>
            <a:r>
              <a:rPr lang="en-US" dirty="0" smtClean="0"/>
              <a:t>) attack</a:t>
            </a:r>
          </a:p>
          <a:p>
            <a:endParaRPr lang="en-US" dirty="0" smtClean="0"/>
          </a:p>
          <a:p>
            <a:r>
              <a:rPr lang="en-US" dirty="0" smtClean="0"/>
              <a:t>Exploits vulnerabilities in Tor’s </a:t>
            </a:r>
            <a:r>
              <a:rPr lang="en-US" dirty="0" smtClean="0">
                <a:solidFill>
                  <a:srgbClr val="FFFF00"/>
                </a:solidFill>
              </a:rPr>
              <a:t>flow control </a:t>
            </a:r>
            <a:r>
              <a:rPr lang="en-US" dirty="0" smtClean="0"/>
              <a:t>protocol </a:t>
            </a:r>
          </a:p>
          <a:p>
            <a:endParaRPr lang="en-US" dirty="0"/>
          </a:p>
          <a:p>
            <a:r>
              <a:rPr lang="en-US" dirty="0" smtClean="0"/>
              <a:t>Can be used to </a:t>
            </a:r>
            <a:r>
              <a:rPr lang="en-US" dirty="0" smtClean="0">
                <a:solidFill>
                  <a:srgbClr val="FFFF00"/>
                </a:solidFill>
              </a:rPr>
              <a:t>disable</a:t>
            </a:r>
            <a:r>
              <a:rPr lang="en-US" dirty="0" smtClean="0"/>
              <a:t> arbitrary Tor relays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2" y="5451335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2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314531" y="6060934"/>
            <a:ext cx="1752600" cy="145429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2" y="3851134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2" y="3552825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 bwMode="auto">
          <a:xfrm>
            <a:off x="2066131" y="2562225"/>
            <a:ext cx="1676400" cy="914400"/>
          </a:xfrm>
          <a:prstGeom prst="wedgeRectCallout">
            <a:avLst>
              <a:gd name="adj1" fmla="val -60315"/>
              <a:gd name="adj2" fmla="val 136845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Start Download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218532" y="6143625"/>
            <a:ext cx="1447800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Request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047332" y="6448425"/>
            <a:ext cx="3276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247731" y="5377161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80532" y="5381626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9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2" y="5451335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2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314531" y="6060934"/>
            <a:ext cx="1752600" cy="145429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2" y="3851134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2" y="3552825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 bwMode="auto">
          <a:xfrm>
            <a:off x="8380013" y="2943225"/>
            <a:ext cx="1229919" cy="914400"/>
          </a:xfrm>
          <a:prstGeom prst="wedgeRectCallout">
            <a:avLst>
              <a:gd name="adj1" fmla="val 21559"/>
              <a:gd name="adj2" fmla="val 15640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Reply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628063" y="5305425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731" y="5377161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80532" y="5381626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7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2" y="5451335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2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314531" y="6060934"/>
            <a:ext cx="1752600" cy="145429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2" y="3851134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2" y="3552825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 bwMode="auto">
          <a:xfrm>
            <a:off x="6409531" y="1571625"/>
            <a:ext cx="2286000" cy="1143000"/>
          </a:xfrm>
          <a:prstGeom prst="wedgeRectCallout">
            <a:avLst>
              <a:gd name="adj1" fmla="val 21559"/>
              <a:gd name="adj2" fmla="val 97715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Package and Relay DATA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5619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2142331" y="3552825"/>
            <a:ext cx="4038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8628063" y="5305425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47731" y="5377161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80532" y="5381626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2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2" y="5451335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2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314531" y="6060934"/>
            <a:ext cx="1752600" cy="145429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2" y="3851134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2" y="3552825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65619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047332" y="3552825"/>
            <a:ext cx="2133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8628063" y="5305425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DATA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389732" y="2486026"/>
            <a:ext cx="2362200" cy="914400"/>
          </a:xfrm>
          <a:prstGeom prst="wedgeRectCallout">
            <a:avLst>
              <a:gd name="adj1" fmla="val 19304"/>
              <a:gd name="adj2" fmla="val 113367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Stop Reading from Connection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9043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37532" y="4314825"/>
            <a:ext cx="914400" cy="1015663"/>
            <a:chOff x="6638131" y="1343025"/>
            <a:chExt cx="914400" cy="1015663"/>
          </a:xfrm>
        </p:grpSpPr>
        <p:sp>
          <p:nvSpPr>
            <p:cNvPr id="7" name="TextBox 6"/>
            <p:cNvSpPr txBox="1"/>
            <p:nvPr/>
          </p:nvSpPr>
          <p:spPr>
            <a:xfrm>
              <a:off x="6790531" y="1343025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R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endParaRPr lang="en-US"/>
            </a:p>
          </p:txBody>
        </p:sp>
        <p:cxnSp>
          <p:nvCxnSpPr>
            <p:cNvPr id="18" name="Straight Connector 17"/>
            <p:cNvCxnSpPr>
              <a:endCxn id="26" idx="3"/>
            </p:cNvCxnSpPr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TextBox 30"/>
          <p:cNvSpPr txBox="1"/>
          <p:nvPr/>
        </p:nvSpPr>
        <p:spPr>
          <a:xfrm>
            <a:off x="7247731" y="5377161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80532" y="5377161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7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2" y="5451335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2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314531" y="6060934"/>
            <a:ext cx="1752600" cy="145429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2" y="3851134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2" y="3552825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 bwMode="auto">
          <a:xfrm>
            <a:off x="2227263" y="2638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79663" y="27908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532063" y="2943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684463" y="3095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836863" y="3248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989263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37532" y="4314825"/>
            <a:ext cx="914400" cy="1015663"/>
            <a:chOff x="6638131" y="1343025"/>
            <a:chExt cx="914400" cy="1015663"/>
          </a:xfrm>
        </p:grpSpPr>
        <p:sp>
          <p:nvSpPr>
            <p:cNvPr id="31" name="TextBox 30"/>
            <p:cNvSpPr txBox="1"/>
            <p:nvPr/>
          </p:nvSpPr>
          <p:spPr>
            <a:xfrm>
              <a:off x="6790531" y="1343025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R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endParaRPr lang="en-US"/>
            </a:p>
          </p:txBody>
        </p:sp>
        <p:cxnSp>
          <p:nvCxnSpPr>
            <p:cNvPr id="33" name="Straight Connector 32"/>
            <p:cNvCxnSpPr>
              <a:endCxn id="32" idx="3"/>
            </p:cNvCxnSpPr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TextBox 33"/>
          <p:cNvSpPr txBox="1"/>
          <p:nvPr/>
        </p:nvSpPr>
        <p:spPr>
          <a:xfrm>
            <a:off x="7247731" y="5377161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80532" y="5381626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28" name="Rectangular Callout 27"/>
          <p:cNvSpPr/>
          <p:nvPr/>
        </p:nvSpPr>
        <p:spPr bwMode="auto">
          <a:xfrm>
            <a:off x="6485731" y="2333625"/>
            <a:ext cx="2362200" cy="914400"/>
          </a:xfrm>
          <a:prstGeom prst="wedgeRectCallout">
            <a:avLst>
              <a:gd name="adj1" fmla="val 19304"/>
              <a:gd name="adj2" fmla="val 113367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Flow Window Closed</a:t>
            </a:r>
          </a:p>
        </p:txBody>
      </p:sp>
    </p:spTree>
    <p:extLst>
      <p:ext uri="{BB962C8B-B14F-4D97-AF65-F5344CB8AC3E}">
        <p14:creationId xmlns:p14="http://schemas.microsoft.com/office/powerpoint/2010/main" val="259276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2" y="5451335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2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314531" y="6060934"/>
            <a:ext cx="1752600" cy="145429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2" y="3851134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2" y="3552825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 bwMode="auto">
          <a:xfrm>
            <a:off x="2218531" y="2638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237332" y="6067425"/>
            <a:ext cx="2209800" cy="1143000"/>
          </a:xfrm>
          <a:prstGeom prst="wedgeRectCallout">
            <a:avLst>
              <a:gd name="adj1" fmla="val 10771"/>
              <a:gd name="adj2" fmla="val -8305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Periodically Send SENDME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894931" y="6448425"/>
            <a:ext cx="1447800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SENDME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599532" y="6219825"/>
            <a:ext cx="4419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1837532" y="4314825"/>
            <a:ext cx="914400" cy="1015663"/>
            <a:chOff x="6638131" y="1343025"/>
            <a:chExt cx="914400" cy="1015663"/>
          </a:xfrm>
        </p:grpSpPr>
        <p:sp>
          <p:nvSpPr>
            <p:cNvPr id="31" name="TextBox 30"/>
            <p:cNvSpPr txBox="1"/>
            <p:nvPr/>
          </p:nvSpPr>
          <p:spPr>
            <a:xfrm>
              <a:off x="6790531" y="1343025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R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endParaRPr lang="en-US"/>
            </a:p>
          </p:txBody>
        </p:sp>
        <p:cxnSp>
          <p:nvCxnSpPr>
            <p:cNvPr id="33" name="Straight Connector 32"/>
            <p:cNvCxnSpPr>
              <a:endCxn id="32" idx="3"/>
            </p:cNvCxnSpPr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2370931" y="27908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23331" y="2943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2675731" y="3095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828131" y="3248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9805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47731" y="5377161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80532" y="5381626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5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 bwMode="auto">
          <a:xfrm>
            <a:off x="1532731" y="4772025"/>
            <a:ext cx="7162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Tor Anonymity Network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933531" y="4086225"/>
            <a:ext cx="1752600" cy="145429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94531" y="3781425"/>
            <a:ext cx="1234743" cy="1886472"/>
          </a:xfrm>
          <a:prstGeom prst="rect">
            <a:avLst/>
          </a:prstGeom>
        </p:spPr>
      </p:pic>
      <p:pic>
        <p:nvPicPr>
          <p:cNvPr id="6" name="Picture 5" descr="306px-Tor-logo-2011-flat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331" y="3400425"/>
            <a:ext cx="3886200" cy="2349500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 bwMode="auto">
          <a:xfrm>
            <a:off x="4199731" y="2486025"/>
            <a:ext cx="2514600" cy="685800"/>
          </a:xfrm>
          <a:prstGeom prst="wedgeRectCallout">
            <a:avLst>
              <a:gd name="adj1" fmla="val -20833"/>
              <a:gd name="adj2" fmla="val 1036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err="1"/>
              <a:t>t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orproject.org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138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2" y="5451335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2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314531" y="6060934"/>
            <a:ext cx="1752600" cy="145429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2" y="3851134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2" y="3552825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65619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047332" y="3552825"/>
            <a:ext cx="2133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8628063" y="5305425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DATA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456531" y="1876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608931" y="2028826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761331" y="2181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913731" y="2333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066131" y="2486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18531" y="2638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237332" y="6067425"/>
            <a:ext cx="2209800" cy="1143000"/>
          </a:xfrm>
          <a:prstGeom prst="wedgeRectCallout">
            <a:avLst>
              <a:gd name="adj1" fmla="val 10771"/>
              <a:gd name="adj2" fmla="val -8305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Periodically Send SENDME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894931" y="6448425"/>
            <a:ext cx="1447800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SENDME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599532" y="6219825"/>
            <a:ext cx="4419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1837532" y="4314825"/>
            <a:ext cx="914400" cy="1015663"/>
            <a:chOff x="6638131" y="1343025"/>
            <a:chExt cx="914400" cy="1015663"/>
          </a:xfrm>
        </p:grpSpPr>
        <p:sp>
          <p:nvSpPr>
            <p:cNvPr id="31" name="TextBox 30"/>
            <p:cNvSpPr txBox="1"/>
            <p:nvPr/>
          </p:nvSpPr>
          <p:spPr>
            <a:xfrm>
              <a:off x="6790531" y="1343025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R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endParaRPr lang="en-US"/>
            </a:p>
          </p:txBody>
        </p:sp>
        <p:cxnSp>
          <p:nvCxnSpPr>
            <p:cNvPr id="33" name="Straight Connector 32"/>
            <p:cNvCxnSpPr>
              <a:endCxn id="32" idx="3"/>
            </p:cNvCxnSpPr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2370931" y="27908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23331" y="2943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2675731" y="3095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828131" y="3248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9805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47731" y="5377161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80532" y="5381626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41" name="Rectangular Callout 40"/>
          <p:cNvSpPr/>
          <p:nvPr/>
        </p:nvSpPr>
        <p:spPr bwMode="auto">
          <a:xfrm>
            <a:off x="6485731" y="2333625"/>
            <a:ext cx="2362200" cy="914400"/>
          </a:xfrm>
          <a:prstGeom prst="wedgeRectCallout">
            <a:avLst>
              <a:gd name="adj1" fmla="val 19304"/>
              <a:gd name="adj2" fmla="val 113367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Flow Window Opened</a:t>
            </a:r>
          </a:p>
        </p:txBody>
      </p:sp>
    </p:spTree>
    <p:extLst>
      <p:ext uri="{BB962C8B-B14F-4D97-AF65-F5344CB8AC3E}">
        <p14:creationId xmlns:p14="http://schemas.microsoft.com/office/powerpoint/2010/main" val="403751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2" y="5451335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2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314531" y="6060934"/>
            <a:ext cx="1752600" cy="145429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2" y="3851134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2" y="3552825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65619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047332" y="3552825"/>
            <a:ext cx="2133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8628063" y="5305425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DATA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-67469" y="352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4931" y="5048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37331" y="657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89731" y="809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42131" y="962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94531" y="1114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37532" y="4314825"/>
            <a:ext cx="914400" cy="1015663"/>
            <a:chOff x="6638131" y="1343025"/>
            <a:chExt cx="914400" cy="1015663"/>
          </a:xfrm>
        </p:grpSpPr>
        <p:sp>
          <p:nvSpPr>
            <p:cNvPr id="31" name="TextBox 30"/>
            <p:cNvSpPr txBox="1"/>
            <p:nvPr/>
          </p:nvSpPr>
          <p:spPr>
            <a:xfrm>
              <a:off x="6790531" y="1343025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R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endParaRPr lang="en-US"/>
            </a:p>
          </p:txBody>
        </p:sp>
        <p:cxnSp>
          <p:nvCxnSpPr>
            <p:cNvPr id="33" name="Straight Connector 32"/>
            <p:cNvCxnSpPr>
              <a:endCxn id="32" idx="3"/>
            </p:cNvCxnSpPr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846931" y="12668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999331" y="1419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1151731" y="1571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1304131" y="1724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456531" y="1876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47731" y="5377161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80532" y="5381626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1608931" y="2028826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1761331" y="2181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913731" y="2333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066131" y="2486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2218531" y="2638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370931" y="27908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523331" y="2943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2675731" y="3095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828131" y="3248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9805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2" name="&quot;No&quot; Symbol 41"/>
          <p:cNvSpPr/>
          <p:nvPr/>
        </p:nvSpPr>
        <p:spPr bwMode="auto">
          <a:xfrm>
            <a:off x="2370932" y="3933825"/>
            <a:ext cx="1905000" cy="2057400"/>
          </a:xfrm>
          <a:prstGeom prst="noSmoking">
            <a:avLst>
              <a:gd name="adj" fmla="val 8865"/>
            </a:avLst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" name="Rectangular Callout 2"/>
          <p:cNvSpPr/>
          <p:nvPr/>
        </p:nvSpPr>
        <p:spPr bwMode="auto">
          <a:xfrm>
            <a:off x="1989932" y="6067425"/>
            <a:ext cx="2209800" cy="1143000"/>
          </a:xfrm>
          <a:prstGeom prst="wedgeRectCallout">
            <a:avLst>
              <a:gd name="adj1" fmla="val 10771"/>
              <a:gd name="adj2" fmla="val -8305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Out of Memory, Killed by OS</a:t>
            </a:r>
          </a:p>
        </p:txBody>
      </p:sp>
    </p:spTree>
    <p:extLst>
      <p:ext uri="{BB962C8B-B14F-4D97-AF65-F5344CB8AC3E}">
        <p14:creationId xmlns:p14="http://schemas.microsoft.com/office/powerpoint/2010/main" val="322078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2" y="5451335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2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314531" y="6060934"/>
            <a:ext cx="1752600" cy="145429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2" y="3851134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2" y="3552825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65619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047332" y="3552825"/>
            <a:ext cx="2133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8628063" y="5305425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DATA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-67469" y="352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4931" y="5048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37331" y="657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89731" y="809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42131" y="962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94531" y="1114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37532" y="4314825"/>
            <a:ext cx="914400" cy="1015663"/>
            <a:chOff x="6638131" y="1343025"/>
            <a:chExt cx="914400" cy="1015663"/>
          </a:xfrm>
        </p:grpSpPr>
        <p:sp>
          <p:nvSpPr>
            <p:cNvPr id="31" name="TextBox 30"/>
            <p:cNvSpPr txBox="1"/>
            <p:nvPr/>
          </p:nvSpPr>
          <p:spPr>
            <a:xfrm>
              <a:off x="6790531" y="1343025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R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endParaRPr lang="en-US"/>
            </a:p>
          </p:txBody>
        </p:sp>
        <p:cxnSp>
          <p:nvCxnSpPr>
            <p:cNvPr id="33" name="Straight Connector 32"/>
            <p:cNvCxnSpPr>
              <a:endCxn id="32" idx="3"/>
            </p:cNvCxnSpPr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846931" y="12668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999331" y="1419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1151731" y="1571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1304131" y="1724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456531" y="1876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47731" y="5377161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80532" y="5381626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1608931" y="2028826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1761331" y="2181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913731" y="2333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066131" y="2486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2218531" y="2638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370931" y="27908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523331" y="29432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2675731" y="3095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828131" y="3248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9805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2" name="&quot;No&quot; Symbol 41"/>
          <p:cNvSpPr/>
          <p:nvPr/>
        </p:nvSpPr>
        <p:spPr bwMode="auto">
          <a:xfrm>
            <a:off x="2370932" y="3933825"/>
            <a:ext cx="1905000" cy="2057400"/>
          </a:xfrm>
          <a:prstGeom prst="noSmoking">
            <a:avLst>
              <a:gd name="adj" fmla="val 8865"/>
            </a:avLst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" name="Rectangular Callout 2"/>
          <p:cNvSpPr/>
          <p:nvPr/>
        </p:nvSpPr>
        <p:spPr bwMode="auto">
          <a:xfrm>
            <a:off x="923132" y="6143625"/>
            <a:ext cx="2209800" cy="685800"/>
          </a:xfrm>
          <a:prstGeom prst="wedgeRectCallout">
            <a:avLst>
              <a:gd name="adj1" fmla="val 11508"/>
              <a:gd name="adj2" fmla="val -14241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Use Tor to Hide</a:t>
            </a:r>
          </a:p>
        </p:txBody>
      </p:sp>
    </p:spTree>
    <p:extLst>
      <p:ext uri="{BB962C8B-B14F-4D97-AF65-F5344CB8AC3E}">
        <p14:creationId xmlns:p14="http://schemas.microsoft.com/office/powerpoint/2010/main" val="6891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Sniper </a:t>
            </a:r>
            <a:r>
              <a:rPr lang="en-US" dirty="0" smtClean="0"/>
              <a:t>Attack: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Sniper Attack </a:t>
            </a:r>
            <a:r>
              <a:rPr lang="en-US" dirty="0" smtClean="0">
                <a:solidFill>
                  <a:srgbClr val="FFFF00"/>
                </a:solidFill>
              </a:rPr>
              <a:t>Prototype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err="1"/>
              <a:t>S</a:t>
            </a:r>
            <a:r>
              <a:rPr lang="en-US" dirty="0" err="1" smtClean="0"/>
              <a:t>ybils</a:t>
            </a:r>
            <a:r>
              <a:rPr lang="en-US" dirty="0" smtClean="0"/>
              <a:t> via Tor Control Protocol</a:t>
            </a:r>
          </a:p>
          <a:p>
            <a:endParaRPr lang="en-US" dirty="0" smtClean="0"/>
          </a:p>
          <a:p>
            <a:r>
              <a:rPr lang="en-US" dirty="0" smtClean="0"/>
              <a:t>Tested in </a:t>
            </a:r>
            <a:r>
              <a:rPr lang="en-US" dirty="0" smtClean="0">
                <a:solidFill>
                  <a:srgbClr val="FFFF00"/>
                </a:solidFill>
              </a:rPr>
              <a:t>Shadow </a:t>
            </a:r>
            <a:r>
              <a:rPr lang="en-US" dirty="0" smtClean="0"/>
              <a:t>(</a:t>
            </a:r>
            <a:r>
              <a:rPr lang="en-US" dirty="0" err="1" smtClean="0"/>
              <a:t>shadow.github.io</a:t>
            </a:r>
            <a:r>
              <a:rPr lang="en-US" dirty="0" smtClean="0"/>
              <a:t>)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Measured:</a:t>
            </a:r>
          </a:p>
          <a:p>
            <a:pPr lvl="1"/>
            <a:r>
              <a:rPr lang="en-US" dirty="0" smtClean="0"/>
              <a:t>Victim Memory Consumption Rate</a:t>
            </a:r>
          </a:p>
          <a:p>
            <a:pPr lvl="1"/>
            <a:r>
              <a:rPr lang="en-US" dirty="0" smtClean="0"/>
              <a:t>Adversary Bandwidth Usage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08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</a:t>
            </a:r>
            <a:r>
              <a:rPr lang="en-US" dirty="0"/>
              <a:t>RAM Consumed at </a:t>
            </a:r>
            <a:r>
              <a:rPr lang="en-US" dirty="0" smtClean="0"/>
              <a:t>Victim</a:t>
            </a:r>
            <a:endParaRPr lang="en-US" dirty="0"/>
          </a:p>
        </p:txBody>
      </p:sp>
      <p:pic>
        <p:nvPicPr>
          <p:cNvPr id="4" name="Content Placeholder 3" descr="cdf.ram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11" r="-178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19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6" y="627064"/>
            <a:ext cx="9098755" cy="1252537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smtClean="0"/>
              <a:t>BW Consumed at Adversary</a:t>
            </a:r>
            <a:endParaRPr lang="en-US" dirty="0"/>
          </a:p>
        </p:txBody>
      </p:sp>
      <p:pic>
        <p:nvPicPr>
          <p:cNvPr id="4" name="Content Placeholder 3" descr="cdf.bw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11" r="-178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043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Sniper Attack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638258"/>
              </p:ext>
            </p:extLst>
          </p:nvPr>
        </p:nvGraphicFramePr>
        <p:xfrm>
          <a:off x="739775" y="2101851"/>
          <a:ext cx="85947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556"/>
                <a:gridCol w="1143000"/>
                <a:gridCol w="1370806"/>
                <a:gridCol w="1432454"/>
                <a:gridCol w="1432454"/>
                <a:gridCol w="1432454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Direct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Anonymous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u="sng" dirty="0" smtClean="0"/>
                        <a:t>Relay Groups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Select %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1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8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1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8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Top Guard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5 Guards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20 Guards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Top Exit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5</a:t>
                      </a:r>
                      <a:r>
                        <a:rPr lang="en-US" sz="1800" b="1" baseline="0" dirty="0" smtClean="0"/>
                        <a:t> Exits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20 Exits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 bwMode="auto">
          <a:xfrm>
            <a:off x="2142331" y="5610225"/>
            <a:ext cx="3810000" cy="1295400"/>
          </a:xfrm>
          <a:prstGeom prst="wedgeRectCallout">
            <a:avLst>
              <a:gd name="adj1" fmla="val -23482"/>
              <a:gd name="adj2" fmla="val -82793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Path Selection Probability </a:t>
            </a:r>
          </a:p>
          <a:p>
            <a:pPr algn="ctr" defTabSz="914323"/>
            <a:r>
              <a:rPr lang="en-US" baseline="0" dirty="0" smtClean="0"/>
              <a:t>≈ Network</a:t>
            </a:r>
            <a:r>
              <a:rPr lang="en-US" dirty="0" smtClean="0"/>
              <a:t> 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3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Sniper Attack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909769"/>
              </p:ext>
            </p:extLst>
          </p:nvPr>
        </p:nvGraphicFramePr>
        <p:xfrm>
          <a:off x="739775" y="2101851"/>
          <a:ext cx="85947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556"/>
                <a:gridCol w="1143000"/>
                <a:gridCol w="1370806"/>
                <a:gridCol w="1432454"/>
                <a:gridCol w="1432454"/>
                <a:gridCol w="1432454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Direct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Anonymous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u="sng" dirty="0" smtClean="0"/>
                        <a:t>Relay Groups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Select %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1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8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1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8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Top Guard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0:18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0:14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5 Guards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1:03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1:37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20 Guards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0:45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5:58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1:07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8:56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Top Exit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0:12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5</a:t>
                      </a:r>
                      <a:r>
                        <a:rPr lang="en-US" sz="1800" b="1" baseline="0" dirty="0" smtClean="0"/>
                        <a:t> Exits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0:37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0:57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20 Exits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0:29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3:50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0:44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5:52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 bwMode="auto">
          <a:xfrm>
            <a:off x="4809331" y="5915025"/>
            <a:ext cx="3810000" cy="1295400"/>
          </a:xfrm>
          <a:prstGeom prst="wedgeRectCallout">
            <a:avLst>
              <a:gd name="adj1" fmla="val 9430"/>
              <a:gd name="adj2" fmla="val -10388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Time (</a:t>
            </a:r>
            <a:r>
              <a:rPr lang="en-US" dirty="0" err="1"/>
              <a:t>hours:minutes</a:t>
            </a:r>
            <a:r>
              <a:rPr lang="en-US" dirty="0"/>
              <a:t>) to Consume RAM</a:t>
            </a:r>
          </a:p>
        </p:txBody>
      </p:sp>
    </p:spTree>
    <p:extLst>
      <p:ext uri="{BB962C8B-B14F-4D97-AF65-F5344CB8AC3E}">
        <p14:creationId xmlns:p14="http://schemas.microsoft.com/office/powerpoint/2010/main" val="162782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Sniper Attack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233721"/>
              </p:ext>
            </p:extLst>
          </p:nvPr>
        </p:nvGraphicFramePr>
        <p:xfrm>
          <a:off x="739775" y="2101851"/>
          <a:ext cx="85947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556"/>
                <a:gridCol w="1143000"/>
                <a:gridCol w="1370806"/>
                <a:gridCol w="1432454"/>
                <a:gridCol w="1432454"/>
                <a:gridCol w="1432454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Direct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Anonymous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u="sng" dirty="0" smtClean="0"/>
                        <a:t>Relay Groups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Select %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1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8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1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8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Top Guard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0:18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0:14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5 Guards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1:03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1:37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20 Guards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0:45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5:58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1:07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8:56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Top Exit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0:01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0:08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0:01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0:12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5</a:t>
                      </a:r>
                      <a:r>
                        <a:rPr lang="en-US" sz="1800" b="1" baseline="0" dirty="0" smtClean="0"/>
                        <a:t> Exits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0:37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0:57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20 Exits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0:29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3:50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0:44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5:52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 bwMode="auto">
          <a:xfrm>
            <a:off x="4809331" y="5915025"/>
            <a:ext cx="3810000" cy="1295400"/>
          </a:xfrm>
          <a:prstGeom prst="wedgeRectCallout">
            <a:avLst>
              <a:gd name="adj1" fmla="val 9430"/>
              <a:gd name="adj2" fmla="val -10388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Time (</a:t>
            </a:r>
            <a:r>
              <a:rPr lang="en-US" dirty="0" err="1"/>
              <a:t>hours:minutes</a:t>
            </a:r>
            <a:r>
              <a:rPr lang="en-US" dirty="0"/>
              <a:t>) to Consume RAM</a:t>
            </a:r>
          </a:p>
        </p:txBody>
      </p:sp>
    </p:spTree>
    <p:extLst>
      <p:ext uri="{BB962C8B-B14F-4D97-AF65-F5344CB8AC3E}">
        <p14:creationId xmlns:p14="http://schemas.microsoft.com/office/powerpoint/2010/main" val="285627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Sniper Attack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248204"/>
              </p:ext>
            </p:extLst>
          </p:nvPr>
        </p:nvGraphicFramePr>
        <p:xfrm>
          <a:off x="739775" y="2101851"/>
          <a:ext cx="85947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556"/>
                <a:gridCol w="1143000"/>
                <a:gridCol w="1370806"/>
                <a:gridCol w="1432454"/>
                <a:gridCol w="1432454"/>
                <a:gridCol w="1432454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Direct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Anonymous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u="sng" dirty="0" smtClean="0"/>
                        <a:t>Relay Groups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Select %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1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8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1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8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Top Guard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0:18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0:14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5 Guards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1:03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1:37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20 Guards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0:45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5:58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1:07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8:56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Top Exit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0:12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5</a:t>
                      </a:r>
                      <a:r>
                        <a:rPr lang="en-US" sz="1800" b="1" baseline="0" dirty="0" smtClean="0"/>
                        <a:t> Exits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0:37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0:57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20 Exits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35</a:t>
                      </a:r>
                      <a:endParaRPr lang="en-US" sz="1800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0:29</a:t>
                      </a:r>
                      <a:endParaRPr lang="en-US" sz="1800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3:50</a:t>
                      </a:r>
                      <a:endParaRPr lang="en-US" sz="1800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0:44</a:t>
                      </a:r>
                      <a:endParaRPr lang="en-US" sz="1800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5:52</a:t>
                      </a:r>
                      <a:endParaRPr lang="en-US" sz="1800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 bwMode="auto">
          <a:xfrm>
            <a:off x="4809331" y="5915025"/>
            <a:ext cx="3810000" cy="1295400"/>
          </a:xfrm>
          <a:prstGeom prst="wedgeRectCallout">
            <a:avLst>
              <a:gd name="adj1" fmla="val 9430"/>
              <a:gd name="adj2" fmla="val -10388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Time (</a:t>
            </a:r>
            <a:r>
              <a:rPr lang="en-US" dirty="0" err="1"/>
              <a:t>hours:minutes</a:t>
            </a:r>
            <a:r>
              <a:rPr lang="en-US" dirty="0"/>
              <a:t>) to Consume RAM</a:t>
            </a:r>
          </a:p>
        </p:txBody>
      </p:sp>
    </p:spTree>
    <p:extLst>
      <p:ext uri="{BB962C8B-B14F-4D97-AF65-F5344CB8AC3E}">
        <p14:creationId xmlns:p14="http://schemas.microsoft.com/office/powerpoint/2010/main" val="283043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Censorship Arms Race</a:t>
            </a:r>
            <a:endParaRPr lang="en-US" dirty="0"/>
          </a:p>
        </p:txBody>
      </p:sp>
      <p:pic>
        <p:nvPicPr>
          <p:cNvPr id="12" name="Content Placeholder 7" descr="userstats-relay-country-2013-01-01-points-2014-01-01-c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09" r="-6509"/>
          <a:stretch>
            <a:fillRect/>
          </a:stretch>
        </p:blipFill>
        <p:spPr>
          <a:xfrm>
            <a:off x="-137143" y="3168650"/>
            <a:ext cx="7308674" cy="4041775"/>
          </a:xfrm>
        </p:spPr>
      </p:pic>
      <p:pic>
        <p:nvPicPr>
          <p:cNvPr id="10" name="Content Placeholder 9" descr="Screen Shot 2014-02-24 at 8.00.11 P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57" b="-3757"/>
          <a:stretch>
            <a:fillRect/>
          </a:stretch>
        </p:blipFill>
        <p:spPr>
          <a:xfrm>
            <a:off x="5028406" y="1622425"/>
            <a:ext cx="4962525" cy="3378200"/>
          </a:xfrm>
        </p:spPr>
      </p:pic>
    </p:spTree>
    <p:extLst>
      <p:ext uri="{BB962C8B-B14F-4D97-AF65-F5344CB8AC3E}">
        <p14:creationId xmlns:p14="http://schemas.microsoft.com/office/powerpoint/2010/main" val="147328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Sniper Attack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265757"/>
              </p:ext>
            </p:extLst>
          </p:nvPr>
        </p:nvGraphicFramePr>
        <p:xfrm>
          <a:off x="739775" y="2101851"/>
          <a:ext cx="85947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556"/>
                <a:gridCol w="1143000"/>
                <a:gridCol w="1370806"/>
                <a:gridCol w="1432454"/>
                <a:gridCol w="1432454"/>
                <a:gridCol w="1432454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Direct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Anonymous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u="sng" dirty="0" smtClean="0"/>
                        <a:t>Relay Groups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Select %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1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8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1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8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Top Guard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0:18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0:14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5 Guards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1:03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1:37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20 Guards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0:45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5:58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1:07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8:56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Top Exit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0:12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5</a:t>
                      </a:r>
                      <a:r>
                        <a:rPr lang="en-US" sz="1800" b="1" baseline="0" dirty="0" smtClean="0"/>
                        <a:t> Exits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0:37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0:57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20 Exits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35</a:t>
                      </a:r>
                      <a:endParaRPr lang="en-US" sz="1800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0:29</a:t>
                      </a:r>
                      <a:endParaRPr lang="en-US" sz="1800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3:50</a:t>
                      </a:r>
                      <a:endParaRPr lang="en-US" sz="1800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0:44</a:t>
                      </a:r>
                      <a:endParaRPr lang="en-US" sz="1800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5:52</a:t>
                      </a:r>
                      <a:endParaRPr lang="en-US" sz="1800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 bwMode="auto">
          <a:xfrm>
            <a:off x="4809331" y="5915025"/>
            <a:ext cx="3810000" cy="1295400"/>
          </a:xfrm>
          <a:prstGeom prst="wedgeRectCallout">
            <a:avLst>
              <a:gd name="adj1" fmla="val 9430"/>
              <a:gd name="adj2" fmla="val -10388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Time (</a:t>
            </a:r>
            <a:r>
              <a:rPr lang="en-US" dirty="0" err="1"/>
              <a:t>hours:minutes</a:t>
            </a:r>
            <a:r>
              <a:rPr lang="en-US" dirty="0"/>
              <a:t>) to Consume RAM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770731" y="5915025"/>
            <a:ext cx="3810000" cy="1295400"/>
          </a:xfrm>
          <a:prstGeom prst="wedgeRectCallout">
            <a:avLst>
              <a:gd name="adj1" fmla="val 20776"/>
              <a:gd name="adj2" fmla="val -46916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 smtClean="0"/>
              <a:t>&lt; 1 </a:t>
            </a:r>
            <a:r>
              <a:rPr lang="en-US" dirty="0" err="1" smtClean="0"/>
              <a:t>GiB</a:t>
            </a:r>
            <a:r>
              <a:rPr lang="en-US" dirty="0" smtClean="0"/>
              <a:t> RAM</a:t>
            </a:r>
            <a:br>
              <a:rPr lang="en-US" dirty="0" smtClean="0"/>
            </a:br>
            <a:r>
              <a:rPr lang="en-US" dirty="0" smtClean="0"/>
              <a:t>&lt; 50 </a:t>
            </a:r>
            <a:r>
              <a:rPr lang="en-US" dirty="0" err="1" smtClean="0"/>
              <a:t>KiB</a:t>
            </a:r>
            <a:r>
              <a:rPr lang="en-US" dirty="0" smtClean="0"/>
              <a:t>/s Downstream BW</a:t>
            </a:r>
          </a:p>
          <a:p>
            <a:pPr algn="ctr" defTabSz="914323"/>
            <a:r>
              <a:rPr lang="en-US" dirty="0" smtClean="0"/>
              <a:t>&lt; 100 </a:t>
            </a:r>
            <a:r>
              <a:rPr lang="en-US" dirty="0" err="1" smtClean="0"/>
              <a:t>KiB</a:t>
            </a:r>
            <a:r>
              <a:rPr lang="en-US" dirty="0" smtClean="0"/>
              <a:t>/s Upstream BW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Deanonymizing</a:t>
            </a:r>
            <a:r>
              <a:rPr lang="en-US" dirty="0"/>
              <a:t> Hidden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9117" indent="-514350">
              <a:buFont typeface="+mj-lt"/>
              <a:buAutoNum type="arabicPeriod"/>
            </a:pPr>
            <a:r>
              <a:rPr lang="en-US" dirty="0" smtClean="0"/>
              <a:t>Cause HS to build </a:t>
            </a:r>
            <a:r>
              <a:rPr lang="en-US" dirty="0" smtClean="0">
                <a:solidFill>
                  <a:srgbClr val="FFFF00"/>
                </a:solidFill>
              </a:rPr>
              <a:t>new</a:t>
            </a:r>
            <a:r>
              <a:rPr lang="en-US" dirty="0" smtClean="0"/>
              <a:t> rendezvous circuits to learn its guard</a:t>
            </a:r>
          </a:p>
          <a:p>
            <a:pPr marL="1050880" lvl="1" indent="-514350">
              <a:buFont typeface="+mj-lt"/>
              <a:buAutoNum type="arabicPeriod"/>
            </a:pPr>
            <a:endParaRPr lang="en-US" dirty="0"/>
          </a:p>
          <a:p>
            <a:pPr marL="619117" indent="-514350">
              <a:buFont typeface="+mj-lt"/>
              <a:buAutoNum type="arabicPeriod"/>
            </a:pPr>
            <a:r>
              <a:rPr lang="en-US" dirty="0" smtClean="0"/>
              <a:t>Snipe HS guard to force </a:t>
            </a:r>
            <a:r>
              <a:rPr lang="en-US" dirty="0" smtClean="0">
                <a:solidFill>
                  <a:srgbClr val="FFFF00"/>
                </a:solidFill>
              </a:rPr>
              <a:t>reselection</a:t>
            </a:r>
          </a:p>
          <a:p>
            <a:pPr marL="619117" indent="-514350">
              <a:buFont typeface="+mj-lt"/>
              <a:buAutoNum type="arabicPeriod"/>
            </a:pPr>
            <a:endParaRPr lang="en-US" dirty="0" smtClean="0"/>
          </a:p>
          <a:p>
            <a:pPr marL="619117" indent="-514350">
              <a:buFont typeface="+mj-lt"/>
              <a:buAutoNum type="arabicPeriod"/>
            </a:pPr>
            <a:r>
              <a:rPr lang="en-US" dirty="0" smtClean="0"/>
              <a:t>Repeat until HS chooses </a:t>
            </a:r>
            <a:r>
              <a:rPr lang="en-US" dirty="0" smtClean="0">
                <a:solidFill>
                  <a:srgbClr val="FFFF00"/>
                </a:solidFill>
              </a:rPr>
              <a:t>adversarial</a:t>
            </a:r>
            <a:r>
              <a:rPr lang="en-US" dirty="0" smtClean="0"/>
              <a:t> guard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50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447132" y="6531116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2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1" name="Picture 3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1" y="5153025"/>
            <a:ext cx="1350821" cy="16490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09531" y="5163289"/>
            <a:ext cx="1676399" cy="1681885"/>
            <a:chOff x="7323932" y="5163289"/>
            <a:chExt cx="1676399" cy="1681885"/>
          </a:xfrm>
        </p:grpSpPr>
        <p:pic>
          <p:nvPicPr>
            <p:cNvPr id="34" name="Picture 3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0132" y="5163289"/>
              <a:ext cx="1350821" cy="164904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323932" y="6383509"/>
              <a:ext cx="1676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sp>
        <p:nvSpPr>
          <p:cNvPr id="32" name="Rectangular Callout 31"/>
          <p:cNvSpPr/>
          <p:nvPr/>
        </p:nvSpPr>
        <p:spPr bwMode="auto">
          <a:xfrm>
            <a:off x="7704931" y="1571625"/>
            <a:ext cx="1828800" cy="914400"/>
          </a:xfrm>
          <a:prstGeom prst="wedgeRectCallout">
            <a:avLst>
              <a:gd name="adj1" fmla="val -47829"/>
              <a:gd name="adj2" fmla="val 101746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 smtClean="0"/>
              <a:t>Rendezvous Point </a:t>
            </a:r>
            <a:r>
              <a:rPr lang="en-US" dirty="0" smtClean="0"/>
              <a:t>RP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3" name="Rectangular Callout 32"/>
          <p:cNvSpPr/>
          <p:nvPr/>
        </p:nvSpPr>
        <p:spPr bwMode="auto">
          <a:xfrm>
            <a:off x="7628731" y="4391025"/>
            <a:ext cx="1752600" cy="838200"/>
          </a:xfrm>
          <a:prstGeom prst="wedgeRectCallout">
            <a:avLst>
              <a:gd name="adj1" fmla="val -47499"/>
              <a:gd name="adj2" fmla="val 10106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/>
              <a:t>I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ntroduction </a:t>
            </a:r>
            <a:r>
              <a:rPr lang="en-US" i="1" dirty="0"/>
              <a:t>P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oint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IP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2409825"/>
            <a:ext cx="1040653" cy="158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4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3"/>
          <p:cNvCxnSpPr/>
          <p:nvPr/>
        </p:nvCxnSpPr>
        <p:spPr>
          <a:xfrm flipH="1" flipV="1">
            <a:off x="7552531" y="5000625"/>
            <a:ext cx="76197" cy="1515559"/>
          </a:xfrm>
          <a:prstGeom prst="bentConnector3">
            <a:avLst>
              <a:gd name="adj1" fmla="val -1040792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4378564" y="2065521"/>
            <a:ext cx="1000865" cy="4889874"/>
          </a:xfrm>
          <a:prstGeom prst="bentConnector2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447132" y="6531116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2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1" name="Picture 3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1" y="5153025"/>
            <a:ext cx="1350821" cy="16490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09531" y="5163289"/>
            <a:ext cx="1676399" cy="1681885"/>
            <a:chOff x="7323932" y="5163289"/>
            <a:chExt cx="1676399" cy="1681885"/>
          </a:xfrm>
        </p:grpSpPr>
        <p:pic>
          <p:nvPicPr>
            <p:cNvPr id="34" name="Picture 3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0132" y="5163289"/>
              <a:ext cx="1350821" cy="164904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323932" y="6383509"/>
              <a:ext cx="1676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2409825"/>
            <a:ext cx="1040653" cy="1589937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 bwMode="auto">
          <a:xfrm>
            <a:off x="161131" y="2409825"/>
            <a:ext cx="1524000" cy="1447800"/>
          </a:xfrm>
          <a:prstGeom prst="wedgeRectCallout">
            <a:avLst>
              <a:gd name="adj1" fmla="val 69733"/>
              <a:gd name="adj2" fmla="val 15810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Notifies HS of RP via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IP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09131" y="3705225"/>
            <a:ext cx="1350821" cy="1649040"/>
            <a:chOff x="1532731" y="4626116"/>
            <a:chExt cx="1602759" cy="1956598"/>
          </a:xfrm>
        </p:grpSpPr>
        <p:pic>
          <p:nvPicPr>
            <p:cNvPr id="32" name="Picture 3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8" name="Picture 3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0" y="3705225"/>
            <a:ext cx="1350821" cy="1649040"/>
          </a:xfrm>
          <a:prstGeom prst="rect">
            <a:avLst/>
          </a:prstGeom>
        </p:spPr>
      </p:pic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10" y="3705225"/>
            <a:ext cx="1350821" cy="164904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8619331" y="5381625"/>
            <a:ext cx="838200" cy="745067"/>
            <a:chOff x="6866731" y="2121958"/>
            <a:chExt cx="838200" cy="745067"/>
          </a:xfrm>
        </p:grpSpPr>
        <p:sp>
          <p:nvSpPr>
            <p:cNvPr id="47" name="7-Point Star 46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7752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447132" y="6531116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2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1" name="Picture 3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1" y="5153025"/>
            <a:ext cx="1350821" cy="16490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09531" y="5163289"/>
            <a:ext cx="1676399" cy="1681885"/>
            <a:chOff x="7323932" y="5163289"/>
            <a:chExt cx="1676399" cy="1681885"/>
          </a:xfrm>
        </p:grpSpPr>
        <p:pic>
          <p:nvPicPr>
            <p:cNvPr id="34" name="Picture 3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0132" y="5163289"/>
              <a:ext cx="1350821" cy="164904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323932" y="6383509"/>
              <a:ext cx="1676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2420088"/>
            <a:ext cx="1040653" cy="1589937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151731" y="6600825"/>
            <a:ext cx="838200" cy="745067"/>
            <a:chOff x="6866731" y="2121958"/>
            <a:chExt cx="838200" cy="745067"/>
          </a:xfrm>
        </p:grpSpPr>
        <p:sp>
          <p:nvSpPr>
            <p:cNvPr id="47" name="7-Point Star 46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425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stCxn id="9" idx="0"/>
          </p:cNvCxnSpPr>
          <p:nvPr/>
        </p:nvCxnSpPr>
        <p:spPr>
          <a:xfrm rot="5400000" flipH="1" flipV="1">
            <a:off x="5069495" y="2441389"/>
            <a:ext cx="76200" cy="5347072"/>
          </a:xfrm>
          <a:prstGeom prst="bentConnector2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400131" y="3784678"/>
            <a:ext cx="228600" cy="1292147"/>
          </a:xfrm>
          <a:prstGeom prst="bentConnector4">
            <a:avLst>
              <a:gd name="adj1" fmla="val -367493"/>
              <a:gd name="adj2" fmla="val 101400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447132" y="6531116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2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1" name="Picture 3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1" y="5153025"/>
            <a:ext cx="1350821" cy="16490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09531" y="5163289"/>
            <a:ext cx="1676399" cy="1681885"/>
            <a:chOff x="7323932" y="5163289"/>
            <a:chExt cx="1676399" cy="1681885"/>
          </a:xfrm>
        </p:grpSpPr>
        <p:pic>
          <p:nvPicPr>
            <p:cNvPr id="34" name="Picture 3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0132" y="5163289"/>
              <a:ext cx="1350821" cy="164904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323932" y="6383509"/>
              <a:ext cx="1676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2409825"/>
            <a:ext cx="1040653" cy="1589937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 bwMode="auto">
          <a:xfrm>
            <a:off x="237331" y="3857625"/>
            <a:ext cx="1524000" cy="1447800"/>
          </a:xfrm>
          <a:prstGeom prst="wedgeRectCallout">
            <a:avLst>
              <a:gd name="adj1" fmla="val 83108"/>
              <a:gd name="adj2" fmla="val 47214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Build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New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Circuit to RP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09131" y="3705225"/>
            <a:ext cx="1350821" cy="1649040"/>
            <a:chOff x="1532731" y="4626116"/>
            <a:chExt cx="1602759" cy="1956598"/>
          </a:xfrm>
        </p:grpSpPr>
        <p:pic>
          <p:nvPicPr>
            <p:cNvPr id="32" name="Picture 3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8" name="Picture 3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0" y="3705225"/>
            <a:ext cx="1350821" cy="1649040"/>
          </a:xfrm>
          <a:prstGeom prst="rect">
            <a:avLst/>
          </a:prstGeom>
        </p:spPr>
      </p:pic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10" y="3705225"/>
            <a:ext cx="1350821" cy="164904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151731" y="6600825"/>
            <a:ext cx="838200" cy="745067"/>
            <a:chOff x="6866731" y="2121958"/>
            <a:chExt cx="838200" cy="745067"/>
          </a:xfrm>
        </p:grpSpPr>
        <p:sp>
          <p:nvSpPr>
            <p:cNvPr id="45" name="7-Point Star 44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349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stCxn id="9" idx="0"/>
          </p:cNvCxnSpPr>
          <p:nvPr/>
        </p:nvCxnSpPr>
        <p:spPr>
          <a:xfrm rot="5400000" flipH="1" flipV="1">
            <a:off x="5069495" y="2441389"/>
            <a:ext cx="76200" cy="5347072"/>
          </a:xfrm>
          <a:prstGeom prst="bentConnector2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400131" y="3784678"/>
            <a:ext cx="228600" cy="1292147"/>
          </a:xfrm>
          <a:prstGeom prst="bentConnector4">
            <a:avLst>
              <a:gd name="adj1" fmla="val -367493"/>
              <a:gd name="adj2" fmla="val 101400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Deanonymizing</a:t>
            </a:r>
            <a:r>
              <a:rPr lang="en-US" dirty="0"/>
              <a:t> Hidden 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09131" y="3705225"/>
            <a:ext cx="1350821" cy="1649040"/>
            <a:chOff x="1532731" y="4626116"/>
            <a:chExt cx="1602759" cy="1956598"/>
          </a:xfrm>
        </p:grpSpPr>
        <p:pic>
          <p:nvPicPr>
            <p:cNvPr id="32" name="Picture 3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10" y="3705225"/>
            <a:ext cx="1350821" cy="164904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151731" y="6600825"/>
            <a:ext cx="838200" cy="745067"/>
            <a:chOff x="6866731" y="2121958"/>
            <a:chExt cx="838200" cy="745067"/>
          </a:xfrm>
        </p:grpSpPr>
        <p:sp>
          <p:nvSpPr>
            <p:cNvPr id="45" name="7-Point Star 44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44" name="Picture 43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2" y="2257426"/>
            <a:ext cx="1021581" cy="1721487"/>
          </a:xfrm>
          <a:prstGeom prst="rect">
            <a:avLst/>
          </a:prstGeom>
        </p:spPr>
      </p:pic>
      <p:pic>
        <p:nvPicPr>
          <p:cNvPr id="47" name="Picture 46" descr="relay-evi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43" y="3705225"/>
            <a:ext cx="1309888" cy="16764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 bwMode="auto">
          <a:xfrm>
            <a:off x="4733131" y="3629025"/>
            <a:ext cx="1524000" cy="19050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019132" y="6905625"/>
            <a:ext cx="2864186" cy="461665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dirty="0" smtClean="0"/>
              <a:t>S&amp;P 2006, S&amp;P 2013</a:t>
            </a:r>
            <a:endParaRPr lang="en-US" dirty="0"/>
          </a:p>
        </p:txBody>
      </p:sp>
      <p:sp>
        <p:nvSpPr>
          <p:cNvPr id="52" name="Rectangular Callout 51"/>
          <p:cNvSpPr/>
          <p:nvPr/>
        </p:nvSpPr>
        <p:spPr bwMode="auto">
          <a:xfrm>
            <a:off x="237331" y="3857625"/>
            <a:ext cx="1524000" cy="1447800"/>
          </a:xfrm>
          <a:prstGeom prst="wedgeRectCallout">
            <a:avLst>
              <a:gd name="adj1" fmla="val 83108"/>
              <a:gd name="adj2" fmla="val 47214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Build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New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Circuit to RP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7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stCxn id="9" idx="0"/>
          </p:cNvCxnSpPr>
          <p:nvPr/>
        </p:nvCxnSpPr>
        <p:spPr>
          <a:xfrm rot="5400000" flipH="1" flipV="1">
            <a:off x="5069495" y="2441389"/>
            <a:ext cx="76200" cy="5347072"/>
          </a:xfrm>
          <a:prstGeom prst="bentConnector2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400131" y="3784678"/>
            <a:ext cx="228600" cy="1292147"/>
          </a:xfrm>
          <a:prstGeom prst="bentConnector4">
            <a:avLst>
              <a:gd name="adj1" fmla="val -367493"/>
              <a:gd name="adj2" fmla="val 101400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Deanonymizing</a:t>
            </a:r>
            <a:r>
              <a:rPr lang="en-US" dirty="0"/>
              <a:t> Hidden 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09131" y="3705225"/>
            <a:ext cx="1350821" cy="1649040"/>
            <a:chOff x="1532731" y="4626116"/>
            <a:chExt cx="1602759" cy="1956598"/>
          </a:xfrm>
        </p:grpSpPr>
        <p:pic>
          <p:nvPicPr>
            <p:cNvPr id="32" name="Picture 3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10" y="3705225"/>
            <a:ext cx="1350821" cy="164904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151731" y="6600825"/>
            <a:ext cx="838200" cy="745067"/>
            <a:chOff x="6866731" y="2121958"/>
            <a:chExt cx="838200" cy="745067"/>
          </a:xfrm>
        </p:grpSpPr>
        <p:sp>
          <p:nvSpPr>
            <p:cNvPr id="45" name="7-Point Star 44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44" name="Picture 43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2" y="2257426"/>
            <a:ext cx="1021581" cy="1721487"/>
          </a:xfrm>
          <a:prstGeom prst="rect">
            <a:avLst/>
          </a:prstGeom>
        </p:spPr>
      </p:pic>
      <p:pic>
        <p:nvPicPr>
          <p:cNvPr id="47" name="Picture 46" descr="relay-evi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43" y="3705225"/>
            <a:ext cx="1309888" cy="16764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 bwMode="auto">
          <a:xfrm>
            <a:off x="4733131" y="3629025"/>
            <a:ext cx="1524000" cy="19050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90730" y="6905625"/>
            <a:ext cx="1492587" cy="461657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S&amp;P 2013</a:t>
            </a:r>
            <a:endParaRPr lang="en-US" dirty="0"/>
          </a:p>
        </p:txBody>
      </p:sp>
      <p:sp>
        <p:nvSpPr>
          <p:cNvPr id="29" name="Rectangular Callout 28"/>
          <p:cNvSpPr/>
          <p:nvPr/>
        </p:nvSpPr>
        <p:spPr bwMode="auto">
          <a:xfrm>
            <a:off x="389732" y="2409825"/>
            <a:ext cx="1447800" cy="1219200"/>
          </a:xfrm>
          <a:prstGeom prst="wedgeRectCallout">
            <a:avLst>
              <a:gd name="adj1" fmla="val 65744"/>
              <a:gd name="adj2" fmla="val -1516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Send 50 Padding Cells</a:t>
            </a:r>
            <a:endParaRPr lang="en-US" i="1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3361531" y="1800225"/>
            <a:ext cx="1524000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PADDING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71129" y="2105025"/>
            <a:ext cx="4876801" cy="4724400"/>
            <a:chOff x="3971131" y="4314825"/>
            <a:chExt cx="3124200" cy="914400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>
              <a:off x="4961731" y="4314825"/>
              <a:ext cx="2133600" cy="0"/>
            </a:xfrm>
            <a:prstGeom prst="straightConnector1">
              <a:avLst/>
            </a:prstGeom>
            <a:solidFill>
              <a:srgbClr val="00B8FF"/>
            </a:solidFill>
            <a:ln w="762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971131" y="5229225"/>
              <a:ext cx="3124200" cy="0"/>
            </a:xfrm>
            <a:prstGeom prst="straightConnector1">
              <a:avLst/>
            </a:prstGeom>
            <a:solidFill>
              <a:srgbClr val="00B8FF"/>
            </a:solidFill>
            <a:ln w="76200" cap="flat" cmpd="sng" algn="ctr">
              <a:solidFill>
                <a:srgbClr val="FFFFFF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V="1">
              <a:off x="7095331" y="4314825"/>
              <a:ext cx="0" cy="914400"/>
            </a:xfrm>
            <a:prstGeom prst="straightConnector1">
              <a:avLst/>
            </a:prstGeom>
            <a:solidFill>
              <a:srgbClr val="00B8FF"/>
            </a:solidFill>
            <a:ln w="76200" cap="flat" cmpd="sng" algn="ctr">
              <a:solidFill>
                <a:srgbClr val="FFFFFF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0751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stCxn id="9" idx="0"/>
          </p:cNvCxnSpPr>
          <p:nvPr/>
        </p:nvCxnSpPr>
        <p:spPr>
          <a:xfrm rot="5400000" flipH="1" flipV="1">
            <a:off x="5069495" y="2441389"/>
            <a:ext cx="76200" cy="5347072"/>
          </a:xfrm>
          <a:prstGeom prst="bentConnector2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400131" y="3784678"/>
            <a:ext cx="228600" cy="1292147"/>
          </a:xfrm>
          <a:prstGeom prst="bentConnector4">
            <a:avLst>
              <a:gd name="adj1" fmla="val -367493"/>
              <a:gd name="adj2" fmla="val 101400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Deanonymizing</a:t>
            </a:r>
            <a:r>
              <a:rPr lang="en-US" dirty="0"/>
              <a:t> Hidden 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09131" y="3705225"/>
            <a:ext cx="1350821" cy="1649040"/>
            <a:chOff x="1532731" y="4626116"/>
            <a:chExt cx="1602759" cy="1956598"/>
          </a:xfrm>
        </p:grpSpPr>
        <p:pic>
          <p:nvPicPr>
            <p:cNvPr id="32" name="Picture 3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10" y="3705225"/>
            <a:ext cx="1350821" cy="164904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151731" y="6600825"/>
            <a:ext cx="838200" cy="745067"/>
            <a:chOff x="6866731" y="2121958"/>
            <a:chExt cx="838200" cy="745067"/>
          </a:xfrm>
        </p:grpSpPr>
        <p:sp>
          <p:nvSpPr>
            <p:cNvPr id="45" name="7-Point Star 44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44" name="Picture 43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2" y="2257426"/>
            <a:ext cx="1021581" cy="1721487"/>
          </a:xfrm>
          <a:prstGeom prst="rect">
            <a:avLst/>
          </a:prstGeom>
        </p:spPr>
      </p:pic>
      <p:pic>
        <p:nvPicPr>
          <p:cNvPr id="47" name="Picture 46" descr="relay-evi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43" y="3705225"/>
            <a:ext cx="1309888" cy="16764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 bwMode="auto">
          <a:xfrm>
            <a:off x="4733131" y="3629025"/>
            <a:ext cx="1524000" cy="19050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9" name="Rectangular Callout 28"/>
          <p:cNvSpPr/>
          <p:nvPr/>
        </p:nvSpPr>
        <p:spPr bwMode="auto">
          <a:xfrm>
            <a:off x="389732" y="2409825"/>
            <a:ext cx="1447800" cy="1219200"/>
          </a:xfrm>
          <a:prstGeom prst="wedgeRectCallout">
            <a:avLst>
              <a:gd name="adj1" fmla="val 65744"/>
              <a:gd name="adj2" fmla="val -1516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Send 50 Padding Cells</a:t>
            </a:r>
            <a:endParaRPr lang="en-US" i="1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3361531" y="1800225"/>
            <a:ext cx="1524000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PADDING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71129" y="2105025"/>
            <a:ext cx="4876801" cy="4724400"/>
            <a:chOff x="3971131" y="4314825"/>
            <a:chExt cx="3124200" cy="914400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>
              <a:off x="4961731" y="4314825"/>
              <a:ext cx="2133600" cy="0"/>
            </a:xfrm>
            <a:prstGeom prst="straightConnector1">
              <a:avLst/>
            </a:prstGeom>
            <a:solidFill>
              <a:srgbClr val="00B8FF"/>
            </a:solidFill>
            <a:ln w="762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971131" y="5229225"/>
              <a:ext cx="3124200" cy="0"/>
            </a:xfrm>
            <a:prstGeom prst="straightConnector1">
              <a:avLst/>
            </a:prstGeom>
            <a:solidFill>
              <a:srgbClr val="00B8FF"/>
            </a:solidFill>
            <a:ln w="76200" cap="flat" cmpd="sng" algn="ctr">
              <a:solidFill>
                <a:srgbClr val="FFFFFF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V="1">
              <a:off x="7095331" y="4314825"/>
              <a:ext cx="0" cy="914400"/>
            </a:xfrm>
            <a:prstGeom prst="straightConnector1">
              <a:avLst/>
            </a:prstGeom>
            <a:solidFill>
              <a:srgbClr val="00B8FF"/>
            </a:solidFill>
            <a:ln w="76200" cap="flat" cmpd="sng" algn="ctr">
              <a:solidFill>
                <a:srgbClr val="FFFFFF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</p:cxnSp>
      </p:grpSp>
      <p:sp>
        <p:nvSpPr>
          <p:cNvPr id="38" name="Rectangular Callout 37"/>
          <p:cNvSpPr/>
          <p:nvPr/>
        </p:nvSpPr>
        <p:spPr bwMode="auto">
          <a:xfrm>
            <a:off x="4885531" y="5762625"/>
            <a:ext cx="2828132" cy="762000"/>
          </a:xfrm>
          <a:prstGeom prst="wedgeRectCallout">
            <a:avLst>
              <a:gd name="adj1" fmla="val -23483"/>
              <a:gd name="adj2" fmla="val -79206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Identify </a:t>
            </a:r>
            <a:r>
              <a:rPr lang="en-US" dirty="0">
                <a:solidFill>
                  <a:srgbClr val="FFFF00"/>
                </a:solidFill>
              </a:rPr>
              <a:t>HS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entry</a:t>
            </a:r>
            <a:r>
              <a:rPr lang="en-US" dirty="0"/>
              <a:t> if </a:t>
            </a:r>
          </a:p>
          <a:p>
            <a:pPr algn="ctr" defTabSz="914323"/>
            <a:r>
              <a:rPr lang="en-US" dirty="0"/>
              <a:t>cell count </a:t>
            </a:r>
            <a:r>
              <a:rPr lang="en-US" dirty="0" smtClean="0"/>
              <a:t>== </a:t>
            </a:r>
            <a:r>
              <a:rPr lang="en-US" dirty="0">
                <a:solidFill>
                  <a:srgbClr val="FFFF00"/>
                </a:solidFill>
              </a:rPr>
              <a:t>52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90730" y="6905625"/>
            <a:ext cx="1492587" cy="461657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S&amp;P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0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Deanonymizing</a:t>
            </a:r>
            <a:r>
              <a:rPr lang="en-US" dirty="0"/>
              <a:t> Hidden 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09131" y="3705225"/>
            <a:ext cx="1350821" cy="1649040"/>
            <a:chOff x="1532731" y="4626116"/>
            <a:chExt cx="1602759" cy="1956598"/>
          </a:xfrm>
        </p:grpSpPr>
        <p:pic>
          <p:nvPicPr>
            <p:cNvPr id="32" name="Picture 31" descr="relay-oni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731" y="6600825"/>
            <a:ext cx="838200" cy="745067"/>
            <a:chOff x="6866731" y="2121958"/>
            <a:chExt cx="838200" cy="745067"/>
          </a:xfrm>
        </p:grpSpPr>
        <p:sp>
          <p:nvSpPr>
            <p:cNvPr id="45" name="7-Point Star 44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44" name="Picture 43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2" y="2257426"/>
            <a:ext cx="1021581" cy="1721487"/>
          </a:xfrm>
          <a:prstGeom prst="rect">
            <a:avLst/>
          </a:prstGeom>
        </p:spPr>
      </p:pic>
      <p:sp>
        <p:nvSpPr>
          <p:cNvPr id="46" name="&quot;No&quot; Symbol 45"/>
          <p:cNvSpPr/>
          <p:nvPr/>
        </p:nvSpPr>
        <p:spPr bwMode="auto">
          <a:xfrm>
            <a:off x="2980531" y="3781425"/>
            <a:ext cx="1905000" cy="2057400"/>
          </a:xfrm>
          <a:prstGeom prst="noSmoking">
            <a:avLst>
              <a:gd name="adj" fmla="val 8865"/>
            </a:avLst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2" name="Rectangular Callout 51"/>
          <p:cNvSpPr/>
          <p:nvPr/>
        </p:nvSpPr>
        <p:spPr bwMode="auto">
          <a:xfrm>
            <a:off x="5037931" y="2105025"/>
            <a:ext cx="2667000" cy="1295400"/>
          </a:xfrm>
          <a:prstGeom prst="wedgeRectCallout">
            <a:avLst>
              <a:gd name="adj1" fmla="val -55711"/>
              <a:gd name="adj2" fmla="val 12131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Sniper Attack,</a:t>
            </a:r>
          </a:p>
          <a:p>
            <a:pPr algn="ctr" defTabSz="914323"/>
            <a:r>
              <a:rPr lang="en-US" dirty="0">
                <a:solidFill>
                  <a:srgbClr val="FF0000"/>
                </a:solidFill>
              </a:rPr>
              <a:t>or any other </a:t>
            </a:r>
            <a:r>
              <a:rPr lang="en-US" dirty="0" err="1">
                <a:solidFill>
                  <a:srgbClr val="FF0000"/>
                </a:solidFill>
              </a:rPr>
              <a:t>DoS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Censorship Arms Race</a:t>
            </a:r>
            <a:endParaRPr lang="en-US" dirty="0"/>
          </a:p>
        </p:txBody>
      </p:sp>
      <p:pic>
        <p:nvPicPr>
          <p:cNvPr id="3" name="Picture 2" descr="Screen Shot 2014-02-24 at 8.36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2025"/>
            <a:ext cx="14352568" cy="1910171"/>
          </a:xfrm>
          <a:prstGeom prst="rect">
            <a:avLst/>
          </a:prstGeom>
        </p:spPr>
      </p:pic>
      <p:pic>
        <p:nvPicPr>
          <p:cNvPr id="4" name="Picture 3" descr="Screen Shot 2014-02-24 at 8.3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3748"/>
            <a:ext cx="14352567" cy="2078041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 bwMode="auto">
          <a:xfrm>
            <a:off x="6942931" y="2638425"/>
            <a:ext cx="2133600" cy="1219200"/>
          </a:xfrm>
          <a:prstGeom prst="wedgeRectCallout">
            <a:avLst>
              <a:gd name="adj1" fmla="val -114374"/>
              <a:gd name="adj2" fmla="val 51677"/>
            </a:avLst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sz="3600" dirty="0" smtClean="0">
                <a:solidFill>
                  <a:srgbClr val="FFFF00"/>
                </a:solidFill>
              </a:rPr>
              <a:t>2013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6942931" y="5229225"/>
            <a:ext cx="2133600" cy="1219200"/>
          </a:xfrm>
          <a:prstGeom prst="wedgeRectCallout">
            <a:avLst>
              <a:gd name="adj1" fmla="val -114374"/>
              <a:gd name="adj2" fmla="val 51677"/>
            </a:avLst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sz="3600" dirty="0" smtClean="0">
                <a:solidFill>
                  <a:srgbClr val="FFFF00"/>
                </a:solidFill>
              </a:rPr>
              <a:t>2014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7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stCxn id="9" idx="0"/>
          </p:cNvCxnSpPr>
          <p:nvPr/>
        </p:nvCxnSpPr>
        <p:spPr>
          <a:xfrm rot="5400000" flipH="1" flipV="1">
            <a:off x="5069495" y="2441389"/>
            <a:ext cx="76200" cy="5347072"/>
          </a:xfrm>
          <a:prstGeom prst="bentConnector2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400131" y="3784678"/>
            <a:ext cx="228600" cy="1292147"/>
          </a:xfrm>
          <a:prstGeom prst="bentConnector4">
            <a:avLst>
              <a:gd name="adj1" fmla="val -367493"/>
              <a:gd name="adj2" fmla="val 101400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Deanonymizing</a:t>
            </a:r>
            <a:r>
              <a:rPr lang="en-US" dirty="0"/>
              <a:t> Hidden 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10" y="3705225"/>
            <a:ext cx="1350821" cy="164904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151731" y="6600825"/>
            <a:ext cx="838200" cy="745067"/>
            <a:chOff x="6866731" y="2121958"/>
            <a:chExt cx="838200" cy="745067"/>
          </a:xfrm>
        </p:grpSpPr>
        <p:sp>
          <p:nvSpPr>
            <p:cNvPr id="45" name="7-Point Star 44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  <p:pic>
        <p:nvPicPr>
          <p:cNvPr id="44" name="Picture 43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2" y="2257426"/>
            <a:ext cx="1021581" cy="1721487"/>
          </a:xfrm>
          <a:prstGeom prst="rect">
            <a:avLst/>
          </a:prstGeom>
        </p:spPr>
      </p:pic>
      <p:sp>
        <p:nvSpPr>
          <p:cNvPr id="29" name="Rectangular Callout 28"/>
          <p:cNvSpPr/>
          <p:nvPr/>
        </p:nvSpPr>
        <p:spPr bwMode="auto">
          <a:xfrm>
            <a:off x="389732" y="2409825"/>
            <a:ext cx="1447800" cy="1219200"/>
          </a:xfrm>
          <a:prstGeom prst="wedgeRectCallout">
            <a:avLst>
              <a:gd name="adj1" fmla="val 65744"/>
              <a:gd name="adj2" fmla="val -1516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Send 50 Padding Cells</a:t>
            </a:r>
            <a:endParaRPr lang="en-US" i="1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3361531" y="1800225"/>
            <a:ext cx="1524000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PADDING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71129" y="2105025"/>
            <a:ext cx="4876801" cy="4724400"/>
            <a:chOff x="3971131" y="4314825"/>
            <a:chExt cx="3124200" cy="914400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>
              <a:off x="4961731" y="4314825"/>
              <a:ext cx="2133600" cy="0"/>
            </a:xfrm>
            <a:prstGeom prst="straightConnector1">
              <a:avLst/>
            </a:prstGeom>
            <a:solidFill>
              <a:srgbClr val="00B8FF"/>
            </a:solidFill>
            <a:ln w="762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971131" y="5229225"/>
              <a:ext cx="3124200" cy="0"/>
            </a:xfrm>
            <a:prstGeom prst="straightConnector1">
              <a:avLst/>
            </a:prstGeom>
            <a:solidFill>
              <a:srgbClr val="00B8FF"/>
            </a:solidFill>
            <a:ln w="76200" cap="flat" cmpd="sng" algn="ctr">
              <a:solidFill>
                <a:srgbClr val="FFFFFF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V="1">
              <a:off x="7095331" y="4314825"/>
              <a:ext cx="0" cy="914400"/>
            </a:xfrm>
            <a:prstGeom prst="straightConnector1">
              <a:avLst/>
            </a:prstGeom>
            <a:solidFill>
              <a:srgbClr val="00B8FF"/>
            </a:solidFill>
            <a:ln w="76200" cap="flat" cmpd="sng" algn="ctr">
              <a:solidFill>
                <a:srgbClr val="FFFFFF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</p:cxnSp>
      </p:grpSp>
      <p:sp>
        <p:nvSpPr>
          <p:cNvPr id="38" name="Rectangular Callout 37"/>
          <p:cNvSpPr/>
          <p:nvPr/>
        </p:nvSpPr>
        <p:spPr bwMode="auto">
          <a:xfrm>
            <a:off x="3209131" y="5762625"/>
            <a:ext cx="2828132" cy="762000"/>
          </a:xfrm>
          <a:prstGeom prst="wedgeRectCallout">
            <a:avLst>
              <a:gd name="adj1" fmla="val -23483"/>
              <a:gd name="adj2" fmla="val -79206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Identify </a:t>
            </a:r>
            <a:r>
              <a:rPr lang="en-US" dirty="0">
                <a:solidFill>
                  <a:srgbClr val="FFFF00"/>
                </a:solidFill>
              </a:rPr>
              <a:t>HS</a:t>
            </a:r>
            <a:r>
              <a:rPr lang="en-US" dirty="0"/>
              <a:t> </a:t>
            </a:r>
            <a:r>
              <a:rPr lang="en-US" dirty="0" smtClean="0"/>
              <a:t>if </a:t>
            </a:r>
            <a:endParaRPr lang="en-US" dirty="0"/>
          </a:p>
          <a:p>
            <a:pPr algn="ctr" defTabSz="914323"/>
            <a:r>
              <a:rPr lang="en-US" dirty="0"/>
              <a:t>cell count </a:t>
            </a:r>
            <a:r>
              <a:rPr lang="en-US" dirty="0" smtClean="0"/>
              <a:t>== </a:t>
            </a:r>
            <a:r>
              <a:rPr lang="en-US" dirty="0" smtClean="0">
                <a:solidFill>
                  <a:srgbClr val="FFFF00"/>
                </a:solidFill>
              </a:rPr>
              <a:t>53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90730" y="6905625"/>
            <a:ext cx="1492587" cy="461657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S&amp;P 2013</a:t>
            </a:r>
            <a:endParaRPr lang="en-US" dirty="0"/>
          </a:p>
        </p:txBody>
      </p:sp>
      <p:pic>
        <p:nvPicPr>
          <p:cNvPr id="52" name="Picture 51" descr="relay-evi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843" y="3705225"/>
            <a:ext cx="1309888" cy="167640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 bwMode="auto">
          <a:xfrm>
            <a:off x="3132931" y="3629025"/>
            <a:ext cx="1524000" cy="19050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pic>
        <p:nvPicPr>
          <p:cNvPr id="56" name="Picture 5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0" y="3705225"/>
            <a:ext cx="1350821" cy="16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2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</a:t>
            </a:r>
            <a:r>
              <a:rPr lang="en-US" dirty="0" err="1" smtClean="0"/>
              <a:t>Deanonymization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807707"/>
              </p:ext>
            </p:extLst>
          </p:nvPr>
        </p:nvGraphicFramePr>
        <p:xfrm>
          <a:off x="739775" y="2101850"/>
          <a:ext cx="85947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454"/>
                <a:gridCol w="1432454"/>
                <a:gridCol w="1432454"/>
                <a:gridCol w="1432454"/>
                <a:gridCol w="1432454"/>
                <a:gridCol w="1432454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Guard BW</a:t>
                      </a:r>
                    </a:p>
                    <a:p>
                      <a:pPr algn="ctr"/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MiB</a:t>
                      </a:r>
                      <a:r>
                        <a:rPr lang="en-US" sz="1800" dirty="0" smtClean="0"/>
                        <a:t>/s)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Guard Probability (%)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Average # Rounds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Average # Sniped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Average Time</a:t>
                      </a:r>
                      <a:r>
                        <a:rPr lang="en-US" sz="1800" baseline="0" dirty="0" smtClean="0"/>
                        <a:t> (h) </a:t>
                      </a:r>
                    </a:p>
                    <a:p>
                      <a:pPr algn="ctr"/>
                      <a:r>
                        <a:rPr lang="en-US" sz="1800" dirty="0" smtClean="0"/>
                        <a:t>1 </a:t>
                      </a:r>
                      <a:r>
                        <a:rPr lang="en-US" sz="1800" dirty="0" err="1" smtClean="0"/>
                        <a:t>GiB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Average Time</a:t>
                      </a:r>
                      <a:r>
                        <a:rPr lang="en-US" sz="1800" baseline="0" dirty="0" smtClean="0"/>
                        <a:t> (h) </a:t>
                      </a:r>
                    </a:p>
                    <a:p>
                      <a:pPr algn="ctr"/>
                      <a:r>
                        <a:rPr lang="en-US" sz="1800" dirty="0" smtClean="0"/>
                        <a:t>8 </a:t>
                      </a:r>
                      <a:r>
                        <a:rPr lang="en-US" sz="1800" dirty="0" err="1" smtClean="0"/>
                        <a:t>GiB</a:t>
                      </a:r>
                      <a:endParaRPr lang="en-US" sz="18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16.65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0.97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31.65</a:t>
                      </a:r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1.9</a:t>
                      </a:r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66.04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96.61</a:t>
                      </a:r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5.4</a:t>
                      </a:r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84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</a:t>
            </a:r>
            <a:r>
              <a:rPr lang="en-US" dirty="0" err="1" smtClean="0"/>
              <a:t>Deanonymization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025716"/>
              </p:ext>
            </p:extLst>
          </p:nvPr>
        </p:nvGraphicFramePr>
        <p:xfrm>
          <a:off x="739775" y="2101850"/>
          <a:ext cx="85947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454"/>
                <a:gridCol w="1432454"/>
                <a:gridCol w="1432454"/>
                <a:gridCol w="1432454"/>
                <a:gridCol w="1432454"/>
                <a:gridCol w="1432454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Guard BW</a:t>
                      </a:r>
                    </a:p>
                    <a:p>
                      <a:pPr algn="ctr"/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MiB</a:t>
                      </a:r>
                      <a:r>
                        <a:rPr lang="en-US" sz="1800" dirty="0" smtClean="0"/>
                        <a:t>/s)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Guard Probability (%)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Average # Rounds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Average # Sniped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Average Time</a:t>
                      </a:r>
                      <a:r>
                        <a:rPr lang="en-US" sz="1800" baseline="0" dirty="0" smtClean="0"/>
                        <a:t> (h) </a:t>
                      </a:r>
                    </a:p>
                    <a:p>
                      <a:pPr algn="ctr"/>
                      <a:r>
                        <a:rPr lang="en-US" sz="1800" dirty="0" smtClean="0"/>
                        <a:t>1 </a:t>
                      </a:r>
                      <a:r>
                        <a:rPr lang="en-US" sz="1800" dirty="0" err="1" smtClean="0"/>
                        <a:t>GiB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Average Time</a:t>
                      </a:r>
                      <a:r>
                        <a:rPr lang="en-US" sz="1800" baseline="0" dirty="0" smtClean="0"/>
                        <a:t> (h) </a:t>
                      </a:r>
                    </a:p>
                    <a:p>
                      <a:pPr algn="ctr"/>
                      <a:r>
                        <a:rPr lang="en-US" sz="1800" dirty="0" smtClean="0"/>
                        <a:t>8 </a:t>
                      </a:r>
                      <a:r>
                        <a:rPr lang="en-US" sz="1800" dirty="0" err="1" smtClean="0"/>
                        <a:t>GiB</a:t>
                      </a:r>
                      <a:endParaRPr lang="en-US" sz="18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279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16.65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0.97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149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31.65</a:t>
                      </a:r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1.9</a:t>
                      </a:r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24</a:t>
                      </a:r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48</a:t>
                      </a:r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84</a:t>
                      </a:r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66.04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96.61</a:t>
                      </a:r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5.4</a:t>
                      </a:r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19</a:t>
                      </a:r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31</a:t>
                      </a:r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02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</a:t>
            </a:r>
            <a:r>
              <a:rPr lang="en-US" dirty="0" err="1" smtClean="0"/>
              <a:t>Deanonymization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014425"/>
              </p:ext>
            </p:extLst>
          </p:nvPr>
        </p:nvGraphicFramePr>
        <p:xfrm>
          <a:off x="739775" y="2101850"/>
          <a:ext cx="85947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454"/>
                <a:gridCol w="1432454"/>
                <a:gridCol w="1432454"/>
                <a:gridCol w="1432454"/>
                <a:gridCol w="1432454"/>
                <a:gridCol w="1432454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Guard BW</a:t>
                      </a:r>
                    </a:p>
                    <a:p>
                      <a:pPr algn="ctr"/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MiB</a:t>
                      </a:r>
                      <a:r>
                        <a:rPr lang="en-US" sz="1800" dirty="0" smtClean="0"/>
                        <a:t>/s)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Guard Probability (%)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Average # Rounds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Average # Sniped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Average Time</a:t>
                      </a:r>
                      <a:r>
                        <a:rPr lang="en-US" sz="1800" baseline="0" dirty="0" smtClean="0"/>
                        <a:t> (h) </a:t>
                      </a:r>
                    </a:p>
                    <a:p>
                      <a:pPr algn="ctr"/>
                      <a:r>
                        <a:rPr lang="en-US" sz="1800" dirty="0" smtClean="0"/>
                        <a:t>1 </a:t>
                      </a:r>
                      <a:r>
                        <a:rPr lang="en-US" sz="1800" dirty="0" err="1" smtClean="0"/>
                        <a:t>GiB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Average Time</a:t>
                      </a:r>
                      <a:r>
                        <a:rPr lang="en-US" sz="1800" baseline="0" dirty="0" smtClean="0"/>
                        <a:t> (h) </a:t>
                      </a:r>
                    </a:p>
                    <a:p>
                      <a:pPr algn="ctr"/>
                      <a:r>
                        <a:rPr lang="en-US" sz="1800" dirty="0" smtClean="0"/>
                        <a:t>8 </a:t>
                      </a:r>
                      <a:r>
                        <a:rPr lang="en-US" sz="1800" dirty="0" err="1" smtClean="0"/>
                        <a:t>GiB</a:t>
                      </a:r>
                      <a:endParaRPr lang="en-US" sz="18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279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16.65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0.97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149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31.65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84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66.04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96.61</a:t>
                      </a:r>
                      <a:endParaRPr lang="en-US" sz="1800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5.4</a:t>
                      </a:r>
                      <a:endParaRPr lang="en-US" sz="1800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19</a:t>
                      </a:r>
                      <a:endParaRPr lang="en-US" sz="1800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31</a:t>
                      </a:r>
                      <a:endParaRPr lang="en-US" sz="1800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 bwMode="auto">
          <a:xfrm>
            <a:off x="5495131" y="5686425"/>
            <a:ext cx="3124200" cy="1143000"/>
          </a:xfrm>
          <a:prstGeom prst="wedgeRectCallout">
            <a:avLst>
              <a:gd name="adj1" fmla="val 27069"/>
              <a:gd name="adj2" fmla="val -11136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 smtClean="0"/>
              <a:t>1 </a:t>
            </a:r>
            <a:r>
              <a:rPr lang="en-US" dirty="0" err="1" smtClean="0"/>
              <a:t>GiB</a:t>
            </a:r>
            <a:r>
              <a:rPr lang="en-US" dirty="0" smtClean="0"/>
              <a:t>/s Relay Can </a:t>
            </a:r>
            <a:r>
              <a:rPr lang="en-US" dirty="0" err="1" smtClean="0"/>
              <a:t>Deanonymize</a:t>
            </a:r>
            <a:r>
              <a:rPr lang="en-US" dirty="0" smtClean="0"/>
              <a:t> HS in about a day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88367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Sniper Attack </a:t>
            </a:r>
            <a:r>
              <a:rPr lang="en-US" dirty="0" smtClean="0"/>
              <a:t>Defenses</a:t>
            </a:r>
          </a:p>
          <a:p>
            <a:pPr lvl="1"/>
            <a:r>
              <a:rPr lang="en-US" dirty="0" smtClean="0"/>
              <a:t>Authenticated SENDMEs</a:t>
            </a:r>
          </a:p>
          <a:p>
            <a:pPr lvl="1"/>
            <a:r>
              <a:rPr lang="en-US" dirty="0" smtClean="0"/>
              <a:t>Queue Length Limit</a:t>
            </a:r>
          </a:p>
          <a:p>
            <a:pPr lvl="1"/>
            <a:r>
              <a:rPr lang="en-US" dirty="0" smtClean="0"/>
              <a:t>Adaptive Circuit Killer</a:t>
            </a:r>
          </a:p>
          <a:p>
            <a:pPr lvl="1"/>
            <a:endParaRPr lang="en-US" dirty="0"/>
          </a:p>
          <a:p>
            <a:r>
              <a:rPr lang="en-US" dirty="0" err="1" smtClean="0"/>
              <a:t>Deanonymization</a:t>
            </a:r>
            <a:r>
              <a:rPr lang="en-US" dirty="0" smtClean="0"/>
              <a:t> Defenses</a:t>
            </a:r>
          </a:p>
          <a:p>
            <a:pPr lvl="1"/>
            <a:r>
              <a:rPr lang="en-US" dirty="0" smtClean="0"/>
              <a:t>Entry-guard Rate-limiting</a:t>
            </a:r>
          </a:p>
          <a:p>
            <a:pPr lvl="1"/>
            <a:r>
              <a:rPr lang="en-US" dirty="0" smtClean="0"/>
              <a:t>Middle Guards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 bwMode="auto">
          <a:xfrm>
            <a:off x="6333331" y="2867025"/>
            <a:ext cx="2590800" cy="1219200"/>
          </a:xfrm>
          <a:prstGeom prst="wedgeRectCallout">
            <a:avLst>
              <a:gd name="adj1" fmla="val -109140"/>
              <a:gd name="adj2" fmla="val 3119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 smtClean="0">
                <a:solidFill>
                  <a:srgbClr val="FFFF00"/>
                </a:solidFill>
              </a:rPr>
              <a:t>Countermeasure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deployed in </a:t>
            </a:r>
            <a:r>
              <a:rPr lang="en-US" dirty="0" smtClean="0">
                <a:solidFill>
                  <a:srgbClr val="FFFF00"/>
                </a:solidFill>
              </a:rPr>
              <a:t>Tor!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0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95425"/>
            <a:ext cx="8564563" cy="1620839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511300" y="3373438"/>
            <a:ext cx="7053263" cy="1931988"/>
          </a:xfrm>
        </p:spPr>
        <p:txBody>
          <a:bodyPr/>
          <a:lstStyle/>
          <a:p>
            <a:r>
              <a:rPr lang="en-US" dirty="0" err="1" smtClean="0"/>
              <a:t>cs.umn.edu</a:t>
            </a:r>
            <a:r>
              <a:rPr lang="en-US" dirty="0" smtClean="0"/>
              <a:t>/~</a:t>
            </a:r>
            <a:r>
              <a:rPr lang="en-US" dirty="0" err="1" smtClean="0"/>
              <a:t>jansen</a:t>
            </a:r>
            <a:endParaRPr lang="en-US" dirty="0" smtClean="0"/>
          </a:p>
          <a:p>
            <a:r>
              <a:rPr lang="en-US" dirty="0" err="1" smtClean="0"/>
              <a:t>rob.g.jansen@nrl.navy.mil</a:t>
            </a:r>
            <a:endParaRPr lang="en-US" dirty="0" smtClean="0"/>
          </a:p>
        </p:txBody>
      </p:sp>
      <p:pic>
        <p:nvPicPr>
          <p:cNvPr id="10" name="Content Placeholder 3" descr="evil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7704932" y="4314826"/>
            <a:ext cx="2961604" cy="3660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8931" y="6962715"/>
            <a:ext cx="4572000" cy="400110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sz="2000" i="1" dirty="0">
                <a:latin typeface="+mn-lt"/>
              </a:rPr>
              <a:t>think like an adversary</a:t>
            </a:r>
          </a:p>
        </p:txBody>
      </p:sp>
    </p:spTree>
    <p:extLst>
      <p:ext uri="{BB962C8B-B14F-4D97-AF65-F5344CB8AC3E}">
        <p14:creationId xmlns:p14="http://schemas.microsoft.com/office/powerpoint/2010/main" val="291771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Tor Works</a:t>
            </a:r>
            <a:endParaRPr lang="en-US" dirty="0"/>
          </a:p>
        </p:txBody>
      </p:sp>
      <p:pic>
        <p:nvPicPr>
          <p:cNvPr id="3" name="Content Placeholder 2" descr="or-overview-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809" b="-82809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389731" y="3400425"/>
            <a:ext cx="7543800" cy="25146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4123531" y="2486025"/>
            <a:ext cx="3733800" cy="762000"/>
          </a:xfrm>
          <a:prstGeom prst="wedgeRectCallout">
            <a:avLst/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Tor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protocol a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ware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80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Sniper Attack Experimental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4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Sniper Resource Usage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570718"/>
              </p:ext>
            </p:extLst>
          </p:nvPr>
        </p:nvGraphicFramePr>
        <p:xfrm>
          <a:off x="739775" y="2101851"/>
          <a:ext cx="8641554" cy="357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66"/>
                <a:gridCol w="1148233"/>
                <a:gridCol w="1199871"/>
                <a:gridCol w="1199871"/>
                <a:gridCol w="1199871"/>
                <a:gridCol w="1199871"/>
                <a:gridCol w="1199871"/>
              </a:tblGrid>
              <a:tr h="37027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Direct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Anonymous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639104">
                <a:tc>
                  <a:txBody>
                    <a:bodyPr/>
                    <a:lstStyle/>
                    <a:p>
                      <a:r>
                        <a:rPr lang="en-US" sz="1800" b="1" u="sng" dirty="0" err="1" smtClean="0"/>
                        <a:t>Config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RAM</a:t>
                      </a:r>
                      <a:br>
                        <a:rPr lang="en-US" sz="1800" b="1" u="sng" dirty="0" smtClean="0"/>
                      </a:br>
                      <a:r>
                        <a:rPr lang="en-US" sz="1800" b="0" u="none" dirty="0" smtClean="0"/>
                        <a:t>(</a:t>
                      </a:r>
                      <a:r>
                        <a:rPr lang="en-US" sz="1800" b="0" u="none" dirty="0" err="1" smtClean="0"/>
                        <a:t>MiB</a:t>
                      </a:r>
                      <a:r>
                        <a:rPr lang="en-US" sz="1800" b="0" u="none" dirty="0" smtClean="0"/>
                        <a:t>)</a:t>
                      </a:r>
                      <a:endParaRPr lang="en-US" sz="18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err="1" smtClean="0"/>
                        <a:t>Tx</a:t>
                      </a:r>
                      <a:r>
                        <a:rPr lang="en-US" sz="1800" b="1" u="sng" dirty="0" smtClean="0"/>
                        <a:t/>
                      </a:r>
                      <a:br>
                        <a:rPr lang="en-US" sz="1800" b="1" u="sng" dirty="0" smtClean="0"/>
                      </a:br>
                      <a:r>
                        <a:rPr lang="en-US" sz="1800" b="0" u="none" dirty="0" smtClean="0"/>
                        <a:t>(</a:t>
                      </a:r>
                      <a:r>
                        <a:rPr lang="en-US" sz="1800" b="0" u="none" dirty="0" err="1" smtClean="0"/>
                        <a:t>KiB</a:t>
                      </a:r>
                      <a:r>
                        <a:rPr lang="en-US" sz="1800" b="0" u="none" dirty="0" smtClean="0"/>
                        <a:t>/s)</a:t>
                      </a:r>
                      <a:endParaRPr lang="en-US" sz="18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dirty="0" smtClean="0"/>
                        <a:t>Rx</a:t>
                      </a:r>
                      <a:br>
                        <a:rPr lang="en-US" sz="1800" b="1" u="sng" dirty="0" smtClean="0"/>
                      </a:br>
                      <a:r>
                        <a:rPr lang="en-US" sz="1800" b="0" u="none" dirty="0" smtClean="0"/>
                        <a:t>(</a:t>
                      </a:r>
                      <a:r>
                        <a:rPr lang="en-US" sz="1800" b="0" u="none" dirty="0" err="1" smtClean="0"/>
                        <a:t>KiB</a:t>
                      </a:r>
                      <a:r>
                        <a:rPr lang="en-US" sz="1800" b="0" u="none" dirty="0" smtClean="0"/>
                        <a:t>/s)</a:t>
                      </a:r>
                      <a:endParaRPr lang="en-US" sz="1800" b="0" u="sn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dirty="0" smtClean="0"/>
                        <a:t>RAM</a:t>
                      </a:r>
                      <a:br>
                        <a:rPr lang="en-US" sz="1800" b="1" u="sng" dirty="0" smtClean="0"/>
                      </a:br>
                      <a:r>
                        <a:rPr lang="en-US" sz="1800" b="0" u="none" dirty="0" smtClean="0"/>
                        <a:t>(</a:t>
                      </a:r>
                      <a:r>
                        <a:rPr lang="en-US" sz="1800" b="0" u="none" dirty="0" err="1" smtClean="0"/>
                        <a:t>MiB</a:t>
                      </a:r>
                      <a:r>
                        <a:rPr lang="en-US" sz="1800" b="0" u="none" dirty="0" smtClean="0"/>
                        <a:t>)</a:t>
                      </a:r>
                      <a:endParaRPr lang="en-US" sz="1800" b="0" u="sn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err="1" smtClean="0"/>
                        <a:t>Tx</a:t>
                      </a:r>
                      <a:r>
                        <a:rPr lang="en-US" sz="1800" b="1" u="sng" dirty="0" smtClean="0"/>
                        <a:t/>
                      </a:r>
                      <a:br>
                        <a:rPr lang="en-US" sz="1800" b="1" u="sng" dirty="0" smtClean="0"/>
                      </a:br>
                      <a:r>
                        <a:rPr lang="en-US" sz="1800" b="0" u="none" dirty="0" smtClean="0"/>
                        <a:t>(</a:t>
                      </a:r>
                      <a:r>
                        <a:rPr lang="en-US" sz="1800" b="0" u="none" dirty="0" err="1" smtClean="0"/>
                        <a:t>KiB</a:t>
                      </a:r>
                      <a:r>
                        <a:rPr lang="en-US" sz="1800" b="0" u="none" dirty="0" smtClean="0"/>
                        <a:t>/s)</a:t>
                      </a:r>
                      <a:endParaRPr lang="en-US" sz="18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dirty="0" smtClean="0"/>
                        <a:t>Rx</a:t>
                      </a:r>
                      <a:br>
                        <a:rPr lang="en-US" sz="1800" b="1" u="sng" dirty="0" smtClean="0"/>
                      </a:br>
                      <a:r>
                        <a:rPr lang="en-US" sz="1800" b="0" u="none" dirty="0" smtClean="0"/>
                        <a:t>(</a:t>
                      </a:r>
                      <a:r>
                        <a:rPr lang="en-US" sz="1800" b="0" u="none" dirty="0" err="1" smtClean="0"/>
                        <a:t>KiB</a:t>
                      </a:r>
                      <a:r>
                        <a:rPr lang="en-US" sz="1800" b="0" u="none" dirty="0" smtClean="0"/>
                        <a:t>/s)</a:t>
                      </a:r>
                      <a:endParaRPr lang="en-US" sz="1800" b="0" u="sng" dirty="0" smtClean="0"/>
                    </a:p>
                  </a:txBody>
                  <a:tcPr/>
                </a:tc>
              </a:tr>
              <a:tr h="63910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 team,</a:t>
                      </a:r>
                      <a:br>
                        <a:rPr lang="en-US" sz="1800" b="1" dirty="0" smtClean="0"/>
                      </a:br>
                      <a:r>
                        <a:rPr lang="en-US" sz="1800" b="1" dirty="0" smtClean="0"/>
                        <a:t>5 circuits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28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2.3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56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3.6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1.8</a:t>
                      </a:r>
                      <a:endParaRPr lang="en-US" sz="1800" dirty="0"/>
                    </a:p>
                  </a:txBody>
                  <a:tcPr anchor="ctr"/>
                </a:tc>
              </a:tr>
              <a:tr h="6391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1 team,</a:t>
                      </a:r>
                      <a:br>
                        <a:rPr lang="en-US" sz="1800" b="1" dirty="0" smtClean="0"/>
                      </a:br>
                      <a:r>
                        <a:rPr lang="en-US" sz="1800" b="1" dirty="0" smtClean="0"/>
                        <a:t>10 circuits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28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6.1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2.6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57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9.4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2.1</a:t>
                      </a:r>
                      <a:endParaRPr lang="en-US" sz="1800" dirty="0"/>
                    </a:p>
                  </a:txBody>
                  <a:tcPr anchor="ctr"/>
                </a:tc>
              </a:tr>
              <a:tr h="6391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5 teams,</a:t>
                      </a:r>
                      <a:br>
                        <a:rPr lang="en-US" sz="1800" b="1" dirty="0" smtClean="0"/>
                      </a:br>
                      <a:r>
                        <a:rPr lang="en-US" sz="1800" b="1" dirty="0" smtClean="0"/>
                        <a:t>50 circuits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30.0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9.5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283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27.7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8.5</a:t>
                      </a:r>
                      <a:endParaRPr lang="en-US" sz="1800" dirty="0"/>
                    </a:p>
                  </a:txBody>
                  <a:tcPr anchor="ctr"/>
                </a:tc>
              </a:tr>
              <a:tr h="370275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10 teams,</a:t>
                      </a:r>
                      <a:br>
                        <a:rPr lang="en-US" sz="1800" b="1" dirty="0" smtClean="0"/>
                      </a:br>
                      <a:r>
                        <a:rPr lang="en-US" sz="1800" b="1" dirty="0" smtClean="0"/>
                        <a:t>100 circuits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283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56.0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20.9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564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56.6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17.0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68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Consumed over Time</a:t>
            </a:r>
            <a:endParaRPr lang="en-US" dirty="0"/>
          </a:p>
        </p:txBody>
      </p:sp>
      <p:pic>
        <p:nvPicPr>
          <p:cNvPr id="4" name="Content Placeholder 3" descr="combined.target.ram.tim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11" r="-178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14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the Finish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240" lvl="1" indent="-317473">
              <a:spcAft>
                <a:spcPts val="1013"/>
              </a:spcAft>
              <a:buSzPct val="45000"/>
              <a:buFont typeface="StarSymbol" charset="0"/>
              <a:buChar char="●"/>
            </a:pPr>
            <a:r>
              <a:rPr lang="en-US" sz="3200" dirty="0" smtClean="0"/>
              <a:t>As </a:t>
            </a:r>
            <a:r>
              <a:rPr lang="en-US" sz="3200" dirty="0"/>
              <a:t>the </a:t>
            </a:r>
            <a:r>
              <a:rPr lang="en-US" sz="3200" dirty="0">
                <a:solidFill>
                  <a:srgbClr val="FFFF00"/>
                </a:solidFill>
              </a:rPr>
              <a:t>cost</a:t>
            </a:r>
            <a:r>
              <a:rPr lang="en-US" sz="3200" dirty="0"/>
              <a:t> to block access increases, a viable alternative is to </a:t>
            </a:r>
            <a:r>
              <a:rPr lang="en-US" sz="3200" dirty="0">
                <a:solidFill>
                  <a:srgbClr val="FFFF00"/>
                </a:solidFill>
              </a:rPr>
              <a:t>degrade </a:t>
            </a:r>
            <a:r>
              <a:rPr lang="en-US" sz="3200" dirty="0" smtClean="0">
                <a:solidFill>
                  <a:srgbClr val="FFFF00"/>
                </a:solidFill>
              </a:rPr>
              <a:t>service</a:t>
            </a:r>
            <a:endParaRPr lang="en-US" sz="3200" dirty="0"/>
          </a:p>
          <a:p>
            <a:endParaRPr lang="en-US" dirty="0" smtClean="0"/>
          </a:p>
          <a:p>
            <a:pPr marL="422240" lvl="1" indent="-317473">
              <a:spcAft>
                <a:spcPts val="1013"/>
              </a:spcAft>
              <a:buSzPct val="45000"/>
              <a:buFont typeface="StarSymbol" charset="0"/>
              <a:buChar char="●"/>
            </a:pPr>
            <a:r>
              <a:rPr lang="en-US" sz="3200" dirty="0">
                <a:solidFill>
                  <a:srgbClr val="FFFF00"/>
                </a:solidFill>
              </a:rPr>
              <a:t>Active</a:t>
            </a:r>
            <a:r>
              <a:rPr lang="en-US" sz="3200" dirty="0"/>
              <a:t> attacks are increasingly pervasive</a:t>
            </a:r>
          </a:p>
          <a:p>
            <a:endParaRPr lang="en-US" dirty="0" smtClean="0"/>
          </a:p>
          <a:p>
            <a:r>
              <a:rPr lang="en-US" dirty="0" smtClean="0"/>
              <a:t>Understanding </a:t>
            </a:r>
            <a:r>
              <a:rPr lang="en-US" dirty="0"/>
              <a:t>the attack space and </a:t>
            </a:r>
            <a:r>
              <a:rPr lang="en-US" dirty="0">
                <a:solidFill>
                  <a:srgbClr val="FFFF00"/>
                </a:solidFill>
              </a:rPr>
              <a:t>how to defend</a:t>
            </a:r>
            <a:r>
              <a:rPr lang="en-US" dirty="0"/>
              <a:t> is vital to Tor’s continued resilience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adversaries become increasingly </a:t>
            </a:r>
            <a:r>
              <a:rPr lang="en-US" dirty="0">
                <a:solidFill>
                  <a:srgbClr val="FFFF00"/>
                </a:solidFill>
              </a:rPr>
              <a:t>sophisticated</a:t>
            </a:r>
          </a:p>
          <a:p>
            <a:pPr lvl="1"/>
            <a:r>
              <a:rPr lang="en-US" dirty="0"/>
              <a:t>When attacks </a:t>
            </a:r>
            <a:r>
              <a:rPr lang="en-US" dirty="0">
                <a:solidFill>
                  <a:srgbClr val="FFFF00"/>
                </a:solidFill>
              </a:rPr>
              <a:t>subvert explicit security </a:t>
            </a:r>
            <a:r>
              <a:rPr lang="en-US" dirty="0" smtClean="0">
                <a:solidFill>
                  <a:srgbClr val="FFFF00"/>
                </a:solidFill>
              </a:rPr>
              <a:t>goals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18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Sniper Attack Through 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5832335"/>
            <a:ext cx="1752600" cy="1454292"/>
          </a:xfrm>
          <a:prstGeom prst="rect">
            <a:avLst/>
          </a:prstGeom>
        </p:spPr>
      </p:pic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31" y="4380070"/>
            <a:ext cx="1602759" cy="1956598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31" y="4380070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31" y="1979520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32" y="4386561"/>
            <a:ext cx="1602759" cy="19565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09532" y="5906095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42331" y="5910560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418931" y="3857626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75531" y="3770469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31" y="2170269"/>
            <a:ext cx="1602759" cy="1956598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31" y="2170269"/>
            <a:ext cx="1602759" cy="1956598"/>
          </a:xfrm>
          <a:prstGeom prst="rect">
            <a:avLst/>
          </a:prstGeom>
        </p:spPr>
      </p:pic>
      <p:pic>
        <p:nvPicPr>
          <p:cNvPr id="60" name="Picture 59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32" y="1959117"/>
            <a:ext cx="1295400" cy="2182906"/>
          </a:xfrm>
          <a:prstGeom prst="rect">
            <a:avLst/>
          </a:prstGeom>
        </p:spPr>
      </p:pic>
      <p:pic>
        <p:nvPicPr>
          <p:cNvPr id="61" name="Picture 60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176760"/>
            <a:ext cx="1602759" cy="195659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46932" y="3700760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037932" y="3700760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94" name="Rectangular Callout 93"/>
          <p:cNvSpPr/>
          <p:nvPr/>
        </p:nvSpPr>
        <p:spPr bwMode="auto">
          <a:xfrm>
            <a:off x="7476332" y="657225"/>
            <a:ext cx="2362200" cy="914400"/>
          </a:xfrm>
          <a:prstGeom prst="wedgeRectCallout">
            <a:avLst>
              <a:gd name="adj1" fmla="val -19524"/>
              <a:gd name="adj2" fmla="val 12011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Single Adversary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790531" y="2028825"/>
            <a:ext cx="3200400" cy="2133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8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5832335"/>
            <a:ext cx="1752600" cy="1454292"/>
          </a:xfrm>
          <a:prstGeom prst="rect">
            <a:avLst/>
          </a:prstGeom>
        </p:spPr>
      </p:pic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31" y="4380070"/>
            <a:ext cx="1602759" cy="1956598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31" y="4380070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31" y="1979520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32" y="4386561"/>
            <a:ext cx="1602759" cy="19565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09532" y="5906095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42331" y="5910560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418931" y="3857626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75531" y="3770469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31" y="2170269"/>
            <a:ext cx="1602759" cy="1956598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31" y="2170269"/>
            <a:ext cx="1602759" cy="1956598"/>
          </a:xfrm>
          <a:prstGeom prst="rect">
            <a:avLst/>
          </a:prstGeom>
        </p:spPr>
      </p:pic>
      <p:pic>
        <p:nvPicPr>
          <p:cNvPr id="60" name="Picture 59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32" y="1959117"/>
            <a:ext cx="1295400" cy="2182906"/>
          </a:xfrm>
          <a:prstGeom prst="rect">
            <a:avLst/>
          </a:prstGeom>
        </p:spPr>
      </p:pic>
      <p:pic>
        <p:nvPicPr>
          <p:cNvPr id="61" name="Picture 60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176760"/>
            <a:ext cx="1602759" cy="195659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46932" y="3700760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037932" y="3700760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313532" y="2028825"/>
            <a:ext cx="7848600" cy="2133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9" name="Rectangular Callout 18"/>
          <p:cNvSpPr/>
          <p:nvPr/>
        </p:nvSpPr>
        <p:spPr bwMode="auto">
          <a:xfrm>
            <a:off x="6180931" y="504826"/>
            <a:ext cx="2362200" cy="914400"/>
          </a:xfrm>
          <a:prstGeom prst="wedgeRectCallout">
            <a:avLst>
              <a:gd name="adj1" fmla="val -19524"/>
              <a:gd name="adj2" fmla="val 12011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Anonymous Tunnel</a:t>
            </a:r>
          </a:p>
        </p:txBody>
      </p:sp>
    </p:spTree>
    <p:extLst>
      <p:ext uri="{BB962C8B-B14F-4D97-AF65-F5344CB8AC3E}">
        <p14:creationId xmlns:p14="http://schemas.microsoft.com/office/powerpoint/2010/main" val="349690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V="1">
            <a:off x="7781131" y="3851135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23931" y="5908535"/>
            <a:ext cx="1447800" cy="526909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5825844"/>
            <a:ext cx="1752600" cy="1454292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rot="10800000" flipH="1" flipV="1">
            <a:off x="465930" y="3774935"/>
            <a:ext cx="1371600" cy="2209800"/>
          </a:xfrm>
          <a:prstGeom prst="bentConnector3">
            <a:avLst>
              <a:gd name="adj1" fmla="val -16667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447131" y="59737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31" y="4373579"/>
            <a:ext cx="1602759" cy="1956598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31" y="4373579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31" y="1973029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32" y="4380070"/>
            <a:ext cx="1602759" cy="19565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09532" y="5899604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42331" y="5904069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418931" y="3851135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75531" y="37639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31" y="2163778"/>
            <a:ext cx="1602759" cy="1956598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31" y="2163778"/>
            <a:ext cx="1602759" cy="1956598"/>
          </a:xfrm>
          <a:prstGeom prst="rect">
            <a:avLst/>
          </a:prstGeom>
        </p:spPr>
      </p:pic>
      <p:pic>
        <p:nvPicPr>
          <p:cNvPr id="60" name="Picture 59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32" y="1952625"/>
            <a:ext cx="1295400" cy="2182906"/>
          </a:xfrm>
          <a:prstGeom prst="rect">
            <a:avLst/>
          </a:prstGeom>
        </p:spPr>
      </p:pic>
      <p:pic>
        <p:nvPicPr>
          <p:cNvPr id="61" name="Picture 60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170269"/>
            <a:ext cx="1602759" cy="195659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46932" y="3694269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037932" y="3694269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13532" y="2022334"/>
            <a:ext cx="7848600" cy="2133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/>
          <p:cNvCxnSpPr/>
          <p:nvPr/>
        </p:nvCxnSpPr>
        <p:spPr bwMode="auto">
          <a:xfrm>
            <a:off x="1608931" y="4314825"/>
            <a:ext cx="7162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Connector 35"/>
          <p:cNvCxnSpPr/>
          <p:nvPr/>
        </p:nvCxnSpPr>
        <p:spPr>
          <a:xfrm flipV="1">
            <a:off x="7781131" y="3851135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23931" y="5908535"/>
            <a:ext cx="1447800" cy="526909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5825844"/>
            <a:ext cx="1752600" cy="1454292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rot="10800000" flipH="1" flipV="1">
            <a:off x="465930" y="3774935"/>
            <a:ext cx="1371600" cy="2209800"/>
          </a:xfrm>
          <a:prstGeom prst="bentConnector3">
            <a:avLst>
              <a:gd name="adj1" fmla="val -16667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447131" y="59737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31" y="4373579"/>
            <a:ext cx="1602759" cy="1956598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31" y="4373579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31" y="1973029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32" y="4380070"/>
            <a:ext cx="1602759" cy="19565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09532" y="5899604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42331" y="5904069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418931" y="3851135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75531" y="37639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31" y="2163778"/>
            <a:ext cx="1602759" cy="1956598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31" y="2163778"/>
            <a:ext cx="1602759" cy="1956598"/>
          </a:xfrm>
          <a:prstGeom prst="rect">
            <a:avLst/>
          </a:prstGeom>
        </p:spPr>
      </p:pic>
      <p:pic>
        <p:nvPicPr>
          <p:cNvPr id="60" name="Picture 59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32" y="1952625"/>
            <a:ext cx="1295400" cy="2182906"/>
          </a:xfrm>
          <a:prstGeom prst="rect">
            <a:avLst/>
          </a:prstGeom>
        </p:spPr>
      </p:pic>
      <p:pic>
        <p:nvPicPr>
          <p:cNvPr id="61" name="Picture 60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170269"/>
            <a:ext cx="1602759" cy="195659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46932" y="3694269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037932" y="3694269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13532" y="2022334"/>
            <a:ext cx="7848600" cy="2133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Rectangle 36"/>
          <p:cNvSpPr/>
          <p:nvPr/>
        </p:nvSpPr>
        <p:spPr bwMode="auto">
          <a:xfrm>
            <a:off x="7323931" y="6441934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3361531" y="6746734"/>
            <a:ext cx="2514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1913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104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13531" y="461313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75205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V="1">
            <a:off x="7781131" y="3851135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23931" y="5908535"/>
            <a:ext cx="1447800" cy="526909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5825844"/>
            <a:ext cx="1752600" cy="1454292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rot="10800000" flipH="1" flipV="1">
            <a:off x="465930" y="3774935"/>
            <a:ext cx="1371600" cy="2209800"/>
          </a:xfrm>
          <a:prstGeom prst="bentConnector3">
            <a:avLst>
              <a:gd name="adj1" fmla="val -16667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447131" y="59737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31" y="4373579"/>
            <a:ext cx="1602759" cy="1956598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31" y="4373579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31" y="1973029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32" y="4380070"/>
            <a:ext cx="1602759" cy="19565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09532" y="5899604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42331" y="5904069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418931" y="3851135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75531" y="37639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31" y="2163778"/>
            <a:ext cx="1602759" cy="1956598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31" y="2163778"/>
            <a:ext cx="1602759" cy="1956598"/>
          </a:xfrm>
          <a:prstGeom prst="rect">
            <a:avLst/>
          </a:prstGeom>
        </p:spPr>
      </p:pic>
      <p:pic>
        <p:nvPicPr>
          <p:cNvPr id="60" name="Picture 59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32" y="1952625"/>
            <a:ext cx="1295400" cy="2182906"/>
          </a:xfrm>
          <a:prstGeom prst="rect">
            <a:avLst/>
          </a:prstGeom>
        </p:spPr>
      </p:pic>
      <p:pic>
        <p:nvPicPr>
          <p:cNvPr id="61" name="Picture 60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170269"/>
            <a:ext cx="1602759" cy="195659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46932" y="3694269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037932" y="3694269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13532" y="2022334"/>
            <a:ext cx="7848600" cy="2133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Rectangle 36"/>
          <p:cNvSpPr/>
          <p:nvPr/>
        </p:nvSpPr>
        <p:spPr bwMode="auto">
          <a:xfrm>
            <a:off x="7323931" y="6441934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3361531" y="6746734"/>
            <a:ext cx="2514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1913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104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13531" y="4613135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104731" y="2708134"/>
            <a:ext cx="914400" cy="1015663"/>
            <a:chOff x="12581731" y="-646241"/>
            <a:chExt cx="914400" cy="1015663"/>
          </a:xfrm>
        </p:grpSpPr>
        <p:sp>
          <p:nvSpPr>
            <p:cNvPr id="29" name="TextBox 28"/>
            <p:cNvSpPr txBox="1"/>
            <p:nvPr/>
          </p:nvSpPr>
          <p:spPr>
            <a:xfrm>
              <a:off x="12734131" y="-646241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R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12581731" y="-481310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endParaRPr lang="en-US"/>
            </a:p>
          </p:txBody>
        </p:sp>
        <p:cxnSp>
          <p:nvCxnSpPr>
            <p:cNvPr id="31" name="Straight Connector 30"/>
            <p:cNvCxnSpPr>
              <a:endCxn id="30" idx="3"/>
            </p:cNvCxnSpPr>
            <p:nvPr/>
          </p:nvCxnSpPr>
          <p:spPr bwMode="auto">
            <a:xfrm flipH="1">
              <a:off x="12715642" y="-417641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2" name="Straight Arrow Connector 31"/>
          <p:cNvCxnSpPr/>
          <p:nvPr/>
        </p:nvCxnSpPr>
        <p:spPr bwMode="auto">
          <a:xfrm>
            <a:off x="1608932" y="4314825"/>
            <a:ext cx="38862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1670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V="1">
            <a:off x="7781131" y="3851135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23931" y="5908535"/>
            <a:ext cx="1447800" cy="526909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5825844"/>
            <a:ext cx="1752600" cy="1454292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rot="10800000" flipH="1" flipV="1">
            <a:off x="465930" y="3774935"/>
            <a:ext cx="1371600" cy="2209800"/>
          </a:xfrm>
          <a:prstGeom prst="bentConnector3">
            <a:avLst>
              <a:gd name="adj1" fmla="val -16667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447131" y="59737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31" y="4373579"/>
            <a:ext cx="1602759" cy="1956598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31" y="4373579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31" y="1973029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32" y="4380070"/>
            <a:ext cx="1602759" cy="19565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09532" y="5899604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42331" y="5904069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418931" y="3851135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75531" y="37639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31" y="2163778"/>
            <a:ext cx="1602759" cy="1956598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31" y="2163778"/>
            <a:ext cx="1602759" cy="1956598"/>
          </a:xfrm>
          <a:prstGeom prst="rect">
            <a:avLst/>
          </a:prstGeom>
        </p:spPr>
      </p:pic>
      <p:pic>
        <p:nvPicPr>
          <p:cNvPr id="60" name="Picture 59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32" y="1952625"/>
            <a:ext cx="1295400" cy="2182906"/>
          </a:xfrm>
          <a:prstGeom prst="rect">
            <a:avLst/>
          </a:prstGeom>
        </p:spPr>
      </p:pic>
      <p:pic>
        <p:nvPicPr>
          <p:cNvPr id="61" name="Picture 60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170269"/>
            <a:ext cx="1602759" cy="195659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46932" y="3694269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037932" y="3694269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13532" y="2022334"/>
            <a:ext cx="7848600" cy="2133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Rectangle 36"/>
          <p:cNvSpPr/>
          <p:nvPr/>
        </p:nvSpPr>
        <p:spPr bwMode="auto">
          <a:xfrm>
            <a:off x="7323931" y="6441934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3361531" y="6746734"/>
            <a:ext cx="2514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1913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104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104731" y="2708134"/>
            <a:ext cx="914400" cy="1015663"/>
            <a:chOff x="12581731" y="-646241"/>
            <a:chExt cx="914400" cy="1015663"/>
          </a:xfrm>
        </p:grpSpPr>
        <p:sp>
          <p:nvSpPr>
            <p:cNvPr id="29" name="TextBox 28"/>
            <p:cNvSpPr txBox="1"/>
            <p:nvPr/>
          </p:nvSpPr>
          <p:spPr>
            <a:xfrm>
              <a:off x="12734131" y="-646241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R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12581731" y="-481310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endParaRPr lang="en-US"/>
            </a:p>
          </p:txBody>
        </p:sp>
        <p:cxnSp>
          <p:nvCxnSpPr>
            <p:cNvPr id="31" name="Straight Connector 30"/>
            <p:cNvCxnSpPr>
              <a:endCxn id="30" idx="3"/>
            </p:cNvCxnSpPr>
            <p:nvPr/>
          </p:nvCxnSpPr>
          <p:spPr bwMode="auto">
            <a:xfrm flipH="1">
              <a:off x="12715642" y="-417641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Rectangular Callout 31"/>
          <p:cNvSpPr/>
          <p:nvPr/>
        </p:nvSpPr>
        <p:spPr bwMode="auto">
          <a:xfrm>
            <a:off x="465932" y="4460735"/>
            <a:ext cx="2057400" cy="914400"/>
          </a:xfrm>
          <a:prstGeom prst="wedgeRectCallout">
            <a:avLst>
              <a:gd name="adj1" fmla="val -16703"/>
              <a:gd name="adj2" fmla="val -9014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Flow Window Closed</a:t>
            </a:r>
          </a:p>
        </p:txBody>
      </p:sp>
    </p:spTree>
    <p:extLst>
      <p:ext uri="{BB962C8B-B14F-4D97-AF65-F5344CB8AC3E}">
        <p14:creationId xmlns:p14="http://schemas.microsoft.com/office/powerpoint/2010/main" val="10034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V="1">
            <a:off x="7781131" y="3851135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23931" y="5908535"/>
            <a:ext cx="1447800" cy="526909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5825844"/>
            <a:ext cx="1752600" cy="1454292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rot="10800000" flipH="1" flipV="1">
            <a:off x="465930" y="3774935"/>
            <a:ext cx="1371600" cy="2209800"/>
          </a:xfrm>
          <a:prstGeom prst="bentConnector3">
            <a:avLst>
              <a:gd name="adj1" fmla="val -16667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447131" y="59737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31" y="4373579"/>
            <a:ext cx="1602759" cy="1956598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31" y="4373579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31" y="1973029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32" y="4380070"/>
            <a:ext cx="1602759" cy="19565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09532" y="5899604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42331" y="5904069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418931" y="3851135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75531" y="37639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31" y="2163778"/>
            <a:ext cx="1602759" cy="1956598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31" y="2163778"/>
            <a:ext cx="1602759" cy="1956598"/>
          </a:xfrm>
          <a:prstGeom prst="rect">
            <a:avLst/>
          </a:prstGeom>
        </p:spPr>
      </p:pic>
      <p:pic>
        <p:nvPicPr>
          <p:cNvPr id="60" name="Picture 59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32" y="1952625"/>
            <a:ext cx="1295400" cy="2182906"/>
          </a:xfrm>
          <a:prstGeom prst="rect">
            <a:avLst/>
          </a:prstGeom>
        </p:spPr>
      </p:pic>
      <p:pic>
        <p:nvPicPr>
          <p:cNvPr id="61" name="Picture 60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170269"/>
            <a:ext cx="1602759" cy="195659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46932" y="3694269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037932" y="3694269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13532" y="2022334"/>
            <a:ext cx="7848600" cy="2133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Rectangle 36"/>
          <p:cNvSpPr/>
          <p:nvPr/>
        </p:nvSpPr>
        <p:spPr bwMode="auto">
          <a:xfrm>
            <a:off x="7323931" y="6441934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3361531" y="6746734"/>
            <a:ext cx="2514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1913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104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104731" y="2708134"/>
            <a:ext cx="914400" cy="1015663"/>
            <a:chOff x="12581731" y="-646241"/>
            <a:chExt cx="914400" cy="1015663"/>
          </a:xfrm>
        </p:grpSpPr>
        <p:sp>
          <p:nvSpPr>
            <p:cNvPr id="29" name="TextBox 28"/>
            <p:cNvSpPr txBox="1"/>
            <p:nvPr/>
          </p:nvSpPr>
          <p:spPr>
            <a:xfrm>
              <a:off x="12734131" y="-646241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R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12581731" y="-481310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endParaRPr lang="en-US"/>
            </a:p>
          </p:txBody>
        </p:sp>
        <p:cxnSp>
          <p:nvCxnSpPr>
            <p:cNvPr id="31" name="Straight Connector 30"/>
            <p:cNvCxnSpPr>
              <a:endCxn id="30" idx="3"/>
            </p:cNvCxnSpPr>
            <p:nvPr/>
          </p:nvCxnSpPr>
          <p:spPr bwMode="auto">
            <a:xfrm flipH="1">
              <a:off x="12715642" y="-417641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237332" y="4384534"/>
            <a:ext cx="914400" cy="1015663"/>
            <a:chOff x="6638131" y="1343025"/>
            <a:chExt cx="914400" cy="1015663"/>
          </a:xfrm>
        </p:grpSpPr>
        <p:sp>
          <p:nvSpPr>
            <p:cNvPr id="44" name="TextBox 43"/>
            <p:cNvSpPr txBox="1"/>
            <p:nvPr/>
          </p:nvSpPr>
          <p:spPr>
            <a:xfrm>
              <a:off x="6790531" y="1343025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R</a:t>
              </a: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endParaRPr lang="en-US"/>
            </a:p>
          </p:txBody>
        </p:sp>
        <p:cxnSp>
          <p:nvCxnSpPr>
            <p:cNvPr id="46" name="Straight Connector 45"/>
            <p:cNvCxnSpPr>
              <a:endCxn id="45" idx="3"/>
            </p:cNvCxnSpPr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8129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V="1">
            <a:off x="7781131" y="3851135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23931" y="5908535"/>
            <a:ext cx="1447800" cy="526909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5825844"/>
            <a:ext cx="1752600" cy="1454292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rot="10800000" flipH="1" flipV="1">
            <a:off x="465930" y="3774935"/>
            <a:ext cx="1371600" cy="2209800"/>
          </a:xfrm>
          <a:prstGeom prst="bentConnector3">
            <a:avLst>
              <a:gd name="adj1" fmla="val -16667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447131" y="59737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31" y="4373579"/>
            <a:ext cx="1602759" cy="1956598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31" y="4373579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31" y="1973029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32" y="4380070"/>
            <a:ext cx="1602759" cy="19565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09532" y="5899604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42331" y="5904069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418931" y="3851135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75531" y="37639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31" y="2163778"/>
            <a:ext cx="1602759" cy="1956598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31" y="2163778"/>
            <a:ext cx="1602759" cy="1956598"/>
          </a:xfrm>
          <a:prstGeom prst="rect">
            <a:avLst/>
          </a:prstGeom>
        </p:spPr>
      </p:pic>
      <p:pic>
        <p:nvPicPr>
          <p:cNvPr id="60" name="Picture 59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32" y="1952625"/>
            <a:ext cx="1295400" cy="2182906"/>
          </a:xfrm>
          <a:prstGeom prst="rect">
            <a:avLst/>
          </a:prstGeom>
        </p:spPr>
      </p:pic>
      <p:pic>
        <p:nvPicPr>
          <p:cNvPr id="61" name="Picture 60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170269"/>
            <a:ext cx="1602759" cy="195659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46932" y="3694269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037932" y="3694269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13532" y="2022334"/>
            <a:ext cx="7848600" cy="2133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Rectangle 36"/>
          <p:cNvSpPr/>
          <p:nvPr/>
        </p:nvSpPr>
        <p:spPr bwMode="auto">
          <a:xfrm>
            <a:off x="7323931" y="6441934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3361531" y="6746734"/>
            <a:ext cx="2514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6104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104731" y="2708134"/>
            <a:ext cx="914400" cy="1015663"/>
            <a:chOff x="12581731" y="-646241"/>
            <a:chExt cx="914400" cy="1015663"/>
          </a:xfrm>
        </p:grpSpPr>
        <p:sp>
          <p:nvSpPr>
            <p:cNvPr id="29" name="TextBox 28"/>
            <p:cNvSpPr txBox="1"/>
            <p:nvPr/>
          </p:nvSpPr>
          <p:spPr>
            <a:xfrm>
              <a:off x="12734131" y="-646241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R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12581731" y="-481310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endParaRPr lang="en-US"/>
            </a:p>
          </p:txBody>
        </p:sp>
        <p:cxnSp>
          <p:nvCxnSpPr>
            <p:cNvPr id="31" name="Straight Connector 30"/>
            <p:cNvCxnSpPr>
              <a:endCxn id="30" idx="3"/>
            </p:cNvCxnSpPr>
            <p:nvPr/>
          </p:nvCxnSpPr>
          <p:spPr bwMode="auto">
            <a:xfrm flipH="1">
              <a:off x="12715642" y="-417641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237332" y="4384534"/>
            <a:ext cx="914400" cy="1015663"/>
            <a:chOff x="6638131" y="1343025"/>
            <a:chExt cx="914400" cy="1015663"/>
          </a:xfrm>
        </p:grpSpPr>
        <p:sp>
          <p:nvSpPr>
            <p:cNvPr id="44" name="TextBox 43"/>
            <p:cNvSpPr txBox="1"/>
            <p:nvPr/>
          </p:nvSpPr>
          <p:spPr>
            <a:xfrm>
              <a:off x="6790531" y="1343025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R</a:t>
              </a: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endParaRPr lang="en-US"/>
            </a:p>
          </p:txBody>
        </p:sp>
        <p:cxnSp>
          <p:nvCxnSpPr>
            <p:cNvPr id="46" name="Straight Connector 45"/>
            <p:cNvCxnSpPr>
              <a:endCxn id="45" idx="3"/>
            </p:cNvCxnSpPr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Rectangle 46"/>
          <p:cNvSpPr/>
          <p:nvPr/>
        </p:nvSpPr>
        <p:spPr bwMode="auto">
          <a:xfrm>
            <a:off x="1913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066131" y="65943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218531" y="67467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370931" y="68991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0963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V="1">
            <a:off x="7781131" y="3851135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23931" y="5908535"/>
            <a:ext cx="1447800" cy="526909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5825844"/>
            <a:ext cx="1752600" cy="1454292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rot="10800000" flipH="1" flipV="1">
            <a:off x="465930" y="3774935"/>
            <a:ext cx="1371600" cy="2209800"/>
          </a:xfrm>
          <a:prstGeom prst="bentConnector3">
            <a:avLst>
              <a:gd name="adj1" fmla="val -16667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447131" y="59737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31" y="4373579"/>
            <a:ext cx="1602759" cy="1956598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31" y="4373579"/>
            <a:ext cx="1602759" cy="1956598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31" y="1973029"/>
            <a:ext cx="1295400" cy="2182906"/>
          </a:xfrm>
          <a:prstGeom prst="rect">
            <a:avLst/>
          </a:prstGeom>
        </p:spPr>
      </p:pic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32" y="4380070"/>
            <a:ext cx="1602759" cy="19565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09532" y="5899604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42331" y="5904069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418931" y="3851135"/>
            <a:ext cx="1524001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75531" y="3763978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31" y="2163778"/>
            <a:ext cx="1602759" cy="1956598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31" y="2163778"/>
            <a:ext cx="1602759" cy="1956598"/>
          </a:xfrm>
          <a:prstGeom prst="rect">
            <a:avLst/>
          </a:prstGeom>
        </p:spPr>
      </p:pic>
      <p:pic>
        <p:nvPicPr>
          <p:cNvPr id="60" name="Picture 59" descr="client_attacker_check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32" y="1952625"/>
            <a:ext cx="1295400" cy="2182906"/>
          </a:xfrm>
          <a:prstGeom prst="rect">
            <a:avLst/>
          </a:prstGeom>
        </p:spPr>
      </p:pic>
      <p:pic>
        <p:nvPicPr>
          <p:cNvPr id="61" name="Picture 60" descr="relay-on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170269"/>
            <a:ext cx="1602759" cy="195659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46932" y="3694269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037932" y="3694269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13532" y="2022334"/>
            <a:ext cx="7848600" cy="2133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Rectangle 36"/>
          <p:cNvSpPr/>
          <p:nvPr/>
        </p:nvSpPr>
        <p:spPr bwMode="auto">
          <a:xfrm>
            <a:off x="7323931" y="6441934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3361531" y="6746734"/>
            <a:ext cx="2514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6104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104731" y="2708134"/>
            <a:ext cx="914400" cy="1015663"/>
            <a:chOff x="12581731" y="-646241"/>
            <a:chExt cx="914400" cy="1015663"/>
          </a:xfrm>
        </p:grpSpPr>
        <p:sp>
          <p:nvSpPr>
            <p:cNvPr id="29" name="TextBox 28"/>
            <p:cNvSpPr txBox="1"/>
            <p:nvPr/>
          </p:nvSpPr>
          <p:spPr>
            <a:xfrm>
              <a:off x="12734131" y="-646241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R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12581731" y="-481310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endParaRPr lang="en-US"/>
            </a:p>
          </p:txBody>
        </p:sp>
        <p:cxnSp>
          <p:nvCxnSpPr>
            <p:cNvPr id="31" name="Straight Connector 30"/>
            <p:cNvCxnSpPr>
              <a:endCxn id="30" idx="3"/>
            </p:cNvCxnSpPr>
            <p:nvPr/>
          </p:nvCxnSpPr>
          <p:spPr bwMode="auto">
            <a:xfrm flipH="1">
              <a:off x="12715642" y="-417641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237332" y="4384534"/>
            <a:ext cx="914400" cy="1015663"/>
            <a:chOff x="6638131" y="1343025"/>
            <a:chExt cx="914400" cy="1015663"/>
          </a:xfrm>
        </p:grpSpPr>
        <p:sp>
          <p:nvSpPr>
            <p:cNvPr id="44" name="TextBox 43"/>
            <p:cNvSpPr txBox="1"/>
            <p:nvPr/>
          </p:nvSpPr>
          <p:spPr>
            <a:xfrm>
              <a:off x="6790531" y="1343025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R</a:t>
              </a: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endParaRPr lang="en-US"/>
            </a:p>
          </p:txBody>
        </p:sp>
        <p:cxnSp>
          <p:nvCxnSpPr>
            <p:cNvPr id="46" name="Straight Connector 45"/>
            <p:cNvCxnSpPr>
              <a:endCxn id="45" idx="3"/>
            </p:cNvCxnSpPr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Rectangle 46"/>
          <p:cNvSpPr/>
          <p:nvPr/>
        </p:nvSpPr>
        <p:spPr bwMode="auto">
          <a:xfrm>
            <a:off x="1913731" y="64419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066131" y="65943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218531" y="67467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161131" y="6213335"/>
            <a:ext cx="1371600" cy="990600"/>
          </a:xfrm>
          <a:prstGeom prst="wedgeRectCallout">
            <a:avLst>
              <a:gd name="adj1" fmla="val 95645"/>
              <a:gd name="adj2" fmla="val -49225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Killed by OS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2370931" y="6899134"/>
            <a:ext cx="1134268" cy="609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46850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endParaRPr lang="en-US" dirty="0"/>
          </a:p>
          <a:p>
            <a:r>
              <a:rPr lang="en-US" dirty="0" smtClean="0"/>
              <a:t>The Sniper </a:t>
            </a:r>
            <a:r>
              <a:rPr lang="en-US" dirty="0" err="1" smtClean="0"/>
              <a:t>DoS</a:t>
            </a:r>
            <a:r>
              <a:rPr lang="en-US" dirty="0" smtClean="0"/>
              <a:t> Attack Against Tor’s Flow Control Protocol</a:t>
            </a:r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 err="1" smtClean="0"/>
              <a:t>DoS</a:t>
            </a:r>
            <a:r>
              <a:rPr lang="en-US" dirty="0"/>
              <a:t> </a:t>
            </a:r>
            <a:r>
              <a:rPr lang="en-US" dirty="0" smtClean="0"/>
              <a:t>Leads to Hidden Service </a:t>
            </a:r>
            <a:r>
              <a:rPr lang="en-US" dirty="0" err="1" smtClean="0"/>
              <a:t>Deanonymization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978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Tor Hidden Services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9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913731" y="5153025"/>
            <a:ext cx="1040653" cy="158993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94531" y="5457825"/>
            <a:ext cx="1708001" cy="1225691"/>
            <a:chOff x="8009731" y="276225"/>
            <a:chExt cx="2026555" cy="1454291"/>
          </a:xfrm>
        </p:grpSpPr>
        <p:pic>
          <p:nvPicPr>
            <p:cNvPr id="8" name="Picture 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sp>
        <p:nvSpPr>
          <p:cNvPr id="17" name="Rectangular Callout 16"/>
          <p:cNvSpPr/>
          <p:nvPr/>
        </p:nvSpPr>
        <p:spPr bwMode="auto">
          <a:xfrm>
            <a:off x="1151731" y="3248025"/>
            <a:ext cx="2057400" cy="1295400"/>
          </a:xfrm>
          <a:prstGeom prst="wedgeRectCallout">
            <a:avLst>
              <a:gd name="adj1" fmla="val 17150"/>
              <a:gd name="adj2" fmla="val 100854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User wants to hide service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4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 flipV="1">
            <a:off x="2447131" y="6531116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913731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1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1" name="Picture 3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0" y="5153025"/>
            <a:ext cx="1350821" cy="164904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6409531" y="5153025"/>
            <a:ext cx="1676399" cy="1681885"/>
            <a:chOff x="5709519" y="4619625"/>
            <a:chExt cx="1989060" cy="1995569"/>
          </a:xfrm>
        </p:grpSpPr>
        <p:pic>
          <p:nvPicPr>
            <p:cNvPr id="34" name="Picture 33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</p:grpSp>
      <p:sp>
        <p:nvSpPr>
          <p:cNvPr id="39" name="Rectangular Callout 38"/>
          <p:cNvSpPr/>
          <p:nvPr/>
        </p:nvSpPr>
        <p:spPr bwMode="auto">
          <a:xfrm>
            <a:off x="6104731" y="3171825"/>
            <a:ext cx="2438400" cy="1524000"/>
          </a:xfrm>
          <a:prstGeom prst="wedgeRectCallout">
            <a:avLst>
              <a:gd name="adj1" fmla="val -14477"/>
              <a:gd name="adj2" fmla="val 991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HS chooses and publishes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introduction point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IP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531" y="5457825"/>
            <a:ext cx="1708001" cy="1225691"/>
            <a:chOff x="8009731" y="276225"/>
            <a:chExt cx="2026555" cy="1454291"/>
          </a:xfrm>
        </p:grpSpPr>
        <p:pic>
          <p:nvPicPr>
            <p:cNvPr id="44" name="Picture 43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491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 flipV="1">
            <a:off x="2447132" y="6531116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2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1" name="Picture 3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1" y="5153025"/>
            <a:ext cx="1350821" cy="164904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6409532" y="5153025"/>
            <a:ext cx="1676399" cy="1681885"/>
            <a:chOff x="5709519" y="4619625"/>
            <a:chExt cx="1989060" cy="1995569"/>
          </a:xfrm>
        </p:grpSpPr>
        <p:pic>
          <p:nvPicPr>
            <p:cNvPr id="34" name="Picture 33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pic>
        <p:nvPicPr>
          <p:cNvPr id="22" name="Picture 21"/>
          <p:cNvPicPr/>
          <p:nvPr/>
        </p:nvPicPr>
        <p:blipFill>
          <a:blip r:embed="rId2"/>
          <a:stretch>
            <a:fillRect/>
          </a:stretch>
        </p:blipFill>
        <p:spPr>
          <a:xfrm>
            <a:off x="1913732" y="2409825"/>
            <a:ext cx="1040653" cy="1589937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 bwMode="auto">
          <a:xfrm>
            <a:off x="3894932" y="2333625"/>
            <a:ext cx="2057400" cy="1295400"/>
          </a:xfrm>
          <a:prstGeom prst="wedgeRectCallout">
            <a:avLst>
              <a:gd name="adj1" fmla="val -90305"/>
              <a:gd name="adj2" fmla="val -18967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Learns about HS on web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64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447132" y="6531116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2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1" name="Picture 3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1" y="5153025"/>
            <a:ext cx="1350821" cy="164904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6409532" y="5153025"/>
            <a:ext cx="1676399" cy="1681885"/>
            <a:chOff x="5709519" y="4619625"/>
            <a:chExt cx="1989060" cy="1995569"/>
          </a:xfrm>
        </p:grpSpPr>
        <p:pic>
          <p:nvPicPr>
            <p:cNvPr id="34" name="Picture 3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2409825"/>
            <a:ext cx="1040653" cy="1589937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 bwMode="auto">
          <a:xfrm>
            <a:off x="3513931" y="4010025"/>
            <a:ext cx="3124200" cy="1143000"/>
          </a:xfrm>
          <a:prstGeom prst="wedgeRectCallout">
            <a:avLst>
              <a:gd name="adj1" fmla="val -73322"/>
              <a:gd name="adj2" fmla="val -45916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Builds Circuit to Chosen </a:t>
            </a:r>
            <a:r>
              <a:rPr lang="en-US" i="1" dirty="0" smtClean="0"/>
              <a:t>Rendezvous Point </a:t>
            </a:r>
            <a:r>
              <a:rPr lang="en-US" dirty="0" smtClean="0"/>
              <a:t>RP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881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3"/>
          <p:cNvCxnSpPr/>
          <p:nvPr/>
        </p:nvCxnSpPr>
        <p:spPr>
          <a:xfrm flipH="1" flipV="1">
            <a:off x="7552531" y="5000625"/>
            <a:ext cx="76197" cy="1515559"/>
          </a:xfrm>
          <a:prstGeom prst="bentConnector3">
            <a:avLst>
              <a:gd name="adj1" fmla="val -1040792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4378564" y="2065521"/>
            <a:ext cx="1000865" cy="4889874"/>
          </a:xfrm>
          <a:prstGeom prst="bentConnector2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447132" y="6531116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2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1" name="Picture 3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1" y="5153025"/>
            <a:ext cx="1350821" cy="16490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09531" y="5163289"/>
            <a:ext cx="1676399" cy="1681885"/>
            <a:chOff x="7323932" y="5163289"/>
            <a:chExt cx="1676399" cy="1681885"/>
          </a:xfrm>
        </p:grpSpPr>
        <p:pic>
          <p:nvPicPr>
            <p:cNvPr id="34" name="Picture 3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0132" y="5163289"/>
              <a:ext cx="1350821" cy="164904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323932" y="6383509"/>
              <a:ext cx="1676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2409825"/>
            <a:ext cx="1040653" cy="1589937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 bwMode="auto">
          <a:xfrm>
            <a:off x="161131" y="2409825"/>
            <a:ext cx="1524000" cy="1447800"/>
          </a:xfrm>
          <a:prstGeom prst="wedgeRectCallout">
            <a:avLst>
              <a:gd name="adj1" fmla="val 69733"/>
              <a:gd name="adj2" fmla="val 15810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Notifies HS of RP through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IP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09131" y="3705225"/>
            <a:ext cx="1350821" cy="1649040"/>
            <a:chOff x="1532731" y="4626116"/>
            <a:chExt cx="1602759" cy="1956598"/>
          </a:xfrm>
        </p:grpSpPr>
        <p:pic>
          <p:nvPicPr>
            <p:cNvPr id="32" name="Picture 3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8" name="Picture 3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0" y="3705225"/>
            <a:ext cx="1350821" cy="1649040"/>
          </a:xfrm>
          <a:prstGeom prst="rect">
            <a:avLst/>
          </a:prstGeom>
        </p:spPr>
      </p:pic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10" y="3705225"/>
            <a:ext cx="1350821" cy="164904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8619331" y="5381625"/>
            <a:ext cx="838200" cy="745067"/>
            <a:chOff x="6866731" y="2121958"/>
            <a:chExt cx="838200" cy="745067"/>
          </a:xfrm>
        </p:grpSpPr>
        <p:sp>
          <p:nvSpPr>
            <p:cNvPr id="47" name="7-Point Star 46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83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447132" y="6531116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2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1" name="Picture 3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1" y="5153025"/>
            <a:ext cx="1350821" cy="16490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09531" y="5163289"/>
            <a:ext cx="1676399" cy="1681885"/>
            <a:chOff x="7323932" y="5163289"/>
            <a:chExt cx="1676399" cy="1681885"/>
          </a:xfrm>
        </p:grpSpPr>
        <p:pic>
          <p:nvPicPr>
            <p:cNvPr id="34" name="Picture 3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0132" y="5163289"/>
              <a:ext cx="1350821" cy="164904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323932" y="6383509"/>
              <a:ext cx="1676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2409825"/>
            <a:ext cx="1040653" cy="1589937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151731" y="6600825"/>
            <a:ext cx="838200" cy="745067"/>
            <a:chOff x="6866731" y="2121958"/>
            <a:chExt cx="838200" cy="745067"/>
          </a:xfrm>
        </p:grpSpPr>
        <p:sp>
          <p:nvSpPr>
            <p:cNvPr id="47" name="7-Point Star 46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280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stCxn id="9" idx="0"/>
          </p:cNvCxnSpPr>
          <p:nvPr/>
        </p:nvCxnSpPr>
        <p:spPr>
          <a:xfrm rot="5400000" flipH="1" flipV="1">
            <a:off x="5069495" y="2441389"/>
            <a:ext cx="76200" cy="5347072"/>
          </a:xfrm>
          <a:prstGeom prst="bentConnector2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400131" y="3784678"/>
            <a:ext cx="228600" cy="1292147"/>
          </a:xfrm>
          <a:prstGeom prst="bentConnector4">
            <a:avLst>
              <a:gd name="adj1" fmla="val -367493"/>
              <a:gd name="adj2" fmla="val 101400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447132" y="6531116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2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1" name="Picture 3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1" y="5153025"/>
            <a:ext cx="1350821" cy="16490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09531" y="5163289"/>
            <a:ext cx="1676399" cy="1681885"/>
            <a:chOff x="7323932" y="5163289"/>
            <a:chExt cx="1676399" cy="1681885"/>
          </a:xfrm>
        </p:grpSpPr>
        <p:pic>
          <p:nvPicPr>
            <p:cNvPr id="34" name="Picture 3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0132" y="5163289"/>
              <a:ext cx="1350821" cy="164904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323932" y="6383509"/>
              <a:ext cx="1676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2409825"/>
            <a:ext cx="1040653" cy="1589937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 bwMode="auto">
          <a:xfrm>
            <a:off x="237331" y="3857625"/>
            <a:ext cx="1524000" cy="1447800"/>
          </a:xfrm>
          <a:prstGeom prst="wedgeRectCallout">
            <a:avLst>
              <a:gd name="adj1" fmla="val 83108"/>
              <a:gd name="adj2" fmla="val 47214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Build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New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Circuit to RP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09131" y="3705225"/>
            <a:ext cx="1350821" cy="1649040"/>
            <a:chOff x="1532731" y="4626116"/>
            <a:chExt cx="1602759" cy="1956598"/>
          </a:xfrm>
        </p:grpSpPr>
        <p:pic>
          <p:nvPicPr>
            <p:cNvPr id="32" name="Picture 3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8" name="Picture 3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0" y="3705225"/>
            <a:ext cx="1350821" cy="1649040"/>
          </a:xfrm>
          <a:prstGeom prst="rect">
            <a:avLst/>
          </a:prstGeom>
        </p:spPr>
      </p:pic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10" y="3705225"/>
            <a:ext cx="1350821" cy="164904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151731" y="6600825"/>
            <a:ext cx="838200" cy="745067"/>
            <a:chOff x="6866731" y="2121958"/>
            <a:chExt cx="838200" cy="745067"/>
          </a:xfrm>
        </p:grpSpPr>
        <p:sp>
          <p:nvSpPr>
            <p:cNvPr id="45" name="7-Point Star 44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646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stCxn id="9" idx="0"/>
          </p:cNvCxnSpPr>
          <p:nvPr/>
        </p:nvCxnSpPr>
        <p:spPr>
          <a:xfrm rot="5400000" flipH="1" flipV="1">
            <a:off x="5069495" y="2441389"/>
            <a:ext cx="76200" cy="5347072"/>
          </a:xfrm>
          <a:prstGeom prst="bentConnector2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400131" y="3784678"/>
            <a:ext cx="228600" cy="1292147"/>
          </a:xfrm>
          <a:prstGeom prst="bentConnector4">
            <a:avLst>
              <a:gd name="adj1" fmla="val -367493"/>
              <a:gd name="adj2" fmla="val 101400"/>
            </a:avLst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47133" y="3706231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9133" y="2328140"/>
            <a:ext cx="1350821" cy="1649040"/>
            <a:chOff x="1532731" y="4626116"/>
            <a:chExt cx="1602759" cy="1956598"/>
          </a:xfrm>
        </p:grpSpPr>
        <p:pic>
          <p:nvPicPr>
            <p:cNvPr id="24" name="Picture 2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2" y="2328140"/>
            <a:ext cx="1350821" cy="164904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447132" y="6531116"/>
            <a:ext cx="4648200" cy="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5153025"/>
            <a:ext cx="1040653" cy="15899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209132" y="5153025"/>
            <a:ext cx="1350821" cy="1649040"/>
            <a:chOff x="1532731" y="4626116"/>
            <a:chExt cx="1602759" cy="1956598"/>
          </a:xfrm>
        </p:grpSpPr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1" name="Picture 3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1" y="5153025"/>
            <a:ext cx="1350821" cy="16490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09531" y="5163289"/>
            <a:ext cx="1676399" cy="1681885"/>
            <a:chOff x="7323932" y="5163289"/>
            <a:chExt cx="1676399" cy="1681885"/>
          </a:xfrm>
        </p:grpSpPr>
        <p:pic>
          <p:nvPicPr>
            <p:cNvPr id="34" name="Picture 3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0132" y="5163289"/>
              <a:ext cx="1350821" cy="164904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323932" y="6383509"/>
              <a:ext cx="1676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4532" y="5457825"/>
            <a:ext cx="1708001" cy="1225691"/>
            <a:chOff x="8009731" y="276225"/>
            <a:chExt cx="2026555" cy="1454291"/>
          </a:xfrm>
        </p:grpSpPr>
        <p:pic>
          <p:nvPicPr>
            <p:cNvPr id="20" name="Picture 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09731" y="276225"/>
              <a:ext cx="1752600" cy="14542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33026" y="637872"/>
              <a:ext cx="13032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</p:grpSp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1913732" y="2409825"/>
            <a:ext cx="1040653" cy="1589937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 bwMode="auto">
          <a:xfrm>
            <a:off x="7857331" y="2562225"/>
            <a:ext cx="2142332" cy="762000"/>
          </a:xfrm>
          <a:prstGeom prst="wedgeRectCallout">
            <a:avLst>
              <a:gd name="adj1" fmla="val -25171"/>
              <a:gd name="adj2" fmla="val 107966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Communicate!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409532" y="2333625"/>
            <a:ext cx="1676399" cy="1681885"/>
            <a:chOff x="5709519" y="4619625"/>
            <a:chExt cx="1989060" cy="1995569"/>
          </a:xfrm>
        </p:grpSpPr>
        <p:pic>
          <p:nvPicPr>
            <p:cNvPr id="42" name="Picture 4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931" y="4619625"/>
              <a:ext cx="1602759" cy="1956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09519" y="6067425"/>
              <a:ext cx="1989060" cy="54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RP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09131" y="3705225"/>
            <a:ext cx="1350821" cy="1649040"/>
            <a:chOff x="1532731" y="4626116"/>
            <a:chExt cx="1602759" cy="1956598"/>
          </a:xfrm>
        </p:grpSpPr>
        <p:pic>
          <p:nvPicPr>
            <p:cNvPr id="32" name="Picture 3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731" y="4626116"/>
              <a:ext cx="1602759" cy="195659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894378" y="6064012"/>
              <a:ext cx="106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</p:grpSp>
      <p:pic>
        <p:nvPicPr>
          <p:cNvPr id="38" name="Picture 3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10" y="3705225"/>
            <a:ext cx="1350821" cy="1649040"/>
          </a:xfrm>
          <a:prstGeom prst="rect">
            <a:avLst/>
          </a:prstGeom>
        </p:spPr>
      </p:pic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10" y="3705225"/>
            <a:ext cx="1350821" cy="164904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151731" y="6600825"/>
            <a:ext cx="838200" cy="745067"/>
            <a:chOff x="6866731" y="2121958"/>
            <a:chExt cx="838200" cy="745067"/>
          </a:xfrm>
        </p:grpSpPr>
        <p:sp>
          <p:nvSpPr>
            <p:cNvPr id="45" name="7-Point Star 44"/>
            <p:cNvSpPr/>
            <p:nvPr/>
          </p:nvSpPr>
          <p:spPr bwMode="auto">
            <a:xfrm>
              <a:off x="6866731" y="2121958"/>
              <a:ext cx="838200" cy="745067"/>
            </a:xfrm>
            <a:prstGeom prst="star7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9131" y="2257425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360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1" y="5451334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Background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1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6060934"/>
            <a:ext cx="1752600" cy="145429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94531" y="3781425"/>
            <a:ext cx="1234743" cy="188647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1" y="3851134"/>
            <a:ext cx="1602759" cy="1956598"/>
          </a:xfrm>
          <a:prstGeom prst="rect">
            <a:avLst/>
          </a:prstGeom>
        </p:spPr>
      </p:pic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247731" y="53771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80531" y="538162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1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1" y="5451334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 Background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1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6060934"/>
            <a:ext cx="1752600" cy="145429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94531" y="3781425"/>
            <a:ext cx="1234743" cy="188647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1" y="3851134"/>
            <a:ext cx="1602759" cy="1956598"/>
          </a:xfrm>
          <a:prstGeom prst="rect">
            <a:avLst/>
          </a:prstGeom>
        </p:spPr>
      </p:pic>
      <p:sp>
        <p:nvSpPr>
          <p:cNvPr id="25" name="Rectangular Callout 24"/>
          <p:cNvSpPr/>
          <p:nvPr/>
        </p:nvSpPr>
        <p:spPr bwMode="auto">
          <a:xfrm>
            <a:off x="3513931" y="2257425"/>
            <a:ext cx="3505200" cy="1676400"/>
          </a:xfrm>
          <a:prstGeom prst="wedgeRectCallout">
            <a:avLst>
              <a:gd name="adj1" fmla="val -22874"/>
              <a:gd name="adj2" fmla="val 133999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One TCP </a:t>
            </a:r>
            <a:r>
              <a:rPr kumimoji="0" lang="en-US" sz="2800" b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charset="0"/>
              </a:rPr>
              <a:t>Connection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Between Each Relay,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</a:t>
            </a:r>
            <a:r>
              <a:rPr lang="en-US" sz="2800" dirty="0" smtClean="0"/>
              <a:t>Multiple </a:t>
            </a:r>
            <a:r>
              <a:rPr lang="en-US" sz="2800" dirty="0" smtClean="0">
                <a:solidFill>
                  <a:srgbClr val="FFFF00"/>
                </a:solidFill>
              </a:rPr>
              <a:t>Circuits</a:t>
            </a:r>
            <a:endParaRPr kumimoji="0" lang="en-US" sz="2800" b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  <p:pic>
        <p:nvPicPr>
          <p:cNvPr id="12" name="Picture 11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47731" y="53771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0531" y="538162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3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1380332" y="5451335"/>
            <a:ext cx="1524000" cy="6491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</a:t>
            </a:r>
            <a:r>
              <a:rPr lang="en-US" dirty="0"/>
              <a:t>Background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2" y="3851134"/>
            <a:ext cx="1602759" cy="19565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314531" y="6060934"/>
            <a:ext cx="1752600" cy="14542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94531" y="3781426"/>
            <a:ext cx="1234743" cy="1886472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2" y="3851134"/>
            <a:ext cx="1602759" cy="19565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237332" y="3476625"/>
            <a:ext cx="8686800" cy="2514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pic>
        <p:nvPicPr>
          <p:cNvPr id="22" name="Picture 21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247731" y="5377161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80532" y="5381626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16" name="Rectangular Callout 15"/>
          <p:cNvSpPr/>
          <p:nvPr/>
        </p:nvSpPr>
        <p:spPr bwMode="auto">
          <a:xfrm>
            <a:off x="3056731" y="6372225"/>
            <a:ext cx="4267200" cy="762000"/>
          </a:xfrm>
          <a:prstGeom prst="wedgeRectCallout">
            <a:avLst>
              <a:gd name="adj1" fmla="val 22654"/>
              <a:gd name="adj2" fmla="val -108367"/>
            </a:avLst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sz="3600" dirty="0">
                <a:solidFill>
                  <a:srgbClr val="FFFF00"/>
                </a:solidFill>
              </a:rPr>
              <a:t>No end-to-end TCP!</a:t>
            </a:r>
          </a:p>
        </p:txBody>
      </p:sp>
    </p:spTree>
    <p:extLst>
      <p:ext uri="{BB962C8B-B14F-4D97-AF65-F5344CB8AC3E}">
        <p14:creationId xmlns:p14="http://schemas.microsoft.com/office/powerpoint/2010/main" val="4025177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Hiragino Mincho Pro W3"/>
        <a:cs typeface="Hiragino Mincho Pro W3"/>
      </a:majorFont>
      <a:minorFont>
        <a:latin typeface="Arial"/>
        <a:ea typeface="Hiragino Mincho Pro W3"/>
        <a:cs typeface="Hiragino Mincho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44751</TotalTime>
  <Words>1616</Words>
  <Application>Microsoft Macintosh PowerPoint</Application>
  <PresentationFormat>Custom</PresentationFormat>
  <Paragraphs>784</Paragraphs>
  <Slides>68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Blank Presentation</vt:lpstr>
      <vt:lpstr>The Sniper Attack: Anonymously Deanonymizing and Disabling the Tor Network</vt:lpstr>
      <vt:lpstr>The Tor Anonymity Network</vt:lpstr>
      <vt:lpstr>Censorship Arms Race</vt:lpstr>
      <vt:lpstr>Censorship Arms Race</vt:lpstr>
      <vt:lpstr>Beyond the Finish Line</vt:lpstr>
      <vt:lpstr>Outline</vt:lpstr>
      <vt:lpstr>Tor Background</vt:lpstr>
      <vt:lpstr>Tor Background</vt:lpstr>
      <vt:lpstr>Tor Background</vt:lpstr>
      <vt:lpstr>Tor Flow Control</vt:lpstr>
      <vt:lpstr>Tor Flow Control</vt:lpstr>
      <vt:lpstr>Tor Flow Control</vt:lpstr>
      <vt:lpstr>The Sniper Attack</vt:lpstr>
      <vt:lpstr>The Sniper Attack</vt:lpstr>
      <vt:lpstr>The Sniper Attack</vt:lpstr>
      <vt:lpstr>The Sniper Attack</vt:lpstr>
      <vt:lpstr>The Sniper Attack</vt:lpstr>
      <vt:lpstr>The Sniper Attack</vt:lpstr>
      <vt:lpstr>The Sniper Attack</vt:lpstr>
      <vt:lpstr>The Sniper Attack</vt:lpstr>
      <vt:lpstr>The Sniper Attack</vt:lpstr>
      <vt:lpstr>The Sniper Attack</vt:lpstr>
      <vt:lpstr>The Sniper Attack: Results</vt:lpstr>
      <vt:lpstr>Mean RAM Consumed at Victim</vt:lpstr>
      <vt:lpstr>Mean BW Consumed at Adversary</vt:lpstr>
      <vt:lpstr>Speed of Sniper Attack</vt:lpstr>
      <vt:lpstr>Speed of Sniper Attack</vt:lpstr>
      <vt:lpstr>Speed of Sniper Attack</vt:lpstr>
      <vt:lpstr>Speed of Sniper Attack</vt:lpstr>
      <vt:lpstr>Speed of Sniper Attack</vt:lpstr>
      <vt:lpstr>Deanonymizing Hidden Services</vt:lpstr>
      <vt:lpstr>Hidden Services</vt:lpstr>
      <vt:lpstr>Hidden Services</vt:lpstr>
      <vt:lpstr>Hidden Services</vt:lpstr>
      <vt:lpstr>Hidden Services</vt:lpstr>
      <vt:lpstr>Deanonymizing Hidden Services</vt:lpstr>
      <vt:lpstr>Deanonymizing Hidden Services</vt:lpstr>
      <vt:lpstr>Deanonymizing Hidden Services</vt:lpstr>
      <vt:lpstr>Deanonymizing Hidden Services</vt:lpstr>
      <vt:lpstr>Deanonymizing Hidden Services</vt:lpstr>
      <vt:lpstr>Speed of Deanonymization</vt:lpstr>
      <vt:lpstr>Speed of Deanonymization</vt:lpstr>
      <vt:lpstr>Speed of Deanonymization</vt:lpstr>
      <vt:lpstr>Countermeasures</vt:lpstr>
      <vt:lpstr>Questions?</vt:lpstr>
      <vt:lpstr>How Tor Works</vt:lpstr>
      <vt:lpstr>Sniper Attack Experimental Results</vt:lpstr>
      <vt:lpstr>Sniper Resource Usage</vt:lpstr>
      <vt:lpstr>Memory Consumed over Time</vt:lpstr>
      <vt:lpstr>Sniper Attack Through Tor</vt:lpstr>
      <vt:lpstr>The Sniper Attack</vt:lpstr>
      <vt:lpstr>The Sniper Attack</vt:lpstr>
      <vt:lpstr>The Sniper Attack</vt:lpstr>
      <vt:lpstr>The Sniper Attack</vt:lpstr>
      <vt:lpstr>The Sniper Attack</vt:lpstr>
      <vt:lpstr>The Sniper Attack</vt:lpstr>
      <vt:lpstr>The Sniper Attack</vt:lpstr>
      <vt:lpstr>The Sniper Attack</vt:lpstr>
      <vt:lpstr>The Sniper Attack</vt:lpstr>
      <vt:lpstr>Tor Hidden Services Background</vt:lpstr>
      <vt:lpstr>Hidden Services</vt:lpstr>
      <vt:lpstr>Hidden Services</vt:lpstr>
      <vt:lpstr>Hidden Services</vt:lpstr>
      <vt:lpstr>Hidden Services</vt:lpstr>
      <vt:lpstr>Hidden Services</vt:lpstr>
      <vt:lpstr>Hidden Services</vt:lpstr>
      <vt:lpstr>Hidden Services</vt:lpstr>
      <vt:lpstr>Hidden Services</vt:lpstr>
    </vt:vector>
  </TitlesOfParts>
  <Manager/>
  <Company>Paul Syverson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Proposal #: 55-P080-08 Presenter: Paul Syverson      Code 5543      (202) 404-7931      syverson@itd.nrl.navy.mil  Funding Summary: $870000,  FY08-FY10</dc:title>
  <dc:subject/>
  <dc:creator/>
  <cp:keywords/>
  <dc:description/>
  <cp:lastModifiedBy>Rob Jansen</cp:lastModifiedBy>
  <cp:revision>441</cp:revision>
  <cp:lastPrinted>2011-06-08T15:26:59Z</cp:lastPrinted>
  <dcterms:created xsi:type="dcterms:W3CDTF">2011-10-13T20:08:31Z</dcterms:created>
  <dcterms:modified xsi:type="dcterms:W3CDTF">2014-02-25T06:23:24Z</dcterms:modified>
  <cp:category/>
</cp:coreProperties>
</file>