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535" r:id="rId2"/>
    <p:sldId id="760" r:id="rId3"/>
    <p:sldId id="758" r:id="rId4"/>
    <p:sldId id="782" r:id="rId5"/>
    <p:sldId id="759" r:id="rId6"/>
    <p:sldId id="761" r:id="rId7"/>
    <p:sldId id="783" r:id="rId8"/>
    <p:sldId id="676" r:id="rId9"/>
    <p:sldId id="680" r:id="rId10"/>
    <p:sldId id="681" r:id="rId11"/>
    <p:sldId id="682" r:id="rId12"/>
    <p:sldId id="683" r:id="rId13"/>
    <p:sldId id="686" r:id="rId14"/>
    <p:sldId id="687" r:id="rId15"/>
    <p:sldId id="688" r:id="rId16"/>
    <p:sldId id="690" r:id="rId17"/>
    <p:sldId id="691" r:id="rId18"/>
    <p:sldId id="692" r:id="rId19"/>
    <p:sldId id="694" r:id="rId20"/>
    <p:sldId id="689" r:id="rId21"/>
    <p:sldId id="769" r:id="rId22"/>
    <p:sldId id="695" r:id="rId23"/>
    <p:sldId id="696" r:id="rId24"/>
    <p:sldId id="762" r:id="rId25"/>
    <p:sldId id="767" r:id="rId26"/>
    <p:sldId id="781" r:id="rId27"/>
    <p:sldId id="770" r:id="rId28"/>
    <p:sldId id="771" r:id="rId29"/>
    <p:sldId id="772" r:id="rId30"/>
    <p:sldId id="795" r:id="rId31"/>
    <p:sldId id="784" r:id="rId32"/>
    <p:sldId id="786" r:id="rId33"/>
    <p:sldId id="787" r:id="rId34"/>
    <p:sldId id="765" r:id="rId35"/>
    <p:sldId id="788" r:id="rId36"/>
    <p:sldId id="789" r:id="rId37"/>
    <p:sldId id="790" r:id="rId38"/>
    <p:sldId id="791" r:id="rId39"/>
    <p:sldId id="792" r:id="rId40"/>
    <p:sldId id="793" r:id="rId41"/>
    <p:sldId id="794" r:id="rId42"/>
    <p:sldId id="719" r:id="rId43"/>
    <p:sldId id="723" r:id="rId44"/>
    <p:sldId id="726" r:id="rId45"/>
    <p:sldId id="550" r:id="rId46"/>
    <p:sldId id="768" r:id="rId47"/>
  </p:sldIdLst>
  <p:sldSz cx="10075863" cy="7562850"/>
  <p:notesSz cx="7772400" cy="100584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charset="0"/>
        <a:ea typeface="+mn-ea"/>
        <a:cs typeface="+mn-cs"/>
      </a:defRPr>
    </a:lvl1pPr>
    <a:lvl2pPr marL="457162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charset="0"/>
        <a:ea typeface="+mn-ea"/>
        <a:cs typeface="+mn-cs"/>
      </a:defRPr>
    </a:lvl2pPr>
    <a:lvl3pPr marL="914323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charset="0"/>
        <a:ea typeface="+mn-ea"/>
        <a:cs typeface="+mn-cs"/>
      </a:defRPr>
    </a:lvl3pPr>
    <a:lvl4pPr marL="1371485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charset="0"/>
        <a:ea typeface="+mn-ea"/>
        <a:cs typeface="+mn-cs"/>
      </a:defRPr>
    </a:lvl4pPr>
    <a:lvl5pPr marL="1828646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charset="0"/>
        <a:ea typeface="+mn-ea"/>
        <a:cs typeface="+mn-cs"/>
      </a:defRPr>
    </a:lvl5pPr>
    <a:lvl6pPr marL="2285807" algn="l" defTabSz="457162" rtl="0" eaLnBrk="1" latinLnBrk="0" hangingPunct="1">
      <a:defRPr sz="2400" kern="1200">
        <a:solidFill>
          <a:schemeClr val="bg1"/>
        </a:solidFill>
        <a:latin typeface="Times New Roman" charset="0"/>
        <a:ea typeface="+mn-ea"/>
        <a:cs typeface="+mn-cs"/>
      </a:defRPr>
    </a:lvl6pPr>
    <a:lvl7pPr marL="2742969" algn="l" defTabSz="457162" rtl="0" eaLnBrk="1" latinLnBrk="0" hangingPunct="1">
      <a:defRPr sz="2400" kern="1200">
        <a:solidFill>
          <a:schemeClr val="bg1"/>
        </a:solidFill>
        <a:latin typeface="Times New Roman" charset="0"/>
        <a:ea typeface="+mn-ea"/>
        <a:cs typeface="+mn-cs"/>
      </a:defRPr>
    </a:lvl7pPr>
    <a:lvl8pPr marL="3200131" algn="l" defTabSz="457162" rtl="0" eaLnBrk="1" latinLnBrk="0" hangingPunct="1">
      <a:defRPr sz="2400" kern="1200">
        <a:solidFill>
          <a:schemeClr val="bg1"/>
        </a:solidFill>
        <a:latin typeface="Times New Roman" charset="0"/>
        <a:ea typeface="+mn-ea"/>
        <a:cs typeface="+mn-cs"/>
      </a:defRPr>
    </a:lvl8pPr>
    <a:lvl9pPr marL="3657292" algn="l" defTabSz="457162" rtl="0" eaLnBrk="1" latinLnBrk="0" hangingPunct="1">
      <a:defRPr sz="2400" kern="1200">
        <a:solidFill>
          <a:schemeClr val="bg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26B"/>
    <a:srgbClr val="FFA1A5"/>
    <a:srgbClr val="FF9597"/>
    <a:srgbClr val="FF5A5E"/>
    <a:srgbClr val="FF1B2A"/>
    <a:srgbClr val="FFA1A3"/>
    <a:srgbClr val="FF4F54"/>
    <a:srgbClr val="FFFBFB"/>
    <a:srgbClr val="FFFDFD"/>
    <a:srgbClr val="FF6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9" autoAdjust="0"/>
    <p:restoredTop sz="99794" autoAdjust="0"/>
  </p:normalViewPr>
  <p:slideViewPr>
    <p:cSldViewPr>
      <p:cViewPr varScale="1">
        <p:scale>
          <a:sx n="81" d="100"/>
          <a:sy n="81" d="100"/>
        </p:scale>
        <p:origin x="-1008" y="-10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180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344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interSettings" Target="printerSettings/printerSettings1.bin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352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419600" y="0"/>
            <a:ext cx="3352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0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25000"/>
            <a:ext cx="3352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0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419600" y="9525000"/>
            <a:ext cx="3352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5378656-706C-3648-B184-DC6EF014B5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32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2051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2054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15368" name="Rectangle 7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589088" y="1006475"/>
            <a:ext cx="4592637" cy="34480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6" name="Text Box 8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305292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162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ＭＳ Ｐゴシック" charset="-128"/>
      </a:defRPr>
    </a:lvl1pPr>
    <a:lvl2pPr marL="37928533" indent="-37471371" algn="l" defTabSz="457162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2pPr>
    <a:lvl3pPr marL="1142904" indent="-228581" algn="l" defTabSz="457162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3pPr>
    <a:lvl4pPr marL="1600065" indent="-228581" algn="l" defTabSz="457162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4pPr>
    <a:lvl5pPr marL="2057227" indent="-228581" algn="l" defTabSz="457162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5pPr>
    <a:lvl6pPr marL="2285807" algn="l" defTabSz="4571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69" algn="l" defTabSz="4571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31" algn="l" defTabSz="4571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92" algn="l" defTabSz="4571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89088" y="1006475"/>
            <a:ext cx="4592637" cy="3448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402561" y="9553734"/>
            <a:ext cx="3368040" cy="502920"/>
          </a:xfrm>
          <a:prstGeom prst="rect">
            <a:avLst/>
          </a:prstGeom>
        </p:spPr>
        <p:txBody>
          <a:bodyPr lIns="101882" tIns="50941" rIns="101882" bIns="50941"/>
          <a:lstStyle/>
          <a:p>
            <a:fld id="{E3A401DC-9F30-9448-AD9B-EC09018610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07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77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1882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330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184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297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416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406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406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7528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3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604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604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38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38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38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38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38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38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38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604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78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604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785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584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477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05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5246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45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488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941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7513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89088" y="1006475"/>
            <a:ext cx="4592637" cy="3448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373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786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56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82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960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791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09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9500"/>
            <a:ext cx="8564563" cy="16208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1300" y="4286251"/>
            <a:ext cx="7053263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162" indent="0" algn="ctr">
              <a:buNone/>
              <a:defRPr/>
            </a:lvl2pPr>
            <a:lvl3pPr marL="914323" indent="0" algn="ctr">
              <a:buNone/>
              <a:defRPr/>
            </a:lvl3pPr>
            <a:lvl4pPr marL="1371485" indent="0" algn="ctr">
              <a:buNone/>
              <a:defRPr/>
            </a:lvl4pPr>
            <a:lvl5pPr marL="1828646" indent="0" algn="ctr">
              <a:buNone/>
              <a:defRPr/>
            </a:lvl5pPr>
            <a:lvl6pPr marL="2285807" indent="0" algn="ctr">
              <a:buNone/>
              <a:defRPr/>
            </a:lvl6pPr>
            <a:lvl7pPr marL="2742969" indent="0" algn="ctr">
              <a:buNone/>
              <a:defRPr/>
            </a:lvl7pPr>
            <a:lvl8pPr marL="3200131" indent="0" algn="ctr">
              <a:buNone/>
              <a:defRPr/>
            </a:lvl8pPr>
            <a:lvl9pPr marL="3657292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6613" y="627063"/>
            <a:ext cx="2147887" cy="6227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9775" y="627063"/>
            <a:ext cx="6294438" cy="6227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776" y="627064"/>
            <a:ext cx="8594725" cy="1252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9" y="4859339"/>
            <a:ext cx="8564562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9" y="3205163"/>
            <a:ext cx="8564562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62" indent="0">
              <a:buNone/>
              <a:defRPr sz="1800"/>
            </a:lvl2pPr>
            <a:lvl3pPr marL="914323" indent="0">
              <a:buNone/>
              <a:defRPr sz="1700"/>
            </a:lvl3pPr>
            <a:lvl4pPr marL="1371485" indent="0">
              <a:buNone/>
              <a:defRPr sz="1400"/>
            </a:lvl4pPr>
            <a:lvl5pPr marL="1828646" indent="0">
              <a:buNone/>
              <a:defRPr sz="1400"/>
            </a:lvl5pPr>
            <a:lvl6pPr marL="2285807" indent="0">
              <a:buNone/>
              <a:defRPr sz="1400"/>
            </a:lvl6pPr>
            <a:lvl7pPr marL="2742969" indent="0">
              <a:buNone/>
              <a:defRPr sz="1400"/>
            </a:lvl7pPr>
            <a:lvl8pPr marL="3200131" indent="0">
              <a:buNone/>
              <a:defRPr sz="1400"/>
            </a:lvl8pPr>
            <a:lvl9pPr marL="3657292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9776" y="2101851"/>
            <a:ext cx="4221163" cy="47529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9" y="2101851"/>
            <a:ext cx="4221162" cy="47529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3213"/>
            <a:ext cx="906938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692276"/>
            <a:ext cx="4452938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2" indent="0">
              <a:buNone/>
              <a:defRPr sz="2000" b="1"/>
            </a:lvl2pPr>
            <a:lvl3pPr marL="914323" indent="0">
              <a:buNone/>
              <a:defRPr sz="1800" b="1"/>
            </a:lvl3pPr>
            <a:lvl4pPr marL="1371485" indent="0">
              <a:buNone/>
              <a:defRPr sz="1700" b="1"/>
            </a:lvl4pPr>
            <a:lvl5pPr marL="1828646" indent="0">
              <a:buNone/>
              <a:defRPr sz="1700" b="1"/>
            </a:lvl5pPr>
            <a:lvl6pPr marL="2285807" indent="0">
              <a:buNone/>
              <a:defRPr sz="1700" b="1"/>
            </a:lvl6pPr>
            <a:lvl7pPr marL="2742969" indent="0">
              <a:buNone/>
              <a:defRPr sz="1700" b="1"/>
            </a:lvl7pPr>
            <a:lvl8pPr marL="3200131" indent="0">
              <a:buNone/>
              <a:defRPr sz="1700" b="1"/>
            </a:lvl8pPr>
            <a:lvl9pPr marL="3657292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2398714"/>
            <a:ext cx="4452938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100" y="1692276"/>
            <a:ext cx="4454525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2" indent="0">
              <a:buNone/>
              <a:defRPr sz="2000" b="1"/>
            </a:lvl2pPr>
            <a:lvl3pPr marL="914323" indent="0">
              <a:buNone/>
              <a:defRPr sz="1800" b="1"/>
            </a:lvl3pPr>
            <a:lvl4pPr marL="1371485" indent="0">
              <a:buNone/>
              <a:defRPr sz="1700" b="1"/>
            </a:lvl4pPr>
            <a:lvl5pPr marL="1828646" indent="0">
              <a:buNone/>
              <a:defRPr sz="1700" b="1"/>
            </a:lvl5pPr>
            <a:lvl6pPr marL="2285807" indent="0">
              <a:buNone/>
              <a:defRPr sz="1700" b="1"/>
            </a:lvl6pPr>
            <a:lvl7pPr marL="2742969" indent="0">
              <a:buNone/>
              <a:defRPr sz="1700" b="1"/>
            </a:lvl7pPr>
            <a:lvl8pPr marL="3200131" indent="0">
              <a:buNone/>
              <a:defRPr sz="1700" b="1"/>
            </a:lvl8pPr>
            <a:lvl9pPr marL="3657292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100" y="2398714"/>
            <a:ext cx="4454525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6"/>
            <a:ext cx="3314700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0176" y="301627"/>
            <a:ext cx="5632450" cy="645477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582738"/>
            <a:ext cx="3314700" cy="5173662"/>
          </a:xfrm>
        </p:spPr>
        <p:txBody>
          <a:bodyPr/>
          <a:lstStyle>
            <a:lvl1pPr marL="0" indent="0">
              <a:buNone/>
              <a:defRPr sz="1400"/>
            </a:lvl1pPr>
            <a:lvl2pPr marL="457162" indent="0">
              <a:buNone/>
              <a:defRPr sz="1200"/>
            </a:lvl2pPr>
            <a:lvl3pPr marL="914323" indent="0">
              <a:buNone/>
              <a:defRPr sz="1000"/>
            </a:lvl3pPr>
            <a:lvl4pPr marL="1371485" indent="0">
              <a:buNone/>
              <a:defRPr sz="900"/>
            </a:lvl4pPr>
            <a:lvl5pPr marL="1828646" indent="0">
              <a:buNone/>
              <a:defRPr sz="900"/>
            </a:lvl5pPr>
            <a:lvl6pPr marL="2285807" indent="0">
              <a:buNone/>
              <a:defRPr sz="900"/>
            </a:lvl6pPr>
            <a:lvl7pPr marL="2742969" indent="0">
              <a:buNone/>
              <a:defRPr sz="900"/>
            </a:lvl7pPr>
            <a:lvl8pPr marL="3200131" indent="0">
              <a:buNone/>
              <a:defRPr sz="900"/>
            </a:lvl8pPr>
            <a:lvl9pPr marL="365729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850" y="5294314"/>
            <a:ext cx="6045200" cy="6238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4850" y="676275"/>
            <a:ext cx="6045200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162" indent="0">
              <a:buNone/>
              <a:defRPr sz="2800"/>
            </a:lvl2pPr>
            <a:lvl3pPr marL="914323" indent="0">
              <a:buNone/>
              <a:defRPr sz="2400"/>
            </a:lvl3pPr>
            <a:lvl4pPr marL="1371485" indent="0">
              <a:buNone/>
              <a:defRPr sz="2000"/>
            </a:lvl4pPr>
            <a:lvl5pPr marL="1828646" indent="0">
              <a:buNone/>
              <a:defRPr sz="2000"/>
            </a:lvl5pPr>
            <a:lvl6pPr marL="2285807" indent="0">
              <a:buNone/>
              <a:defRPr sz="2000"/>
            </a:lvl6pPr>
            <a:lvl7pPr marL="2742969" indent="0">
              <a:buNone/>
              <a:defRPr sz="2000"/>
            </a:lvl7pPr>
            <a:lvl8pPr marL="3200131" indent="0">
              <a:buNone/>
              <a:defRPr sz="2000"/>
            </a:lvl8pPr>
            <a:lvl9pPr marL="3657292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4850" y="5918200"/>
            <a:ext cx="6045200" cy="889000"/>
          </a:xfrm>
        </p:spPr>
        <p:txBody>
          <a:bodyPr/>
          <a:lstStyle>
            <a:lvl1pPr marL="0" indent="0">
              <a:buNone/>
              <a:defRPr sz="1400"/>
            </a:lvl1pPr>
            <a:lvl2pPr marL="457162" indent="0">
              <a:buNone/>
              <a:defRPr sz="1200"/>
            </a:lvl2pPr>
            <a:lvl3pPr marL="914323" indent="0">
              <a:buNone/>
              <a:defRPr sz="1000"/>
            </a:lvl3pPr>
            <a:lvl4pPr marL="1371485" indent="0">
              <a:buNone/>
              <a:defRPr sz="900"/>
            </a:lvl4pPr>
            <a:lvl5pPr marL="1828646" indent="0">
              <a:buNone/>
              <a:defRPr sz="900"/>
            </a:lvl5pPr>
            <a:lvl6pPr marL="2285807" indent="0">
              <a:buNone/>
              <a:defRPr sz="900"/>
            </a:lvl6pPr>
            <a:lvl7pPr marL="2742969" indent="0">
              <a:buNone/>
              <a:defRPr sz="900"/>
            </a:lvl7pPr>
            <a:lvl8pPr marL="3200131" indent="0">
              <a:buNone/>
              <a:defRPr sz="900"/>
            </a:lvl8pPr>
            <a:lvl9pPr marL="365729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739776" y="627064"/>
            <a:ext cx="8594725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028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9776" y="2101851"/>
            <a:ext cx="8594725" cy="4752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457162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FFFFFF"/>
        </a:buClr>
        <a:buSzPct val="45000"/>
        <a:buFont typeface="StarSymbol" charset="0"/>
        <a:defRPr sz="4400">
          <a:solidFill>
            <a:srgbClr val="FFFF00"/>
          </a:solidFill>
          <a:latin typeface="+mj-lt"/>
          <a:ea typeface="+mj-ea"/>
          <a:cs typeface="+mj-cs"/>
        </a:defRPr>
      </a:lvl1pPr>
      <a:lvl2pPr algn="ctr" defTabSz="457162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FFFFFF"/>
        </a:buClr>
        <a:buSzPct val="45000"/>
        <a:buFont typeface="StarSymbol" charset="0"/>
        <a:defRPr sz="4400">
          <a:solidFill>
            <a:srgbClr val="FFFF00"/>
          </a:solidFill>
          <a:latin typeface="Arial" charset="0"/>
          <a:ea typeface="Hiragino Mincho Pro W3" charset="0"/>
          <a:cs typeface="Hiragino Mincho Pro W3" charset="0"/>
        </a:defRPr>
      </a:lvl2pPr>
      <a:lvl3pPr algn="ctr" defTabSz="457162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FFFFFF"/>
        </a:buClr>
        <a:buSzPct val="45000"/>
        <a:buFont typeface="StarSymbol" charset="0"/>
        <a:defRPr sz="4400">
          <a:solidFill>
            <a:srgbClr val="FFFF00"/>
          </a:solidFill>
          <a:latin typeface="Arial" charset="0"/>
          <a:ea typeface="Hiragino Mincho Pro W3" charset="0"/>
          <a:cs typeface="Hiragino Mincho Pro W3" charset="0"/>
        </a:defRPr>
      </a:lvl3pPr>
      <a:lvl4pPr algn="ctr" defTabSz="457162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FFFFFF"/>
        </a:buClr>
        <a:buSzPct val="45000"/>
        <a:buFont typeface="StarSymbol" charset="0"/>
        <a:defRPr sz="4400">
          <a:solidFill>
            <a:srgbClr val="FFFF00"/>
          </a:solidFill>
          <a:latin typeface="Arial" charset="0"/>
          <a:ea typeface="Hiragino Mincho Pro W3" charset="0"/>
          <a:cs typeface="Hiragino Mincho Pro W3" charset="0"/>
        </a:defRPr>
      </a:lvl4pPr>
      <a:lvl5pPr algn="ctr" defTabSz="457162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FFFFFF"/>
        </a:buClr>
        <a:buSzPct val="45000"/>
        <a:buFont typeface="StarSymbol" charset="0"/>
        <a:defRPr sz="4400">
          <a:solidFill>
            <a:srgbClr val="FFFF00"/>
          </a:solidFill>
          <a:latin typeface="Arial" charset="0"/>
          <a:ea typeface="Hiragino Mincho Pro W3" charset="0"/>
          <a:cs typeface="Hiragino Mincho Pro W3" charset="0"/>
        </a:defRPr>
      </a:lvl5pPr>
      <a:lvl6pPr marL="457162" algn="l" defTabSz="457162" rtl="0" fontAlgn="base" hangingPunct="0">
        <a:spcBef>
          <a:spcPct val="0"/>
        </a:spcBef>
        <a:spcAft>
          <a:spcPct val="0"/>
        </a:spcAft>
        <a:buClr>
          <a:srgbClr val="FFFFFF"/>
        </a:buClr>
        <a:buSzPct val="45000"/>
        <a:buFont typeface="StarSymbol" charset="0"/>
        <a:defRPr sz="4400">
          <a:solidFill>
            <a:srgbClr val="000000"/>
          </a:solidFill>
          <a:latin typeface="Times New Roman" charset="0"/>
          <a:ea typeface="ＭＳ Ｐゴシック" charset="-128"/>
        </a:defRPr>
      </a:lvl6pPr>
      <a:lvl7pPr marL="914323" algn="l" defTabSz="457162" rtl="0" fontAlgn="base" hangingPunct="0">
        <a:spcBef>
          <a:spcPct val="0"/>
        </a:spcBef>
        <a:spcAft>
          <a:spcPct val="0"/>
        </a:spcAft>
        <a:buClr>
          <a:srgbClr val="FFFFFF"/>
        </a:buClr>
        <a:buSzPct val="45000"/>
        <a:buFont typeface="StarSymbol" charset="0"/>
        <a:defRPr sz="4400">
          <a:solidFill>
            <a:srgbClr val="000000"/>
          </a:solidFill>
          <a:latin typeface="Times New Roman" charset="0"/>
          <a:ea typeface="ＭＳ Ｐゴシック" charset="-128"/>
        </a:defRPr>
      </a:lvl7pPr>
      <a:lvl8pPr marL="1371485" algn="l" defTabSz="457162" rtl="0" fontAlgn="base" hangingPunct="0">
        <a:spcBef>
          <a:spcPct val="0"/>
        </a:spcBef>
        <a:spcAft>
          <a:spcPct val="0"/>
        </a:spcAft>
        <a:buClr>
          <a:srgbClr val="FFFFFF"/>
        </a:buClr>
        <a:buSzPct val="45000"/>
        <a:buFont typeface="StarSymbol" charset="0"/>
        <a:defRPr sz="4400">
          <a:solidFill>
            <a:srgbClr val="000000"/>
          </a:solidFill>
          <a:latin typeface="Times New Roman" charset="0"/>
          <a:ea typeface="ＭＳ Ｐゴシック" charset="-128"/>
        </a:defRPr>
      </a:lvl8pPr>
      <a:lvl9pPr marL="1828646" algn="l" defTabSz="457162" rtl="0" fontAlgn="base" hangingPunct="0">
        <a:spcBef>
          <a:spcPct val="0"/>
        </a:spcBef>
        <a:spcAft>
          <a:spcPct val="0"/>
        </a:spcAft>
        <a:buClr>
          <a:srgbClr val="FFFFFF"/>
        </a:buClr>
        <a:buSzPct val="45000"/>
        <a:buFont typeface="StarSymbol" charset="0"/>
        <a:defRPr sz="4400">
          <a:solidFill>
            <a:srgbClr val="000000"/>
          </a:solidFill>
          <a:latin typeface="Times New Roman" charset="0"/>
          <a:ea typeface="ＭＳ Ｐゴシック" charset="-128"/>
        </a:defRPr>
      </a:lvl9pPr>
    </p:titleStyle>
    <p:bodyStyle>
      <a:lvl1pPr marL="422240" indent="-317473" algn="l" defTabSz="457162" rtl="0" eaLnBrk="0" fontAlgn="base" hangingPunct="0">
        <a:lnSpc>
          <a:spcPct val="95000"/>
        </a:lnSpc>
        <a:spcBef>
          <a:spcPct val="0"/>
        </a:spcBef>
        <a:spcAft>
          <a:spcPts val="1013"/>
        </a:spcAft>
        <a:buClr>
          <a:srgbClr val="FFFFFF"/>
        </a:buClr>
        <a:buSzPct val="45000"/>
        <a:buFont typeface="StarSymbol" charset="0"/>
        <a:buChar char="●"/>
        <a:defRPr sz="3200">
          <a:solidFill>
            <a:srgbClr val="FFFFFF"/>
          </a:solidFill>
          <a:latin typeface="+mn-lt"/>
          <a:ea typeface="+mn-ea"/>
          <a:cs typeface="+mn-cs"/>
        </a:defRPr>
      </a:lvl1pPr>
      <a:lvl2pPr marL="854003" indent="-284139" algn="l" defTabSz="457162" rtl="0" eaLnBrk="0" fontAlgn="base" hangingPunct="0">
        <a:lnSpc>
          <a:spcPct val="95000"/>
        </a:lnSpc>
        <a:spcBef>
          <a:spcPct val="0"/>
        </a:spcBef>
        <a:spcAft>
          <a:spcPts val="725"/>
        </a:spcAft>
        <a:buClr>
          <a:srgbClr val="FFFFFF"/>
        </a:buClr>
        <a:buSzPct val="75000"/>
        <a:buFont typeface="StarSymbol" charset="0"/>
        <a:buChar char="–"/>
        <a:defRPr sz="2600">
          <a:solidFill>
            <a:srgbClr val="FFFFFF"/>
          </a:solidFill>
          <a:latin typeface="+mn-lt"/>
          <a:ea typeface="+mn-ea"/>
          <a:cs typeface="+mn-cs"/>
        </a:defRPr>
      </a:lvl2pPr>
      <a:lvl3pPr marL="1285767" indent="-212707" algn="l" defTabSz="457162" rtl="0" eaLnBrk="0" fontAlgn="base" hangingPunct="0">
        <a:lnSpc>
          <a:spcPct val="95000"/>
        </a:lnSpc>
        <a:spcBef>
          <a:spcPct val="0"/>
        </a:spcBef>
        <a:spcAft>
          <a:spcPts val="850"/>
        </a:spcAft>
        <a:buClr>
          <a:srgbClr val="FFFFFF"/>
        </a:buClr>
        <a:buSzPct val="45000"/>
        <a:buFont typeface="StarSymbol" charset="0"/>
        <a:buChar char="●"/>
        <a:defRPr sz="2200">
          <a:solidFill>
            <a:srgbClr val="FFFFFF"/>
          </a:solidFill>
          <a:latin typeface="+mn-lt"/>
          <a:ea typeface="+mn-ea"/>
          <a:cs typeface="+mn-cs"/>
        </a:defRPr>
      </a:lvl3pPr>
      <a:lvl4pPr marL="1717531" indent="-206357" algn="l" defTabSz="457162" rtl="0" eaLnBrk="0" fontAlgn="base" hangingPunct="0">
        <a:lnSpc>
          <a:spcPct val="95000"/>
        </a:lnSpc>
        <a:spcBef>
          <a:spcPct val="0"/>
        </a:spcBef>
        <a:spcAft>
          <a:spcPts val="575"/>
        </a:spcAft>
        <a:buClr>
          <a:srgbClr val="FFFFFF"/>
        </a:buClr>
        <a:buSzPct val="75000"/>
        <a:buFont typeface="StarSymbol" charset="0"/>
        <a:buChar char="–"/>
        <a:defRPr sz="2000">
          <a:solidFill>
            <a:srgbClr val="FFFFFF"/>
          </a:solidFill>
          <a:latin typeface="+mn-lt"/>
          <a:ea typeface="+mn-ea"/>
          <a:cs typeface="+mn-cs"/>
        </a:defRPr>
      </a:lvl4pPr>
      <a:lvl5pPr marL="2149294" indent="-207945" algn="l" defTabSz="457162" rtl="0" eaLnBrk="0" fontAlgn="base" hangingPunct="0">
        <a:lnSpc>
          <a:spcPct val="95000"/>
        </a:lnSpc>
        <a:spcBef>
          <a:spcPct val="0"/>
        </a:spcBef>
        <a:spcAft>
          <a:spcPts val="288"/>
        </a:spcAft>
        <a:buClr>
          <a:srgbClr val="FFFFFF"/>
        </a:buClr>
        <a:buSzPct val="45000"/>
        <a:buFont typeface="StarSymbol" charset="0"/>
        <a:buChar char="●"/>
        <a:defRPr sz="2000">
          <a:solidFill>
            <a:srgbClr val="FFFFFF"/>
          </a:solidFill>
          <a:latin typeface="+mn-lt"/>
          <a:ea typeface="+mn-ea"/>
          <a:cs typeface="+mn-cs"/>
        </a:defRPr>
      </a:lvl5pPr>
      <a:lvl6pPr marL="2606456" indent="-207945" algn="l" defTabSz="457162" rtl="0" fontAlgn="base" hangingPunct="0">
        <a:lnSpc>
          <a:spcPct val="95000"/>
        </a:lnSpc>
        <a:spcBef>
          <a:spcPct val="0"/>
        </a:spcBef>
        <a:spcAft>
          <a:spcPts val="288"/>
        </a:spcAft>
        <a:buClr>
          <a:srgbClr val="FFFFFF"/>
        </a:buClr>
        <a:buSzPct val="45000"/>
        <a:buFont typeface="StarSymbol" charset="0"/>
        <a:buChar char="●"/>
        <a:defRPr sz="2000">
          <a:solidFill>
            <a:srgbClr val="FFFFFF"/>
          </a:solidFill>
          <a:latin typeface="+mn-lt"/>
          <a:ea typeface="+mn-ea"/>
          <a:cs typeface="+mn-cs"/>
        </a:defRPr>
      </a:lvl6pPr>
      <a:lvl7pPr marL="3063617" indent="-207945" algn="l" defTabSz="457162" rtl="0" fontAlgn="base" hangingPunct="0">
        <a:lnSpc>
          <a:spcPct val="95000"/>
        </a:lnSpc>
        <a:spcBef>
          <a:spcPct val="0"/>
        </a:spcBef>
        <a:spcAft>
          <a:spcPts val="288"/>
        </a:spcAft>
        <a:buClr>
          <a:srgbClr val="FFFFFF"/>
        </a:buClr>
        <a:buSzPct val="45000"/>
        <a:buFont typeface="StarSymbol" charset="0"/>
        <a:buChar char="●"/>
        <a:defRPr sz="2000">
          <a:solidFill>
            <a:srgbClr val="FFFFFF"/>
          </a:solidFill>
          <a:latin typeface="+mn-lt"/>
          <a:ea typeface="+mn-ea"/>
          <a:cs typeface="+mn-cs"/>
        </a:defRPr>
      </a:lvl7pPr>
      <a:lvl8pPr marL="3520778" indent="-207945" algn="l" defTabSz="457162" rtl="0" fontAlgn="base" hangingPunct="0">
        <a:lnSpc>
          <a:spcPct val="95000"/>
        </a:lnSpc>
        <a:spcBef>
          <a:spcPct val="0"/>
        </a:spcBef>
        <a:spcAft>
          <a:spcPts val="288"/>
        </a:spcAft>
        <a:buClr>
          <a:srgbClr val="FFFFFF"/>
        </a:buClr>
        <a:buSzPct val="45000"/>
        <a:buFont typeface="StarSymbol" charset="0"/>
        <a:buChar char="●"/>
        <a:defRPr sz="2000">
          <a:solidFill>
            <a:srgbClr val="FFFFFF"/>
          </a:solidFill>
          <a:latin typeface="+mn-lt"/>
          <a:ea typeface="+mn-ea"/>
          <a:cs typeface="+mn-cs"/>
        </a:defRPr>
      </a:lvl8pPr>
      <a:lvl9pPr marL="3977940" indent="-207945" algn="l" defTabSz="457162" rtl="0" fontAlgn="base" hangingPunct="0">
        <a:lnSpc>
          <a:spcPct val="95000"/>
        </a:lnSpc>
        <a:spcBef>
          <a:spcPct val="0"/>
        </a:spcBef>
        <a:spcAft>
          <a:spcPts val="288"/>
        </a:spcAft>
        <a:buClr>
          <a:srgbClr val="FFFFFF"/>
        </a:buClr>
        <a:buSzPct val="45000"/>
        <a:buFont typeface="StarSymbol" charset="0"/>
        <a:buChar char="●"/>
        <a:defRPr sz="2000">
          <a:solidFill>
            <a:srgbClr val="FFFFFF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2" algn="l" defTabSz="4571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3" algn="l" defTabSz="4571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5" algn="l" defTabSz="4571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6" algn="l" defTabSz="4571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07" algn="l" defTabSz="4571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69" algn="l" defTabSz="4571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31" algn="l" defTabSz="4571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92" algn="l" defTabSz="4571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3.png"/><Relationship Id="rId8" Type="http://schemas.microsoft.com/office/2007/relationships/hdphoto" Target="../media/hdphoto1.wdp"/><Relationship Id="rId9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1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openxmlformats.org/officeDocument/2006/relationships/image" Target="../media/image13.jpe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6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1" y="657224"/>
            <a:ext cx="8244681" cy="1620839"/>
          </a:xfrm>
        </p:spPr>
        <p:txBody>
          <a:bodyPr/>
          <a:lstStyle/>
          <a:p>
            <a:r>
              <a:rPr lang="en-US" dirty="0" smtClean="0"/>
              <a:t>Toward Understanding Congestion in 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2731" y="2867026"/>
            <a:ext cx="7053263" cy="1931988"/>
          </a:xfrm>
        </p:spPr>
        <p:txBody>
          <a:bodyPr/>
          <a:lstStyle/>
          <a:p>
            <a:r>
              <a:rPr lang="en-US" i="1" dirty="0" smtClean="0">
                <a:solidFill>
                  <a:srgbClr val="FFFF00"/>
                </a:solidFill>
              </a:rPr>
              <a:t>DC-area Anonymity, Privacy, and Security Seminar</a:t>
            </a:r>
            <a:endParaRPr lang="en-US" i="1" dirty="0" smtClean="0">
              <a:solidFill>
                <a:srgbClr val="FFFF00"/>
              </a:solidFill>
            </a:endParaRPr>
          </a:p>
          <a:p>
            <a:r>
              <a:rPr lang="en-US" i="1" dirty="0" smtClean="0">
                <a:solidFill>
                  <a:srgbClr val="FFFF00"/>
                </a:solidFill>
              </a:rPr>
              <a:t>January 24</a:t>
            </a:r>
            <a:r>
              <a:rPr lang="en-US" i="1" baseline="30000" dirty="0" smtClean="0">
                <a:solidFill>
                  <a:srgbClr val="FFFF00"/>
                </a:solidFill>
              </a:rPr>
              <a:t>th</a:t>
            </a:r>
            <a:r>
              <a:rPr lang="en-US" i="1" dirty="0" smtClean="0">
                <a:solidFill>
                  <a:srgbClr val="FFFF00"/>
                </a:solidFill>
              </a:rPr>
              <a:t>, </a:t>
            </a:r>
            <a:r>
              <a:rPr lang="en-US" i="1" dirty="0" smtClean="0">
                <a:solidFill>
                  <a:srgbClr val="FFFF00"/>
                </a:solidFill>
              </a:rPr>
              <a:t>2014</a:t>
            </a:r>
            <a:endParaRPr lang="en-US" i="1" dirty="0">
              <a:solidFill>
                <a:srgbClr val="FFFF00"/>
              </a:solidFill>
            </a:endParaRPr>
          </a:p>
        </p:txBody>
      </p:sp>
      <p:pic>
        <p:nvPicPr>
          <p:cNvPr id="4" name="Picture 3" descr="NRLEmblem.jpg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131" y="4619625"/>
            <a:ext cx="1828800" cy="1795271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</p:pic>
      <p:sp>
        <p:nvSpPr>
          <p:cNvPr id="5" name="Rectangle 4"/>
          <p:cNvSpPr/>
          <p:nvPr/>
        </p:nvSpPr>
        <p:spPr>
          <a:xfrm>
            <a:off x="3361531" y="5037126"/>
            <a:ext cx="6096000" cy="954099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r>
              <a:rPr lang="en-US" sz="2800" b="1" dirty="0">
                <a:latin typeface="+mn-lt"/>
              </a:rPr>
              <a:t>Rob </a:t>
            </a:r>
            <a:r>
              <a:rPr lang="en-US" sz="2800" b="1" dirty="0" smtClean="0">
                <a:latin typeface="+mn-lt"/>
              </a:rPr>
              <a:t>Jansen</a:t>
            </a:r>
            <a:endParaRPr lang="en-US" sz="2800" dirty="0">
              <a:latin typeface="+mn-lt"/>
            </a:endParaRPr>
          </a:p>
          <a:p>
            <a:r>
              <a:rPr lang="en-US" sz="2800" dirty="0">
                <a:latin typeface="+mn-lt"/>
              </a:rPr>
              <a:t>U.S. Naval Research </a:t>
            </a:r>
            <a:r>
              <a:rPr lang="en-US" sz="2800" dirty="0" smtClean="0">
                <a:latin typeface="+mn-lt"/>
              </a:rPr>
              <a:t>Laboratory</a:t>
            </a:r>
            <a:endParaRPr lang="en-US" sz="28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0731" y="6753225"/>
            <a:ext cx="9067800" cy="461665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*Joint with </a:t>
            </a:r>
            <a:r>
              <a:rPr lang="en-US" dirty="0"/>
              <a:t>John </a:t>
            </a:r>
            <a:r>
              <a:rPr lang="en-US" dirty="0" smtClean="0"/>
              <a:t>Geddes, Chris </a:t>
            </a:r>
            <a:r>
              <a:rPr lang="en-US" dirty="0" err="1" smtClean="0"/>
              <a:t>Wacek</a:t>
            </a:r>
            <a:r>
              <a:rPr lang="en-US" dirty="0" smtClean="0"/>
              <a:t>, Micah </a:t>
            </a:r>
            <a:r>
              <a:rPr lang="en-US" dirty="0" err="1" smtClean="0"/>
              <a:t>Sherr</a:t>
            </a:r>
            <a:r>
              <a:rPr lang="en-US" dirty="0" smtClean="0"/>
              <a:t>, Paul </a:t>
            </a:r>
            <a:r>
              <a:rPr lang="en-US" dirty="0" err="1" smtClean="0"/>
              <a:t>Syverson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721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Relay Overview</a:t>
            </a:r>
          </a:p>
        </p:txBody>
      </p:sp>
      <p:pic>
        <p:nvPicPr>
          <p:cNvPr id="9" name="Picture 8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131" y="2790825"/>
            <a:ext cx="1973902" cy="2409678"/>
          </a:xfrm>
          <a:prstGeom prst="rect">
            <a:avLst/>
          </a:prstGeom>
        </p:spPr>
      </p:pic>
      <p:pic>
        <p:nvPicPr>
          <p:cNvPr id="14" name="Picture 13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531" y="3552825"/>
            <a:ext cx="1371600" cy="1674406"/>
          </a:xfrm>
          <a:prstGeom prst="rect">
            <a:avLst/>
          </a:prstGeom>
        </p:spPr>
      </p:pic>
      <p:pic>
        <p:nvPicPr>
          <p:cNvPr id="15" name="Picture 14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531" y="5381626"/>
            <a:ext cx="1371600" cy="1674406"/>
          </a:xfrm>
          <a:prstGeom prst="rect">
            <a:avLst/>
          </a:prstGeom>
        </p:spPr>
      </p:pic>
      <p:pic>
        <p:nvPicPr>
          <p:cNvPr id="16" name="Picture 15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31" y="1724026"/>
            <a:ext cx="1371600" cy="1674406"/>
          </a:xfrm>
          <a:prstGeom prst="rect">
            <a:avLst/>
          </a:prstGeom>
        </p:spPr>
      </p:pic>
      <p:pic>
        <p:nvPicPr>
          <p:cNvPr id="17" name="Picture 16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31" y="3552825"/>
            <a:ext cx="1371600" cy="1674406"/>
          </a:xfrm>
          <a:prstGeom prst="rect">
            <a:avLst/>
          </a:prstGeom>
        </p:spPr>
      </p:pic>
      <p:pic>
        <p:nvPicPr>
          <p:cNvPr id="19" name="Picture 18"/>
          <p:cNvPicPr/>
          <p:nvPr/>
        </p:nvPicPr>
        <p:blipFill>
          <a:blip r:embed="rId4"/>
          <a:stretch>
            <a:fillRect/>
          </a:stretch>
        </p:blipFill>
        <p:spPr>
          <a:xfrm>
            <a:off x="1075532" y="5605986"/>
            <a:ext cx="990600" cy="1513464"/>
          </a:xfrm>
          <a:prstGeom prst="rect">
            <a:avLst/>
          </a:prstGeom>
        </p:spPr>
      </p:pic>
      <p:cxnSp>
        <p:nvCxnSpPr>
          <p:cNvPr id="4" name="Straight Connector 3"/>
          <p:cNvCxnSpPr>
            <a:stCxn id="16" idx="3"/>
            <a:endCxn id="9" idx="1"/>
          </p:cNvCxnSpPr>
          <p:nvPr/>
        </p:nvCxnSpPr>
        <p:spPr bwMode="auto">
          <a:xfrm>
            <a:off x="2218532" y="2561228"/>
            <a:ext cx="1752600" cy="1434436"/>
          </a:xfrm>
          <a:prstGeom prst="line">
            <a:avLst/>
          </a:prstGeom>
          <a:solidFill>
            <a:srgbClr val="00B8FF"/>
          </a:solidFill>
          <a:ln w="508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>
            <a:stCxn id="17" idx="3"/>
          </p:cNvCxnSpPr>
          <p:nvPr/>
        </p:nvCxnSpPr>
        <p:spPr bwMode="auto">
          <a:xfrm>
            <a:off x="2218532" y="4390028"/>
            <a:ext cx="1752600" cy="997"/>
          </a:xfrm>
          <a:prstGeom prst="line">
            <a:avLst/>
          </a:prstGeom>
          <a:solidFill>
            <a:srgbClr val="00B8FF"/>
          </a:solidFill>
          <a:ln w="508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 flipV="1">
            <a:off x="1989932" y="4933933"/>
            <a:ext cx="1905000" cy="1514492"/>
          </a:xfrm>
          <a:prstGeom prst="line">
            <a:avLst/>
          </a:prstGeom>
          <a:solidFill>
            <a:srgbClr val="00B8FF"/>
          </a:solidFill>
          <a:ln w="508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 flipH="1">
            <a:off x="6104731" y="4391025"/>
            <a:ext cx="1752600" cy="997"/>
          </a:xfrm>
          <a:prstGeom prst="line">
            <a:avLst/>
          </a:prstGeom>
          <a:solidFill>
            <a:srgbClr val="00B8FF"/>
          </a:solidFill>
          <a:ln w="508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flipH="1" flipV="1">
            <a:off x="6104732" y="4933933"/>
            <a:ext cx="1905000" cy="1514492"/>
          </a:xfrm>
          <a:prstGeom prst="line">
            <a:avLst/>
          </a:prstGeom>
          <a:solidFill>
            <a:srgbClr val="00B8FF"/>
          </a:solidFill>
          <a:ln w="508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Rectangular Callout 21"/>
          <p:cNvSpPr/>
          <p:nvPr/>
        </p:nvSpPr>
        <p:spPr bwMode="auto">
          <a:xfrm>
            <a:off x="3894931" y="5991226"/>
            <a:ext cx="2133600" cy="990600"/>
          </a:xfrm>
          <a:prstGeom prst="wedgeRectCallout">
            <a:avLst>
              <a:gd name="adj1" fmla="val -49092"/>
              <a:gd name="adj2" fmla="val -127204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Onion routing </a:t>
            </a:r>
            <a:r>
              <a:rPr lang="en-US" i="1" dirty="0">
                <a:solidFill>
                  <a:srgbClr val="FFFF00"/>
                </a:solidFill>
              </a:rPr>
              <a:t>connections</a:t>
            </a:r>
          </a:p>
        </p:txBody>
      </p:sp>
    </p:spTree>
    <p:extLst>
      <p:ext uri="{BB962C8B-B14F-4D97-AF65-F5344CB8AC3E}">
        <p14:creationId xmlns:p14="http://schemas.microsoft.com/office/powerpoint/2010/main" val="2432760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Relay Overview</a:t>
            </a:r>
          </a:p>
        </p:txBody>
      </p:sp>
      <p:pic>
        <p:nvPicPr>
          <p:cNvPr id="9" name="Picture 8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131" y="2790825"/>
            <a:ext cx="1973902" cy="2409678"/>
          </a:xfrm>
          <a:prstGeom prst="rect">
            <a:avLst/>
          </a:prstGeom>
        </p:spPr>
      </p:pic>
      <p:pic>
        <p:nvPicPr>
          <p:cNvPr id="14" name="Picture 13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531" y="3552825"/>
            <a:ext cx="1371600" cy="1674406"/>
          </a:xfrm>
          <a:prstGeom prst="rect">
            <a:avLst/>
          </a:prstGeom>
        </p:spPr>
      </p:pic>
      <p:pic>
        <p:nvPicPr>
          <p:cNvPr id="15" name="Picture 14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531" y="5381626"/>
            <a:ext cx="1371600" cy="1674406"/>
          </a:xfrm>
          <a:prstGeom prst="rect">
            <a:avLst/>
          </a:prstGeom>
        </p:spPr>
      </p:pic>
      <p:pic>
        <p:nvPicPr>
          <p:cNvPr id="16" name="Picture 15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31" y="1724026"/>
            <a:ext cx="1371600" cy="1674406"/>
          </a:xfrm>
          <a:prstGeom prst="rect">
            <a:avLst/>
          </a:prstGeom>
        </p:spPr>
      </p:pic>
      <p:pic>
        <p:nvPicPr>
          <p:cNvPr id="17" name="Picture 16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31" y="3552825"/>
            <a:ext cx="1371600" cy="1674406"/>
          </a:xfrm>
          <a:prstGeom prst="rect">
            <a:avLst/>
          </a:prstGeom>
        </p:spPr>
      </p:pic>
      <p:pic>
        <p:nvPicPr>
          <p:cNvPr id="19" name="Picture 18"/>
          <p:cNvPicPr/>
          <p:nvPr/>
        </p:nvPicPr>
        <p:blipFill>
          <a:blip r:embed="rId4"/>
          <a:stretch>
            <a:fillRect/>
          </a:stretch>
        </p:blipFill>
        <p:spPr>
          <a:xfrm>
            <a:off x="1075532" y="5605986"/>
            <a:ext cx="990600" cy="1513464"/>
          </a:xfrm>
          <a:prstGeom prst="rect">
            <a:avLst/>
          </a:prstGeom>
        </p:spPr>
      </p:pic>
      <p:cxnSp>
        <p:nvCxnSpPr>
          <p:cNvPr id="4" name="Straight Connector 3"/>
          <p:cNvCxnSpPr>
            <a:stCxn id="16" idx="3"/>
            <a:endCxn id="9" idx="1"/>
          </p:cNvCxnSpPr>
          <p:nvPr/>
        </p:nvCxnSpPr>
        <p:spPr bwMode="auto">
          <a:xfrm>
            <a:off x="2218532" y="2561228"/>
            <a:ext cx="1752600" cy="1434436"/>
          </a:xfrm>
          <a:prstGeom prst="line">
            <a:avLst/>
          </a:prstGeom>
          <a:solidFill>
            <a:srgbClr val="00B8FF"/>
          </a:solidFill>
          <a:ln w="508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>
            <a:stCxn id="17" idx="3"/>
          </p:cNvCxnSpPr>
          <p:nvPr/>
        </p:nvCxnSpPr>
        <p:spPr bwMode="auto">
          <a:xfrm>
            <a:off x="2218532" y="4390028"/>
            <a:ext cx="1752600" cy="997"/>
          </a:xfrm>
          <a:prstGeom prst="line">
            <a:avLst/>
          </a:prstGeom>
          <a:solidFill>
            <a:srgbClr val="00B8FF"/>
          </a:solidFill>
          <a:ln w="508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 flipV="1">
            <a:off x="1989932" y="4933933"/>
            <a:ext cx="1905000" cy="1514492"/>
          </a:xfrm>
          <a:prstGeom prst="line">
            <a:avLst/>
          </a:prstGeom>
          <a:solidFill>
            <a:srgbClr val="00B8FF"/>
          </a:solidFill>
          <a:ln w="508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 flipH="1">
            <a:off x="6104731" y="4391025"/>
            <a:ext cx="1752600" cy="997"/>
          </a:xfrm>
          <a:prstGeom prst="line">
            <a:avLst/>
          </a:prstGeom>
          <a:solidFill>
            <a:srgbClr val="00B8FF"/>
          </a:solidFill>
          <a:ln w="508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flipH="1" flipV="1">
            <a:off x="6104732" y="4933933"/>
            <a:ext cx="1905000" cy="1514492"/>
          </a:xfrm>
          <a:prstGeom prst="line">
            <a:avLst/>
          </a:prstGeom>
          <a:solidFill>
            <a:srgbClr val="00B8FF"/>
          </a:solidFill>
          <a:ln w="508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Rounded Rectangle 2"/>
          <p:cNvSpPr/>
          <p:nvPr/>
        </p:nvSpPr>
        <p:spPr bwMode="auto">
          <a:xfrm>
            <a:off x="5952332" y="4848225"/>
            <a:ext cx="838200" cy="533400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r>
              <a:rPr lang="en-US" dirty="0"/>
              <a:t>TCP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6028531" y="4162425"/>
            <a:ext cx="838200" cy="533400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r>
              <a:rPr lang="en-US" dirty="0"/>
              <a:t>TCP</a:t>
            </a:r>
          </a:p>
        </p:txBody>
      </p:sp>
      <p:sp>
        <p:nvSpPr>
          <p:cNvPr id="31" name="Rounded Rectangle 30"/>
          <p:cNvSpPr/>
          <p:nvPr/>
        </p:nvSpPr>
        <p:spPr bwMode="auto">
          <a:xfrm>
            <a:off x="3209132" y="4848225"/>
            <a:ext cx="838200" cy="533400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r>
              <a:rPr lang="en-US" dirty="0"/>
              <a:t>TCP</a:t>
            </a:r>
          </a:p>
        </p:txBody>
      </p:sp>
      <p:sp>
        <p:nvSpPr>
          <p:cNvPr id="32" name="Rounded Rectangle 31"/>
          <p:cNvSpPr/>
          <p:nvPr/>
        </p:nvSpPr>
        <p:spPr bwMode="auto">
          <a:xfrm>
            <a:off x="3209132" y="3476625"/>
            <a:ext cx="838200" cy="533400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r>
              <a:rPr lang="en-US" dirty="0"/>
              <a:t>TCP</a:t>
            </a:r>
          </a:p>
        </p:txBody>
      </p:sp>
      <p:sp>
        <p:nvSpPr>
          <p:cNvPr id="33" name="Rounded Rectangle 32"/>
          <p:cNvSpPr/>
          <p:nvPr/>
        </p:nvSpPr>
        <p:spPr bwMode="auto">
          <a:xfrm>
            <a:off x="3132932" y="4162425"/>
            <a:ext cx="838200" cy="533400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r>
              <a:rPr lang="en-US" dirty="0"/>
              <a:t>TCP</a:t>
            </a:r>
          </a:p>
        </p:txBody>
      </p:sp>
      <p:sp>
        <p:nvSpPr>
          <p:cNvPr id="34" name="Rectangular Callout 33"/>
          <p:cNvSpPr/>
          <p:nvPr/>
        </p:nvSpPr>
        <p:spPr bwMode="auto">
          <a:xfrm>
            <a:off x="3894931" y="5991226"/>
            <a:ext cx="2133600" cy="990600"/>
          </a:xfrm>
          <a:prstGeom prst="wedgeRectCallout">
            <a:avLst>
              <a:gd name="adj1" fmla="val -40274"/>
              <a:gd name="adj2" fmla="val -106629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TCP </a:t>
            </a:r>
            <a:r>
              <a:rPr lang="en-US" i="1" dirty="0">
                <a:solidFill>
                  <a:srgbClr val="FFFF00"/>
                </a:solidFill>
              </a:rPr>
              <a:t>Transport</a:t>
            </a:r>
          </a:p>
        </p:txBody>
      </p:sp>
    </p:spTree>
    <p:extLst>
      <p:ext uri="{BB962C8B-B14F-4D97-AF65-F5344CB8AC3E}">
        <p14:creationId xmlns:p14="http://schemas.microsoft.com/office/powerpoint/2010/main" val="2637611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40"/>
          <p:cNvCxnSpPr/>
          <p:nvPr/>
        </p:nvCxnSpPr>
        <p:spPr>
          <a:xfrm flipH="1">
            <a:off x="6333332" y="2768942"/>
            <a:ext cx="1676400" cy="1317283"/>
          </a:xfrm>
          <a:prstGeom prst="line">
            <a:avLst/>
          </a:prstGeom>
          <a:ln w="76200" cmpd="sng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333331" y="1800225"/>
            <a:ext cx="1143000" cy="1774484"/>
          </a:xfrm>
          <a:prstGeom prst="line">
            <a:avLst/>
          </a:prstGeom>
          <a:ln w="76200" cmpd="sng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694531" y="6067425"/>
            <a:ext cx="762000" cy="533400"/>
          </a:xfrm>
          <a:prstGeom prst="line">
            <a:avLst/>
          </a:prstGeom>
          <a:ln w="76200" cmpd="sng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42131" y="6600826"/>
            <a:ext cx="838200" cy="381000"/>
          </a:xfrm>
          <a:prstGeom prst="line">
            <a:avLst/>
          </a:prstGeom>
          <a:ln w="76200" cmpd="sng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Relay Overview</a:t>
            </a:r>
          </a:p>
        </p:txBody>
      </p:sp>
      <p:pic>
        <p:nvPicPr>
          <p:cNvPr id="9" name="Picture 8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131" y="2790825"/>
            <a:ext cx="1973902" cy="2409678"/>
          </a:xfrm>
          <a:prstGeom prst="rect">
            <a:avLst/>
          </a:prstGeom>
        </p:spPr>
      </p:pic>
      <p:pic>
        <p:nvPicPr>
          <p:cNvPr id="14" name="Picture 13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531" y="3552825"/>
            <a:ext cx="1371600" cy="1674406"/>
          </a:xfrm>
          <a:prstGeom prst="rect">
            <a:avLst/>
          </a:prstGeom>
        </p:spPr>
      </p:pic>
      <p:pic>
        <p:nvPicPr>
          <p:cNvPr id="15" name="Picture 14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531" y="5381626"/>
            <a:ext cx="1371600" cy="1674406"/>
          </a:xfrm>
          <a:prstGeom prst="rect">
            <a:avLst/>
          </a:prstGeom>
        </p:spPr>
      </p:pic>
      <p:pic>
        <p:nvPicPr>
          <p:cNvPr id="16" name="Picture 15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31" y="1724026"/>
            <a:ext cx="1371600" cy="1674406"/>
          </a:xfrm>
          <a:prstGeom prst="rect">
            <a:avLst/>
          </a:prstGeom>
        </p:spPr>
      </p:pic>
      <p:pic>
        <p:nvPicPr>
          <p:cNvPr id="17" name="Picture 16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31" y="3552825"/>
            <a:ext cx="1371600" cy="1674406"/>
          </a:xfrm>
          <a:prstGeom prst="rect">
            <a:avLst/>
          </a:prstGeom>
        </p:spPr>
      </p:pic>
      <p:pic>
        <p:nvPicPr>
          <p:cNvPr id="19" name="Picture 18"/>
          <p:cNvPicPr/>
          <p:nvPr/>
        </p:nvPicPr>
        <p:blipFill>
          <a:blip r:embed="rId4"/>
          <a:stretch>
            <a:fillRect/>
          </a:stretch>
        </p:blipFill>
        <p:spPr>
          <a:xfrm>
            <a:off x="1075532" y="5605986"/>
            <a:ext cx="990600" cy="1513464"/>
          </a:xfrm>
          <a:prstGeom prst="rect">
            <a:avLst/>
          </a:prstGeom>
        </p:spPr>
      </p:pic>
      <p:pic>
        <p:nvPicPr>
          <p:cNvPr id="20" name="Picture 19"/>
          <p:cNvPicPr/>
          <p:nvPr/>
        </p:nvPicPr>
        <p:blipFill>
          <a:blip r:embed="rId5"/>
          <a:stretch>
            <a:fillRect/>
          </a:stretch>
        </p:blipFill>
        <p:spPr>
          <a:xfrm>
            <a:off x="7857331" y="1800227"/>
            <a:ext cx="1600200" cy="1327830"/>
          </a:xfrm>
          <a:prstGeom prst="rect">
            <a:avLst/>
          </a:prstGeom>
        </p:spPr>
      </p:pic>
      <p:cxnSp>
        <p:nvCxnSpPr>
          <p:cNvPr id="4" name="Straight Connector 3"/>
          <p:cNvCxnSpPr>
            <a:stCxn id="16" idx="3"/>
            <a:endCxn id="9" idx="1"/>
          </p:cNvCxnSpPr>
          <p:nvPr/>
        </p:nvCxnSpPr>
        <p:spPr bwMode="auto">
          <a:xfrm>
            <a:off x="2218532" y="2561228"/>
            <a:ext cx="1752600" cy="1434436"/>
          </a:xfrm>
          <a:prstGeom prst="line">
            <a:avLst/>
          </a:prstGeom>
          <a:solidFill>
            <a:srgbClr val="00B8FF"/>
          </a:solidFill>
          <a:ln w="508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>
            <a:stCxn id="17" idx="3"/>
          </p:cNvCxnSpPr>
          <p:nvPr/>
        </p:nvCxnSpPr>
        <p:spPr bwMode="auto">
          <a:xfrm>
            <a:off x="2218532" y="4390028"/>
            <a:ext cx="1752600" cy="997"/>
          </a:xfrm>
          <a:prstGeom prst="line">
            <a:avLst/>
          </a:prstGeom>
          <a:solidFill>
            <a:srgbClr val="00B8FF"/>
          </a:solidFill>
          <a:ln w="508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 flipV="1">
            <a:off x="1989932" y="4933933"/>
            <a:ext cx="1905000" cy="1514492"/>
          </a:xfrm>
          <a:prstGeom prst="line">
            <a:avLst/>
          </a:prstGeom>
          <a:solidFill>
            <a:srgbClr val="00B8FF"/>
          </a:solidFill>
          <a:ln w="508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 flipH="1">
            <a:off x="6104731" y="4391025"/>
            <a:ext cx="1752600" cy="997"/>
          </a:xfrm>
          <a:prstGeom prst="line">
            <a:avLst/>
          </a:prstGeom>
          <a:solidFill>
            <a:srgbClr val="00B8FF"/>
          </a:solidFill>
          <a:ln w="508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flipH="1" flipV="1">
            <a:off x="6104732" y="4933933"/>
            <a:ext cx="1905000" cy="1514492"/>
          </a:xfrm>
          <a:prstGeom prst="line">
            <a:avLst/>
          </a:prstGeom>
          <a:solidFill>
            <a:srgbClr val="00B8FF"/>
          </a:solidFill>
          <a:ln w="508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Rounded Rectangle 2"/>
          <p:cNvSpPr/>
          <p:nvPr/>
        </p:nvSpPr>
        <p:spPr bwMode="auto">
          <a:xfrm>
            <a:off x="5952332" y="4848225"/>
            <a:ext cx="838200" cy="533400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r>
              <a:rPr lang="en-US" dirty="0"/>
              <a:t>TCP</a:t>
            </a:r>
          </a:p>
        </p:txBody>
      </p:sp>
      <p:sp>
        <p:nvSpPr>
          <p:cNvPr id="29" name="Rounded Rectangle 28"/>
          <p:cNvSpPr/>
          <p:nvPr/>
        </p:nvSpPr>
        <p:spPr bwMode="auto">
          <a:xfrm>
            <a:off x="5799931" y="3248025"/>
            <a:ext cx="838200" cy="533400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r>
              <a:rPr lang="en-US" dirty="0"/>
              <a:t>TCP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6028531" y="4162425"/>
            <a:ext cx="838200" cy="533400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r>
              <a:rPr lang="en-US" dirty="0"/>
              <a:t>TCP</a:t>
            </a:r>
          </a:p>
        </p:txBody>
      </p:sp>
      <p:sp>
        <p:nvSpPr>
          <p:cNvPr id="31" name="Rounded Rectangle 30"/>
          <p:cNvSpPr/>
          <p:nvPr/>
        </p:nvSpPr>
        <p:spPr bwMode="auto">
          <a:xfrm>
            <a:off x="3209132" y="4848225"/>
            <a:ext cx="838200" cy="533400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r>
              <a:rPr lang="en-US" dirty="0"/>
              <a:t>TCP</a:t>
            </a:r>
          </a:p>
        </p:txBody>
      </p:sp>
      <p:sp>
        <p:nvSpPr>
          <p:cNvPr id="32" name="Rounded Rectangle 31"/>
          <p:cNvSpPr/>
          <p:nvPr/>
        </p:nvSpPr>
        <p:spPr bwMode="auto">
          <a:xfrm>
            <a:off x="3209132" y="3476625"/>
            <a:ext cx="838200" cy="533400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r>
              <a:rPr lang="en-US" dirty="0"/>
              <a:t>TCP</a:t>
            </a:r>
          </a:p>
        </p:txBody>
      </p:sp>
      <p:sp>
        <p:nvSpPr>
          <p:cNvPr id="33" name="Rounded Rectangle 32"/>
          <p:cNvSpPr/>
          <p:nvPr/>
        </p:nvSpPr>
        <p:spPr bwMode="auto">
          <a:xfrm>
            <a:off x="3132932" y="4162425"/>
            <a:ext cx="838200" cy="533400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r>
              <a:rPr lang="en-US" dirty="0"/>
              <a:t>TCP</a:t>
            </a:r>
          </a:p>
        </p:txBody>
      </p:sp>
      <p:pic>
        <p:nvPicPr>
          <p:cNvPr id="24" name="Picture 23" descr="bittorrent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83" y="6448426"/>
            <a:ext cx="835649" cy="835649"/>
          </a:xfrm>
          <a:prstGeom prst="rect">
            <a:avLst/>
          </a:prstGeom>
        </p:spPr>
      </p:pic>
      <p:pic>
        <p:nvPicPr>
          <p:cNvPr id="25" name="Picture 24" descr="firefox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31" y="5682984"/>
            <a:ext cx="757914" cy="733392"/>
          </a:xfrm>
          <a:prstGeom prst="rect">
            <a:avLst/>
          </a:prstGeom>
        </p:spPr>
      </p:pic>
      <p:sp>
        <p:nvSpPr>
          <p:cNvPr id="42" name="Rounded Rectangle 41"/>
          <p:cNvSpPr/>
          <p:nvPr/>
        </p:nvSpPr>
        <p:spPr bwMode="auto">
          <a:xfrm>
            <a:off x="6180932" y="3552825"/>
            <a:ext cx="838200" cy="533400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r>
              <a:rPr lang="en-US" dirty="0"/>
              <a:t>TCP</a:t>
            </a:r>
          </a:p>
        </p:txBody>
      </p:sp>
      <p:sp>
        <p:nvSpPr>
          <p:cNvPr id="43" name="Rectangular Callout 42"/>
          <p:cNvSpPr/>
          <p:nvPr/>
        </p:nvSpPr>
        <p:spPr bwMode="auto">
          <a:xfrm>
            <a:off x="3590131" y="5915025"/>
            <a:ext cx="2514600" cy="1295400"/>
          </a:xfrm>
          <a:prstGeom prst="wedgeRectCallout">
            <a:avLst>
              <a:gd name="adj1" fmla="val -123315"/>
              <a:gd name="adj2" fmla="val 34233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Multiplexed </a:t>
            </a:r>
            <a:r>
              <a:rPr lang="en-US" i="1" dirty="0">
                <a:solidFill>
                  <a:srgbClr val="FFFF00"/>
                </a:solidFill>
              </a:rPr>
              <a:t>Circuits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and </a:t>
            </a:r>
            <a:r>
              <a:rPr lang="en-US" i="1" dirty="0">
                <a:solidFill>
                  <a:srgbClr val="FFFF00"/>
                </a:solidFill>
              </a:rPr>
              <a:t>Streams</a:t>
            </a:r>
          </a:p>
        </p:txBody>
      </p:sp>
      <p:pic>
        <p:nvPicPr>
          <p:cNvPr id="44" name="Picture 43"/>
          <p:cNvPicPr/>
          <p:nvPr/>
        </p:nvPicPr>
        <p:blipFill>
          <a:blip r:embed="rId5"/>
          <a:stretch>
            <a:fillRect/>
          </a:stretch>
        </p:blipFill>
        <p:spPr>
          <a:xfrm>
            <a:off x="7171531" y="733426"/>
            <a:ext cx="1600200" cy="132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803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 bwMode="auto">
          <a:xfrm>
            <a:off x="2675731" y="2105026"/>
            <a:ext cx="4572000" cy="4724400"/>
          </a:xfrm>
          <a:prstGeom prst="roundRect">
            <a:avLst/>
          </a:prstGeom>
          <a:solidFill>
            <a:schemeClr val="bg1">
              <a:lumMod val="85000"/>
              <a:alpha val="40000"/>
            </a:schemeClr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H="1" flipV="1">
            <a:off x="694531" y="6067425"/>
            <a:ext cx="762000" cy="533400"/>
          </a:xfrm>
          <a:prstGeom prst="line">
            <a:avLst/>
          </a:prstGeom>
          <a:ln w="76200" cmpd="sng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42131" y="6600826"/>
            <a:ext cx="838200" cy="381000"/>
          </a:xfrm>
          <a:prstGeom prst="line">
            <a:avLst/>
          </a:prstGeom>
          <a:ln w="76200" cmpd="sng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Relay Overview</a:t>
            </a:r>
          </a:p>
        </p:txBody>
      </p:sp>
      <p:pic>
        <p:nvPicPr>
          <p:cNvPr id="9" name="Picture 8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131" y="2790825"/>
            <a:ext cx="1973902" cy="2409678"/>
          </a:xfrm>
          <a:prstGeom prst="rect">
            <a:avLst/>
          </a:prstGeom>
        </p:spPr>
      </p:pic>
      <p:pic>
        <p:nvPicPr>
          <p:cNvPr id="14" name="Picture 13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531" y="3552825"/>
            <a:ext cx="1371600" cy="1674406"/>
          </a:xfrm>
          <a:prstGeom prst="rect">
            <a:avLst/>
          </a:prstGeom>
        </p:spPr>
      </p:pic>
      <p:pic>
        <p:nvPicPr>
          <p:cNvPr id="15" name="Picture 14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531" y="5381626"/>
            <a:ext cx="1371600" cy="1674406"/>
          </a:xfrm>
          <a:prstGeom prst="rect">
            <a:avLst/>
          </a:prstGeom>
        </p:spPr>
      </p:pic>
      <p:pic>
        <p:nvPicPr>
          <p:cNvPr id="16" name="Picture 15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31" y="1724026"/>
            <a:ext cx="1371600" cy="1674406"/>
          </a:xfrm>
          <a:prstGeom prst="rect">
            <a:avLst/>
          </a:prstGeom>
        </p:spPr>
      </p:pic>
      <p:pic>
        <p:nvPicPr>
          <p:cNvPr id="17" name="Picture 16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31" y="3552825"/>
            <a:ext cx="1371600" cy="1674406"/>
          </a:xfrm>
          <a:prstGeom prst="rect">
            <a:avLst/>
          </a:prstGeom>
        </p:spPr>
      </p:pic>
      <p:pic>
        <p:nvPicPr>
          <p:cNvPr id="19" name="Picture 18"/>
          <p:cNvPicPr/>
          <p:nvPr/>
        </p:nvPicPr>
        <p:blipFill>
          <a:blip r:embed="rId4"/>
          <a:stretch>
            <a:fillRect/>
          </a:stretch>
        </p:blipFill>
        <p:spPr>
          <a:xfrm>
            <a:off x="1075532" y="5605986"/>
            <a:ext cx="990600" cy="1513464"/>
          </a:xfrm>
          <a:prstGeom prst="rect">
            <a:avLst/>
          </a:prstGeom>
        </p:spPr>
      </p:pic>
      <p:cxnSp>
        <p:nvCxnSpPr>
          <p:cNvPr id="4" name="Straight Connector 3"/>
          <p:cNvCxnSpPr>
            <a:stCxn id="16" idx="3"/>
            <a:endCxn id="9" idx="1"/>
          </p:cNvCxnSpPr>
          <p:nvPr/>
        </p:nvCxnSpPr>
        <p:spPr bwMode="auto">
          <a:xfrm>
            <a:off x="2218532" y="2561228"/>
            <a:ext cx="1752600" cy="1434436"/>
          </a:xfrm>
          <a:prstGeom prst="line">
            <a:avLst/>
          </a:prstGeom>
          <a:solidFill>
            <a:srgbClr val="00B8FF"/>
          </a:solidFill>
          <a:ln w="508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>
            <a:stCxn id="17" idx="3"/>
          </p:cNvCxnSpPr>
          <p:nvPr/>
        </p:nvCxnSpPr>
        <p:spPr bwMode="auto">
          <a:xfrm>
            <a:off x="2218532" y="4390028"/>
            <a:ext cx="1752600" cy="997"/>
          </a:xfrm>
          <a:prstGeom prst="line">
            <a:avLst/>
          </a:prstGeom>
          <a:solidFill>
            <a:srgbClr val="00B8FF"/>
          </a:solidFill>
          <a:ln w="508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 flipV="1">
            <a:off x="1989932" y="4933933"/>
            <a:ext cx="1905000" cy="1514492"/>
          </a:xfrm>
          <a:prstGeom prst="line">
            <a:avLst/>
          </a:prstGeom>
          <a:solidFill>
            <a:srgbClr val="00B8FF"/>
          </a:solidFill>
          <a:ln w="508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 flipH="1">
            <a:off x="6104731" y="4391025"/>
            <a:ext cx="1752600" cy="997"/>
          </a:xfrm>
          <a:prstGeom prst="line">
            <a:avLst/>
          </a:prstGeom>
          <a:solidFill>
            <a:srgbClr val="00B8FF"/>
          </a:solidFill>
          <a:ln w="508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flipH="1" flipV="1">
            <a:off x="6104732" y="4933933"/>
            <a:ext cx="1905000" cy="1514492"/>
          </a:xfrm>
          <a:prstGeom prst="line">
            <a:avLst/>
          </a:prstGeom>
          <a:solidFill>
            <a:srgbClr val="00B8FF"/>
          </a:solidFill>
          <a:ln w="508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Rounded Rectangle 2"/>
          <p:cNvSpPr/>
          <p:nvPr/>
        </p:nvSpPr>
        <p:spPr bwMode="auto">
          <a:xfrm>
            <a:off x="5952332" y="4848225"/>
            <a:ext cx="838200" cy="533400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r>
              <a:rPr lang="en-US" dirty="0"/>
              <a:t>TCP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6028531" y="4162425"/>
            <a:ext cx="838200" cy="533400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r>
              <a:rPr lang="en-US" dirty="0"/>
              <a:t>TCP</a:t>
            </a:r>
          </a:p>
        </p:txBody>
      </p:sp>
      <p:sp>
        <p:nvSpPr>
          <p:cNvPr id="31" name="Rounded Rectangle 30"/>
          <p:cNvSpPr/>
          <p:nvPr/>
        </p:nvSpPr>
        <p:spPr bwMode="auto">
          <a:xfrm>
            <a:off x="3209132" y="4848225"/>
            <a:ext cx="838200" cy="533400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r>
              <a:rPr lang="en-US" dirty="0"/>
              <a:t>TCP</a:t>
            </a:r>
          </a:p>
        </p:txBody>
      </p:sp>
      <p:sp>
        <p:nvSpPr>
          <p:cNvPr id="32" name="Rounded Rectangle 31"/>
          <p:cNvSpPr/>
          <p:nvPr/>
        </p:nvSpPr>
        <p:spPr bwMode="auto">
          <a:xfrm>
            <a:off x="3209132" y="3476625"/>
            <a:ext cx="838200" cy="533400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r>
              <a:rPr lang="en-US" dirty="0"/>
              <a:t>TCP</a:t>
            </a:r>
          </a:p>
        </p:txBody>
      </p:sp>
      <p:sp>
        <p:nvSpPr>
          <p:cNvPr id="33" name="Rounded Rectangle 32"/>
          <p:cNvSpPr/>
          <p:nvPr/>
        </p:nvSpPr>
        <p:spPr bwMode="auto">
          <a:xfrm>
            <a:off x="3132932" y="4162425"/>
            <a:ext cx="838200" cy="533400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r>
              <a:rPr lang="en-US" dirty="0"/>
              <a:t>TCP</a:t>
            </a:r>
          </a:p>
        </p:txBody>
      </p:sp>
      <p:pic>
        <p:nvPicPr>
          <p:cNvPr id="24" name="Picture 23" descr="bittorren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31" y="6448426"/>
            <a:ext cx="835649" cy="835649"/>
          </a:xfrm>
          <a:prstGeom prst="rect">
            <a:avLst/>
          </a:prstGeom>
        </p:spPr>
      </p:pic>
      <p:pic>
        <p:nvPicPr>
          <p:cNvPr id="25" name="Picture 24" descr="firefox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31" y="5682984"/>
            <a:ext cx="757914" cy="733392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7">
            <a:alphaModFix amt="71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963" b="96050" l="2599" r="9703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04532" y="5153025"/>
            <a:ext cx="2038684" cy="2038684"/>
          </a:xfrm>
          <a:prstGeom prst="rect">
            <a:avLst/>
          </a:prstGeom>
        </p:spPr>
      </p:pic>
      <p:cxnSp>
        <p:nvCxnSpPr>
          <p:cNvPr id="43" name="Straight Connector 42"/>
          <p:cNvCxnSpPr/>
          <p:nvPr/>
        </p:nvCxnSpPr>
        <p:spPr>
          <a:xfrm flipH="1">
            <a:off x="6333332" y="2768942"/>
            <a:ext cx="1676400" cy="1317283"/>
          </a:xfrm>
          <a:prstGeom prst="line">
            <a:avLst/>
          </a:prstGeom>
          <a:ln w="76200" cmpd="sng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6333331" y="1800225"/>
            <a:ext cx="1143000" cy="1774484"/>
          </a:xfrm>
          <a:prstGeom prst="line">
            <a:avLst/>
          </a:prstGeom>
          <a:ln w="76200" cmpd="sng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/>
          <p:nvPr/>
        </p:nvPicPr>
        <p:blipFill>
          <a:blip r:embed="rId9"/>
          <a:stretch>
            <a:fillRect/>
          </a:stretch>
        </p:blipFill>
        <p:spPr>
          <a:xfrm>
            <a:off x="7857331" y="1800227"/>
            <a:ext cx="1600200" cy="1327830"/>
          </a:xfrm>
          <a:prstGeom prst="rect">
            <a:avLst/>
          </a:prstGeom>
        </p:spPr>
      </p:pic>
      <p:pic>
        <p:nvPicPr>
          <p:cNvPr id="47" name="Picture 46"/>
          <p:cNvPicPr/>
          <p:nvPr/>
        </p:nvPicPr>
        <p:blipFill>
          <a:blip r:embed="rId9"/>
          <a:stretch>
            <a:fillRect/>
          </a:stretch>
        </p:blipFill>
        <p:spPr>
          <a:xfrm>
            <a:off x="7171531" y="733426"/>
            <a:ext cx="1600200" cy="1327830"/>
          </a:xfrm>
          <a:prstGeom prst="rect">
            <a:avLst/>
          </a:prstGeom>
        </p:spPr>
      </p:pic>
      <p:sp>
        <p:nvSpPr>
          <p:cNvPr id="29" name="Rounded Rectangle 28"/>
          <p:cNvSpPr/>
          <p:nvPr/>
        </p:nvSpPr>
        <p:spPr bwMode="auto">
          <a:xfrm>
            <a:off x="5799931" y="3248025"/>
            <a:ext cx="838200" cy="533400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r>
              <a:rPr lang="en-US" dirty="0"/>
              <a:t>TCP</a:t>
            </a:r>
          </a:p>
        </p:txBody>
      </p:sp>
      <p:sp>
        <p:nvSpPr>
          <p:cNvPr id="42" name="Rounded Rectangle 41"/>
          <p:cNvSpPr/>
          <p:nvPr/>
        </p:nvSpPr>
        <p:spPr bwMode="auto">
          <a:xfrm>
            <a:off x="6180932" y="3552825"/>
            <a:ext cx="838200" cy="533400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r>
              <a:rPr lang="en-US" dirty="0"/>
              <a:t>TCP</a:t>
            </a:r>
          </a:p>
        </p:txBody>
      </p:sp>
    </p:spTree>
    <p:extLst>
      <p:ext uri="{BB962C8B-B14F-4D97-AF65-F5344CB8AC3E}">
        <p14:creationId xmlns:p14="http://schemas.microsoft.com/office/powerpoint/2010/main" val="3686579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ounded Rectangle 131"/>
          <p:cNvSpPr/>
          <p:nvPr/>
        </p:nvSpPr>
        <p:spPr bwMode="auto">
          <a:xfrm>
            <a:off x="2751932" y="1571626"/>
            <a:ext cx="4572000" cy="4343399"/>
          </a:xfrm>
          <a:prstGeom prst="roundRect">
            <a:avLst/>
          </a:prstGeom>
          <a:solidFill>
            <a:schemeClr val="bg1">
              <a:lumMod val="95000"/>
              <a:alpha val="40000"/>
            </a:schemeClr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Relay </a:t>
            </a:r>
            <a:r>
              <a:rPr lang="en-US" dirty="0" smtClean="0"/>
              <a:t>Internals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2157" y="1724025"/>
            <a:ext cx="1905000" cy="461665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pPr algn="ctr"/>
            <a:r>
              <a:rPr lang="en-US" dirty="0" smtClean="0"/>
              <a:t>Kernel Input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38756" y="1724025"/>
            <a:ext cx="1981200" cy="461665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pPr algn="ctr"/>
            <a:r>
              <a:rPr lang="en-US" dirty="0" smtClean="0"/>
              <a:t>Kernel Output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80531" y="1724026"/>
            <a:ext cx="1742576" cy="465723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Tor Input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723731" y="1724025"/>
            <a:ext cx="1742576" cy="465723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Tor Output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362156" y="2105025"/>
            <a:ext cx="1742576" cy="465723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Tor Circuits</a:t>
            </a:r>
            <a:endParaRPr lang="en-US" dirty="0"/>
          </a:p>
        </p:txBody>
      </p:sp>
      <p:cxnSp>
        <p:nvCxnSpPr>
          <p:cNvPr id="91" name="Straight Arrow Connector 90"/>
          <p:cNvCxnSpPr/>
          <p:nvPr/>
        </p:nvCxnSpPr>
        <p:spPr bwMode="auto">
          <a:xfrm flipV="1">
            <a:off x="389732" y="4314825"/>
            <a:ext cx="609600" cy="1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Rectangular Callout 58"/>
          <p:cNvSpPr/>
          <p:nvPr/>
        </p:nvSpPr>
        <p:spPr bwMode="auto">
          <a:xfrm>
            <a:off x="694531" y="6143625"/>
            <a:ext cx="2133600" cy="990600"/>
          </a:xfrm>
          <a:prstGeom prst="wedgeRectCallout">
            <a:avLst>
              <a:gd name="adj1" fmla="val -32926"/>
              <a:gd name="adj2" fmla="val -168354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Network Input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33043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ounded Rectangle 131"/>
          <p:cNvSpPr/>
          <p:nvPr/>
        </p:nvSpPr>
        <p:spPr bwMode="auto">
          <a:xfrm>
            <a:off x="2751932" y="1571626"/>
            <a:ext cx="4572000" cy="4343399"/>
          </a:xfrm>
          <a:prstGeom prst="roundRect">
            <a:avLst/>
          </a:prstGeom>
          <a:solidFill>
            <a:schemeClr val="bg1">
              <a:lumMod val="95000"/>
              <a:alpha val="40000"/>
            </a:schemeClr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Relay Internals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2157" y="1724025"/>
            <a:ext cx="1905000" cy="461665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pPr algn="ctr"/>
            <a:r>
              <a:rPr lang="en-US" dirty="0" smtClean="0"/>
              <a:t>Kernel Input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38756" y="1724025"/>
            <a:ext cx="1981200" cy="461665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pPr algn="ctr"/>
            <a:r>
              <a:rPr lang="en-US" dirty="0" smtClean="0"/>
              <a:t>Kernel Output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80531" y="1724026"/>
            <a:ext cx="1742576" cy="465723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Tor Input</a:t>
            </a:r>
            <a:endParaRPr lang="en-US" dirty="0"/>
          </a:p>
        </p:txBody>
      </p:sp>
      <p:sp>
        <p:nvSpPr>
          <p:cNvPr id="3" name="Delay 2"/>
          <p:cNvSpPr/>
          <p:nvPr/>
        </p:nvSpPr>
        <p:spPr bwMode="auto">
          <a:xfrm>
            <a:off x="1695156" y="3248025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28" name="Or 27"/>
          <p:cNvSpPr/>
          <p:nvPr/>
        </p:nvSpPr>
        <p:spPr bwMode="auto">
          <a:xfrm>
            <a:off x="999331" y="4086226"/>
            <a:ext cx="381000" cy="381000"/>
          </a:xfrm>
          <a:prstGeom prst="flowChartOr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37" name="Delay 36"/>
          <p:cNvSpPr/>
          <p:nvPr/>
        </p:nvSpPr>
        <p:spPr bwMode="auto">
          <a:xfrm>
            <a:off x="1685131" y="4924426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723731" y="1724025"/>
            <a:ext cx="1742576" cy="465723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Tor Output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362156" y="2105025"/>
            <a:ext cx="1742576" cy="465723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Tor Circuits</a:t>
            </a:r>
            <a:endParaRPr lang="en-US" dirty="0"/>
          </a:p>
        </p:txBody>
      </p:sp>
      <p:cxnSp>
        <p:nvCxnSpPr>
          <p:cNvPr id="57" name="Straight Arrow Connector 56"/>
          <p:cNvCxnSpPr>
            <a:stCxn id="28" idx="0"/>
            <a:endCxn id="3" idx="1"/>
          </p:cNvCxnSpPr>
          <p:nvPr/>
        </p:nvCxnSpPr>
        <p:spPr bwMode="auto">
          <a:xfrm flipV="1">
            <a:off x="1189831" y="3438526"/>
            <a:ext cx="505325" cy="64770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Straight Arrow Connector 57"/>
          <p:cNvCxnSpPr>
            <a:stCxn id="28" idx="4"/>
            <a:endCxn id="37" idx="1"/>
          </p:cNvCxnSpPr>
          <p:nvPr/>
        </p:nvCxnSpPr>
        <p:spPr bwMode="auto">
          <a:xfrm>
            <a:off x="1189831" y="4467225"/>
            <a:ext cx="495300" cy="64770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1" name="Straight Arrow Connector 90"/>
          <p:cNvCxnSpPr/>
          <p:nvPr/>
        </p:nvCxnSpPr>
        <p:spPr bwMode="auto">
          <a:xfrm flipV="1">
            <a:off x="389732" y="4314825"/>
            <a:ext cx="609600" cy="1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Rectangular Callout 58"/>
          <p:cNvSpPr/>
          <p:nvPr/>
        </p:nvSpPr>
        <p:spPr bwMode="auto">
          <a:xfrm>
            <a:off x="1075532" y="6143625"/>
            <a:ext cx="2133600" cy="990600"/>
          </a:xfrm>
          <a:prstGeom prst="wedgeRectCallout">
            <a:avLst>
              <a:gd name="adj1" fmla="val -22638"/>
              <a:gd name="adj2" fmla="val -97132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Split data into socket buffers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742634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ounded Rectangle 131"/>
          <p:cNvSpPr/>
          <p:nvPr/>
        </p:nvSpPr>
        <p:spPr bwMode="auto">
          <a:xfrm>
            <a:off x="2751932" y="1571626"/>
            <a:ext cx="4572000" cy="4343399"/>
          </a:xfrm>
          <a:prstGeom prst="roundRect">
            <a:avLst/>
          </a:prstGeom>
          <a:solidFill>
            <a:schemeClr val="bg1">
              <a:lumMod val="95000"/>
              <a:alpha val="40000"/>
            </a:schemeClr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Relay Internals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2157" y="1724025"/>
            <a:ext cx="1905000" cy="461665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pPr algn="ctr"/>
            <a:r>
              <a:rPr lang="en-US" dirty="0" smtClean="0"/>
              <a:t>Kernel Input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38756" y="1724025"/>
            <a:ext cx="1981200" cy="461665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pPr algn="ctr"/>
            <a:r>
              <a:rPr lang="en-US" dirty="0" smtClean="0"/>
              <a:t>Kernel Output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80531" y="1724026"/>
            <a:ext cx="1742576" cy="465723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Tor Input</a:t>
            </a:r>
            <a:endParaRPr lang="en-US" dirty="0"/>
          </a:p>
        </p:txBody>
      </p:sp>
      <p:sp>
        <p:nvSpPr>
          <p:cNvPr id="3" name="Delay 2"/>
          <p:cNvSpPr/>
          <p:nvPr/>
        </p:nvSpPr>
        <p:spPr bwMode="auto">
          <a:xfrm>
            <a:off x="1695156" y="3248025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13" name="Delay 12"/>
          <p:cNvSpPr/>
          <p:nvPr/>
        </p:nvSpPr>
        <p:spPr bwMode="auto">
          <a:xfrm>
            <a:off x="2980532" y="3248025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28" name="Or 27"/>
          <p:cNvSpPr/>
          <p:nvPr/>
        </p:nvSpPr>
        <p:spPr bwMode="auto">
          <a:xfrm>
            <a:off x="999331" y="4086226"/>
            <a:ext cx="381000" cy="381000"/>
          </a:xfrm>
          <a:prstGeom prst="flowChartOr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37" name="Delay 36"/>
          <p:cNvSpPr/>
          <p:nvPr/>
        </p:nvSpPr>
        <p:spPr bwMode="auto">
          <a:xfrm>
            <a:off x="1685131" y="4924426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38" name="Delay 37"/>
          <p:cNvSpPr/>
          <p:nvPr/>
        </p:nvSpPr>
        <p:spPr bwMode="auto">
          <a:xfrm>
            <a:off x="2970506" y="4924426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723731" y="1724025"/>
            <a:ext cx="1742576" cy="465723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Tor Output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362156" y="2105025"/>
            <a:ext cx="1742576" cy="465723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Tor Circuits</a:t>
            </a:r>
            <a:endParaRPr lang="en-US" dirty="0"/>
          </a:p>
        </p:txBody>
      </p:sp>
      <p:sp>
        <p:nvSpPr>
          <p:cNvPr id="55" name="5-Point Star 54"/>
          <p:cNvSpPr/>
          <p:nvPr/>
        </p:nvSpPr>
        <p:spPr bwMode="auto">
          <a:xfrm>
            <a:off x="2523332" y="4010026"/>
            <a:ext cx="457200" cy="457200"/>
          </a:xfrm>
          <a:prstGeom prst="star5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cxnSp>
        <p:nvCxnSpPr>
          <p:cNvPr id="57" name="Straight Arrow Connector 56"/>
          <p:cNvCxnSpPr>
            <a:stCxn id="28" idx="0"/>
            <a:endCxn id="3" idx="1"/>
          </p:cNvCxnSpPr>
          <p:nvPr/>
        </p:nvCxnSpPr>
        <p:spPr bwMode="auto">
          <a:xfrm flipV="1">
            <a:off x="1189831" y="3438526"/>
            <a:ext cx="505325" cy="64770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Straight Arrow Connector 57"/>
          <p:cNvCxnSpPr>
            <a:stCxn id="28" idx="4"/>
            <a:endCxn id="37" idx="1"/>
          </p:cNvCxnSpPr>
          <p:nvPr/>
        </p:nvCxnSpPr>
        <p:spPr bwMode="auto">
          <a:xfrm>
            <a:off x="1189831" y="4467225"/>
            <a:ext cx="495300" cy="64770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Straight Arrow Connector 62"/>
          <p:cNvCxnSpPr>
            <a:stCxn id="3" idx="3"/>
            <a:endCxn id="13" idx="1"/>
          </p:cNvCxnSpPr>
          <p:nvPr/>
        </p:nvCxnSpPr>
        <p:spPr bwMode="auto">
          <a:xfrm>
            <a:off x="2380958" y="3438525"/>
            <a:ext cx="599574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Straight Arrow Connector 65"/>
          <p:cNvCxnSpPr>
            <a:stCxn id="37" idx="3"/>
            <a:endCxn id="38" idx="1"/>
          </p:cNvCxnSpPr>
          <p:nvPr/>
        </p:nvCxnSpPr>
        <p:spPr bwMode="auto">
          <a:xfrm>
            <a:off x="2370933" y="5114925"/>
            <a:ext cx="599574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1" name="Straight Arrow Connector 90"/>
          <p:cNvCxnSpPr/>
          <p:nvPr/>
        </p:nvCxnSpPr>
        <p:spPr bwMode="auto">
          <a:xfrm flipV="1">
            <a:off x="389732" y="4314825"/>
            <a:ext cx="609600" cy="1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Rectangular Callout 58"/>
          <p:cNvSpPr/>
          <p:nvPr/>
        </p:nvSpPr>
        <p:spPr bwMode="auto">
          <a:xfrm>
            <a:off x="2370932" y="6143625"/>
            <a:ext cx="2133600" cy="990600"/>
          </a:xfrm>
          <a:prstGeom prst="wedgeRectCallout">
            <a:avLst>
              <a:gd name="adj1" fmla="val -27047"/>
              <a:gd name="adj2" fmla="val -87636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Read data from sockets into Tor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17922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ounded Rectangle 131"/>
          <p:cNvSpPr/>
          <p:nvPr/>
        </p:nvSpPr>
        <p:spPr bwMode="auto">
          <a:xfrm>
            <a:off x="2751932" y="1571626"/>
            <a:ext cx="4572000" cy="4343399"/>
          </a:xfrm>
          <a:prstGeom prst="roundRect">
            <a:avLst/>
          </a:prstGeom>
          <a:solidFill>
            <a:schemeClr val="bg1">
              <a:lumMod val="95000"/>
              <a:alpha val="40000"/>
            </a:schemeClr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Relay Internals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2157" y="1724025"/>
            <a:ext cx="1905000" cy="461665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pPr algn="ctr"/>
            <a:r>
              <a:rPr lang="en-US" dirty="0" smtClean="0"/>
              <a:t>Kernel Input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38756" y="1724025"/>
            <a:ext cx="1981200" cy="461665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pPr algn="ctr"/>
            <a:r>
              <a:rPr lang="en-US" dirty="0" smtClean="0"/>
              <a:t>Kernel Output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80531" y="1724026"/>
            <a:ext cx="1742576" cy="465723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Tor Input</a:t>
            </a:r>
            <a:endParaRPr lang="en-US" dirty="0"/>
          </a:p>
        </p:txBody>
      </p:sp>
      <p:sp>
        <p:nvSpPr>
          <p:cNvPr id="3" name="Delay 2"/>
          <p:cNvSpPr/>
          <p:nvPr/>
        </p:nvSpPr>
        <p:spPr bwMode="auto">
          <a:xfrm>
            <a:off x="1695156" y="3248025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13" name="Delay 12"/>
          <p:cNvSpPr/>
          <p:nvPr/>
        </p:nvSpPr>
        <p:spPr bwMode="auto">
          <a:xfrm>
            <a:off x="2980532" y="3248025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28" name="Or 27"/>
          <p:cNvSpPr/>
          <p:nvPr/>
        </p:nvSpPr>
        <p:spPr bwMode="auto">
          <a:xfrm>
            <a:off x="999331" y="4086226"/>
            <a:ext cx="381000" cy="381000"/>
          </a:xfrm>
          <a:prstGeom prst="flowChartOr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30" name="Decision 29"/>
          <p:cNvSpPr/>
          <p:nvPr/>
        </p:nvSpPr>
        <p:spPr bwMode="auto">
          <a:xfrm>
            <a:off x="3666332" y="3248025"/>
            <a:ext cx="457200" cy="381000"/>
          </a:xfrm>
          <a:prstGeom prst="flowChartDecision">
            <a:avLst/>
          </a:prstGeom>
          <a:solidFill>
            <a:srgbClr val="6600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37" name="Delay 36"/>
          <p:cNvSpPr/>
          <p:nvPr/>
        </p:nvSpPr>
        <p:spPr bwMode="auto">
          <a:xfrm>
            <a:off x="1685131" y="4924426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38" name="Delay 37"/>
          <p:cNvSpPr/>
          <p:nvPr/>
        </p:nvSpPr>
        <p:spPr bwMode="auto">
          <a:xfrm>
            <a:off x="2970506" y="4924426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6" name="Decision 45"/>
          <p:cNvSpPr/>
          <p:nvPr/>
        </p:nvSpPr>
        <p:spPr bwMode="auto">
          <a:xfrm>
            <a:off x="3656306" y="4924426"/>
            <a:ext cx="457200" cy="381000"/>
          </a:xfrm>
          <a:prstGeom prst="flowChartDecision">
            <a:avLst/>
          </a:prstGeom>
          <a:solidFill>
            <a:srgbClr val="6600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723731" y="1724025"/>
            <a:ext cx="1742576" cy="465723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Tor Output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362156" y="2105025"/>
            <a:ext cx="1742576" cy="465723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Tor Circuits</a:t>
            </a:r>
            <a:endParaRPr lang="en-US" dirty="0"/>
          </a:p>
        </p:txBody>
      </p:sp>
      <p:sp>
        <p:nvSpPr>
          <p:cNvPr id="55" name="5-Point Star 54"/>
          <p:cNvSpPr/>
          <p:nvPr/>
        </p:nvSpPr>
        <p:spPr bwMode="auto">
          <a:xfrm>
            <a:off x="2523332" y="4010026"/>
            <a:ext cx="457200" cy="457200"/>
          </a:xfrm>
          <a:prstGeom prst="star5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cxnSp>
        <p:nvCxnSpPr>
          <p:cNvPr id="57" name="Straight Arrow Connector 56"/>
          <p:cNvCxnSpPr>
            <a:stCxn id="28" idx="0"/>
            <a:endCxn id="3" idx="1"/>
          </p:cNvCxnSpPr>
          <p:nvPr/>
        </p:nvCxnSpPr>
        <p:spPr bwMode="auto">
          <a:xfrm flipV="1">
            <a:off x="1189831" y="3438526"/>
            <a:ext cx="505325" cy="64770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Straight Arrow Connector 57"/>
          <p:cNvCxnSpPr>
            <a:stCxn id="28" idx="4"/>
            <a:endCxn id="37" idx="1"/>
          </p:cNvCxnSpPr>
          <p:nvPr/>
        </p:nvCxnSpPr>
        <p:spPr bwMode="auto">
          <a:xfrm>
            <a:off x="1189831" y="4467225"/>
            <a:ext cx="495300" cy="64770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Straight Arrow Connector 62"/>
          <p:cNvCxnSpPr>
            <a:stCxn id="3" idx="3"/>
            <a:endCxn id="13" idx="1"/>
          </p:cNvCxnSpPr>
          <p:nvPr/>
        </p:nvCxnSpPr>
        <p:spPr bwMode="auto">
          <a:xfrm>
            <a:off x="2380958" y="3438525"/>
            <a:ext cx="599574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Straight Arrow Connector 65"/>
          <p:cNvCxnSpPr>
            <a:stCxn id="37" idx="3"/>
            <a:endCxn id="38" idx="1"/>
          </p:cNvCxnSpPr>
          <p:nvPr/>
        </p:nvCxnSpPr>
        <p:spPr bwMode="auto">
          <a:xfrm>
            <a:off x="2370933" y="5114925"/>
            <a:ext cx="599574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1" name="Straight Arrow Connector 90"/>
          <p:cNvCxnSpPr/>
          <p:nvPr/>
        </p:nvCxnSpPr>
        <p:spPr bwMode="auto">
          <a:xfrm flipV="1">
            <a:off x="389732" y="4314825"/>
            <a:ext cx="609600" cy="1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Rectangular Callout 58"/>
          <p:cNvSpPr/>
          <p:nvPr/>
        </p:nvSpPr>
        <p:spPr bwMode="auto">
          <a:xfrm>
            <a:off x="3361532" y="6143625"/>
            <a:ext cx="2438400" cy="990600"/>
          </a:xfrm>
          <a:prstGeom prst="wedgeRectCallout">
            <a:avLst>
              <a:gd name="adj1" fmla="val -27047"/>
              <a:gd name="adj2" fmla="val -87636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Process data (encrypt/decrypt)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09825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ounded Rectangle 131"/>
          <p:cNvSpPr/>
          <p:nvPr/>
        </p:nvSpPr>
        <p:spPr bwMode="auto">
          <a:xfrm>
            <a:off x="2751932" y="1571626"/>
            <a:ext cx="4572000" cy="4343399"/>
          </a:xfrm>
          <a:prstGeom prst="roundRect">
            <a:avLst/>
          </a:prstGeom>
          <a:solidFill>
            <a:schemeClr val="bg1">
              <a:lumMod val="95000"/>
              <a:alpha val="40000"/>
            </a:schemeClr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Relay Internals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2157" y="1724025"/>
            <a:ext cx="1905000" cy="461665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pPr algn="ctr"/>
            <a:r>
              <a:rPr lang="en-US" dirty="0" smtClean="0"/>
              <a:t>Kernel Input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38756" y="1724025"/>
            <a:ext cx="1981200" cy="461665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pPr algn="ctr"/>
            <a:r>
              <a:rPr lang="en-US" dirty="0" smtClean="0"/>
              <a:t>Kernel Output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80531" y="1724026"/>
            <a:ext cx="1742576" cy="465723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Tor Input</a:t>
            </a:r>
            <a:endParaRPr lang="en-US" dirty="0"/>
          </a:p>
        </p:txBody>
      </p:sp>
      <p:sp>
        <p:nvSpPr>
          <p:cNvPr id="3" name="Delay 2"/>
          <p:cNvSpPr/>
          <p:nvPr/>
        </p:nvSpPr>
        <p:spPr bwMode="auto">
          <a:xfrm>
            <a:off x="1695156" y="3248025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13" name="Delay 12"/>
          <p:cNvSpPr/>
          <p:nvPr/>
        </p:nvSpPr>
        <p:spPr bwMode="auto">
          <a:xfrm>
            <a:off x="2980532" y="3248025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16" name="Delay 15"/>
          <p:cNvSpPr/>
          <p:nvPr/>
        </p:nvSpPr>
        <p:spPr bwMode="auto">
          <a:xfrm>
            <a:off x="4961731" y="3248025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17" name="Delay 16"/>
          <p:cNvSpPr/>
          <p:nvPr/>
        </p:nvSpPr>
        <p:spPr bwMode="auto">
          <a:xfrm>
            <a:off x="4961731" y="3781425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5" name="Or 4"/>
          <p:cNvSpPr/>
          <p:nvPr/>
        </p:nvSpPr>
        <p:spPr bwMode="auto">
          <a:xfrm>
            <a:off x="4123532" y="3248025"/>
            <a:ext cx="381000" cy="381000"/>
          </a:xfrm>
          <a:prstGeom prst="flowChartOr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28" name="Or 27"/>
          <p:cNvSpPr/>
          <p:nvPr/>
        </p:nvSpPr>
        <p:spPr bwMode="auto">
          <a:xfrm>
            <a:off x="999331" y="4086226"/>
            <a:ext cx="381000" cy="381000"/>
          </a:xfrm>
          <a:prstGeom prst="flowChartOr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30" name="Decision 29"/>
          <p:cNvSpPr/>
          <p:nvPr/>
        </p:nvSpPr>
        <p:spPr bwMode="auto">
          <a:xfrm>
            <a:off x="3666332" y="3248025"/>
            <a:ext cx="457200" cy="381000"/>
          </a:xfrm>
          <a:prstGeom prst="flowChartDecision">
            <a:avLst/>
          </a:prstGeom>
          <a:solidFill>
            <a:srgbClr val="6600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37" name="Delay 36"/>
          <p:cNvSpPr/>
          <p:nvPr/>
        </p:nvSpPr>
        <p:spPr bwMode="auto">
          <a:xfrm>
            <a:off x="1685131" y="4924426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38" name="Delay 37"/>
          <p:cNvSpPr/>
          <p:nvPr/>
        </p:nvSpPr>
        <p:spPr bwMode="auto">
          <a:xfrm>
            <a:off x="2970506" y="4924426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39" name="Delay 38"/>
          <p:cNvSpPr/>
          <p:nvPr/>
        </p:nvSpPr>
        <p:spPr bwMode="auto">
          <a:xfrm>
            <a:off x="4951706" y="4391026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0" name="Delay 39"/>
          <p:cNvSpPr/>
          <p:nvPr/>
        </p:nvSpPr>
        <p:spPr bwMode="auto">
          <a:xfrm>
            <a:off x="4951706" y="4924426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1" name="Delay 40"/>
          <p:cNvSpPr/>
          <p:nvPr/>
        </p:nvSpPr>
        <p:spPr bwMode="auto">
          <a:xfrm>
            <a:off x="4951706" y="5457825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5" name="Or 44"/>
          <p:cNvSpPr/>
          <p:nvPr/>
        </p:nvSpPr>
        <p:spPr bwMode="auto">
          <a:xfrm>
            <a:off x="4113507" y="4924426"/>
            <a:ext cx="381000" cy="381000"/>
          </a:xfrm>
          <a:prstGeom prst="flowChartOr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6" name="Decision 45"/>
          <p:cNvSpPr/>
          <p:nvPr/>
        </p:nvSpPr>
        <p:spPr bwMode="auto">
          <a:xfrm>
            <a:off x="3656306" y="4924426"/>
            <a:ext cx="457200" cy="381000"/>
          </a:xfrm>
          <a:prstGeom prst="flowChartDecision">
            <a:avLst/>
          </a:prstGeom>
          <a:solidFill>
            <a:srgbClr val="6600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723731" y="1724025"/>
            <a:ext cx="1742576" cy="465723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Tor Output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362156" y="2105025"/>
            <a:ext cx="1742576" cy="465723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Tor Circuits</a:t>
            </a:r>
            <a:endParaRPr lang="en-US" dirty="0"/>
          </a:p>
        </p:txBody>
      </p:sp>
      <p:sp>
        <p:nvSpPr>
          <p:cNvPr id="49" name="Delay 48"/>
          <p:cNvSpPr/>
          <p:nvPr/>
        </p:nvSpPr>
        <p:spPr bwMode="auto">
          <a:xfrm>
            <a:off x="4961731" y="2714626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55" name="5-Point Star 54"/>
          <p:cNvSpPr/>
          <p:nvPr/>
        </p:nvSpPr>
        <p:spPr bwMode="auto">
          <a:xfrm>
            <a:off x="2523332" y="4010026"/>
            <a:ext cx="457200" cy="457200"/>
          </a:xfrm>
          <a:prstGeom prst="star5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cxnSp>
        <p:nvCxnSpPr>
          <p:cNvPr id="57" name="Straight Arrow Connector 56"/>
          <p:cNvCxnSpPr>
            <a:stCxn id="28" idx="0"/>
            <a:endCxn id="3" idx="1"/>
          </p:cNvCxnSpPr>
          <p:nvPr/>
        </p:nvCxnSpPr>
        <p:spPr bwMode="auto">
          <a:xfrm flipV="1">
            <a:off x="1189831" y="3438526"/>
            <a:ext cx="505325" cy="64770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Straight Arrow Connector 57"/>
          <p:cNvCxnSpPr>
            <a:stCxn id="28" idx="4"/>
            <a:endCxn id="37" idx="1"/>
          </p:cNvCxnSpPr>
          <p:nvPr/>
        </p:nvCxnSpPr>
        <p:spPr bwMode="auto">
          <a:xfrm>
            <a:off x="1189831" y="4467225"/>
            <a:ext cx="495300" cy="64770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Straight Arrow Connector 62"/>
          <p:cNvCxnSpPr>
            <a:stCxn id="3" idx="3"/>
            <a:endCxn id="13" idx="1"/>
          </p:cNvCxnSpPr>
          <p:nvPr/>
        </p:nvCxnSpPr>
        <p:spPr bwMode="auto">
          <a:xfrm>
            <a:off x="2380958" y="3438525"/>
            <a:ext cx="599574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Straight Arrow Connector 65"/>
          <p:cNvCxnSpPr>
            <a:stCxn id="37" idx="3"/>
            <a:endCxn id="38" idx="1"/>
          </p:cNvCxnSpPr>
          <p:nvPr/>
        </p:nvCxnSpPr>
        <p:spPr bwMode="auto">
          <a:xfrm>
            <a:off x="2370933" y="5114925"/>
            <a:ext cx="599574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1" name="Straight Arrow Connector 90"/>
          <p:cNvCxnSpPr/>
          <p:nvPr/>
        </p:nvCxnSpPr>
        <p:spPr bwMode="auto">
          <a:xfrm flipV="1">
            <a:off x="389732" y="4314825"/>
            <a:ext cx="609600" cy="1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0" name="Straight Arrow Connector 109"/>
          <p:cNvCxnSpPr>
            <a:stCxn id="5" idx="6"/>
            <a:endCxn id="17" idx="1"/>
          </p:cNvCxnSpPr>
          <p:nvPr/>
        </p:nvCxnSpPr>
        <p:spPr bwMode="auto">
          <a:xfrm>
            <a:off x="4504531" y="3438525"/>
            <a:ext cx="457200" cy="53340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3" name="Straight Arrow Connector 112"/>
          <p:cNvCxnSpPr>
            <a:stCxn id="5" idx="7"/>
            <a:endCxn id="49" idx="1"/>
          </p:cNvCxnSpPr>
          <p:nvPr/>
        </p:nvCxnSpPr>
        <p:spPr bwMode="auto">
          <a:xfrm flipV="1">
            <a:off x="4448735" y="2905125"/>
            <a:ext cx="512996" cy="3986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8" name="Straight Arrow Connector 117"/>
          <p:cNvCxnSpPr>
            <a:stCxn id="5" idx="5"/>
            <a:endCxn id="40" idx="1"/>
          </p:cNvCxnSpPr>
          <p:nvPr/>
        </p:nvCxnSpPr>
        <p:spPr bwMode="auto">
          <a:xfrm>
            <a:off x="4448736" y="3573230"/>
            <a:ext cx="502971" cy="1541695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1" name="Straight Arrow Connector 120"/>
          <p:cNvCxnSpPr>
            <a:stCxn id="45" idx="7"/>
            <a:endCxn id="16" idx="1"/>
          </p:cNvCxnSpPr>
          <p:nvPr/>
        </p:nvCxnSpPr>
        <p:spPr bwMode="auto">
          <a:xfrm flipV="1">
            <a:off x="4438711" y="3438526"/>
            <a:ext cx="523021" cy="1541695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4" name="Straight Arrow Connector 123"/>
          <p:cNvCxnSpPr>
            <a:stCxn id="45" idx="6"/>
            <a:endCxn id="39" idx="1"/>
          </p:cNvCxnSpPr>
          <p:nvPr/>
        </p:nvCxnSpPr>
        <p:spPr bwMode="auto">
          <a:xfrm flipV="1">
            <a:off x="4494506" y="4581525"/>
            <a:ext cx="457200" cy="53340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7" name="Straight Arrow Connector 126"/>
          <p:cNvCxnSpPr>
            <a:stCxn id="45" idx="5"/>
            <a:endCxn id="41" idx="1"/>
          </p:cNvCxnSpPr>
          <p:nvPr/>
        </p:nvCxnSpPr>
        <p:spPr bwMode="auto">
          <a:xfrm>
            <a:off x="4438710" y="5249629"/>
            <a:ext cx="512996" cy="3986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Rectangular Callout 58"/>
          <p:cNvSpPr/>
          <p:nvPr/>
        </p:nvSpPr>
        <p:spPr bwMode="auto">
          <a:xfrm>
            <a:off x="4275932" y="6143625"/>
            <a:ext cx="2133600" cy="990600"/>
          </a:xfrm>
          <a:prstGeom prst="wedgeRectCallout">
            <a:avLst>
              <a:gd name="adj1" fmla="val -27047"/>
              <a:gd name="adj2" fmla="val -87636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 smtClean="0"/>
              <a:t>Split cells </a:t>
            </a:r>
            <a:r>
              <a:rPr lang="en-US" dirty="0"/>
              <a:t>into circuit queues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37728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ounded Rectangle 131"/>
          <p:cNvSpPr/>
          <p:nvPr/>
        </p:nvSpPr>
        <p:spPr bwMode="auto">
          <a:xfrm>
            <a:off x="2751932" y="1571626"/>
            <a:ext cx="4572000" cy="4343399"/>
          </a:xfrm>
          <a:prstGeom prst="roundRect">
            <a:avLst/>
          </a:prstGeom>
          <a:solidFill>
            <a:schemeClr val="bg1">
              <a:lumMod val="95000"/>
              <a:alpha val="40000"/>
            </a:schemeClr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Relay Internals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2157" y="1724025"/>
            <a:ext cx="1905000" cy="461665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pPr algn="ctr"/>
            <a:r>
              <a:rPr lang="en-US" dirty="0" smtClean="0"/>
              <a:t>Kernel Input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38756" y="1724025"/>
            <a:ext cx="1981200" cy="461665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pPr algn="ctr"/>
            <a:r>
              <a:rPr lang="en-US" dirty="0" smtClean="0"/>
              <a:t>Kernel Output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80531" y="1724026"/>
            <a:ext cx="1742576" cy="465723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Tor Input</a:t>
            </a:r>
            <a:endParaRPr lang="en-US" dirty="0"/>
          </a:p>
        </p:txBody>
      </p:sp>
      <p:sp>
        <p:nvSpPr>
          <p:cNvPr id="3" name="Delay 2"/>
          <p:cNvSpPr/>
          <p:nvPr/>
        </p:nvSpPr>
        <p:spPr bwMode="auto">
          <a:xfrm>
            <a:off x="1695156" y="3248025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13" name="Delay 12"/>
          <p:cNvSpPr/>
          <p:nvPr/>
        </p:nvSpPr>
        <p:spPr bwMode="auto">
          <a:xfrm>
            <a:off x="2980532" y="3248025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16" name="Delay 15"/>
          <p:cNvSpPr/>
          <p:nvPr/>
        </p:nvSpPr>
        <p:spPr bwMode="auto">
          <a:xfrm>
            <a:off x="4961731" y="3248025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17" name="Delay 16"/>
          <p:cNvSpPr/>
          <p:nvPr/>
        </p:nvSpPr>
        <p:spPr bwMode="auto">
          <a:xfrm>
            <a:off x="4961731" y="3781425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18" name="Delay 17"/>
          <p:cNvSpPr/>
          <p:nvPr/>
        </p:nvSpPr>
        <p:spPr bwMode="auto">
          <a:xfrm>
            <a:off x="6419556" y="3248025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5" name="Or 4"/>
          <p:cNvSpPr/>
          <p:nvPr/>
        </p:nvSpPr>
        <p:spPr bwMode="auto">
          <a:xfrm>
            <a:off x="4123532" y="3248025"/>
            <a:ext cx="381000" cy="381000"/>
          </a:xfrm>
          <a:prstGeom prst="flowChartOr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28" name="Or 27"/>
          <p:cNvSpPr/>
          <p:nvPr/>
        </p:nvSpPr>
        <p:spPr bwMode="auto">
          <a:xfrm>
            <a:off x="999331" y="4086226"/>
            <a:ext cx="381000" cy="381000"/>
          </a:xfrm>
          <a:prstGeom prst="flowChartOr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30" name="Decision 29"/>
          <p:cNvSpPr/>
          <p:nvPr/>
        </p:nvSpPr>
        <p:spPr bwMode="auto">
          <a:xfrm>
            <a:off x="3666332" y="3248025"/>
            <a:ext cx="457200" cy="381000"/>
          </a:xfrm>
          <a:prstGeom prst="flowChartDecision">
            <a:avLst/>
          </a:prstGeom>
          <a:solidFill>
            <a:srgbClr val="6600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37" name="Delay 36"/>
          <p:cNvSpPr/>
          <p:nvPr/>
        </p:nvSpPr>
        <p:spPr bwMode="auto">
          <a:xfrm>
            <a:off x="1685131" y="4924426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38" name="Delay 37"/>
          <p:cNvSpPr/>
          <p:nvPr/>
        </p:nvSpPr>
        <p:spPr bwMode="auto">
          <a:xfrm>
            <a:off x="2970506" y="4924426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39" name="Delay 38"/>
          <p:cNvSpPr/>
          <p:nvPr/>
        </p:nvSpPr>
        <p:spPr bwMode="auto">
          <a:xfrm>
            <a:off x="4951706" y="4391026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0" name="Delay 39"/>
          <p:cNvSpPr/>
          <p:nvPr/>
        </p:nvSpPr>
        <p:spPr bwMode="auto">
          <a:xfrm>
            <a:off x="4951706" y="4924426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1" name="Delay 40"/>
          <p:cNvSpPr/>
          <p:nvPr/>
        </p:nvSpPr>
        <p:spPr bwMode="auto">
          <a:xfrm>
            <a:off x="4951706" y="5457825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2" name="Delay 41"/>
          <p:cNvSpPr/>
          <p:nvPr/>
        </p:nvSpPr>
        <p:spPr bwMode="auto">
          <a:xfrm>
            <a:off x="6409531" y="4924426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5" name="Or 44"/>
          <p:cNvSpPr/>
          <p:nvPr/>
        </p:nvSpPr>
        <p:spPr bwMode="auto">
          <a:xfrm>
            <a:off x="4113507" y="4924426"/>
            <a:ext cx="381000" cy="381000"/>
          </a:xfrm>
          <a:prstGeom prst="flowChartOr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6" name="Decision 45"/>
          <p:cNvSpPr/>
          <p:nvPr/>
        </p:nvSpPr>
        <p:spPr bwMode="auto">
          <a:xfrm>
            <a:off x="3656306" y="4924426"/>
            <a:ext cx="457200" cy="381000"/>
          </a:xfrm>
          <a:prstGeom prst="flowChartDecision">
            <a:avLst/>
          </a:prstGeom>
          <a:solidFill>
            <a:srgbClr val="6600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723731" y="1724025"/>
            <a:ext cx="1742576" cy="465723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Tor Output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362156" y="2105025"/>
            <a:ext cx="1742576" cy="465723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Tor Circuits</a:t>
            </a:r>
            <a:endParaRPr lang="en-US" dirty="0"/>
          </a:p>
        </p:txBody>
      </p:sp>
      <p:sp>
        <p:nvSpPr>
          <p:cNvPr id="49" name="Delay 48"/>
          <p:cNvSpPr/>
          <p:nvPr/>
        </p:nvSpPr>
        <p:spPr bwMode="auto">
          <a:xfrm>
            <a:off x="4961731" y="2714626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55" name="5-Point Star 54"/>
          <p:cNvSpPr/>
          <p:nvPr/>
        </p:nvSpPr>
        <p:spPr bwMode="auto">
          <a:xfrm>
            <a:off x="2523332" y="4010026"/>
            <a:ext cx="457200" cy="457200"/>
          </a:xfrm>
          <a:prstGeom prst="star5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cxnSp>
        <p:nvCxnSpPr>
          <p:cNvPr id="57" name="Straight Arrow Connector 56"/>
          <p:cNvCxnSpPr>
            <a:stCxn id="28" idx="0"/>
            <a:endCxn id="3" idx="1"/>
          </p:cNvCxnSpPr>
          <p:nvPr/>
        </p:nvCxnSpPr>
        <p:spPr bwMode="auto">
          <a:xfrm flipV="1">
            <a:off x="1189831" y="3438526"/>
            <a:ext cx="505325" cy="64770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Straight Arrow Connector 57"/>
          <p:cNvCxnSpPr>
            <a:stCxn id="28" idx="4"/>
            <a:endCxn id="37" idx="1"/>
          </p:cNvCxnSpPr>
          <p:nvPr/>
        </p:nvCxnSpPr>
        <p:spPr bwMode="auto">
          <a:xfrm>
            <a:off x="1189831" y="4467225"/>
            <a:ext cx="495300" cy="64770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Straight Arrow Connector 62"/>
          <p:cNvCxnSpPr>
            <a:stCxn id="3" idx="3"/>
            <a:endCxn id="13" idx="1"/>
          </p:cNvCxnSpPr>
          <p:nvPr/>
        </p:nvCxnSpPr>
        <p:spPr bwMode="auto">
          <a:xfrm>
            <a:off x="2380958" y="3438525"/>
            <a:ext cx="599574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Straight Arrow Connector 65"/>
          <p:cNvCxnSpPr>
            <a:stCxn id="37" idx="3"/>
            <a:endCxn id="38" idx="1"/>
          </p:cNvCxnSpPr>
          <p:nvPr/>
        </p:nvCxnSpPr>
        <p:spPr bwMode="auto">
          <a:xfrm>
            <a:off x="2370933" y="5114925"/>
            <a:ext cx="599574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1" name="Straight Arrow Connector 90"/>
          <p:cNvCxnSpPr/>
          <p:nvPr/>
        </p:nvCxnSpPr>
        <p:spPr bwMode="auto">
          <a:xfrm flipV="1">
            <a:off x="389732" y="4314825"/>
            <a:ext cx="609600" cy="1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0" name="Straight Arrow Connector 109"/>
          <p:cNvCxnSpPr>
            <a:stCxn id="5" idx="6"/>
            <a:endCxn id="17" idx="1"/>
          </p:cNvCxnSpPr>
          <p:nvPr/>
        </p:nvCxnSpPr>
        <p:spPr bwMode="auto">
          <a:xfrm>
            <a:off x="4504531" y="3438525"/>
            <a:ext cx="457200" cy="53340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3" name="Straight Arrow Connector 112"/>
          <p:cNvCxnSpPr>
            <a:stCxn id="5" idx="7"/>
            <a:endCxn id="49" idx="1"/>
          </p:cNvCxnSpPr>
          <p:nvPr/>
        </p:nvCxnSpPr>
        <p:spPr bwMode="auto">
          <a:xfrm flipV="1">
            <a:off x="4448735" y="2905125"/>
            <a:ext cx="512996" cy="3986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8" name="Straight Arrow Connector 117"/>
          <p:cNvCxnSpPr>
            <a:stCxn id="5" idx="5"/>
            <a:endCxn id="40" idx="1"/>
          </p:cNvCxnSpPr>
          <p:nvPr/>
        </p:nvCxnSpPr>
        <p:spPr bwMode="auto">
          <a:xfrm>
            <a:off x="4448736" y="3573230"/>
            <a:ext cx="502971" cy="1541695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1" name="Straight Arrow Connector 120"/>
          <p:cNvCxnSpPr>
            <a:stCxn id="45" idx="7"/>
            <a:endCxn id="16" idx="1"/>
          </p:cNvCxnSpPr>
          <p:nvPr/>
        </p:nvCxnSpPr>
        <p:spPr bwMode="auto">
          <a:xfrm flipV="1">
            <a:off x="4438711" y="3438526"/>
            <a:ext cx="523021" cy="1541695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4" name="Straight Arrow Connector 123"/>
          <p:cNvCxnSpPr>
            <a:stCxn id="45" idx="6"/>
            <a:endCxn id="39" idx="1"/>
          </p:cNvCxnSpPr>
          <p:nvPr/>
        </p:nvCxnSpPr>
        <p:spPr bwMode="auto">
          <a:xfrm flipV="1">
            <a:off x="4494506" y="4581525"/>
            <a:ext cx="457200" cy="53340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7" name="Straight Arrow Connector 126"/>
          <p:cNvCxnSpPr>
            <a:stCxn id="45" idx="5"/>
            <a:endCxn id="41" idx="1"/>
          </p:cNvCxnSpPr>
          <p:nvPr/>
        </p:nvCxnSpPr>
        <p:spPr bwMode="auto">
          <a:xfrm>
            <a:off x="4438710" y="5249629"/>
            <a:ext cx="512996" cy="3986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Rectangle 58"/>
          <p:cNvSpPr/>
          <p:nvPr/>
        </p:nvSpPr>
        <p:spPr bwMode="auto">
          <a:xfrm>
            <a:off x="4809331" y="2638425"/>
            <a:ext cx="2362200" cy="1600200"/>
          </a:xfrm>
          <a:prstGeom prst="rect">
            <a:avLst/>
          </a:prstGeom>
          <a:noFill/>
          <a:ln w="50800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60" name="Rectangle 59"/>
          <p:cNvSpPr/>
          <p:nvPr/>
        </p:nvSpPr>
        <p:spPr bwMode="auto">
          <a:xfrm>
            <a:off x="4809331" y="4314826"/>
            <a:ext cx="2362200" cy="1600200"/>
          </a:xfrm>
          <a:prstGeom prst="rect">
            <a:avLst/>
          </a:prstGeom>
          <a:noFill/>
          <a:ln w="50800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62" name="Rectangular Callout 61"/>
          <p:cNvSpPr/>
          <p:nvPr/>
        </p:nvSpPr>
        <p:spPr bwMode="auto">
          <a:xfrm>
            <a:off x="5799931" y="6143625"/>
            <a:ext cx="2133600" cy="1219200"/>
          </a:xfrm>
          <a:prstGeom prst="wedgeRectCallout">
            <a:avLst>
              <a:gd name="adj1" fmla="val -18964"/>
              <a:gd name="adj2" fmla="val -67951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Circuits linked to outgoing connection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15790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Tor for </a:t>
            </a:r>
            <a:r>
              <a:rPr lang="en-US" strike="sngStrike" dirty="0" smtClean="0"/>
              <a:t>Awesomeness</a:t>
            </a:r>
            <a:r>
              <a:rPr lang="en-US" dirty="0" smtClean="0"/>
              <a:t> Anonymity</a:t>
            </a:r>
            <a:endParaRPr lang="en-US" dirty="0"/>
          </a:p>
        </p:txBody>
      </p:sp>
      <p:pic>
        <p:nvPicPr>
          <p:cNvPr id="12" name="Content Placeholder 11" descr="tor_network_overview_black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" r="35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79496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ounded Rectangle 131"/>
          <p:cNvSpPr/>
          <p:nvPr/>
        </p:nvSpPr>
        <p:spPr bwMode="auto">
          <a:xfrm>
            <a:off x="2751932" y="1571626"/>
            <a:ext cx="4572000" cy="4343399"/>
          </a:xfrm>
          <a:prstGeom prst="roundRect">
            <a:avLst/>
          </a:prstGeom>
          <a:solidFill>
            <a:schemeClr val="bg1">
              <a:lumMod val="95000"/>
              <a:alpha val="40000"/>
            </a:schemeClr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Relay Internals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2157" y="1724025"/>
            <a:ext cx="1905000" cy="461665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pPr algn="ctr"/>
            <a:r>
              <a:rPr lang="en-US" dirty="0" smtClean="0"/>
              <a:t>Kernel Input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38756" y="1724025"/>
            <a:ext cx="1981200" cy="461665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pPr algn="ctr"/>
            <a:r>
              <a:rPr lang="en-US" dirty="0" smtClean="0"/>
              <a:t>Kernel Output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80531" y="1724026"/>
            <a:ext cx="1742576" cy="465723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Tor Input</a:t>
            </a:r>
            <a:endParaRPr lang="en-US" dirty="0"/>
          </a:p>
        </p:txBody>
      </p:sp>
      <p:sp>
        <p:nvSpPr>
          <p:cNvPr id="3" name="Delay 2"/>
          <p:cNvSpPr/>
          <p:nvPr/>
        </p:nvSpPr>
        <p:spPr bwMode="auto">
          <a:xfrm>
            <a:off x="1695156" y="3248025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13" name="Delay 12"/>
          <p:cNvSpPr/>
          <p:nvPr/>
        </p:nvSpPr>
        <p:spPr bwMode="auto">
          <a:xfrm>
            <a:off x="2980532" y="3248025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16" name="Delay 15"/>
          <p:cNvSpPr/>
          <p:nvPr/>
        </p:nvSpPr>
        <p:spPr bwMode="auto">
          <a:xfrm>
            <a:off x="4961731" y="3248025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17" name="Delay 16"/>
          <p:cNvSpPr/>
          <p:nvPr/>
        </p:nvSpPr>
        <p:spPr bwMode="auto">
          <a:xfrm>
            <a:off x="4961731" y="3781425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18" name="Delay 17"/>
          <p:cNvSpPr/>
          <p:nvPr/>
        </p:nvSpPr>
        <p:spPr bwMode="auto">
          <a:xfrm>
            <a:off x="6419556" y="3248025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" name="Summing Junction 3"/>
          <p:cNvSpPr/>
          <p:nvPr/>
        </p:nvSpPr>
        <p:spPr bwMode="auto">
          <a:xfrm>
            <a:off x="6038556" y="3248025"/>
            <a:ext cx="381000" cy="381000"/>
          </a:xfrm>
          <a:prstGeom prst="flowChartSummingJunction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5" name="Or 4"/>
          <p:cNvSpPr/>
          <p:nvPr/>
        </p:nvSpPr>
        <p:spPr bwMode="auto">
          <a:xfrm>
            <a:off x="4123532" y="3248025"/>
            <a:ext cx="381000" cy="381000"/>
          </a:xfrm>
          <a:prstGeom prst="flowChartOr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28" name="Or 27"/>
          <p:cNvSpPr/>
          <p:nvPr/>
        </p:nvSpPr>
        <p:spPr bwMode="auto">
          <a:xfrm>
            <a:off x="999331" y="4086226"/>
            <a:ext cx="381000" cy="381000"/>
          </a:xfrm>
          <a:prstGeom prst="flowChartOr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30" name="Decision 29"/>
          <p:cNvSpPr/>
          <p:nvPr/>
        </p:nvSpPr>
        <p:spPr bwMode="auto">
          <a:xfrm>
            <a:off x="3666332" y="3248025"/>
            <a:ext cx="457200" cy="381000"/>
          </a:xfrm>
          <a:prstGeom prst="flowChartDecision">
            <a:avLst/>
          </a:prstGeom>
          <a:solidFill>
            <a:srgbClr val="6600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37" name="Delay 36"/>
          <p:cNvSpPr/>
          <p:nvPr/>
        </p:nvSpPr>
        <p:spPr bwMode="auto">
          <a:xfrm>
            <a:off x="1685131" y="4924426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38" name="Delay 37"/>
          <p:cNvSpPr/>
          <p:nvPr/>
        </p:nvSpPr>
        <p:spPr bwMode="auto">
          <a:xfrm>
            <a:off x="2970506" y="4924426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39" name="Delay 38"/>
          <p:cNvSpPr/>
          <p:nvPr/>
        </p:nvSpPr>
        <p:spPr bwMode="auto">
          <a:xfrm>
            <a:off x="4951706" y="4391026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0" name="Delay 39"/>
          <p:cNvSpPr/>
          <p:nvPr/>
        </p:nvSpPr>
        <p:spPr bwMode="auto">
          <a:xfrm>
            <a:off x="4951706" y="4924426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1" name="Delay 40"/>
          <p:cNvSpPr/>
          <p:nvPr/>
        </p:nvSpPr>
        <p:spPr bwMode="auto">
          <a:xfrm>
            <a:off x="4951706" y="5457825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2" name="Delay 41"/>
          <p:cNvSpPr/>
          <p:nvPr/>
        </p:nvSpPr>
        <p:spPr bwMode="auto">
          <a:xfrm>
            <a:off x="6409531" y="4924426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4" name="Summing Junction 43"/>
          <p:cNvSpPr/>
          <p:nvPr/>
        </p:nvSpPr>
        <p:spPr bwMode="auto">
          <a:xfrm>
            <a:off x="6028531" y="4924426"/>
            <a:ext cx="381000" cy="381000"/>
          </a:xfrm>
          <a:prstGeom prst="flowChartSummingJunction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5" name="Or 44"/>
          <p:cNvSpPr/>
          <p:nvPr/>
        </p:nvSpPr>
        <p:spPr bwMode="auto">
          <a:xfrm>
            <a:off x="4113507" y="4924426"/>
            <a:ext cx="381000" cy="381000"/>
          </a:xfrm>
          <a:prstGeom prst="flowChartOr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6" name="Decision 45"/>
          <p:cNvSpPr/>
          <p:nvPr/>
        </p:nvSpPr>
        <p:spPr bwMode="auto">
          <a:xfrm>
            <a:off x="3656306" y="4924426"/>
            <a:ext cx="457200" cy="381000"/>
          </a:xfrm>
          <a:prstGeom prst="flowChartDecision">
            <a:avLst/>
          </a:prstGeom>
          <a:solidFill>
            <a:srgbClr val="6600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723731" y="1724025"/>
            <a:ext cx="1742576" cy="465723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Tor Output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362156" y="2105025"/>
            <a:ext cx="1742576" cy="465723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Tor Circuits</a:t>
            </a:r>
            <a:endParaRPr lang="en-US" dirty="0"/>
          </a:p>
        </p:txBody>
      </p:sp>
      <p:sp>
        <p:nvSpPr>
          <p:cNvPr id="49" name="Delay 48"/>
          <p:cNvSpPr/>
          <p:nvPr/>
        </p:nvSpPr>
        <p:spPr bwMode="auto">
          <a:xfrm>
            <a:off x="4961731" y="2714626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53" name="5-Point Star 52"/>
          <p:cNvSpPr/>
          <p:nvPr/>
        </p:nvSpPr>
        <p:spPr bwMode="auto">
          <a:xfrm>
            <a:off x="5647531" y="3171825"/>
            <a:ext cx="457200" cy="457200"/>
          </a:xfrm>
          <a:prstGeom prst="star5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54" name="5-Point Star 53"/>
          <p:cNvSpPr/>
          <p:nvPr/>
        </p:nvSpPr>
        <p:spPr bwMode="auto">
          <a:xfrm>
            <a:off x="5647531" y="4848226"/>
            <a:ext cx="457200" cy="457200"/>
          </a:xfrm>
          <a:prstGeom prst="star5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55" name="5-Point Star 54"/>
          <p:cNvSpPr/>
          <p:nvPr/>
        </p:nvSpPr>
        <p:spPr bwMode="auto">
          <a:xfrm>
            <a:off x="2523332" y="4010026"/>
            <a:ext cx="457200" cy="457200"/>
          </a:xfrm>
          <a:prstGeom prst="star5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cxnSp>
        <p:nvCxnSpPr>
          <p:cNvPr id="57" name="Straight Arrow Connector 56"/>
          <p:cNvCxnSpPr>
            <a:stCxn id="28" idx="0"/>
            <a:endCxn id="3" idx="1"/>
          </p:cNvCxnSpPr>
          <p:nvPr/>
        </p:nvCxnSpPr>
        <p:spPr bwMode="auto">
          <a:xfrm flipV="1">
            <a:off x="1189831" y="3438526"/>
            <a:ext cx="505325" cy="64770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Straight Arrow Connector 57"/>
          <p:cNvCxnSpPr>
            <a:stCxn id="28" idx="4"/>
            <a:endCxn id="37" idx="1"/>
          </p:cNvCxnSpPr>
          <p:nvPr/>
        </p:nvCxnSpPr>
        <p:spPr bwMode="auto">
          <a:xfrm>
            <a:off x="1189831" y="4467225"/>
            <a:ext cx="495300" cy="64770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Straight Arrow Connector 62"/>
          <p:cNvCxnSpPr>
            <a:stCxn id="3" idx="3"/>
            <a:endCxn id="13" idx="1"/>
          </p:cNvCxnSpPr>
          <p:nvPr/>
        </p:nvCxnSpPr>
        <p:spPr bwMode="auto">
          <a:xfrm>
            <a:off x="2380958" y="3438525"/>
            <a:ext cx="599574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Straight Arrow Connector 65"/>
          <p:cNvCxnSpPr>
            <a:stCxn id="37" idx="3"/>
            <a:endCxn id="38" idx="1"/>
          </p:cNvCxnSpPr>
          <p:nvPr/>
        </p:nvCxnSpPr>
        <p:spPr bwMode="auto">
          <a:xfrm>
            <a:off x="2370933" y="5114925"/>
            <a:ext cx="599574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1" name="Straight Arrow Connector 90"/>
          <p:cNvCxnSpPr/>
          <p:nvPr/>
        </p:nvCxnSpPr>
        <p:spPr bwMode="auto">
          <a:xfrm flipV="1">
            <a:off x="389732" y="4314825"/>
            <a:ext cx="609600" cy="1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2" name="Straight Arrow Connector 91"/>
          <p:cNvCxnSpPr>
            <a:stCxn id="41" idx="3"/>
            <a:endCxn id="44" idx="3"/>
          </p:cNvCxnSpPr>
          <p:nvPr/>
        </p:nvCxnSpPr>
        <p:spPr bwMode="auto">
          <a:xfrm flipV="1">
            <a:off x="5637507" y="5249629"/>
            <a:ext cx="446821" cy="3986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5" name="Straight Arrow Connector 94"/>
          <p:cNvCxnSpPr>
            <a:stCxn id="40" idx="3"/>
            <a:endCxn id="44" idx="2"/>
          </p:cNvCxnSpPr>
          <p:nvPr/>
        </p:nvCxnSpPr>
        <p:spPr bwMode="auto">
          <a:xfrm>
            <a:off x="5637508" y="5114925"/>
            <a:ext cx="391025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8" name="Straight Arrow Connector 97"/>
          <p:cNvCxnSpPr>
            <a:stCxn id="39" idx="3"/>
            <a:endCxn id="44" idx="1"/>
          </p:cNvCxnSpPr>
          <p:nvPr/>
        </p:nvCxnSpPr>
        <p:spPr bwMode="auto">
          <a:xfrm>
            <a:off x="5637507" y="4581525"/>
            <a:ext cx="446821" cy="3986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1" name="Straight Arrow Connector 100"/>
          <p:cNvCxnSpPr>
            <a:stCxn id="17" idx="3"/>
            <a:endCxn id="4" idx="3"/>
          </p:cNvCxnSpPr>
          <p:nvPr/>
        </p:nvCxnSpPr>
        <p:spPr bwMode="auto">
          <a:xfrm flipV="1">
            <a:off x="5647532" y="3573229"/>
            <a:ext cx="446821" cy="3986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4" name="Straight Arrow Connector 103"/>
          <p:cNvCxnSpPr>
            <a:stCxn id="16" idx="3"/>
            <a:endCxn id="4" idx="2"/>
          </p:cNvCxnSpPr>
          <p:nvPr/>
        </p:nvCxnSpPr>
        <p:spPr bwMode="auto">
          <a:xfrm>
            <a:off x="5647532" y="3438525"/>
            <a:ext cx="391025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7" name="Straight Arrow Connector 106"/>
          <p:cNvCxnSpPr>
            <a:stCxn id="49" idx="3"/>
            <a:endCxn id="4" idx="1"/>
          </p:cNvCxnSpPr>
          <p:nvPr/>
        </p:nvCxnSpPr>
        <p:spPr bwMode="auto">
          <a:xfrm>
            <a:off x="5647532" y="2905125"/>
            <a:ext cx="446821" cy="3986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0" name="Straight Arrow Connector 109"/>
          <p:cNvCxnSpPr>
            <a:stCxn id="5" idx="6"/>
            <a:endCxn id="17" idx="1"/>
          </p:cNvCxnSpPr>
          <p:nvPr/>
        </p:nvCxnSpPr>
        <p:spPr bwMode="auto">
          <a:xfrm>
            <a:off x="4504531" y="3438525"/>
            <a:ext cx="457200" cy="53340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3" name="Straight Arrow Connector 112"/>
          <p:cNvCxnSpPr>
            <a:stCxn id="5" idx="7"/>
            <a:endCxn id="49" idx="1"/>
          </p:cNvCxnSpPr>
          <p:nvPr/>
        </p:nvCxnSpPr>
        <p:spPr bwMode="auto">
          <a:xfrm flipV="1">
            <a:off x="4448735" y="2905125"/>
            <a:ext cx="512996" cy="3986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8" name="Straight Arrow Connector 117"/>
          <p:cNvCxnSpPr>
            <a:stCxn id="5" idx="5"/>
            <a:endCxn id="40" idx="1"/>
          </p:cNvCxnSpPr>
          <p:nvPr/>
        </p:nvCxnSpPr>
        <p:spPr bwMode="auto">
          <a:xfrm>
            <a:off x="4448736" y="3573230"/>
            <a:ext cx="502971" cy="1541695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1" name="Straight Arrow Connector 120"/>
          <p:cNvCxnSpPr>
            <a:stCxn id="45" idx="7"/>
            <a:endCxn id="16" idx="1"/>
          </p:cNvCxnSpPr>
          <p:nvPr/>
        </p:nvCxnSpPr>
        <p:spPr bwMode="auto">
          <a:xfrm flipV="1">
            <a:off x="4438711" y="3438526"/>
            <a:ext cx="523021" cy="1541695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4" name="Straight Arrow Connector 123"/>
          <p:cNvCxnSpPr>
            <a:stCxn id="45" idx="6"/>
            <a:endCxn id="39" idx="1"/>
          </p:cNvCxnSpPr>
          <p:nvPr/>
        </p:nvCxnSpPr>
        <p:spPr bwMode="auto">
          <a:xfrm flipV="1">
            <a:off x="4494506" y="4581525"/>
            <a:ext cx="457200" cy="53340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7" name="Straight Arrow Connector 126"/>
          <p:cNvCxnSpPr>
            <a:stCxn id="45" idx="5"/>
            <a:endCxn id="41" idx="1"/>
          </p:cNvCxnSpPr>
          <p:nvPr/>
        </p:nvCxnSpPr>
        <p:spPr bwMode="auto">
          <a:xfrm>
            <a:off x="4438710" y="5249629"/>
            <a:ext cx="512996" cy="3986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1" name="Rectangular Callout 60"/>
          <p:cNvSpPr/>
          <p:nvPr/>
        </p:nvSpPr>
        <p:spPr bwMode="auto">
          <a:xfrm>
            <a:off x="5342731" y="6219825"/>
            <a:ext cx="2514600" cy="914400"/>
          </a:xfrm>
          <a:prstGeom prst="wedgeRectCallout">
            <a:avLst>
              <a:gd name="adj1" fmla="val -25040"/>
              <a:gd name="adj2" fmla="val -67061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 smtClean="0"/>
              <a:t>Schedule </a:t>
            </a:r>
            <a:r>
              <a:rPr lang="en-US" dirty="0" smtClean="0"/>
              <a:t>cells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324350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ounded Rectangle 131"/>
          <p:cNvSpPr/>
          <p:nvPr/>
        </p:nvSpPr>
        <p:spPr bwMode="auto">
          <a:xfrm>
            <a:off x="2751932" y="1571626"/>
            <a:ext cx="4572000" cy="4343399"/>
          </a:xfrm>
          <a:prstGeom prst="roundRect">
            <a:avLst/>
          </a:prstGeom>
          <a:solidFill>
            <a:schemeClr val="bg1">
              <a:lumMod val="95000"/>
              <a:alpha val="40000"/>
            </a:schemeClr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Relay Internals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2157" y="1724025"/>
            <a:ext cx="1905000" cy="461665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pPr algn="ctr"/>
            <a:r>
              <a:rPr lang="en-US" dirty="0" smtClean="0"/>
              <a:t>Kernel Input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38756" y="1724025"/>
            <a:ext cx="1981200" cy="461665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pPr algn="ctr"/>
            <a:r>
              <a:rPr lang="en-US" dirty="0" smtClean="0"/>
              <a:t>Kernel Output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80531" y="1724026"/>
            <a:ext cx="1742576" cy="465723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Tor Input</a:t>
            </a:r>
            <a:endParaRPr lang="en-US" dirty="0"/>
          </a:p>
        </p:txBody>
      </p:sp>
      <p:sp>
        <p:nvSpPr>
          <p:cNvPr id="3" name="Delay 2"/>
          <p:cNvSpPr/>
          <p:nvPr/>
        </p:nvSpPr>
        <p:spPr bwMode="auto">
          <a:xfrm>
            <a:off x="1695156" y="3248025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13" name="Delay 12"/>
          <p:cNvSpPr/>
          <p:nvPr/>
        </p:nvSpPr>
        <p:spPr bwMode="auto">
          <a:xfrm>
            <a:off x="2980532" y="3248025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16" name="Delay 15"/>
          <p:cNvSpPr/>
          <p:nvPr/>
        </p:nvSpPr>
        <p:spPr bwMode="auto">
          <a:xfrm>
            <a:off x="4961731" y="3248025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17" name="Delay 16"/>
          <p:cNvSpPr/>
          <p:nvPr/>
        </p:nvSpPr>
        <p:spPr bwMode="auto">
          <a:xfrm>
            <a:off x="4961731" y="3781425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18" name="Delay 17"/>
          <p:cNvSpPr/>
          <p:nvPr/>
        </p:nvSpPr>
        <p:spPr bwMode="auto">
          <a:xfrm>
            <a:off x="6419556" y="3248025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19" name="Delay 18"/>
          <p:cNvSpPr/>
          <p:nvPr/>
        </p:nvSpPr>
        <p:spPr bwMode="auto">
          <a:xfrm>
            <a:off x="7638756" y="3248025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" name="Summing Junction 3"/>
          <p:cNvSpPr/>
          <p:nvPr/>
        </p:nvSpPr>
        <p:spPr bwMode="auto">
          <a:xfrm>
            <a:off x="6038556" y="3248025"/>
            <a:ext cx="381000" cy="381000"/>
          </a:xfrm>
          <a:prstGeom prst="flowChartSummingJunction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5" name="Or 4"/>
          <p:cNvSpPr/>
          <p:nvPr/>
        </p:nvSpPr>
        <p:spPr bwMode="auto">
          <a:xfrm>
            <a:off x="4123532" y="3248025"/>
            <a:ext cx="381000" cy="381000"/>
          </a:xfrm>
          <a:prstGeom prst="flowChartOr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28" name="Or 27"/>
          <p:cNvSpPr/>
          <p:nvPr/>
        </p:nvSpPr>
        <p:spPr bwMode="auto">
          <a:xfrm>
            <a:off x="999331" y="4086226"/>
            <a:ext cx="381000" cy="381000"/>
          </a:xfrm>
          <a:prstGeom prst="flowChartOr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30" name="Decision 29"/>
          <p:cNvSpPr/>
          <p:nvPr/>
        </p:nvSpPr>
        <p:spPr bwMode="auto">
          <a:xfrm>
            <a:off x="3666332" y="3248025"/>
            <a:ext cx="457200" cy="381000"/>
          </a:xfrm>
          <a:prstGeom prst="flowChartDecision">
            <a:avLst/>
          </a:prstGeom>
          <a:solidFill>
            <a:srgbClr val="6600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37" name="Delay 36"/>
          <p:cNvSpPr/>
          <p:nvPr/>
        </p:nvSpPr>
        <p:spPr bwMode="auto">
          <a:xfrm>
            <a:off x="1685131" y="4924426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38" name="Delay 37"/>
          <p:cNvSpPr/>
          <p:nvPr/>
        </p:nvSpPr>
        <p:spPr bwMode="auto">
          <a:xfrm>
            <a:off x="2970506" y="4924426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39" name="Delay 38"/>
          <p:cNvSpPr/>
          <p:nvPr/>
        </p:nvSpPr>
        <p:spPr bwMode="auto">
          <a:xfrm>
            <a:off x="4951706" y="4391026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0" name="Delay 39"/>
          <p:cNvSpPr/>
          <p:nvPr/>
        </p:nvSpPr>
        <p:spPr bwMode="auto">
          <a:xfrm>
            <a:off x="4951706" y="4924426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1" name="Delay 40"/>
          <p:cNvSpPr/>
          <p:nvPr/>
        </p:nvSpPr>
        <p:spPr bwMode="auto">
          <a:xfrm>
            <a:off x="4951706" y="5457825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2" name="Delay 41"/>
          <p:cNvSpPr/>
          <p:nvPr/>
        </p:nvSpPr>
        <p:spPr bwMode="auto">
          <a:xfrm>
            <a:off x="6409531" y="4924426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3" name="Delay 42"/>
          <p:cNvSpPr/>
          <p:nvPr/>
        </p:nvSpPr>
        <p:spPr bwMode="auto">
          <a:xfrm>
            <a:off x="7628731" y="4924426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4" name="Summing Junction 43"/>
          <p:cNvSpPr/>
          <p:nvPr/>
        </p:nvSpPr>
        <p:spPr bwMode="auto">
          <a:xfrm>
            <a:off x="6028531" y="4924426"/>
            <a:ext cx="381000" cy="381000"/>
          </a:xfrm>
          <a:prstGeom prst="flowChartSummingJunction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5" name="Or 44"/>
          <p:cNvSpPr/>
          <p:nvPr/>
        </p:nvSpPr>
        <p:spPr bwMode="auto">
          <a:xfrm>
            <a:off x="4113507" y="4924426"/>
            <a:ext cx="381000" cy="381000"/>
          </a:xfrm>
          <a:prstGeom prst="flowChartOr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6" name="Decision 45"/>
          <p:cNvSpPr/>
          <p:nvPr/>
        </p:nvSpPr>
        <p:spPr bwMode="auto">
          <a:xfrm>
            <a:off x="3656306" y="4924426"/>
            <a:ext cx="457200" cy="381000"/>
          </a:xfrm>
          <a:prstGeom prst="flowChartDecision">
            <a:avLst/>
          </a:prstGeom>
          <a:solidFill>
            <a:srgbClr val="6600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723731" y="1724025"/>
            <a:ext cx="1742576" cy="465723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Tor Output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362156" y="2105025"/>
            <a:ext cx="1742576" cy="465723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Tor Circuits</a:t>
            </a:r>
            <a:endParaRPr lang="en-US" dirty="0"/>
          </a:p>
        </p:txBody>
      </p:sp>
      <p:sp>
        <p:nvSpPr>
          <p:cNvPr id="49" name="Delay 48"/>
          <p:cNvSpPr/>
          <p:nvPr/>
        </p:nvSpPr>
        <p:spPr bwMode="auto">
          <a:xfrm>
            <a:off x="4961731" y="2714626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52" name="5-Point Star 51"/>
          <p:cNvSpPr/>
          <p:nvPr/>
        </p:nvSpPr>
        <p:spPr bwMode="auto">
          <a:xfrm>
            <a:off x="7095331" y="4010026"/>
            <a:ext cx="457200" cy="457200"/>
          </a:xfrm>
          <a:prstGeom prst="star5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53" name="5-Point Star 52"/>
          <p:cNvSpPr/>
          <p:nvPr/>
        </p:nvSpPr>
        <p:spPr bwMode="auto">
          <a:xfrm>
            <a:off x="5647531" y="3171825"/>
            <a:ext cx="457200" cy="457200"/>
          </a:xfrm>
          <a:prstGeom prst="star5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54" name="5-Point Star 53"/>
          <p:cNvSpPr/>
          <p:nvPr/>
        </p:nvSpPr>
        <p:spPr bwMode="auto">
          <a:xfrm>
            <a:off x="5647531" y="4848226"/>
            <a:ext cx="457200" cy="457200"/>
          </a:xfrm>
          <a:prstGeom prst="star5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55" name="5-Point Star 54"/>
          <p:cNvSpPr/>
          <p:nvPr/>
        </p:nvSpPr>
        <p:spPr bwMode="auto">
          <a:xfrm>
            <a:off x="2523332" y="4010026"/>
            <a:ext cx="457200" cy="457200"/>
          </a:xfrm>
          <a:prstGeom prst="star5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cxnSp>
        <p:nvCxnSpPr>
          <p:cNvPr id="57" name="Straight Arrow Connector 56"/>
          <p:cNvCxnSpPr>
            <a:stCxn id="28" idx="0"/>
            <a:endCxn id="3" idx="1"/>
          </p:cNvCxnSpPr>
          <p:nvPr/>
        </p:nvCxnSpPr>
        <p:spPr bwMode="auto">
          <a:xfrm flipV="1">
            <a:off x="1189831" y="3438526"/>
            <a:ext cx="505325" cy="64770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Straight Arrow Connector 57"/>
          <p:cNvCxnSpPr>
            <a:stCxn id="28" idx="4"/>
            <a:endCxn id="37" idx="1"/>
          </p:cNvCxnSpPr>
          <p:nvPr/>
        </p:nvCxnSpPr>
        <p:spPr bwMode="auto">
          <a:xfrm>
            <a:off x="1189831" y="4467225"/>
            <a:ext cx="495300" cy="64770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Straight Arrow Connector 62"/>
          <p:cNvCxnSpPr>
            <a:stCxn id="3" idx="3"/>
            <a:endCxn id="13" idx="1"/>
          </p:cNvCxnSpPr>
          <p:nvPr/>
        </p:nvCxnSpPr>
        <p:spPr bwMode="auto">
          <a:xfrm>
            <a:off x="2380958" y="3438525"/>
            <a:ext cx="599574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Straight Arrow Connector 65"/>
          <p:cNvCxnSpPr>
            <a:stCxn id="37" idx="3"/>
            <a:endCxn id="38" idx="1"/>
          </p:cNvCxnSpPr>
          <p:nvPr/>
        </p:nvCxnSpPr>
        <p:spPr bwMode="auto">
          <a:xfrm>
            <a:off x="2370933" y="5114925"/>
            <a:ext cx="599574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0" name="Straight Arrow Connector 69"/>
          <p:cNvCxnSpPr>
            <a:stCxn id="18" idx="3"/>
            <a:endCxn id="19" idx="1"/>
          </p:cNvCxnSpPr>
          <p:nvPr/>
        </p:nvCxnSpPr>
        <p:spPr bwMode="auto">
          <a:xfrm>
            <a:off x="7105356" y="3438525"/>
            <a:ext cx="533400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3" name="Straight Arrow Connector 72"/>
          <p:cNvCxnSpPr>
            <a:stCxn id="42" idx="3"/>
            <a:endCxn id="43" idx="1"/>
          </p:cNvCxnSpPr>
          <p:nvPr/>
        </p:nvCxnSpPr>
        <p:spPr bwMode="auto">
          <a:xfrm>
            <a:off x="7095331" y="5114925"/>
            <a:ext cx="533400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1" name="Straight Arrow Connector 90"/>
          <p:cNvCxnSpPr/>
          <p:nvPr/>
        </p:nvCxnSpPr>
        <p:spPr bwMode="auto">
          <a:xfrm flipV="1">
            <a:off x="389732" y="4314825"/>
            <a:ext cx="609600" cy="1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2" name="Straight Arrow Connector 91"/>
          <p:cNvCxnSpPr>
            <a:stCxn id="41" idx="3"/>
            <a:endCxn id="44" idx="3"/>
          </p:cNvCxnSpPr>
          <p:nvPr/>
        </p:nvCxnSpPr>
        <p:spPr bwMode="auto">
          <a:xfrm flipV="1">
            <a:off x="5637507" y="5249629"/>
            <a:ext cx="446821" cy="3986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5" name="Straight Arrow Connector 94"/>
          <p:cNvCxnSpPr>
            <a:stCxn id="40" idx="3"/>
            <a:endCxn id="44" idx="2"/>
          </p:cNvCxnSpPr>
          <p:nvPr/>
        </p:nvCxnSpPr>
        <p:spPr bwMode="auto">
          <a:xfrm>
            <a:off x="5637508" y="5114925"/>
            <a:ext cx="391025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8" name="Straight Arrow Connector 97"/>
          <p:cNvCxnSpPr>
            <a:stCxn id="39" idx="3"/>
            <a:endCxn id="44" idx="1"/>
          </p:cNvCxnSpPr>
          <p:nvPr/>
        </p:nvCxnSpPr>
        <p:spPr bwMode="auto">
          <a:xfrm>
            <a:off x="5637507" y="4581525"/>
            <a:ext cx="446821" cy="3986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1" name="Straight Arrow Connector 100"/>
          <p:cNvCxnSpPr>
            <a:stCxn id="17" idx="3"/>
            <a:endCxn id="4" idx="3"/>
          </p:cNvCxnSpPr>
          <p:nvPr/>
        </p:nvCxnSpPr>
        <p:spPr bwMode="auto">
          <a:xfrm flipV="1">
            <a:off x="5647532" y="3573229"/>
            <a:ext cx="446821" cy="3986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4" name="Straight Arrow Connector 103"/>
          <p:cNvCxnSpPr>
            <a:stCxn id="16" idx="3"/>
            <a:endCxn id="4" idx="2"/>
          </p:cNvCxnSpPr>
          <p:nvPr/>
        </p:nvCxnSpPr>
        <p:spPr bwMode="auto">
          <a:xfrm>
            <a:off x="5647532" y="3438525"/>
            <a:ext cx="391025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7" name="Straight Arrow Connector 106"/>
          <p:cNvCxnSpPr>
            <a:stCxn id="49" idx="3"/>
            <a:endCxn id="4" idx="1"/>
          </p:cNvCxnSpPr>
          <p:nvPr/>
        </p:nvCxnSpPr>
        <p:spPr bwMode="auto">
          <a:xfrm>
            <a:off x="5647532" y="2905125"/>
            <a:ext cx="446821" cy="3986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0" name="Straight Arrow Connector 109"/>
          <p:cNvCxnSpPr>
            <a:stCxn id="5" idx="6"/>
            <a:endCxn id="17" idx="1"/>
          </p:cNvCxnSpPr>
          <p:nvPr/>
        </p:nvCxnSpPr>
        <p:spPr bwMode="auto">
          <a:xfrm>
            <a:off x="4504531" y="3438525"/>
            <a:ext cx="457200" cy="53340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3" name="Straight Arrow Connector 112"/>
          <p:cNvCxnSpPr>
            <a:stCxn id="5" idx="7"/>
            <a:endCxn id="49" idx="1"/>
          </p:cNvCxnSpPr>
          <p:nvPr/>
        </p:nvCxnSpPr>
        <p:spPr bwMode="auto">
          <a:xfrm flipV="1">
            <a:off x="4448735" y="2905125"/>
            <a:ext cx="512996" cy="3986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8" name="Straight Arrow Connector 117"/>
          <p:cNvCxnSpPr>
            <a:stCxn id="5" idx="5"/>
            <a:endCxn id="40" idx="1"/>
          </p:cNvCxnSpPr>
          <p:nvPr/>
        </p:nvCxnSpPr>
        <p:spPr bwMode="auto">
          <a:xfrm>
            <a:off x="4448736" y="3573230"/>
            <a:ext cx="502971" cy="1541695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1" name="Straight Arrow Connector 120"/>
          <p:cNvCxnSpPr>
            <a:stCxn id="45" idx="7"/>
            <a:endCxn id="16" idx="1"/>
          </p:cNvCxnSpPr>
          <p:nvPr/>
        </p:nvCxnSpPr>
        <p:spPr bwMode="auto">
          <a:xfrm flipV="1">
            <a:off x="4438711" y="3438526"/>
            <a:ext cx="523021" cy="1541695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4" name="Straight Arrow Connector 123"/>
          <p:cNvCxnSpPr>
            <a:stCxn id="45" idx="6"/>
            <a:endCxn id="39" idx="1"/>
          </p:cNvCxnSpPr>
          <p:nvPr/>
        </p:nvCxnSpPr>
        <p:spPr bwMode="auto">
          <a:xfrm flipV="1">
            <a:off x="4494506" y="4581525"/>
            <a:ext cx="457200" cy="53340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7" name="Straight Arrow Connector 126"/>
          <p:cNvCxnSpPr>
            <a:stCxn id="45" idx="5"/>
            <a:endCxn id="41" idx="1"/>
          </p:cNvCxnSpPr>
          <p:nvPr/>
        </p:nvCxnSpPr>
        <p:spPr bwMode="auto">
          <a:xfrm>
            <a:off x="4438710" y="5249629"/>
            <a:ext cx="512996" cy="3986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1" name="Rectangular Callout 60"/>
          <p:cNvSpPr/>
          <p:nvPr/>
        </p:nvSpPr>
        <p:spPr bwMode="auto">
          <a:xfrm>
            <a:off x="6028531" y="6143625"/>
            <a:ext cx="3124200" cy="1219200"/>
          </a:xfrm>
          <a:prstGeom prst="wedgeRectCallout">
            <a:avLst>
              <a:gd name="adj1" fmla="val -25040"/>
              <a:gd name="adj2" fmla="val -67061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 smtClean="0"/>
              <a:t>Write data </a:t>
            </a:r>
            <a:r>
              <a:rPr lang="en-US" dirty="0"/>
              <a:t>from Tor into sockets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13351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ounded Rectangle 131"/>
          <p:cNvSpPr/>
          <p:nvPr/>
        </p:nvSpPr>
        <p:spPr bwMode="auto">
          <a:xfrm>
            <a:off x="2751932" y="1571626"/>
            <a:ext cx="4572000" cy="4343399"/>
          </a:xfrm>
          <a:prstGeom prst="roundRect">
            <a:avLst/>
          </a:prstGeom>
          <a:solidFill>
            <a:schemeClr val="bg1">
              <a:lumMod val="95000"/>
              <a:alpha val="40000"/>
            </a:schemeClr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Relay Internals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2157" y="1724025"/>
            <a:ext cx="1905000" cy="461665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pPr algn="ctr"/>
            <a:r>
              <a:rPr lang="en-US" dirty="0" smtClean="0"/>
              <a:t>Kernel Input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38756" y="1724025"/>
            <a:ext cx="1981200" cy="461665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pPr algn="ctr"/>
            <a:r>
              <a:rPr lang="en-US" dirty="0" smtClean="0"/>
              <a:t>Kernel Output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80531" y="1724026"/>
            <a:ext cx="1742576" cy="465723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Tor Input</a:t>
            </a:r>
            <a:endParaRPr lang="en-US" dirty="0"/>
          </a:p>
        </p:txBody>
      </p:sp>
      <p:sp>
        <p:nvSpPr>
          <p:cNvPr id="3" name="Delay 2"/>
          <p:cNvSpPr/>
          <p:nvPr/>
        </p:nvSpPr>
        <p:spPr bwMode="auto">
          <a:xfrm>
            <a:off x="1695156" y="3248025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13" name="Delay 12"/>
          <p:cNvSpPr/>
          <p:nvPr/>
        </p:nvSpPr>
        <p:spPr bwMode="auto">
          <a:xfrm>
            <a:off x="2980532" y="3248025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16" name="Delay 15"/>
          <p:cNvSpPr/>
          <p:nvPr/>
        </p:nvSpPr>
        <p:spPr bwMode="auto">
          <a:xfrm>
            <a:off x="4961731" y="3248025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17" name="Delay 16"/>
          <p:cNvSpPr/>
          <p:nvPr/>
        </p:nvSpPr>
        <p:spPr bwMode="auto">
          <a:xfrm>
            <a:off x="4961731" y="3781425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18" name="Delay 17"/>
          <p:cNvSpPr/>
          <p:nvPr/>
        </p:nvSpPr>
        <p:spPr bwMode="auto">
          <a:xfrm>
            <a:off x="6419556" y="3248025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19" name="Delay 18"/>
          <p:cNvSpPr/>
          <p:nvPr/>
        </p:nvSpPr>
        <p:spPr bwMode="auto">
          <a:xfrm>
            <a:off x="7638756" y="3248025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" name="Summing Junction 3"/>
          <p:cNvSpPr/>
          <p:nvPr/>
        </p:nvSpPr>
        <p:spPr bwMode="auto">
          <a:xfrm>
            <a:off x="6038556" y="3248025"/>
            <a:ext cx="381000" cy="381000"/>
          </a:xfrm>
          <a:prstGeom prst="flowChartSummingJunction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5" name="Or 4"/>
          <p:cNvSpPr/>
          <p:nvPr/>
        </p:nvSpPr>
        <p:spPr bwMode="auto">
          <a:xfrm>
            <a:off x="4123532" y="3248025"/>
            <a:ext cx="381000" cy="381000"/>
          </a:xfrm>
          <a:prstGeom prst="flowChartOr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28" name="Or 27"/>
          <p:cNvSpPr/>
          <p:nvPr/>
        </p:nvSpPr>
        <p:spPr bwMode="auto">
          <a:xfrm>
            <a:off x="999331" y="4086226"/>
            <a:ext cx="381000" cy="381000"/>
          </a:xfrm>
          <a:prstGeom prst="flowChartOr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29" name="Summing Junction 28"/>
          <p:cNvSpPr/>
          <p:nvPr/>
        </p:nvSpPr>
        <p:spPr bwMode="auto">
          <a:xfrm>
            <a:off x="8847931" y="4086226"/>
            <a:ext cx="381000" cy="381000"/>
          </a:xfrm>
          <a:prstGeom prst="flowChartSummingJunction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30" name="Decision 29"/>
          <p:cNvSpPr/>
          <p:nvPr/>
        </p:nvSpPr>
        <p:spPr bwMode="auto">
          <a:xfrm>
            <a:off x="3666332" y="3248025"/>
            <a:ext cx="457200" cy="381000"/>
          </a:xfrm>
          <a:prstGeom prst="flowChartDecision">
            <a:avLst/>
          </a:prstGeom>
          <a:solidFill>
            <a:srgbClr val="6600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37" name="Delay 36"/>
          <p:cNvSpPr/>
          <p:nvPr/>
        </p:nvSpPr>
        <p:spPr bwMode="auto">
          <a:xfrm>
            <a:off x="1685131" y="4924426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38" name="Delay 37"/>
          <p:cNvSpPr/>
          <p:nvPr/>
        </p:nvSpPr>
        <p:spPr bwMode="auto">
          <a:xfrm>
            <a:off x="2970506" y="4924426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39" name="Delay 38"/>
          <p:cNvSpPr/>
          <p:nvPr/>
        </p:nvSpPr>
        <p:spPr bwMode="auto">
          <a:xfrm>
            <a:off x="4951706" y="4391026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0" name="Delay 39"/>
          <p:cNvSpPr/>
          <p:nvPr/>
        </p:nvSpPr>
        <p:spPr bwMode="auto">
          <a:xfrm>
            <a:off x="4951706" y="4924426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1" name="Delay 40"/>
          <p:cNvSpPr/>
          <p:nvPr/>
        </p:nvSpPr>
        <p:spPr bwMode="auto">
          <a:xfrm>
            <a:off x="4951706" y="5457825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2" name="Delay 41"/>
          <p:cNvSpPr/>
          <p:nvPr/>
        </p:nvSpPr>
        <p:spPr bwMode="auto">
          <a:xfrm>
            <a:off x="6409531" y="4924426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3" name="Delay 42"/>
          <p:cNvSpPr/>
          <p:nvPr/>
        </p:nvSpPr>
        <p:spPr bwMode="auto">
          <a:xfrm>
            <a:off x="7628731" y="4924426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4" name="Summing Junction 43"/>
          <p:cNvSpPr/>
          <p:nvPr/>
        </p:nvSpPr>
        <p:spPr bwMode="auto">
          <a:xfrm>
            <a:off x="6028531" y="4924426"/>
            <a:ext cx="381000" cy="381000"/>
          </a:xfrm>
          <a:prstGeom prst="flowChartSummingJunction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5" name="Or 44"/>
          <p:cNvSpPr/>
          <p:nvPr/>
        </p:nvSpPr>
        <p:spPr bwMode="auto">
          <a:xfrm>
            <a:off x="4113507" y="4924426"/>
            <a:ext cx="381000" cy="381000"/>
          </a:xfrm>
          <a:prstGeom prst="flowChartOr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6" name="Decision 45"/>
          <p:cNvSpPr/>
          <p:nvPr/>
        </p:nvSpPr>
        <p:spPr bwMode="auto">
          <a:xfrm>
            <a:off x="3656306" y="4924426"/>
            <a:ext cx="457200" cy="381000"/>
          </a:xfrm>
          <a:prstGeom prst="flowChartDecision">
            <a:avLst/>
          </a:prstGeom>
          <a:solidFill>
            <a:srgbClr val="6600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723731" y="1724025"/>
            <a:ext cx="1742576" cy="465723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Tor Output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362156" y="2105025"/>
            <a:ext cx="1742576" cy="465723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Tor Circuits</a:t>
            </a:r>
            <a:endParaRPr lang="en-US" dirty="0"/>
          </a:p>
        </p:txBody>
      </p:sp>
      <p:sp>
        <p:nvSpPr>
          <p:cNvPr id="49" name="Delay 48"/>
          <p:cNvSpPr/>
          <p:nvPr/>
        </p:nvSpPr>
        <p:spPr bwMode="auto">
          <a:xfrm>
            <a:off x="4961731" y="2714626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51" name="5-Point Star 50"/>
          <p:cNvSpPr/>
          <p:nvPr/>
        </p:nvSpPr>
        <p:spPr bwMode="auto">
          <a:xfrm>
            <a:off x="8390731" y="4010026"/>
            <a:ext cx="457200" cy="457200"/>
          </a:xfrm>
          <a:prstGeom prst="star5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52" name="5-Point Star 51"/>
          <p:cNvSpPr/>
          <p:nvPr/>
        </p:nvSpPr>
        <p:spPr bwMode="auto">
          <a:xfrm>
            <a:off x="7095331" y="4010026"/>
            <a:ext cx="457200" cy="457200"/>
          </a:xfrm>
          <a:prstGeom prst="star5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53" name="5-Point Star 52"/>
          <p:cNvSpPr/>
          <p:nvPr/>
        </p:nvSpPr>
        <p:spPr bwMode="auto">
          <a:xfrm>
            <a:off x="5647531" y="3171825"/>
            <a:ext cx="457200" cy="457200"/>
          </a:xfrm>
          <a:prstGeom prst="star5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54" name="5-Point Star 53"/>
          <p:cNvSpPr/>
          <p:nvPr/>
        </p:nvSpPr>
        <p:spPr bwMode="auto">
          <a:xfrm>
            <a:off x="5647531" y="4848226"/>
            <a:ext cx="457200" cy="457200"/>
          </a:xfrm>
          <a:prstGeom prst="star5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55" name="5-Point Star 54"/>
          <p:cNvSpPr/>
          <p:nvPr/>
        </p:nvSpPr>
        <p:spPr bwMode="auto">
          <a:xfrm>
            <a:off x="2523332" y="4010026"/>
            <a:ext cx="457200" cy="457200"/>
          </a:xfrm>
          <a:prstGeom prst="star5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cxnSp>
        <p:nvCxnSpPr>
          <p:cNvPr id="57" name="Straight Arrow Connector 56"/>
          <p:cNvCxnSpPr>
            <a:stCxn id="28" idx="0"/>
            <a:endCxn id="3" idx="1"/>
          </p:cNvCxnSpPr>
          <p:nvPr/>
        </p:nvCxnSpPr>
        <p:spPr bwMode="auto">
          <a:xfrm flipV="1">
            <a:off x="1189831" y="3438526"/>
            <a:ext cx="505325" cy="64770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Straight Arrow Connector 57"/>
          <p:cNvCxnSpPr>
            <a:stCxn id="28" idx="4"/>
            <a:endCxn id="37" idx="1"/>
          </p:cNvCxnSpPr>
          <p:nvPr/>
        </p:nvCxnSpPr>
        <p:spPr bwMode="auto">
          <a:xfrm>
            <a:off x="1189831" y="4467225"/>
            <a:ext cx="495300" cy="64770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Straight Arrow Connector 62"/>
          <p:cNvCxnSpPr>
            <a:stCxn id="3" idx="3"/>
            <a:endCxn id="13" idx="1"/>
          </p:cNvCxnSpPr>
          <p:nvPr/>
        </p:nvCxnSpPr>
        <p:spPr bwMode="auto">
          <a:xfrm>
            <a:off x="2380958" y="3438525"/>
            <a:ext cx="599574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Straight Arrow Connector 65"/>
          <p:cNvCxnSpPr>
            <a:stCxn id="37" idx="3"/>
            <a:endCxn id="38" idx="1"/>
          </p:cNvCxnSpPr>
          <p:nvPr/>
        </p:nvCxnSpPr>
        <p:spPr bwMode="auto">
          <a:xfrm>
            <a:off x="2370933" y="5114925"/>
            <a:ext cx="599574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0" name="Straight Arrow Connector 69"/>
          <p:cNvCxnSpPr>
            <a:stCxn id="18" idx="3"/>
            <a:endCxn id="19" idx="1"/>
          </p:cNvCxnSpPr>
          <p:nvPr/>
        </p:nvCxnSpPr>
        <p:spPr bwMode="auto">
          <a:xfrm>
            <a:off x="7105356" y="3438525"/>
            <a:ext cx="533400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3" name="Straight Arrow Connector 72"/>
          <p:cNvCxnSpPr>
            <a:stCxn id="42" idx="3"/>
            <a:endCxn id="43" idx="1"/>
          </p:cNvCxnSpPr>
          <p:nvPr/>
        </p:nvCxnSpPr>
        <p:spPr bwMode="auto">
          <a:xfrm>
            <a:off x="7095331" y="5114925"/>
            <a:ext cx="533400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43" idx="3"/>
            <a:endCxn id="29" idx="3"/>
          </p:cNvCxnSpPr>
          <p:nvPr/>
        </p:nvCxnSpPr>
        <p:spPr bwMode="auto">
          <a:xfrm flipV="1">
            <a:off x="8314531" y="4411429"/>
            <a:ext cx="589196" cy="7034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9" name="Straight Arrow Connector 78"/>
          <p:cNvCxnSpPr>
            <a:stCxn id="19" idx="3"/>
            <a:endCxn id="29" idx="1"/>
          </p:cNvCxnSpPr>
          <p:nvPr/>
        </p:nvCxnSpPr>
        <p:spPr bwMode="auto">
          <a:xfrm>
            <a:off x="8324557" y="3438526"/>
            <a:ext cx="579171" cy="7034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2" name="Straight Arrow Connector 81"/>
          <p:cNvCxnSpPr/>
          <p:nvPr/>
        </p:nvCxnSpPr>
        <p:spPr bwMode="auto">
          <a:xfrm flipV="1">
            <a:off x="9228931" y="4314825"/>
            <a:ext cx="609600" cy="1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1" name="Straight Arrow Connector 90"/>
          <p:cNvCxnSpPr/>
          <p:nvPr/>
        </p:nvCxnSpPr>
        <p:spPr bwMode="auto">
          <a:xfrm flipV="1">
            <a:off x="389732" y="4314825"/>
            <a:ext cx="609600" cy="1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2" name="Straight Arrow Connector 91"/>
          <p:cNvCxnSpPr>
            <a:stCxn id="41" idx="3"/>
            <a:endCxn id="44" idx="3"/>
          </p:cNvCxnSpPr>
          <p:nvPr/>
        </p:nvCxnSpPr>
        <p:spPr bwMode="auto">
          <a:xfrm flipV="1">
            <a:off x="5637507" y="5249629"/>
            <a:ext cx="446821" cy="3986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5" name="Straight Arrow Connector 94"/>
          <p:cNvCxnSpPr>
            <a:stCxn id="40" idx="3"/>
            <a:endCxn id="44" idx="2"/>
          </p:cNvCxnSpPr>
          <p:nvPr/>
        </p:nvCxnSpPr>
        <p:spPr bwMode="auto">
          <a:xfrm>
            <a:off x="5637508" y="5114925"/>
            <a:ext cx="391025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8" name="Straight Arrow Connector 97"/>
          <p:cNvCxnSpPr>
            <a:stCxn id="39" idx="3"/>
            <a:endCxn id="44" idx="1"/>
          </p:cNvCxnSpPr>
          <p:nvPr/>
        </p:nvCxnSpPr>
        <p:spPr bwMode="auto">
          <a:xfrm>
            <a:off x="5637507" y="4581525"/>
            <a:ext cx="446821" cy="3986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1" name="Straight Arrow Connector 100"/>
          <p:cNvCxnSpPr>
            <a:stCxn id="17" idx="3"/>
            <a:endCxn id="4" idx="3"/>
          </p:cNvCxnSpPr>
          <p:nvPr/>
        </p:nvCxnSpPr>
        <p:spPr bwMode="auto">
          <a:xfrm flipV="1">
            <a:off x="5647532" y="3573229"/>
            <a:ext cx="446821" cy="3986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4" name="Straight Arrow Connector 103"/>
          <p:cNvCxnSpPr>
            <a:stCxn id="16" idx="3"/>
            <a:endCxn id="4" idx="2"/>
          </p:cNvCxnSpPr>
          <p:nvPr/>
        </p:nvCxnSpPr>
        <p:spPr bwMode="auto">
          <a:xfrm>
            <a:off x="5647532" y="3438525"/>
            <a:ext cx="391025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7" name="Straight Arrow Connector 106"/>
          <p:cNvCxnSpPr>
            <a:stCxn id="49" idx="3"/>
            <a:endCxn id="4" idx="1"/>
          </p:cNvCxnSpPr>
          <p:nvPr/>
        </p:nvCxnSpPr>
        <p:spPr bwMode="auto">
          <a:xfrm>
            <a:off x="5647532" y="2905125"/>
            <a:ext cx="446821" cy="3986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0" name="Straight Arrow Connector 109"/>
          <p:cNvCxnSpPr>
            <a:stCxn id="5" idx="6"/>
            <a:endCxn id="17" idx="1"/>
          </p:cNvCxnSpPr>
          <p:nvPr/>
        </p:nvCxnSpPr>
        <p:spPr bwMode="auto">
          <a:xfrm>
            <a:off x="4504531" y="3438525"/>
            <a:ext cx="457200" cy="53340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3" name="Straight Arrow Connector 112"/>
          <p:cNvCxnSpPr>
            <a:stCxn id="5" idx="7"/>
            <a:endCxn id="49" idx="1"/>
          </p:cNvCxnSpPr>
          <p:nvPr/>
        </p:nvCxnSpPr>
        <p:spPr bwMode="auto">
          <a:xfrm flipV="1">
            <a:off x="4448735" y="2905125"/>
            <a:ext cx="512996" cy="3986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8" name="Straight Arrow Connector 117"/>
          <p:cNvCxnSpPr>
            <a:stCxn id="5" idx="5"/>
            <a:endCxn id="40" idx="1"/>
          </p:cNvCxnSpPr>
          <p:nvPr/>
        </p:nvCxnSpPr>
        <p:spPr bwMode="auto">
          <a:xfrm>
            <a:off x="4448736" y="3573230"/>
            <a:ext cx="502971" cy="1541695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1" name="Straight Arrow Connector 120"/>
          <p:cNvCxnSpPr>
            <a:stCxn id="45" idx="7"/>
            <a:endCxn id="16" idx="1"/>
          </p:cNvCxnSpPr>
          <p:nvPr/>
        </p:nvCxnSpPr>
        <p:spPr bwMode="auto">
          <a:xfrm flipV="1">
            <a:off x="4438711" y="3438526"/>
            <a:ext cx="523021" cy="1541695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4" name="Straight Arrow Connector 123"/>
          <p:cNvCxnSpPr>
            <a:stCxn id="45" idx="6"/>
            <a:endCxn id="39" idx="1"/>
          </p:cNvCxnSpPr>
          <p:nvPr/>
        </p:nvCxnSpPr>
        <p:spPr bwMode="auto">
          <a:xfrm flipV="1">
            <a:off x="4494506" y="4581525"/>
            <a:ext cx="457200" cy="53340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7" name="Straight Arrow Connector 126"/>
          <p:cNvCxnSpPr>
            <a:stCxn id="45" idx="5"/>
            <a:endCxn id="41" idx="1"/>
          </p:cNvCxnSpPr>
          <p:nvPr/>
        </p:nvCxnSpPr>
        <p:spPr bwMode="auto">
          <a:xfrm>
            <a:off x="4438710" y="5249629"/>
            <a:ext cx="512996" cy="3986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1" name="Rectangular Callout 60"/>
          <p:cNvSpPr/>
          <p:nvPr/>
        </p:nvSpPr>
        <p:spPr bwMode="auto">
          <a:xfrm>
            <a:off x="7857331" y="6143625"/>
            <a:ext cx="2133600" cy="990600"/>
          </a:xfrm>
          <a:prstGeom prst="wedgeRectCallout">
            <a:avLst>
              <a:gd name="adj1" fmla="val 5287"/>
              <a:gd name="adj2" fmla="val -122456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Schedule data for sending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57217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ounded Rectangle 131"/>
          <p:cNvSpPr/>
          <p:nvPr/>
        </p:nvSpPr>
        <p:spPr bwMode="auto">
          <a:xfrm>
            <a:off x="2751932" y="1571626"/>
            <a:ext cx="4572000" cy="4343399"/>
          </a:xfrm>
          <a:prstGeom prst="roundRect">
            <a:avLst/>
          </a:prstGeom>
          <a:solidFill>
            <a:schemeClr val="bg1">
              <a:lumMod val="95000"/>
              <a:alpha val="40000"/>
            </a:schemeClr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Relay Internals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2157" y="1724025"/>
            <a:ext cx="1905000" cy="461665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pPr algn="ctr"/>
            <a:r>
              <a:rPr lang="en-US" dirty="0" smtClean="0"/>
              <a:t>Kernel Input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38756" y="1724025"/>
            <a:ext cx="1981200" cy="461665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pPr algn="ctr"/>
            <a:r>
              <a:rPr lang="en-US" dirty="0" smtClean="0"/>
              <a:t>Kernel Output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80531" y="1724026"/>
            <a:ext cx="1742576" cy="465723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Tor Input</a:t>
            </a:r>
            <a:endParaRPr lang="en-US" dirty="0"/>
          </a:p>
        </p:txBody>
      </p:sp>
      <p:sp>
        <p:nvSpPr>
          <p:cNvPr id="3" name="Delay 2"/>
          <p:cNvSpPr/>
          <p:nvPr/>
        </p:nvSpPr>
        <p:spPr bwMode="auto">
          <a:xfrm>
            <a:off x="1695156" y="3248025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13" name="Delay 12"/>
          <p:cNvSpPr/>
          <p:nvPr/>
        </p:nvSpPr>
        <p:spPr bwMode="auto">
          <a:xfrm>
            <a:off x="2980532" y="3248025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16" name="Delay 15"/>
          <p:cNvSpPr/>
          <p:nvPr/>
        </p:nvSpPr>
        <p:spPr bwMode="auto">
          <a:xfrm>
            <a:off x="4961731" y="3248025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17" name="Delay 16"/>
          <p:cNvSpPr/>
          <p:nvPr/>
        </p:nvSpPr>
        <p:spPr bwMode="auto">
          <a:xfrm>
            <a:off x="4961731" y="3781425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18" name="Delay 17"/>
          <p:cNvSpPr/>
          <p:nvPr/>
        </p:nvSpPr>
        <p:spPr bwMode="auto">
          <a:xfrm>
            <a:off x="6419556" y="3248025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19" name="Delay 18"/>
          <p:cNvSpPr/>
          <p:nvPr/>
        </p:nvSpPr>
        <p:spPr bwMode="auto">
          <a:xfrm>
            <a:off x="7638756" y="3248025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" name="Summing Junction 3"/>
          <p:cNvSpPr/>
          <p:nvPr/>
        </p:nvSpPr>
        <p:spPr bwMode="auto">
          <a:xfrm>
            <a:off x="6038556" y="3248025"/>
            <a:ext cx="381000" cy="381000"/>
          </a:xfrm>
          <a:prstGeom prst="flowChartSummingJunction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5" name="Or 4"/>
          <p:cNvSpPr/>
          <p:nvPr/>
        </p:nvSpPr>
        <p:spPr bwMode="auto">
          <a:xfrm>
            <a:off x="4123532" y="3248025"/>
            <a:ext cx="381000" cy="381000"/>
          </a:xfrm>
          <a:prstGeom prst="flowChartOr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28" name="Or 27"/>
          <p:cNvSpPr/>
          <p:nvPr/>
        </p:nvSpPr>
        <p:spPr bwMode="auto">
          <a:xfrm>
            <a:off x="999331" y="4086226"/>
            <a:ext cx="381000" cy="381000"/>
          </a:xfrm>
          <a:prstGeom prst="flowChartOr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29" name="Summing Junction 28"/>
          <p:cNvSpPr/>
          <p:nvPr/>
        </p:nvSpPr>
        <p:spPr bwMode="auto">
          <a:xfrm>
            <a:off x="8847931" y="4086226"/>
            <a:ext cx="381000" cy="381000"/>
          </a:xfrm>
          <a:prstGeom prst="flowChartSummingJunction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30" name="Decision 29"/>
          <p:cNvSpPr/>
          <p:nvPr/>
        </p:nvSpPr>
        <p:spPr bwMode="auto">
          <a:xfrm>
            <a:off x="3666332" y="3248025"/>
            <a:ext cx="457200" cy="381000"/>
          </a:xfrm>
          <a:prstGeom prst="flowChartDecision">
            <a:avLst/>
          </a:prstGeom>
          <a:solidFill>
            <a:srgbClr val="6600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37" name="Delay 36"/>
          <p:cNvSpPr/>
          <p:nvPr/>
        </p:nvSpPr>
        <p:spPr bwMode="auto">
          <a:xfrm>
            <a:off x="1685131" y="4924426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38" name="Delay 37"/>
          <p:cNvSpPr/>
          <p:nvPr/>
        </p:nvSpPr>
        <p:spPr bwMode="auto">
          <a:xfrm>
            <a:off x="2970506" y="4924426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39" name="Delay 38"/>
          <p:cNvSpPr/>
          <p:nvPr/>
        </p:nvSpPr>
        <p:spPr bwMode="auto">
          <a:xfrm>
            <a:off x="4951706" y="4391026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0" name="Delay 39"/>
          <p:cNvSpPr/>
          <p:nvPr/>
        </p:nvSpPr>
        <p:spPr bwMode="auto">
          <a:xfrm>
            <a:off x="4951706" y="4924426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1" name="Delay 40"/>
          <p:cNvSpPr/>
          <p:nvPr/>
        </p:nvSpPr>
        <p:spPr bwMode="auto">
          <a:xfrm>
            <a:off x="4951706" y="5457825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2" name="Delay 41"/>
          <p:cNvSpPr/>
          <p:nvPr/>
        </p:nvSpPr>
        <p:spPr bwMode="auto">
          <a:xfrm>
            <a:off x="6409531" y="4924426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3" name="Delay 42"/>
          <p:cNvSpPr/>
          <p:nvPr/>
        </p:nvSpPr>
        <p:spPr bwMode="auto">
          <a:xfrm>
            <a:off x="7628731" y="4924426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4" name="Summing Junction 43"/>
          <p:cNvSpPr/>
          <p:nvPr/>
        </p:nvSpPr>
        <p:spPr bwMode="auto">
          <a:xfrm>
            <a:off x="6028531" y="4924426"/>
            <a:ext cx="381000" cy="381000"/>
          </a:xfrm>
          <a:prstGeom prst="flowChartSummingJunction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5" name="Or 44"/>
          <p:cNvSpPr/>
          <p:nvPr/>
        </p:nvSpPr>
        <p:spPr bwMode="auto">
          <a:xfrm>
            <a:off x="4113507" y="4924426"/>
            <a:ext cx="381000" cy="381000"/>
          </a:xfrm>
          <a:prstGeom prst="flowChartOr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6" name="Decision 45"/>
          <p:cNvSpPr/>
          <p:nvPr/>
        </p:nvSpPr>
        <p:spPr bwMode="auto">
          <a:xfrm>
            <a:off x="3656306" y="4924426"/>
            <a:ext cx="457200" cy="381000"/>
          </a:xfrm>
          <a:prstGeom prst="flowChartDecision">
            <a:avLst/>
          </a:prstGeom>
          <a:solidFill>
            <a:srgbClr val="6600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723731" y="1724025"/>
            <a:ext cx="1742576" cy="465723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Tor Output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362156" y="2105025"/>
            <a:ext cx="1742576" cy="465723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Tor Circuits</a:t>
            </a:r>
            <a:endParaRPr lang="en-US" dirty="0"/>
          </a:p>
        </p:txBody>
      </p:sp>
      <p:sp>
        <p:nvSpPr>
          <p:cNvPr id="49" name="Delay 48"/>
          <p:cNvSpPr/>
          <p:nvPr/>
        </p:nvSpPr>
        <p:spPr bwMode="auto">
          <a:xfrm>
            <a:off x="4961731" y="2714626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51" name="5-Point Star 50"/>
          <p:cNvSpPr/>
          <p:nvPr/>
        </p:nvSpPr>
        <p:spPr bwMode="auto">
          <a:xfrm>
            <a:off x="8390731" y="4010026"/>
            <a:ext cx="457200" cy="457200"/>
          </a:xfrm>
          <a:prstGeom prst="star5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52" name="5-Point Star 51"/>
          <p:cNvSpPr/>
          <p:nvPr/>
        </p:nvSpPr>
        <p:spPr bwMode="auto">
          <a:xfrm>
            <a:off x="7095331" y="4010026"/>
            <a:ext cx="457200" cy="457200"/>
          </a:xfrm>
          <a:prstGeom prst="star5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53" name="5-Point Star 52"/>
          <p:cNvSpPr/>
          <p:nvPr/>
        </p:nvSpPr>
        <p:spPr bwMode="auto">
          <a:xfrm>
            <a:off x="5647531" y="3171825"/>
            <a:ext cx="457200" cy="457200"/>
          </a:xfrm>
          <a:prstGeom prst="star5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54" name="5-Point Star 53"/>
          <p:cNvSpPr/>
          <p:nvPr/>
        </p:nvSpPr>
        <p:spPr bwMode="auto">
          <a:xfrm>
            <a:off x="5647531" y="4848226"/>
            <a:ext cx="457200" cy="457200"/>
          </a:xfrm>
          <a:prstGeom prst="star5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55" name="5-Point Star 54"/>
          <p:cNvSpPr/>
          <p:nvPr/>
        </p:nvSpPr>
        <p:spPr bwMode="auto">
          <a:xfrm>
            <a:off x="2523332" y="4010026"/>
            <a:ext cx="457200" cy="457200"/>
          </a:xfrm>
          <a:prstGeom prst="star5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cxnSp>
        <p:nvCxnSpPr>
          <p:cNvPr id="57" name="Straight Arrow Connector 56"/>
          <p:cNvCxnSpPr>
            <a:stCxn id="28" idx="0"/>
            <a:endCxn id="3" idx="1"/>
          </p:cNvCxnSpPr>
          <p:nvPr/>
        </p:nvCxnSpPr>
        <p:spPr bwMode="auto">
          <a:xfrm flipV="1">
            <a:off x="1189831" y="3438526"/>
            <a:ext cx="505325" cy="64770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Straight Arrow Connector 57"/>
          <p:cNvCxnSpPr>
            <a:stCxn id="28" idx="4"/>
            <a:endCxn id="37" idx="1"/>
          </p:cNvCxnSpPr>
          <p:nvPr/>
        </p:nvCxnSpPr>
        <p:spPr bwMode="auto">
          <a:xfrm>
            <a:off x="1189831" y="4467225"/>
            <a:ext cx="495300" cy="64770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Straight Arrow Connector 62"/>
          <p:cNvCxnSpPr>
            <a:stCxn id="3" idx="3"/>
            <a:endCxn id="13" idx="1"/>
          </p:cNvCxnSpPr>
          <p:nvPr/>
        </p:nvCxnSpPr>
        <p:spPr bwMode="auto">
          <a:xfrm>
            <a:off x="2380958" y="3438525"/>
            <a:ext cx="599574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Straight Arrow Connector 65"/>
          <p:cNvCxnSpPr>
            <a:stCxn id="37" idx="3"/>
            <a:endCxn id="38" idx="1"/>
          </p:cNvCxnSpPr>
          <p:nvPr/>
        </p:nvCxnSpPr>
        <p:spPr bwMode="auto">
          <a:xfrm>
            <a:off x="2370933" y="5114925"/>
            <a:ext cx="599574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0" name="Straight Arrow Connector 69"/>
          <p:cNvCxnSpPr>
            <a:stCxn id="18" idx="3"/>
            <a:endCxn id="19" idx="1"/>
          </p:cNvCxnSpPr>
          <p:nvPr/>
        </p:nvCxnSpPr>
        <p:spPr bwMode="auto">
          <a:xfrm>
            <a:off x="7105356" y="3438525"/>
            <a:ext cx="533400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3" name="Straight Arrow Connector 72"/>
          <p:cNvCxnSpPr>
            <a:stCxn id="42" idx="3"/>
            <a:endCxn id="43" idx="1"/>
          </p:cNvCxnSpPr>
          <p:nvPr/>
        </p:nvCxnSpPr>
        <p:spPr bwMode="auto">
          <a:xfrm>
            <a:off x="7095331" y="5114925"/>
            <a:ext cx="533400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43" idx="3"/>
            <a:endCxn id="29" idx="3"/>
          </p:cNvCxnSpPr>
          <p:nvPr/>
        </p:nvCxnSpPr>
        <p:spPr bwMode="auto">
          <a:xfrm flipV="1">
            <a:off x="8314531" y="4411429"/>
            <a:ext cx="589196" cy="7034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9" name="Straight Arrow Connector 78"/>
          <p:cNvCxnSpPr>
            <a:stCxn id="19" idx="3"/>
            <a:endCxn id="29" idx="1"/>
          </p:cNvCxnSpPr>
          <p:nvPr/>
        </p:nvCxnSpPr>
        <p:spPr bwMode="auto">
          <a:xfrm>
            <a:off x="8324557" y="3438526"/>
            <a:ext cx="579171" cy="7034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2" name="Straight Arrow Connector 81"/>
          <p:cNvCxnSpPr/>
          <p:nvPr/>
        </p:nvCxnSpPr>
        <p:spPr bwMode="auto">
          <a:xfrm flipV="1">
            <a:off x="9228931" y="4314825"/>
            <a:ext cx="609600" cy="1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1" name="Straight Arrow Connector 90"/>
          <p:cNvCxnSpPr/>
          <p:nvPr/>
        </p:nvCxnSpPr>
        <p:spPr bwMode="auto">
          <a:xfrm flipV="1">
            <a:off x="389732" y="4314825"/>
            <a:ext cx="609600" cy="1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2" name="Straight Arrow Connector 91"/>
          <p:cNvCxnSpPr>
            <a:stCxn id="41" idx="3"/>
            <a:endCxn id="44" idx="3"/>
          </p:cNvCxnSpPr>
          <p:nvPr/>
        </p:nvCxnSpPr>
        <p:spPr bwMode="auto">
          <a:xfrm flipV="1">
            <a:off x="5637507" y="5249629"/>
            <a:ext cx="446821" cy="3986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5" name="Straight Arrow Connector 94"/>
          <p:cNvCxnSpPr>
            <a:stCxn id="40" idx="3"/>
            <a:endCxn id="44" idx="2"/>
          </p:cNvCxnSpPr>
          <p:nvPr/>
        </p:nvCxnSpPr>
        <p:spPr bwMode="auto">
          <a:xfrm>
            <a:off x="5637508" y="5114925"/>
            <a:ext cx="391025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8" name="Straight Arrow Connector 97"/>
          <p:cNvCxnSpPr>
            <a:stCxn id="39" idx="3"/>
            <a:endCxn id="44" idx="1"/>
          </p:cNvCxnSpPr>
          <p:nvPr/>
        </p:nvCxnSpPr>
        <p:spPr bwMode="auto">
          <a:xfrm>
            <a:off x="5637507" y="4581525"/>
            <a:ext cx="446821" cy="3986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1" name="Straight Arrow Connector 100"/>
          <p:cNvCxnSpPr>
            <a:stCxn id="17" idx="3"/>
            <a:endCxn id="4" idx="3"/>
          </p:cNvCxnSpPr>
          <p:nvPr/>
        </p:nvCxnSpPr>
        <p:spPr bwMode="auto">
          <a:xfrm flipV="1">
            <a:off x="5647532" y="3573229"/>
            <a:ext cx="446821" cy="3986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4" name="Straight Arrow Connector 103"/>
          <p:cNvCxnSpPr>
            <a:stCxn id="16" idx="3"/>
            <a:endCxn id="4" idx="2"/>
          </p:cNvCxnSpPr>
          <p:nvPr/>
        </p:nvCxnSpPr>
        <p:spPr bwMode="auto">
          <a:xfrm>
            <a:off x="5647532" y="3438525"/>
            <a:ext cx="391025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7" name="Straight Arrow Connector 106"/>
          <p:cNvCxnSpPr>
            <a:stCxn id="49" idx="3"/>
            <a:endCxn id="4" idx="1"/>
          </p:cNvCxnSpPr>
          <p:nvPr/>
        </p:nvCxnSpPr>
        <p:spPr bwMode="auto">
          <a:xfrm>
            <a:off x="5647532" y="2905125"/>
            <a:ext cx="446821" cy="3986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0" name="Straight Arrow Connector 109"/>
          <p:cNvCxnSpPr>
            <a:stCxn id="5" idx="6"/>
            <a:endCxn id="17" idx="1"/>
          </p:cNvCxnSpPr>
          <p:nvPr/>
        </p:nvCxnSpPr>
        <p:spPr bwMode="auto">
          <a:xfrm>
            <a:off x="4504531" y="3438525"/>
            <a:ext cx="457200" cy="53340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3" name="Straight Arrow Connector 112"/>
          <p:cNvCxnSpPr>
            <a:stCxn id="5" idx="7"/>
            <a:endCxn id="49" idx="1"/>
          </p:cNvCxnSpPr>
          <p:nvPr/>
        </p:nvCxnSpPr>
        <p:spPr bwMode="auto">
          <a:xfrm flipV="1">
            <a:off x="4448735" y="2905125"/>
            <a:ext cx="512996" cy="3986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8" name="Straight Arrow Connector 117"/>
          <p:cNvCxnSpPr>
            <a:stCxn id="5" idx="5"/>
            <a:endCxn id="40" idx="1"/>
          </p:cNvCxnSpPr>
          <p:nvPr/>
        </p:nvCxnSpPr>
        <p:spPr bwMode="auto">
          <a:xfrm>
            <a:off x="4448736" y="3573230"/>
            <a:ext cx="502971" cy="1541695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1" name="Straight Arrow Connector 120"/>
          <p:cNvCxnSpPr>
            <a:stCxn id="45" idx="7"/>
            <a:endCxn id="16" idx="1"/>
          </p:cNvCxnSpPr>
          <p:nvPr/>
        </p:nvCxnSpPr>
        <p:spPr bwMode="auto">
          <a:xfrm flipV="1">
            <a:off x="4438711" y="3438526"/>
            <a:ext cx="523021" cy="1541695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4" name="Straight Arrow Connector 123"/>
          <p:cNvCxnSpPr>
            <a:stCxn id="45" idx="6"/>
            <a:endCxn id="39" idx="1"/>
          </p:cNvCxnSpPr>
          <p:nvPr/>
        </p:nvCxnSpPr>
        <p:spPr bwMode="auto">
          <a:xfrm flipV="1">
            <a:off x="4494506" y="4581525"/>
            <a:ext cx="457200" cy="53340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7" name="Straight Arrow Connector 126"/>
          <p:cNvCxnSpPr>
            <a:stCxn id="45" idx="5"/>
            <a:endCxn id="41" idx="1"/>
          </p:cNvCxnSpPr>
          <p:nvPr/>
        </p:nvCxnSpPr>
        <p:spPr bwMode="auto">
          <a:xfrm>
            <a:off x="4438710" y="5249629"/>
            <a:ext cx="512996" cy="3986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1" name="Rectangular Callout 60"/>
          <p:cNvSpPr/>
          <p:nvPr/>
        </p:nvSpPr>
        <p:spPr bwMode="auto">
          <a:xfrm>
            <a:off x="4199731" y="6296026"/>
            <a:ext cx="2743200" cy="990600"/>
          </a:xfrm>
          <a:prstGeom prst="wedgeRectCallout">
            <a:avLst>
              <a:gd name="adj1" fmla="val -86572"/>
              <a:gd name="adj2" fmla="val -16414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Opportunities for traffic management</a:t>
            </a:r>
            <a:endParaRPr lang="en-US" i="1" dirty="0"/>
          </a:p>
        </p:txBody>
      </p:sp>
      <p:sp>
        <p:nvSpPr>
          <p:cNvPr id="62" name="5-Point Star 61"/>
          <p:cNvSpPr/>
          <p:nvPr/>
        </p:nvSpPr>
        <p:spPr bwMode="auto">
          <a:xfrm>
            <a:off x="2904331" y="6067425"/>
            <a:ext cx="1371600" cy="1219200"/>
          </a:xfrm>
          <a:prstGeom prst="star5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911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Where</a:t>
            </a:r>
            <a:r>
              <a:rPr lang="en-US" dirty="0" smtClean="0"/>
              <a:t> is Tor slow</a:t>
            </a:r>
            <a:r>
              <a:rPr lang="en-US" dirty="0" smtClean="0"/>
              <a:t>?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>
                <a:solidFill>
                  <a:srgbClr val="808080"/>
                </a:solidFill>
              </a:rPr>
              <a:t>Understand Tor relay architecture</a:t>
            </a:r>
            <a:endParaRPr lang="en-US" dirty="0">
              <a:solidFill>
                <a:srgbClr val="808080"/>
              </a:solidFill>
            </a:endParaRPr>
          </a:p>
          <a:p>
            <a:pPr lvl="1"/>
            <a:endParaRPr lang="en-US" dirty="0" smtClean="0">
              <a:solidFill>
                <a:srgbClr val="808080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Measure and analyze relay congestion in realistic Tor networks</a:t>
            </a:r>
          </a:p>
          <a:p>
            <a:endParaRPr lang="en-US" dirty="0">
              <a:solidFill>
                <a:srgbClr val="808080"/>
              </a:solidFill>
            </a:endParaRPr>
          </a:p>
          <a:p>
            <a:r>
              <a:rPr lang="en-US" dirty="0" smtClean="0">
                <a:solidFill>
                  <a:srgbClr val="808080"/>
                </a:solidFill>
              </a:rPr>
              <a:t>Design focused solutions</a:t>
            </a:r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000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ounded Rectangle 131"/>
          <p:cNvSpPr/>
          <p:nvPr/>
        </p:nvSpPr>
        <p:spPr bwMode="auto">
          <a:xfrm>
            <a:off x="2751932" y="1571626"/>
            <a:ext cx="4572000" cy="4343399"/>
          </a:xfrm>
          <a:prstGeom prst="roundRect">
            <a:avLst/>
          </a:prstGeom>
          <a:solidFill>
            <a:schemeClr val="bg1">
              <a:lumMod val="95000"/>
              <a:alpha val="40000"/>
            </a:schemeClr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Congestion: </a:t>
            </a:r>
            <a:r>
              <a:rPr lang="en-US" dirty="0" err="1"/>
              <a:t>libkqtime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2157" y="1724025"/>
            <a:ext cx="1905000" cy="461665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pPr algn="ctr"/>
            <a:r>
              <a:rPr lang="en-US" dirty="0" smtClean="0"/>
              <a:t>Kernel Input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38756" y="1724025"/>
            <a:ext cx="1981200" cy="461665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pPr algn="ctr"/>
            <a:r>
              <a:rPr lang="en-US" dirty="0" smtClean="0"/>
              <a:t>Kernel Output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80531" y="1724026"/>
            <a:ext cx="1742576" cy="465723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Tor Input</a:t>
            </a:r>
            <a:endParaRPr lang="en-US" dirty="0"/>
          </a:p>
        </p:txBody>
      </p:sp>
      <p:sp>
        <p:nvSpPr>
          <p:cNvPr id="3" name="Delay 2"/>
          <p:cNvSpPr/>
          <p:nvPr/>
        </p:nvSpPr>
        <p:spPr bwMode="auto">
          <a:xfrm>
            <a:off x="1695156" y="3248025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13" name="Delay 12"/>
          <p:cNvSpPr/>
          <p:nvPr/>
        </p:nvSpPr>
        <p:spPr bwMode="auto">
          <a:xfrm>
            <a:off x="2980532" y="3248025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16" name="Delay 15"/>
          <p:cNvSpPr/>
          <p:nvPr/>
        </p:nvSpPr>
        <p:spPr bwMode="auto">
          <a:xfrm>
            <a:off x="4961731" y="3248025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17" name="Delay 16"/>
          <p:cNvSpPr/>
          <p:nvPr/>
        </p:nvSpPr>
        <p:spPr bwMode="auto">
          <a:xfrm>
            <a:off x="4961731" y="3781425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18" name="Delay 17"/>
          <p:cNvSpPr/>
          <p:nvPr/>
        </p:nvSpPr>
        <p:spPr bwMode="auto">
          <a:xfrm>
            <a:off x="6419556" y="3248025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19" name="Delay 18"/>
          <p:cNvSpPr/>
          <p:nvPr/>
        </p:nvSpPr>
        <p:spPr bwMode="auto">
          <a:xfrm>
            <a:off x="7638756" y="3248025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" name="Summing Junction 3"/>
          <p:cNvSpPr/>
          <p:nvPr/>
        </p:nvSpPr>
        <p:spPr bwMode="auto">
          <a:xfrm>
            <a:off x="6038556" y="3248025"/>
            <a:ext cx="381000" cy="381000"/>
          </a:xfrm>
          <a:prstGeom prst="flowChartSummingJunction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5" name="Or 4"/>
          <p:cNvSpPr/>
          <p:nvPr/>
        </p:nvSpPr>
        <p:spPr bwMode="auto">
          <a:xfrm>
            <a:off x="4123532" y="3248025"/>
            <a:ext cx="381000" cy="381000"/>
          </a:xfrm>
          <a:prstGeom prst="flowChartOr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28" name="Or 27"/>
          <p:cNvSpPr/>
          <p:nvPr/>
        </p:nvSpPr>
        <p:spPr bwMode="auto">
          <a:xfrm>
            <a:off x="999331" y="4086226"/>
            <a:ext cx="381000" cy="381000"/>
          </a:xfrm>
          <a:prstGeom prst="flowChartOr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29" name="Summing Junction 28"/>
          <p:cNvSpPr/>
          <p:nvPr/>
        </p:nvSpPr>
        <p:spPr bwMode="auto">
          <a:xfrm>
            <a:off x="8847931" y="4086226"/>
            <a:ext cx="381000" cy="381000"/>
          </a:xfrm>
          <a:prstGeom prst="flowChartSummingJunction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30" name="Decision 29"/>
          <p:cNvSpPr/>
          <p:nvPr/>
        </p:nvSpPr>
        <p:spPr bwMode="auto">
          <a:xfrm>
            <a:off x="3666332" y="3248025"/>
            <a:ext cx="457200" cy="381000"/>
          </a:xfrm>
          <a:prstGeom prst="flowChartDecision">
            <a:avLst/>
          </a:prstGeom>
          <a:solidFill>
            <a:srgbClr val="6600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37" name="Delay 36"/>
          <p:cNvSpPr/>
          <p:nvPr/>
        </p:nvSpPr>
        <p:spPr bwMode="auto">
          <a:xfrm>
            <a:off x="1685131" y="4924426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38" name="Delay 37"/>
          <p:cNvSpPr/>
          <p:nvPr/>
        </p:nvSpPr>
        <p:spPr bwMode="auto">
          <a:xfrm>
            <a:off x="2970506" y="4924426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39" name="Delay 38"/>
          <p:cNvSpPr/>
          <p:nvPr/>
        </p:nvSpPr>
        <p:spPr bwMode="auto">
          <a:xfrm>
            <a:off x="4951706" y="4391026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0" name="Delay 39"/>
          <p:cNvSpPr/>
          <p:nvPr/>
        </p:nvSpPr>
        <p:spPr bwMode="auto">
          <a:xfrm>
            <a:off x="4951706" y="4924426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1" name="Delay 40"/>
          <p:cNvSpPr/>
          <p:nvPr/>
        </p:nvSpPr>
        <p:spPr bwMode="auto">
          <a:xfrm>
            <a:off x="4951706" y="5457825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2" name="Delay 41"/>
          <p:cNvSpPr/>
          <p:nvPr/>
        </p:nvSpPr>
        <p:spPr bwMode="auto">
          <a:xfrm>
            <a:off x="6409531" y="4924426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3" name="Delay 42"/>
          <p:cNvSpPr/>
          <p:nvPr/>
        </p:nvSpPr>
        <p:spPr bwMode="auto">
          <a:xfrm>
            <a:off x="7628731" y="4924426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4" name="Summing Junction 43"/>
          <p:cNvSpPr/>
          <p:nvPr/>
        </p:nvSpPr>
        <p:spPr bwMode="auto">
          <a:xfrm>
            <a:off x="6028531" y="4924426"/>
            <a:ext cx="381000" cy="381000"/>
          </a:xfrm>
          <a:prstGeom prst="flowChartSummingJunction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5" name="Or 44"/>
          <p:cNvSpPr/>
          <p:nvPr/>
        </p:nvSpPr>
        <p:spPr bwMode="auto">
          <a:xfrm>
            <a:off x="4113507" y="4924426"/>
            <a:ext cx="381000" cy="381000"/>
          </a:xfrm>
          <a:prstGeom prst="flowChartOr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6" name="Decision 45"/>
          <p:cNvSpPr/>
          <p:nvPr/>
        </p:nvSpPr>
        <p:spPr bwMode="auto">
          <a:xfrm>
            <a:off x="3656306" y="4924426"/>
            <a:ext cx="457200" cy="381000"/>
          </a:xfrm>
          <a:prstGeom prst="flowChartDecision">
            <a:avLst/>
          </a:prstGeom>
          <a:solidFill>
            <a:srgbClr val="6600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723731" y="1724025"/>
            <a:ext cx="1742576" cy="465723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Tor Output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362156" y="2105025"/>
            <a:ext cx="1742576" cy="465723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Tor Circuits</a:t>
            </a:r>
            <a:endParaRPr lang="en-US" dirty="0"/>
          </a:p>
        </p:txBody>
      </p:sp>
      <p:sp>
        <p:nvSpPr>
          <p:cNvPr id="49" name="Delay 48"/>
          <p:cNvSpPr/>
          <p:nvPr/>
        </p:nvSpPr>
        <p:spPr bwMode="auto">
          <a:xfrm>
            <a:off x="4961731" y="2714626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51" name="5-Point Star 50"/>
          <p:cNvSpPr/>
          <p:nvPr/>
        </p:nvSpPr>
        <p:spPr bwMode="auto">
          <a:xfrm>
            <a:off x="8390731" y="4010026"/>
            <a:ext cx="457200" cy="457200"/>
          </a:xfrm>
          <a:prstGeom prst="star5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52" name="5-Point Star 51"/>
          <p:cNvSpPr/>
          <p:nvPr/>
        </p:nvSpPr>
        <p:spPr bwMode="auto">
          <a:xfrm>
            <a:off x="7095331" y="4010026"/>
            <a:ext cx="457200" cy="457200"/>
          </a:xfrm>
          <a:prstGeom prst="star5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53" name="5-Point Star 52"/>
          <p:cNvSpPr/>
          <p:nvPr/>
        </p:nvSpPr>
        <p:spPr bwMode="auto">
          <a:xfrm>
            <a:off x="5647531" y="3171825"/>
            <a:ext cx="457200" cy="457200"/>
          </a:xfrm>
          <a:prstGeom prst="star5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54" name="5-Point Star 53"/>
          <p:cNvSpPr/>
          <p:nvPr/>
        </p:nvSpPr>
        <p:spPr bwMode="auto">
          <a:xfrm>
            <a:off x="5647531" y="4848226"/>
            <a:ext cx="457200" cy="457200"/>
          </a:xfrm>
          <a:prstGeom prst="star5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55" name="5-Point Star 54"/>
          <p:cNvSpPr/>
          <p:nvPr/>
        </p:nvSpPr>
        <p:spPr bwMode="auto">
          <a:xfrm>
            <a:off x="2523332" y="4010026"/>
            <a:ext cx="457200" cy="457200"/>
          </a:xfrm>
          <a:prstGeom prst="star5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cxnSp>
        <p:nvCxnSpPr>
          <p:cNvPr id="57" name="Straight Arrow Connector 56"/>
          <p:cNvCxnSpPr>
            <a:stCxn id="28" idx="0"/>
            <a:endCxn id="3" idx="1"/>
          </p:cNvCxnSpPr>
          <p:nvPr/>
        </p:nvCxnSpPr>
        <p:spPr bwMode="auto">
          <a:xfrm flipV="1">
            <a:off x="1189831" y="3438526"/>
            <a:ext cx="505325" cy="64770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Straight Arrow Connector 57"/>
          <p:cNvCxnSpPr>
            <a:stCxn id="28" idx="4"/>
            <a:endCxn id="37" idx="1"/>
          </p:cNvCxnSpPr>
          <p:nvPr/>
        </p:nvCxnSpPr>
        <p:spPr bwMode="auto">
          <a:xfrm>
            <a:off x="1189831" y="4467225"/>
            <a:ext cx="495300" cy="64770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Straight Arrow Connector 62"/>
          <p:cNvCxnSpPr>
            <a:stCxn id="3" idx="3"/>
            <a:endCxn id="13" idx="1"/>
          </p:cNvCxnSpPr>
          <p:nvPr/>
        </p:nvCxnSpPr>
        <p:spPr bwMode="auto">
          <a:xfrm>
            <a:off x="2380958" y="3438525"/>
            <a:ext cx="599574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Straight Arrow Connector 65"/>
          <p:cNvCxnSpPr>
            <a:stCxn id="37" idx="3"/>
            <a:endCxn id="38" idx="1"/>
          </p:cNvCxnSpPr>
          <p:nvPr/>
        </p:nvCxnSpPr>
        <p:spPr bwMode="auto">
          <a:xfrm>
            <a:off x="2370933" y="5114925"/>
            <a:ext cx="599574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0" name="Straight Arrow Connector 69"/>
          <p:cNvCxnSpPr>
            <a:stCxn id="18" idx="3"/>
            <a:endCxn id="19" idx="1"/>
          </p:cNvCxnSpPr>
          <p:nvPr/>
        </p:nvCxnSpPr>
        <p:spPr bwMode="auto">
          <a:xfrm>
            <a:off x="7105356" y="3438525"/>
            <a:ext cx="533400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3" name="Straight Arrow Connector 72"/>
          <p:cNvCxnSpPr>
            <a:stCxn id="42" idx="3"/>
            <a:endCxn id="43" idx="1"/>
          </p:cNvCxnSpPr>
          <p:nvPr/>
        </p:nvCxnSpPr>
        <p:spPr bwMode="auto">
          <a:xfrm>
            <a:off x="7095331" y="5114925"/>
            <a:ext cx="533400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43" idx="3"/>
            <a:endCxn id="29" idx="3"/>
          </p:cNvCxnSpPr>
          <p:nvPr/>
        </p:nvCxnSpPr>
        <p:spPr bwMode="auto">
          <a:xfrm flipV="1">
            <a:off x="8314531" y="4411429"/>
            <a:ext cx="589196" cy="7034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9" name="Straight Arrow Connector 78"/>
          <p:cNvCxnSpPr>
            <a:stCxn id="19" idx="3"/>
            <a:endCxn id="29" idx="1"/>
          </p:cNvCxnSpPr>
          <p:nvPr/>
        </p:nvCxnSpPr>
        <p:spPr bwMode="auto">
          <a:xfrm>
            <a:off x="8324557" y="3438526"/>
            <a:ext cx="579171" cy="7034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2" name="Straight Arrow Connector 81"/>
          <p:cNvCxnSpPr/>
          <p:nvPr/>
        </p:nvCxnSpPr>
        <p:spPr bwMode="auto">
          <a:xfrm flipV="1">
            <a:off x="9228931" y="4314825"/>
            <a:ext cx="609600" cy="1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1" name="Straight Arrow Connector 90"/>
          <p:cNvCxnSpPr/>
          <p:nvPr/>
        </p:nvCxnSpPr>
        <p:spPr bwMode="auto">
          <a:xfrm flipV="1">
            <a:off x="389732" y="4314825"/>
            <a:ext cx="609600" cy="1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2" name="Straight Arrow Connector 91"/>
          <p:cNvCxnSpPr>
            <a:stCxn id="41" idx="3"/>
            <a:endCxn id="44" idx="3"/>
          </p:cNvCxnSpPr>
          <p:nvPr/>
        </p:nvCxnSpPr>
        <p:spPr bwMode="auto">
          <a:xfrm flipV="1">
            <a:off x="5637507" y="5249629"/>
            <a:ext cx="446821" cy="3986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5" name="Straight Arrow Connector 94"/>
          <p:cNvCxnSpPr>
            <a:stCxn id="40" idx="3"/>
            <a:endCxn id="44" idx="2"/>
          </p:cNvCxnSpPr>
          <p:nvPr/>
        </p:nvCxnSpPr>
        <p:spPr bwMode="auto">
          <a:xfrm>
            <a:off x="5637508" y="5114925"/>
            <a:ext cx="391025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8" name="Straight Arrow Connector 97"/>
          <p:cNvCxnSpPr>
            <a:stCxn id="39" idx="3"/>
            <a:endCxn id="44" idx="1"/>
          </p:cNvCxnSpPr>
          <p:nvPr/>
        </p:nvCxnSpPr>
        <p:spPr bwMode="auto">
          <a:xfrm>
            <a:off x="5637507" y="4581525"/>
            <a:ext cx="446821" cy="3986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1" name="Straight Arrow Connector 100"/>
          <p:cNvCxnSpPr>
            <a:stCxn id="17" idx="3"/>
            <a:endCxn id="4" idx="3"/>
          </p:cNvCxnSpPr>
          <p:nvPr/>
        </p:nvCxnSpPr>
        <p:spPr bwMode="auto">
          <a:xfrm flipV="1">
            <a:off x="5647532" y="3573229"/>
            <a:ext cx="446821" cy="3986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4" name="Straight Arrow Connector 103"/>
          <p:cNvCxnSpPr>
            <a:stCxn id="16" idx="3"/>
            <a:endCxn id="4" idx="2"/>
          </p:cNvCxnSpPr>
          <p:nvPr/>
        </p:nvCxnSpPr>
        <p:spPr bwMode="auto">
          <a:xfrm>
            <a:off x="5647532" y="3438525"/>
            <a:ext cx="391025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7" name="Straight Arrow Connector 106"/>
          <p:cNvCxnSpPr>
            <a:stCxn id="49" idx="3"/>
            <a:endCxn id="4" idx="1"/>
          </p:cNvCxnSpPr>
          <p:nvPr/>
        </p:nvCxnSpPr>
        <p:spPr bwMode="auto">
          <a:xfrm>
            <a:off x="5647532" y="2905125"/>
            <a:ext cx="446821" cy="3986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0" name="Straight Arrow Connector 109"/>
          <p:cNvCxnSpPr>
            <a:stCxn id="5" idx="6"/>
            <a:endCxn id="17" idx="1"/>
          </p:cNvCxnSpPr>
          <p:nvPr/>
        </p:nvCxnSpPr>
        <p:spPr bwMode="auto">
          <a:xfrm>
            <a:off x="4504531" y="3438525"/>
            <a:ext cx="457200" cy="53340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3" name="Straight Arrow Connector 112"/>
          <p:cNvCxnSpPr>
            <a:stCxn id="5" idx="7"/>
            <a:endCxn id="49" idx="1"/>
          </p:cNvCxnSpPr>
          <p:nvPr/>
        </p:nvCxnSpPr>
        <p:spPr bwMode="auto">
          <a:xfrm flipV="1">
            <a:off x="4448735" y="2905125"/>
            <a:ext cx="512996" cy="3986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8" name="Straight Arrow Connector 117"/>
          <p:cNvCxnSpPr>
            <a:stCxn id="5" idx="5"/>
            <a:endCxn id="40" idx="1"/>
          </p:cNvCxnSpPr>
          <p:nvPr/>
        </p:nvCxnSpPr>
        <p:spPr bwMode="auto">
          <a:xfrm>
            <a:off x="4448736" y="3573230"/>
            <a:ext cx="502971" cy="1541695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1" name="Straight Arrow Connector 120"/>
          <p:cNvCxnSpPr>
            <a:stCxn id="45" idx="7"/>
            <a:endCxn id="16" idx="1"/>
          </p:cNvCxnSpPr>
          <p:nvPr/>
        </p:nvCxnSpPr>
        <p:spPr bwMode="auto">
          <a:xfrm flipV="1">
            <a:off x="4438711" y="3438526"/>
            <a:ext cx="523021" cy="1541695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4" name="Straight Arrow Connector 123"/>
          <p:cNvCxnSpPr>
            <a:stCxn id="45" idx="6"/>
            <a:endCxn id="39" idx="1"/>
          </p:cNvCxnSpPr>
          <p:nvPr/>
        </p:nvCxnSpPr>
        <p:spPr bwMode="auto">
          <a:xfrm flipV="1">
            <a:off x="4494506" y="4581525"/>
            <a:ext cx="457200" cy="53340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7" name="Straight Arrow Connector 126"/>
          <p:cNvCxnSpPr>
            <a:stCxn id="45" idx="5"/>
            <a:endCxn id="41" idx="1"/>
          </p:cNvCxnSpPr>
          <p:nvPr/>
        </p:nvCxnSpPr>
        <p:spPr bwMode="auto">
          <a:xfrm>
            <a:off x="4438710" y="5249629"/>
            <a:ext cx="512996" cy="3986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869080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ounded Rectangle 131"/>
          <p:cNvSpPr/>
          <p:nvPr/>
        </p:nvSpPr>
        <p:spPr bwMode="auto">
          <a:xfrm>
            <a:off x="2751932" y="1571626"/>
            <a:ext cx="4572000" cy="4343399"/>
          </a:xfrm>
          <a:prstGeom prst="roundRect">
            <a:avLst/>
          </a:prstGeom>
          <a:solidFill>
            <a:schemeClr val="bg1">
              <a:lumMod val="95000"/>
              <a:alpha val="40000"/>
            </a:schemeClr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Congestion: </a:t>
            </a:r>
            <a:r>
              <a:rPr lang="en-US" dirty="0" err="1"/>
              <a:t>libkqtime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2157" y="1724025"/>
            <a:ext cx="1905000" cy="461665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pPr algn="ctr"/>
            <a:r>
              <a:rPr lang="en-US" dirty="0" smtClean="0"/>
              <a:t>Kernel Input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38756" y="1724025"/>
            <a:ext cx="1981200" cy="461665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pPr algn="ctr"/>
            <a:r>
              <a:rPr lang="en-US" dirty="0" smtClean="0"/>
              <a:t>Kernel Output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80531" y="1724026"/>
            <a:ext cx="1742576" cy="465723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Tor Input</a:t>
            </a:r>
            <a:endParaRPr lang="en-US" dirty="0"/>
          </a:p>
        </p:txBody>
      </p:sp>
      <p:sp>
        <p:nvSpPr>
          <p:cNvPr id="3" name="Delay 2"/>
          <p:cNvSpPr/>
          <p:nvPr/>
        </p:nvSpPr>
        <p:spPr bwMode="auto">
          <a:xfrm>
            <a:off x="1695156" y="3248025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13" name="Delay 12"/>
          <p:cNvSpPr/>
          <p:nvPr/>
        </p:nvSpPr>
        <p:spPr bwMode="auto">
          <a:xfrm>
            <a:off x="2980532" y="3248025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16" name="Delay 15"/>
          <p:cNvSpPr/>
          <p:nvPr/>
        </p:nvSpPr>
        <p:spPr bwMode="auto">
          <a:xfrm>
            <a:off x="4961731" y="3248025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17" name="Delay 16"/>
          <p:cNvSpPr/>
          <p:nvPr/>
        </p:nvSpPr>
        <p:spPr bwMode="auto">
          <a:xfrm>
            <a:off x="4961731" y="3781425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18" name="Delay 17"/>
          <p:cNvSpPr/>
          <p:nvPr/>
        </p:nvSpPr>
        <p:spPr bwMode="auto">
          <a:xfrm>
            <a:off x="6419556" y="3248025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19" name="Delay 18"/>
          <p:cNvSpPr/>
          <p:nvPr/>
        </p:nvSpPr>
        <p:spPr bwMode="auto">
          <a:xfrm>
            <a:off x="7638756" y="3248025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" name="Summing Junction 3"/>
          <p:cNvSpPr/>
          <p:nvPr/>
        </p:nvSpPr>
        <p:spPr bwMode="auto">
          <a:xfrm>
            <a:off x="6038556" y="3248025"/>
            <a:ext cx="381000" cy="381000"/>
          </a:xfrm>
          <a:prstGeom prst="flowChartSummingJunction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5" name="Or 4"/>
          <p:cNvSpPr/>
          <p:nvPr/>
        </p:nvSpPr>
        <p:spPr bwMode="auto">
          <a:xfrm>
            <a:off x="4123532" y="3248025"/>
            <a:ext cx="381000" cy="381000"/>
          </a:xfrm>
          <a:prstGeom prst="flowChartOr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28" name="Or 27"/>
          <p:cNvSpPr/>
          <p:nvPr/>
        </p:nvSpPr>
        <p:spPr bwMode="auto">
          <a:xfrm>
            <a:off x="999331" y="4086226"/>
            <a:ext cx="381000" cy="381000"/>
          </a:xfrm>
          <a:prstGeom prst="flowChartOr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29" name="Summing Junction 28"/>
          <p:cNvSpPr/>
          <p:nvPr/>
        </p:nvSpPr>
        <p:spPr bwMode="auto">
          <a:xfrm>
            <a:off x="8847931" y="4086226"/>
            <a:ext cx="381000" cy="381000"/>
          </a:xfrm>
          <a:prstGeom prst="flowChartSummingJunction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30" name="Decision 29"/>
          <p:cNvSpPr/>
          <p:nvPr/>
        </p:nvSpPr>
        <p:spPr bwMode="auto">
          <a:xfrm>
            <a:off x="3666332" y="3248025"/>
            <a:ext cx="457200" cy="381000"/>
          </a:xfrm>
          <a:prstGeom prst="flowChartDecision">
            <a:avLst/>
          </a:prstGeom>
          <a:solidFill>
            <a:srgbClr val="6600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37" name="Delay 36"/>
          <p:cNvSpPr/>
          <p:nvPr/>
        </p:nvSpPr>
        <p:spPr bwMode="auto">
          <a:xfrm>
            <a:off x="1685131" y="4924426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38" name="Delay 37"/>
          <p:cNvSpPr/>
          <p:nvPr/>
        </p:nvSpPr>
        <p:spPr bwMode="auto">
          <a:xfrm>
            <a:off x="2970506" y="4924426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39" name="Delay 38"/>
          <p:cNvSpPr/>
          <p:nvPr/>
        </p:nvSpPr>
        <p:spPr bwMode="auto">
          <a:xfrm>
            <a:off x="4951706" y="4391026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0" name="Delay 39"/>
          <p:cNvSpPr/>
          <p:nvPr/>
        </p:nvSpPr>
        <p:spPr bwMode="auto">
          <a:xfrm>
            <a:off x="4951706" y="4924426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1" name="Delay 40"/>
          <p:cNvSpPr/>
          <p:nvPr/>
        </p:nvSpPr>
        <p:spPr bwMode="auto">
          <a:xfrm>
            <a:off x="4951706" y="5457825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2" name="Delay 41"/>
          <p:cNvSpPr/>
          <p:nvPr/>
        </p:nvSpPr>
        <p:spPr bwMode="auto">
          <a:xfrm>
            <a:off x="6409531" y="4924426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3" name="Delay 42"/>
          <p:cNvSpPr/>
          <p:nvPr/>
        </p:nvSpPr>
        <p:spPr bwMode="auto">
          <a:xfrm>
            <a:off x="7628731" y="4924426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4" name="Summing Junction 43"/>
          <p:cNvSpPr/>
          <p:nvPr/>
        </p:nvSpPr>
        <p:spPr bwMode="auto">
          <a:xfrm>
            <a:off x="6028531" y="4924426"/>
            <a:ext cx="381000" cy="381000"/>
          </a:xfrm>
          <a:prstGeom prst="flowChartSummingJunction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5" name="Or 44"/>
          <p:cNvSpPr/>
          <p:nvPr/>
        </p:nvSpPr>
        <p:spPr bwMode="auto">
          <a:xfrm>
            <a:off x="4113507" y="4924426"/>
            <a:ext cx="381000" cy="381000"/>
          </a:xfrm>
          <a:prstGeom prst="flowChartOr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6" name="Decision 45"/>
          <p:cNvSpPr/>
          <p:nvPr/>
        </p:nvSpPr>
        <p:spPr bwMode="auto">
          <a:xfrm>
            <a:off x="3656306" y="4924426"/>
            <a:ext cx="457200" cy="381000"/>
          </a:xfrm>
          <a:prstGeom prst="flowChartDecision">
            <a:avLst/>
          </a:prstGeom>
          <a:solidFill>
            <a:srgbClr val="6600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723731" y="1724025"/>
            <a:ext cx="1742576" cy="465723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Tor Output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362156" y="2105025"/>
            <a:ext cx="1742576" cy="465723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Tor Circuits</a:t>
            </a:r>
            <a:endParaRPr lang="en-US" dirty="0"/>
          </a:p>
        </p:txBody>
      </p:sp>
      <p:sp>
        <p:nvSpPr>
          <p:cNvPr id="49" name="Delay 48"/>
          <p:cNvSpPr/>
          <p:nvPr/>
        </p:nvSpPr>
        <p:spPr bwMode="auto">
          <a:xfrm>
            <a:off x="4961731" y="2714626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51" name="5-Point Star 50"/>
          <p:cNvSpPr/>
          <p:nvPr/>
        </p:nvSpPr>
        <p:spPr bwMode="auto">
          <a:xfrm>
            <a:off x="8390731" y="4010026"/>
            <a:ext cx="457200" cy="457200"/>
          </a:xfrm>
          <a:prstGeom prst="star5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52" name="5-Point Star 51"/>
          <p:cNvSpPr/>
          <p:nvPr/>
        </p:nvSpPr>
        <p:spPr bwMode="auto">
          <a:xfrm>
            <a:off x="7095331" y="4010026"/>
            <a:ext cx="457200" cy="457200"/>
          </a:xfrm>
          <a:prstGeom prst="star5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53" name="5-Point Star 52"/>
          <p:cNvSpPr/>
          <p:nvPr/>
        </p:nvSpPr>
        <p:spPr bwMode="auto">
          <a:xfrm>
            <a:off x="5647531" y="3171825"/>
            <a:ext cx="457200" cy="457200"/>
          </a:xfrm>
          <a:prstGeom prst="star5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54" name="5-Point Star 53"/>
          <p:cNvSpPr/>
          <p:nvPr/>
        </p:nvSpPr>
        <p:spPr bwMode="auto">
          <a:xfrm>
            <a:off x="5647531" y="4848226"/>
            <a:ext cx="457200" cy="457200"/>
          </a:xfrm>
          <a:prstGeom prst="star5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55" name="5-Point Star 54"/>
          <p:cNvSpPr/>
          <p:nvPr/>
        </p:nvSpPr>
        <p:spPr bwMode="auto">
          <a:xfrm>
            <a:off x="2523332" y="4010026"/>
            <a:ext cx="457200" cy="457200"/>
          </a:xfrm>
          <a:prstGeom prst="star5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cxnSp>
        <p:nvCxnSpPr>
          <p:cNvPr id="57" name="Straight Arrow Connector 56"/>
          <p:cNvCxnSpPr>
            <a:stCxn id="28" idx="0"/>
            <a:endCxn id="3" idx="1"/>
          </p:cNvCxnSpPr>
          <p:nvPr/>
        </p:nvCxnSpPr>
        <p:spPr bwMode="auto">
          <a:xfrm flipV="1">
            <a:off x="1189831" y="3438526"/>
            <a:ext cx="505325" cy="64770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Straight Arrow Connector 57"/>
          <p:cNvCxnSpPr>
            <a:stCxn id="28" idx="4"/>
            <a:endCxn id="37" idx="1"/>
          </p:cNvCxnSpPr>
          <p:nvPr/>
        </p:nvCxnSpPr>
        <p:spPr bwMode="auto">
          <a:xfrm>
            <a:off x="1189831" y="4467225"/>
            <a:ext cx="495300" cy="64770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Straight Arrow Connector 62"/>
          <p:cNvCxnSpPr>
            <a:stCxn id="3" idx="3"/>
            <a:endCxn id="13" idx="1"/>
          </p:cNvCxnSpPr>
          <p:nvPr/>
        </p:nvCxnSpPr>
        <p:spPr bwMode="auto">
          <a:xfrm>
            <a:off x="2380958" y="3438525"/>
            <a:ext cx="599574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Straight Arrow Connector 65"/>
          <p:cNvCxnSpPr>
            <a:stCxn id="37" idx="3"/>
            <a:endCxn id="38" idx="1"/>
          </p:cNvCxnSpPr>
          <p:nvPr/>
        </p:nvCxnSpPr>
        <p:spPr bwMode="auto">
          <a:xfrm>
            <a:off x="2370933" y="5114925"/>
            <a:ext cx="599574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0" name="Straight Arrow Connector 69"/>
          <p:cNvCxnSpPr>
            <a:stCxn id="18" idx="3"/>
            <a:endCxn id="19" idx="1"/>
          </p:cNvCxnSpPr>
          <p:nvPr/>
        </p:nvCxnSpPr>
        <p:spPr bwMode="auto">
          <a:xfrm>
            <a:off x="7105356" y="3438525"/>
            <a:ext cx="533400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3" name="Straight Arrow Connector 72"/>
          <p:cNvCxnSpPr>
            <a:stCxn id="42" idx="3"/>
            <a:endCxn id="43" idx="1"/>
          </p:cNvCxnSpPr>
          <p:nvPr/>
        </p:nvCxnSpPr>
        <p:spPr bwMode="auto">
          <a:xfrm>
            <a:off x="7095331" y="5114925"/>
            <a:ext cx="533400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43" idx="3"/>
            <a:endCxn id="29" idx="3"/>
          </p:cNvCxnSpPr>
          <p:nvPr/>
        </p:nvCxnSpPr>
        <p:spPr bwMode="auto">
          <a:xfrm flipV="1">
            <a:off x="8314531" y="4411429"/>
            <a:ext cx="589196" cy="7034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9" name="Straight Arrow Connector 78"/>
          <p:cNvCxnSpPr>
            <a:stCxn id="19" idx="3"/>
            <a:endCxn id="29" idx="1"/>
          </p:cNvCxnSpPr>
          <p:nvPr/>
        </p:nvCxnSpPr>
        <p:spPr bwMode="auto">
          <a:xfrm>
            <a:off x="8324557" y="3438526"/>
            <a:ext cx="579171" cy="7034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2" name="Straight Arrow Connector 81"/>
          <p:cNvCxnSpPr/>
          <p:nvPr/>
        </p:nvCxnSpPr>
        <p:spPr bwMode="auto">
          <a:xfrm flipV="1">
            <a:off x="9228931" y="4314825"/>
            <a:ext cx="609600" cy="1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1" name="Straight Arrow Connector 90"/>
          <p:cNvCxnSpPr/>
          <p:nvPr/>
        </p:nvCxnSpPr>
        <p:spPr bwMode="auto">
          <a:xfrm flipV="1">
            <a:off x="389732" y="4314825"/>
            <a:ext cx="609600" cy="1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2" name="Straight Arrow Connector 91"/>
          <p:cNvCxnSpPr>
            <a:stCxn id="41" idx="3"/>
            <a:endCxn id="44" idx="3"/>
          </p:cNvCxnSpPr>
          <p:nvPr/>
        </p:nvCxnSpPr>
        <p:spPr bwMode="auto">
          <a:xfrm flipV="1">
            <a:off x="5637507" y="5249629"/>
            <a:ext cx="446821" cy="3986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5" name="Straight Arrow Connector 94"/>
          <p:cNvCxnSpPr>
            <a:stCxn id="40" idx="3"/>
            <a:endCxn id="44" idx="2"/>
          </p:cNvCxnSpPr>
          <p:nvPr/>
        </p:nvCxnSpPr>
        <p:spPr bwMode="auto">
          <a:xfrm>
            <a:off x="5637508" y="5114925"/>
            <a:ext cx="391025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8" name="Straight Arrow Connector 97"/>
          <p:cNvCxnSpPr>
            <a:stCxn id="39" idx="3"/>
            <a:endCxn id="44" idx="1"/>
          </p:cNvCxnSpPr>
          <p:nvPr/>
        </p:nvCxnSpPr>
        <p:spPr bwMode="auto">
          <a:xfrm>
            <a:off x="5637507" y="4581525"/>
            <a:ext cx="446821" cy="3986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1" name="Straight Arrow Connector 100"/>
          <p:cNvCxnSpPr>
            <a:stCxn id="17" idx="3"/>
            <a:endCxn id="4" idx="3"/>
          </p:cNvCxnSpPr>
          <p:nvPr/>
        </p:nvCxnSpPr>
        <p:spPr bwMode="auto">
          <a:xfrm flipV="1">
            <a:off x="5647532" y="3573229"/>
            <a:ext cx="446821" cy="3986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4" name="Straight Arrow Connector 103"/>
          <p:cNvCxnSpPr>
            <a:stCxn id="16" idx="3"/>
            <a:endCxn id="4" idx="2"/>
          </p:cNvCxnSpPr>
          <p:nvPr/>
        </p:nvCxnSpPr>
        <p:spPr bwMode="auto">
          <a:xfrm>
            <a:off x="5647532" y="3438525"/>
            <a:ext cx="391025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7" name="Straight Arrow Connector 106"/>
          <p:cNvCxnSpPr>
            <a:stCxn id="49" idx="3"/>
            <a:endCxn id="4" idx="1"/>
          </p:cNvCxnSpPr>
          <p:nvPr/>
        </p:nvCxnSpPr>
        <p:spPr bwMode="auto">
          <a:xfrm>
            <a:off x="5647532" y="2905125"/>
            <a:ext cx="446821" cy="3986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0" name="Straight Arrow Connector 109"/>
          <p:cNvCxnSpPr>
            <a:stCxn id="5" idx="6"/>
            <a:endCxn id="17" idx="1"/>
          </p:cNvCxnSpPr>
          <p:nvPr/>
        </p:nvCxnSpPr>
        <p:spPr bwMode="auto">
          <a:xfrm>
            <a:off x="4504531" y="3438525"/>
            <a:ext cx="457200" cy="53340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3" name="Straight Arrow Connector 112"/>
          <p:cNvCxnSpPr>
            <a:stCxn id="5" idx="7"/>
            <a:endCxn id="49" idx="1"/>
          </p:cNvCxnSpPr>
          <p:nvPr/>
        </p:nvCxnSpPr>
        <p:spPr bwMode="auto">
          <a:xfrm flipV="1">
            <a:off x="4448735" y="2905125"/>
            <a:ext cx="512996" cy="3986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8" name="Straight Arrow Connector 117"/>
          <p:cNvCxnSpPr>
            <a:stCxn id="5" idx="5"/>
            <a:endCxn id="40" idx="1"/>
          </p:cNvCxnSpPr>
          <p:nvPr/>
        </p:nvCxnSpPr>
        <p:spPr bwMode="auto">
          <a:xfrm>
            <a:off x="4448736" y="3573230"/>
            <a:ext cx="502971" cy="1541695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1" name="Straight Arrow Connector 120"/>
          <p:cNvCxnSpPr>
            <a:stCxn id="45" idx="7"/>
            <a:endCxn id="16" idx="1"/>
          </p:cNvCxnSpPr>
          <p:nvPr/>
        </p:nvCxnSpPr>
        <p:spPr bwMode="auto">
          <a:xfrm flipV="1">
            <a:off x="4438711" y="3438526"/>
            <a:ext cx="523021" cy="1541695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4" name="Straight Arrow Connector 123"/>
          <p:cNvCxnSpPr>
            <a:stCxn id="45" idx="6"/>
            <a:endCxn id="39" idx="1"/>
          </p:cNvCxnSpPr>
          <p:nvPr/>
        </p:nvCxnSpPr>
        <p:spPr bwMode="auto">
          <a:xfrm flipV="1">
            <a:off x="4494506" y="4581525"/>
            <a:ext cx="457200" cy="53340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7" name="Straight Arrow Connector 126"/>
          <p:cNvCxnSpPr>
            <a:stCxn id="45" idx="5"/>
            <a:endCxn id="41" idx="1"/>
          </p:cNvCxnSpPr>
          <p:nvPr/>
        </p:nvCxnSpPr>
        <p:spPr bwMode="auto">
          <a:xfrm>
            <a:off x="4438710" y="5249629"/>
            <a:ext cx="512996" cy="3986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4" name="Rectangular Callout 63"/>
          <p:cNvSpPr/>
          <p:nvPr/>
        </p:nvSpPr>
        <p:spPr bwMode="auto">
          <a:xfrm>
            <a:off x="313531" y="5991225"/>
            <a:ext cx="838200" cy="742792"/>
          </a:xfrm>
          <a:prstGeom prst="wedgeRectCallout">
            <a:avLst>
              <a:gd name="adj1" fmla="val -21454"/>
              <a:gd name="adj2" fmla="val -256549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sz="3200" dirty="0" smtClean="0">
                <a:solidFill>
                  <a:srgbClr val="FFFF00"/>
                </a:solidFill>
              </a:rPr>
              <a:t>tag</a:t>
            </a:r>
          </a:p>
        </p:txBody>
      </p:sp>
      <p:sp>
        <p:nvSpPr>
          <p:cNvPr id="65" name="Rectangular Callout 64"/>
          <p:cNvSpPr/>
          <p:nvPr/>
        </p:nvSpPr>
        <p:spPr bwMode="auto">
          <a:xfrm>
            <a:off x="2066131" y="5991225"/>
            <a:ext cx="1219200" cy="762000"/>
          </a:xfrm>
          <a:prstGeom prst="wedgeRectCallout">
            <a:avLst>
              <a:gd name="adj1" fmla="val -7379"/>
              <a:gd name="adj2" fmla="val -143121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sz="3200" dirty="0" smtClean="0">
                <a:solidFill>
                  <a:srgbClr val="FFFF00"/>
                </a:solidFill>
              </a:rPr>
              <a:t>match</a:t>
            </a:r>
          </a:p>
        </p:txBody>
      </p:sp>
    </p:spTree>
    <p:extLst>
      <p:ext uri="{BB962C8B-B14F-4D97-AF65-F5344CB8AC3E}">
        <p14:creationId xmlns:p14="http://schemas.microsoft.com/office/powerpoint/2010/main" val="4228689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ounded Rectangle 131"/>
          <p:cNvSpPr/>
          <p:nvPr/>
        </p:nvSpPr>
        <p:spPr bwMode="auto">
          <a:xfrm>
            <a:off x="2751932" y="1571626"/>
            <a:ext cx="4572000" cy="4343399"/>
          </a:xfrm>
          <a:prstGeom prst="roundRect">
            <a:avLst/>
          </a:prstGeom>
          <a:solidFill>
            <a:schemeClr val="bg1">
              <a:lumMod val="95000"/>
              <a:alpha val="40000"/>
            </a:schemeClr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Congestion: </a:t>
            </a:r>
            <a:r>
              <a:rPr lang="en-US" dirty="0" err="1"/>
              <a:t>libkqtime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2157" y="1724025"/>
            <a:ext cx="1905000" cy="461665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pPr algn="ctr"/>
            <a:r>
              <a:rPr lang="en-US" dirty="0" smtClean="0"/>
              <a:t>Kernel Input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38756" y="1724025"/>
            <a:ext cx="1981200" cy="461665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pPr algn="ctr"/>
            <a:r>
              <a:rPr lang="en-US" dirty="0" smtClean="0"/>
              <a:t>Kernel Output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80531" y="1724026"/>
            <a:ext cx="1742576" cy="465723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Tor Input</a:t>
            </a:r>
            <a:endParaRPr lang="en-US" dirty="0"/>
          </a:p>
        </p:txBody>
      </p:sp>
      <p:sp>
        <p:nvSpPr>
          <p:cNvPr id="3" name="Delay 2"/>
          <p:cNvSpPr/>
          <p:nvPr/>
        </p:nvSpPr>
        <p:spPr bwMode="auto">
          <a:xfrm>
            <a:off x="1695156" y="3248025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13" name="Delay 12"/>
          <p:cNvSpPr/>
          <p:nvPr/>
        </p:nvSpPr>
        <p:spPr bwMode="auto">
          <a:xfrm>
            <a:off x="2980532" y="3248025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16" name="Delay 15"/>
          <p:cNvSpPr/>
          <p:nvPr/>
        </p:nvSpPr>
        <p:spPr bwMode="auto">
          <a:xfrm>
            <a:off x="4961731" y="3248025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17" name="Delay 16"/>
          <p:cNvSpPr/>
          <p:nvPr/>
        </p:nvSpPr>
        <p:spPr bwMode="auto">
          <a:xfrm>
            <a:off x="4961731" y="3781425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18" name="Delay 17"/>
          <p:cNvSpPr/>
          <p:nvPr/>
        </p:nvSpPr>
        <p:spPr bwMode="auto">
          <a:xfrm>
            <a:off x="6419556" y="3248025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19" name="Delay 18"/>
          <p:cNvSpPr/>
          <p:nvPr/>
        </p:nvSpPr>
        <p:spPr bwMode="auto">
          <a:xfrm>
            <a:off x="7638756" y="3248025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" name="Summing Junction 3"/>
          <p:cNvSpPr/>
          <p:nvPr/>
        </p:nvSpPr>
        <p:spPr bwMode="auto">
          <a:xfrm>
            <a:off x="6038556" y="3248025"/>
            <a:ext cx="381000" cy="381000"/>
          </a:xfrm>
          <a:prstGeom prst="flowChartSummingJunction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5" name="Or 4"/>
          <p:cNvSpPr/>
          <p:nvPr/>
        </p:nvSpPr>
        <p:spPr bwMode="auto">
          <a:xfrm>
            <a:off x="4123532" y="3248025"/>
            <a:ext cx="381000" cy="381000"/>
          </a:xfrm>
          <a:prstGeom prst="flowChartOr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28" name="Or 27"/>
          <p:cNvSpPr/>
          <p:nvPr/>
        </p:nvSpPr>
        <p:spPr bwMode="auto">
          <a:xfrm>
            <a:off x="999331" y="4086226"/>
            <a:ext cx="381000" cy="381000"/>
          </a:xfrm>
          <a:prstGeom prst="flowChartOr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29" name="Summing Junction 28"/>
          <p:cNvSpPr/>
          <p:nvPr/>
        </p:nvSpPr>
        <p:spPr bwMode="auto">
          <a:xfrm>
            <a:off x="8847931" y="4086226"/>
            <a:ext cx="381000" cy="381000"/>
          </a:xfrm>
          <a:prstGeom prst="flowChartSummingJunction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30" name="Decision 29"/>
          <p:cNvSpPr/>
          <p:nvPr/>
        </p:nvSpPr>
        <p:spPr bwMode="auto">
          <a:xfrm>
            <a:off x="3666332" y="3248025"/>
            <a:ext cx="457200" cy="381000"/>
          </a:xfrm>
          <a:prstGeom prst="flowChartDecision">
            <a:avLst/>
          </a:prstGeom>
          <a:solidFill>
            <a:srgbClr val="6600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37" name="Delay 36"/>
          <p:cNvSpPr/>
          <p:nvPr/>
        </p:nvSpPr>
        <p:spPr bwMode="auto">
          <a:xfrm>
            <a:off x="1685131" y="4924426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38" name="Delay 37"/>
          <p:cNvSpPr/>
          <p:nvPr/>
        </p:nvSpPr>
        <p:spPr bwMode="auto">
          <a:xfrm>
            <a:off x="2970506" y="4924426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39" name="Delay 38"/>
          <p:cNvSpPr/>
          <p:nvPr/>
        </p:nvSpPr>
        <p:spPr bwMode="auto">
          <a:xfrm>
            <a:off x="4951706" y="4391026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0" name="Delay 39"/>
          <p:cNvSpPr/>
          <p:nvPr/>
        </p:nvSpPr>
        <p:spPr bwMode="auto">
          <a:xfrm>
            <a:off x="4951706" y="4924426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1" name="Delay 40"/>
          <p:cNvSpPr/>
          <p:nvPr/>
        </p:nvSpPr>
        <p:spPr bwMode="auto">
          <a:xfrm>
            <a:off x="4951706" y="5457825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2" name="Delay 41"/>
          <p:cNvSpPr/>
          <p:nvPr/>
        </p:nvSpPr>
        <p:spPr bwMode="auto">
          <a:xfrm>
            <a:off x="6409531" y="4924426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3" name="Delay 42"/>
          <p:cNvSpPr/>
          <p:nvPr/>
        </p:nvSpPr>
        <p:spPr bwMode="auto">
          <a:xfrm>
            <a:off x="7628731" y="4924426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4" name="Summing Junction 43"/>
          <p:cNvSpPr/>
          <p:nvPr/>
        </p:nvSpPr>
        <p:spPr bwMode="auto">
          <a:xfrm>
            <a:off x="6028531" y="4924426"/>
            <a:ext cx="381000" cy="381000"/>
          </a:xfrm>
          <a:prstGeom prst="flowChartSummingJunction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5" name="Or 44"/>
          <p:cNvSpPr/>
          <p:nvPr/>
        </p:nvSpPr>
        <p:spPr bwMode="auto">
          <a:xfrm>
            <a:off x="4113507" y="4924426"/>
            <a:ext cx="381000" cy="381000"/>
          </a:xfrm>
          <a:prstGeom prst="flowChartOr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6" name="Decision 45"/>
          <p:cNvSpPr/>
          <p:nvPr/>
        </p:nvSpPr>
        <p:spPr bwMode="auto">
          <a:xfrm>
            <a:off x="3656306" y="4924426"/>
            <a:ext cx="457200" cy="381000"/>
          </a:xfrm>
          <a:prstGeom prst="flowChartDecision">
            <a:avLst/>
          </a:prstGeom>
          <a:solidFill>
            <a:srgbClr val="6600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723731" y="1724025"/>
            <a:ext cx="1742576" cy="465723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Tor Output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362156" y="2105025"/>
            <a:ext cx="1742576" cy="465723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Tor Circuits</a:t>
            </a:r>
            <a:endParaRPr lang="en-US" dirty="0"/>
          </a:p>
        </p:txBody>
      </p:sp>
      <p:sp>
        <p:nvSpPr>
          <p:cNvPr id="49" name="Delay 48"/>
          <p:cNvSpPr/>
          <p:nvPr/>
        </p:nvSpPr>
        <p:spPr bwMode="auto">
          <a:xfrm>
            <a:off x="4961731" y="2714626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51" name="5-Point Star 50"/>
          <p:cNvSpPr/>
          <p:nvPr/>
        </p:nvSpPr>
        <p:spPr bwMode="auto">
          <a:xfrm>
            <a:off x="8390731" y="4010026"/>
            <a:ext cx="457200" cy="457200"/>
          </a:xfrm>
          <a:prstGeom prst="star5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52" name="5-Point Star 51"/>
          <p:cNvSpPr/>
          <p:nvPr/>
        </p:nvSpPr>
        <p:spPr bwMode="auto">
          <a:xfrm>
            <a:off x="7095331" y="4010026"/>
            <a:ext cx="457200" cy="457200"/>
          </a:xfrm>
          <a:prstGeom prst="star5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53" name="5-Point Star 52"/>
          <p:cNvSpPr/>
          <p:nvPr/>
        </p:nvSpPr>
        <p:spPr bwMode="auto">
          <a:xfrm>
            <a:off x="5647531" y="3171825"/>
            <a:ext cx="457200" cy="457200"/>
          </a:xfrm>
          <a:prstGeom prst="star5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54" name="5-Point Star 53"/>
          <p:cNvSpPr/>
          <p:nvPr/>
        </p:nvSpPr>
        <p:spPr bwMode="auto">
          <a:xfrm>
            <a:off x="5647531" y="4848226"/>
            <a:ext cx="457200" cy="457200"/>
          </a:xfrm>
          <a:prstGeom prst="star5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55" name="5-Point Star 54"/>
          <p:cNvSpPr/>
          <p:nvPr/>
        </p:nvSpPr>
        <p:spPr bwMode="auto">
          <a:xfrm>
            <a:off x="2523332" y="4010026"/>
            <a:ext cx="457200" cy="457200"/>
          </a:xfrm>
          <a:prstGeom prst="star5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cxnSp>
        <p:nvCxnSpPr>
          <p:cNvPr id="57" name="Straight Arrow Connector 56"/>
          <p:cNvCxnSpPr>
            <a:stCxn id="28" idx="0"/>
            <a:endCxn id="3" idx="1"/>
          </p:cNvCxnSpPr>
          <p:nvPr/>
        </p:nvCxnSpPr>
        <p:spPr bwMode="auto">
          <a:xfrm flipV="1">
            <a:off x="1189831" y="3438526"/>
            <a:ext cx="505325" cy="64770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Straight Arrow Connector 57"/>
          <p:cNvCxnSpPr>
            <a:stCxn id="28" idx="4"/>
            <a:endCxn id="37" idx="1"/>
          </p:cNvCxnSpPr>
          <p:nvPr/>
        </p:nvCxnSpPr>
        <p:spPr bwMode="auto">
          <a:xfrm>
            <a:off x="1189831" y="4467225"/>
            <a:ext cx="495300" cy="64770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Straight Arrow Connector 62"/>
          <p:cNvCxnSpPr>
            <a:stCxn id="3" idx="3"/>
            <a:endCxn id="13" idx="1"/>
          </p:cNvCxnSpPr>
          <p:nvPr/>
        </p:nvCxnSpPr>
        <p:spPr bwMode="auto">
          <a:xfrm>
            <a:off x="2380958" y="3438525"/>
            <a:ext cx="599574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Straight Arrow Connector 65"/>
          <p:cNvCxnSpPr>
            <a:stCxn id="37" idx="3"/>
            <a:endCxn id="38" idx="1"/>
          </p:cNvCxnSpPr>
          <p:nvPr/>
        </p:nvCxnSpPr>
        <p:spPr bwMode="auto">
          <a:xfrm>
            <a:off x="2370933" y="5114925"/>
            <a:ext cx="599574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0" name="Straight Arrow Connector 69"/>
          <p:cNvCxnSpPr>
            <a:stCxn id="18" idx="3"/>
            <a:endCxn id="19" idx="1"/>
          </p:cNvCxnSpPr>
          <p:nvPr/>
        </p:nvCxnSpPr>
        <p:spPr bwMode="auto">
          <a:xfrm>
            <a:off x="7105356" y="3438525"/>
            <a:ext cx="533400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3" name="Straight Arrow Connector 72"/>
          <p:cNvCxnSpPr>
            <a:stCxn id="42" idx="3"/>
            <a:endCxn id="43" idx="1"/>
          </p:cNvCxnSpPr>
          <p:nvPr/>
        </p:nvCxnSpPr>
        <p:spPr bwMode="auto">
          <a:xfrm>
            <a:off x="7095331" y="5114925"/>
            <a:ext cx="533400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43" idx="3"/>
            <a:endCxn id="29" idx="3"/>
          </p:cNvCxnSpPr>
          <p:nvPr/>
        </p:nvCxnSpPr>
        <p:spPr bwMode="auto">
          <a:xfrm flipV="1">
            <a:off x="8314531" y="4411429"/>
            <a:ext cx="589196" cy="7034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9" name="Straight Arrow Connector 78"/>
          <p:cNvCxnSpPr>
            <a:stCxn id="19" idx="3"/>
            <a:endCxn id="29" idx="1"/>
          </p:cNvCxnSpPr>
          <p:nvPr/>
        </p:nvCxnSpPr>
        <p:spPr bwMode="auto">
          <a:xfrm>
            <a:off x="8324557" y="3438526"/>
            <a:ext cx="579171" cy="7034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2" name="Straight Arrow Connector 81"/>
          <p:cNvCxnSpPr/>
          <p:nvPr/>
        </p:nvCxnSpPr>
        <p:spPr bwMode="auto">
          <a:xfrm flipV="1">
            <a:off x="9228931" y="4314825"/>
            <a:ext cx="609600" cy="1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1" name="Straight Arrow Connector 90"/>
          <p:cNvCxnSpPr/>
          <p:nvPr/>
        </p:nvCxnSpPr>
        <p:spPr bwMode="auto">
          <a:xfrm flipV="1">
            <a:off x="389732" y="4314825"/>
            <a:ext cx="609600" cy="1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2" name="Straight Arrow Connector 91"/>
          <p:cNvCxnSpPr>
            <a:stCxn id="41" idx="3"/>
            <a:endCxn id="44" idx="3"/>
          </p:cNvCxnSpPr>
          <p:nvPr/>
        </p:nvCxnSpPr>
        <p:spPr bwMode="auto">
          <a:xfrm flipV="1">
            <a:off x="5637507" y="5249629"/>
            <a:ext cx="446821" cy="3986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5" name="Straight Arrow Connector 94"/>
          <p:cNvCxnSpPr>
            <a:stCxn id="40" idx="3"/>
            <a:endCxn id="44" idx="2"/>
          </p:cNvCxnSpPr>
          <p:nvPr/>
        </p:nvCxnSpPr>
        <p:spPr bwMode="auto">
          <a:xfrm>
            <a:off x="5637508" y="5114925"/>
            <a:ext cx="391025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8" name="Straight Arrow Connector 97"/>
          <p:cNvCxnSpPr>
            <a:stCxn id="39" idx="3"/>
            <a:endCxn id="44" idx="1"/>
          </p:cNvCxnSpPr>
          <p:nvPr/>
        </p:nvCxnSpPr>
        <p:spPr bwMode="auto">
          <a:xfrm>
            <a:off x="5637507" y="4581525"/>
            <a:ext cx="446821" cy="3986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1" name="Straight Arrow Connector 100"/>
          <p:cNvCxnSpPr>
            <a:stCxn id="17" idx="3"/>
            <a:endCxn id="4" idx="3"/>
          </p:cNvCxnSpPr>
          <p:nvPr/>
        </p:nvCxnSpPr>
        <p:spPr bwMode="auto">
          <a:xfrm flipV="1">
            <a:off x="5647532" y="3573229"/>
            <a:ext cx="446821" cy="3986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4" name="Straight Arrow Connector 103"/>
          <p:cNvCxnSpPr>
            <a:stCxn id="16" idx="3"/>
            <a:endCxn id="4" idx="2"/>
          </p:cNvCxnSpPr>
          <p:nvPr/>
        </p:nvCxnSpPr>
        <p:spPr bwMode="auto">
          <a:xfrm>
            <a:off x="5647532" y="3438525"/>
            <a:ext cx="391025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7" name="Straight Arrow Connector 106"/>
          <p:cNvCxnSpPr>
            <a:stCxn id="49" idx="3"/>
            <a:endCxn id="4" idx="1"/>
          </p:cNvCxnSpPr>
          <p:nvPr/>
        </p:nvCxnSpPr>
        <p:spPr bwMode="auto">
          <a:xfrm>
            <a:off x="5647532" y="2905125"/>
            <a:ext cx="446821" cy="3986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0" name="Straight Arrow Connector 109"/>
          <p:cNvCxnSpPr>
            <a:stCxn id="5" idx="6"/>
            <a:endCxn id="17" idx="1"/>
          </p:cNvCxnSpPr>
          <p:nvPr/>
        </p:nvCxnSpPr>
        <p:spPr bwMode="auto">
          <a:xfrm>
            <a:off x="4504531" y="3438525"/>
            <a:ext cx="457200" cy="53340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3" name="Straight Arrow Connector 112"/>
          <p:cNvCxnSpPr>
            <a:stCxn id="5" idx="7"/>
            <a:endCxn id="49" idx="1"/>
          </p:cNvCxnSpPr>
          <p:nvPr/>
        </p:nvCxnSpPr>
        <p:spPr bwMode="auto">
          <a:xfrm flipV="1">
            <a:off x="4448735" y="2905125"/>
            <a:ext cx="512996" cy="3986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8" name="Straight Arrow Connector 117"/>
          <p:cNvCxnSpPr>
            <a:stCxn id="5" idx="5"/>
            <a:endCxn id="40" idx="1"/>
          </p:cNvCxnSpPr>
          <p:nvPr/>
        </p:nvCxnSpPr>
        <p:spPr bwMode="auto">
          <a:xfrm>
            <a:off x="4448736" y="3573230"/>
            <a:ext cx="502971" cy="1541695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1" name="Straight Arrow Connector 120"/>
          <p:cNvCxnSpPr>
            <a:stCxn id="45" idx="7"/>
            <a:endCxn id="16" idx="1"/>
          </p:cNvCxnSpPr>
          <p:nvPr/>
        </p:nvCxnSpPr>
        <p:spPr bwMode="auto">
          <a:xfrm flipV="1">
            <a:off x="4438711" y="3438526"/>
            <a:ext cx="523021" cy="1541695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4" name="Straight Arrow Connector 123"/>
          <p:cNvCxnSpPr>
            <a:stCxn id="45" idx="6"/>
            <a:endCxn id="39" idx="1"/>
          </p:cNvCxnSpPr>
          <p:nvPr/>
        </p:nvCxnSpPr>
        <p:spPr bwMode="auto">
          <a:xfrm flipV="1">
            <a:off x="4494506" y="4581525"/>
            <a:ext cx="457200" cy="53340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7" name="Straight Arrow Connector 126"/>
          <p:cNvCxnSpPr>
            <a:stCxn id="45" idx="5"/>
            <a:endCxn id="41" idx="1"/>
          </p:cNvCxnSpPr>
          <p:nvPr/>
        </p:nvCxnSpPr>
        <p:spPr bwMode="auto">
          <a:xfrm>
            <a:off x="4438710" y="5249629"/>
            <a:ext cx="512996" cy="3986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4" name="Rectangular Callout 63"/>
          <p:cNvSpPr/>
          <p:nvPr/>
        </p:nvSpPr>
        <p:spPr bwMode="auto">
          <a:xfrm>
            <a:off x="313531" y="5991225"/>
            <a:ext cx="838200" cy="742792"/>
          </a:xfrm>
          <a:prstGeom prst="wedgeRectCallout">
            <a:avLst>
              <a:gd name="adj1" fmla="val -21454"/>
              <a:gd name="adj2" fmla="val -256549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sz="3200" dirty="0" smtClean="0">
                <a:solidFill>
                  <a:srgbClr val="FFFF00"/>
                </a:solidFill>
              </a:rPr>
              <a:t>tag</a:t>
            </a:r>
          </a:p>
        </p:txBody>
      </p:sp>
      <p:sp>
        <p:nvSpPr>
          <p:cNvPr id="65" name="Rectangular Callout 64"/>
          <p:cNvSpPr/>
          <p:nvPr/>
        </p:nvSpPr>
        <p:spPr bwMode="auto">
          <a:xfrm>
            <a:off x="2066131" y="5991225"/>
            <a:ext cx="1219200" cy="762000"/>
          </a:xfrm>
          <a:prstGeom prst="wedgeRectCallout">
            <a:avLst>
              <a:gd name="adj1" fmla="val -7379"/>
              <a:gd name="adj2" fmla="val -143121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sz="3200" dirty="0" smtClean="0">
                <a:solidFill>
                  <a:srgbClr val="FFFF00"/>
                </a:solidFill>
              </a:rPr>
              <a:t>match</a:t>
            </a:r>
          </a:p>
        </p:txBody>
      </p:sp>
      <p:sp>
        <p:nvSpPr>
          <p:cNvPr id="67" name="Rectangular Callout 66"/>
          <p:cNvSpPr/>
          <p:nvPr/>
        </p:nvSpPr>
        <p:spPr bwMode="auto">
          <a:xfrm>
            <a:off x="7171531" y="5991225"/>
            <a:ext cx="838200" cy="742792"/>
          </a:xfrm>
          <a:prstGeom prst="wedgeRectCallout">
            <a:avLst>
              <a:gd name="adj1" fmla="val -21454"/>
              <a:gd name="adj2" fmla="val -146791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sz="3200" dirty="0" smtClean="0">
                <a:solidFill>
                  <a:srgbClr val="FFFF00"/>
                </a:solidFill>
              </a:rPr>
              <a:t>tag</a:t>
            </a:r>
          </a:p>
        </p:txBody>
      </p:sp>
      <p:sp>
        <p:nvSpPr>
          <p:cNvPr id="68" name="Rectangular Callout 67"/>
          <p:cNvSpPr/>
          <p:nvPr/>
        </p:nvSpPr>
        <p:spPr bwMode="auto">
          <a:xfrm>
            <a:off x="8619331" y="5991225"/>
            <a:ext cx="1219200" cy="762000"/>
          </a:xfrm>
          <a:prstGeom prst="wedgeRectCallout">
            <a:avLst>
              <a:gd name="adj1" fmla="val 27344"/>
              <a:gd name="adj2" fmla="val -262458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sz="3200" dirty="0" smtClean="0">
                <a:solidFill>
                  <a:srgbClr val="FFFF00"/>
                </a:solidFill>
              </a:rPr>
              <a:t>match</a:t>
            </a:r>
          </a:p>
        </p:txBody>
      </p:sp>
    </p:spTree>
    <p:extLst>
      <p:ext uri="{BB962C8B-B14F-4D97-AF65-F5344CB8AC3E}">
        <p14:creationId xmlns:p14="http://schemas.microsoft.com/office/powerpoint/2010/main" val="2812253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ounded Rectangle 131"/>
          <p:cNvSpPr/>
          <p:nvPr/>
        </p:nvSpPr>
        <p:spPr bwMode="auto">
          <a:xfrm>
            <a:off x="2751932" y="1571626"/>
            <a:ext cx="4572000" cy="4343399"/>
          </a:xfrm>
          <a:prstGeom prst="roundRect">
            <a:avLst/>
          </a:prstGeom>
          <a:solidFill>
            <a:schemeClr val="bg1">
              <a:lumMod val="95000"/>
              <a:alpha val="40000"/>
            </a:schemeClr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Congestion: </a:t>
            </a:r>
            <a:r>
              <a:rPr lang="en-US" dirty="0" err="1"/>
              <a:t>libkqtime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2157" y="1724025"/>
            <a:ext cx="1905000" cy="461665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pPr algn="ctr"/>
            <a:r>
              <a:rPr lang="en-US" dirty="0" smtClean="0"/>
              <a:t>Kernel Input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38756" y="1724025"/>
            <a:ext cx="1981200" cy="461665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pPr algn="ctr"/>
            <a:r>
              <a:rPr lang="en-US" dirty="0" smtClean="0"/>
              <a:t>Kernel Output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80531" y="1724026"/>
            <a:ext cx="1742576" cy="465723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Tor Input</a:t>
            </a:r>
            <a:endParaRPr lang="en-US" dirty="0"/>
          </a:p>
        </p:txBody>
      </p:sp>
      <p:sp>
        <p:nvSpPr>
          <p:cNvPr id="3" name="Delay 2"/>
          <p:cNvSpPr/>
          <p:nvPr/>
        </p:nvSpPr>
        <p:spPr bwMode="auto">
          <a:xfrm>
            <a:off x="1695156" y="3248025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13" name="Delay 12"/>
          <p:cNvSpPr/>
          <p:nvPr/>
        </p:nvSpPr>
        <p:spPr bwMode="auto">
          <a:xfrm>
            <a:off x="2980532" y="3248025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16" name="Delay 15"/>
          <p:cNvSpPr/>
          <p:nvPr/>
        </p:nvSpPr>
        <p:spPr bwMode="auto">
          <a:xfrm>
            <a:off x="4961731" y="3248025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17" name="Delay 16"/>
          <p:cNvSpPr/>
          <p:nvPr/>
        </p:nvSpPr>
        <p:spPr bwMode="auto">
          <a:xfrm>
            <a:off x="4961731" y="3781425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18" name="Delay 17"/>
          <p:cNvSpPr/>
          <p:nvPr/>
        </p:nvSpPr>
        <p:spPr bwMode="auto">
          <a:xfrm>
            <a:off x="6419556" y="3248025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19" name="Delay 18"/>
          <p:cNvSpPr/>
          <p:nvPr/>
        </p:nvSpPr>
        <p:spPr bwMode="auto">
          <a:xfrm>
            <a:off x="7638756" y="3248025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" name="Summing Junction 3"/>
          <p:cNvSpPr/>
          <p:nvPr/>
        </p:nvSpPr>
        <p:spPr bwMode="auto">
          <a:xfrm>
            <a:off x="6038556" y="3248025"/>
            <a:ext cx="381000" cy="381000"/>
          </a:xfrm>
          <a:prstGeom prst="flowChartSummingJunction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5" name="Or 4"/>
          <p:cNvSpPr/>
          <p:nvPr/>
        </p:nvSpPr>
        <p:spPr bwMode="auto">
          <a:xfrm>
            <a:off x="4123532" y="3248025"/>
            <a:ext cx="381000" cy="381000"/>
          </a:xfrm>
          <a:prstGeom prst="flowChartOr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28" name="Or 27"/>
          <p:cNvSpPr/>
          <p:nvPr/>
        </p:nvSpPr>
        <p:spPr bwMode="auto">
          <a:xfrm>
            <a:off x="999331" y="4086226"/>
            <a:ext cx="381000" cy="381000"/>
          </a:xfrm>
          <a:prstGeom prst="flowChartOr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29" name="Summing Junction 28"/>
          <p:cNvSpPr/>
          <p:nvPr/>
        </p:nvSpPr>
        <p:spPr bwMode="auto">
          <a:xfrm>
            <a:off x="8847931" y="4086226"/>
            <a:ext cx="381000" cy="381000"/>
          </a:xfrm>
          <a:prstGeom prst="flowChartSummingJunction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30" name="Decision 29"/>
          <p:cNvSpPr/>
          <p:nvPr/>
        </p:nvSpPr>
        <p:spPr bwMode="auto">
          <a:xfrm>
            <a:off x="3666332" y="3248025"/>
            <a:ext cx="457200" cy="381000"/>
          </a:xfrm>
          <a:prstGeom prst="flowChartDecision">
            <a:avLst/>
          </a:prstGeom>
          <a:solidFill>
            <a:srgbClr val="6600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37" name="Delay 36"/>
          <p:cNvSpPr/>
          <p:nvPr/>
        </p:nvSpPr>
        <p:spPr bwMode="auto">
          <a:xfrm>
            <a:off x="1685131" y="4924426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38" name="Delay 37"/>
          <p:cNvSpPr/>
          <p:nvPr/>
        </p:nvSpPr>
        <p:spPr bwMode="auto">
          <a:xfrm>
            <a:off x="2970506" y="4924426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39" name="Delay 38"/>
          <p:cNvSpPr/>
          <p:nvPr/>
        </p:nvSpPr>
        <p:spPr bwMode="auto">
          <a:xfrm>
            <a:off x="4951706" y="4391026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0" name="Delay 39"/>
          <p:cNvSpPr/>
          <p:nvPr/>
        </p:nvSpPr>
        <p:spPr bwMode="auto">
          <a:xfrm>
            <a:off x="4951706" y="4924426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1" name="Delay 40"/>
          <p:cNvSpPr/>
          <p:nvPr/>
        </p:nvSpPr>
        <p:spPr bwMode="auto">
          <a:xfrm>
            <a:off x="4951706" y="5457825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2" name="Delay 41"/>
          <p:cNvSpPr/>
          <p:nvPr/>
        </p:nvSpPr>
        <p:spPr bwMode="auto">
          <a:xfrm>
            <a:off x="6409531" y="4924426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3" name="Delay 42"/>
          <p:cNvSpPr/>
          <p:nvPr/>
        </p:nvSpPr>
        <p:spPr bwMode="auto">
          <a:xfrm>
            <a:off x="7628731" y="4924426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4" name="Summing Junction 43"/>
          <p:cNvSpPr/>
          <p:nvPr/>
        </p:nvSpPr>
        <p:spPr bwMode="auto">
          <a:xfrm>
            <a:off x="6028531" y="4924426"/>
            <a:ext cx="381000" cy="381000"/>
          </a:xfrm>
          <a:prstGeom prst="flowChartSummingJunction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5" name="Or 44"/>
          <p:cNvSpPr/>
          <p:nvPr/>
        </p:nvSpPr>
        <p:spPr bwMode="auto">
          <a:xfrm>
            <a:off x="4113507" y="4924426"/>
            <a:ext cx="381000" cy="381000"/>
          </a:xfrm>
          <a:prstGeom prst="flowChartOr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6" name="Decision 45"/>
          <p:cNvSpPr/>
          <p:nvPr/>
        </p:nvSpPr>
        <p:spPr bwMode="auto">
          <a:xfrm>
            <a:off x="3656306" y="4924426"/>
            <a:ext cx="457200" cy="381000"/>
          </a:xfrm>
          <a:prstGeom prst="flowChartDecision">
            <a:avLst/>
          </a:prstGeom>
          <a:solidFill>
            <a:srgbClr val="6600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723731" y="1724025"/>
            <a:ext cx="1742576" cy="465723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Tor Output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362156" y="2105025"/>
            <a:ext cx="1742576" cy="465723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Tor Circuits</a:t>
            </a:r>
            <a:endParaRPr lang="en-US" dirty="0"/>
          </a:p>
        </p:txBody>
      </p:sp>
      <p:sp>
        <p:nvSpPr>
          <p:cNvPr id="49" name="Delay 48"/>
          <p:cNvSpPr/>
          <p:nvPr/>
        </p:nvSpPr>
        <p:spPr bwMode="auto">
          <a:xfrm>
            <a:off x="4961731" y="2714626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51" name="5-Point Star 50"/>
          <p:cNvSpPr/>
          <p:nvPr/>
        </p:nvSpPr>
        <p:spPr bwMode="auto">
          <a:xfrm>
            <a:off x="8390731" y="4010026"/>
            <a:ext cx="457200" cy="457200"/>
          </a:xfrm>
          <a:prstGeom prst="star5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52" name="5-Point Star 51"/>
          <p:cNvSpPr/>
          <p:nvPr/>
        </p:nvSpPr>
        <p:spPr bwMode="auto">
          <a:xfrm>
            <a:off x="7095331" y="4010026"/>
            <a:ext cx="457200" cy="457200"/>
          </a:xfrm>
          <a:prstGeom prst="star5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53" name="5-Point Star 52"/>
          <p:cNvSpPr/>
          <p:nvPr/>
        </p:nvSpPr>
        <p:spPr bwMode="auto">
          <a:xfrm>
            <a:off x="5647531" y="3171825"/>
            <a:ext cx="457200" cy="457200"/>
          </a:xfrm>
          <a:prstGeom prst="star5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54" name="5-Point Star 53"/>
          <p:cNvSpPr/>
          <p:nvPr/>
        </p:nvSpPr>
        <p:spPr bwMode="auto">
          <a:xfrm>
            <a:off x="5647531" y="4848226"/>
            <a:ext cx="457200" cy="457200"/>
          </a:xfrm>
          <a:prstGeom prst="star5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55" name="5-Point Star 54"/>
          <p:cNvSpPr/>
          <p:nvPr/>
        </p:nvSpPr>
        <p:spPr bwMode="auto">
          <a:xfrm>
            <a:off x="2523332" y="4010026"/>
            <a:ext cx="457200" cy="457200"/>
          </a:xfrm>
          <a:prstGeom prst="star5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cxnSp>
        <p:nvCxnSpPr>
          <p:cNvPr id="57" name="Straight Arrow Connector 56"/>
          <p:cNvCxnSpPr>
            <a:stCxn id="28" idx="0"/>
            <a:endCxn id="3" idx="1"/>
          </p:cNvCxnSpPr>
          <p:nvPr/>
        </p:nvCxnSpPr>
        <p:spPr bwMode="auto">
          <a:xfrm flipV="1">
            <a:off x="1189831" y="3438526"/>
            <a:ext cx="505325" cy="64770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Straight Arrow Connector 57"/>
          <p:cNvCxnSpPr>
            <a:stCxn id="28" idx="4"/>
            <a:endCxn id="37" idx="1"/>
          </p:cNvCxnSpPr>
          <p:nvPr/>
        </p:nvCxnSpPr>
        <p:spPr bwMode="auto">
          <a:xfrm>
            <a:off x="1189831" y="4467225"/>
            <a:ext cx="495300" cy="64770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Straight Arrow Connector 62"/>
          <p:cNvCxnSpPr>
            <a:stCxn id="3" idx="3"/>
            <a:endCxn id="13" idx="1"/>
          </p:cNvCxnSpPr>
          <p:nvPr/>
        </p:nvCxnSpPr>
        <p:spPr bwMode="auto">
          <a:xfrm>
            <a:off x="2380958" y="3438525"/>
            <a:ext cx="599574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Straight Arrow Connector 65"/>
          <p:cNvCxnSpPr>
            <a:stCxn id="37" idx="3"/>
            <a:endCxn id="38" idx="1"/>
          </p:cNvCxnSpPr>
          <p:nvPr/>
        </p:nvCxnSpPr>
        <p:spPr bwMode="auto">
          <a:xfrm>
            <a:off x="2370933" y="5114925"/>
            <a:ext cx="599574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0" name="Straight Arrow Connector 69"/>
          <p:cNvCxnSpPr>
            <a:stCxn id="18" idx="3"/>
            <a:endCxn id="19" idx="1"/>
          </p:cNvCxnSpPr>
          <p:nvPr/>
        </p:nvCxnSpPr>
        <p:spPr bwMode="auto">
          <a:xfrm>
            <a:off x="7105356" y="3438525"/>
            <a:ext cx="533400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3" name="Straight Arrow Connector 72"/>
          <p:cNvCxnSpPr>
            <a:stCxn id="42" idx="3"/>
            <a:endCxn id="43" idx="1"/>
          </p:cNvCxnSpPr>
          <p:nvPr/>
        </p:nvCxnSpPr>
        <p:spPr bwMode="auto">
          <a:xfrm>
            <a:off x="7095331" y="5114925"/>
            <a:ext cx="533400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43" idx="3"/>
            <a:endCxn id="29" idx="3"/>
          </p:cNvCxnSpPr>
          <p:nvPr/>
        </p:nvCxnSpPr>
        <p:spPr bwMode="auto">
          <a:xfrm flipV="1">
            <a:off x="8314531" y="4411429"/>
            <a:ext cx="589196" cy="7034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9" name="Straight Arrow Connector 78"/>
          <p:cNvCxnSpPr>
            <a:stCxn id="19" idx="3"/>
            <a:endCxn id="29" idx="1"/>
          </p:cNvCxnSpPr>
          <p:nvPr/>
        </p:nvCxnSpPr>
        <p:spPr bwMode="auto">
          <a:xfrm>
            <a:off x="8324557" y="3438526"/>
            <a:ext cx="579171" cy="7034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2" name="Straight Arrow Connector 81"/>
          <p:cNvCxnSpPr/>
          <p:nvPr/>
        </p:nvCxnSpPr>
        <p:spPr bwMode="auto">
          <a:xfrm flipV="1">
            <a:off x="9228931" y="4314825"/>
            <a:ext cx="609600" cy="1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1" name="Straight Arrow Connector 90"/>
          <p:cNvCxnSpPr/>
          <p:nvPr/>
        </p:nvCxnSpPr>
        <p:spPr bwMode="auto">
          <a:xfrm flipV="1">
            <a:off x="389732" y="4314825"/>
            <a:ext cx="609600" cy="1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2" name="Straight Arrow Connector 91"/>
          <p:cNvCxnSpPr>
            <a:stCxn id="41" idx="3"/>
            <a:endCxn id="44" idx="3"/>
          </p:cNvCxnSpPr>
          <p:nvPr/>
        </p:nvCxnSpPr>
        <p:spPr bwMode="auto">
          <a:xfrm flipV="1">
            <a:off x="5637507" y="5249629"/>
            <a:ext cx="446821" cy="3986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5" name="Straight Arrow Connector 94"/>
          <p:cNvCxnSpPr>
            <a:stCxn id="40" idx="3"/>
            <a:endCxn id="44" idx="2"/>
          </p:cNvCxnSpPr>
          <p:nvPr/>
        </p:nvCxnSpPr>
        <p:spPr bwMode="auto">
          <a:xfrm>
            <a:off x="5637508" y="5114925"/>
            <a:ext cx="391025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8" name="Straight Arrow Connector 97"/>
          <p:cNvCxnSpPr>
            <a:stCxn id="39" idx="3"/>
            <a:endCxn id="44" idx="1"/>
          </p:cNvCxnSpPr>
          <p:nvPr/>
        </p:nvCxnSpPr>
        <p:spPr bwMode="auto">
          <a:xfrm>
            <a:off x="5637507" y="4581525"/>
            <a:ext cx="446821" cy="3986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1" name="Straight Arrow Connector 100"/>
          <p:cNvCxnSpPr>
            <a:stCxn id="17" idx="3"/>
            <a:endCxn id="4" idx="3"/>
          </p:cNvCxnSpPr>
          <p:nvPr/>
        </p:nvCxnSpPr>
        <p:spPr bwMode="auto">
          <a:xfrm flipV="1">
            <a:off x="5647532" y="3573229"/>
            <a:ext cx="446821" cy="3986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4" name="Straight Arrow Connector 103"/>
          <p:cNvCxnSpPr>
            <a:stCxn id="16" idx="3"/>
            <a:endCxn id="4" idx="2"/>
          </p:cNvCxnSpPr>
          <p:nvPr/>
        </p:nvCxnSpPr>
        <p:spPr bwMode="auto">
          <a:xfrm>
            <a:off x="5647532" y="3438525"/>
            <a:ext cx="391025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7" name="Straight Arrow Connector 106"/>
          <p:cNvCxnSpPr>
            <a:stCxn id="49" idx="3"/>
            <a:endCxn id="4" idx="1"/>
          </p:cNvCxnSpPr>
          <p:nvPr/>
        </p:nvCxnSpPr>
        <p:spPr bwMode="auto">
          <a:xfrm>
            <a:off x="5647532" y="2905125"/>
            <a:ext cx="446821" cy="3986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0" name="Straight Arrow Connector 109"/>
          <p:cNvCxnSpPr>
            <a:stCxn id="5" idx="6"/>
            <a:endCxn id="17" idx="1"/>
          </p:cNvCxnSpPr>
          <p:nvPr/>
        </p:nvCxnSpPr>
        <p:spPr bwMode="auto">
          <a:xfrm>
            <a:off x="4504531" y="3438525"/>
            <a:ext cx="457200" cy="53340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3" name="Straight Arrow Connector 112"/>
          <p:cNvCxnSpPr>
            <a:stCxn id="5" idx="7"/>
            <a:endCxn id="49" idx="1"/>
          </p:cNvCxnSpPr>
          <p:nvPr/>
        </p:nvCxnSpPr>
        <p:spPr bwMode="auto">
          <a:xfrm flipV="1">
            <a:off x="4448735" y="2905125"/>
            <a:ext cx="512996" cy="3986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8" name="Straight Arrow Connector 117"/>
          <p:cNvCxnSpPr>
            <a:stCxn id="5" idx="5"/>
            <a:endCxn id="40" idx="1"/>
          </p:cNvCxnSpPr>
          <p:nvPr/>
        </p:nvCxnSpPr>
        <p:spPr bwMode="auto">
          <a:xfrm>
            <a:off x="4448736" y="3573230"/>
            <a:ext cx="502971" cy="1541695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1" name="Straight Arrow Connector 120"/>
          <p:cNvCxnSpPr>
            <a:stCxn id="45" idx="7"/>
            <a:endCxn id="16" idx="1"/>
          </p:cNvCxnSpPr>
          <p:nvPr/>
        </p:nvCxnSpPr>
        <p:spPr bwMode="auto">
          <a:xfrm flipV="1">
            <a:off x="4438711" y="3438526"/>
            <a:ext cx="523021" cy="1541695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4" name="Straight Arrow Connector 123"/>
          <p:cNvCxnSpPr>
            <a:stCxn id="45" idx="6"/>
            <a:endCxn id="39" idx="1"/>
          </p:cNvCxnSpPr>
          <p:nvPr/>
        </p:nvCxnSpPr>
        <p:spPr bwMode="auto">
          <a:xfrm flipV="1">
            <a:off x="4494506" y="4581525"/>
            <a:ext cx="457200" cy="53340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7" name="Straight Arrow Connector 126"/>
          <p:cNvCxnSpPr>
            <a:stCxn id="45" idx="5"/>
            <a:endCxn id="41" idx="1"/>
          </p:cNvCxnSpPr>
          <p:nvPr/>
        </p:nvCxnSpPr>
        <p:spPr bwMode="auto">
          <a:xfrm>
            <a:off x="4438710" y="5249629"/>
            <a:ext cx="512996" cy="3986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4" name="Rectangular Callout 63"/>
          <p:cNvSpPr/>
          <p:nvPr/>
        </p:nvSpPr>
        <p:spPr bwMode="auto">
          <a:xfrm>
            <a:off x="313531" y="5991225"/>
            <a:ext cx="838200" cy="742792"/>
          </a:xfrm>
          <a:prstGeom prst="wedgeRectCallout">
            <a:avLst>
              <a:gd name="adj1" fmla="val -21454"/>
              <a:gd name="adj2" fmla="val -256549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sz="3200" dirty="0" smtClean="0">
                <a:solidFill>
                  <a:srgbClr val="FFFF00"/>
                </a:solidFill>
              </a:rPr>
              <a:t>tag</a:t>
            </a:r>
          </a:p>
        </p:txBody>
      </p:sp>
      <p:sp>
        <p:nvSpPr>
          <p:cNvPr id="65" name="Rectangular Callout 64"/>
          <p:cNvSpPr/>
          <p:nvPr/>
        </p:nvSpPr>
        <p:spPr bwMode="auto">
          <a:xfrm>
            <a:off x="2066131" y="5991225"/>
            <a:ext cx="1219200" cy="762000"/>
          </a:xfrm>
          <a:prstGeom prst="wedgeRectCallout">
            <a:avLst>
              <a:gd name="adj1" fmla="val -7379"/>
              <a:gd name="adj2" fmla="val -143121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sz="3200" dirty="0" smtClean="0">
                <a:solidFill>
                  <a:srgbClr val="FFFF00"/>
                </a:solidFill>
              </a:rPr>
              <a:t>match</a:t>
            </a:r>
          </a:p>
        </p:txBody>
      </p:sp>
      <p:sp>
        <p:nvSpPr>
          <p:cNvPr id="67" name="Rectangular Callout 66"/>
          <p:cNvSpPr/>
          <p:nvPr/>
        </p:nvSpPr>
        <p:spPr bwMode="auto">
          <a:xfrm>
            <a:off x="7171531" y="5991225"/>
            <a:ext cx="838200" cy="742792"/>
          </a:xfrm>
          <a:prstGeom prst="wedgeRectCallout">
            <a:avLst>
              <a:gd name="adj1" fmla="val -21454"/>
              <a:gd name="adj2" fmla="val -146791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sz="3200" dirty="0" smtClean="0">
                <a:solidFill>
                  <a:srgbClr val="FFFF00"/>
                </a:solidFill>
              </a:rPr>
              <a:t>tag</a:t>
            </a:r>
          </a:p>
        </p:txBody>
      </p:sp>
      <p:sp>
        <p:nvSpPr>
          <p:cNvPr id="68" name="Rectangular Callout 67"/>
          <p:cNvSpPr/>
          <p:nvPr/>
        </p:nvSpPr>
        <p:spPr bwMode="auto">
          <a:xfrm>
            <a:off x="8619331" y="5991225"/>
            <a:ext cx="1219200" cy="762000"/>
          </a:xfrm>
          <a:prstGeom prst="wedgeRectCallout">
            <a:avLst>
              <a:gd name="adj1" fmla="val 27344"/>
              <a:gd name="adj2" fmla="val -262458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sz="3200" dirty="0" smtClean="0">
                <a:solidFill>
                  <a:srgbClr val="FFFF00"/>
                </a:solidFill>
              </a:rPr>
              <a:t>match</a:t>
            </a:r>
          </a:p>
        </p:txBody>
      </p:sp>
      <p:sp>
        <p:nvSpPr>
          <p:cNvPr id="62" name="Rectangular Callout 61"/>
          <p:cNvSpPr/>
          <p:nvPr/>
        </p:nvSpPr>
        <p:spPr bwMode="auto">
          <a:xfrm>
            <a:off x="3742531" y="6448425"/>
            <a:ext cx="2286000" cy="762000"/>
          </a:xfrm>
          <a:prstGeom prst="wedgeRectCallout">
            <a:avLst>
              <a:gd name="adj1" fmla="val -57534"/>
              <a:gd name="adj2" fmla="val -204847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sz="3200" dirty="0">
                <a:solidFill>
                  <a:srgbClr val="FFFF00"/>
                </a:solidFill>
              </a:rPr>
              <a:t>t</a:t>
            </a:r>
            <a:r>
              <a:rPr lang="en-US" sz="3200" dirty="0" smtClean="0">
                <a:solidFill>
                  <a:srgbClr val="FFFF00"/>
                </a:solidFill>
              </a:rPr>
              <a:t>rack cells</a:t>
            </a:r>
          </a:p>
        </p:txBody>
      </p:sp>
    </p:spTree>
    <p:extLst>
      <p:ext uri="{BB962C8B-B14F-4D97-AF65-F5344CB8AC3E}">
        <p14:creationId xmlns:p14="http://schemas.microsoft.com/office/powerpoint/2010/main" val="59621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Congestion Analysis</a:t>
            </a:r>
            <a:endParaRPr lang="en-US" dirty="0"/>
          </a:p>
        </p:txBody>
      </p:sp>
      <p:pic>
        <p:nvPicPr>
          <p:cNvPr id="4" name="Content Placeholder 3" descr="qtimes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811" r="-17811"/>
          <a:stretch>
            <a:fillRect/>
          </a:stretch>
        </p:blipFill>
        <p:spPr>
          <a:xfrm>
            <a:off x="69968" y="1800225"/>
            <a:ext cx="9920963" cy="5486400"/>
          </a:xfrm>
        </p:spPr>
      </p:pic>
    </p:spTree>
    <p:extLst>
      <p:ext uri="{BB962C8B-B14F-4D97-AF65-F5344CB8AC3E}">
        <p14:creationId xmlns:p14="http://schemas.microsoft.com/office/powerpoint/2010/main" val="1144404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Tor is Slow!!! Research*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PCTCP: Per-Circuit TCP-over-</a:t>
            </a:r>
            <a:r>
              <a:rPr lang="en-US" sz="1600" dirty="0" err="1"/>
              <a:t>IPsec</a:t>
            </a:r>
            <a:r>
              <a:rPr lang="en-US" sz="1600" dirty="0"/>
              <a:t> Transport for Anonymous Communication Overlay Networks (CCS ‘13</a:t>
            </a:r>
            <a:r>
              <a:rPr lang="en-US" sz="1600" dirty="0" smtClean="0"/>
              <a:t>)</a:t>
            </a:r>
          </a:p>
          <a:p>
            <a:r>
              <a:rPr lang="en-US" sz="1600" dirty="0"/>
              <a:t>Reducing Latency in Tor Circuits with Unordered </a:t>
            </a:r>
            <a:r>
              <a:rPr lang="en-US" sz="1600" dirty="0" smtClean="0"/>
              <a:t>Delivery (FOCI ‘13)</a:t>
            </a:r>
            <a:endParaRPr lang="en-US" sz="1600" dirty="0"/>
          </a:p>
          <a:p>
            <a:r>
              <a:rPr lang="en-US" sz="1600" dirty="0"/>
              <a:t>How Low Can You Go: Balancing Performance with Anonymity in Tor (PETS ‘13)</a:t>
            </a:r>
          </a:p>
          <a:p>
            <a:r>
              <a:rPr lang="en-US" sz="1600" dirty="0"/>
              <a:t>The Path Less Travelled: Overcoming Tor's Bottlenecks with Traffic Splitting (PETS </a:t>
            </a:r>
            <a:r>
              <a:rPr lang="fr-FR" sz="1600" dirty="0" smtClean="0"/>
              <a:t>’</a:t>
            </a:r>
            <a:r>
              <a:rPr lang="en-US" sz="1600" dirty="0" smtClean="0"/>
              <a:t>13)</a:t>
            </a:r>
          </a:p>
          <a:p>
            <a:r>
              <a:rPr lang="en-US" sz="1600" dirty="0"/>
              <a:t>An Empirical Evaluation of Relay Selection in </a:t>
            </a:r>
            <a:r>
              <a:rPr lang="en-US" sz="1600" dirty="0" smtClean="0"/>
              <a:t>Tor (NDSS ‘13)</a:t>
            </a:r>
          </a:p>
          <a:p>
            <a:r>
              <a:rPr lang="en-US" sz="1600" dirty="0"/>
              <a:t>LIRA: Lightweight Incentivized Routing for </a:t>
            </a:r>
            <a:r>
              <a:rPr lang="en-US" sz="1600" dirty="0" smtClean="0"/>
              <a:t>Anonymity (NDSS ‘13)</a:t>
            </a:r>
            <a:endParaRPr lang="en-US" sz="1600" dirty="0"/>
          </a:p>
          <a:p>
            <a:r>
              <a:rPr lang="en-US" sz="1600" dirty="0"/>
              <a:t>Improving Performance and Anonymity in the Tor </a:t>
            </a:r>
            <a:r>
              <a:rPr lang="en-US" sz="1600" dirty="0" smtClean="0"/>
              <a:t>Network (IPCCC ‘12)</a:t>
            </a:r>
            <a:endParaRPr lang="en-US" sz="1600" dirty="0"/>
          </a:p>
          <a:p>
            <a:r>
              <a:rPr lang="en-US" sz="1600" dirty="0"/>
              <a:t>Enhancing Tor's Performance using Real-time Traffic </a:t>
            </a:r>
            <a:r>
              <a:rPr lang="en-US" sz="1600" dirty="0" smtClean="0"/>
              <a:t>Classification (CCS </a:t>
            </a:r>
            <a:r>
              <a:rPr lang="fr-FR" sz="1600" dirty="0" smtClean="0"/>
              <a:t>’</a:t>
            </a:r>
            <a:r>
              <a:rPr lang="en-US" sz="1600" dirty="0" smtClean="0"/>
              <a:t>12)</a:t>
            </a:r>
          </a:p>
          <a:p>
            <a:r>
              <a:rPr lang="en-US" sz="1600" dirty="0" err="1"/>
              <a:t>Torchestra</a:t>
            </a:r>
            <a:r>
              <a:rPr lang="en-US" sz="1600" dirty="0"/>
              <a:t>: Reducing interactive traffic delays over </a:t>
            </a:r>
            <a:r>
              <a:rPr lang="en-US" sz="1600" dirty="0" smtClean="0"/>
              <a:t>Tor (WPES ‘12)</a:t>
            </a:r>
          </a:p>
          <a:p>
            <a:r>
              <a:rPr lang="en-US" sz="1600" dirty="0"/>
              <a:t>Throttling Tor Bandwidth </a:t>
            </a:r>
            <a:r>
              <a:rPr lang="en-US" sz="1600" dirty="0" smtClean="0"/>
              <a:t>Parasites (USENIX Sec ‘12)</a:t>
            </a:r>
          </a:p>
          <a:p>
            <a:r>
              <a:rPr lang="en-US" sz="1600" dirty="0" err="1"/>
              <a:t>LASTor</a:t>
            </a:r>
            <a:r>
              <a:rPr lang="en-US" sz="1600" dirty="0"/>
              <a:t>: A Low-Latency AS-Aware Tor </a:t>
            </a:r>
            <a:r>
              <a:rPr lang="en-US" sz="1600" dirty="0" smtClean="0"/>
              <a:t>Client (Oakland ‘12)</a:t>
            </a:r>
          </a:p>
          <a:p>
            <a:r>
              <a:rPr lang="en-US" sz="1600" dirty="0"/>
              <a:t>Congestion-aware Path Selection for </a:t>
            </a:r>
            <a:r>
              <a:rPr lang="en-US" sz="1600" dirty="0" smtClean="0"/>
              <a:t>Tor (FC ‘12)</a:t>
            </a:r>
          </a:p>
          <a:p>
            <a:endParaRPr lang="en-US" sz="1400" dirty="0"/>
          </a:p>
          <a:p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418263" y="6905625"/>
            <a:ext cx="3657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*Not a comprehensive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68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Congestion Analysis</a:t>
            </a:r>
            <a:endParaRPr lang="en-US" dirty="0"/>
          </a:p>
        </p:txBody>
      </p:sp>
      <p:pic>
        <p:nvPicPr>
          <p:cNvPr id="10" name="Content Placeholder 9" descr="Screen Shot 2014-01-24 at 1.21.33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091" r="-18091"/>
          <a:stretch>
            <a:fillRect/>
          </a:stretch>
        </p:blipFill>
        <p:spPr>
          <a:xfrm>
            <a:off x="194352" y="1800225"/>
            <a:ext cx="10058754" cy="5562600"/>
          </a:xfrm>
        </p:spPr>
      </p:pic>
    </p:spTree>
    <p:extLst>
      <p:ext uri="{BB962C8B-B14F-4D97-AF65-F5344CB8AC3E}">
        <p14:creationId xmlns:p14="http://schemas.microsoft.com/office/powerpoint/2010/main" val="1704605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ounded Rectangle 131"/>
          <p:cNvSpPr/>
          <p:nvPr/>
        </p:nvSpPr>
        <p:spPr bwMode="auto">
          <a:xfrm>
            <a:off x="2751932" y="1571626"/>
            <a:ext cx="4572000" cy="4343399"/>
          </a:xfrm>
          <a:prstGeom prst="roundRect">
            <a:avLst/>
          </a:prstGeom>
          <a:solidFill>
            <a:schemeClr val="bg1">
              <a:lumMod val="95000"/>
              <a:alpha val="40000"/>
            </a:schemeClr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the Design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2157" y="1724025"/>
            <a:ext cx="1905000" cy="461665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pPr algn="ctr"/>
            <a:r>
              <a:rPr lang="en-US" dirty="0" smtClean="0"/>
              <a:t>Kernel Input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38756" y="1724025"/>
            <a:ext cx="1981200" cy="461665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pPr algn="ctr"/>
            <a:r>
              <a:rPr lang="en-US" dirty="0" smtClean="0"/>
              <a:t>Kernel Output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80531" y="1724026"/>
            <a:ext cx="1742576" cy="465723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Tor Input</a:t>
            </a:r>
            <a:endParaRPr lang="en-US" dirty="0"/>
          </a:p>
        </p:txBody>
      </p:sp>
      <p:sp>
        <p:nvSpPr>
          <p:cNvPr id="3" name="Delay 2"/>
          <p:cNvSpPr/>
          <p:nvPr/>
        </p:nvSpPr>
        <p:spPr bwMode="auto">
          <a:xfrm>
            <a:off x="1695156" y="3248025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13" name="Delay 12"/>
          <p:cNvSpPr/>
          <p:nvPr/>
        </p:nvSpPr>
        <p:spPr bwMode="auto">
          <a:xfrm>
            <a:off x="2980532" y="3248025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16" name="Delay 15"/>
          <p:cNvSpPr/>
          <p:nvPr/>
        </p:nvSpPr>
        <p:spPr bwMode="auto">
          <a:xfrm>
            <a:off x="4961731" y="3248025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17" name="Delay 16"/>
          <p:cNvSpPr/>
          <p:nvPr/>
        </p:nvSpPr>
        <p:spPr bwMode="auto">
          <a:xfrm>
            <a:off x="4961731" y="3781425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18" name="Delay 17"/>
          <p:cNvSpPr/>
          <p:nvPr/>
        </p:nvSpPr>
        <p:spPr bwMode="auto">
          <a:xfrm>
            <a:off x="6419556" y="3248025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19" name="Delay 18"/>
          <p:cNvSpPr/>
          <p:nvPr/>
        </p:nvSpPr>
        <p:spPr bwMode="auto">
          <a:xfrm>
            <a:off x="7638756" y="3248025"/>
            <a:ext cx="685800" cy="381000"/>
          </a:xfrm>
          <a:prstGeom prst="flowChartDela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" name="Summing Junction 3"/>
          <p:cNvSpPr/>
          <p:nvPr/>
        </p:nvSpPr>
        <p:spPr bwMode="auto">
          <a:xfrm>
            <a:off x="6038556" y="3248025"/>
            <a:ext cx="381000" cy="381000"/>
          </a:xfrm>
          <a:prstGeom prst="flowChartSummingJunction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5" name="Or 4"/>
          <p:cNvSpPr/>
          <p:nvPr/>
        </p:nvSpPr>
        <p:spPr bwMode="auto">
          <a:xfrm>
            <a:off x="4123532" y="3248025"/>
            <a:ext cx="381000" cy="381000"/>
          </a:xfrm>
          <a:prstGeom prst="flowChartOr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28" name="Or 27"/>
          <p:cNvSpPr/>
          <p:nvPr/>
        </p:nvSpPr>
        <p:spPr bwMode="auto">
          <a:xfrm>
            <a:off x="999331" y="4086226"/>
            <a:ext cx="381000" cy="381000"/>
          </a:xfrm>
          <a:prstGeom prst="flowChartOr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29" name="Summing Junction 28"/>
          <p:cNvSpPr/>
          <p:nvPr/>
        </p:nvSpPr>
        <p:spPr bwMode="auto">
          <a:xfrm>
            <a:off x="8847931" y="4086226"/>
            <a:ext cx="381000" cy="381000"/>
          </a:xfrm>
          <a:prstGeom prst="flowChartSummingJunction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30" name="Decision 29"/>
          <p:cNvSpPr/>
          <p:nvPr/>
        </p:nvSpPr>
        <p:spPr bwMode="auto">
          <a:xfrm>
            <a:off x="3666332" y="3248025"/>
            <a:ext cx="457200" cy="381000"/>
          </a:xfrm>
          <a:prstGeom prst="flowChartDecision">
            <a:avLst/>
          </a:prstGeom>
          <a:solidFill>
            <a:srgbClr val="6600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37" name="Delay 36"/>
          <p:cNvSpPr/>
          <p:nvPr/>
        </p:nvSpPr>
        <p:spPr bwMode="auto">
          <a:xfrm>
            <a:off x="1685131" y="4924426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38" name="Delay 37"/>
          <p:cNvSpPr/>
          <p:nvPr/>
        </p:nvSpPr>
        <p:spPr bwMode="auto">
          <a:xfrm>
            <a:off x="2970506" y="4924426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39" name="Delay 38"/>
          <p:cNvSpPr/>
          <p:nvPr/>
        </p:nvSpPr>
        <p:spPr bwMode="auto">
          <a:xfrm>
            <a:off x="4951706" y="4391026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0" name="Delay 39"/>
          <p:cNvSpPr/>
          <p:nvPr/>
        </p:nvSpPr>
        <p:spPr bwMode="auto">
          <a:xfrm>
            <a:off x="4951706" y="4924426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1" name="Delay 40"/>
          <p:cNvSpPr/>
          <p:nvPr/>
        </p:nvSpPr>
        <p:spPr bwMode="auto">
          <a:xfrm>
            <a:off x="4951706" y="5457825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2" name="Delay 41"/>
          <p:cNvSpPr/>
          <p:nvPr/>
        </p:nvSpPr>
        <p:spPr bwMode="auto">
          <a:xfrm>
            <a:off x="6409531" y="4924426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3" name="Delay 42"/>
          <p:cNvSpPr/>
          <p:nvPr/>
        </p:nvSpPr>
        <p:spPr bwMode="auto">
          <a:xfrm>
            <a:off x="7628731" y="4924426"/>
            <a:ext cx="685800" cy="381000"/>
          </a:xfrm>
          <a:prstGeom prst="flowChartDela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4" name="Summing Junction 43"/>
          <p:cNvSpPr/>
          <p:nvPr/>
        </p:nvSpPr>
        <p:spPr bwMode="auto">
          <a:xfrm>
            <a:off x="6028531" y="4924426"/>
            <a:ext cx="381000" cy="381000"/>
          </a:xfrm>
          <a:prstGeom prst="flowChartSummingJunction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5" name="Or 44"/>
          <p:cNvSpPr/>
          <p:nvPr/>
        </p:nvSpPr>
        <p:spPr bwMode="auto">
          <a:xfrm>
            <a:off x="4113507" y="4924426"/>
            <a:ext cx="381000" cy="381000"/>
          </a:xfrm>
          <a:prstGeom prst="flowChartOr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6" name="Decision 45"/>
          <p:cNvSpPr/>
          <p:nvPr/>
        </p:nvSpPr>
        <p:spPr bwMode="auto">
          <a:xfrm>
            <a:off x="3656306" y="4924426"/>
            <a:ext cx="457200" cy="381000"/>
          </a:xfrm>
          <a:prstGeom prst="flowChartDecision">
            <a:avLst/>
          </a:prstGeom>
          <a:solidFill>
            <a:srgbClr val="6600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723731" y="1724025"/>
            <a:ext cx="1742576" cy="465723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Tor Output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362156" y="2105025"/>
            <a:ext cx="1742576" cy="465723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Tor Circuits</a:t>
            </a:r>
            <a:endParaRPr lang="en-US" dirty="0"/>
          </a:p>
        </p:txBody>
      </p:sp>
      <p:sp>
        <p:nvSpPr>
          <p:cNvPr id="49" name="Delay 48"/>
          <p:cNvSpPr/>
          <p:nvPr/>
        </p:nvSpPr>
        <p:spPr bwMode="auto">
          <a:xfrm>
            <a:off x="4961731" y="2714626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51" name="5-Point Star 50"/>
          <p:cNvSpPr/>
          <p:nvPr/>
        </p:nvSpPr>
        <p:spPr bwMode="auto">
          <a:xfrm>
            <a:off x="8390731" y="4010026"/>
            <a:ext cx="457200" cy="457200"/>
          </a:xfrm>
          <a:prstGeom prst="star5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52" name="5-Point Star 51"/>
          <p:cNvSpPr/>
          <p:nvPr/>
        </p:nvSpPr>
        <p:spPr bwMode="auto">
          <a:xfrm>
            <a:off x="7095331" y="4010026"/>
            <a:ext cx="457200" cy="457200"/>
          </a:xfrm>
          <a:prstGeom prst="star5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53" name="5-Point Star 52"/>
          <p:cNvSpPr/>
          <p:nvPr/>
        </p:nvSpPr>
        <p:spPr bwMode="auto">
          <a:xfrm>
            <a:off x="5647531" y="3171825"/>
            <a:ext cx="457200" cy="457200"/>
          </a:xfrm>
          <a:prstGeom prst="star5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54" name="5-Point Star 53"/>
          <p:cNvSpPr/>
          <p:nvPr/>
        </p:nvSpPr>
        <p:spPr bwMode="auto">
          <a:xfrm>
            <a:off x="5647531" y="4848226"/>
            <a:ext cx="457200" cy="457200"/>
          </a:xfrm>
          <a:prstGeom prst="star5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55" name="5-Point Star 54"/>
          <p:cNvSpPr/>
          <p:nvPr/>
        </p:nvSpPr>
        <p:spPr bwMode="auto">
          <a:xfrm>
            <a:off x="2523332" y="4010026"/>
            <a:ext cx="457200" cy="457200"/>
          </a:xfrm>
          <a:prstGeom prst="star5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cxnSp>
        <p:nvCxnSpPr>
          <p:cNvPr id="57" name="Straight Arrow Connector 56"/>
          <p:cNvCxnSpPr>
            <a:stCxn id="28" idx="0"/>
            <a:endCxn id="3" idx="1"/>
          </p:cNvCxnSpPr>
          <p:nvPr/>
        </p:nvCxnSpPr>
        <p:spPr bwMode="auto">
          <a:xfrm flipV="1">
            <a:off x="1189831" y="3438526"/>
            <a:ext cx="505325" cy="64770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Straight Arrow Connector 57"/>
          <p:cNvCxnSpPr>
            <a:stCxn id="28" idx="4"/>
            <a:endCxn id="37" idx="1"/>
          </p:cNvCxnSpPr>
          <p:nvPr/>
        </p:nvCxnSpPr>
        <p:spPr bwMode="auto">
          <a:xfrm>
            <a:off x="1189831" y="4467225"/>
            <a:ext cx="495300" cy="64770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Straight Arrow Connector 62"/>
          <p:cNvCxnSpPr>
            <a:stCxn id="3" idx="3"/>
            <a:endCxn id="13" idx="1"/>
          </p:cNvCxnSpPr>
          <p:nvPr/>
        </p:nvCxnSpPr>
        <p:spPr bwMode="auto">
          <a:xfrm>
            <a:off x="2380958" y="3438525"/>
            <a:ext cx="599574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Straight Arrow Connector 65"/>
          <p:cNvCxnSpPr>
            <a:stCxn id="37" idx="3"/>
            <a:endCxn id="38" idx="1"/>
          </p:cNvCxnSpPr>
          <p:nvPr/>
        </p:nvCxnSpPr>
        <p:spPr bwMode="auto">
          <a:xfrm>
            <a:off x="2370933" y="5114925"/>
            <a:ext cx="599574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0" name="Straight Arrow Connector 69"/>
          <p:cNvCxnSpPr>
            <a:stCxn id="18" idx="3"/>
            <a:endCxn id="19" idx="1"/>
          </p:cNvCxnSpPr>
          <p:nvPr/>
        </p:nvCxnSpPr>
        <p:spPr bwMode="auto">
          <a:xfrm>
            <a:off x="7105356" y="3438525"/>
            <a:ext cx="533400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3" name="Straight Arrow Connector 72"/>
          <p:cNvCxnSpPr>
            <a:stCxn id="42" idx="3"/>
            <a:endCxn id="43" idx="1"/>
          </p:cNvCxnSpPr>
          <p:nvPr/>
        </p:nvCxnSpPr>
        <p:spPr bwMode="auto">
          <a:xfrm>
            <a:off x="7095331" y="5114925"/>
            <a:ext cx="533400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43" idx="3"/>
            <a:endCxn id="29" idx="3"/>
          </p:cNvCxnSpPr>
          <p:nvPr/>
        </p:nvCxnSpPr>
        <p:spPr bwMode="auto">
          <a:xfrm flipV="1">
            <a:off x="8314531" y="4411429"/>
            <a:ext cx="589196" cy="7034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9" name="Straight Arrow Connector 78"/>
          <p:cNvCxnSpPr>
            <a:stCxn id="19" idx="3"/>
            <a:endCxn id="29" idx="1"/>
          </p:cNvCxnSpPr>
          <p:nvPr/>
        </p:nvCxnSpPr>
        <p:spPr bwMode="auto">
          <a:xfrm>
            <a:off x="8324557" y="3438526"/>
            <a:ext cx="579171" cy="7034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2" name="Straight Arrow Connector 81"/>
          <p:cNvCxnSpPr/>
          <p:nvPr/>
        </p:nvCxnSpPr>
        <p:spPr bwMode="auto">
          <a:xfrm flipV="1">
            <a:off x="9228931" y="4314825"/>
            <a:ext cx="609600" cy="1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1" name="Straight Arrow Connector 90"/>
          <p:cNvCxnSpPr/>
          <p:nvPr/>
        </p:nvCxnSpPr>
        <p:spPr bwMode="auto">
          <a:xfrm flipV="1">
            <a:off x="389732" y="4314825"/>
            <a:ext cx="609600" cy="1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2" name="Straight Arrow Connector 91"/>
          <p:cNvCxnSpPr>
            <a:stCxn id="41" idx="3"/>
            <a:endCxn id="44" idx="3"/>
          </p:cNvCxnSpPr>
          <p:nvPr/>
        </p:nvCxnSpPr>
        <p:spPr bwMode="auto">
          <a:xfrm flipV="1">
            <a:off x="5637507" y="5249629"/>
            <a:ext cx="446821" cy="3986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5" name="Straight Arrow Connector 94"/>
          <p:cNvCxnSpPr>
            <a:stCxn id="40" idx="3"/>
            <a:endCxn id="44" idx="2"/>
          </p:cNvCxnSpPr>
          <p:nvPr/>
        </p:nvCxnSpPr>
        <p:spPr bwMode="auto">
          <a:xfrm>
            <a:off x="5637508" y="5114925"/>
            <a:ext cx="391025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8" name="Straight Arrow Connector 97"/>
          <p:cNvCxnSpPr>
            <a:stCxn id="39" idx="3"/>
            <a:endCxn id="44" idx="1"/>
          </p:cNvCxnSpPr>
          <p:nvPr/>
        </p:nvCxnSpPr>
        <p:spPr bwMode="auto">
          <a:xfrm>
            <a:off x="5637507" y="4581525"/>
            <a:ext cx="446821" cy="3986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1" name="Straight Arrow Connector 100"/>
          <p:cNvCxnSpPr>
            <a:stCxn id="17" idx="3"/>
            <a:endCxn id="4" idx="3"/>
          </p:cNvCxnSpPr>
          <p:nvPr/>
        </p:nvCxnSpPr>
        <p:spPr bwMode="auto">
          <a:xfrm flipV="1">
            <a:off x="5647532" y="3573229"/>
            <a:ext cx="446821" cy="3986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4" name="Straight Arrow Connector 103"/>
          <p:cNvCxnSpPr>
            <a:stCxn id="16" idx="3"/>
            <a:endCxn id="4" idx="2"/>
          </p:cNvCxnSpPr>
          <p:nvPr/>
        </p:nvCxnSpPr>
        <p:spPr bwMode="auto">
          <a:xfrm>
            <a:off x="5647532" y="3438525"/>
            <a:ext cx="391025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7" name="Straight Arrow Connector 106"/>
          <p:cNvCxnSpPr>
            <a:stCxn id="49" idx="3"/>
            <a:endCxn id="4" idx="1"/>
          </p:cNvCxnSpPr>
          <p:nvPr/>
        </p:nvCxnSpPr>
        <p:spPr bwMode="auto">
          <a:xfrm>
            <a:off x="5647532" y="2905125"/>
            <a:ext cx="446821" cy="3986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0" name="Straight Arrow Connector 109"/>
          <p:cNvCxnSpPr>
            <a:stCxn id="5" idx="6"/>
            <a:endCxn id="17" idx="1"/>
          </p:cNvCxnSpPr>
          <p:nvPr/>
        </p:nvCxnSpPr>
        <p:spPr bwMode="auto">
          <a:xfrm>
            <a:off x="4504531" y="3438525"/>
            <a:ext cx="457200" cy="53340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3" name="Straight Arrow Connector 112"/>
          <p:cNvCxnSpPr>
            <a:stCxn id="5" idx="7"/>
            <a:endCxn id="49" idx="1"/>
          </p:cNvCxnSpPr>
          <p:nvPr/>
        </p:nvCxnSpPr>
        <p:spPr bwMode="auto">
          <a:xfrm flipV="1">
            <a:off x="4448735" y="2905125"/>
            <a:ext cx="512996" cy="3986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8" name="Straight Arrow Connector 117"/>
          <p:cNvCxnSpPr>
            <a:stCxn id="5" idx="5"/>
            <a:endCxn id="40" idx="1"/>
          </p:cNvCxnSpPr>
          <p:nvPr/>
        </p:nvCxnSpPr>
        <p:spPr bwMode="auto">
          <a:xfrm>
            <a:off x="4448736" y="3573230"/>
            <a:ext cx="502971" cy="1541695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1" name="Straight Arrow Connector 120"/>
          <p:cNvCxnSpPr>
            <a:stCxn id="45" idx="7"/>
            <a:endCxn id="16" idx="1"/>
          </p:cNvCxnSpPr>
          <p:nvPr/>
        </p:nvCxnSpPr>
        <p:spPr bwMode="auto">
          <a:xfrm flipV="1">
            <a:off x="4438711" y="3438526"/>
            <a:ext cx="523021" cy="1541695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4" name="Straight Arrow Connector 123"/>
          <p:cNvCxnSpPr>
            <a:stCxn id="45" idx="6"/>
            <a:endCxn id="39" idx="1"/>
          </p:cNvCxnSpPr>
          <p:nvPr/>
        </p:nvCxnSpPr>
        <p:spPr bwMode="auto">
          <a:xfrm flipV="1">
            <a:off x="4494506" y="4581525"/>
            <a:ext cx="457200" cy="53340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7" name="Straight Arrow Connector 126"/>
          <p:cNvCxnSpPr>
            <a:stCxn id="45" idx="5"/>
            <a:endCxn id="41" idx="1"/>
          </p:cNvCxnSpPr>
          <p:nvPr/>
        </p:nvCxnSpPr>
        <p:spPr bwMode="auto">
          <a:xfrm>
            <a:off x="4438710" y="5249629"/>
            <a:ext cx="512996" cy="3986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9" name="Rectangle 68"/>
          <p:cNvSpPr/>
          <p:nvPr/>
        </p:nvSpPr>
        <p:spPr bwMode="auto">
          <a:xfrm>
            <a:off x="4809331" y="2638425"/>
            <a:ext cx="3657600" cy="3276600"/>
          </a:xfrm>
          <a:prstGeom prst="rect">
            <a:avLst/>
          </a:prstGeom>
          <a:noFill/>
          <a:ln w="50800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6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ounded Rectangle 131"/>
          <p:cNvSpPr/>
          <p:nvPr/>
        </p:nvSpPr>
        <p:spPr bwMode="auto">
          <a:xfrm>
            <a:off x="2751932" y="1571626"/>
            <a:ext cx="4572000" cy="4343399"/>
          </a:xfrm>
          <a:prstGeom prst="roundRect">
            <a:avLst/>
          </a:prstGeom>
          <a:solidFill>
            <a:schemeClr val="bg1">
              <a:lumMod val="95000"/>
              <a:alpha val="40000"/>
            </a:schemeClr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the Design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2157" y="1724025"/>
            <a:ext cx="1905000" cy="461665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pPr algn="ctr"/>
            <a:r>
              <a:rPr lang="en-US" dirty="0" smtClean="0"/>
              <a:t>Kernel Input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38756" y="1724025"/>
            <a:ext cx="1981200" cy="461665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pPr algn="ctr"/>
            <a:r>
              <a:rPr lang="en-US" dirty="0" smtClean="0"/>
              <a:t>Kernel Output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80531" y="1724026"/>
            <a:ext cx="1742576" cy="465723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Tor Input</a:t>
            </a:r>
            <a:endParaRPr lang="en-US" dirty="0"/>
          </a:p>
        </p:txBody>
      </p:sp>
      <p:sp>
        <p:nvSpPr>
          <p:cNvPr id="3" name="Delay 2"/>
          <p:cNvSpPr/>
          <p:nvPr/>
        </p:nvSpPr>
        <p:spPr bwMode="auto">
          <a:xfrm>
            <a:off x="1695156" y="3248025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13" name="Delay 12"/>
          <p:cNvSpPr/>
          <p:nvPr/>
        </p:nvSpPr>
        <p:spPr bwMode="auto">
          <a:xfrm>
            <a:off x="2980532" y="3248025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16" name="Delay 15"/>
          <p:cNvSpPr/>
          <p:nvPr/>
        </p:nvSpPr>
        <p:spPr bwMode="auto">
          <a:xfrm>
            <a:off x="4961731" y="3248025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17" name="Delay 16"/>
          <p:cNvSpPr/>
          <p:nvPr/>
        </p:nvSpPr>
        <p:spPr bwMode="auto">
          <a:xfrm>
            <a:off x="4961731" y="3781425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18" name="Delay 17"/>
          <p:cNvSpPr/>
          <p:nvPr/>
        </p:nvSpPr>
        <p:spPr bwMode="auto">
          <a:xfrm>
            <a:off x="6419556" y="3248025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19" name="Delay 18"/>
          <p:cNvSpPr/>
          <p:nvPr/>
        </p:nvSpPr>
        <p:spPr bwMode="auto">
          <a:xfrm>
            <a:off x="7638756" y="3248025"/>
            <a:ext cx="685800" cy="381000"/>
          </a:xfrm>
          <a:prstGeom prst="flowChartDela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" name="Summing Junction 3"/>
          <p:cNvSpPr/>
          <p:nvPr/>
        </p:nvSpPr>
        <p:spPr bwMode="auto">
          <a:xfrm>
            <a:off x="6038556" y="3248025"/>
            <a:ext cx="381000" cy="381000"/>
          </a:xfrm>
          <a:prstGeom prst="flowChartSummingJunction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5" name="Or 4"/>
          <p:cNvSpPr/>
          <p:nvPr/>
        </p:nvSpPr>
        <p:spPr bwMode="auto">
          <a:xfrm>
            <a:off x="4123532" y="3248025"/>
            <a:ext cx="381000" cy="381000"/>
          </a:xfrm>
          <a:prstGeom prst="flowChartOr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28" name="Or 27"/>
          <p:cNvSpPr/>
          <p:nvPr/>
        </p:nvSpPr>
        <p:spPr bwMode="auto">
          <a:xfrm>
            <a:off x="999331" y="4086226"/>
            <a:ext cx="381000" cy="381000"/>
          </a:xfrm>
          <a:prstGeom prst="flowChartOr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29" name="Summing Junction 28"/>
          <p:cNvSpPr/>
          <p:nvPr/>
        </p:nvSpPr>
        <p:spPr bwMode="auto">
          <a:xfrm>
            <a:off x="8847931" y="4086226"/>
            <a:ext cx="381000" cy="381000"/>
          </a:xfrm>
          <a:prstGeom prst="flowChartSummingJunction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30" name="Decision 29"/>
          <p:cNvSpPr/>
          <p:nvPr/>
        </p:nvSpPr>
        <p:spPr bwMode="auto">
          <a:xfrm>
            <a:off x="3666332" y="3248025"/>
            <a:ext cx="457200" cy="381000"/>
          </a:xfrm>
          <a:prstGeom prst="flowChartDecision">
            <a:avLst/>
          </a:prstGeom>
          <a:solidFill>
            <a:srgbClr val="6600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37" name="Delay 36"/>
          <p:cNvSpPr/>
          <p:nvPr/>
        </p:nvSpPr>
        <p:spPr bwMode="auto">
          <a:xfrm>
            <a:off x="1685131" y="4924426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38" name="Delay 37"/>
          <p:cNvSpPr/>
          <p:nvPr/>
        </p:nvSpPr>
        <p:spPr bwMode="auto">
          <a:xfrm>
            <a:off x="2970506" y="4924426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39" name="Delay 38"/>
          <p:cNvSpPr/>
          <p:nvPr/>
        </p:nvSpPr>
        <p:spPr bwMode="auto">
          <a:xfrm>
            <a:off x="4951706" y="4391026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0" name="Delay 39"/>
          <p:cNvSpPr/>
          <p:nvPr/>
        </p:nvSpPr>
        <p:spPr bwMode="auto">
          <a:xfrm>
            <a:off x="4951706" y="4924426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1" name="Delay 40"/>
          <p:cNvSpPr/>
          <p:nvPr/>
        </p:nvSpPr>
        <p:spPr bwMode="auto">
          <a:xfrm>
            <a:off x="4951706" y="5457825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2" name="Delay 41"/>
          <p:cNvSpPr/>
          <p:nvPr/>
        </p:nvSpPr>
        <p:spPr bwMode="auto">
          <a:xfrm>
            <a:off x="6409531" y="4924426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3" name="Delay 42"/>
          <p:cNvSpPr/>
          <p:nvPr/>
        </p:nvSpPr>
        <p:spPr bwMode="auto">
          <a:xfrm>
            <a:off x="7628731" y="4924426"/>
            <a:ext cx="685800" cy="381000"/>
          </a:xfrm>
          <a:prstGeom prst="flowChartDela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4" name="Summing Junction 43"/>
          <p:cNvSpPr/>
          <p:nvPr/>
        </p:nvSpPr>
        <p:spPr bwMode="auto">
          <a:xfrm>
            <a:off x="6028531" y="4924426"/>
            <a:ext cx="381000" cy="381000"/>
          </a:xfrm>
          <a:prstGeom prst="flowChartSummingJunction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5" name="Or 44"/>
          <p:cNvSpPr/>
          <p:nvPr/>
        </p:nvSpPr>
        <p:spPr bwMode="auto">
          <a:xfrm>
            <a:off x="4113507" y="4924426"/>
            <a:ext cx="381000" cy="381000"/>
          </a:xfrm>
          <a:prstGeom prst="flowChartOr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6" name="Decision 45"/>
          <p:cNvSpPr/>
          <p:nvPr/>
        </p:nvSpPr>
        <p:spPr bwMode="auto">
          <a:xfrm>
            <a:off x="3656306" y="4924426"/>
            <a:ext cx="457200" cy="381000"/>
          </a:xfrm>
          <a:prstGeom prst="flowChartDecision">
            <a:avLst/>
          </a:prstGeom>
          <a:solidFill>
            <a:srgbClr val="6600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723731" y="1724025"/>
            <a:ext cx="1742576" cy="465723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Tor Output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362156" y="2105025"/>
            <a:ext cx="1742576" cy="465723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Tor Circuits</a:t>
            </a:r>
            <a:endParaRPr lang="en-US" dirty="0"/>
          </a:p>
        </p:txBody>
      </p:sp>
      <p:sp>
        <p:nvSpPr>
          <p:cNvPr id="49" name="Delay 48"/>
          <p:cNvSpPr/>
          <p:nvPr/>
        </p:nvSpPr>
        <p:spPr bwMode="auto">
          <a:xfrm>
            <a:off x="4961731" y="2714626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51" name="5-Point Star 50"/>
          <p:cNvSpPr/>
          <p:nvPr/>
        </p:nvSpPr>
        <p:spPr bwMode="auto">
          <a:xfrm>
            <a:off x="8390731" y="4010026"/>
            <a:ext cx="457200" cy="457200"/>
          </a:xfrm>
          <a:prstGeom prst="star5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52" name="5-Point Star 51"/>
          <p:cNvSpPr/>
          <p:nvPr/>
        </p:nvSpPr>
        <p:spPr bwMode="auto">
          <a:xfrm>
            <a:off x="7095331" y="4010026"/>
            <a:ext cx="457200" cy="457200"/>
          </a:xfrm>
          <a:prstGeom prst="star5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53" name="5-Point Star 52"/>
          <p:cNvSpPr/>
          <p:nvPr/>
        </p:nvSpPr>
        <p:spPr bwMode="auto">
          <a:xfrm>
            <a:off x="5647531" y="3171825"/>
            <a:ext cx="457200" cy="457200"/>
          </a:xfrm>
          <a:prstGeom prst="star5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54" name="5-Point Star 53"/>
          <p:cNvSpPr/>
          <p:nvPr/>
        </p:nvSpPr>
        <p:spPr bwMode="auto">
          <a:xfrm>
            <a:off x="5647531" y="4848226"/>
            <a:ext cx="457200" cy="457200"/>
          </a:xfrm>
          <a:prstGeom prst="star5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55" name="5-Point Star 54"/>
          <p:cNvSpPr/>
          <p:nvPr/>
        </p:nvSpPr>
        <p:spPr bwMode="auto">
          <a:xfrm>
            <a:off x="2523332" y="4010026"/>
            <a:ext cx="457200" cy="457200"/>
          </a:xfrm>
          <a:prstGeom prst="star5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cxnSp>
        <p:nvCxnSpPr>
          <p:cNvPr id="57" name="Straight Arrow Connector 56"/>
          <p:cNvCxnSpPr>
            <a:stCxn id="28" idx="0"/>
            <a:endCxn id="3" idx="1"/>
          </p:cNvCxnSpPr>
          <p:nvPr/>
        </p:nvCxnSpPr>
        <p:spPr bwMode="auto">
          <a:xfrm flipV="1">
            <a:off x="1189831" y="3438526"/>
            <a:ext cx="505325" cy="64770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Straight Arrow Connector 57"/>
          <p:cNvCxnSpPr>
            <a:stCxn id="28" idx="4"/>
            <a:endCxn id="37" idx="1"/>
          </p:cNvCxnSpPr>
          <p:nvPr/>
        </p:nvCxnSpPr>
        <p:spPr bwMode="auto">
          <a:xfrm>
            <a:off x="1189831" y="4467225"/>
            <a:ext cx="495300" cy="64770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Straight Arrow Connector 62"/>
          <p:cNvCxnSpPr>
            <a:stCxn id="3" idx="3"/>
            <a:endCxn id="13" idx="1"/>
          </p:cNvCxnSpPr>
          <p:nvPr/>
        </p:nvCxnSpPr>
        <p:spPr bwMode="auto">
          <a:xfrm>
            <a:off x="2380958" y="3438525"/>
            <a:ext cx="599574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Straight Arrow Connector 65"/>
          <p:cNvCxnSpPr>
            <a:stCxn id="37" idx="3"/>
            <a:endCxn id="38" idx="1"/>
          </p:cNvCxnSpPr>
          <p:nvPr/>
        </p:nvCxnSpPr>
        <p:spPr bwMode="auto">
          <a:xfrm>
            <a:off x="2370933" y="5114925"/>
            <a:ext cx="599574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0" name="Straight Arrow Connector 69"/>
          <p:cNvCxnSpPr>
            <a:stCxn id="18" idx="3"/>
            <a:endCxn id="19" idx="1"/>
          </p:cNvCxnSpPr>
          <p:nvPr/>
        </p:nvCxnSpPr>
        <p:spPr bwMode="auto">
          <a:xfrm>
            <a:off x="7105356" y="3438525"/>
            <a:ext cx="533400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3" name="Straight Arrow Connector 72"/>
          <p:cNvCxnSpPr>
            <a:stCxn id="42" idx="3"/>
            <a:endCxn id="43" idx="1"/>
          </p:cNvCxnSpPr>
          <p:nvPr/>
        </p:nvCxnSpPr>
        <p:spPr bwMode="auto">
          <a:xfrm>
            <a:off x="7095331" y="5114925"/>
            <a:ext cx="533400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43" idx="3"/>
            <a:endCxn id="29" idx="3"/>
          </p:cNvCxnSpPr>
          <p:nvPr/>
        </p:nvCxnSpPr>
        <p:spPr bwMode="auto">
          <a:xfrm flipV="1">
            <a:off x="8314531" y="4411429"/>
            <a:ext cx="589196" cy="7034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9" name="Straight Arrow Connector 78"/>
          <p:cNvCxnSpPr>
            <a:stCxn id="19" idx="3"/>
            <a:endCxn id="29" idx="1"/>
          </p:cNvCxnSpPr>
          <p:nvPr/>
        </p:nvCxnSpPr>
        <p:spPr bwMode="auto">
          <a:xfrm>
            <a:off x="8324557" y="3438526"/>
            <a:ext cx="579171" cy="7034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2" name="Straight Arrow Connector 81"/>
          <p:cNvCxnSpPr/>
          <p:nvPr/>
        </p:nvCxnSpPr>
        <p:spPr bwMode="auto">
          <a:xfrm flipV="1">
            <a:off x="9228931" y="4314825"/>
            <a:ext cx="609600" cy="1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1" name="Straight Arrow Connector 90"/>
          <p:cNvCxnSpPr/>
          <p:nvPr/>
        </p:nvCxnSpPr>
        <p:spPr bwMode="auto">
          <a:xfrm flipV="1">
            <a:off x="389732" y="4314825"/>
            <a:ext cx="609600" cy="1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2" name="Straight Arrow Connector 91"/>
          <p:cNvCxnSpPr>
            <a:stCxn id="41" idx="3"/>
            <a:endCxn id="44" idx="3"/>
          </p:cNvCxnSpPr>
          <p:nvPr/>
        </p:nvCxnSpPr>
        <p:spPr bwMode="auto">
          <a:xfrm flipV="1">
            <a:off x="5637507" y="5249629"/>
            <a:ext cx="446821" cy="3986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5" name="Straight Arrow Connector 94"/>
          <p:cNvCxnSpPr>
            <a:stCxn id="40" idx="3"/>
            <a:endCxn id="44" idx="2"/>
          </p:cNvCxnSpPr>
          <p:nvPr/>
        </p:nvCxnSpPr>
        <p:spPr bwMode="auto">
          <a:xfrm>
            <a:off x="5637508" y="5114925"/>
            <a:ext cx="391025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8" name="Straight Arrow Connector 97"/>
          <p:cNvCxnSpPr>
            <a:stCxn id="39" idx="3"/>
            <a:endCxn id="44" idx="1"/>
          </p:cNvCxnSpPr>
          <p:nvPr/>
        </p:nvCxnSpPr>
        <p:spPr bwMode="auto">
          <a:xfrm>
            <a:off x="5637507" y="4581525"/>
            <a:ext cx="446821" cy="3986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1" name="Straight Arrow Connector 100"/>
          <p:cNvCxnSpPr>
            <a:stCxn id="17" idx="3"/>
            <a:endCxn id="4" idx="3"/>
          </p:cNvCxnSpPr>
          <p:nvPr/>
        </p:nvCxnSpPr>
        <p:spPr bwMode="auto">
          <a:xfrm flipV="1">
            <a:off x="5647532" y="3573229"/>
            <a:ext cx="446821" cy="3986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4" name="Straight Arrow Connector 103"/>
          <p:cNvCxnSpPr>
            <a:stCxn id="16" idx="3"/>
            <a:endCxn id="4" idx="2"/>
          </p:cNvCxnSpPr>
          <p:nvPr/>
        </p:nvCxnSpPr>
        <p:spPr bwMode="auto">
          <a:xfrm>
            <a:off x="5647532" y="3438525"/>
            <a:ext cx="391025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7" name="Straight Arrow Connector 106"/>
          <p:cNvCxnSpPr>
            <a:stCxn id="49" idx="3"/>
            <a:endCxn id="4" idx="1"/>
          </p:cNvCxnSpPr>
          <p:nvPr/>
        </p:nvCxnSpPr>
        <p:spPr bwMode="auto">
          <a:xfrm>
            <a:off x="5647532" y="2905125"/>
            <a:ext cx="446821" cy="3986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0" name="Straight Arrow Connector 109"/>
          <p:cNvCxnSpPr>
            <a:stCxn id="5" idx="6"/>
            <a:endCxn id="17" idx="1"/>
          </p:cNvCxnSpPr>
          <p:nvPr/>
        </p:nvCxnSpPr>
        <p:spPr bwMode="auto">
          <a:xfrm>
            <a:off x="4504531" y="3438525"/>
            <a:ext cx="457200" cy="53340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3" name="Straight Arrow Connector 112"/>
          <p:cNvCxnSpPr>
            <a:stCxn id="5" idx="7"/>
            <a:endCxn id="49" idx="1"/>
          </p:cNvCxnSpPr>
          <p:nvPr/>
        </p:nvCxnSpPr>
        <p:spPr bwMode="auto">
          <a:xfrm flipV="1">
            <a:off x="4448735" y="2905125"/>
            <a:ext cx="512996" cy="3986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8" name="Straight Arrow Connector 117"/>
          <p:cNvCxnSpPr>
            <a:stCxn id="5" idx="5"/>
            <a:endCxn id="40" idx="1"/>
          </p:cNvCxnSpPr>
          <p:nvPr/>
        </p:nvCxnSpPr>
        <p:spPr bwMode="auto">
          <a:xfrm>
            <a:off x="4448736" y="3573230"/>
            <a:ext cx="502971" cy="1541695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1" name="Straight Arrow Connector 120"/>
          <p:cNvCxnSpPr>
            <a:stCxn id="45" idx="7"/>
            <a:endCxn id="16" idx="1"/>
          </p:cNvCxnSpPr>
          <p:nvPr/>
        </p:nvCxnSpPr>
        <p:spPr bwMode="auto">
          <a:xfrm flipV="1">
            <a:off x="4438711" y="3438526"/>
            <a:ext cx="523021" cy="1541695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4" name="Straight Arrow Connector 123"/>
          <p:cNvCxnSpPr>
            <a:stCxn id="45" idx="6"/>
            <a:endCxn id="39" idx="1"/>
          </p:cNvCxnSpPr>
          <p:nvPr/>
        </p:nvCxnSpPr>
        <p:spPr bwMode="auto">
          <a:xfrm flipV="1">
            <a:off x="4494506" y="4581525"/>
            <a:ext cx="457200" cy="53340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7" name="Straight Arrow Connector 126"/>
          <p:cNvCxnSpPr>
            <a:stCxn id="45" idx="5"/>
            <a:endCxn id="41" idx="1"/>
          </p:cNvCxnSpPr>
          <p:nvPr/>
        </p:nvCxnSpPr>
        <p:spPr bwMode="auto">
          <a:xfrm>
            <a:off x="4438710" y="5249629"/>
            <a:ext cx="512996" cy="3986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9" name="Rectangle 68"/>
          <p:cNvSpPr/>
          <p:nvPr/>
        </p:nvSpPr>
        <p:spPr bwMode="auto">
          <a:xfrm>
            <a:off x="4809331" y="2638425"/>
            <a:ext cx="3657600" cy="3276600"/>
          </a:xfrm>
          <a:prstGeom prst="rect">
            <a:avLst/>
          </a:prstGeom>
          <a:noFill/>
          <a:ln w="50800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59" name="Rectangular Callout 58"/>
          <p:cNvSpPr/>
          <p:nvPr/>
        </p:nvSpPr>
        <p:spPr bwMode="auto">
          <a:xfrm>
            <a:off x="6485731" y="6296025"/>
            <a:ext cx="2743200" cy="990601"/>
          </a:xfrm>
          <a:prstGeom prst="wedgeRectCallout">
            <a:avLst>
              <a:gd name="adj1" fmla="val 16167"/>
              <a:gd name="adj2" fmla="val -128334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Queuing delays in kernel output buffer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8249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ounded Rectangle 131"/>
          <p:cNvSpPr/>
          <p:nvPr/>
        </p:nvSpPr>
        <p:spPr bwMode="auto">
          <a:xfrm>
            <a:off x="2751932" y="1571626"/>
            <a:ext cx="4572000" cy="4343399"/>
          </a:xfrm>
          <a:prstGeom prst="roundRect">
            <a:avLst/>
          </a:prstGeom>
          <a:solidFill>
            <a:schemeClr val="bg1">
              <a:lumMod val="95000"/>
              <a:alpha val="40000"/>
            </a:schemeClr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the Design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2157" y="1724025"/>
            <a:ext cx="1905000" cy="461665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pPr algn="ctr"/>
            <a:r>
              <a:rPr lang="en-US" dirty="0" smtClean="0"/>
              <a:t>Kernel Input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38756" y="1724025"/>
            <a:ext cx="1981200" cy="461665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pPr algn="ctr"/>
            <a:r>
              <a:rPr lang="en-US" dirty="0" smtClean="0"/>
              <a:t>Kernel Output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80531" y="1724026"/>
            <a:ext cx="1742576" cy="465723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Tor Input</a:t>
            </a:r>
            <a:endParaRPr lang="en-US" dirty="0"/>
          </a:p>
        </p:txBody>
      </p:sp>
      <p:sp>
        <p:nvSpPr>
          <p:cNvPr id="3" name="Delay 2"/>
          <p:cNvSpPr/>
          <p:nvPr/>
        </p:nvSpPr>
        <p:spPr bwMode="auto">
          <a:xfrm>
            <a:off x="1695156" y="3248025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13" name="Delay 12"/>
          <p:cNvSpPr/>
          <p:nvPr/>
        </p:nvSpPr>
        <p:spPr bwMode="auto">
          <a:xfrm>
            <a:off x="2980532" y="3248025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16" name="Delay 15"/>
          <p:cNvSpPr/>
          <p:nvPr/>
        </p:nvSpPr>
        <p:spPr bwMode="auto">
          <a:xfrm>
            <a:off x="4961731" y="3248025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17" name="Delay 16"/>
          <p:cNvSpPr/>
          <p:nvPr/>
        </p:nvSpPr>
        <p:spPr bwMode="auto">
          <a:xfrm>
            <a:off x="4961731" y="3781425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18" name="Delay 17"/>
          <p:cNvSpPr/>
          <p:nvPr/>
        </p:nvSpPr>
        <p:spPr bwMode="auto">
          <a:xfrm>
            <a:off x="6419556" y="3248025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19" name="Delay 18"/>
          <p:cNvSpPr/>
          <p:nvPr/>
        </p:nvSpPr>
        <p:spPr bwMode="auto">
          <a:xfrm>
            <a:off x="7638756" y="3248025"/>
            <a:ext cx="685800" cy="381000"/>
          </a:xfrm>
          <a:prstGeom prst="flowChartDela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" name="Summing Junction 3"/>
          <p:cNvSpPr/>
          <p:nvPr/>
        </p:nvSpPr>
        <p:spPr bwMode="auto">
          <a:xfrm>
            <a:off x="6038556" y="3248025"/>
            <a:ext cx="381000" cy="381000"/>
          </a:xfrm>
          <a:prstGeom prst="flowChartSummingJunction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5" name="Or 4"/>
          <p:cNvSpPr/>
          <p:nvPr/>
        </p:nvSpPr>
        <p:spPr bwMode="auto">
          <a:xfrm>
            <a:off x="4123532" y="3248025"/>
            <a:ext cx="381000" cy="381000"/>
          </a:xfrm>
          <a:prstGeom prst="flowChartOr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28" name="Or 27"/>
          <p:cNvSpPr/>
          <p:nvPr/>
        </p:nvSpPr>
        <p:spPr bwMode="auto">
          <a:xfrm>
            <a:off x="999331" y="4086226"/>
            <a:ext cx="381000" cy="381000"/>
          </a:xfrm>
          <a:prstGeom prst="flowChartOr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29" name="Summing Junction 28"/>
          <p:cNvSpPr/>
          <p:nvPr/>
        </p:nvSpPr>
        <p:spPr bwMode="auto">
          <a:xfrm>
            <a:off x="8847931" y="4086226"/>
            <a:ext cx="381000" cy="381000"/>
          </a:xfrm>
          <a:prstGeom prst="flowChartSummingJunction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30" name="Decision 29"/>
          <p:cNvSpPr/>
          <p:nvPr/>
        </p:nvSpPr>
        <p:spPr bwMode="auto">
          <a:xfrm>
            <a:off x="3666332" y="3248025"/>
            <a:ext cx="457200" cy="381000"/>
          </a:xfrm>
          <a:prstGeom prst="flowChartDecision">
            <a:avLst/>
          </a:prstGeom>
          <a:solidFill>
            <a:srgbClr val="6600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37" name="Delay 36"/>
          <p:cNvSpPr/>
          <p:nvPr/>
        </p:nvSpPr>
        <p:spPr bwMode="auto">
          <a:xfrm>
            <a:off x="1685131" y="4924426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38" name="Delay 37"/>
          <p:cNvSpPr/>
          <p:nvPr/>
        </p:nvSpPr>
        <p:spPr bwMode="auto">
          <a:xfrm>
            <a:off x="2970506" y="4924426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39" name="Delay 38"/>
          <p:cNvSpPr/>
          <p:nvPr/>
        </p:nvSpPr>
        <p:spPr bwMode="auto">
          <a:xfrm>
            <a:off x="4951706" y="4391026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0" name="Delay 39"/>
          <p:cNvSpPr/>
          <p:nvPr/>
        </p:nvSpPr>
        <p:spPr bwMode="auto">
          <a:xfrm>
            <a:off x="4951706" y="4924426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1" name="Delay 40"/>
          <p:cNvSpPr/>
          <p:nvPr/>
        </p:nvSpPr>
        <p:spPr bwMode="auto">
          <a:xfrm>
            <a:off x="4951706" y="5457825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2" name="Delay 41"/>
          <p:cNvSpPr/>
          <p:nvPr/>
        </p:nvSpPr>
        <p:spPr bwMode="auto">
          <a:xfrm>
            <a:off x="6409531" y="4924426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3" name="Delay 42"/>
          <p:cNvSpPr/>
          <p:nvPr/>
        </p:nvSpPr>
        <p:spPr bwMode="auto">
          <a:xfrm>
            <a:off x="7628731" y="4924426"/>
            <a:ext cx="685800" cy="381000"/>
          </a:xfrm>
          <a:prstGeom prst="flowChartDela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4" name="Summing Junction 43"/>
          <p:cNvSpPr/>
          <p:nvPr/>
        </p:nvSpPr>
        <p:spPr bwMode="auto">
          <a:xfrm>
            <a:off x="6028531" y="4924426"/>
            <a:ext cx="381000" cy="381000"/>
          </a:xfrm>
          <a:prstGeom prst="flowChartSummingJunction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5" name="Or 44"/>
          <p:cNvSpPr/>
          <p:nvPr/>
        </p:nvSpPr>
        <p:spPr bwMode="auto">
          <a:xfrm>
            <a:off x="4113507" y="4924426"/>
            <a:ext cx="381000" cy="381000"/>
          </a:xfrm>
          <a:prstGeom prst="flowChartOr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6" name="Decision 45"/>
          <p:cNvSpPr/>
          <p:nvPr/>
        </p:nvSpPr>
        <p:spPr bwMode="auto">
          <a:xfrm>
            <a:off x="3656306" y="4924426"/>
            <a:ext cx="457200" cy="381000"/>
          </a:xfrm>
          <a:prstGeom prst="flowChartDecision">
            <a:avLst/>
          </a:prstGeom>
          <a:solidFill>
            <a:srgbClr val="6600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723731" y="1724025"/>
            <a:ext cx="1742576" cy="465723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Tor Output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362156" y="2105025"/>
            <a:ext cx="1742576" cy="465723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Tor Circuits</a:t>
            </a:r>
            <a:endParaRPr lang="en-US" dirty="0"/>
          </a:p>
        </p:txBody>
      </p:sp>
      <p:sp>
        <p:nvSpPr>
          <p:cNvPr id="49" name="Delay 48"/>
          <p:cNvSpPr/>
          <p:nvPr/>
        </p:nvSpPr>
        <p:spPr bwMode="auto">
          <a:xfrm>
            <a:off x="4961731" y="2714626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51" name="5-Point Star 50"/>
          <p:cNvSpPr/>
          <p:nvPr/>
        </p:nvSpPr>
        <p:spPr bwMode="auto">
          <a:xfrm>
            <a:off x="8390731" y="4010026"/>
            <a:ext cx="457200" cy="457200"/>
          </a:xfrm>
          <a:prstGeom prst="star5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52" name="5-Point Star 51"/>
          <p:cNvSpPr/>
          <p:nvPr/>
        </p:nvSpPr>
        <p:spPr bwMode="auto">
          <a:xfrm>
            <a:off x="7095331" y="4010026"/>
            <a:ext cx="457200" cy="457200"/>
          </a:xfrm>
          <a:prstGeom prst="star5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53" name="5-Point Star 52"/>
          <p:cNvSpPr/>
          <p:nvPr/>
        </p:nvSpPr>
        <p:spPr bwMode="auto">
          <a:xfrm>
            <a:off x="5647531" y="3171825"/>
            <a:ext cx="457200" cy="457200"/>
          </a:xfrm>
          <a:prstGeom prst="star5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54" name="5-Point Star 53"/>
          <p:cNvSpPr/>
          <p:nvPr/>
        </p:nvSpPr>
        <p:spPr bwMode="auto">
          <a:xfrm>
            <a:off x="5647531" y="4848226"/>
            <a:ext cx="457200" cy="457200"/>
          </a:xfrm>
          <a:prstGeom prst="star5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55" name="5-Point Star 54"/>
          <p:cNvSpPr/>
          <p:nvPr/>
        </p:nvSpPr>
        <p:spPr bwMode="auto">
          <a:xfrm>
            <a:off x="2523332" y="4010026"/>
            <a:ext cx="457200" cy="457200"/>
          </a:xfrm>
          <a:prstGeom prst="star5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cxnSp>
        <p:nvCxnSpPr>
          <p:cNvPr id="57" name="Straight Arrow Connector 56"/>
          <p:cNvCxnSpPr>
            <a:stCxn id="28" idx="0"/>
            <a:endCxn id="3" idx="1"/>
          </p:cNvCxnSpPr>
          <p:nvPr/>
        </p:nvCxnSpPr>
        <p:spPr bwMode="auto">
          <a:xfrm flipV="1">
            <a:off x="1189831" y="3438526"/>
            <a:ext cx="505325" cy="64770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Straight Arrow Connector 57"/>
          <p:cNvCxnSpPr>
            <a:stCxn id="28" idx="4"/>
            <a:endCxn id="37" idx="1"/>
          </p:cNvCxnSpPr>
          <p:nvPr/>
        </p:nvCxnSpPr>
        <p:spPr bwMode="auto">
          <a:xfrm>
            <a:off x="1189831" y="4467225"/>
            <a:ext cx="495300" cy="64770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Straight Arrow Connector 62"/>
          <p:cNvCxnSpPr>
            <a:stCxn id="3" idx="3"/>
            <a:endCxn id="13" idx="1"/>
          </p:cNvCxnSpPr>
          <p:nvPr/>
        </p:nvCxnSpPr>
        <p:spPr bwMode="auto">
          <a:xfrm>
            <a:off x="2380958" y="3438525"/>
            <a:ext cx="599574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Straight Arrow Connector 65"/>
          <p:cNvCxnSpPr>
            <a:stCxn id="37" idx="3"/>
            <a:endCxn id="38" idx="1"/>
          </p:cNvCxnSpPr>
          <p:nvPr/>
        </p:nvCxnSpPr>
        <p:spPr bwMode="auto">
          <a:xfrm>
            <a:off x="2370933" y="5114925"/>
            <a:ext cx="599574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0" name="Straight Arrow Connector 69"/>
          <p:cNvCxnSpPr>
            <a:stCxn id="18" idx="3"/>
            <a:endCxn id="19" idx="1"/>
          </p:cNvCxnSpPr>
          <p:nvPr/>
        </p:nvCxnSpPr>
        <p:spPr bwMode="auto">
          <a:xfrm>
            <a:off x="7105356" y="3438525"/>
            <a:ext cx="533400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3" name="Straight Arrow Connector 72"/>
          <p:cNvCxnSpPr>
            <a:stCxn id="42" idx="3"/>
            <a:endCxn id="43" idx="1"/>
          </p:cNvCxnSpPr>
          <p:nvPr/>
        </p:nvCxnSpPr>
        <p:spPr bwMode="auto">
          <a:xfrm>
            <a:off x="7095331" y="5114925"/>
            <a:ext cx="533400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43" idx="3"/>
            <a:endCxn id="29" idx="3"/>
          </p:cNvCxnSpPr>
          <p:nvPr/>
        </p:nvCxnSpPr>
        <p:spPr bwMode="auto">
          <a:xfrm flipV="1">
            <a:off x="8314531" y="4411429"/>
            <a:ext cx="589196" cy="7034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9" name="Straight Arrow Connector 78"/>
          <p:cNvCxnSpPr>
            <a:stCxn id="19" idx="3"/>
            <a:endCxn id="29" idx="1"/>
          </p:cNvCxnSpPr>
          <p:nvPr/>
        </p:nvCxnSpPr>
        <p:spPr bwMode="auto">
          <a:xfrm>
            <a:off x="8324557" y="3438526"/>
            <a:ext cx="579171" cy="7034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2" name="Straight Arrow Connector 81"/>
          <p:cNvCxnSpPr/>
          <p:nvPr/>
        </p:nvCxnSpPr>
        <p:spPr bwMode="auto">
          <a:xfrm flipV="1">
            <a:off x="9228931" y="4314825"/>
            <a:ext cx="609600" cy="1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1" name="Straight Arrow Connector 90"/>
          <p:cNvCxnSpPr/>
          <p:nvPr/>
        </p:nvCxnSpPr>
        <p:spPr bwMode="auto">
          <a:xfrm flipV="1">
            <a:off x="389732" y="4314825"/>
            <a:ext cx="609600" cy="1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2" name="Straight Arrow Connector 91"/>
          <p:cNvCxnSpPr>
            <a:stCxn id="41" idx="3"/>
            <a:endCxn id="44" idx="3"/>
          </p:cNvCxnSpPr>
          <p:nvPr/>
        </p:nvCxnSpPr>
        <p:spPr bwMode="auto">
          <a:xfrm flipV="1">
            <a:off x="5637507" y="5249629"/>
            <a:ext cx="446821" cy="3986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5" name="Straight Arrow Connector 94"/>
          <p:cNvCxnSpPr>
            <a:stCxn id="40" idx="3"/>
            <a:endCxn id="44" idx="2"/>
          </p:cNvCxnSpPr>
          <p:nvPr/>
        </p:nvCxnSpPr>
        <p:spPr bwMode="auto">
          <a:xfrm>
            <a:off x="5637508" y="5114925"/>
            <a:ext cx="391025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8" name="Straight Arrow Connector 97"/>
          <p:cNvCxnSpPr>
            <a:stCxn id="39" idx="3"/>
            <a:endCxn id="44" idx="1"/>
          </p:cNvCxnSpPr>
          <p:nvPr/>
        </p:nvCxnSpPr>
        <p:spPr bwMode="auto">
          <a:xfrm>
            <a:off x="5637507" y="4581525"/>
            <a:ext cx="446821" cy="3986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1" name="Straight Arrow Connector 100"/>
          <p:cNvCxnSpPr>
            <a:stCxn id="17" idx="3"/>
            <a:endCxn id="4" idx="3"/>
          </p:cNvCxnSpPr>
          <p:nvPr/>
        </p:nvCxnSpPr>
        <p:spPr bwMode="auto">
          <a:xfrm flipV="1">
            <a:off x="5647532" y="3573229"/>
            <a:ext cx="446821" cy="3986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4" name="Straight Arrow Connector 103"/>
          <p:cNvCxnSpPr>
            <a:stCxn id="16" idx="3"/>
            <a:endCxn id="4" idx="2"/>
          </p:cNvCxnSpPr>
          <p:nvPr/>
        </p:nvCxnSpPr>
        <p:spPr bwMode="auto">
          <a:xfrm>
            <a:off x="5647532" y="3438525"/>
            <a:ext cx="391025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7" name="Straight Arrow Connector 106"/>
          <p:cNvCxnSpPr>
            <a:stCxn id="49" idx="3"/>
            <a:endCxn id="4" idx="1"/>
          </p:cNvCxnSpPr>
          <p:nvPr/>
        </p:nvCxnSpPr>
        <p:spPr bwMode="auto">
          <a:xfrm>
            <a:off x="5647532" y="2905125"/>
            <a:ext cx="446821" cy="3986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0" name="Straight Arrow Connector 109"/>
          <p:cNvCxnSpPr>
            <a:stCxn id="5" idx="6"/>
            <a:endCxn id="17" idx="1"/>
          </p:cNvCxnSpPr>
          <p:nvPr/>
        </p:nvCxnSpPr>
        <p:spPr bwMode="auto">
          <a:xfrm>
            <a:off x="4504531" y="3438525"/>
            <a:ext cx="457200" cy="53340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3" name="Straight Arrow Connector 112"/>
          <p:cNvCxnSpPr>
            <a:stCxn id="5" idx="7"/>
            <a:endCxn id="49" idx="1"/>
          </p:cNvCxnSpPr>
          <p:nvPr/>
        </p:nvCxnSpPr>
        <p:spPr bwMode="auto">
          <a:xfrm flipV="1">
            <a:off x="4448735" y="2905125"/>
            <a:ext cx="512996" cy="3986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8" name="Straight Arrow Connector 117"/>
          <p:cNvCxnSpPr>
            <a:stCxn id="5" idx="5"/>
            <a:endCxn id="40" idx="1"/>
          </p:cNvCxnSpPr>
          <p:nvPr/>
        </p:nvCxnSpPr>
        <p:spPr bwMode="auto">
          <a:xfrm>
            <a:off x="4448736" y="3573230"/>
            <a:ext cx="502971" cy="1541695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1" name="Straight Arrow Connector 120"/>
          <p:cNvCxnSpPr>
            <a:stCxn id="45" idx="7"/>
            <a:endCxn id="16" idx="1"/>
          </p:cNvCxnSpPr>
          <p:nvPr/>
        </p:nvCxnSpPr>
        <p:spPr bwMode="auto">
          <a:xfrm flipV="1">
            <a:off x="4438711" y="3438526"/>
            <a:ext cx="523021" cy="1541695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4" name="Straight Arrow Connector 123"/>
          <p:cNvCxnSpPr>
            <a:stCxn id="45" idx="6"/>
            <a:endCxn id="39" idx="1"/>
          </p:cNvCxnSpPr>
          <p:nvPr/>
        </p:nvCxnSpPr>
        <p:spPr bwMode="auto">
          <a:xfrm flipV="1">
            <a:off x="4494506" y="4581525"/>
            <a:ext cx="457200" cy="53340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7" name="Straight Arrow Connector 126"/>
          <p:cNvCxnSpPr>
            <a:stCxn id="45" idx="5"/>
            <a:endCxn id="41" idx="1"/>
          </p:cNvCxnSpPr>
          <p:nvPr/>
        </p:nvCxnSpPr>
        <p:spPr bwMode="auto">
          <a:xfrm>
            <a:off x="4438710" y="5249629"/>
            <a:ext cx="512996" cy="3986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9" name="Rectangle 68"/>
          <p:cNvSpPr/>
          <p:nvPr/>
        </p:nvSpPr>
        <p:spPr bwMode="auto">
          <a:xfrm>
            <a:off x="4809331" y="2638425"/>
            <a:ext cx="3657600" cy="3276600"/>
          </a:xfrm>
          <a:prstGeom prst="rect">
            <a:avLst/>
          </a:prstGeom>
          <a:noFill/>
          <a:ln w="50800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59" name="Rectangular Callout 58"/>
          <p:cNvSpPr/>
          <p:nvPr/>
        </p:nvSpPr>
        <p:spPr bwMode="auto">
          <a:xfrm>
            <a:off x="6485731" y="6296025"/>
            <a:ext cx="2743200" cy="990601"/>
          </a:xfrm>
          <a:prstGeom prst="wedgeRectCallout">
            <a:avLst>
              <a:gd name="adj1" fmla="val 16167"/>
              <a:gd name="adj2" fmla="val -128334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Queuing delays in kernel output buffer</a:t>
            </a:r>
            <a:endParaRPr lang="en-US" i="1" dirty="0"/>
          </a:p>
        </p:txBody>
      </p:sp>
      <p:sp>
        <p:nvSpPr>
          <p:cNvPr id="60" name="Rectangular Callout 59"/>
          <p:cNvSpPr/>
          <p:nvPr/>
        </p:nvSpPr>
        <p:spPr bwMode="auto">
          <a:xfrm>
            <a:off x="3361531" y="6296025"/>
            <a:ext cx="2743200" cy="990601"/>
          </a:xfrm>
          <a:prstGeom prst="wedgeRectCallout">
            <a:avLst>
              <a:gd name="adj1" fmla="val 29885"/>
              <a:gd name="adj2" fmla="val -85601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 smtClean="0"/>
              <a:t>Circuit scheduling design flaws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158282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08080"/>
                </a:solidFill>
              </a:rPr>
              <a:t>Where is Tor slow</a:t>
            </a:r>
            <a:r>
              <a:rPr lang="en-US" dirty="0" smtClean="0">
                <a:solidFill>
                  <a:srgbClr val="808080"/>
                </a:solidFill>
              </a:rPr>
              <a:t>?</a:t>
            </a:r>
            <a:br>
              <a:rPr lang="en-US" dirty="0" smtClean="0">
                <a:solidFill>
                  <a:srgbClr val="808080"/>
                </a:solidFill>
              </a:rPr>
            </a:br>
            <a:endParaRPr lang="en-US" dirty="0" smtClean="0">
              <a:solidFill>
                <a:srgbClr val="808080"/>
              </a:solidFill>
            </a:endParaRPr>
          </a:p>
          <a:p>
            <a:pPr lvl="1"/>
            <a:r>
              <a:rPr lang="en-US" dirty="0" smtClean="0">
                <a:solidFill>
                  <a:srgbClr val="808080"/>
                </a:solidFill>
              </a:rPr>
              <a:t>Understand Tor relay architecture</a:t>
            </a:r>
            <a:endParaRPr lang="en-US" dirty="0">
              <a:solidFill>
                <a:srgbClr val="808080"/>
              </a:solidFill>
            </a:endParaRPr>
          </a:p>
          <a:p>
            <a:pPr lvl="1"/>
            <a:endParaRPr lang="en-US" dirty="0" smtClean="0">
              <a:solidFill>
                <a:srgbClr val="808080"/>
              </a:solidFill>
            </a:endParaRPr>
          </a:p>
          <a:p>
            <a:pPr lvl="1"/>
            <a:r>
              <a:rPr lang="en-US" dirty="0" smtClean="0">
                <a:solidFill>
                  <a:srgbClr val="808080"/>
                </a:solidFill>
              </a:rPr>
              <a:t>Measure and analyze relay congestion in realistic Tor networks</a:t>
            </a:r>
          </a:p>
          <a:p>
            <a:pPr marL="104767" indent="0">
              <a:buNone/>
            </a:pPr>
            <a:endParaRPr lang="en-US" dirty="0"/>
          </a:p>
          <a:p>
            <a:r>
              <a:rPr lang="en-US" dirty="0" smtClean="0"/>
              <a:t>Design </a:t>
            </a:r>
            <a:r>
              <a:rPr lang="en-US" dirty="0" smtClean="0">
                <a:solidFill>
                  <a:srgbClr val="FFFF00"/>
                </a:solidFill>
              </a:rPr>
              <a:t>focused</a:t>
            </a:r>
            <a:r>
              <a:rPr lang="en-US" dirty="0" smtClean="0"/>
              <a:t> 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691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ounded Rectangle 131"/>
          <p:cNvSpPr/>
          <p:nvPr/>
        </p:nvSpPr>
        <p:spPr bwMode="auto">
          <a:xfrm>
            <a:off x="5037931" y="1724025"/>
            <a:ext cx="2895600" cy="4343399"/>
          </a:xfrm>
          <a:prstGeom prst="roundRect">
            <a:avLst/>
          </a:prstGeom>
          <a:solidFill>
            <a:schemeClr val="bg1">
              <a:lumMod val="95000"/>
              <a:alpha val="40000"/>
            </a:schemeClr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Ineffective Priority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48356" y="1876424"/>
            <a:ext cx="1981200" cy="461665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pPr algn="ctr"/>
            <a:r>
              <a:rPr lang="en-US" dirty="0" smtClean="0"/>
              <a:t>Kernel Output</a:t>
            </a:r>
            <a:endParaRPr lang="en-US" dirty="0"/>
          </a:p>
        </p:txBody>
      </p:sp>
      <p:sp>
        <p:nvSpPr>
          <p:cNvPr id="16" name="Delay 15"/>
          <p:cNvSpPr/>
          <p:nvPr/>
        </p:nvSpPr>
        <p:spPr bwMode="auto">
          <a:xfrm>
            <a:off x="5571331" y="3400424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17" name="Delay 16"/>
          <p:cNvSpPr/>
          <p:nvPr/>
        </p:nvSpPr>
        <p:spPr bwMode="auto">
          <a:xfrm>
            <a:off x="5571331" y="3933824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18" name="Delay 17"/>
          <p:cNvSpPr/>
          <p:nvPr/>
        </p:nvSpPr>
        <p:spPr bwMode="auto">
          <a:xfrm>
            <a:off x="7029156" y="3400424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19" name="Delay 18"/>
          <p:cNvSpPr/>
          <p:nvPr/>
        </p:nvSpPr>
        <p:spPr bwMode="auto">
          <a:xfrm>
            <a:off x="8248356" y="3400424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" name="Summing Junction 3"/>
          <p:cNvSpPr/>
          <p:nvPr/>
        </p:nvSpPr>
        <p:spPr bwMode="auto">
          <a:xfrm>
            <a:off x="6648156" y="3400424"/>
            <a:ext cx="381000" cy="381000"/>
          </a:xfrm>
          <a:prstGeom prst="flowChartSummingJunction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29" name="Summing Junction 28"/>
          <p:cNvSpPr/>
          <p:nvPr/>
        </p:nvSpPr>
        <p:spPr bwMode="auto">
          <a:xfrm>
            <a:off x="9457531" y="4238625"/>
            <a:ext cx="381000" cy="381000"/>
          </a:xfrm>
          <a:prstGeom prst="flowChartSummingJunction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39" name="Delay 38"/>
          <p:cNvSpPr/>
          <p:nvPr/>
        </p:nvSpPr>
        <p:spPr bwMode="auto">
          <a:xfrm>
            <a:off x="5561306" y="4543425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0" name="Delay 39"/>
          <p:cNvSpPr/>
          <p:nvPr/>
        </p:nvSpPr>
        <p:spPr bwMode="auto">
          <a:xfrm>
            <a:off x="5561306" y="5076825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1" name="Delay 40"/>
          <p:cNvSpPr/>
          <p:nvPr/>
        </p:nvSpPr>
        <p:spPr bwMode="auto">
          <a:xfrm>
            <a:off x="5561306" y="5610224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2" name="Delay 41"/>
          <p:cNvSpPr/>
          <p:nvPr/>
        </p:nvSpPr>
        <p:spPr bwMode="auto">
          <a:xfrm>
            <a:off x="7019131" y="5076825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3" name="Delay 42"/>
          <p:cNvSpPr/>
          <p:nvPr/>
        </p:nvSpPr>
        <p:spPr bwMode="auto">
          <a:xfrm>
            <a:off x="8238331" y="5076825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4" name="Summing Junction 43"/>
          <p:cNvSpPr/>
          <p:nvPr/>
        </p:nvSpPr>
        <p:spPr bwMode="auto">
          <a:xfrm>
            <a:off x="6638131" y="5076825"/>
            <a:ext cx="381000" cy="381000"/>
          </a:xfrm>
          <a:prstGeom prst="flowChartSummingJunction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6333331" y="1876424"/>
            <a:ext cx="1742576" cy="465723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Tor Output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971756" y="2257424"/>
            <a:ext cx="1742576" cy="465723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Tor Circuits</a:t>
            </a:r>
            <a:endParaRPr lang="en-US" dirty="0"/>
          </a:p>
        </p:txBody>
      </p:sp>
      <p:sp>
        <p:nvSpPr>
          <p:cNvPr id="49" name="Delay 48"/>
          <p:cNvSpPr/>
          <p:nvPr/>
        </p:nvSpPr>
        <p:spPr bwMode="auto">
          <a:xfrm>
            <a:off x="5571331" y="2867025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51" name="5-Point Star 50"/>
          <p:cNvSpPr/>
          <p:nvPr/>
        </p:nvSpPr>
        <p:spPr bwMode="auto">
          <a:xfrm>
            <a:off x="9000331" y="4162425"/>
            <a:ext cx="457200" cy="457200"/>
          </a:xfrm>
          <a:prstGeom prst="star5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52" name="5-Point Star 51"/>
          <p:cNvSpPr/>
          <p:nvPr/>
        </p:nvSpPr>
        <p:spPr bwMode="auto">
          <a:xfrm>
            <a:off x="7704931" y="4162425"/>
            <a:ext cx="457200" cy="457200"/>
          </a:xfrm>
          <a:prstGeom prst="star5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53" name="5-Point Star 52"/>
          <p:cNvSpPr/>
          <p:nvPr/>
        </p:nvSpPr>
        <p:spPr bwMode="auto">
          <a:xfrm>
            <a:off x="6257131" y="3324224"/>
            <a:ext cx="457200" cy="457200"/>
          </a:xfrm>
          <a:prstGeom prst="star5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54" name="5-Point Star 53"/>
          <p:cNvSpPr/>
          <p:nvPr/>
        </p:nvSpPr>
        <p:spPr bwMode="auto">
          <a:xfrm>
            <a:off x="6257131" y="5000625"/>
            <a:ext cx="457200" cy="457200"/>
          </a:xfrm>
          <a:prstGeom prst="star5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cxnSp>
        <p:nvCxnSpPr>
          <p:cNvPr id="70" name="Straight Arrow Connector 69"/>
          <p:cNvCxnSpPr>
            <a:stCxn id="18" idx="3"/>
            <a:endCxn id="19" idx="1"/>
          </p:cNvCxnSpPr>
          <p:nvPr/>
        </p:nvCxnSpPr>
        <p:spPr bwMode="auto">
          <a:xfrm>
            <a:off x="7714956" y="3590924"/>
            <a:ext cx="533400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3" name="Straight Arrow Connector 72"/>
          <p:cNvCxnSpPr>
            <a:stCxn id="42" idx="3"/>
            <a:endCxn id="43" idx="1"/>
          </p:cNvCxnSpPr>
          <p:nvPr/>
        </p:nvCxnSpPr>
        <p:spPr bwMode="auto">
          <a:xfrm>
            <a:off x="7704931" y="5267324"/>
            <a:ext cx="533400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43" idx="3"/>
            <a:endCxn id="29" idx="3"/>
          </p:cNvCxnSpPr>
          <p:nvPr/>
        </p:nvCxnSpPr>
        <p:spPr bwMode="auto">
          <a:xfrm flipV="1">
            <a:off x="8924131" y="4563828"/>
            <a:ext cx="589196" cy="7034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9" name="Straight Arrow Connector 78"/>
          <p:cNvCxnSpPr>
            <a:stCxn id="19" idx="3"/>
            <a:endCxn id="29" idx="1"/>
          </p:cNvCxnSpPr>
          <p:nvPr/>
        </p:nvCxnSpPr>
        <p:spPr bwMode="auto">
          <a:xfrm>
            <a:off x="8934157" y="3590925"/>
            <a:ext cx="579171" cy="7034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2" name="Straight Arrow Connector 81"/>
          <p:cNvCxnSpPr/>
          <p:nvPr/>
        </p:nvCxnSpPr>
        <p:spPr bwMode="auto">
          <a:xfrm flipV="1">
            <a:off x="9838531" y="4467224"/>
            <a:ext cx="609600" cy="1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2" name="Straight Arrow Connector 91"/>
          <p:cNvCxnSpPr>
            <a:stCxn id="41" idx="3"/>
            <a:endCxn id="44" idx="3"/>
          </p:cNvCxnSpPr>
          <p:nvPr/>
        </p:nvCxnSpPr>
        <p:spPr bwMode="auto">
          <a:xfrm flipV="1">
            <a:off x="6247107" y="5402028"/>
            <a:ext cx="446821" cy="3986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5" name="Straight Arrow Connector 94"/>
          <p:cNvCxnSpPr>
            <a:stCxn id="40" idx="3"/>
            <a:endCxn id="44" idx="2"/>
          </p:cNvCxnSpPr>
          <p:nvPr/>
        </p:nvCxnSpPr>
        <p:spPr bwMode="auto">
          <a:xfrm>
            <a:off x="6247108" y="5267324"/>
            <a:ext cx="391025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8" name="Straight Arrow Connector 97"/>
          <p:cNvCxnSpPr>
            <a:stCxn id="39" idx="3"/>
            <a:endCxn id="44" idx="1"/>
          </p:cNvCxnSpPr>
          <p:nvPr/>
        </p:nvCxnSpPr>
        <p:spPr bwMode="auto">
          <a:xfrm>
            <a:off x="6247107" y="4733924"/>
            <a:ext cx="446821" cy="3986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1" name="Straight Arrow Connector 100"/>
          <p:cNvCxnSpPr>
            <a:stCxn id="17" idx="3"/>
            <a:endCxn id="4" idx="3"/>
          </p:cNvCxnSpPr>
          <p:nvPr/>
        </p:nvCxnSpPr>
        <p:spPr bwMode="auto">
          <a:xfrm flipV="1">
            <a:off x="6257132" y="3725628"/>
            <a:ext cx="446821" cy="3986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4" name="Straight Arrow Connector 103"/>
          <p:cNvCxnSpPr>
            <a:stCxn id="16" idx="3"/>
            <a:endCxn id="4" idx="2"/>
          </p:cNvCxnSpPr>
          <p:nvPr/>
        </p:nvCxnSpPr>
        <p:spPr bwMode="auto">
          <a:xfrm>
            <a:off x="6257132" y="3590924"/>
            <a:ext cx="391025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7" name="Straight Arrow Connector 106"/>
          <p:cNvCxnSpPr>
            <a:stCxn id="49" idx="3"/>
            <a:endCxn id="4" idx="1"/>
          </p:cNvCxnSpPr>
          <p:nvPr/>
        </p:nvCxnSpPr>
        <p:spPr bwMode="auto">
          <a:xfrm>
            <a:off x="6257132" y="3057524"/>
            <a:ext cx="446821" cy="3986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3" name="Picture 2" descr="ewma-dl-web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" y="2028824"/>
            <a:ext cx="4978400" cy="3733800"/>
          </a:xfrm>
          <a:prstGeom prst="rect">
            <a:avLst/>
          </a:prstGeom>
        </p:spPr>
      </p:pic>
      <p:sp>
        <p:nvSpPr>
          <p:cNvPr id="37" name="Rectangular Callout 36"/>
          <p:cNvSpPr/>
          <p:nvPr/>
        </p:nvSpPr>
        <p:spPr bwMode="auto">
          <a:xfrm>
            <a:off x="3818731" y="6219825"/>
            <a:ext cx="3733800" cy="1143000"/>
          </a:xfrm>
          <a:prstGeom prst="wedgeRectCallout">
            <a:avLst>
              <a:gd name="adj1" fmla="val -30004"/>
              <a:gd name="adj2" fmla="val -93062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 smtClean="0"/>
              <a:t>Circuit schedulers are ineffective at prioritization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25854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ounded Rectangle 131"/>
          <p:cNvSpPr/>
          <p:nvPr/>
        </p:nvSpPr>
        <p:spPr bwMode="auto">
          <a:xfrm>
            <a:off x="4428331" y="1571626"/>
            <a:ext cx="2895600" cy="4343399"/>
          </a:xfrm>
          <a:prstGeom prst="roundRect">
            <a:avLst/>
          </a:prstGeom>
          <a:solidFill>
            <a:schemeClr val="bg1">
              <a:lumMod val="95000"/>
              <a:alpha val="40000"/>
            </a:schemeClr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Ineffective Priority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38756" y="1724025"/>
            <a:ext cx="1981200" cy="461665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pPr algn="ctr"/>
            <a:r>
              <a:rPr lang="en-US" dirty="0" smtClean="0"/>
              <a:t>Kernel Output</a:t>
            </a:r>
            <a:endParaRPr lang="en-US" dirty="0"/>
          </a:p>
        </p:txBody>
      </p:sp>
      <p:sp>
        <p:nvSpPr>
          <p:cNvPr id="16" name="Delay 15"/>
          <p:cNvSpPr/>
          <p:nvPr/>
        </p:nvSpPr>
        <p:spPr bwMode="auto">
          <a:xfrm>
            <a:off x="4961731" y="3248025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17" name="Delay 16"/>
          <p:cNvSpPr/>
          <p:nvPr/>
        </p:nvSpPr>
        <p:spPr bwMode="auto">
          <a:xfrm>
            <a:off x="4961731" y="3781425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18" name="Delay 17"/>
          <p:cNvSpPr/>
          <p:nvPr/>
        </p:nvSpPr>
        <p:spPr bwMode="auto">
          <a:xfrm>
            <a:off x="6419556" y="3248025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19" name="Delay 18"/>
          <p:cNvSpPr/>
          <p:nvPr/>
        </p:nvSpPr>
        <p:spPr bwMode="auto">
          <a:xfrm>
            <a:off x="7638756" y="3248025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" name="Summing Junction 3"/>
          <p:cNvSpPr/>
          <p:nvPr/>
        </p:nvSpPr>
        <p:spPr bwMode="auto">
          <a:xfrm>
            <a:off x="6038556" y="3248025"/>
            <a:ext cx="381000" cy="381000"/>
          </a:xfrm>
          <a:prstGeom prst="flowChartSummingJunction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29" name="Summing Junction 28"/>
          <p:cNvSpPr/>
          <p:nvPr/>
        </p:nvSpPr>
        <p:spPr bwMode="auto">
          <a:xfrm>
            <a:off x="8847931" y="4086226"/>
            <a:ext cx="381000" cy="381000"/>
          </a:xfrm>
          <a:prstGeom prst="flowChartSummingJunction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39" name="Delay 38"/>
          <p:cNvSpPr/>
          <p:nvPr/>
        </p:nvSpPr>
        <p:spPr bwMode="auto">
          <a:xfrm>
            <a:off x="4951706" y="4391026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0" name="Delay 39"/>
          <p:cNvSpPr/>
          <p:nvPr/>
        </p:nvSpPr>
        <p:spPr bwMode="auto">
          <a:xfrm>
            <a:off x="4951706" y="4924426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1" name="Delay 40"/>
          <p:cNvSpPr/>
          <p:nvPr/>
        </p:nvSpPr>
        <p:spPr bwMode="auto">
          <a:xfrm>
            <a:off x="4951706" y="5457825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2" name="Delay 41"/>
          <p:cNvSpPr/>
          <p:nvPr/>
        </p:nvSpPr>
        <p:spPr bwMode="auto">
          <a:xfrm>
            <a:off x="6409531" y="4924426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3" name="Delay 42"/>
          <p:cNvSpPr/>
          <p:nvPr/>
        </p:nvSpPr>
        <p:spPr bwMode="auto">
          <a:xfrm>
            <a:off x="7628731" y="4924426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4" name="Summing Junction 43"/>
          <p:cNvSpPr/>
          <p:nvPr/>
        </p:nvSpPr>
        <p:spPr bwMode="auto">
          <a:xfrm>
            <a:off x="6028531" y="4924426"/>
            <a:ext cx="381000" cy="381000"/>
          </a:xfrm>
          <a:prstGeom prst="flowChartSummingJunction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723731" y="1724025"/>
            <a:ext cx="1742576" cy="465723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Tor Output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362156" y="2105025"/>
            <a:ext cx="1742576" cy="465723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Tor Circuits</a:t>
            </a:r>
            <a:endParaRPr lang="en-US" dirty="0"/>
          </a:p>
        </p:txBody>
      </p:sp>
      <p:sp>
        <p:nvSpPr>
          <p:cNvPr id="49" name="Delay 48"/>
          <p:cNvSpPr/>
          <p:nvPr/>
        </p:nvSpPr>
        <p:spPr bwMode="auto">
          <a:xfrm>
            <a:off x="4961731" y="2714626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51" name="5-Point Star 50"/>
          <p:cNvSpPr/>
          <p:nvPr/>
        </p:nvSpPr>
        <p:spPr bwMode="auto">
          <a:xfrm>
            <a:off x="8390731" y="4010026"/>
            <a:ext cx="457200" cy="457200"/>
          </a:xfrm>
          <a:prstGeom prst="star5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52" name="5-Point Star 51"/>
          <p:cNvSpPr/>
          <p:nvPr/>
        </p:nvSpPr>
        <p:spPr bwMode="auto">
          <a:xfrm>
            <a:off x="7095331" y="4010026"/>
            <a:ext cx="457200" cy="457200"/>
          </a:xfrm>
          <a:prstGeom prst="star5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53" name="5-Point Star 52"/>
          <p:cNvSpPr/>
          <p:nvPr/>
        </p:nvSpPr>
        <p:spPr bwMode="auto">
          <a:xfrm>
            <a:off x="5647531" y="3171825"/>
            <a:ext cx="457200" cy="457200"/>
          </a:xfrm>
          <a:prstGeom prst="star5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54" name="5-Point Star 53"/>
          <p:cNvSpPr/>
          <p:nvPr/>
        </p:nvSpPr>
        <p:spPr bwMode="auto">
          <a:xfrm>
            <a:off x="5647531" y="4848226"/>
            <a:ext cx="457200" cy="457200"/>
          </a:xfrm>
          <a:prstGeom prst="star5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cxnSp>
        <p:nvCxnSpPr>
          <p:cNvPr id="70" name="Straight Arrow Connector 69"/>
          <p:cNvCxnSpPr>
            <a:stCxn id="18" idx="3"/>
            <a:endCxn id="19" idx="1"/>
          </p:cNvCxnSpPr>
          <p:nvPr/>
        </p:nvCxnSpPr>
        <p:spPr bwMode="auto">
          <a:xfrm>
            <a:off x="7105356" y="3438525"/>
            <a:ext cx="533400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3" name="Straight Arrow Connector 72"/>
          <p:cNvCxnSpPr>
            <a:stCxn id="42" idx="3"/>
            <a:endCxn id="43" idx="1"/>
          </p:cNvCxnSpPr>
          <p:nvPr/>
        </p:nvCxnSpPr>
        <p:spPr bwMode="auto">
          <a:xfrm>
            <a:off x="7095331" y="5114925"/>
            <a:ext cx="533400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43" idx="3"/>
            <a:endCxn id="29" idx="3"/>
          </p:cNvCxnSpPr>
          <p:nvPr/>
        </p:nvCxnSpPr>
        <p:spPr bwMode="auto">
          <a:xfrm flipV="1">
            <a:off x="8314531" y="4411429"/>
            <a:ext cx="589196" cy="7034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9" name="Straight Arrow Connector 78"/>
          <p:cNvCxnSpPr>
            <a:stCxn id="19" idx="3"/>
            <a:endCxn id="29" idx="1"/>
          </p:cNvCxnSpPr>
          <p:nvPr/>
        </p:nvCxnSpPr>
        <p:spPr bwMode="auto">
          <a:xfrm>
            <a:off x="8324557" y="3438526"/>
            <a:ext cx="579171" cy="7034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2" name="Straight Arrow Connector 81"/>
          <p:cNvCxnSpPr/>
          <p:nvPr/>
        </p:nvCxnSpPr>
        <p:spPr bwMode="auto">
          <a:xfrm flipV="1">
            <a:off x="9228931" y="4314825"/>
            <a:ext cx="609600" cy="1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2" name="Straight Arrow Connector 91"/>
          <p:cNvCxnSpPr>
            <a:stCxn id="41" idx="3"/>
            <a:endCxn id="44" idx="3"/>
          </p:cNvCxnSpPr>
          <p:nvPr/>
        </p:nvCxnSpPr>
        <p:spPr bwMode="auto">
          <a:xfrm flipV="1">
            <a:off x="5637507" y="5249629"/>
            <a:ext cx="446821" cy="3986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5" name="Straight Arrow Connector 94"/>
          <p:cNvCxnSpPr>
            <a:stCxn id="40" idx="3"/>
            <a:endCxn id="44" idx="2"/>
          </p:cNvCxnSpPr>
          <p:nvPr/>
        </p:nvCxnSpPr>
        <p:spPr bwMode="auto">
          <a:xfrm>
            <a:off x="5637508" y="5114925"/>
            <a:ext cx="391025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8" name="Straight Arrow Connector 97"/>
          <p:cNvCxnSpPr>
            <a:stCxn id="39" idx="3"/>
            <a:endCxn id="44" idx="1"/>
          </p:cNvCxnSpPr>
          <p:nvPr/>
        </p:nvCxnSpPr>
        <p:spPr bwMode="auto">
          <a:xfrm>
            <a:off x="5637507" y="4581525"/>
            <a:ext cx="446821" cy="3986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1" name="Straight Arrow Connector 100"/>
          <p:cNvCxnSpPr>
            <a:stCxn id="17" idx="3"/>
            <a:endCxn id="4" idx="3"/>
          </p:cNvCxnSpPr>
          <p:nvPr/>
        </p:nvCxnSpPr>
        <p:spPr bwMode="auto">
          <a:xfrm flipV="1">
            <a:off x="5647532" y="3573229"/>
            <a:ext cx="446821" cy="3986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4" name="Straight Arrow Connector 103"/>
          <p:cNvCxnSpPr>
            <a:stCxn id="16" idx="3"/>
            <a:endCxn id="4" idx="2"/>
          </p:cNvCxnSpPr>
          <p:nvPr/>
        </p:nvCxnSpPr>
        <p:spPr bwMode="auto">
          <a:xfrm>
            <a:off x="5647532" y="3438525"/>
            <a:ext cx="391025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7" name="Straight Arrow Connector 106"/>
          <p:cNvCxnSpPr>
            <a:stCxn id="49" idx="3"/>
            <a:endCxn id="4" idx="1"/>
          </p:cNvCxnSpPr>
          <p:nvPr/>
        </p:nvCxnSpPr>
        <p:spPr bwMode="auto">
          <a:xfrm>
            <a:off x="5647532" y="2905125"/>
            <a:ext cx="446821" cy="3986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4" name="Rectangular Callout 63"/>
          <p:cNvSpPr/>
          <p:nvPr/>
        </p:nvSpPr>
        <p:spPr bwMode="auto">
          <a:xfrm>
            <a:off x="5571331" y="6143625"/>
            <a:ext cx="3124200" cy="1066800"/>
          </a:xfrm>
          <a:prstGeom prst="wedgeRectCallout">
            <a:avLst>
              <a:gd name="adj1" fmla="val 6130"/>
              <a:gd name="adj2" fmla="val -201817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 err="1"/>
              <a:t>Libevent</a:t>
            </a:r>
            <a:r>
              <a:rPr lang="en-US" dirty="0"/>
              <a:t> schedules one connection at a time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55219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ounded Rectangle 131"/>
          <p:cNvSpPr/>
          <p:nvPr/>
        </p:nvSpPr>
        <p:spPr bwMode="auto">
          <a:xfrm>
            <a:off x="4428331" y="1571626"/>
            <a:ext cx="2895600" cy="4343399"/>
          </a:xfrm>
          <a:prstGeom prst="roundRect">
            <a:avLst/>
          </a:prstGeom>
          <a:solidFill>
            <a:schemeClr val="bg1">
              <a:lumMod val="95000"/>
              <a:alpha val="40000"/>
            </a:schemeClr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Ineffective Priority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38756" y="1724025"/>
            <a:ext cx="1981200" cy="461665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pPr algn="ctr"/>
            <a:r>
              <a:rPr lang="en-US" dirty="0" smtClean="0"/>
              <a:t>Kernel Output</a:t>
            </a:r>
            <a:endParaRPr lang="en-US" dirty="0"/>
          </a:p>
        </p:txBody>
      </p:sp>
      <p:sp>
        <p:nvSpPr>
          <p:cNvPr id="16" name="Delay 15"/>
          <p:cNvSpPr/>
          <p:nvPr/>
        </p:nvSpPr>
        <p:spPr bwMode="auto">
          <a:xfrm>
            <a:off x="4961731" y="3248025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17" name="Delay 16"/>
          <p:cNvSpPr/>
          <p:nvPr/>
        </p:nvSpPr>
        <p:spPr bwMode="auto">
          <a:xfrm>
            <a:off x="4961731" y="3781425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18" name="Delay 17"/>
          <p:cNvSpPr/>
          <p:nvPr/>
        </p:nvSpPr>
        <p:spPr bwMode="auto">
          <a:xfrm>
            <a:off x="6419556" y="3248025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19" name="Delay 18"/>
          <p:cNvSpPr/>
          <p:nvPr/>
        </p:nvSpPr>
        <p:spPr bwMode="auto">
          <a:xfrm>
            <a:off x="7638756" y="3248025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" name="Summing Junction 3"/>
          <p:cNvSpPr/>
          <p:nvPr/>
        </p:nvSpPr>
        <p:spPr bwMode="auto">
          <a:xfrm>
            <a:off x="6038556" y="3248025"/>
            <a:ext cx="381000" cy="381000"/>
          </a:xfrm>
          <a:prstGeom prst="flowChartSummingJunction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29" name="Summing Junction 28"/>
          <p:cNvSpPr/>
          <p:nvPr/>
        </p:nvSpPr>
        <p:spPr bwMode="auto">
          <a:xfrm>
            <a:off x="8847931" y="4086226"/>
            <a:ext cx="381000" cy="381000"/>
          </a:xfrm>
          <a:prstGeom prst="flowChartSummingJunction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39" name="Delay 38"/>
          <p:cNvSpPr/>
          <p:nvPr/>
        </p:nvSpPr>
        <p:spPr bwMode="auto">
          <a:xfrm>
            <a:off x="4951706" y="4391026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0" name="Delay 39"/>
          <p:cNvSpPr/>
          <p:nvPr/>
        </p:nvSpPr>
        <p:spPr bwMode="auto">
          <a:xfrm>
            <a:off x="4951706" y="4924426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1" name="Delay 40"/>
          <p:cNvSpPr/>
          <p:nvPr/>
        </p:nvSpPr>
        <p:spPr bwMode="auto">
          <a:xfrm>
            <a:off x="4951706" y="5457825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2" name="Delay 41"/>
          <p:cNvSpPr/>
          <p:nvPr/>
        </p:nvSpPr>
        <p:spPr bwMode="auto">
          <a:xfrm>
            <a:off x="6409531" y="4924426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3" name="Delay 42"/>
          <p:cNvSpPr/>
          <p:nvPr/>
        </p:nvSpPr>
        <p:spPr bwMode="auto">
          <a:xfrm>
            <a:off x="7628731" y="4924426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4" name="Summing Junction 43"/>
          <p:cNvSpPr/>
          <p:nvPr/>
        </p:nvSpPr>
        <p:spPr bwMode="auto">
          <a:xfrm>
            <a:off x="6028531" y="4924426"/>
            <a:ext cx="381000" cy="381000"/>
          </a:xfrm>
          <a:prstGeom prst="flowChartSummingJunction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723731" y="1724025"/>
            <a:ext cx="1742576" cy="465723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Tor Output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362156" y="2105025"/>
            <a:ext cx="1742576" cy="465723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Tor Circuits</a:t>
            </a:r>
            <a:endParaRPr lang="en-US" dirty="0"/>
          </a:p>
        </p:txBody>
      </p:sp>
      <p:sp>
        <p:nvSpPr>
          <p:cNvPr id="49" name="Delay 48"/>
          <p:cNvSpPr/>
          <p:nvPr/>
        </p:nvSpPr>
        <p:spPr bwMode="auto">
          <a:xfrm>
            <a:off x="4961731" y="2714626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51" name="5-Point Star 50"/>
          <p:cNvSpPr/>
          <p:nvPr/>
        </p:nvSpPr>
        <p:spPr bwMode="auto">
          <a:xfrm>
            <a:off x="8390731" y="4010026"/>
            <a:ext cx="457200" cy="457200"/>
          </a:xfrm>
          <a:prstGeom prst="star5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52" name="5-Point Star 51"/>
          <p:cNvSpPr/>
          <p:nvPr/>
        </p:nvSpPr>
        <p:spPr bwMode="auto">
          <a:xfrm>
            <a:off x="7095331" y="4010026"/>
            <a:ext cx="457200" cy="457200"/>
          </a:xfrm>
          <a:prstGeom prst="star5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53" name="5-Point Star 52"/>
          <p:cNvSpPr/>
          <p:nvPr/>
        </p:nvSpPr>
        <p:spPr bwMode="auto">
          <a:xfrm>
            <a:off x="5647531" y="3171825"/>
            <a:ext cx="457200" cy="457200"/>
          </a:xfrm>
          <a:prstGeom prst="star5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54" name="5-Point Star 53"/>
          <p:cNvSpPr/>
          <p:nvPr/>
        </p:nvSpPr>
        <p:spPr bwMode="auto">
          <a:xfrm>
            <a:off x="5647531" y="4848226"/>
            <a:ext cx="457200" cy="457200"/>
          </a:xfrm>
          <a:prstGeom prst="star5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cxnSp>
        <p:nvCxnSpPr>
          <p:cNvPr id="70" name="Straight Arrow Connector 69"/>
          <p:cNvCxnSpPr>
            <a:stCxn id="18" idx="3"/>
            <a:endCxn id="19" idx="1"/>
          </p:cNvCxnSpPr>
          <p:nvPr/>
        </p:nvCxnSpPr>
        <p:spPr bwMode="auto">
          <a:xfrm>
            <a:off x="7105356" y="3438525"/>
            <a:ext cx="533400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3" name="Straight Arrow Connector 72"/>
          <p:cNvCxnSpPr>
            <a:stCxn id="42" idx="3"/>
            <a:endCxn id="43" idx="1"/>
          </p:cNvCxnSpPr>
          <p:nvPr/>
        </p:nvCxnSpPr>
        <p:spPr bwMode="auto">
          <a:xfrm>
            <a:off x="7095331" y="5114925"/>
            <a:ext cx="533400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43" idx="3"/>
            <a:endCxn id="29" idx="3"/>
          </p:cNvCxnSpPr>
          <p:nvPr/>
        </p:nvCxnSpPr>
        <p:spPr bwMode="auto">
          <a:xfrm flipV="1">
            <a:off x="8314531" y="4411429"/>
            <a:ext cx="589196" cy="7034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9" name="Straight Arrow Connector 78"/>
          <p:cNvCxnSpPr>
            <a:stCxn id="19" idx="3"/>
            <a:endCxn id="29" idx="1"/>
          </p:cNvCxnSpPr>
          <p:nvPr/>
        </p:nvCxnSpPr>
        <p:spPr bwMode="auto">
          <a:xfrm>
            <a:off x="8324557" y="3438526"/>
            <a:ext cx="579171" cy="7034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2" name="Straight Arrow Connector 81"/>
          <p:cNvCxnSpPr/>
          <p:nvPr/>
        </p:nvCxnSpPr>
        <p:spPr bwMode="auto">
          <a:xfrm flipV="1">
            <a:off x="9228931" y="4314825"/>
            <a:ext cx="609600" cy="1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2" name="Straight Arrow Connector 91"/>
          <p:cNvCxnSpPr>
            <a:stCxn id="41" idx="3"/>
            <a:endCxn id="44" idx="3"/>
          </p:cNvCxnSpPr>
          <p:nvPr/>
        </p:nvCxnSpPr>
        <p:spPr bwMode="auto">
          <a:xfrm flipV="1">
            <a:off x="5637507" y="5249629"/>
            <a:ext cx="446821" cy="3986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5" name="Straight Arrow Connector 94"/>
          <p:cNvCxnSpPr>
            <a:stCxn id="40" idx="3"/>
            <a:endCxn id="44" idx="2"/>
          </p:cNvCxnSpPr>
          <p:nvPr/>
        </p:nvCxnSpPr>
        <p:spPr bwMode="auto">
          <a:xfrm>
            <a:off x="5637508" y="5114925"/>
            <a:ext cx="391025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8" name="Straight Arrow Connector 97"/>
          <p:cNvCxnSpPr>
            <a:stCxn id="39" idx="3"/>
            <a:endCxn id="44" idx="1"/>
          </p:cNvCxnSpPr>
          <p:nvPr/>
        </p:nvCxnSpPr>
        <p:spPr bwMode="auto">
          <a:xfrm>
            <a:off x="5637507" y="4581525"/>
            <a:ext cx="446821" cy="3986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1" name="Straight Arrow Connector 100"/>
          <p:cNvCxnSpPr>
            <a:stCxn id="17" idx="3"/>
            <a:endCxn id="4" idx="3"/>
          </p:cNvCxnSpPr>
          <p:nvPr/>
        </p:nvCxnSpPr>
        <p:spPr bwMode="auto">
          <a:xfrm flipV="1">
            <a:off x="5647532" y="3573229"/>
            <a:ext cx="446821" cy="3986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4" name="Straight Arrow Connector 103"/>
          <p:cNvCxnSpPr>
            <a:stCxn id="16" idx="3"/>
            <a:endCxn id="4" idx="2"/>
          </p:cNvCxnSpPr>
          <p:nvPr/>
        </p:nvCxnSpPr>
        <p:spPr bwMode="auto">
          <a:xfrm>
            <a:off x="5647532" y="3438525"/>
            <a:ext cx="391025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7" name="Straight Arrow Connector 106"/>
          <p:cNvCxnSpPr>
            <a:stCxn id="49" idx="3"/>
            <a:endCxn id="4" idx="1"/>
          </p:cNvCxnSpPr>
          <p:nvPr/>
        </p:nvCxnSpPr>
        <p:spPr bwMode="auto">
          <a:xfrm>
            <a:off x="5647532" y="2905125"/>
            <a:ext cx="446821" cy="3986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4" name="Rectangular Callout 63"/>
          <p:cNvSpPr/>
          <p:nvPr/>
        </p:nvSpPr>
        <p:spPr bwMode="auto">
          <a:xfrm>
            <a:off x="5571331" y="6143625"/>
            <a:ext cx="3124200" cy="1066800"/>
          </a:xfrm>
          <a:prstGeom prst="wedgeRectCallout">
            <a:avLst>
              <a:gd name="adj1" fmla="val 6130"/>
              <a:gd name="adj2" fmla="val -201817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 err="1"/>
              <a:t>Libevent</a:t>
            </a:r>
            <a:r>
              <a:rPr lang="en-US" dirty="0"/>
              <a:t> schedules one connection at a time</a:t>
            </a:r>
            <a:endParaRPr lang="en-US" i="1" dirty="0"/>
          </a:p>
        </p:txBody>
      </p:sp>
      <p:sp>
        <p:nvSpPr>
          <p:cNvPr id="37" name="Rectangular Callout 36"/>
          <p:cNvSpPr/>
          <p:nvPr/>
        </p:nvSpPr>
        <p:spPr bwMode="auto">
          <a:xfrm>
            <a:off x="313531" y="2714625"/>
            <a:ext cx="3200400" cy="1371600"/>
          </a:xfrm>
          <a:prstGeom prst="wedgeRectCallout">
            <a:avLst>
              <a:gd name="adj1" fmla="val 79402"/>
              <a:gd name="adj2" fmla="val -23988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Tor only considers a subset of writable circuits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4809331" y="2638425"/>
            <a:ext cx="3657600" cy="1600200"/>
          </a:xfrm>
          <a:prstGeom prst="rect">
            <a:avLst/>
          </a:prstGeom>
          <a:noFill/>
          <a:ln w="50800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6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ounded Rectangle 131"/>
          <p:cNvSpPr/>
          <p:nvPr/>
        </p:nvSpPr>
        <p:spPr bwMode="auto">
          <a:xfrm>
            <a:off x="4428331" y="1571626"/>
            <a:ext cx="2895600" cy="4343399"/>
          </a:xfrm>
          <a:prstGeom prst="roundRect">
            <a:avLst/>
          </a:prstGeom>
          <a:solidFill>
            <a:schemeClr val="bg1">
              <a:lumMod val="95000"/>
              <a:alpha val="40000"/>
            </a:schemeClr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Ineffective Priority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38756" y="1724025"/>
            <a:ext cx="1981200" cy="461665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pPr algn="ctr"/>
            <a:r>
              <a:rPr lang="en-US" dirty="0" smtClean="0"/>
              <a:t>Kernel Output</a:t>
            </a:r>
            <a:endParaRPr lang="en-US" dirty="0"/>
          </a:p>
        </p:txBody>
      </p:sp>
      <p:sp>
        <p:nvSpPr>
          <p:cNvPr id="16" name="Delay 15"/>
          <p:cNvSpPr/>
          <p:nvPr/>
        </p:nvSpPr>
        <p:spPr bwMode="auto">
          <a:xfrm>
            <a:off x="4961731" y="3248025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17" name="Delay 16"/>
          <p:cNvSpPr/>
          <p:nvPr/>
        </p:nvSpPr>
        <p:spPr bwMode="auto">
          <a:xfrm>
            <a:off x="4961731" y="3781425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18" name="Delay 17"/>
          <p:cNvSpPr/>
          <p:nvPr/>
        </p:nvSpPr>
        <p:spPr bwMode="auto">
          <a:xfrm>
            <a:off x="6419556" y="3248025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19" name="Delay 18"/>
          <p:cNvSpPr/>
          <p:nvPr/>
        </p:nvSpPr>
        <p:spPr bwMode="auto">
          <a:xfrm>
            <a:off x="7638756" y="3248025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" name="Summing Junction 3"/>
          <p:cNvSpPr/>
          <p:nvPr/>
        </p:nvSpPr>
        <p:spPr bwMode="auto">
          <a:xfrm>
            <a:off x="6038556" y="3248025"/>
            <a:ext cx="381000" cy="381000"/>
          </a:xfrm>
          <a:prstGeom prst="flowChartSummingJunction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29" name="Summing Junction 28"/>
          <p:cNvSpPr/>
          <p:nvPr/>
        </p:nvSpPr>
        <p:spPr bwMode="auto">
          <a:xfrm>
            <a:off x="8847931" y="4086226"/>
            <a:ext cx="381000" cy="381000"/>
          </a:xfrm>
          <a:prstGeom prst="flowChartSummingJunction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39" name="Delay 38"/>
          <p:cNvSpPr/>
          <p:nvPr/>
        </p:nvSpPr>
        <p:spPr bwMode="auto">
          <a:xfrm>
            <a:off x="4951706" y="4391026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0" name="Delay 39"/>
          <p:cNvSpPr/>
          <p:nvPr/>
        </p:nvSpPr>
        <p:spPr bwMode="auto">
          <a:xfrm>
            <a:off x="4951706" y="4924426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1" name="Delay 40"/>
          <p:cNvSpPr/>
          <p:nvPr/>
        </p:nvSpPr>
        <p:spPr bwMode="auto">
          <a:xfrm>
            <a:off x="4951706" y="5457825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2" name="Delay 41"/>
          <p:cNvSpPr/>
          <p:nvPr/>
        </p:nvSpPr>
        <p:spPr bwMode="auto">
          <a:xfrm>
            <a:off x="6409531" y="4924426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3" name="Delay 42"/>
          <p:cNvSpPr/>
          <p:nvPr/>
        </p:nvSpPr>
        <p:spPr bwMode="auto">
          <a:xfrm>
            <a:off x="7628731" y="4924426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4" name="Summing Junction 43"/>
          <p:cNvSpPr/>
          <p:nvPr/>
        </p:nvSpPr>
        <p:spPr bwMode="auto">
          <a:xfrm>
            <a:off x="6028531" y="4924426"/>
            <a:ext cx="381000" cy="381000"/>
          </a:xfrm>
          <a:prstGeom prst="flowChartSummingJunction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723731" y="1724025"/>
            <a:ext cx="1742576" cy="465723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Tor Output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362156" y="2105025"/>
            <a:ext cx="1742576" cy="465723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Tor Circuits</a:t>
            </a:r>
            <a:endParaRPr lang="en-US" dirty="0"/>
          </a:p>
        </p:txBody>
      </p:sp>
      <p:sp>
        <p:nvSpPr>
          <p:cNvPr id="49" name="Delay 48"/>
          <p:cNvSpPr/>
          <p:nvPr/>
        </p:nvSpPr>
        <p:spPr bwMode="auto">
          <a:xfrm>
            <a:off x="4961731" y="2714626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51" name="5-Point Star 50"/>
          <p:cNvSpPr/>
          <p:nvPr/>
        </p:nvSpPr>
        <p:spPr bwMode="auto">
          <a:xfrm>
            <a:off x="8390731" y="4010026"/>
            <a:ext cx="457200" cy="457200"/>
          </a:xfrm>
          <a:prstGeom prst="star5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52" name="5-Point Star 51"/>
          <p:cNvSpPr/>
          <p:nvPr/>
        </p:nvSpPr>
        <p:spPr bwMode="auto">
          <a:xfrm>
            <a:off x="7095331" y="4010026"/>
            <a:ext cx="457200" cy="457200"/>
          </a:xfrm>
          <a:prstGeom prst="star5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53" name="5-Point Star 52"/>
          <p:cNvSpPr/>
          <p:nvPr/>
        </p:nvSpPr>
        <p:spPr bwMode="auto">
          <a:xfrm>
            <a:off x="5647531" y="3171825"/>
            <a:ext cx="457200" cy="457200"/>
          </a:xfrm>
          <a:prstGeom prst="star5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54" name="5-Point Star 53"/>
          <p:cNvSpPr/>
          <p:nvPr/>
        </p:nvSpPr>
        <p:spPr bwMode="auto">
          <a:xfrm>
            <a:off x="5647531" y="4848226"/>
            <a:ext cx="457200" cy="457200"/>
          </a:xfrm>
          <a:prstGeom prst="star5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cxnSp>
        <p:nvCxnSpPr>
          <p:cNvPr id="70" name="Straight Arrow Connector 69"/>
          <p:cNvCxnSpPr>
            <a:stCxn id="18" idx="3"/>
            <a:endCxn id="19" idx="1"/>
          </p:cNvCxnSpPr>
          <p:nvPr/>
        </p:nvCxnSpPr>
        <p:spPr bwMode="auto">
          <a:xfrm>
            <a:off x="7105356" y="3438525"/>
            <a:ext cx="533400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3" name="Straight Arrow Connector 72"/>
          <p:cNvCxnSpPr>
            <a:stCxn id="42" idx="3"/>
            <a:endCxn id="43" idx="1"/>
          </p:cNvCxnSpPr>
          <p:nvPr/>
        </p:nvCxnSpPr>
        <p:spPr bwMode="auto">
          <a:xfrm>
            <a:off x="7095331" y="5114925"/>
            <a:ext cx="533400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43" idx="3"/>
            <a:endCxn id="29" idx="3"/>
          </p:cNvCxnSpPr>
          <p:nvPr/>
        </p:nvCxnSpPr>
        <p:spPr bwMode="auto">
          <a:xfrm flipV="1">
            <a:off x="8314531" y="4411429"/>
            <a:ext cx="589196" cy="7034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9" name="Straight Arrow Connector 78"/>
          <p:cNvCxnSpPr>
            <a:stCxn id="19" idx="3"/>
            <a:endCxn id="29" idx="1"/>
          </p:cNvCxnSpPr>
          <p:nvPr/>
        </p:nvCxnSpPr>
        <p:spPr bwMode="auto">
          <a:xfrm>
            <a:off x="8324557" y="3438526"/>
            <a:ext cx="579171" cy="7034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2" name="Straight Arrow Connector 81"/>
          <p:cNvCxnSpPr/>
          <p:nvPr/>
        </p:nvCxnSpPr>
        <p:spPr bwMode="auto">
          <a:xfrm flipV="1">
            <a:off x="9228931" y="4314825"/>
            <a:ext cx="609600" cy="1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2" name="Straight Arrow Connector 91"/>
          <p:cNvCxnSpPr>
            <a:stCxn id="41" idx="3"/>
            <a:endCxn id="44" idx="3"/>
          </p:cNvCxnSpPr>
          <p:nvPr/>
        </p:nvCxnSpPr>
        <p:spPr bwMode="auto">
          <a:xfrm flipV="1">
            <a:off x="5637507" y="5249629"/>
            <a:ext cx="446821" cy="3986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5" name="Straight Arrow Connector 94"/>
          <p:cNvCxnSpPr>
            <a:stCxn id="40" idx="3"/>
            <a:endCxn id="44" idx="2"/>
          </p:cNvCxnSpPr>
          <p:nvPr/>
        </p:nvCxnSpPr>
        <p:spPr bwMode="auto">
          <a:xfrm>
            <a:off x="5637508" y="5114925"/>
            <a:ext cx="391025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8" name="Straight Arrow Connector 97"/>
          <p:cNvCxnSpPr>
            <a:stCxn id="39" idx="3"/>
            <a:endCxn id="44" idx="1"/>
          </p:cNvCxnSpPr>
          <p:nvPr/>
        </p:nvCxnSpPr>
        <p:spPr bwMode="auto">
          <a:xfrm>
            <a:off x="5637507" y="4581525"/>
            <a:ext cx="446821" cy="3986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1" name="Straight Arrow Connector 100"/>
          <p:cNvCxnSpPr>
            <a:stCxn id="17" idx="3"/>
            <a:endCxn id="4" idx="3"/>
          </p:cNvCxnSpPr>
          <p:nvPr/>
        </p:nvCxnSpPr>
        <p:spPr bwMode="auto">
          <a:xfrm flipV="1">
            <a:off x="5647532" y="3573229"/>
            <a:ext cx="446821" cy="3986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4" name="Straight Arrow Connector 103"/>
          <p:cNvCxnSpPr>
            <a:stCxn id="16" idx="3"/>
            <a:endCxn id="4" idx="2"/>
          </p:cNvCxnSpPr>
          <p:nvPr/>
        </p:nvCxnSpPr>
        <p:spPr bwMode="auto">
          <a:xfrm>
            <a:off x="5647532" y="3438525"/>
            <a:ext cx="391025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7" name="Straight Arrow Connector 106"/>
          <p:cNvCxnSpPr>
            <a:stCxn id="49" idx="3"/>
            <a:endCxn id="4" idx="1"/>
          </p:cNvCxnSpPr>
          <p:nvPr/>
        </p:nvCxnSpPr>
        <p:spPr bwMode="auto">
          <a:xfrm>
            <a:off x="5647532" y="2905125"/>
            <a:ext cx="446821" cy="3986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4" name="Rectangular Callout 63"/>
          <p:cNvSpPr/>
          <p:nvPr/>
        </p:nvSpPr>
        <p:spPr bwMode="auto">
          <a:xfrm>
            <a:off x="5571331" y="6143625"/>
            <a:ext cx="3124200" cy="1066800"/>
          </a:xfrm>
          <a:prstGeom prst="wedgeRectCallout">
            <a:avLst>
              <a:gd name="adj1" fmla="val 6130"/>
              <a:gd name="adj2" fmla="val -201817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 err="1"/>
              <a:t>Libevent</a:t>
            </a:r>
            <a:r>
              <a:rPr lang="en-US" dirty="0"/>
              <a:t> schedules one connection at a time</a:t>
            </a:r>
            <a:endParaRPr lang="en-US" i="1" dirty="0"/>
          </a:p>
        </p:txBody>
      </p:sp>
      <p:sp>
        <p:nvSpPr>
          <p:cNvPr id="37" name="Rectangular Callout 36"/>
          <p:cNvSpPr/>
          <p:nvPr/>
        </p:nvSpPr>
        <p:spPr bwMode="auto">
          <a:xfrm>
            <a:off x="313531" y="2714625"/>
            <a:ext cx="3200400" cy="1371600"/>
          </a:xfrm>
          <a:prstGeom prst="wedgeRectCallout">
            <a:avLst>
              <a:gd name="adj1" fmla="val 79402"/>
              <a:gd name="adj2" fmla="val -23988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Tor only considers a subset of writable circuits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4809331" y="2638425"/>
            <a:ext cx="3657600" cy="1600200"/>
          </a:xfrm>
          <a:prstGeom prst="rect">
            <a:avLst/>
          </a:prstGeom>
          <a:noFill/>
          <a:ln w="50800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5" name="Rectangular Callout 44"/>
          <p:cNvSpPr/>
          <p:nvPr/>
        </p:nvSpPr>
        <p:spPr bwMode="auto">
          <a:xfrm>
            <a:off x="313531" y="4695825"/>
            <a:ext cx="3200400" cy="1371600"/>
          </a:xfrm>
          <a:prstGeom prst="wedgeRectCallout">
            <a:avLst>
              <a:gd name="adj1" fmla="val 79402"/>
              <a:gd name="adj2" fmla="val -23988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/>
              <a:t>Circuits from </a:t>
            </a:r>
            <a:r>
              <a:rPr lang="en-US" dirty="0" smtClean="0"/>
              <a:t>different connections </a:t>
            </a:r>
            <a:r>
              <a:rPr lang="en-US" dirty="0"/>
              <a:t>are not prioritized correctly</a:t>
            </a:r>
          </a:p>
        </p:txBody>
      </p:sp>
    </p:spTree>
    <p:extLst>
      <p:ext uri="{BB962C8B-B14F-4D97-AF65-F5344CB8AC3E}">
        <p14:creationId xmlns:p14="http://schemas.microsoft.com/office/powerpoint/2010/main" val="1628073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Problems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69" y="2790826"/>
            <a:ext cx="4230171" cy="1524000"/>
          </a:xfrm>
          <a:solidFill>
            <a:schemeClr val="bg1"/>
          </a:solidFill>
        </p:spPr>
      </p:pic>
      <p:pic>
        <p:nvPicPr>
          <p:cNvPr id="9" name="Content Placeholder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1159" y="2776582"/>
            <a:ext cx="4230173" cy="15382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913731" y="2257426"/>
            <a:ext cx="1981200" cy="461665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pPr algn="ctr"/>
            <a:r>
              <a:rPr lang="en-US" dirty="0" smtClean="0"/>
              <a:t>Scenario 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217958" y="2181226"/>
            <a:ext cx="1981200" cy="461665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pPr algn="ctr"/>
            <a:r>
              <a:rPr lang="en-US" dirty="0" smtClean="0"/>
              <a:t>Scenario B</a:t>
            </a:r>
            <a:endParaRPr lang="en-US" dirty="0"/>
          </a:p>
        </p:txBody>
      </p:sp>
      <p:sp>
        <p:nvSpPr>
          <p:cNvPr id="18" name="Rectangular Callout 17"/>
          <p:cNvSpPr/>
          <p:nvPr/>
        </p:nvSpPr>
        <p:spPr bwMode="auto">
          <a:xfrm>
            <a:off x="5799931" y="5229226"/>
            <a:ext cx="3124200" cy="1066800"/>
          </a:xfrm>
          <a:prstGeom prst="wedgeRectCallout">
            <a:avLst>
              <a:gd name="adj1" fmla="val 16669"/>
              <a:gd name="adj2" fmla="val -104819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No Shared Connection</a:t>
            </a:r>
            <a:endParaRPr lang="en-US" i="1" dirty="0"/>
          </a:p>
        </p:txBody>
      </p:sp>
      <p:sp>
        <p:nvSpPr>
          <p:cNvPr id="19" name="Rectangular Callout 18"/>
          <p:cNvSpPr/>
          <p:nvPr/>
        </p:nvSpPr>
        <p:spPr bwMode="auto">
          <a:xfrm>
            <a:off x="1151732" y="5229226"/>
            <a:ext cx="3124200" cy="1066800"/>
          </a:xfrm>
          <a:prstGeom prst="wedgeRectCallout">
            <a:avLst>
              <a:gd name="adj1" fmla="val 16669"/>
              <a:gd name="adj2" fmla="val -104819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Shared Connection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17659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Tor is Slow!!! Research*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PCTCP: Per-Circuit TCP-over-</a:t>
            </a:r>
            <a:r>
              <a:rPr lang="en-US" sz="1600" dirty="0" err="1"/>
              <a:t>IPsec</a:t>
            </a:r>
            <a:r>
              <a:rPr lang="en-US" sz="1600" dirty="0"/>
              <a:t> Transport for Anonymous Communication Overlay Networks (CCS ‘13</a:t>
            </a:r>
            <a:r>
              <a:rPr lang="en-US" sz="1600" dirty="0" smtClean="0"/>
              <a:t>)</a:t>
            </a:r>
          </a:p>
          <a:p>
            <a:r>
              <a:rPr lang="en-US" sz="1600" dirty="0"/>
              <a:t>Reducing Latency in Tor Circuits with Unordered </a:t>
            </a:r>
            <a:r>
              <a:rPr lang="en-US" sz="1600" dirty="0" smtClean="0"/>
              <a:t>Delivery (FOCI ‘13)</a:t>
            </a:r>
            <a:endParaRPr lang="en-US" sz="1600" dirty="0"/>
          </a:p>
          <a:p>
            <a:r>
              <a:rPr lang="en-US" sz="1600" dirty="0"/>
              <a:t>How Low Can You Go: Balancing Performance with Anonymity in Tor (PETS ‘13)</a:t>
            </a:r>
          </a:p>
          <a:p>
            <a:r>
              <a:rPr lang="en-US" sz="1600" dirty="0"/>
              <a:t>The Path Less Travelled: Overcoming Tor's Bottlenecks with Traffic Splitting (PETS </a:t>
            </a:r>
            <a:r>
              <a:rPr lang="fr-FR" sz="1600" dirty="0" smtClean="0"/>
              <a:t>’</a:t>
            </a:r>
            <a:r>
              <a:rPr lang="en-US" sz="1600" dirty="0" smtClean="0"/>
              <a:t>13)</a:t>
            </a:r>
          </a:p>
          <a:p>
            <a:r>
              <a:rPr lang="en-US" sz="1600" dirty="0"/>
              <a:t>An Empirical Evaluation of Relay Selection in </a:t>
            </a:r>
            <a:r>
              <a:rPr lang="en-US" sz="1600" dirty="0" smtClean="0"/>
              <a:t>Tor (NDSS ‘13)</a:t>
            </a:r>
          </a:p>
          <a:p>
            <a:r>
              <a:rPr lang="en-US" sz="1600" dirty="0"/>
              <a:t>LIRA: Lightweight Incentivized Routing for </a:t>
            </a:r>
            <a:r>
              <a:rPr lang="en-US" sz="1600" dirty="0" smtClean="0"/>
              <a:t>Anonymity (NDSS ‘13)</a:t>
            </a:r>
            <a:endParaRPr lang="en-US" sz="1600" dirty="0"/>
          </a:p>
          <a:p>
            <a:r>
              <a:rPr lang="en-US" sz="1600" dirty="0"/>
              <a:t>Improving Performance and Anonymity in the Tor </a:t>
            </a:r>
            <a:r>
              <a:rPr lang="en-US" sz="1600" dirty="0" smtClean="0"/>
              <a:t>Network (IPCCC ‘12)</a:t>
            </a:r>
            <a:endParaRPr lang="en-US" sz="1600" dirty="0"/>
          </a:p>
          <a:p>
            <a:r>
              <a:rPr lang="en-US" sz="1600" dirty="0"/>
              <a:t>Enhancing Tor's Performance using Real-time Traffic </a:t>
            </a:r>
            <a:r>
              <a:rPr lang="en-US" sz="1600" dirty="0" smtClean="0"/>
              <a:t>Classification (CCS </a:t>
            </a:r>
            <a:r>
              <a:rPr lang="fr-FR" sz="1600" dirty="0" smtClean="0"/>
              <a:t>’</a:t>
            </a:r>
            <a:r>
              <a:rPr lang="en-US" sz="1600" dirty="0" smtClean="0"/>
              <a:t>12)</a:t>
            </a:r>
          </a:p>
          <a:p>
            <a:r>
              <a:rPr lang="en-US" sz="1600" dirty="0" err="1"/>
              <a:t>Torchestra</a:t>
            </a:r>
            <a:r>
              <a:rPr lang="en-US" sz="1600" dirty="0"/>
              <a:t>: Reducing interactive traffic delays over </a:t>
            </a:r>
            <a:r>
              <a:rPr lang="en-US" sz="1600" dirty="0" smtClean="0"/>
              <a:t>Tor (WPES ‘12)</a:t>
            </a:r>
          </a:p>
          <a:p>
            <a:r>
              <a:rPr lang="en-US" sz="1600" dirty="0"/>
              <a:t>Throttling Tor Bandwidth </a:t>
            </a:r>
            <a:r>
              <a:rPr lang="en-US" sz="1600" dirty="0" smtClean="0"/>
              <a:t>Parasites (USENIX Sec ‘12)</a:t>
            </a:r>
          </a:p>
          <a:p>
            <a:r>
              <a:rPr lang="en-US" sz="1600" dirty="0" err="1"/>
              <a:t>LASTor</a:t>
            </a:r>
            <a:r>
              <a:rPr lang="en-US" sz="1600" dirty="0"/>
              <a:t>: A Low-Latency AS-Aware Tor </a:t>
            </a:r>
            <a:r>
              <a:rPr lang="en-US" sz="1600" dirty="0" smtClean="0"/>
              <a:t>Client (Oakland ‘12)</a:t>
            </a:r>
          </a:p>
          <a:p>
            <a:r>
              <a:rPr lang="en-US" sz="1600" dirty="0"/>
              <a:t>Congestion-aware Path Selection for </a:t>
            </a:r>
            <a:r>
              <a:rPr lang="en-US" sz="1600" dirty="0" smtClean="0"/>
              <a:t>Tor (FC ‘12)</a:t>
            </a:r>
          </a:p>
          <a:p>
            <a:endParaRPr lang="en-US" sz="1400" dirty="0"/>
          </a:p>
          <a:p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418263" y="6905625"/>
            <a:ext cx="3657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*Not a comprehensive list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80331" y="2980968"/>
            <a:ext cx="6163992" cy="2400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0" dirty="0" smtClean="0">
                <a:solidFill>
                  <a:srgbClr val="FFFF00"/>
                </a:solidFill>
              </a:rPr>
              <a:t>Where?</a:t>
            </a:r>
            <a:endParaRPr lang="en-US" sz="15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673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Problems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69" y="2790826"/>
            <a:ext cx="4230171" cy="1524000"/>
          </a:xfrm>
          <a:solidFill>
            <a:schemeClr val="bg1"/>
          </a:solidFill>
        </p:spPr>
      </p:pic>
      <p:pic>
        <p:nvPicPr>
          <p:cNvPr id="9" name="Content Placeholder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1159" y="2776582"/>
            <a:ext cx="4230173" cy="15382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913731" y="2257426"/>
            <a:ext cx="1981200" cy="461665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pPr algn="ctr"/>
            <a:r>
              <a:rPr lang="en-US" dirty="0" smtClean="0"/>
              <a:t>Scenario 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217958" y="2181226"/>
            <a:ext cx="1981200" cy="461665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pPr algn="ctr"/>
            <a:r>
              <a:rPr lang="en-US" dirty="0" smtClean="0"/>
              <a:t>Scenario B</a:t>
            </a:r>
            <a:endParaRPr lang="en-US" dirty="0"/>
          </a:p>
        </p:txBody>
      </p:sp>
      <p:pic>
        <p:nvPicPr>
          <p:cNvPr id="10" name="Content Placeholder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4532" y="4619625"/>
            <a:ext cx="4289033" cy="1901472"/>
          </a:xfrm>
          <a:prstGeom prst="rect">
            <a:avLst/>
          </a:prstGeom>
          <a:solidFill>
            <a:schemeClr val="bg1">
              <a:alpha val="40000"/>
            </a:schemeClr>
          </a:solidFill>
          <a:ln w="9525">
            <a:noFill/>
            <a:miter lim="800000"/>
            <a:headEnd/>
            <a:tailEnd/>
          </a:ln>
        </p:spPr>
      </p:pic>
      <p:pic>
        <p:nvPicPr>
          <p:cNvPr id="11" name="Content Placeholder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14131" y="4619625"/>
            <a:ext cx="4329121" cy="1919244"/>
          </a:xfrm>
          <a:prstGeom prst="rect">
            <a:avLst/>
          </a:prstGeom>
          <a:solidFill>
            <a:schemeClr val="bg1">
              <a:alpha val="40000"/>
            </a:schemeClr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05749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ounded Rectangle 131"/>
          <p:cNvSpPr/>
          <p:nvPr/>
        </p:nvSpPr>
        <p:spPr bwMode="auto">
          <a:xfrm>
            <a:off x="4428331" y="1571626"/>
            <a:ext cx="2895600" cy="4343399"/>
          </a:xfrm>
          <a:prstGeom prst="roundRect">
            <a:avLst/>
          </a:prstGeom>
          <a:solidFill>
            <a:schemeClr val="bg1">
              <a:lumMod val="95000"/>
              <a:alpha val="40000"/>
            </a:schemeClr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Circuit Scheduling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38756" y="1724025"/>
            <a:ext cx="1981200" cy="461665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pPr algn="ctr"/>
            <a:r>
              <a:rPr lang="en-US" dirty="0" smtClean="0"/>
              <a:t>Kernel Output</a:t>
            </a:r>
            <a:endParaRPr lang="en-US" dirty="0"/>
          </a:p>
        </p:txBody>
      </p:sp>
      <p:sp>
        <p:nvSpPr>
          <p:cNvPr id="16" name="Delay 15"/>
          <p:cNvSpPr/>
          <p:nvPr/>
        </p:nvSpPr>
        <p:spPr bwMode="auto">
          <a:xfrm>
            <a:off x="4961731" y="3248025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17" name="Delay 16"/>
          <p:cNvSpPr/>
          <p:nvPr/>
        </p:nvSpPr>
        <p:spPr bwMode="auto">
          <a:xfrm>
            <a:off x="4961731" y="3781425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18" name="Delay 17"/>
          <p:cNvSpPr/>
          <p:nvPr/>
        </p:nvSpPr>
        <p:spPr bwMode="auto">
          <a:xfrm>
            <a:off x="6419556" y="3248025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19" name="Delay 18"/>
          <p:cNvSpPr/>
          <p:nvPr/>
        </p:nvSpPr>
        <p:spPr bwMode="auto">
          <a:xfrm>
            <a:off x="7638756" y="3248025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" name="Summing Junction 3"/>
          <p:cNvSpPr/>
          <p:nvPr/>
        </p:nvSpPr>
        <p:spPr bwMode="auto">
          <a:xfrm>
            <a:off x="6038556" y="3248025"/>
            <a:ext cx="381000" cy="381000"/>
          </a:xfrm>
          <a:prstGeom prst="flowChartSummingJunction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29" name="Summing Junction 28"/>
          <p:cNvSpPr/>
          <p:nvPr/>
        </p:nvSpPr>
        <p:spPr bwMode="auto">
          <a:xfrm>
            <a:off x="8847931" y="4086226"/>
            <a:ext cx="381000" cy="381000"/>
          </a:xfrm>
          <a:prstGeom prst="flowChartSummingJunction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39" name="Delay 38"/>
          <p:cNvSpPr/>
          <p:nvPr/>
        </p:nvSpPr>
        <p:spPr bwMode="auto">
          <a:xfrm>
            <a:off x="4951706" y="4391026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0" name="Delay 39"/>
          <p:cNvSpPr/>
          <p:nvPr/>
        </p:nvSpPr>
        <p:spPr bwMode="auto">
          <a:xfrm>
            <a:off x="4951706" y="4924426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1" name="Delay 40"/>
          <p:cNvSpPr/>
          <p:nvPr/>
        </p:nvSpPr>
        <p:spPr bwMode="auto">
          <a:xfrm>
            <a:off x="4951706" y="5457825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2" name="Delay 41"/>
          <p:cNvSpPr/>
          <p:nvPr/>
        </p:nvSpPr>
        <p:spPr bwMode="auto">
          <a:xfrm>
            <a:off x="6409531" y="4924426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3" name="Delay 42"/>
          <p:cNvSpPr/>
          <p:nvPr/>
        </p:nvSpPr>
        <p:spPr bwMode="auto">
          <a:xfrm>
            <a:off x="7628731" y="4924426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4" name="Summing Junction 43"/>
          <p:cNvSpPr/>
          <p:nvPr/>
        </p:nvSpPr>
        <p:spPr bwMode="auto">
          <a:xfrm>
            <a:off x="6028531" y="4924426"/>
            <a:ext cx="381000" cy="381000"/>
          </a:xfrm>
          <a:prstGeom prst="flowChartSummingJunction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723731" y="1724025"/>
            <a:ext cx="1742576" cy="465723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Tor Output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362156" y="2105025"/>
            <a:ext cx="1742576" cy="465723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Tor Circuits</a:t>
            </a:r>
            <a:endParaRPr lang="en-US" dirty="0"/>
          </a:p>
        </p:txBody>
      </p:sp>
      <p:sp>
        <p:nvSpPr>
          <p:cNvPr id="49" name="Delay 48"/>
          <p:cNvSpPr/>
          <p:nvPr/>
        </p:nvSpPr>
        <p:spPr bwMode="auto">
          <a:xfrm>
            <a:off x="4961731" y="2714626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51" name="5-Point Star 50"/>
          <p:cNvSpPr/>
          <p:nvPr/>
        </p:nvSpPr>
        <p:spPr bwMode="auto">
          <a:xfrm>
            <a:off x="8390731" y="4010026"/>
            <a:ext cx="457200" cy="457200"/>
          </a:xfrm>
          <a:prstGeom prst="star5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54" name="5-Point Star 53"/>
          <p:cNvSpPr/>
          <p:nvPr/>
        </p:nvSpPr>
        <p:spPr bwMode="auto">
          <a:xfrm>
            <a:off x="6028531" y="3781426"/>
            <a:ext cx="914400" cy="914400"/>
          </a:xfrm>
          <a:prstGeom prst="star5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cxnSp>
        <p:nvCxnSpPr>
          <p:cNvPr id="70" name="Straight Arrow Connector 69"/>
          <p:cNvCxnSpPr>
            <a:stCxn id="18" idx="3"/>
            <a:endCxn id="19" idx="1"/>
          </p:cNvCxnSpPr>
          <p:nvPr/>
        </p:nvCxnSpPr>
        <p:spPr bwMode="auto">
          <a:xfrm>
            <a:off x="7105356" y="3438525"/>
            <a:ext cx="533400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3" name="Straight Arrow Connector 72"/>
          <p:cNvCxnSpPr>
            <a:stCxn id="42" idx="3"/>
            <a:endCxn id="43" idx="1"/>
          </p:cNvCxnSpPr>
          <p:nvPr/>
        </p:nvCxnSpPr>
        <p:spPr bwMode="auto">
          <a:xfrm>
            <a:off x="7095331" y="5114925"/>
            <a:ext cx="533400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43" idx="3"/>
            <a:endCxn id="29" idx="3"/>
          </p:cNvCxnSpPr>
          <p:nvPr/>
        </p:nvCxnSpPr>
        <p:spPr bwMode="auto">
          <a:xfrm flipV="1">
            <a:off x="8314531" y="4411429"/>
            <a:ext cx="589196" cy="7034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9" name="Straight Arrow Connector 78"/>
          <p:cNvCxnSpPr>
            <a:stCxn id="19" idx="3"/>
            <a:endCxn id="29" idx="1"/>
          </p:cNvCxnSpPr>
          <p:nvPr/>
        </p:nvCxnSpPr>
        <p:spPr bwMode="auto">
          <a:xfrm>
            <a:off x="8324557" y="3438526"/>
            <a:ext cx="579171" cy="7034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2" name="Straight Arrow Connector 81"/>
          <p:cNvCxnSpPr/>
          <p:nvPr/>
        </p:nvCxnSpPr>
        <p:spPr bwMode="auto">
          <a:xfrm flipV="1">
            <a:off x="9228931" y="4314825"/>
            <a:ext cx="609600" cy="1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2" name="Straight Arrow Connector 91"/>
          <p:cNvCxnSpPr>
            <a:stCxn id="41" idx="3"/>
            <a:endCxn id="44" idx="3"/>
          </p:cNvCxnSpPr>
          <p:nvPr/>
        </p:nvCxnSpPr>
        <p:spPr bwMode="auto">
          <a:xfrm flipV="1">
            <a:off x="5637507" y="5249629"/>
            <a:ext cx="446821" cy="3986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5" name="Straight Arrow Connector 94"/>
          <p:cNvCxnSpPr>
            <a:stCxn id="40" idx="3"/>
            <a:endCxn id="44" idx="2"/>
          </p:cNvCxnSpPr>
          <p:nvPr/>
        </p:nvCxnSpPr>
        <p:spPr bwMode="auto">
          <a:xfrm>
            <a:off x="5637508" y="5114925"/>
            <a:ext cx="391025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8" name="Straight Arrow Connector 97"/>
          <p:cNvCxnSpPr>
            <a:stCxn id="39" idx="3"/>
            <a:endCxn id="44" idx="1"/>
          </p:cNvCxnSpPr>
          <p:nvPr/>
        </p:nvCxnSpPr>
        <p:spPr bwMode="auto">
          <a:xfrm>
            <a:off x="5637507" y="4581525"/>
            <a:ext cx="446821" cy="3986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1" name="Straight Arrow Connector 100"/>
          <p:cNvCxnSpPr>
            <a:stCxn id="17" idx="3"/>
            <a:endCxn id="4" idx="3"/>
          </p:cNvCxnSpPr>
          <p:nvPr/>
        </p:nvCxnSpPr>
        <p:spPr bwMode="auto">
          <a:xfrm flipV="1">
            <a:off x="5647532" y="3573229"/>
            <a:ext cx="446821" cy="3986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4" name="Straight Arrow Connector 103"/>
          <p:cNvCxnSpPr>
            <a:stCxn id="16" idx="3"/>
            <a:endCxn id="4" idx="2"/>
          </p:cNvCxnSpPr>
          <p:nvPr/>
        </p:nvCxnSpPr>
        <p:spPr bwMode="auto">
          <a:xfrm>
            <a:off x="5647532" y="3438525"/>
            <a:ext cx="391025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7" name="Straight Arrow Connector 106"/>
          <p:cNvCxnSpPr>
            <a:stCxn id="49" idx="3"/>
            <a:endCxn id="4" idx="1"/>
          </p:cNvCxnSpPr>
          <p:nvPr/>
        </p:nvCxnSpPr>
        <p:spPr bwMode="auto">
          <a:xfrm>
            <a:off x="5647532" y="2905125"/>
            <a:ext cx="446821" cy="3986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ular Callout 36"/>
          <p:cNvSpPr/>
          <p:nvPr/>
        </p:nvSpPr>
        <p:spPr bwMode="auto">
          <a:xfrm>
            <a:off x="389732" y="3857625"/>
            <a:ext cx="3352800" cy="1676400"/>
          </a:xfrm>
          <a:prstGeom prst="wedgeRectCallout">
            <a:avLst>
              <a:gd name="adj1" fmla="val 79402"/>
              <a:gd name="adj2" fmla="val -23988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sz="3200" dirty="0">
                <a:solidFill>
                  <a:srgbClr val="FFFF00"/>
                </a:solidFill>
              </a:rPr>
              <a:t>Choose among ALL writable circuits</a:t>
            </a:r>
            <a:endParaRPr lang="en-US" sz="3200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38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ounded Rectangle 131"/>
          <p:cNvSpPr/>
          <p:nvPr/>
        </p:nvSpPr>
        <p:spPr bwMode="auto">
          <a:xfrm>
            <a:off x="4656931" y="1571626"/>
            <a:ext cx="2895600" cy="4343399"/>
          </a:xfrm>
          <a:prstGeom prst="roundRect">
            <a:avLst/>
          </a:prstGeom>
          <a:solidFill>
            <a:schemeClr val="bg1">
              <a:lumMod val="95000"/>
              <a:alpha val="40000"/>
            </a:schemeClr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Buffer </a:t>
            </a:r>
            <a:r>
              <a:rPr lang="en-US" dirty="0" smtClean="0"/>
              <a:t>Bloat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67356" y="1724025"/>
            <a:ext cx="1981200" cy="461665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pPr algn="ctr"/>
            <a:r>
              <a:rPr lang="en-US" dirty="0" smtClean="0"/>
              <a:t>Kernel Output</a:t>
            </a:r>
            <a:endParaRPr lang="en-US" dirty="0"/>
          </a:p>
        </p:txBody>
      </p:sp>
      <p:sp>
        <p:nvSpPr>
          <p:cNvPr id="16" name="Delay 15"/>
          <p:cNvSpPr/>
          <p:nvPr/>
        </p:nvSpPr>
        <p:spPr bwMode="auto">
          <a:xfrm>
            <a:off x="5190331" y="3248025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17" name="Delay 16"/>
          <p:cNvSpPr/>
          <p:nvPr/>
        </p:nvSpPr>
        <p:spPr bwMode="auto">
          <a:xfrm>
            <a:off x="5190331" y="3781425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18" name="Delay 17"/>
          <p:cNvSpPr/>
          <p:nvPr/>
        </p:nvSpPr>
        <p:spPr bwMode="auto">
          <a:xfrm>
            <a:off x="6648156" y="3248025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19" name="Delay 18"/>
          <p:cNvSpPr/>
          <p:nvPr/>
        </p:nvSpPr>
        <p:spPr bwMode="auto">
          <a:xfrm>
            <a:off x="7867356" y="3248025"/>
            <a:ext cx="685800" cy="381000"/>
          </a:xfrm>
          <a:prstGeom prst="flowChartDela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" name="Summing Junction 3"/>
          <p:cNvSpPr/>
          <p:nvPr/>
        </p:nvSpPr>
        <p:spPr bwMode="auto">
          <a:xfrm>
            <a:off x="6267156" y="3248025"/>
            <a:ext cx="381000" cy="381000"/>
          </a:xfrm>
          <a:prstGeom prst="flowChartSummingJunction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29" name="Summing Junction 28"/>
          <p:cNvSpPr/>
          <p:nvPr/>
        </p:nvSpPr>
        <p:spPr bwMode="auto">
          <a:xfrm>
            <a:off x="9076531" y="4086226"/>
            <a:ext cx="381000" cy="381000"/>
          </a:xfrm>
          <a:prstGeom prst="flowChartSummingJunction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39" name="Delay 38"/>
          <p:cNvSpPr/>
          <p:nvPr/>
        </p:nvSpPr>
        <p:spPr bwMode="auto">
          <a:xfrm>
            <a:off x="5180306" y="4391026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0" name="Delay 39"/>
          <p:cNvSpPr/>
          <p:nvPr/>
        </p:nvSpPr>
        <p:spPr bwMode="auto">
          <a:xfrm>
            <a:off x="5180306" y="4924426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1" name="Delay 40"/>
          <p:cNvSpPr/>
          <p:nvPr/>
        </p:nvSpPr>
        <p:spPr bwMode="auto">
          <a:xfrm>
            <a:off x="5180306" y="5457825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2" name="Delay 41"/>
          <p:cNvSpPr/>
          <p:nvPr/>
        </p:nvSpPr>
        <p:spPr bwMode="auto">
          <a:xfrm>
            <a:off x="6638131" y="4924426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3" name="Delay 42"/>
          <p:cNvSpPr/>
          <p:nvPr/>
        </p:nvSpPr>
        <p:spPr bwMode="auto">
          <a:xfrm>
            <a:off x="7857331" y="4924426"/>
            <a:ext cx="685800" cy="381000"/>
          </a:xfrm>
          <a:prstGeom prst="flowChartDela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4" name="Summing Junction 43"/>
          <p:cNvSpPr/>
          <p:nvPr/>
        </p:nvSpPr>
        <p:spPr bwMode="auto">
          <a:xfrm>
            <a:off x="6257131" y="4924426"/>
            <a:ext cx="381000" cy="381000"/>
          </a:xfrm>
          <a:prstGeom prst="flowChartSummingJunction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952331" y="1724025"/>
            <a:ext cx="1742576" cy="465723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Tor Output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590756" y="2105025"/>
            <a:ext cx="1742576" cy="465723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Tor Circuits</a:t>
            </a:r>
            <a:endParaRPr lang="en-US" dirty="0"/>
          </a:p>
        </p:txBody>
      </p:sp>
      <p:sp>
        <p:nvSpPr>
          <p:cNvPr id="49" name="Delay 48"/>
          <p:cNvSpPr/>
          <p:nvPr/>
        </p:nvSpPr>
        <p:spPr bwMode="auto">
          <a:xfrm>
            <a:off x="5190331" y="2714626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51" name="5-Point Star 50"/>
          <p:cNvSpPr/>
          <p:nvPr/>
        </p:nvSpPr>
        <p:spPr bwMode="auto">
          <a:xfrm>
            <a:off x="8619331" y="4010026"/>
            <a:ext cx="457200" cy="457200"/>
          </a:xfrm>
          <a:prstGeom prst="star5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cxnSp>
        <p:nvCxnSpPr>
          <p:cNvPr id="70" name="Straight Arrow Connector 69"/>
          <p:cNvCxnSpPr>
            <a:stCxn id="18" idx="3"/>
            <a:endCxn id="19" idx="1"/>
          </p:cNvCxnSpPr>
          <p:nvPr/>
        </p:nvCxnSpPr>
        <p:spPr bwMode="auto">
          <a:xfrm>
            <a:off x="7333956" y="3438525"/>
            <a:ext cx="533400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3" name="Straight Arrow Connector 72"/>
          <p:cNvCxnSpPr>
            <a:stCxn id="42" idx="3"/>
            <a:endCxn id="43" idx="1"/>
          </p:cNvCxnSpPr>
          <p:nvPr/>
        </p:nvCxnSpPr>
        <p:spPr bwMode="auto">
          <a:xfrm>
            <a:off x="7323931" y="5114925"/>
            <a:ext cx="533400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43" idx="3"/>
            <a:endCxn id="29" idx="3"/>
          </p:cNvCxnSpPr>
          <p:nvPr/>
        </p:nvCxnSpPr>
        <p:spPr bwMode="auto">
          <a:xfrm flipV="1">
            <a:off x="8543131" y="4411429"/>
            <a:ext cx="589196" cy="7034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9" name="Straight Arrow Connector 78"/>
          <p:cNvCxnSpPr>
            <a:stCxn id="19" idx="3"/>
            <a:endCxn id="29" idx="1"/>
          </p:cNvCxnSpPr>
          <p:nvPr/>
        </p:nvCxnSpPr>
        <p:spPr bwMode="auto">
          <a:xfrm>
            <a:off x="8553157" y="3438526"/>
            <a:ext cx="579171" cy="7034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2" name="Straight Arrow Connector 81"/>
          <p:cNvCxnSpPr/>
          <p:nvPr/>
        </p:nvCxnSpPr>
        <p:spPr bwMode="auto">
          <a:xfrm flipV="1">
            <a:off x="9457531" y="4314825"/>
            <a:ext cx="609600" cy="1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2" name="Straight Arrow Connector 91"/>
          <p:cNvCxnSpPr>
            <a:stCxn id="41" idx="3"/>
            <a:endCxn id="44" idx="3"/>
          </p:cNvCxnSpPr>
          <p:nvPr/>
        </p:nvCxnSpPr>
        <p:spPr bwMode="auto">
          <a:xfrm flipV="1">
            <a:off x="5866107" y="5249629"/>
            <a:ext cx="446821" cy="3986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5" name="Straight Arrow Connector 94"/>
          <p:cNvCxnSpPr>
            <a:stCxn id="40" idx="3"/>
            <a:endCxn id="44" idx="2"/>
          </p:cNvCxnSpPr>
          <p:nvPr/>
        </p:nvCxnSpPr>
        <p:spPr bwMode="auto">
          <a:xfrm>
            <a:off x="5866108" y="5114925"/>
            <a:ext cx="391025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8" name="Straight Arrow Connector 97"/>
          <p:cNvCxnSpPr>
            <a:stCxn id="39" idx="3"/>
            <a:endCxn id="44" idx="1"/>
          </p:cNvCxnSpPr>
          <p:nvPr/>
        </p:nvCxnSpPr>
        <p:spPr bwMode="auto">
          <a:xfrm>
            <a:off x="5866107" y="4581525"/>
            <a:ext cx="446821" cy="3986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1" name="Straight Arrow Connector 100"/>
          <p:cNvCxnSpPr>
            <a:stCxn id="17" idx="3"/>
            <a:endCxn id="4" idx="3"/>
          </p:cNvCxnSpPr>
          <p:nvPr/>
        </p:nvCxnSpPr>
        <p:spPr bwMode="auto">
          <a:xfrm flipV="1">
            <a:off x="5876132" y="3573229"/>
            <a:ext cx="446821" cy="3986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4" name="Straight Arrow Connector 103"/>
          <p:cNvCxnSpPr>
            <a:stCxn id="16" idx="3"/>
            <a:endCxn id="4" idx="2"/>
          </p:cNvCxnSpPr>
          <p:nvPr/>
        </p:nvCxnSpPr>
        <p:spPr bwMode="auto">
          <a:xfrm>
            <a:off x="5876132" y="3438525"/>
            <a:ext cx="391025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7" name="Straight Arrow Connector 106"/>
          <p:cNvCxnSpPr>
            <a:stCxn id="49" idx="3"/>
            <a:endCxn id="4" idx="1"/>
          </p:cNvCxnSpPr>
          <p:nvPr/>
        </p:nvCxnSpPr>
        <p:spPr bwMode="auto">
          <a:xfrm>
            <a:off x="5876132" y="2905125"/>
            <a:ext cx="446821" cy="3986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4" name="Rectangular Callout 63"/>
          <p:cNvSpPr/>
          <p:nvPr/>
        </p:nvSpPr>
        <p:spPr bwMode="auto">
          <a:xfrm>
            <a:off x="6104731" y="6219826"/>
            <a:ext cx="3124200" cy="1066800"/>
          </a:xfrm>
          <a:prstGeom prst="wedgeRectCallout">
            <a:avLst>
              <a:gd name="adj1" fmla="val 16167"/>
              <a:gd name="adj2" fmla="val -128334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Queuing delays in kernel output buffer</a:t>
            </a:r>
            <a:endParaRPr lang="en-US" i="1" dirty="0"/>
          </a:p>
        </p:txBody>
      </p:sp>
      <p:sp>
        <p:nvSpPr>
          <p:cNvPr id="36" name="5-Point Star 35"/>
          <p:cNvSpPr/>
          <p:nvPr/>
        </p:nvSpPr>
        <p:spPr bwMode="auto">
          <a:xfrm>
            <a:off x="6257131" y="3781426"/>
            <a:ext cx="914400" cy="914400"/>
          </a:xfrm>
          <a:prstGeom prst="star5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ounded Rectangle 131"/>
          <p:cNvSpPr/>
          <p:nvPr/>
        </p:nvSpPr>
        <p:spPr bwMode="auto">
          <a:xfrm>
            <a:off x="4656931" y="1571626"/>
            <a:ext cx="2895600" cy="4343399"/>
          </a:xfrm>
          <a:prstGeom prst="roundRect">
            <a:avLst/>
          </a:prstGeom>
          <a:solidFill>
            <a:schemeClr val="bg1">
              <a:lumMod val="95000"/>
              <a:alpha val="40000"/>
            </a:schemeClr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Buffer </a:t>
            </a:r>
            <a:r>
              <a:rPr lang="en-US" dirty="0" smtClean="0"/>
              <a:t>Bloat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67356" y="1724025"/>
            <a:ext cx="1981200" cy="461665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pPr algn="ctr"/>
            <a:r>
              <a:rPr lang="en-US" dirty="0" smtClean="0"/>
              <a:t>Kernel Output</a:t>
            </a:r>
            <a:endParaRPr lang="en-US" dirty="0"/>
          </a:p>
        </p:txBody>
      </p:sp>
      <p:sp>
        <p:nvSpPr>
          <p:cNvPr id="16" name="Delay 15"/>
          <p:cNvSpPr/>
          <p:nvPr/>
        </p:nvSpPr>
        <p:spPr bwMode="auto">
          <a:xfrm>
            <a:off x="5190331" y="3248025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17" name="Delay 16"/>
          <p:cNvSpPr/>
          <p:nvPr/>
        </p:nvSpPr>
        <p:spPr bwMode="auto">
          <a:xfrm>
            <a:off x="5190331" y="3781425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18" name="Delay 17"/>
          <p:cNvSpPr/>
          <p:nvPr/>
        </p:nvSpPr>
        <p:spPr bwMode="auto">
          <a:xfrm>
            <a:off x="6648156" y="3248025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19" name="Delay 18"/>
          <p:cNvSpPr/>
          <p:nvPr/>
        </p:nvSpPr>
        <p:spPr bwMode="auto">
          <a:xfrm>
            <a:off x="7867356" y="3248025"/>
            <a:ext cx="685800" cy="381000"/>
          </a:xfrm>
          <a:prstGeom prst="flowChartDela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" name="Summing Junction 3"/>
          <p:cNvSpPr/>
          <p:nvPr/>
        </p:nvSpPr>
        <p:spPr bwMode="auto">
          <a:xfrm>
            <a:off x="6267156" y="3248025"/>
            <a:ext cx="381000" cy="381000"/>
          </a:xfrm>
          <a:prstGeom prst="flowChartSummingJunction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29" name="Summing Junction 28"/>
          <p:cNvSpPr/>
          <p:nvPr/>
        </p:nvSpPr>
        <p:spPr bwMode="auto">
          <a:xfrm>
            <a:off x="9076531" y="4086226"/>
            <a:ext cx="381000" cy="381000"/>
          </a:xfrm>
          <a:prstGeom prst="flowChartSummingJunction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39" name="Delay 38"/>
          <p:cNvSpPr/>
          <p:nvPr/>
        </p:nvSpPr>
        <p:spPr bwMode="auto">
          <a:xfrm>
            <a:off x="5180306" y="4391026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0" name="Delay 39"/>
          <p:cNvSpPr/>
          <p:nvPr/>
        </p:nvSpPr>
        <p:spPr bwMode="auto">
          <a:xfrm>
            <a:off x="5180306" y="4924426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1" name="Delay 40"/>
          <p:cNvSpPr/>
          <p:nvPr/>
        </p:nvSpPr>
        <p:spPr bwMode="auto">
          <a:xfrm>
            <a:off x="5180306" y="5457825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2" name="Delay 41"/>
          <p:cNvSpPr/>
          <p:nvPr/>
        </p:nvSpPr>
        <p:spPr bwMode="auto">
          <a:xfrm>
            <a:off x="6638131" y="4924426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3" name="Delay 42"/>
          <p:cNvSpPr/>
          <p:nvPr/>
        </p:nvSpPr>
        <p:spPr bwMode="auto">
          <a:xfrm>
            <a:off x="7857331" y="4924426"/>
            <a:ext cx="685800" cy="381000"/>
          </a:xfrm>
          <a:prstGeom prst="flowChartDela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4" name="Summing Junction 43"/>
          <p:cNvSpPr/>
          <p:nvPr/>
        </p:nvSpPr>
        <p:spPr bwMode="auto">
          <a:xfrm>
            <a:off x="6257131" y="4924426"/>
            <a:ext cx="381000" cy="381000"/>
          </a:xfrm>
          <a:prstGeom prst="flowChartSummingJunction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952331" y="1724025"/>
            <a:ext cx="1742576" cy="465723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Tor Output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590756" y="2105025"/>
            <a:ext cx="1742576" cy="465723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Tor Circuits</a:t>
            </a:r>
            <a:endParaRPr lang="en-US" dirty="0"/>
          </a:p>
        </p:txBody>
      </p:sp>
      <p:sp>
        <p:nvSpPr>
          <p:cNvPr id="49" name="Delay 48"/>
          <p:cNvSpPr/>
          <p:nvPr/>
        </p:nvSpPr>
        <p:spPr bwMode="auto">
          <a:xfrm>
            <a:off x="5190331" y="2714626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51" name="5-Point Star 50"/>
          <p:cNvSpPr/>
          <p:nvPr/>
        </p:nvSpPr>
        <p:spPr bwMode="auto">
          <a:xfrm>
            <a:off x="8619331" y="4010026"/>
            <a:ext cx="457200" cy="457200"/>
          </a:xfrm>
          <a:prstGeom prst="star5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cxnSp>
        <p:nvCxnSpPr>
          <p:cNvPr id="70" name="Straight Arrow Connector 69"/>
          <p:cNvCxnSpPr>
            <a:stCxn id="18" idx="3"/>
            <a:endCxn id="19" idx="1"/>
          </p:cNvCxnSpPr>
          <p:nvPr/>
        </p:nvCxnSpPr>
        <p:spPr bwMode="auto">
          <a:xfrm>
            <a:off x="7333956" y="3438525"/>
            <a:ext cx="533400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3" name="Straight Arrow Connector 72"/>
          <p:cNvCxnSpPr>
            <a:stCxn id="42" idx="3"/>
            <a:endCxn id="43" idx="1"/>
          </p:cNvCxnSpPr>
          <p:nvPr/>
        </p:nvCxnSpPr>
        <p:spPr bwMode="auto">
          <a:xfrm>
            <a:off x="7323931" y="5114925"/>
            <a:ext cx="533400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43" idx="3"/>
            <a:endCxn id="29" idx="3"/>
          </p:cNvCxnSpPr>
          <p:nvPr/>
        </p:nvCxnSpPr>
        <p:spPr bwMode="auto">
          <a:xfrm flipV="1">
            <a:off x="8543131" y="4411429"/>
            <a:ext cx="589196" cy="7034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9" name="Straight Arrow Connector 78"/>
          <p:cNvCxnSpPr>
            <a:stCxn id="19" idx="3"/>
            <a:endCxn id="29" idx="1"/>
          </p:cNvCxnSpPr>
          <p:nvPr/>
        </p:nvCxnSpPr>
        <p:spPr bwMode="auto">
          <a:xfrm>
            <a:off x="8553157" y="3438526"/>
            <a:ext cx="579171" cy="7034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2" name="Straight Arrow Connector 81"/>
          <p:cNvCxnSpPr/>
          <p:nvPr/>
        </p:nvCxnSpPr>
        <p:spPr bwMode="auto">
          <a:xfrm flipV="1">
            <a:off x="9457531" y="4314825"/>
            <a:ext cx="609600" cy="1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2" name="Straight Arrow Connector 91"/>
          <p:cNvCxnSpPr>
            <a:stCxn id="41" idx="3"/>
            <a:endCxn id="44" idx="3"/>
          </p:cNvCxnSpPr>
          <p:nvPr/>
        </p:nvCxnSpPr>
        <p:spPr bwMode="auto">
          <a:xfrm flipV="1">
            <a:off x="5866107" y="5249629"/>
            <a:ext cx="446821" cy="3986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5" name="Straight Arrow Connector 94"/>
          <p:cNvCxnSpPr>
            <a:stCxn id="40" idx="3"/>
            <a:endCxn id="44" idx="2"/>
          </p:cNvCxnSpPr>
          <p:nvPr/>
        </p:nvCxnSpPr>
        <p:spPr bwMode="auto">
          <a:xfrm>
            <a:off x="5866108" y="5114925"/>
            <a:ext cx="391025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8" name="Straight Arrow Connector 97"/>
          <p:cNvCxnSpPr>
            <a:stCxn id="39" idx="3"/>
            <a:endCxn id="44" idx="1"/>
          </p:cNvCxnSpPr>
          <p:nvPr/>
        </p:nvCxnSpPr>
        <p:spPr bwMode="auto">
          <a:xfrm>
            <a:off x="5866107" y="4581525"/>
            <a:ext cx="446821" cy="3986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1" name="Straight Arrow Connector 100"/>
          <p:cNvCxnSpPr>
            <a:stCxn id="17" idx="3"/>
            <a:endCxn id="4" idx="3"/>
          </p:cNvCxnSpPr>
          <p:nvPr/>
        </p:nvCxnSpPr>
        <p:spPr bwMode="auto">
          <a:xfrm flipV="1">
            <a:off x="5876132" y="3573229"/>
            <a:ext cx="446821" cy="3986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4" name="Straight Arrow Connector 103"/>
          <p:cNvCxnSpPr>
            <a:stCxn id="16" idx="3"/>
            <a:endCxn id="4" idx="2"/>
          </p:cNvCxnSpPr>
          <p:nvPr/>
        </p:nvCxnSpPr>
        <p:spPr bwMode="auto">
          <a:xfrm>
            <a:off x="5876132" y="3438525"/>
            <a:ext cx="391025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7" name="Straight Arrow Connector 106"/>
          <p:cNvCxnSpPr>
            <a:stCxn id="49" idx="3"/>
            <a:endCxn id="4" idx="1"/>
          </p:cNvCxnSpPr>
          <p:nvPr/>
        </p:nvCxnSpPr>
        <p:spPr bwMode="auto">
          <a:xfrm>
            <a:off x="5876132" y="2905125"/>
            <a:ext cx="446821" cy="3986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4" name="Rectangular Callout 63"/>
          <p:cNvSpPr/>
          <p:nvPr/>
        </p:nvSpPr>
        <p:spPr bwMode="auto">
          <a:xfrm>
            <a:off x="6104731" y="6219826"/>
            <a:ext cx="3124200" cy="1066800"/>
          </a:xfrm>
          <a:prstGeom prst="wedgeRectCallout">
            <a:avLst>
              <a:gd name="adj1" fmla="val 16167"/>
              <a:gd name="adj2" fmla="val -128334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Queuing delays in kernel output buffer</a:t>
            </a:r>
            <a:endParaRPr lang="en-US" i="1" dirty="0"/>
          </a:p>
        </p:txBody>
      </p:sp>
      <p:sp>
        <p:nvSpPr>
          <p:cNvPr id="36" name="5-Point Star 35"/>
          <p:cNvSpPr/>
          <p:nvPr/>
        </p:nvSpPr>
        <p:spPr bwMode="auto">
          <a:xfrm>
            <a:off x="6257131" y="3781426"/>
            <a:ext cx="914400" cy="914400"/>
          </a:xfrm>
          <a:prstGeom prst="star5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37" name="Content Placeholder 9"/>
          <p:cNvSpPr>
            <a:spLocks noGrp="1"/>
          </p:cNvSpPr>
          <p:nvPr>
            <p:ph sz="half" idx="1"/>
          </p:nvPr>
        </p:nvSpPr>
        <p:spPr>
          <a:xfrm>
            <a:off x="283368" y="2101851"/>
            <a:ext cx="4221163" cy="4752976"/>
          </a:xfrm>
        </p:spPr>
        <p:txBody>
          <a:bodyPr/>
          <a:lstStyle/>
          <a:p>
            <a:r>
              <a:rPr lang="en-US" dirty="0" smtClean="0"/>
              <a:t>Too many large kernel queues</a:t>
            </a:r>
          </a:p>
          <a:p>
            <a:endParaRPr lang="en-US" dirty="0" smtClean="0"/>
          </a:p>
          <a:p>
            <a:r>
              <a:rPr lang="en-US" dirty="0" smtClean="0"/>
              <a:t>More data in kernel than it can send</a:t>
            </a:r>
          </a:p>
          <a:p>
            <a:endParaRPr lang="en-US" dirty="0" smtClean="0"/>
          </a:p>
          <a:p>
            <a:r>
              <a:rPr lang="en-US" dirty="0" smtClean="0"/>
              <a:t>Circuit scheduler timing issues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880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Tor Output Auto-tuning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write what the kernel can’t send</a:t>
            </a:r>
          </a:p>
          <a:p>
            <a:endParaRPr lang="en-US" dirty="0" smtClean="0"/>
          </a:p>
          <a:p>
            <a:r>
              <a:rPr lang="en-US" dirty="0" smtClean="0"/>
              <a:t>Smartly write to kernel using</a:t>
            </a:r>
          </a:p>
          <a:p>
            <a:pPr lvl="1"/>
            <a:r>
              <a:rPr lang="en-US" dirty="0" smtClean="0"/>
              <a:t>Socket queue lengths and sizes</a:t>
            </a:r>
          </a:p>
          <a:p>
            <a:pPr lvl="1"/>
            <a:r>
              <a:rPr lang="en-US" dirty="0" smtClean="0"/>
              <a:t>TCP windows</a:t>
            </a:r>
          </a:p>
          <a:p>
            <a:pPr lvl="1"/>
            <a:r>
              <a:rPr lang="en-US" dirty="0" smtClean="0"/>
              <a:t>Node bandwidth capacity</a:t>
            </a:r>
          </a:p>
          <a:p>
            <a:pPr marL="104766" indent="0">
              <a:buNone/>
            </a:pPr>
            <a:endParaRPr lang="en-US" dirty="0" smtClean="0"/>
          </a:p>
          <a:p>
            <a:r>
              <a:rPr lang="en-US" dirty="0" smtClean="0"/>
              <a:t>Check again before kernel starvation</a:t>
            </a:r>
            <a:endParaRPr lang="en-US" dirty="0"/>
          </a:p>
        </p:txBody>
      </p:sp>
      <p:sp>
        <p:nvSpPr>
          <p:cNvPr id="16" name="Rectangular Callout 15"/>
          <p:cNvSpPr/>
          <p:nvPr/>
        </p:nvSpPr>
        <p:spPr bwMode="auto">
          <a:xfrm>
            <a:off x="6714331" y="3019425"/>
            <a:ext cx="3124200" cy="1066800"/>
          </a:xfrm>
          <a:prstGeom prst="wedgeRectCallout">
            <a:avLst>
              <a:gd name="adj1" fmla="val -38199"/>
              <a:gd name="adj2" fmla="val -87545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>
                <a:solidFill>
                  <a:srgbClr val="FFFF00"/>
                </a:solidFill>
              </a:rPr>
              <a:t>Increase effectiveness of circuit scheduler</a:t>
            </a:r>
            <a:endParaRPr lang="en-US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574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1495425"/>
            <a:ext cx="8564563" cy="1620839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511300" y="3373438"/>
            <a:ext cx="7053263" cy="1931988"/>
          </a:xfrm>
        </p:spPr>
        <p:txBody>
          <a:bodyPr/>
          <a:lstStyle/>
          <a:p>
            <a:r>
              <a:rPr lang="en-US" dirty="0" err="1" smtClean="0"/>
              <a:t>cs.umn.edu</a:t>
            </a:r>
            <a:r>
              <a:rPr lang="en-US" dirty="0" smtClean="0"/>
              <a:t>/~</a:t>
            </a:r>
            <a:r>
              <a:rPr lang="en-US" dirty="0" err="1" smtClean="0"/>
              <a:t>jansen</a:t>
            </a:r>
            <a:endParaRPr lang="en-US" dirty="0" smtClean="0"/>
          </a:p>
          <a:p>
            <a:r>
              <a:rPr lang="en-US" dirty="0" err="1" smtClean="0"/>
              <a:t>rob.g.jansen@</a:t>
            </a:r>
            <a:r>
              <a:rPr lang="en-US" dirty="0" err="1" smtClean="0"/>
              <a:t>nrl.navy.mil</a:t>
            </a:r>
            <a:endParaRPr lang="en-US" dirty="0" smtClean="0"/>
          </a:p>
        </p:txBody>
      </p:sp>
      <p:pic>
        <p:nvPicPr>
          <p:cNvPr id="10" name="Content Placeholder 3" descr="evil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97" t="-1339" r="-15414" b="18866"/>
          <a:stretch/>
        </p:blipFill>
        <p:spPr>
          <a:xfrm>
            <a:off x="7704932" y="4314826"/>
            <a:ext cx="2961604" cy="36604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18931" y="6962715"/>
            <a:ext cx="4572000" cy="400110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sz="2000" i="1" dirty="0">
                <a:latin typeface="+mn-lt"/>
              </a:rPr>
              <a:t>think like an adversary</a:t>
            </a:r>
          </a:p>
        </p:txBody>
      </p:sp>
    </p:spTree>
    <p:extLst>
      <p:ext uri="{BB962C8B-B14F-4D97-AF65-F5344CB8AC3E}">
        <p14:creationId xmlns:p14="http://schemas.microsoft.com/office/powerpoint/2010/main" val="2917719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libkqtime</a:t>
            </a:r>
            <a:endParaRPr lang="en-US" dirty="0"/>
          </a:p>
        </p:txBody>
      </p:sp>
      <p:pic>
        <p:nvPicPr>
          <p:cNvPr id="4" name="Content Placeholder 3" descr="libkqtim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479" r="-31479"/>
          <a:stretch>
            <a:fillRect/>
          </a:stretch>
        </p:blipFill>
        <p:spPr>
          <a:xfrm>
            <a:off x="-171365" y="1692747"/>
            <a:ext cx="10390896" cy="5746278"/>
          </a:xfrm>
        </p:spPr>
      </p:pic>
    </p:spTree>
    <p:extLst>
      <p:ext uri="{BB962C8B-B14F-4D97-AF65-F5344CB8AC3E}">
        <p14:creationId xmlns:p14="http://schemas.microsoft.com/office/powerpoint/2010/main" val="809133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Where</a:t>
            </a:r>
            <a:r>
              <a:rPr lang="en-US" dirty="0" smtClean="0"/>
              <a:t> is Tor slow</a:t>
            </a:r>
            <a:r>
              <a:rPr lang="en-US" dirty="0" smtClean="0"/>
              <a:t>?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Understand Tor relay architecture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Measure and analyze relay congestion in realistic Tor networks</a:t>
            </a:r>
          </a:p>
          <a:p>
            <a:pPr marL="104767" indent="0">
              <a:buNone/>
            </a:pPr>
            <a:endParaRPr lang="en-US" dirty="0"/>
          </a:p>
          <a:p>
            <a:r>
              <a:rPr lang="en-US" dirty="0" smtClean="0"/>
              <a:t>Design </a:t>
            </a:r>
            <a:r>
              <a:rPr lang="en-US" dirty="0" smtClean="0">
                <a:solidFill>
                  <a:srgbClr val="FFFF00"/>
                </a:solidFill>
              </a:rPr>
              <a:t>focused</a:t>
            </a:r>
            <a:r>
              <a:rPr lang="en-US" dirty="0" smtClean="0"/>
              <a:t> 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755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Where</a:t>
            </a:r>
            <a:r>
              <a:rPr lang="en-US" dirty="0" smtClean="0"/>
              <a:t> is Tor slow</a:t>
            </a:r>
            <a:r>
              <a:rPr lang="en-US" dirty="0" smtClean="0"/>
              <a:t>?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Understand Tor relay architecture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solidFill>
                  <a:srgbClr val="808080"/>
                </a:solidFill>
              </a:rPr>
              <a:t>Measure and analyze relay congestion in realistic Tor networks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Design focused solutions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344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Tor Network</a:t>
            </a:r>
            <a:endParaRPr lang="en-US" dirty="0"/>
          </a:p>
        </p:txBody>
      </p:sp>
      <p:pic>
        <p:nvPicPr>
          <p:cNvPr id="12" name="Content Placeholder 11" descr="tor_network_overview_black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" r="352"/>
          <a:stretch>
            <a:fillRect/>
          </a:stretch>
        </p:blipFill>
        <p:spPr/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71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963" b="96050" l="2599" r="9703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23731" y="4924425"/>
            <a:ext cx="2038684" cy="203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951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Relay Overview</a:t>
            </a:r>
            <a:endParaRPr lang="en-US" dirty="0"/>
          </a:p>
        </p:txBody>
      </p:sp>
      <p:pic>
        <p:nvPicPr>
          <p:cNvPr id="9" name="Picture 8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131" y="2790825"/>
            <a:ext cx="1973902" cy="240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753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Relay Overview</a:t>
            </a:r>
          </a:p>
        </p:txBody>
      </p:sp>
      <p:pic>
        <p:nvPicPr>
          <p:cNvPr id="9" name="Picture 8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131" y="2790825"/>
            <a:ext cx="1973902" cy="2409678"/>
          </a:xfrm>
          <a:prstGeom prst="rect">
            <a:avLst/>
          </a:prstGeom>
        </p:spPr>
      </p:pic>
      <p:pic>
        <p:nvPicPr>
          <p:cNvPr id="14" name="Picture 13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531" y="3552825"/>
            <a:ext cx="1371600" cy="1674406"/>
          </a:xfrm>
          <a:prstGeom prst="rect">
            <a:avLst/>
          </a:prstGeom>
        </p:spPr>
      </p:pic>
      <p:pic>
        <p:nvPicPr>
          <p:cNvPr id="15" name="Picture 14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531" y="5381626"/>
            <a:ext cx="1371600" cy="1674406"/>
          </a:xfrm>
          <a:prstGeom prst="rect">
            <a:avLst/>
          </a:prstGeom>
        </p:spPr>
      </p:pic>
      <p:pic>
        <p:nvPicPr>
          <p:cNvPr id="16" name="Picture 15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31" y="1724026"/>
            <a:ext cx="1371600" cy="1674406"/>
          </a:xfrm>
          <a:prstGeom prst="rect">
            <a:avLst/>
          </a:prstGeom>
        </p:spPr>
      </p:pic>
      <p:pic>
        <p:nvPicPr>
          <p:cNvPr id="17" name="Picture 16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31" y="3552825"/>
            <a:ext cx="1371600" cy="1674406"/>
          </a:xfrm>
          <a:prstGeom prst="rect">
            <a:avLst/>
          </a:prstGeom>
        </p:spPr>
      </p:pic>
      <p:cxnSp>
        <p:nvCxnSpPr>
          <p:cNvPr id="4" name="Straight Connector 3"/>
          <p:cNvCxnSpPr>
            <a:stCxn id="16" idx="3"/>
            <a:endCxn id="9" idx="1"/>
          </p:cNvCxnSpPr>
          <p:nvPr/>
        </p:nvCxnSpPr>
        <p:spPr bwMode="auto">
          <a:xfrm>
            <a:off x="2218532" y="2561228"/>
            <a:ext cx="1752600" cy="1434436"/>
          </a:xfrm>
          <a:prstGeom prst="line">
            <a:avLst/>
          </a:prstGeom>
          <a:solidFill>
            <a:srgbClr val="00B8FF"/>
          </a:solidFill>
          <a:ln w="508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>
            <a:stCxn id="17" idx="3"/>
          </p:cNvCxnSpPr>
          <p:nvPr/>
        </p:nvCxnSpPr>
        <p:spPr bwMode="auto">
          <a:xfrm>
            <a:off x="2218532" y="4390028"/>
            <a:ext cx="1752600" cy="997"/>
          </a:xfrm>
          <a:prstGeom prst="line">
            <a:avLst/>
          </a:prstGeom>
          <a:solidFill>
            <a:srgbClr val="00B8FF"/>
          </a:solidFill>
          <a:ln w="508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 flipH="1">
            <a:off x="6104731" y="4391025"/>
            <a:ext cx="1752600" cy="997"/>
          </a:xfrm>
          <a:prstGeom prst="line">
            <a:avLst/>
          </a:prstGeom>
          <a:solidFill>
            <a:srgbClr val="00B8FF"/>
          </a:solidFill>
          <a:ln w="508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flipH="1" flipV="1">
            <a:off x="6104732" y="4933933"/>
            <a:ext cx="1905000" cy="1514492"/>
          </a:xfrm>
          <a:prstGeom prst="line">
            <a:avLst/>
          </a:prstGeom>
          <a:solidFill>
            <a:srgbClr val="00B8FF"/>
          </a:solidFill>
          <a:ln w="508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93126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Hiragino Mincho Pro W3"/>
        <a:cs typeface="Hiragino Mincho Pro W3"/>
      </a:majorFont>
      <a:minorFont>
        <a:latin typeface="Arial"/>
        <a:ea typeface="Hiragino Mincho Pro W3"/>
        <a:cs typeface="Hiragino Mincho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46769</TotalTime>
  <Words>985</Words>
  <Application>Microsoft Macintosh PowerPoint</Application>
  <PresentationFormat>Custom</PresentationFormat>
  <Paragraphs>288</Paragraphs>
  <Slides>46</Slides>
  <Notes>39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Blank Presentation</vt:lpstr>
      <vt:lpstr>Toward Understanding Congestion in Tor</vt:lpstr>
      <vt:lpstr>Tor for Awesomeness Anonymity</vt:lpstr>
      <vt:lpstr>Tor is Slow!!! Research*</vt:lpstr>
      <vt:lpstr>Tor is Slow!!! Research*</vt:lpstr>
      <vt:lpstr>Outline</vt:lpstr>
      <vt:lpstr>Outline</vt:lpstr>
      <vt:lpstr>The Tor Network</vt:lpstr>
      <vt:lpstr>Relay Overview</vt:lpstr>
      <vt:lpstr>Relay Overview</vt:lpstr>
      <vt:lpstr>Relay Overview</vt:lpstr>
      <vt:lpstr>Relay Overview</vt:lpstr>
      <vt:lpstr>Relay Overview</vt:lpstr>
      <vt:lpstr>Relay Overview</vt:lpstr>
      <vt:lpstr>Relay Internals</vt:lpstr>
      <vt:lpstr>Relay Internals</vt:lpstr>
      <vt:lpstr>Relay Internals</vt:lpstr>
      <vt:lpstr>Relay Internals</vt:lpstr>
      <vt:lpstr>Relay Internals</vt:lpstr>
      <vt:lpstr>Relay Internals</vt:lpstr>
      <vt:lpstr>Relay Internals</vt:lpstr>
      <vt:lpstr>Relay Internals</vt:lpstr>
      <vt:lpstr>Relay Internals</vt:lpstr>
      <vt:lpstr>Relay Internals</vt:lpstr>
      <vt:lpstr>Outline</vt:lpstr>
      <vt:lpstr>Kernel Congestion: libkqtime</vt:lpstr>
      <vt:lpstr>Kernel Congestion: libkqtime</vt:lpstr>
      <vt:lpstr>Kernel Congestion: libkqtime</vt:lpstr>
      <vt:lpstr>Kernel Congestion: libkqtime</vt:lpstr>
      <vt:lpstr>Congestion Analysis</vt:lpstr>
      <vt:lpstr>Congestion Analysis</vt:lpstr>
      <vt:lpstr>Analyzing the Design</vt:lpstr>
      <vt:lpstr>Analyzing the Design</vt:lpstr>
      <vt:lpstr>Analyzing the Design</vt:lpstr>
      <vt:lpstr>Outline</vt:lpstr>
      <vt:lpstr>Ineffective Priority</vt:lpstr>
      <vt:lpstr>Ineffective Priority</vt:lpstr>
      <vt:lpstr>Ineffective Priority</vt:lpstr>
      <vt:lpstr>Ineffective Priority</vt:lpstr>
      <vt:lpstr>Scheduling Problems</vt:lpstr>
      <vt:lpstr>Scheduling Problems</vt:lpstr>
      <vt:lpstr>Global Circuit Scheduling</vt:lpstr>
      <vt:lpstr>Kernel Buffer Bloat</vt:lpstr>
      <vt:lpstr>Kernel Buffer Bloat</vt:lpstr>
      <vt:lpstr>Tor Output Auto-tuning</vt:lpstr>
      <vt:lpstr>Questions?</vt:lpstr>
      <vt:lpstr>libkqtime</vt:lpstr>
    </vt:vector>
  </TitlesOfParts>
  <Manager/>
  <Company>Paul Syverson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Proposal #: 55-P080-08 Presenter: Paul Syverson      Code 5543      (202) 404-7931      syverson@itd.nrl.navy.mil  Funding Summary: $870000,  FY08-FY10</dc:title>
  <dc:subject/>
  <dc:creator/>
  <cp:keywords/>
  <dc:description/>
  <cp:lastModifiedBy>Rob Jansen</cp:lastModifiedBy>
  <cp:revision>394</cp:revision>
  <cp:lastPrinted>2011-06-08T15:26:59Z</cp:lastPrinted>
  <dcterms:created xsi:type="dcterms:W3CDTF">2011-10-13T20:08:31Z</dcterms:created>
  <dcterms:modified xsi:type="dcterms:W3CDTF">2014-01-24T17:19:43Z</dcterms:modified>
  <cp:category/>
</cp:coreProperties>
</file>