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64" r:id="rId2"/>
    <p:sldId id="268" r:id="rId3"/>
    <p:sldId id="355" r:id="rId4"/>
    <p:sldId id="258" r:id="rId5"/>
    <p:sldId id="299" r:id="rId6"/>
    <p:sldId id="294" r:id="rId7"/>
    <p:sldId id="304" r:id="rId8"/>
    <p:sldId id="303" r:id="rId9"/>
    <p:sldId id="302" r:id="rId10"/>
    <p:sldId id="301" r:id="rId11"/>
    <p:sldId id="300" r:id="rId12"/>
    <p:sldId id="309" r:id="rId13"/>
    <p:sldId id="263" r:id="rId14"/>
    <p:sldId id="323" r:id="rId15"/>
    <p:sldId id="287" r:id="rId16"/>
    <p:sldId id="332" r:id="rId17"/>
    <p:sldId id="324" r:id="rId18"/>
    <p:sldId id="286" r:id="rId19"/>
    <p:sldId id="357" r:id="rId20"/>
    <p:sldId id="358" r:id="rId21"/>
    <p:sldId id="259" r:id="rId22"/>
    <p:sldId id="311" r:id="rId23"/>
    <p:sldId id="288" r:id="rId24"/>
    <p:sldId id="289" r:id="rId25"/>
    <p:sldId id="290" r:id="rId26"/>
    <p:sldId id="343" r:id="rId27"/>
    <p:sldId id="344" r:id="rId28"/>
    <p:sldId id="345" r:id="rId29"/>
    <p:sldId id="346" r:id="rId30"/>
    <p:sldId id="347" r:id="rId31"/>
    <p:sldId id="349" r:id="rId32"/>
    <p:sldId id="350" r:id="rId33"/>
    <p:sldId id="351" r:id="rId34"/>
    <p:sldId id="360" r:id="rId35"/>
    <p:sldId id="352" r:id="rId36"/>
    <p:sldId id="353" r:id="rId37"/>
    <p:sldId id="354" r:id="rId38"/>
    <p:sldId id="261" r:id="rId39"/>
    <p:sldId id="322" r:id="rId40"/>
    <p:sldId id="333" r:id="rId41"/>
    <p:sldId id="327" r:id="rId42"/>
    <p:sldId id="329" r:id="rId43"/>
    <p:sldId id="335" r:id="rId44"/>
    <p:sldId id="336" r:id="rId45"/>
    <p:sldId id="337" r:id="rId46"/>
    <p:sldId id="338" r:id="rId47"/>
    <p:sldId id="330" r:id="rId48"/>
    <p:sldId id="269" r:id="rId49"/>
    <p:sldId id="342" r:id="rId50"/>
    <p:sldId id="356" r:id="rId51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AFF"/>
    <a:srgbClr val="0917F2"/>
    <a:srgbClr val="205AB2"/>
    <a:srgbClr val="1F5188"/>
    <a:srgbClr val="0B3AF5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640" y="-10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23494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8"/>
            <a:ext cx="100584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9144000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6515493"/>
            <a:ext cx="5257800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4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943600" y="6515493"/>
            <a:ext cx="3657600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91094"/>
            <a:ext cx="5679649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4722832"/>
            <a:ext cx="5257800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3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62572" y="-9426"/>
            <a:ext cx="5495827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144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7203864"/>
            <a:ext cx="3406140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7203864"/>
            <a:ext cx="339471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U.S. Naval Research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b.g.jansen@nrl.navy.mi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Safely Measuring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Rob Jansen</a:t>
            </a:r>
          </a:p>
          <a:p>
            <a:r>
              <a:rPr lang="en-US" dirty="0" smtClean="0"/>
              <a:t>U.S. Naval Research Laboratory</a:t>
            </a:r>
          </a:p>
          <a:p>
            <a:r>
              <a:rPr lang="en-US" dirty="0" smtClean="0"/>
              <a:t>Center for High Assurance Computer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5063067" y="6515493"/>
            <a:ext cx="4538133" cy="952107"/>
          </a:xfrm>
        </p:spPr>
        <p:txBody>
          <a:bodyPr>
            <a:normAutofit/>
          </a:bodyPr>
          <a:lstStyle/>
          <a:p>
            <a:r>
              <a:rPr lang="en-US" b="0" dirty="0" smtClean="0"/>
              <a:t>Seminar Talk, October 21</a:t>
            </a:r>
            <a:r>
              <a:rPr lang="en-US" b="0" baseline="30000" dirty="0" smtClean="0"/>
              <a:t>st</a:t>
            </a:r>
            <a:r>
              <a:rPr lang="en-US" b="0" dirty="0" smtClean="0"/>
              <a:t>, 2016</a:t>
            </a:r>
          </a:p>
          <a:p>
            <a:r>
              <a:rPr lang="en-US" b="0" dirty="0" smtClean="0"/>
              <a:t>DC-Area Anonymity, Privacy, and Security Seminar</a:t>
            </a:r>
          </a:p>
          <a:p>
            <a:r>
              <a:rPr lang="en-US" b="0" dirty="0" smtClean="0"/>
              <a:t>The George Washington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217" y="4433900"/>
            <a:ext cx="599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“Safely </a:t>
            </a:r>
            <a:r>
              <a:rPr lang="en-US" dirty="0">
                <a:solidFill>
                  <a:schemeClr val="bg1"/>
                </a:solidFill>
              </a:rPr>
              <a:t>Measuring </a:t>
            </a:r>
            <a:r>
              <a:rPr lang="en-US" dirty="0" smtClean="0">
                <a:solidFill>
                  <a:schemeClr val="bg1"/>
                </a:solidFill>
              </a:rPr>
              <a:t>Tor”, </a:t>
            </a:r>
            <a:r>
              <a:rPr lang="en-US" dirty="0">
                <a:solidFill>
                  <a:schemeClr val="bg1"/>
                </a:solidFill>
              </a:rPr>
              <a:t>Rob Jansen and Aaron </a:t>
            </a:r>
            <a:r>
              <a:rPr lang="en-US" dirty="0" smtClean="0">
                <a:solidFill>
                  <a:schemeClr val="bg1"/>
                </a:solidFill>
              </a:rPr>
              <a:t>Johnson, In the </a:t>
            </a:r>
            <a:r>
              <a:rPr lang="en-US" i="1" dirty="0" smtClean="0">
                <a:solidFill>
                  <a:schemeClr val="bg1"/>
                </a:solidFill>
              </a:rPr>
              <a:t>Proceedings of the 23rd </a:t>
            </a:r>
            <a:r>
              <a:rPr lang="en-US" i="1" dirty="0">
                <a:solidFill>
                  <a:schemeClr val="bg1"/>
                </a:solidFill>
              </a:rPr>
              <a:t>ACM Conference on Computer and Communication Security </a:t>
            </a:r>
            <a:r>
              <a:rPr lang="en-US" dirty="0">
                <a:solidFill>
                  <a:schemeClr val="bg1"/>
                </a:solidFill>
              </a:rPr>
              <a:t>(CCS 2016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circuits replace existing ones periodically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03020" y="2416841"/>
            <a:ext cx="1728288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55372" y="2416841"/>
            <a:ext cx="2527905" cy="1078684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4810" y="3495526"/>
            <a:ext cx="117081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19" name="Picture 1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0" name="Picture 1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22" name="Picture 2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3" name="Picture 2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25" name="Picture 2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6" name="Picture 2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circuits replace existing ones periodically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randomly choose relays, weighted by bandwidth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3020" y="2416841"/>
            <a:ext cx="1728288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55372" y="2416841"/>
            <a:ext cx="2527905" cy="1078684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4810" y="3495526"/>
            <a:ext cx="117081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19" name="Picture 1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0" name="Picture 1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22" name="Picture 2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3" name="Picture 2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25" name="Picture 2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6" name="Picture 2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Directory Authorities</a:t>
            </a:r>
            <a:endParaRPr lang="en-US" dirty="0"/>
          </a:p>
        </p:txBody>
      </p:sp>
      <p:pic>
        <p:nvPicPr>
          <p:cNvPr id="6" name="Picture 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7" y="5538864"/>
            <a:ext cx="837327" cy="1052327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39" y="5538864"/>
            <a:ext cx="837327" cy="1052327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82" y="6178836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64" y="6178836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31" y="5536400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02" y="4882633"/>
            <a:ext cx="837327" cy="1052327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84" y="4882633"/>
            <a:ext cx="837327" cy="1052327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5" y="5536400"/>
            <a:ext cx="837327" cy="1052327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1" y="4856587"/>
            <a:ext cx="837327" cy="1052327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0" y="6184186"/>
            <a:ext cx="837327" cy="10523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40855" y="1939653"/>
            <a:ext cx="1024039" cy="813662"/>
            <a:chOff x="2361061" y="2075712"/>
            <a:chExt cx="1024039" cy="813662"/>
          </a:xfrm>
        </p:grpSpPr>
        <p:pic>
          <p:nvPicPr>
            <p:cNvPr id="17" name="Picture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18" name="Picture 17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439961" y="1925758"/>
            <a:ext cx="1024039" cy="813662"/>
            <a:chOff x="2361061" y="2075712"/>
            <a:chExt cx="1024039" cy="813662"/>
          </a:xfrm>
        </p:grpSpPr>
        <p:pic>
          <p:nvPicPr>
            <p:cNvPr id="20" name="Picture 1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1" name="Picture 20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452981" y="1910641"/>
            <a:ext cx="1024039" cy="813662"/>
            <a:chOff x="2361061" y="2075712"/>
            <a:chExt cx="1024039" cy="813662"/>
          </a:xfrm>
        </p:grpSpPr>
        <p:pic>
          <p:nvPicPr>
            <p:cNvPr id="23" name="Picture 2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4" name="Picture 23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466004" y="1940875"/>
            <a:ext cx="1024039" cy="813662"/>
            <a:chOff x="2361061" y="2075712"/>
            <a:chExt cx="1024039" cy="813662"/>
          </a:xfrm>
        </p:grpSpPr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7" name="Picture 26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465110" y="1926980"/>
            <a:ext cx="1024039" cy="813662"/>
            <a:chOff x="2361061" y="2075712"/>
            <a:chExt cx="1024039" cy="813662"/>
          </a:xfrm>
        </p:grpSpPr>
        <p:pic>
          <p:nvPicPr>
            <p:cNvPr id="29" name="Picture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0" name="Picture 29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478130" y="1926981"/>
            <a:ext cx="1024039" cy="813662"/>
            <a:chOff x="2361061" y="2075712"/>
            <a:chExt cx="1024039" cy="813662"/>
          </a:xfrm>
        </p:grpSpPr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3" name="Picture 32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473627" y="1939652"/>
            <a:ext cx="1024039" cy="813662"/>
            <a:chOff x="2361061" y="2075712"/>
            <a:chExt cx="1024039" cy="813662"/>
          </a:xfrm>
        </p:grpSpPr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6" name="Picture 35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472733" y="1925757"/>
            <a:ext cx="1024039" cy="813662"/>
            <a:chOff x="2361061" y="2075712"/>
            <a:chExt cx="1024039" cy="813662"/>
          </a:xfrm>
        </p:grpSpPr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9" name="Picture 38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8485753" y="1925758"/>
            <a:ext cx="1024039" cy="813662"/>
            <a:chOff x="2361061" y="2075712"/>
            <a:chExt cx="1024039" cy="813662"/>
          </a:xfrm>
        </p:grpSpPr>
        <p:pic>
          <p:nvPicPr>
            <p:cNvPr id="41" name="Picture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42" name="Picture 41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706432" y="1300124"/>
            <a:ext cx="517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Directory Authorities</a:t>
            </a:r>
            <a:endParaRPr lang="en-US" sz="2800" dirty="0">
              <a:solidFill>
                <a:srgbClr val="0B3AF5"/>
              </a:solidFill>
            </a:endParaRPr>
          </a:p>
        </p:txBody>
      </p:sp>
      <p:pic>
        <p:nvPicPr>
          <p:cNvPr id="44" name="Picture 43" descr="docu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6" y="3356135"/>
            <a:ext cx="795683" cy="1075247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 rot="16200000">
            <a:off x="4717371" y="-1618228"/>
            <a:ext cx="498922" cy="9238155"/>
          </a:xfrm>
          <a:prstGeom prst="leftBrace">
            <a:avLst>
              <a:gd name="adj1" fmla="val 8333"/>
              <a:gd name="adj2" fmla="val 3216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5400000">
            <a:off x="4603972" y="1580590"/>
            <a:ext cx="498922" cy="6320047"/>
          </a:xfrm>
          <a:prstGeom prst="leftBrace">
            <a:avLst>
              <a:gd name="adj1" fmla="val 8333"/>
              <a:gd name="adj2" fmla="val 74878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4"/>
          <p:cNvSpPr>
            <a:spLocks noGrp="1"/>
          </p:cNvSpPr>
          <p:nvPr>
            <p:ph idx="13"/>
          </p:nvPr>
        </p:nvSpPr>
        <p:spPr>
          <a:xfrm>
            <a:off x="3809998" y="3287183"/>
            <a:ext cx="6112934" cy="13525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Hourly network </a:t>
            </a:r>
            <a:r>
              <a:rPr lang="en-US" dirty="0" smtClean="0">
                <a:solidFill>
                  <a:srgbClr val="0B3AF5"/>
                </a:solidFill>
              </a:rPr>
              <a:t>consensus</a:t>
            </a:r>
            <a:r>
              <a:rPr lang="en-US" dirty="0" smtClean="0"/>
              <a:t> by majority vote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Relay info (IPs, pub keys, bandwidths, etc.)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Parameters (performance thresholds,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Measure 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are Tor network measurements needed?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usage behaviors to focus effort and resources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network protocols and calibrate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inform policy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Measure 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are Tor network measurements needed?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usage behaviors to focus effort and resources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network protocols and calibrate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inform policy discussion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999" y="4231802"/>
            <a:ext cx="7643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“Tor metrics are the ammunition that lets Tor and other security advocates argue for a more private and secure  Internet from a position of data, rather than just dogma or perspective.</a:t>
            </a:r>
            <a:r>
              <a:rPr lang="en-US" sz="2400" i="1" dirty="0" smtClean="0"/>
              <a:t>”</a:t>
            </a:r>
          </a:p>
          <a:p>
            <a:endParaRPr lang="en-US" sz="2400" dirty="0"/>
          </a:p>
          <a:p>
            <a:r>
              <a:rPr lang="en-US" sz="2400" dirty="0"/>
              <a:t>	– Bruce </a:t>
            </a:r>
            <a:r>
              <a:rPr lang="en-US" sz="2400" dirty="0" err="1"/>
              <a:t>Schneier</a:t>
            </a:r>
            <a:r>
              <a:rPr lang="en-US" sz="2400" dirty="0"/>
              <a:t> </a:t>
            </a:r>
            <a:r>
              <a:rPr lang="en-US" sz="2400" dirty="0" smtClean="0"/>
              <a:t>(2016-06-01)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8214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5011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450745" y="1804718"/>
            <a:ext cx="3024831" cy="1737876"/>
          </a:xfrm>
          <a:prstGeom prst="wedgeRectCallout">
            <a:avLst>
              <a:gd name="adj1" fmla="val -18764"/>
              <a:gd name="adj2" fmla="val 61764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800" dirty="0" smtClean="0">
                <a:solidFill>
                  <a:srgbClr val="0B3AF5"/>
                </a:solidFill>
              </a:rPr>
              <a:t>Safety concerns: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Per-relay outputs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Data stored locally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No privacy proofs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7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1820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283629" y="1704455"/>
            <a:ext cx="3542896" cy="1838139"/>
          </a:xfrm>
          <a:prstGeom prst="wedgeRectCallout">
            <a:avLst>
              <a:gd name="adj1" fmla="val 16142"/>
              <a:gd name="adj2" fmla="val 63582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800" dirty="0" smtClean="0">
                <a:solidFill>
                  <a:srgbClr val="0B3AF5"/>
                </a:solidFill>
              </a:rPr>
              <a:t>Accuracy concerns: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Per-relay noise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Opt-in and inconsistent sampling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Missing Measurements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Many useful statistics are not collected for safety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number of unique users at any time, how long they stay online, how often they join and leave, usage behavior</a:t>
            </a:r>
          </a:p>
          <a:p>
            <a:pPr lvl="1"/>
            <a:r>
              <a:rPr lang="en-US" dirty="0" smtClean="0"/>
              <a:t>Relays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bandwidth capacity, congestion and queuing delays, circuit and other failures, denial of service and other attacks</a:t>
            </a:r>
          </a:p>
          <a:p>
            <a:pPr lvl="1"/>
            <a:r>
              <a:rPr lang="en-US" dirty="0" smtClean="0"/>
              <a:t>Destinations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Popular destinations, popular applications, effects of DNS, properties of traffic (bytes and connections per page, etc.)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4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Measurement Studies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Shining Light in Dark Places: Understanding the Tor Network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McCoy et. al., PETS 2008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cpdump</a:t>
            </a:r>
            <a:r>
              <a:rPr lang="en-US" dirty="0" smtClean="0"/>
              <a:t> of first 150 packet bytes (including 96 payload)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Collected, stored, manually analyzed sensitive data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lvl="1"/>
            <a:r>
              <a:rPr lang="en-US" dirty="0"/>
              <a:t>Digging into anonymous traffic: A deep analysis of the Tor </a:t>
            </a:r>
            <a:r>
              <a:rPr lang="en-US" dirty="0" err="1"/>
              <a:t>anonymizing</a:t>
            </a:r>
            <a:r>
              <a:rPr lang="en-US" dirty="0"/>
              <a:t> network 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Repeated by </a:t>
            </a:r>
            <a:r>
              <a:rPr lang="en-US" dirty="0" err="1" smtClean="0"/>
              <a:t>Chaabane</a:t>
            </a:r>
            <a:r>
              <a:rPr lang="en-US" dirty="0" smtClean="0"/>
              <a:t> et. al., NSS 2010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Also used customized DPI software (</a:t>
            </a:r>
            <a:r>
              <a:rPr lang="en-US" dirty="0" err="1" smtClean="0"/>
              <a:t>OpenDPI</a:t>
            </a:r>
            <a:r>
              <a:rPr lang="en-US" dirty="0" smtClean="0"/>
              <a:t>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Similar ethical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90" name="Content Placeholder 33"/>
          <p:cNvSpPr txBox="1">
            <a:spLocks/>
          </p:cNvSpPr>
          <p:nvPr/>
        </p:nvSpPr>
        <p:spPr>
          <a:xfrm>
            <a:off x="457200" y="4714540"/>
            <a:ext cx="9121140" cy="2588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Tor: an anonymous communication, censorship resistant, privacy-enhancing communication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is Tor being used? being misused? performing?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086854" y="405097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Measurement Studies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Shining Light in Dark Places: Understanding the Tor Network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McCoy et. al., PETS 2008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cpdump</a:t>
            </a:r>
            <a:r>
              <a:rPr lang="en-US" dirty="0" smtClean="0"/>
              <a:t> of first 150 packet bytes (including 96 payload)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Collected, stored, manually analyzed sensitive data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lvl="1"/>
            <a:r>
              <a:rPr lang="en-US" dirty="0"/>
              <a:t>Digging into anonymous traffic: A deep analysis of the Tor </a:t>
            </a:r>
            <a:r>
              <a:rPr lang="en-US" dirty="0" err="1"/>
              <a:t>anonymizing</a:t>
            </a:r>
            <a:r>
              <a:rPr lang="en-US" dirty="0"/>
              <a:t> network 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err="1" smtClean="0"/>
              <a:t>Chaabane</a:t>
            </a:r>
            <a:r>
              <a:rPr lang="en-US" dirty="0" smtClean="0"/>
              <a:t> et. al., NSS 2010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Customized DPI software (</a:t>
            </a:r>
            <a:r>
              <a:rPr lang="en-US" dirty="0" err="1" smtClean="0"/>
              <a:t>OpenDPI</a:t>
            </a:r>
            <a:r>
              <a:rPr lang="en-US" dirty="0" smtClean="0"/>
              <a:t>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Similar ethical issues</a:t>
            </a:r>
            <a:endParaRPr lang="en-US" dirty="0"/>
          </a:p>
        </p:txBody>
      </p:sp>
      <p:pic>
        <p:nvPicPr>
          <p:cNvPr id="6" name="Picture 5" descr="network_snooping_blog_sogo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0" y="2779557"/>
            <a:ext cx="8119068" cy="35663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782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PrivCount</a:t>
            </a:r>
            <a:r>
              <a:rPr lang="en-US" dirty="0" smtClean="0"/>
              <a:t> Measurement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4268230"/>
            <a:ext cx="9121140" cy="292032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PrivCount</a:t>
            </a:r>
            <a:r>
              <a:rPr lang="en-US" dirty="0" smtClean="0"/>
              <a:t> system architecture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Distributed measurement and aggregation protocol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ecure computation and private output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Distributed measurement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“Privacy-preserving counting” system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Tracks various types of Tor events, computes </a:t>
            </a:r>
            <a:br>
              <a:rPr lang="en-US" dirty="0" smtClean="0"/>
            </a:br>
            <a:r>
              <a:rPr lang="en-US" dirty="0" smtClean="0"/>
              <a:t>statistics from those events</a:t>
            </a:r>
            <a:endParaRPr lang="en-US" dirty="0"/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Based on PrivEx-S2 by </a:t>
            </a:r>
            <a:r>
              <a:rPr lang="en-US" dirty="0" err="1" smtClean="0"/>
              <a:t>Elahi</a:t>
            </a:r>
            <a:r>
              <a:rPr lang="en-US" dirty="0" smtClean="0"/>
              <a:t> et al. (CCS 2014)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Distributes trust using secret sharing across many operators</a:t>
            </a:r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Achieves </a:t>
            </a:r>
            <a:r>
              <a:rPr lang="en-US" dirty="0">
                <a:solidFill>
                  <a:srgbClr val="0B3AF5"/>
                </a:solidFill>
              </a:rPr>
              <a:t>f</a:t>
            </a:r>
            <a:r>
              <a:rPr lang="en-US" dirty="0" smtClean="0">
                <a:solidFill>
                  <a:srgbClr val="0B3AF5"/>
                </a:solidFill>
              </a:rPr>
              <a:t>orward privacy</a:t>
            </a:r>
            <a:r>
              <a:rPr lang="en-US" dirty="0" smtClean="0"/>
              <a:t> during measurement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the adversary cannot learn the state of the measurement before time of compromise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>
                <a:solidFill>
                  <a:srgbClr val="0B3AF5"/>
                </a:solidFill>
              </a:rPr>
              <a:t>d</a:t>
            </a:r>
            <a:r>
              <a:rPr lang="en-US" dirty="0" smtClean="0">
                <a:solidFill>
                  <a:srgbClr val="0B3AF5"/>
                </a:solidFill>
              </a:rPr>
              <a:t>ifferential privacy</a:t>
            </a:r>
            <a:r>
              <a:rPr lang="en-US" dirty="0" smtClean="0"/>
              <a:t> of the results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prevents confirmation of the actions of a specific user given the output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59596" y="1780014"/>
            <a:ext cx="1222537" cy="1066800"/>
            <a:chOff x="6400802" y="3894668"/>
            <a:chExt cx="1222537" cy="1066800"/>
          </a:xfrm>
        </p:grpSpPr>
        <p:grpSp>
          <p:nvGrpSpPr>
            <p:cNvPr id="20" name="Group 19"/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22" name="Picture 21" descr="python2-300px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23" name="Picture 22" descr="privcount-bars-03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" name="Picture 9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" name="Picture 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6" name="Picture 4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7" name="Picture 4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0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Tally Server (TS)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Central, untrusted proxy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facilitator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 flipV="1">
            <a:off x="5517682" y="34256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31208" y="34256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39" name="Picture 3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50" name="Picture 49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52" name="Picture 5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70083" y="4035247"/>
            <a:ext cx="1222537" cy="1117594"/>
            <a:chOff x="6400802" y="3843874"/>
            <a:chExt cx="1222537" cy="1117594"/>
          </a:xfrm>
        </p:grpSpPr>
        <p:grpSp>
          <p:nvGrpSpPr>
            <p:cNvPr id="54" name="Group 53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58" name="Picture 5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5" name="Picture 64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55" name="Rounded Rectangle 54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68" name="Straight Connector 67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76" name="Picture 75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77" name="Picture 76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4" name="Picture 73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5" name="Picture 74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44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Tally Server (TS)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Central, untrusted proxy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facilitator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Share Keepers (SKs)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Stores DC secrets, </a:t>
            </a:r>
            <a:br>
              <a:rPr lang="en-US" dirty="0" smtClean="0"/>
            </a:br>
            <a:r>
              <a:rPr lang="en-US" dirty="0" smtClean="0"/>
              <a:t>sum for aggregation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70083" y="4035247"/>
            <a:ext cx="1222537" cy="1117594"/>
            <a:chOff x="6400802" y="3843874"/>
            <a:chExt cx="1222537" cy="1117594"/>
          </a:xfrm>
        </p:grpSpPr>
        <p:grpSp>
          <p:nvGrpSpPr>
            <p:cNvPr id="32" name="Group 31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6" name="Picture 2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045876" y="5765695"/>
            <a:ext cx="1205603" cy="1117595"/>
            <a:chOff x="5689602" y="5452540"/>
            <a:chExt cx="1205603" cy="1117595"/>
          </a:xfrm>
        </p:grpSpPr>
        <p:grpSp>
          <p:nvGrpSpPr>
            <p:cNvPr id="38" name="Group 3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1" name="Picture 4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2" name="Picture 4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81361" y="5761515"/>
            <a:ext cx="1205603" cy="1117595"/>
            <a:chOff x="5689602" y="5452540"/>
            <a:chExt cx="1205603" cy="1117595"/>
          </a:xfrm>
        </p:grpSpPr>
        <p:grpSp>
          <p:nvGrpSpPr>
            <p:cNvPr id="69" name="Group 68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3" name="Picture 7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4" name="Picture 7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70" name="Rounded Rectangle 69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>
            <a:stCxn id="65" idx="0"/>
            <a:endCxn id="64" idx="2"/>
          </p:cNvCxnSpPr>
          <p:nvPr/>
        </p:nvCxnSpPr>
        <p:spPr>
          <a:xfrm flipV="1">
            <a:off x="5638542" y="51528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0"/>
            <a:endCxn id="64" idx="2"/>
          </p:cNvCxnSpPr>
          <p:nvPr/>
        </p:nvCxnSpPr>
        <p:spPr>
          <a:xfrm flipH="1" flipV="1">
            <a:off x="6262749" y="51528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5517682" y="34256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31208" y="34256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79" name="Picture 78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80" name="Picture 79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6" name="Picture 7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8" name="Picture 77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8" name="TextBox 5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44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Initialization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2" name="Picture 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68931" y="3915823"/>
            <a:ext cx="795683" cy="1075247"/>
            <a:chOff x="6168931" y="3915823"/>
            <a:chExt cx="795683" cy="1075247"/>
          </a:xfrm>
        </p:grpSpPr>
        <p:pic>
          <p:nvPicPr>
            <p:cNvPr id="50" name="Picture 49" descr="documen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249339" y="3506198"/>
            <a:ext cx="3991438" cy="1800075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Create deployment </a:t>
            </a:r>
            <a:r>
              <a:rPr lang="en-US" dirty="0" smtClean="0">
                <a:solidFill>
                  <a:srgbClr val="0917F2"/>
                </a:solidFill>
              </a:rPr>
              <a:t>document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Privacy parameters </a:t>
            </a:r>
            <a:r>
              <a:rPr lang="en-US" dirty="0" err="1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δ</a:t>
            </a:r>
            <a:endParaRPr lang="en-US" dirty="0">
              <a:solidFill>
                <a:srgbClr val="000000"/>
              </a:solidFill>
            </a:endParaRPr>
          </a:p>
          <a:p>
            <a:pPr marL="285750" lvl="3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Sensitivity for each statistic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(max change due to single client)</a:t>
            </a:r>
          </a:p>
          <a:p>
            <a:pPr marL="285750" lvl="3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Noise weight </a:t>
            </a:r>
            <a:r>
              <a:rPr lang="en-US" dirty="0" err="1">
                <a:solidFill>
                  <a:srgbClr val="000000"/>
                </a:solidFill>
              </a:rPr>
              <a:t>ω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(relative noise added by each DC)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61" name="Group 60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5" name="Picture 6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6" name="Picture 6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68" name="Group 6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2" name="Picture 7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3" name="Picture 7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1" name="TextBox 7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75" name="Group 7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9" name="Picture 78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0" name="Picture 79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1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Initialization</a:t>
            </a:r>
            <a:endParaRPr lang="en-US" dirty="0"/>
          </a:p>
        </p:txBody>
      </p:sp>
      <p:sp>
        <p:nvSpPr>
          <p:cNvPr id="58" name="Rectangular Callout 57"/>
          <p:cNvSpPr/>
          <p:nvPr/>
        </p:nvSpPr>
        <p:spPr>
          <a:xfrm>
            <a:off x="699620" y="3767132"/>
            <a:ext cx="3519629" cy="1173191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Send to all DCs and SKs</a:t>
            </a:r>
            <a:endParaRPr lang="en-US" dirty="0">
              <a:solidFill>
                <a:srgbClr val="0917F2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DCs and SKs accept only on unanimous consensus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396675" y="5854920"/>
            <a:ext cx="795683" cy="1075247"/>
            <a:chOff x="6168931" y="3915823"/>
            <a:chExt cx="795683" cy="1075247"/>
          </a:xfrm>
        </p:grpSpPr>
        <p:pic>
          <p:nvPicPr>
            <p:cNvPr id="52" name="Picture 51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53" name="TextBox 52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16967" y="5876446"/>
            <a:ext cx="795683" cy="1075247"/>
            <a:chOff x="6168931" y="3915823"/>
            <a:chExt cx="795683" cy="1075247"/>
          </a:xfrm>
        </p:grpSpPr>
        <p:pic>
          <p:nvPicPr>
            <p:cNvPr id="55" name="Picture 54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56" name="TextBox 55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77800" y="1764889"/>
            <a:ext cx="795683" cy="1075247"/>
            <a:chOff x="6168931" y="3915823"/>
            <a:chExt cx="795683" cy="1075247"/>
          </a:xfrm>
        </p:grpSpPr>
        <p:pic>
          <p:nvPicPr>
            <p:cNvPr id="59" name="Picture 58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60" name="TextBox 59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82024" y="1754125"/>
            <a:ext cx="795683" cy="1075247"/>
            <a:chOff x="6168931" y="3915823"/>
            <a:chExt cx="795683" cy="1075247"/>
          </a:xfrm>
        </p:grpSpPr>
        <p:pic>
          <p:nvPicPr>
            <p:cNvPr id="62" name="Picture 61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0070C0"/>
            </a:solidFill>
          </p:spPr>
        </p:pic>
        <p:sp>
          <p:nvSpPr>
            <p:cNvPr id="63" name="TextBox 62"/>
            <p:cNvSpPr txBox="1"/>
            <p:nvPr/>
          </p:nvSpPr>
          <p:spPr>
            <a:xfrm>
              <a:off x="6199718" y="461742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Deploy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69" name="Picture 6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5" name="Picture 74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6" name="Picture 75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78" name="Group 77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2" name="Picture 81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3" name="Picture 82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79" name="Rounded Rectangle 78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85" name="Straight Connector 84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3" name="Picture 92" descr="running_man_Exi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4" name="Picture 93" descr="relay-on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96" name="Group 95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0" name="Picture 99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1" name="Picture 100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9" name="TextBox 98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97" name="Rounded Rectangle 96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103" name="Group 102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7" name="Picture 106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104" name="Rounded Rectangle 103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3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Configuration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168931" y="3915823"/>
            <a:ext cx="795683" cy="1075247"/>
            <a:chOff x="6168931" y="3915823"/>
            <a:chExt cx="795683" cy="1075247"/>
          </a:xfrm>
        </p:grpSpPr>
        <p:pic>
          <p:nvPicPr>
            <p:cNvPr id="50" name="Picture 49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249339" y="3506198"/>
            <a:ext cx="3991438" cy="2026104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Create </a:t>
            </a:r>
            <a:r>
              <a:rPr lang="en-US" dirty="0" smtClean="0">
                <a:solidFill>
                  <a:srgbClr val="0917F2"/>
                </a:solidFill>
              </a:rPr>
              <a:t>configuration document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Collection start and end times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Statistics to collect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Estimated value for each statistic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maximize relative per-statistic accuracy while </a:t>
            </a:r>
            <a:r>
              <a:rPr lang="en-US" dirty="0" smtClean="0">
                <a:solidFill>
                  <a:srgbClr val="000000"/>
                </a:solidFill>
              </a:rPr>
              <a:t>providing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δ</a:t>
            </a:r>
            <a:r>
              <a:rPr lang="en-US" dirty="0">
                <a:solidFill>
                  <a:srgbClr val="000000"/>
                </a:solidFill>
              </a:rPr>
              <a:t>)-differential privacy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52" name="Picture 5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59" name="Picture 58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0" name="Picture 59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62" name="Group 61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6" name="Picture 65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7" name="Picture 66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64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77" name="Picture 76" descr="running_man_Exi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78" name="Picture 77" descr="relay-on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5" name="Picture 74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6" name="Picture 75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80" name="Group 79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4" name="Picture 83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5" name="Picture 84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3" name="TextBox 82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81" name="Rounded Rectangle 80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87" name="Group 86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8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6405725" y="5863968"/>
            <a:ext cx="795683" cy="1075247"/>
            <a:chOff x="6168931" y="3915823"/>
            <a:chExt cx="795683" cy="1075247"/>
          </a:xfrm>
        </p:grpSpPr>
        <p:pic>
          <p:nvPicPr>
            <p:cNvPr id="69" name="Picture 68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0" name="TextBox 69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26017" y="5853206"/>
            <a:ext cx="795683" cy="1075247"/>
            <a:chOff x="6168931" y="3915823"/>
            <a:chExt cx="795683" cy="1075247"/>
          </a:xfrm>
        </p:grpSpPr>
        <p:pic>
          <p:nvPicPr>
            <p:cNvPr id="72" name="Picture 71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3" name="TextBox 72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80312" y="1752414"/>
            <a:ext cx="795683" cy="1075247"/>
            <a:chOff x="6168931" y="3915823"/>
            <a:chExt cx="795683" cy="1075247"/>
          </a:xfrm>
        </p:grpSpPr>
        <p:pic>
          <p:nvPicPr>
            <p:cNvPr id="75" name="Picture 74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6" name="TextBox 75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76088" y="1752412"/>
            <a:ext cx="795683" cy="1075247"/>
            <a:chOff x="6168931" y="3915823"/>
            <a:chExt cx="795683" cy="1075247"/>
          </a:xfrm>
        </p:grpSpPr>
        <p:pic>
          <p:nvPicPr>
            <p:cNvPr id="78" name="Picture 77" descr="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931" y="3915823"/>
              <a:ext cx="795683" cy="1075247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79" name="TextBox 78"/>
            <p:cNvSpPr txBox="1"/>
            <p:nvPr/>
          </p:nvSpPr>
          <p:spPr>
            <a:xfrm>
              <a:off x="6199718" y="4617428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Config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Configuration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699620" y="3767132"/>
            <a:ext cx="3519629" cy="1173191"/>
          </a:xfrm>
          <a:prstGeom prst="wedgeRectCallout">
            <a:avLst>
              <a:gd name="adj1" fmla="val 55584"/>
              <a:gd name="adj2" fmla="val 1064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Send to all DCs and SKs</a:t>
            </a:r>
            <a:endParaRPr lang="en-US" dirty="0">
              <a:solidFill>
                <a:srgbClr val="0917F2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DCs and SKs </a:t>
            </a:r>
            <a:r>
              <a:rPr lang="en-US" dirty="0" smtClean="0">
                <a:solidFill>
                  <a:srgbClr val="000000"/>
                </a:solidFill>
              </a:rPr>
              <a:t>check for consistency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90" name="Group 89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4" name="Picture 93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5" name="Picture 94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3" name="TextBox 92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5" name="Picture 104" descr="running_man_Exit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06" name="Picture 105" descr="relay-on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3" name="Picture 102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2" name="TextBox 10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00" name="Rounded Rectangle 99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2" name="Picture 111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13" name="Picture 112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1" name="TextBox 11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9" name="Picture 118" descr="python2-300px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privcount-bars-0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8" name="TextBox 117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116" name="Rounded Rectangle 1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30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90" name="Content Placeholder 33"/>
          <p:cNvSpPr txBox="1">
            <a:spLocks/>
          </p:cNvSpPr>
          <p:nvPr/>
        </p:nvSpPr>
        <p:spPr>
          <a:xfrm>
            <a:off x="457200" y="4714540"/>
            <a:ext cx="9121140" cy="2588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Tor: an anonymous communication, censorship resistant, privacy-enhancing communication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is Tor being used? being misused? performing?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solidFill>
                  <a:srgbClr val="0A3AFF"/>
                </a:solidFill>
              </a:rPr>
              <a:t>Objective</a:t>
            </a:r>
            <a:r>
              <a:rPr lang="en-US" dirty="0" smtClean="0"/>
              <a:t>: </a:t>
            </a:r>
            <a:r>
              <a:rPr lang="en-US" dirty="0"/>
              <a:t>To </a:t>
            </a:r>
            <a:r>
              <a:rPr lang="en-US" dirty="0" smtClean="0"/>
              <a:t>safely gather </a:t>
            </a:r>
            <a:r>
              <a:rPr lang="en-US" dirty="0"/>
              <a:t>Tor network usage </a:t>
            </a:r>
            <a:r>
              <a:rPr lang="en-US" dirty="0" smtClean="0"/>
              <a:t>statistics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solidFill>
                  <a:srgbClr val="0A3AFF"/>
                </a:solidFill>
              </a:rPr>
              <a:t>Approach</a:t>
            </a:r>
            <a:r>
              <a:rPr lang="en-US" dirty="0" smtClean="0"/>
              <a:t>: </a:t>
            </a:r>
            <a:r>
              <a:rPr lang="en-US" dirty="0"/>
              <a:t>Use distributed measurement, secure multiparty computation, and differential privacy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086854" y="405097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193742" y="3767132"/>
            <a:ext cx="4025508" cy="1173191"/>
          </a:xfrm>
          <a:prstGeom prst="wedgeRectCallout">
            <a:avLst>
              <a:gd name="adj1" fmla="val 32870"/>
              <a:gd name="adj2" fmla="val -9669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Generate noise for each counter</a:t>
            </a:r>
            <a:endParaRPr lang="en-US" dirty="0">
              <a:solidFill>
                <a:srgbClr val="0917F2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N ~ Normal(0,ωσ) mod </a:t>
            </a:r>
            <a:r>
              <a:rPr lang="en-US" dirty="0" smtClean="0">
                <a:solidFill>
                  <a:srgbClr val="000000"/>
                </a:solidFill>
              </a:rPr>
              <a:t>q</a:t>
            </a:r>
            <a:endParaRPr lang="en-US" dirty="0">
              <a:solidFill>
                <a:srgbClr val="000000"/>
              </a:solidFill>
            </a:endParaRPr>
          </a:p>
          <a:p>
            <a:pPr marL="461963" lvl="1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Contributes to differential privacy of the outputs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193742" y="3767132"/>
            <a:ext cx="4025508" cy="1173191"/>
          </a:xfrm>
          <a:prstGeom prst="wedgeRectCallout">
            <a:avLst>
              <a:gd name="adj1" fmla="val 32870"/>
              <a:gd name="adj2" fmla="val -9669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917F2"/>
                </a:solidFill>
              </a:rPr>
              <a:t>Generate random share for each SK</a:t>
            </a:r>
          </a:p>
          <a:p>
            <a:pPr marL="461963" lvl="1" indent="-4572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 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461963" lvl="1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“Blinds” </a:t>
            </a:r>
            <a:r>
              <a:rPr lang="en-US" dirty="0">
                <a:solidFill>
                  <a:srgbClr val="000000"/>
                </a:solidFill>
              </a:rPr>
              <a:t>the actual </a:t>
            </a:r>
            <a:r>
              <a:rPr lang="en-US" dirty="0" smtClean="0">
                <a:solidFill>
                  <a:srgbClr val="000000"/>
                </a:solidFill>
              </a:rPr>
              <a:t>counts for forward privacy at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DCs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2750" y="4111555"/>
            <a:ext cx="2884592" cy="484345"/>
          </a:xfrm>
          <a:prstGeom prst="wedgeRectCallout">
            <a:avLst>
              <a:gd name="adj1" fmla="val 42945"/>
              <a:gd name="adj2" fmla="val -22335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DCs send shares to SKs</a:t>
            </a:r>
            <a:endParaRPr lang="en-US" dirty="0">
              <a:solidFill>
                <a:srgbClr val="0917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Collection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2750" y="4111555"/>
            <a:ext cx="2884592" cy="688847"/>
          </a:xfrm>
          <a:prstGeom prst="wedgeRectCallout">
            <a:avLst>
              <a:gd name="adj1" fmla="val 33990"/>
              <a:gd name="adj2" fmla="val -16867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DCs collect events and increment counters</a:t>
            </a:r>
            <a:endParaRPr lang="en-US" dirty="0">
              <a:solidFill>
                <a:srgbClr val="0917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Collection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2750" y="4111555"/>
            <a:ext cx="2918192" cy="1048611"/>
          </a:xfrm>
          <a:prstGeom prst="wedgeRectCallout">
            <a:avLst>
              <a:gd name="adj1" fmla="val 79699"/>
              <a:gd name="adj2" fmla="val -18789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Send Counters </a:t>
            </a:r>
            <a:r>
              <a:rPr lang="en-US" dirty="0">
                <a:solidFill>
                  <a:srgbClr val="0917F2"/>
                </a:solidFill>
              </a:rPr>
              <a:t>to </a:t>
            </a:r>
            <a:r>
              <a:rPr lang="en-US" dirty="0" smtClean="0">
                <a:solidFill>
                  <a:srgbClr val="0917F2"/>
                </a:solidFill>
              </a:rPr>
              <a:t>TS</a:t>
            </a:r>
            <a:endParaRPr lang="en-US" dirty="0">
              <a:solidFill>
                <a:srgbClr val="0917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privacy lost as long as 1 SK is honest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917F2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0920" y="284149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6630" y="2864735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2632" y="2475544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4350" y="1958910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8341" y="2141883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0059" y="188356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63702" y="5910728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65413" y="6416600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93753" y="560936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5464" y="596455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56" y="1239486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0054" y="1164144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Aggregation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591987" y="4014686"/>
            <a:ext cx="3153677" cy="1194719"/>
          </a:xfrm>
          <a:prstGeom prst="wedgeRectCallout">
            <a:avLst>
              <a:gd name="adj1" fmla="val 70243"/>
              <a:gd name="adj2" fmla="val -2648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TS combines all counter values from DCs and SKs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Subtracts SK-held values from DC-held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9418" y="407926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0186" y="4759742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187889" y="3658270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Aggregation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715366" y="5091010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094792" y="5114251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7078" y="4725060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8796" y="4208426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6503" y="4391399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8221" y="4133082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75940" y="3435184"/>
            <a:ext cx="1054814" cy="520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77651" y="3941056"/>
            <a:ext cx="1054814" cy="2634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S1_DC2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84982" y="4446935"/>
            <a:ext cx="1054814" cy="367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86693" y="4802121"/>
            <a:ext cx="1054814" cy="735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S2_DC2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20502" y="348900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8216" y="3413660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9418" y="407926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0186" y="4068504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8" name="Rectangular Callout 67"/>
          <p:cNvSpPr/>
          <p:nvPr/>
        </p:nvSpPr>
        <p:spPr>
          <a:xfrm>
            <a:off x="591987" y="4014686"/>
            <a:ext cx="3153677" cy="1194719"/>
          </a:xfrm>
          <a:prstGeom prst="wedgeRectCallout">
            <a:avLst>
              <a:gd name="adj1" fmla="val 70243"/>
              <a:gd name="adj2" fmla="val -2648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TS combines all counter values from DCs and SKs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Subtracts SK-held values from DC-held values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Aggregation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591987" y="4014687"/>
            <a:ext cx="3153677" cy="699610"/>
          </a:xfrm>
          <a:prstGeom prst="wedgeRectCallout">
            <a:avLst>
              <a:gd name="adj1" fmla="val 70243"/>
              <a:gd name="adj2" fmla="val -2648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917F2"/>
                </a:solidFill>
              </a:rPr>
              <a:t>Results are differentially private and safe to publish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4071" y="5004904"/>
            <a:ext cx="1054814" cy="31213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81" name="Picture 8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7" name="Picture 86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8" name="Picture 87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98" name="Picture 97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9" name="Picture 9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6" name="Picture 9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685782" y="5307989"/>
            <a:ext cx="1054814" cy="312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N_DC2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89207" y="3553582"/>
            <a:ext cx="1054814" cy="7353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C_DC1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9206" y="4285482"/>
            <a:ext cx="1054814" cy="735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_DC2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3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Measurement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4204161"/>
            <a:ext cx="9121140" cy="292032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Configuring and running Tor </a:t>
            </a:r>
            <a:r>
              <a:rPr lang="en-US" dirty="0" smtClean="0"/>
              <a:t>relays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“Exploratory” measurements using various exit policies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“In-depth” measurements of most popular usage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Network-wide measurement inference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PrivCount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965882" y="1320992"/>
            <a:ext cx="1205599" cy="2521621"/>
            <a:chOff x="1964937" y="2075865"/>
            <a:chExt cx="1205599" cy="2521621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33950" y="4373911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71358" y="6091712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73063" y="6091712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>
            <a:stCxn id="35" idx="0"/>
          </p:cNvCxnSpPr>
          <p:nvPr/>
        </p:nvCxnSpPr>
        <p:spPr>
          <a:xfrm flipV="1">
            <a:off x="1964024" y="5503333"/>
            <a:ext cx="2963576" cy="639174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</p:cNvCxnSpPr>
          <p:nvPr/>
        </p:nvCxnSpPr>
        <p:spPr>
          <a:xfrm flipV="1">
            <a:off x="3165729" y="5537200"/>
            <a:ext cx="1778804" cy="605307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337733" y="3776131"/>
            <a:ext cx="3655094" cy="647644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24667" y="3809998"/>
            <a:ext cx="2370408" cy="617957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751407" y="1328120"/>
            <a:ext cx="1205599" cy="2507365"/>
            <a:chOff x="3217982" y="2090124"/>
            <a:chExt cx="1205599" cy="2507365"/>
          </a:xfrm>
        </p:grpSpPr>
        <p:grpSp>
          <p:nvGrpSpPr>
            <p:cNvPr id="17" name="Group 16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0" name="Picture 59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1" name="Picture 60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DC6</a:t>
                </a:r>
                <a:endParaRPr lang="en-US" sz="3200" b="1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22987" y="1320992"/>
            <a:ext cx="1205599" cy="2521621"/>
            <a:chOff x="1964937" y="2075865"/>
            <a:chExt cx="1205599" cy="2521621"/>
          </a:xfrm>
        </p:grpSpPr>
        <p:pic>
          <p:nvPicPr>
            <p:cNvPr id="67" name="Picture 6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3" name="Picture 7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4" name="Picture 7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0092" y="1320992"/>
            <a:ext cx="1205599" cy="2521621"/>
            <a:chOff x="1964937" y="2075865"/>
            <a:chExt cx="1205599" cy="2521621"/>
          </a:xfrm>
        </p:grpSpPr>
        <p:pic>
          <p:nvPicPr>
            <p:cNvPr id="76" name="Picture 7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2" name="Picture 8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3" name="Picture 8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DC3</a:t>
                </a:r>
                <a:endParaRPr lang="en-US" sz="3200" b="1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94302" y="1328120"/>
            <a:ext cx="1205599" cy="2507365"/>
            <a:chOff x="3217982" y="2090124"/>
            <a:chExt cx="1205599" cy="2507365"/>
          </a:xfrm>
        </p:grpSpPr>
        <p:grpSp>
          <p:nvGrpSpPr>
            <p:cNvPr id="85" name="Group 84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93" name="Picture 92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4" name="Picture 93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DC5</a:t>
                </a:r>
                <a:endParaRPr lang="en-US" sz="3200" b="1" dirty="0"/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37197" y="1328120"/>
            <a:ext cx="1205599" cy="2507365"/>
            <a:chOff x="3217982" y="2090124"/>
            <a:chExt cx="1205599" cy="2507365"/>
          </a:xfrm>
        </p:grpSpPr>
        <p:grpSp>
          <p:nvGrpSpPr>
            <p:cNvPr id="96" name="Group 95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104" name="Picture 10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05" name="Picture 10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7" name="Group 96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2" name="Picture 10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1" name="TextBox 10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DC4</a:t>
                </a:r>
                <a:endParaRPr lang="en-US" sz="3200" b="1" dirty="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08510" y="1328120"/>
            <a:ext cx="1205599" cy="2507365"/>
            <a:chOff x="3217982" y="2090124"/>
            <a:chExt cx="1205599" cy="2507365"/>
          </a:xfrm>
        </p:grpSpPr>
        <p:grpSp>
          <p:nvGrpSpPr>
            <p:cNvPr id="107" name="Group 106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115" name="Picture 114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16" name="Picture 115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3" name="Picture 1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14" name="Picture 1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2" name="TextBox 1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DC7</a:t>
                </a:r>
                <a:endParaRPr lang="en-US" sz="3200" b="1" dirty="0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74768" y="6091712"/>
            <a:ext cx="1205603" cy="1117595"/>
            <a:chOff x="5689602" y="5452540"/>
            <a:chExt cx="1205603" cy="1117595"/>
          </a:xfrm>
        </p:grpSpPr>
        <p:grpSp>
          <p:nvGrpSpPr>
            <p:cNvPr id="118" name="Group 11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2" name="Picture 1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1" name="TextBox 12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SK3</a:t>
                </a:r>
                <a:endParaRPr lang="en-US" sz="3200" b="1" dirty="0"/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976473" y="6091712"/>
            <a:ext cx="1205603" cy="1117595"/>
            <a:chOff x="5689602" y="5452540"/>
            <a:chExt cx="1205603" cy="1117595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9" name="Picture 128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0" name="Picture 129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8" name="TextBox 127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SK4</a:t>
                </a:r>
                <a:endParaRPr lang="en-US" sz="3200" b="1" dirty="0"/>
              </a:p>
            </p:txBody>
          </p:sp>
        </p:grpSp>
        <p:sp>
          <p:nvSpPr>
            <p:cNvPr id="126" name="Rounded Rectangle 12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178177" y="6091712"/>
            <a:ext cx="1205603" cy="1117595"/>
            <a:chOff x="5689602" y="5452540"/>
            <a:chExt cx="1205603" cy="11175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6" name="Picture 1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SK5</a:t>
                </a:r>
                <a:endParaRPr lang="en-US" sz="3200" b="1" dirty="0"/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/>
          <p:cNvCxnSpPr>
            <a:stCxn id="121" idx="0"/>
          </p:cNvCxnSpPr>
          <p:nvPr/>
        </p:nvCxnSpPr>
        <p:spPr>
          <a:xfrm flipV="1">
            <a:off x="4317050" y="5503333"/>
            <a:ext cx="644417" cy="58837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8" idx="0"/>
          </p:cNvCxnSpPr>
          <p:nvPr/>
        </p:nvCxnSpPr>
        <p:spPr>
          <a:xfrm flipH="1" flipV="1">
            <a:off x="4961467" y="5520267"/>
            <a:ext cx="557288" cy="571445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5" idx="0"/>
          </p:cNvCxnSpPr>
          <p:nvPr/>
        </p:nvCxnSpPr>
        <p:spPr>
          <a:xfrm flipH="1" flipV="1">
            <a:off x="4927600" y="5537200"/>
            <a:ext cx="1792859" cy="554512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79" idx="2"/>
          </p:cNvCxnSpPr>
          <p:nvPr/>
        </p:nvCxnSpPr>
        <p:spPr>
          <a:xfrm flipH="1" flipV="1">
            <a:off x="3847024" y="3783260"/>
            <a:ext cx="1114184" cy="627762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10" idx="2"/>
          </p:cNvCxnSpPr>
          <p:nvPr/>
        </p:nvCxnSpPr>
        <p:spPr>
          <a:xfrm flipV="1">
            <a:off x="4910667" y="3776132"/>
            <a:ext cx="3564775" cy="626533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28" idx="0"/>
            <a:endCxn id="63" idx="2"/>
          </p:cNvCxnSpPr>
          <p:nvPr/>
        </p:nvCxnSpPr>
        <p:spPr>
          <a:xfrm flipV="1">
            <a:off x="5026616" y="3776132"/>
            <a:ext cx="2291723" cy="648573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8" idx="0"/>
            <a:endCxn id="88" idx="2"/>
          </p:cNvCxnSpPr>
          <p:nvPr/>
        </p:nvCxnSpPr>
        <p:spPr>
          <a:xfrm flipV="1">
            <a:off x="5026616" y="3776132"/>
            <a:ext cx="1134618" cy="648573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99" idx="2"/>
          </p:cNvCxnSpPr>
          <p:nvPr/>
        </p:nvCxnSpPr>
        <p:spPr>
          <a:xfrm flipV="1">
            <a:off x="4961467" y="3776132"/>
            <a:ext cx="42662" cy="66039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7380443" y="6091713"/>
            <a:ext cx="1205603" cy="1117595"/>
            <a:chOff x="5689602" y="5452540"/>
            <a:chExt cx="1205603" cy="1117595"/>
          </a:xfrm>
        </p:grpSpPr>
        <p:grpSp>
          <p:nvGrpSpPr>
            <p:cNvPr id="173" name="Group 172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77" name="Picture 176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78" name="Picture 177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76" name="TextBox 175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SK6</a:t>
                </a:r>
                <a:endParaRPr lang="en-US" sz="3200" b="1" dirty="0"/>
              </a:p>
            </p:txBody>
          </p:sp>
        </p:grpSp>
        <p:sp>
          <p:nvSpPr>
            <p:cNvPr id="174" name="Rounded Rectangle 173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Connector 178"/>
          <p:cNvCxnSpPr>
            <a:stCxn id="176" idx="0"/>
          </p:cNvCxnSpPr>
          <p:nvPr/>
        </p:nvCxnSpPr>
        <p:spPr>
          <a:xfrm flipH="1" flipV="1">
            <a:off x="4910667" y="5503333"/>
            <a:ext cx="3012058" cy="588380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99068" y="4436534"/>
            <a:ext cx="2300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0.163% entry</a:t>
            </a:r>
            <a:br>
              <a:rPr lang="en-US" sz="2800" dirty="0" smtClean="0"/>
            </a:br>
            <a:r>
              <a:rPr lang="en-US" sz="2800" dirty="0" smtClean="0"/>
              <a:t>bandwidth</a:t>
            </a:r>
            <a:endParaRPr lang="en-US" sz="2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942665" y="4385735"/>
            <a:ext cx="2061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1.099% exit</a:t>
            </a:r>
            <a:br>
              <a:rPr lang="en-US" sz="2800" dirty="0" smtClean="0"/>
            </a:br>
            <a:r>
              <a:rPr lang="en-US" sz="2800" dirty="0" smtClean="0"/>
              <a:t>bandwidth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6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Tor 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Why measurements are needed and what to measure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Measurement challenges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Phases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Exploratory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exit policies (strict, default, open)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applications (web, interactive, other)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only totals (circuits, streams, bytes)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Tor metrics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1 day, iterate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lvl="1"/>
            <a:r>
              <a:rPr lang="en-US" dirty="0" smtClean="0"/>
              <a:t>In-depth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Focus on most popular exit policy and applications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totals and histograms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exploratory results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4 days for client stats, 21 days for exit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Exit Policies</a:t>
            </a:r>
            <a:endParaRPr lang="en-US" dirty="0"/>
          </a:p>
        </p:txBody>
      </p:sp>
      <p:pic>
        <p:nvPicPr>
          <p:cNvPr id="6" name="Content Placeholder 5" descr="explore.policies.pdf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44" b="-7644"/>
          <a:stretch>
            <a:fillRect/>
          </a:stretch>
        </p:blipFill>
        <p:spPr>
          <a:xfrm>
            <a:off x="457200" y="1232709"/>
            <a:ext cx="9121140" cy="5257800"/>
          </a:xfrm>
        </p:spPr>
      </p:pic>
      <p:sp>
        <p:nvSpPr>
          <p:cNvPr id="7" name="Rectangular Callout 6"/>
          <p:cNvSpPr/>
          <p:nvPr/>
        </p:nvSpPr>
        <p:spPr>
          <a:xfrm>
            <a:off x="2990390" y="6293177"/>
            <a:ext cx="3392323" cy="1222018"/>
          </a:xfrm>
          <a:prstGeom prst="wedgeRectCallout">
            <a:avLst>
              <a:gd name="adj1" fmla="val 92353"/>
              <a:gd name="adj2" fmla="val -7145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Open file sharing ports reduce web data transferred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Amount and Types of Traffic</a:t>
            </a:r>
            <a:endParaRPr lang="en-US" dirty="0"/>
          </a:p>
        </p:txBody>
      </p:sp>
      <p:pic>
        <p:nvPicPr>
          <p:cNvPr id="6" name="Content Placeholder 5" descr="explore.years.pdf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4" r="-15054"/>
          <a:stretch>
            <a:fillRect/>
          </a:stretch>
        </p:blipFill>
        <p:spPr/>
      </p:pic>
      <p:sp>
        <p:nvSpPr>
          <p:cNvPr id="7" name="Rectangular Callout 6"/>
          <p:cNvSpPr/>
          <p:nvPr/>
        </p:nvSpPr>
        <p:spPr>
          <a:xfrm>
            <a:off x="8328639" y="1623307"/>
            <a:ext cx="1478552" cy="1222018"/>
          </a:xfrm>
          <a:prstGeom prst="wedgeRectCallout">
            <a:avLst>
              <a:gd name="adj1" fmla="val -70199"/>
              <a:gd name="adj2" fmla="val 8114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Increase in web traffic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41221" y="1904625"/>
            <a:ext cx="3392323" cy="1222018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710,000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550,000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6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41221" y="1904625"/>
            <a:ext cx="3392323" cy="1222018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710,000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550,000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30243" y="3390642"/>
            <a:ext cx="4486253" cy="1319416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~1,750,000 daily users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(Consensus downloads –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https://</a:t>
            </a:r>
            <a:r>
              <a:rPr lang="en-US" sz="2400" dirty="0" err="1">
                <a:solidFill>
                  <a:srgbClr val="000000"/>
                </a:solidFill>
              </a:rPr>
              <a:t>metrics.torproject.org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6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41221" y="1904625"/>
            <a:ext cx="3392323" cy="1222018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710,000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550,000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2539" y="5086900"/>
            <a:ext cx="4486253" cy="2146978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~800,000 – ~1,600,000 average concurrent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(Tor </a:t>
            </a:r>
            <a:r>
              <a:rPr lang="en-US" sz="2400" dirty="0">
                <a:solidFill>
                  <a:srgbClr val="000000"/>
                </a:solidFill>
              </a:rPr>
              <a:t>Browser update pings - https://tor-</a:t>
            </a:r>
            <a:r>
              <a:rPr lang="en-US" sz="2400" dirty="0" err="1">
                <a:solidFill>
                  <a:srgbClr val="000000"/>
                </a:solidFill>
              </a:rPr>
              <a:t>metrics.shinyapps.io</a:t>
            </a:r>
            <a:r>
              <a:rPr lang="en-US" sz="2400" dirty="0">
                <a:solidFill>
                  <a:srgbClr val="000000"/>
                </a:solidFill>
              </a:rPr>
              <a:t>/webstats2</a:t>
            </a:r>
            <a:r>
              <a:rPr lang="en-US" sz="2400" dirty="0" smtClean="0">
                <a:solidFill>
                  <a:srgbClr val="000000"/>
                </a:solidFill>
              </a:rPr>
              <a:t>/)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30243" y="3390642"/>
            <a:ext cx="4486253" cy="1319416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~1,750,000 daily users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(Consensus downloads –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https://</a:t>
            </a:r>
            <a:r>
              <a:rPr lang="en-US" sz="2400" dirty="0" err="1">
                <a:solidFill>
                  <a:srgbClr val="000000"/>
                </a:solidFill>
              </a:rPr>
              <a:t>metrics.torproject.org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Traffic Modeling Statistics</a:t>
            </a:r>
            <a:endParaRPr lang="en-US" dirty="0"/>
          </a:p>
        </p:txBody>
      </p:sp>
      <p:pic>
        <p:nvPicPr>
          <p:cNvPr id="6" name="Content Placeholder 5" descr="Screen Shot 2016-10-04 at 12.52.21 AM.png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82" b="-34682"/>
          <a:stretch>
            <a:fillRect/>
          </a:stretch>
        </p:blipFill>
        <p:spPr>
          <a:xfrm>
            <a:off x="192928" y="1611386"/>
            <a:ext cx="9810259" cy="5654643"/>
          </a:xfrm>
        </p:spPr>
      </p:pic>
    </p:spTree>
    <p:extLst>
      <p:ext uri="{BB962C8B-B14F-4D97-AF65-F5344CB8AC3E}">
        <p14:creationId xmlns:p14="http://schemas.microsoft.com/office/powerpoint/2010/main" val="176107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Distributed measurement for Tor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Improve accuracy, safety, security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Allow us to collect more statistics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Open source: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privcount</a:t>
            </a:r>
            <a:endParaRPr lang="en-US" dirty="0"/>
          </a:p>
          <a:p>
            <a:pPr lvl="1"/>
            <a:r>
              <a:rPr lang="en-US" dirty="0" smtClean="0"/>
              <a:t>Future measurement plans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Network traffic to produce models that can be used to generate realistic traffic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Onion services to improve reliability and scalability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Better techniques for cardinality (e.g., # unique users)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Detecting denial of service attacks and other misbehavior</a:t>
            </a:r>
            <a:endParaRPr lang="en-US" dirty="0"/>
          </a:p>
          <a:p>
            <a:pPr lvl="1"/>
            <a:r>
              <a:rPr lang="en-US" dirty="0" smtClean="0"/>
              <a:t>Contact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rob.g.jansen@nrl.navy.mil</a:t>
            </a:r>
            <a:r>
              <a:rPr lang="en-US" dirty="0" smtClean="0"/>
              <a:t>, </a:t>
            </a:r>
            <a:r>
              <a:rPr lang="en-US" dirty="0" err="1" smtClean="0"/>
              <a:t>robgjansen.com</a:t>
            </a:r>
            <a:r>
              <a:rPr lang="en-US" dirty="0" smtClean="0"/>
              <a:t>, @</a:t>
            </a:r>
            <a:r>
              <a:rPr lang="en-US" dirty="0" err="1" smtClean="0"/>
              <a:t>robgjansen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82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Parameters for </a:t>
            </a:r>
            <a:r>
              <a:rPr lang="en-US" dirty="0"/>
              <a:t>(</a:t>
            </a:r>
            <a:r>
              <a:rPr lang="en-US" dirty="0" err="1"/>
              <a:t>ε</a:t>
            </a:r>
            <a:r>
              <a:rPr lang="en-US" dirty="0"/>
              <a:t>, </a:t>
            </a:r>
            <a:r>
              <a:rPr lang="en-US" dirty="0" err="1"/>
              <a:t>δ</a:t>
            </a:r>
            <a:r>
              <a:rPr lang="en-US" dirty="0"/>
              <a:t>)-differential privacy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err="1" smtClean="0"/>
              <a:t>ε</a:t>
            </a:r>
            <a:r>
              <a:rPr lang="en-US" dirty="0" smtClean="0"/>
              <a:t> = 0.3 : same as used by Tor onion service stats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 smtClean="0"/>
              <a:t>δ</a:t>
            </a:r>
            <a:r>
              <a:rPr lang="en-US" dirty="0" smtClean="0"/>
              <a:t> = 10</a:t>
            </a:r>
            <a:r>
              <a:rPr lang="en-US" baseline="30000" dirty="0" smtClean="0"/>
              <a:t>-3 </a:t>
            </a:r>
            <a:r>
              <a:rPr lang="en-US" dirty="0" smtClean="0"/>
              <a:t>: upper bound on prob. of choosing noise value that violates </a:t>
            </a:r>
            <a:r>
              <a:rPr lang="en-US" dirty="0" err="1" smtClean="0"/>
              <a:t>ε</a:t>
            </a:r>
            <a:r>
              <a:rPr lang="en-US" dirty="0" smtClean="0"/>
              <a:t>-differential privacy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DCs on 3 machines, add 3x noise</a:t>
            </a:r>
          </a:p>
          <a:p>
            <a:pPr lvl="1"/>
            <a:r>
              <a:rPr lang="en-US" dirty="0" smtClean="0"/>
              <a:t>User action bounds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04283"/>
              </p:ext>
            </p:extLst>
          </p:nvPr>
        </p:nvGraphicFramePr>
        <p:xfrm>
          <a:off x="1636038" y="4412925"/>
          <a:ext cx="6167430" cy="281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24"/>
                <a:gridCol w="1410006"/>
              </a:tblGrid>
              <a:tr h="236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Simultaneous</a:t>
                      </a:r>
                      <a:r>
                        <a:rPr lang="en-US" baseline="0" dirty="0" smtClean="0"/>
                        <a:t> open entry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connection open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hours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New entry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New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New streams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</a:tr>
              <a:tr h="236791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sent or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MiB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9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6" name="Picture 1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282923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31" y="3130343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 flipH="1" flipV="1">
            <a:off x="3231263" y="4072576"/>
            <a:ext cx="1703097" cy="208805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45656" y="2736308"/>
            <a:ext cx="1619512" cy="1450778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1264" y="4072576"/>
            <a:ext cx="1703096" cy="208805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5" idx="3"/>
            <a:endCxn id="9" idx="2"/>
          </p:cNvCxnSpPr>
          <p:nvPr/>
        </p:nvCxnSpPr>
        <p:spPr>
          <a:xfrm flipV="1">
            <a:off x="5320746" y="3517319"/>
            <a:ext cx="631645" cy="669766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24" name="Picture 23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pic>
        <p:nvPicPr>
          <p:cNvPr id="26" name="Picture 2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27" y="438280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3220699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28" name="Straight Connector 27"/>
          <p:cNvCxnSpPr/>
          <p:nvPr/>
        </p:nvCxnSpPr>
        <p:spPr>
          <a:xfrm>
            <a:off x="6371054" y="2991156"/>
            <a:ext cx="1598254" cy="669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3"/>
          </p:cNvCxnSpPr>
          <p:nvPr/>
        </p:nvCxnSpPr>
        <p:spPr>
          <a:xfrm flipV="1">
            <a:off x="5320745" y="3522430"/>
            <a:ext cx="636428" cy="6646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</p:cNvCxnSpPr>
          <p:nvPr/>
        </p:nvCxnSpPr>
        <p:spPr>
          <a:xfrm>
            <a:off x="3375363" y="4072576"/>
            <a:ext cx="1523429" cy="2057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30536" y="2736308"/>
            <a:ext cx="1738769" cy="1557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8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PrivEx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How does </a:t>
            </a:r>
            <a:r>
              <a:rPr lang="en-US" dirty="0" err="1" smtClean="0"/>
              <a:t>PrivCount</a:t>
            </a:r>
            <a:r>
              <a:rPr lang="en-US" dirty="0" smtClean="0"/>
              <a:t> enhance </a:t>
            </a:r>
            <a:r>
              <a:rPr lang="en-US" dirty="0" err="1" smtClean="0"/>
              <a:t>PrivEx</a:t>
            </a: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Multi-phase iterative measurement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xpanded </a:t>
            </a:r>
            <a:r>
              <a:rPr lang="en-US" dirty="0"/>
              <a:t>privacy notion that </a:t>
            </a:r>
            <a:r>
              <a:rPr lang="en-US" dirty="0" smtClean="0"/>
              <a:t>simultaneously </a:t>
            </a:r>
            <a:r>
              <a:rPr lang="en-US" dirty="0"/>
              <a:t>handles multiple types of measurements 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Optimal allocation of the </a:t>
            </a:r>
            <a:r>
              <a:rPr lang="en-US" dirty="0" err="1" smtClean="0"/>
              <a:t>ε</a:t>
            </a:r>
            <a:r>
              <a:rPr lang="en-US" dirty="0" smtClean="0"/>
              <a:t> privacy budget across multiple statistics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omposable</a:t>
            </a:r>
            <a:r>
              <a:rPr lang="en-US" dirty="0" smtClean="0"/>
              <a:t> </a:t>
            </a:r>
            <a:r>
              <a:rPr lang="en-US" dirty="0"/>
              <a:t>security definition and proof 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More capable and reliable tool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Supports over 30 different types of Tor statistics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Resilience to node failures and reboots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Simpler configuration and setup</a:t>
            </a:r>
          </a:p>
        </p:txBody>
      </p:sp>
    </p:spTree>
    <p:extLst>
      <p:ext uri="{BB962C8B-B14F-4D97-AF65-F5344CB8AC3E}">
        <p14:creationId xmlns:p14="http://schemas.microsoft.com/office/powerpoint/2010/main" val="222922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pic>
        <p:nvPicPr>
          <p:cNvPr id="89" name="Picture 8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90" name="Picture 8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91" name="Picture 9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93" name="Picture 9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94" name="Picture 9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95" name="Picture 9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1" y="2667069"/>
            <a:ext cx="837327" cy="1052327"/>
          </a:xfrm>
          <a:prstGeom prst="rect">
            <a:avLst/>
          </a:prstGeom>
        </p:spPr>
      </p:pic>
      <p:pic>
        <p:nvPicPr>
          <p:cNvPr id="96" name="Picture 9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97" name="Picture 9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98" name="Picture 9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45" y="2667069"/>
            <a:ext cx="837327" cy="1052327"/>
          </a:xfrm>
          <a:prstGeom prst="rect">
            <a:avLst/>
          </a:prstGeom>
        </p:spPr>
      </p:pic>
      <p:pic>
        <p:nvPicPr>
          <p:cNvPr id="99" name="Picture 9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35" y="1591160"/>
            <a:ext cx="837327" cy="1052327"/>
          </a:xfrm>
          <a:prstGeom prst="rect">
            <a:avLst/>
          </a:prstGeom>
        </p:spPr>
      </p:pic>
      <p:pic>
        <p:nvPicPr>
          <p:cNvPr id="100" name="Picture 9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72" y="3756303"/>
            <a:ext cx="837327" cy="10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  <a:endParaRPr lang="en-US" dirty="0" smtClean="0"/>
          </a:p>
        </p:txBody>
      </p:sp>
      <p:pic>
        <p:nvPicPr>
          <p:cNvPr id="76" name="Picture 7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77" name="Picture 7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78" name="Picture 7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81" name="Picture 8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82" name="Picture 8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1" y="2667069"/>
            <a:ext cx="837327" cy="1052327"/>
          </a:xfrm>
          <a:prstGeom prst="rect">
            <a:avLst/>
          </a:prstGeom>
        </p:spPr>
      </p:pic>
      <p:pic>
        <p:nvPicPr>
          <p:cNvPr id="83" name="Picture 8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84" name="Picture 8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86" name="Picture 8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  <a:endParaRPr lang="en-US" dirty="0" smtClean="0"/>
          </a:p>
        </p:txBody>
      </p: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60" name="Picture 5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62" name="Picture 61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63" name="Picture 6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68" name="Picture 6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69" name="Picture 68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71" name="Picture 70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72" name="Picture 71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74" name="Picture 7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75" name="Picture 74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46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609016" y="2001829"/>
            <a:ext cx="1132236" cy="1461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621427" y="3549457"/>
            <a:ext cx="124488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63632" y="3495526"/>
            <a:ext cx="124488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98024" y="3454871"/>
            <a:ext cx="12573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910436" y="3541230"/>
            <a:ext cx="124488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73400" y="3495525"/>
            <a:ext cx="2381553" cy="784267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048145" y="3495996"/>
            <a:ext cx="2260479" cy="736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048144" y="3541232"/>
            <a:ext cx="2353613" cy="7772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810" y="3495527"/>
            <a:ext cx="1729619" cy="89425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53080" y="3495996"/>
            <a:ext cx="1854248" cy="1000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8824" y="3541230"/>
            <a:ext cx="2095500" cy="1122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40" name="Picture 3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41" name="Picture 4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44" name="Picture 4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49" name="Picture 4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0" name="Picture 4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52" name="Picture 5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3" name="Picture 5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55" name="Picture 5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6" name="Picture 5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57" name="Picture 5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12124</TotalTime>
  <Words>2477</Words>
  <Application>Microsoft Macintosh PowerPoint</Application>
  <PresentationFormat>Custom</PresentationFormat>
  <Paragraphs>590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Robs_NRL_branded_slides</vt:lpstr>
      <vt:lpstr>Safely Measuring Tor</vt:lpstr>
      <vt:lpstr>Talk Overview</vt:lpstr>
      <vt:lpstr>Talk Overview</vt:lpstr>
      <vt:lpstr>Background and Motivation</vt:lpstr>
      <vt:lpstr>Background: Onion Routing</vt:lpstr>
      <vt:lpstr>Background: Using Circuits</vt:lpstr>
      <vt:lpstr>Background: Using Circuits</vt:lpstr>
      <vt:lpstr>Background: Using Circuits</vt:lpstr>
      <vt:lpstr>Background: Using Circuits</vt:lpstr>
      <vt:lpstr>Background: Using Circuits</vt:lpstr>
      <vt:lpstr>Background: Using Circuits</vt:lpstr>
      <vt:lpstr>Background: Directory Authorities</vt:lpstr>
      <vt:lpstr>Motivation: Why Measure Tor?</vt:lpstr>
      <vt:lpstr>Motivation: Why Measure Tor?</vt:lpstr>
      <vt:lpstr>Motivation: Measurement Challenges</vt:lpstr>
      <vt:lpstr>Motivation: Measurement Challenges</vt:lpstr>
      <vt:lpstr>Motivation: Measurement Challenges</vt:lpstr>
      <vt:lpstr>Motivation: Missing Measurements</vt:lpstr>
      <vt:lpstr>Previous Measurement Studies</vt:lpstr>
      <vt:lpstr>Previous Measurement Studies</vt:lpstr>
      <vt:lpstr>The PrivCount Measurement System</vt:lpstr>
      <vt:lpstr>PrivCount: Overview</vt:lpstr>
      <vt:lpstr>PrivCount: Architecture</vt:lpstr>
      <vt:lpstr>PrivCount: Architecture</vt:lpstr>
      <vt:lpstr>PrivCount: Architecture</vt:lpstr>
      <vt:lpstr>PrivCount: Initialization</vt:lpstr>
      <vt:lpstr>PrivCount: Initialization</vt:lpstr>
      <vt:lpstr>PrivCount: Configuration</vt:lpstr>
      <vt:lpstr>PrivCount: Configuration</vt:lpstr>
      <vt:lpstr>PrivCount: Execution - Setup</vt:lpstr>
      <vt:lpstr>PrivCount: Execution - Setup</vt:lpstr>
      <vt:lpstr>PrivCount: Execution - Setup</vt:lpstr>
      <vt:lpstr>PrivCount: Collection</vt:lpstr>
      <vt:lpstr>PrivCount: Collection</vt:lpstr>
      <vt:lpstr>PrivCount: Aggregation</vt:lpstr>
      <vt:lpstr>PrivCount: Aggregation</vt:lpstr>
      <vt:lpstr>PrivCount: Aggregation</vt:lpstr>
      <vt:lpstr>Deployment and Measurement Results</vt:lpstr>
      <vt:lpstr>Deploying PrivCount</vt:lpstr>
      <vt:lpstr>Collection Phases</vt:lpstr>
      <vt:lpstr>Results: Exit Policies</vt:lpstr>
      <vt:lpstr>Results: Amount and Types of Traffic</vt:lpstr>
      <vt:lpstr>Results: Number of Unique Users</vt:lpstr>
      <vt:lpstr>Results: Number of Unique Users</vt:lpstr>
      <vt:lpstr>Results: Number of Unique Users</vt:lpstr>
      <vt:lpstr>Results: Traffic Modeling Statistics</vt:lpstr>
      <vt:lpstr>Conclusion</vt:lpstr>
      <vt:lpstr>Questions</vt:lpstr>
      <vt:lpstr>Privacy</vt:lpstr>
      <vt:lpstr>PrivCount vs PrivEx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Rob Jansen</cp:lastModifiedBy>
  <cp:revision>223</cp:revision>
  <cp:lastPrinted>2015-08-19T18:26:03Z</cp:lastPrinted>
  <dcterms:created xsi:type="dcterms:W3CDTF">2015-08-18T16:34:21Z</dcterms:created>
  <dcterms:modified xsi:type="dcterms:W3CDTF">2016-10-21T18:59:34Z</dcterms:modified>
</cp:coreProperties>
</file>