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64" r:id="rId2"/>
    <p:sldId id="326" r:id="rId3"/>
    <p:sldId id="267" r:id="rId4"/>
    <p:sldId id="268" r:id="rId5"/>
    <p:sldId id="266" r:id="rId6"/>
    <p:sldId id="258" r:id="rId7"/>
    <p:sldId id="295" r:id="rId8"/>
    <p:sldId id="296" r:id="rId9"/>
    <p:sldId id="297" r:id="rId10"/>
    <p:sldId id="298" r:id="rId11"/>
    <p:sldId id="299" r:id="rId12"/>
    <p:sldId id="294" r:id="rId13"/>
    <p:sldId id="304" r:id="rId14"/>
    <p:sldId id="303" r:id="rId15"/>
    <p:sldId id="302" r:id="rId16"/>
    <p:sldId id="301" r:id="rId17"/>
    <p:sldId id="300" r:id="rId18"/>
    <p:sldId id="305" r:id="rId19"/>
    <p:sldId id="306" r:id="rId20"/>
    <p:sldId id="307" r:id="rId21"/>
    <p:sldId id="308" r:id="rId22"/>
    <p:sldId id="309" r:id="rId23"/>
    <p:sldId id="263" r:id="rId24"/>
    <p:sldId id="323" r:id="rId25"/>
    <p:sldId id="287" r:id="rId26"/>
    <p:sldId id="332" r:id="rId27"/>
    <p:sldId id="324" r:id="rId28"/>
    <p:sldId id="286" r:id="rId29"/>
    <p:sldId id="259" r:id="rId30"/>
    <p:sldId id="311" r:id="rId31"/>
    <p:sldId id="288" r:id="rId32"/>
    <p:sldId id="289" r:id="rId33"/>
    <p:sldId id="290" r:id="rId34"/>
    <p:sldId id="291" r:id="rId35"/>
    <p:sldId id="292" r:id="rId36"/>
    <p:sldId id="339" r:id="rId37"/>
    <p:sldId id="325" r:id="rId38"/>
    <p:sldId id="310" r:id="rId39"/>
    <p:sldId id="314" r:id="rId40"/>
    <p:sldId id="313" r:id="rId41"/>
    <p:sldId id="315" r:id="rId42"/>
    <p:sldId id="316" r:id="rId43"/>
    <p:sldId id="317" r:id="rId44"/>
    <p:sldId id="318" r:id="rId45"/>
    <p:sldId id="319" r:id="rId46"/>
    <p:sldId id="321" r:id="rId47"/>
    <p:sldId id="261" r:id="rId48"/>
    <p:sldId id="322" r:id="rId49"/>
    <p:sldId id="331" r:id="rId50"/>
    <p:sldId id="333" r:id="rId51"/>
    <p:sldId id="327" r:id="rId52"/>
    <p:sldId id="329" r:id="rId53"/>
    <p:sldId id="335" r:id="rId54"/>
    <p:sldId id="336" r:id="rId55"/>
    <p:sldId id="337" r:id="rId56"/>
    <p:sldId id="338" r:id="rId57"/>
    <p:sldId id="330" r:id="rId58"/>
    <p:sldId id="269" r:id="rId59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AB2"/>
    <a:srgbClr val="1F5188"/>
    <a:srgbClr val="0B3AF5"/>
    <a:srgbClr val="001236"/>
    <a:srgbClr val="000E2A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888" y="-10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 marL="914400" indent="-220663">
              <a:lnSpc>
                <a:spcPct val="100000"/>
              </a:lnSpc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23494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u="none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6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8568"/>
            <a:ext cx="100584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9144000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6515493"/>
            <a:ext cx="5257800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4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943600" y="6515493"/>
            <a:ext cx="3657600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91094"/>
            <a:ext cx="5679649" cy="2601798"/>
          </a:xfrm>
        </p:spPr>
        <p:txBody>
          <a:bodyPr anchor="b">
            <a:noAutofit/>
          </a:bodyPr>
          <a:lstStyle>
            <a:lvl1pPr>
              <a:lnSpc>
                <a:spcPts val="3900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4722832"/>
            <a:ext cx="5257800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3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62572" y="-9426"/>
            <a:ext cx="5495827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9144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7203864"/>
            <a:ext cx="3406140" cy="4161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7203864"/>
            <a:ext cx="339471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U.S. Naval Research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/>
          </a:solidFill>
          <a:latin typeface="+mn-lt"/>
          <a:ea typeface="+mn-ea"/>
          <a:cs typeface="+mn-cs"/>
        </a:defRPr>
      </a:lvl2pPr>
      <a:lvl3pPr marL="461963" indent="-23495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0663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ob.g.jansen@nrl.navy.mi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Rob Jansen</a:t>
            </a:r>
          </a:p>
          <a:p>
            <a:r>
              <a:rPr lang="en-US" dirty="0" smtClean="0"/>
              <a:t>U.S. Naval Research Laboratory</a:t>
            </a:r>
          </a:p>
          <a:p>
            <a:r>
              <a:rPr lang="en-US" dirty="0" smtClean="0"/>
              <a:t>Center for High Assurance Computer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5063067" y="6515493"/>
            <a:ext cx="4538133" cy="952107"/>
          </a:xfrm>
        </p:spPr>
        <p:txBody>
          <a:bodyPr>
            <a:normAutofit/>
          </a:bodyPr>
          <a:lstStyle/>
          <a:p>
            <a:r>
              <a:rPr lang="en-US" b="0" dirty="0" smtClean="0"/>
              <a:t>Invited Talk, October 4</a:t>
            </a:r>
            <a:r>
              <a:rPr lang="en-US" b="0" baseline="30000" dirty="0" smtClean="0"/>
              <a:t>th</a:t>
            </a:r>
            <a:r>
              <a:rPr lang="en-US" b="0" dirty="0" smtClean="0"/>
              <a:t>, 2016</a:t>
            </a:r>
          </a:p>
          <a:p>
            <a:r>
              <a:rPr lang="en-US" b="0" dirty="0" smtClean="0"/>
              <a:t>University of Oregon</a:t>
            </a:r>
          </a:p>
          <a:p>
            <a:r>
              <a:rPr lang="en-US" b="0" dirty="0" smtClean="0"/>
              <a:t>Department of Computer and Information Science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14273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Routing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6" name="Picture 1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2464993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282923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31" y="3130343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 flipH="1" flipV="1">
            <a:off x="3231263" y="4072576"/>
            <a:ext cx="1703097" cy="208805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45656" y="2736308"/>
            <a:ext cx="1619512" cy="1450778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31264" y="4072576"/>
            <a:ext cx="1703096" cy="208805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  <a:endCxn id="9" idx="2"/>
          </p:cNvCxnSpPr>
          <p:nvPr/>
        </p:nvCxnSpPr>
        <p:spPr>
          <a:xfrm flipV="1">
            <a:off x="5320746" y="3517319"/>
            <a:ext cx="631645" cy="669766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pic>
        <p:nvPicPr>
          <p:cNvPr id="24" name="Picture 2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25" name="Picture 24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9" y="4281380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pic>
        <p:nvPicPr>
          <p:cNvPr id="27" name="Picture 2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27" y="438280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8" name="Picture 27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3220699"/>
            <a:ext cx="838333" cy="431869"/>
          </a:xfrm>
          <a:prstGeom prst="rect">
            <a:avLst/>
          </a:prstGeom>
          <a:ln>
            <a:noFill/>
          </a:ln>
        </p:spPr>
      </p:pic>
      <p:sp>
        <p:nvSpPr>
          <p:cNvPr id="32" name="Rectangle 31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574550" y="6836218"/>
            <a:ext cx="10583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7237" y="6535802"/>
            <a:ext cx="1615421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Stream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3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Routing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6" name="Picture 1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2464993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282923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8" name="Picture 17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31" y="3130343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19" name="Straight Connector 18"/>
          <p:cNvCxnSpPr/>
          <p:nvPr/>
        </p:nvCxnSpPr>
        <p:spPr>
          <a:xfrm flipH="1" flipV="1">
            <a:off x="3231263" y="4072576"/>
            <a:ext cx="1703097" cy="208805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45656" y="2736308"/>
            <a:ext cx="1619512" cy="1450778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31264" y="4072576"/>
            <a:ext cx="1703096" cy="208805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5" idx="3"/>
            <a:endCxn id="9" idx="2"/>
          </p:cNvCxnSpPr>
          <p:nvPr/>
        </p:nvCxnSpPr>
        <p:spPr>
          <a:xfrm flipV="1">
            <a:off x="5320746" y="3517319"/>
            <a:ext cx="631645" cy="669766"/>
          </a:xfrm>
          <a:prstGeom prst="line">
            <a:avLst/>
          </a:prstGeom>
          <a:ln w="57150">
            <a:solidFill>
              <a:srgbClr val="B874C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24" name="Picture 23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9" y="4281380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pic>
        <p:nvPicPr>
          <p:cNvPr id="26" name="Picture 2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27" y="4382805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80008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3220699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28" name="Straight Connector 27"/>
          <p:cNvCxnSpPr/>
          <p:nvPr/>
        </p:nvCxnSpPr>
        <p:spPr>
          <a:xfrm>
            <a:off x="6371054" y="2991156"/>
            <a:ext cx="1598254" cy="669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3"/>
          </p:cNvCxnSpPr>
          <p:nvPr/>
        </p:nvCxnSpPr>
        <p:spPr>
          <a:xfrm flipV="1">
            <a:off x="5320745" y="3522430"/>
            <a:ext cx="636428" cy="6646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</p:cNvCxnSpPr>
          <p:nvPr/>
        </p:nvCxnSpPr>
        <p:spPr>
          <a:xfrm>
            <a:off x="3375363" y="4072576"/>
            <a:ext cx="1523429" cy="2057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30536" y="2736308"/>
            <a:ext cx="1738769" cy="15571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574550" y="6836218"/>
            <a:ext cx="10583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77237" y="6535802"/>
            <a:ext cx="1615421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Stream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8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pic>
        <p:nvPicPr>
          <p:cNvPr id="89" name="Picture 8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90" name="Picture 8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91" name="Picture 9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92" name="Picture 9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93" name="Picture 9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94" name="Picture 9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95" name="Picture 9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1" y="2667069"/>
            <a:ext cx="837327" cy="1052327"/>
          </a:xfrm>
          <a:prstGeom prst="rect">
            <a:avLst/>
          </a:prstGeom>
        </p:spPr>
      </p:pic>
      <p:pic>
        <p:nvPicPr>
          <p:cNvPr id="96" name="Picture 9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97" name="Picture 9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98" name="Picture 9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45" y="2667069"/>
            <a:ext cx="837327" cy="1052327"/>
          </a:xfrm>
          <a:prstGeom prst="rect">
            <a:avLst/>
          </a:prstGeom>
        </p:spPr>
      </p:pic>
      <p:pic>
        <p:nvPicPr>
          <p:cNvPr id="99" name="Picture 9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72" y="1591160"/>
            <a:ext cx="837327" cy="1052327"/>
          </a:xfrm>
          <a:prstGeom prst="rect">
            <a:avLst/>
          </a:prstGeom>
        </p:spPr>
      </p:pic>
      <p:pic>
        <p:nvPicPr>
          <p:cNvPr id="100" name="Picture 9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72" y="3756303"/>
            <a:ext cx="837327" cy="10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  <a:endParaRPr lang="en-US" dirty="0" smtClean="0"/>
          </a:p>
        </p:txBody>
      </p:sp>
      <p:pic>
        <p:nvPicPr>
          <p:cNvPr id="76" name="Picture 7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77" name="Picture 7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78" name="Picture 7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79" name="Picture 78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80" name="Picture 79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81" name="Picture 8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82" name="Picture 8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71" y="2667069"/>
            <a:ext cx="837327" cy="1052327"/>
          </a:xfrm>
          <a:prstGeom prst="rect">
            <a:avLst/>
          </a:prstGeom>
        </p:spPr>
      </p:pic>
      <p:pic>
        <p:nvPicPr>
          <p:cNvPr id="83" name="Picture 8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84" name="Picture 8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85" name="Picture 8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86" name="Picture 8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87" name="Picture 8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  <a:endParaRPr lang="en-US" dirty="0" smtClean="0"/>
          </a:p>
        </p:txBody>
      </p:sp>
      <p:pic>
        <p:nvPicPr>
          <p:cNvPr id="58" name="Picture 5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59" name="Picture 5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60" name="Picture 5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62" name="Picture 61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63" name="Picture 6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68" name="Picture 67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69" name="Picture 68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71" name="Picture 70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72" name="Picture 71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74" name="Picture 73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75" name="Picture 74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46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609016" y="2001829"/>
            <a:ext cx="1132236" cy="1461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621427" y="3549457"/>
            <a:ext cx="124488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963632" y="3495526"/>
            <a:ext cx="124488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898024" y="3454871"/>
            <a:ext cx="12573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910436" y="3541230"/>
            <a:ext cx="1244889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073400" y="3495525"/>
            <a:ext cx="2381553" cy="784267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048145" y="3495996"/>
            <a:ext cx="2260479" cy="736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048144" y="3541232"/>
            <a:ext cx="2353613" cy="7772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4810" y="3495527"/>
            <a:ext cx="1729619" cy="89425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53080" y="3495996"/>
            <a:ext cx="1854248" cy="10006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68824" y="3541230"/>
            <a:ext cx="2095500" cy="1122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40" name="Picture 3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41" name="Picture 4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42" name="Picture 4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44" name="Picture 4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45" name="Picture 4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46" name="Picture 4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49" name="Picture 4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0" name="Picture 4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52" name="Picture 5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3" name="Picture 5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55" name="Picture 5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56" name="Picture 5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57" name="Picture 5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4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circuits replace existing ones periodically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03020" y="2416841"/>
            <a:ext cx="1728288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55372" y="2416841"/>
            <a:ext cx="2527905" cy="1078684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4810" y="3495526"/>
            <a:ext cx="117081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19" name="Picture 1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0" name="Picture 1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22" name="Picture 2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3" name="Picture 2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25" name="Picture 2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6" name="Picture 2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Using Circuits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74133" y="4811184"/>
            <a:ext cx="9330267" cy="2487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begin all circuits with a selected </a:t>
            </a:r>
            <a:r>
              <a:rPr lang="en-US" dirty="0" smtClean="0">
                <a:solidFill>
                  <a:srgbClr val="0B3AF5"/>
                </a:solidFill>
              </a:rPr>
              <a:t>guard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Relays define individual </a:t>
            </a:r>
            <a:r>
              <a:rPr lang="en-US" dirty="0" smtClean="0">
                <a:solidFill>
                  <a:srgbClr val="0B3AF5"/>
                </a:solidFill>
              </a:rPr>
              <a:t>exit policies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multiplex </a:t>
            </a:r>
            <a:r>
              <a:rPr lang="en-US" dirty="0" smtClean="0">
                <a:solidFill>
                  <a:srgbClr val="0B3AF5"/>
                </a:solidFill>
              </a:rPr>
              <a:t>streams</a:t>
            </a:r>
            <a:r>
              <a:rPr lang="en-US" dirty="0" smtClean="0"/>
              <a:t> over a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circuits replace existing ones periodically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Clients randomly choose relays, weighted by bandwidth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3020" y="2416841"/>
            <a:ext cx="1728288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55372" y="2416841"/>
            <a:ext cx="2527905" cy="1078684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64810" y="3495526"/>
            <a:ext cx="1170819" cy="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2951317"/>
            <a:ext cx="936054" cy="799636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035040" y="1617206"/>
            <a:ext cx="970812" cy="1052327"/>
            <a:chOff x="5486400" y="1426946"/>
            <a:chExt cx="882556" cy="928524"/>
          </a:xfrm>
        </p:grpSpPr>
        <p:pic>
          <p:nvPicPr>
            <p:cNvPr id="19" name="Picture 18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0" name="Picture 19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6906354" y="2669533"/>
            <a:ext cx="970812" cy="1052327"/>
            <a:chOff x="5486400" y="1426946"/>
            <a:chExt cx="882556" cy="928524"/>
          </a:xfrm>
        </p:grpSpPr>
        <p:pic>
          <p:nvPicPr>
            <p:cNvPr id="22" name="Picture 21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3" name="Picture 22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963631" y="3756303"/>
            <a:ext cx="970812" cy="1052327"/>
            <a:chOff x="5486400" y="1426946"/>
            <a:chExt cx="882556" cy="928524"/>
          </a:xfrm>
        </p:grpSpPr>
        <p:pic>
          <p:nvPicPr>
            <p:cNvPr id="25" name="Picture 24" descr="relay-oni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750" y="1426946"/>
              <a:ext cx="761206" cy="928524"/>
            </a:xfrm>
            <a:prstGeom prst="rect">
              <a:avLst/>
            </a:prstGeom>
          </p:spPr>
        </p:pic>
        <p:pic>
          <p:nvPicPr>
            <p:cNvPr id="26" name="Picture 25" descr="running_man_Exit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1524000"/>
              <a:ext cx="451152" cy="461894"/>
            </a:xfrm>
            <a:prstGeom prst="rect">
              <a:avLst/>
            </a:prstGeom>
          </p:spPr>
        </p:pic>
      </p:grpSp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426" y="1617206"/>
            <a:ext cx="936054" cy="7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Onion Services</a:t>
            </a:r>
            <a:endParaRPr lang="en-US" dirty="0"/>
          </a:p>
        </p:txBody>
      </p:sp>
      <p:pic>
        <p:nvPicPr>
          <p:cNvPr id="6" name="Picture 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619426" y="2951317"/>
            <a:ext cx="1080304" cy="799636"/>
            <a:chOff x="8619426" y="2951317"/>
            <a:chExt cx="1080304" cy="799636"/>
          </a:xfrm>
        </p:grpSpPr>
        <p:pic>
          <p:nvPicPr>
            <p:cNvPr id="17" name="Picture 16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619426" y="2951317"/>
              <a:ext cx="936054" cy="799636"/>
            </a:xfrm>
            <a:prstGeom prst="rect">
              <a:avLst/>
            </a:prstGeom>
          </p:spPr>
        </p:pic>
        <p:pic>
          <p:nvPicPr>
            <p:cNvPr id="18" name="Picture 17" descr="tor-on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840" y="3053780"/>
              <a:ext cx="501890" cy="694799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8380189" y="3719677"/>
            <a:ext cx="1572373" cy="96465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Onion Service</a:t>
            </a:r>
            <a:endParaRPr lang="en-US" sz="2800" dirty="0">
              <a:solidFill>
                <a:srgbClr val="0B3AF5"/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7042557" y="2671091"/>
            <a:ext cx="837327" cy="10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6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Onion Services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808074" y="4595788"/>
            <a:ext cx="1769008" cy="15118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607322" y="3507312"/>
            <a:ext cx="876944" cy="107336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4266" y="3507312"/>
            <a:ext cx="1406135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25" name="Picture 2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26" name="Picture 2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28" name="Picture 2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29" name="Picture 2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30" name="Picture 2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31" name="Picture 30"/>
          <p:cNvPicPr/>
          <p:nvPr/>
        </p:nvPicPr>
        <p:blipFill>
          <a:blip r:embed="rId4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4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4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619426" y="2951317"/>
            <a:ext cx="1080304" cy="799636"/>
            <a:chOff x="8619426" y="2951317"/>
            <a:chExt cx="1080304" cy="799636"/>
          </a:xfrm>
        </p:grpSpPr>
        <p:pic>
          <p:nvPicPr>
            <p:cNvPr id="35" name="Picture 34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619426" y="2951317"/>
              <a:ext cx="936054" cy="799636"/>
            </a:xfrm>
            <a:prstGeom prst="rect">
              <a:avLst/>
            </a:prstGeom>
          </p:spPr>
        </p:pic>
        <p:pic>
          <p:nvPicPr>
            <p:cNvPr id="36" name="Picture 35" descr="tor-on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840" y="3053780"/>
              <a:ext cx="501890" cy="694799"/>
            </a:xfrm>
            <a:prstGeom prst="rect">
              <a:avLst/>
            </a:prstGeom>
          </p:spPr>
        </p:pic>
      </p:grpSp>
      <p:pic>
        <p:nvPicPr>
          <p:cNvPr id="37" name="Picture 36"/>
          <p:cNvPicPr/>
          <p:nvPr/>
        </p:nvPicPr>
        <p:blipFill>
          <a:blip r:embed="rId4"/>
          <a:stretch>
            <a:fillRect/>
          </a:stretch>
        </p:blipFill>
        <p:spPr>
          <a:xfrm>
            <a:off x="7042557" y="2671091"/>
            <a:ext cx="837327" cy="10469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380189" y="3719677"/>
            <a:ext cx="1572373" cy="96465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Onion Service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60535" y="4741520"/>
            <a:ext cx="68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IP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40" name="Content Placeholder 4"/>
          <p:cNvSpPr>
            <a:spLocks noGrp="1"/>
          </p:cNvSpPr>
          <p:nvPr>
            <p:ph idx="13"/>
          </p:nvPr>
        </p:nvSpPr>
        <p:spPr>
          <a:xfrm>
            <a:off x="457200" y="5079992"/>
            <a:ext cx="9121140" cy="23643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Onion services maintain circuits to </a:t>
            </a:r>
            <a:r>
              <a:rPr lang="en-US" dirty="0" smtClean="0">
                <a:solidFill>
                  <a:srgbClr val="0B3AF5"/>
                </a:solidFill>
              </a:rPr>
              <a:t>introduction points </a:t>
            </a:r>
            <a:r>
              <a:rPr lang="en-US" dirty="0" smtClean="0"/>
              <a:t>(IPs)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2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 Distributed System for Safely Measuring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Rob Jansen</a:t>
            </a:r>
          </a:p>
          <a:p>
            <a:r>
              <a:rPr lang="en-US" dirty="0" smtClean="0"/>
              <a:t>U.S. Naval Research Laboratory</a:t>
            </a:r>
          </a:p>
          <a:p>
            <a:r>
              <a:rPr lang="en-US" dirty="0" smtClean="0"/>
              <a:t>Center for High Assurance Computer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5063067" y="6515493"/>
            <a:ext cx="4538133" cy="952107"/>
          </a:xfrm>
        </p:spPr>
        <p:txBody>
          <a:bodyPr>
            <a:normAutofit/>
          </a:bodyPr>
          <a:lstStyle/>
          <a:p>
            <a:r>
              <a:rPr lang="en-US" b="0" dirty="0" smtClean="0"/>
              <a:t>Invited Talk, October 4</a:t>
            </a:r>
            <a:r>
              <a:rPr lang="en-US" b="0" baseline="30000" dirty="0" smtClean="0"/>
              <a:t>th</a:t>
            </a:r>
            <a:r>
              <a:rPr lang="en-US" b="0" dirty="0" smtClean="0"/>
              <a:t>, 2016</a:t>
            </a:r>
          </a:p>
          <a:p>
            <a:r>
              <a:rPr lang="en-US" b="0" dirty="0" smtClean="0"/>
              <a:t>University of Oregon</a:t>
            </a:r>
          </a:p>
          <a:p>
            <a:r>
              <a:rPr lang="en-US" b="0" dirty="0" smtClean="0"/>
              <a:t>Department of Computer and Information Science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51217" y="4595345"/>
            <a:ext cx="599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“Safely </a:t>
            </a:r>
            <a:r>
              <a:rPr lang="en-US" dirty="0">
                <a:solidFill>
                  <a:schemeClr val="bg1"/>
                </a:solidFill>
              </a:rPr>
              <a:t>Measuring </a:t>
            </a:r>
            <a:r>
              <a:rPr lang="en-US" dirty="0" smtClean="0">
                <a:solidFill>
                  <a:schemeClr val="bg1"/>
                </a:solidFill>
              </a:rPr>
              <a:t>Tor”, </a:t>
            </a:r>
            <a:r>
              <a:rPr lang="en-US" dirty="0">
                <a:solidFill>
                  <a:schemeClr val="bg1"/>
                </a:solidFill>
              </a:rPr>
              <a:t>Rob Jansen and Aaron </a:t>
            </a:r>
            <a:r>
              <a:rPr lang="en-US" dirty="0" smtClean="0">
                <a:solidFill>
                  <a:schemeClr val="bg1"/>
                </a:solidFill>
              </a:rPr>
              <a:t>Johnson, In the </a:t>
            </a:r>
            <a:r>
              <a:rPr lang="en-US" i="1" dirty="0" smtClean="0">
                <a:solidFill>
                  <a:schemeClr val="bg1"/>
                </a:solidFill>
              </a:rPr>
              <a:t>Proceedings of the 23rd </a:t>
            </a:r>
            <a:r>
              <a:rPr lang="en-US" i="1" dirty="0">
                <a:solidFill>
                  <a:schemeClr val="bg1"/>
                </a:solidFill>
              </a:rPr>
              <a:t>ACM Conference on Computer and Communication Security </a:t>
            </a:r>
            <a:r>
              <a:rPr lang="en-US" dirty="0">
                <a:solidFill>
                  <a:schemeClr val="bg1"/>
                </a:solidFill>
              </a:rPr>
              <a:t>(CCS 2016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6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Services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7189" y="3387594"/>
            <a:ext cx="1314214" cy="29012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63467" y="2449071"/>
            <a:ext cx="1829487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16762" y="2494425"/>
            <a:ext cx="786226" cy="816359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1585" y="3552666"/>
            <a:ext cx="1224698" cy="30235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177241" y="3492194"/>
            <a:ext cx="1648051" cy="7559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61369" y="3431723"/>
            <a:ext cx="695508" cy="1118712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07322" y="3507312"/>
            <a:ext cx="876944" cy="107336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08074" y="4595788"/>
            <a:ext cx="1769008" cy="15118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84266" y="3507312"/>
            <a:ext cx="1406135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20" name="Picture 1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21" name="Picture 2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619426" y="2951317"/>
            <a:ext cx="1080304" cy="799636"/>
            <a:chOff x="8619426" y="2951317"/>
            <a:chExt cx="1080304" cy="799636"/>
          </a:xfrm>
        </p:grpSpPr>
        <p:pic>
          <p:nvPicPr>
            <p:cNvPr id="26" name="Picture 2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619426" y="2951317"/>
              <a:ext cx="936054" cy="799636"/>
            </a:xfrm>
            <a:prstGeom prst="rect">
              <a:avLst/>
            </a:prstGeom>
          </p:spPr>
        </p:pic>
        <p:pic>
          <p:nvPicPr>
            <p:cNvPr id="27" name="Picture 26" descr="tor-on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840" y="3053780"/>
              <a:ext cx="501890" cy="694799"/>
            </a:xfrm>
            <a:prstGeom prst="rect">
              <a:avLst/>
            </a:prstGeom>
          </p:spPr>
        </p:pic>
      </p:grpSp>
      <p:pic>
        <p:nvPicPr>
          <p:cNvPr id="28" name="Picture 27"/>
          <p:cNvPicPr/>
          <p:nvPr/>
        </p:nvPicPr>
        <p:blipFill>
          <a:blip r:embed="rId4"/>
          <a:stretch>
            <a:fillRect/>
          </a:stretch>
        </p:blipFill>
        <p:spPr>
          <a:xfrm>
            <a:off x="7042557" y="2671091"/>
            <a:ext cx="837327" cy="104697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380189" y="3719677"/>
            <a:ext cx="1572373" cy="96465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Onion Service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60535" y="4741520"/>
            <a:ext cx="68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IP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26668" y="2583946"/>
            <a:ext cx="82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R</a:t>
            </a:r>
            <a:r>
              <a:rPr lang="en-US" sz="2800" dirty="0" smtClean="0">
                <a:solidFill>
                  <a:srgbClr val="0B3AF5"/>
                </a:solidFill>
              </a:rPr>
              <a:t>P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3"/>
          </p:nvPr>
        </p:nvSpPr>
        <p:spPr>
          <a:xfrm>
            <a:off x="457200" y="5079992"/>
            <a:ext cx="9121140" cy="23643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Onion services maintain circuits to </a:t>
            </a:r>
            <a:r>
              <a:rPr lang="en-US" dirty="0" smtClean="0">
                <a:solidFill>
                  <a:srgbClr val="0B3AF5"/>
                </a:solidFill>
              </a:rPr>
              <a:t>introduction points </a:t>
            </a:r>
            <a:r>
              <a:rPr lang="en-US" dirty="0" smtClean="0"/>
              <a:t>(IPs)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creates circuit to </a:t>
            </a:r>
            <a:r>
              <a:rPr lang="en-US" dirty="0" smtClean="0">
                <a:solidFill>
                  <a:srgbClr val="0B3AF5"/>
                </a:solidFill>
              </a:rPr>
              <a:t>rendezvous </a:t>
            </a:r>
            <a:r>
              <a:rPr lang="en-US" dirty="0">
                <a:solidFill>
                  <a:srgbClr val="0B3AF5"/>
                </a:solidFill>
              </a:rPr>
              <a:t>p</a:t>
            </a:r>
            <a:r>
              <a:rPr lang="en-US" dirty="0" smtClean="0">
                <a:solidFill>
                  <a:srgbClr val="0B3AF5"/>
                </a:solidFill>
              </a:rPr>
              <a:t>oint </a:t>
            </a:r>
            <a:r>
              <a:rPr lang="en-US" dirty="0" smtClean="0"/>
              <a:t>(RP) and IP and requests connection to 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1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Services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808074" y="4595788"/>
            <a:ext cx="1769008" cy="15118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50583" y="3310782"/>
            <a:ext cx="1224698" cy="15117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7189" y="3387594"/>
            <a:ext cx="1314214" cy="29012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63467" y="2449071"/>
            <a:ext cx="1829487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116762" y="2494425"/>
            <a:ext cx="786226" cy="816359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2715" y="2464190"/>
            <a:ext cx="952543" cy="982651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75737" y="3310783"/>
            <a:ext cx="1723649" cy="15116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07322" y="3507312"/>
            <a:ext cx="876944" cy="107336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84266" y="3507312"/>
            <a:ext cx="1406135" cy="0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97" y="2669533"/>
            <a:ext cx="837327" cy="1052327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924" y="3750953"/>
            <a:ext cx="837327" cy="1052327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06" y="3750953"/>
            <a:ext cx="837327" cy="1052327"/>
          </a:xfrm>
          <a:prstGeom prst="rect">
            <a:avLst/>
          </a:prstGeom>
        </p:spPr>
      </p:pic>
      <p:pic>
        <p:nvPicPr>
          <p:cNvPr id="21" name="Picture 2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25" y="1617206"/>
            <a:ext cx="837327" cy="1052327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2413872" y="3756303"/>
            <a:ext cx="837327" cy="104697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60535" y="4741520"/>
            <a:ext cx="68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IP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26668" y="2583946"/>
            <a:ext cx="82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R</a:t>
            </a:r>
            <a:r>
              <a:rPr lang="en-US" sz="2800" dirty="0" smtClean="0">
                <a:solidFill>
                  <a:srgbClr val="0B3AF5"/>
                </a:solidFill>
              </a:rPr>
              <a:t>P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0189" y="3719677"/>
            <a:ext cx="1572373" cy="964651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Onion Service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2" name="Content Placeholder 4"/>
          <p:cNvSpPr>
            <a:spLocks noGrp="1"/>
          </p:cNvSpPr>
          <p:nvPr>
            <p:ph idx="13"/>
          </p:nvPr>
        </p:nvSpPr>
        <p:spPr>
          <a:xfrm>
            <a:off x="457200" y="5079992"/>
            <a:ext cx="9121140" cy="23643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Onion services maintain circuits to </a:t>
            </a:r>
            <a:r>
              <a:rPr lang="en-US" dirty="0" smtClean="0">
                <a:solidFill>
                  <a:srgbClr val="0B3AF5"/>
                </a:solidFill>
              </a:rPr>
              <a:t>introduction points </a:t>
            </a:r>
            <a:r>
              <a:rPr lang="en-US" dirty="0" smtClean="0"/>
              <a:t>(IPs)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creates circuit to </a:t>
            </a:r>
            <a:r>
              <a:rPr lang="en-US" dirty="0" smtClean="0">
                <a:solidFill>
                  <a:srgbClr val="0B3AF5"/>
                </a:solidFill>
              </a:rPr>
              <a:t>rendezvous </a:t>
            </a:r>
            <a:r>
              <a:rPr lang="en-US" dirty="0">
                <a:solidFill>
                  <a:srgbClr val="0B3AF5"/>
                </a:solidFill>
              </a:rPr>
              <a:t>p</a:t>
            </a:r>
            <a:r>
              <a:rPr lang="en-US" dirty="0" smtClean="0">
                <a:solidFill>
                  <a:srgbClr val="0B3AF5"/>
                </a:solidFill>
              </a:rPr>
              <a:t>oint </a:t>
            </a:r>
            <a:r>
              <a:rPr lang="en-US" dirty="0" smtClean="0"/>
              <a:t>(RP) and IP and requests connection to RP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Onion </a:t>
            </a:r>
            <a:r>
              <a:rPr lang="en-US" dirty="0"/>
              <a:t>s</a:t>
            </a:r>
            <a:r>
              <a:rPr lang="en-US" dirty="0" smtClean="0"/>
              <a:t>ervice connects to RP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23481" y="3391885"/>
            <a:ext cx="1334421" cy="321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190945" y="2427368"/>
            <a:ext cx="751212" cy="8589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882272" y="2459519"/>
            <a:ext cx="1860550" cy="69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59787" y="2562881"/>
            <a:ext cx="831599" cy="877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675309" y="3311509"/>
            <a:ext cx="3697793" cy="160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79" y="2669533"/>
            <a:ext cx="837327" cy="1052327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497564" y="2951317"/>
            <a:ext cx="508712" cy="799636"/>
          </a:xfrm>
          <a:prstGeom prst="rect">
            <a:avLst/>
          </a:prstGeom>
        </p:spPr>
      </p:pic>
      <p:pic>
        <p:nvPicPr>
          <p:cNvPr id="20" name="Picture 1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43" y="1617206"/>
            <a:ext cx="837327" cy="1052327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2429837" y="1596511"/>
            <a:ext cx="837327" cy="1046977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1576545" y="2669533"/>
            <a:ext cx="837327" cy="104697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619426" y="2951317"/>
            <a:ext cx="1080304" cy="799636"/>
            <a:chOff x="8619426" y="2951317"/>
            <a:chExt cx="1080304" cy="799636"/>
          </a:xfrm>
        </p:grpSpPr>
        <p:pic>
          <p:nvPicPr>
            <p:cNvPr id="26" name="Picture 2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619426" y="2951317"/>
              <a:ext cx="936054" cy="799636"/>
            </a:xfrm>
            <a:prstGeom prst="rect">
              <a:avLst/>
            </a:prstGeom>
          </p:spPr>
        </p:pic>
        <p:pic>
          <p:nvPicPr>
            <p:cNvPr id="27" name="Picture 26" descr="tor-on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7840" y="3053780"/>
              <a:ext cx="501890" cy="694799"/>
            </a:xfrm>
            <a:prstGeom prst="rect">
              <a:avLst/>
            </a:prstGeom>
          </p:spPr>
        </p:pic>
      </p:grpSp>
      <p:pic>
        <p:nvPicPr>
          <p:cNvPr id="28" name="Picture 27"/>
          <p:cNvPicPr/>
          <p:nvPr/>
        </p:nvPicPr>
        <p:blipFill>
          <a:blip r:embed="rId3"/>
          <a:stretch>
            <a:fillRect/>
          </a:stretch>
        </p:blipFill>
        <p:spPr>
          <a:xfrm>
            <a:off x="7042557" y="2671091"/>
            <a:ext cx="837327" cy="10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9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Directory Authorities</a:t>
            </a:r>
            <a:endParaRPr lang="en-US" dirty="0"/>
          </a:p>
        </p:txBody>
      </p:sp>
      <p:pic>
        <p:nvPicPr>
          <p:cNvPr id="6" name="Picture 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57" y="5538864"/>
            <a:ext cx="837327" cy="1052327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439" y="5538864"/>
            <a:ext cx="837327" cy="1052327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82" y="6178836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64" y="6178836"/>
            <a:ext cx="837327" cy="1052327"/>
          </a:xfrm>
          <a:prstGeom prst="rect">
            <a:avLst/>
          </a:prstGeom>
        </p:spPr>
      </p:pic>
      <p:pic>
        <p:nvPicPr>
          <p:cNvPr id="10" name="Picture 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31" y="5536400"/>
            <a:ext cx="837327" cy="1052327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002" y="4882633"/>
            <a:ext cx="837327" cy="1052327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84" y="4882633"/>
            <a:ext cx="837327" cy="1052327"/>
          </a:xfrm>
          <a:prstGeom prst="rect">
            <a:avLst/>
          </a:prstGeom>
        </p:spPr>
      </p:pic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5" y="5536400"/>
            <a:ext cx="837327" cy="1052327"/>
          </a:xfrm>
          <a:prstGeom prst="rect">
            <a:avLst/>
          </a:prstGeom>
        </p:spPr>
      </p:pic>
      <p:pic>
        <p:nvPicPr>
          <p:cNvPr id="14" name="Picture 13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1" y="4856587"/>
            <a:ext cx="837327" cy="1052327"/>
          </a:xfrm>
          <a:prstGeom prst="rect">
            <a:avLst/>
          </a:prstGeom>
        </p:spPr>
      </p:pic>
      <p:pic>
        <p:nvPicPr>
          <p:cNvPr id="15" name="Picture 14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0" y="6184186"/>
            <a:ext cx="837327" cy="10523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40855" y="1939653"/>
            <a:ext cx="1024039" cy="813662"/>
            <a:chOff x="2361061" y="2075712"/>
            <a:chExt cx="1024039" cy="813662"/>
          </a:xfrm>
        </p:grpSpPr>
        <p:pic>
          <p:nvPicPr>
            <p:cNvPr id="17" name="Picture 1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18" name="Picture 17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439961" y="1925758"/>
            <a:ext cx="1024039" cy="813662"/>
            <a:chOff x="2361061" y="2075712"/>
            <a:chExt cx="1024039" cy="813662"/>
          </a:xfrm>
        </p:grpSpPr>
        <p:pic>
          <p:nvPicPr>
            <p:cNvPr id="20" name="Picture 1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1" name="Picture 20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452981" y="1910641"/>
            <a:ext cx="1024039" cy="813662"/>
            <a:chOff x="2361061" y="2075712"/>
            <a:chExt cx="1024039" cy="813662"/>
          </a:xfrm>
        </p:grpSpPr>
        <p:pic>
          <p:nvPicPr>
            <p:cNvPr id="23" name="Picture 2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4" name="Picture 23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466004" y="1940875"/>
            <a:ext cx="1024039" cy="813662"/>
            <a:chOff x="2361061" y="2075712"/>
            <a:chExt cx="1024039" cy="813662"/>
          </a:xfrm>
        </p:grpSpPr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27" name="Picture 26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4465110" y="1926980"/>
            <a:ext cx="1024039" cy="813662"/>
            <a:chOff x="2361061" y="2075712"/>
            <a:chExt cx="1024039" cy="813662"/>
          </a:xfrm>
        </p:grpSpPr>
        <p:pic>
          <p:nvPicPr>
            <p:cNvPr id="29" name="Picture 2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0" name="Picture 29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478130" y="1926981"/>
            <a:ext cx="1024039" cy="813662"/>
            <a:chOff x="2361061" y="2075712"/>
            <a:chExt cx="1024039" cy="813662"/>
          </a:xfrm>
        </p:grpSpPr>
        <p:pic>
          <p:nvPicPr>
            <p:cNvPr id="32" name="Picture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3" name="Picture 32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473627" y="1939652"/>
            <a:ext cx="1024039" cy="813662"/>
            <a:chOff x="2361061" y="2075712"/>
            <a:chExt cx="1024039" cy="813662"/>
          </a:xfrm>
        </p:grpSpPr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6" name="Picture 35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7472733" y="1925757"/>
            <a:ext cx="1024039" cy="813662"/>
            <a:chOff x="2361061" y="2075712"/>
            <a:chExt cx="1024039" cy="813662"/>
          </a:xfrm>
        </p:grpSpPr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39" name="Picture 38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8485753" y="1925758"/>
            <a:ext cx="1024039" cy="813662"/>
            <a:chOff x="2361061" y="2075712"/>
            <a:chExt cx="1024039" cy="813662"/>
          </a:xfrm>
        </p:grpSpPr>
        <p:pic>
          <p:nvPicPr>
            <p:cNvPr id="41" name="Picture 4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061" y="2075712"/>
              <a:ext cx="936054" cy="799636"/>
            </a:xfrm>
            <a:prstGeom prst="rect">
              <a:avLst/>
            </a:prstGeom>
          </p:spPr>
        </p:pic>
        <p:pic>
          <p:nvPicPr>
            <p:cNvPr id="42" name="Picture 41" descr="Gold-police-badg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703" y="2449071"/>
              <a:ext cx="451397" cy="440303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706432" y="1300124"/>
            <a:ext cx="5170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Directory Authorities</a:t>
            </a:r>
            <a:endParaRPr lang="en-US" sz="2800" dirty="0">
              <a:solidFill>
                <a:srgbClr val="0B3AF5"/>
              </a:solidFill>
            </a:endParaRPr>
          </a:p>
        </p:txBody>
      </p:sp>
      <p:pic>
        <p:nvPicPr>
          <p:cNvPr id="44" name="Picture 43" descr="docume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46" y="3356135"/>
            <a:ext cx="795683" cy="1075247"/>
          </a:xfrm>
          <a:prstGeom prst="rect">
            <a:avLst/>
          </a:prstGeom>
        </p:spPr>
      </p:pic>
      <p:sp>
        <p:nvSpPr>
          <p:cNvPr id="45" name="Left Brace 44"/>
          <p:cNvSpPr/>
          <p:nvPr/>
        </p:nvSpPr>
        <p:spPr>
          <a:xfrm rot="16200000">
            <a:off x="4717371" y="-1618228"/>
            <a:ext cx="498922" cy="9238155"/>
          </a:xfrm>
          <a:prstGeom prst="leftBrace">
            <a:avLst>
              <a:gd name="adj1" fmla="val 8333"/>
              <a:gd name="adj2" fmla="val 32160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/>
          <p:cNvSpPr/>
          <p:nvPr/>
        </p:nvSpPr>
        <p:spPr>
          <a:xfrm rot="5400000">
            <a:off x="4603972" y="1580590"/>
            <a:ext cx="498922" cy="6320047"/>
          </a:xfrm>
          <a:prstGeom prst="leftBrace">
            <a:avLst>
              <a:gd name="adj1" fmla="val 8333"/>
              <a:gd name="adj2" fmla="val 74878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4"/>
          <p:cNvSpPr>
            <a:spLocks noGrp="1"/>
          </p:cNvSpPr>
          <p:nvPr>
            <p:ph idx="13"/>
          </p:nvPr>
        </p:nvSpPr>
        <p:spPr>
          <a:xfrm>
            <a:off x="3809998" y="3287183"/>
            <a:ext cx="6112934" cy="13525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Hourly network </a:t>
            </a:r>
            <a:r>
              <a:rPr lang="en-US" dirty="0" smtClean="0">
                <a:solidFill>
                  <a:srgbClr val="0B3AF5"/>
                </a:solidFill>
              </a:rPr>
              <a:t>consensus</a:t>
            </a:r>
            <a:r>
              <a:rPr lang="en-US" dirty="0" smtClean="0"/>
              <a:t> by majority vote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Relay info (IPs, pub keys, bandwidths, etc.)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Parameters (performance thresholds,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Measure 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Why </a:t>
            </a:r>
            <a:r>
              <a:rPr lang="en-US" dirty="0"/>
              <a:t>are Tor network measurements needed?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usage behaviors to focus effort and resources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network protocols and calibrate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inform policy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1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Why Measure Tor?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Why </a:t>
            </a:r>
            <a:r>
              <a:rPr lang="en-US" dirty="0"/>
              <a:t>are Tor network measurements needed?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usage behaviors to focus effort and resources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understand network protocols and calibrate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To inform policy discussion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1999" y="4231802"/>
            <a:ext cx="7643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“Tor metrics are the ammunition that lets Tor and other security advocates argue for a more private and secure  Internet from a position of data, rather than just dogma or perspective.</a:t>
            </a:r>
            <a:r>
              <a:rPr lang="en-US" sz="2400" i="1" dirty="0" smtClean="0"/>
              <a:t>”</a:t>
            </a:r>
          </a:p>
          <a:p>
            <a:endParaRPr lang="en-US" sz="2400" dirty="0"/>
          </a:p>
          <a:p>
            <a:r>
              <a:rPr lang="en-US" sz="2400" dirty="0"/>
              <a:t>	– Bruce </a:t>
            </a:r>
            <a:r>
              <a:rPr lang="en-US" sz="2400" dirty="0" err="1"/>
              <a:t>Schneier</a:t>
            </a:r>
            <a:r>
              <a:rPr lang="en-US" sz="2400" dirty="0"/>
              <a:t> </a:t>
            </a:r>
            <a:r>
              <a:rPr lang="en-US" sz="2400" dirty="0" smtClean="0"/>
              <a:t>(2016-06-01)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0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68214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5011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6450745" y="1804718"/>
            <a:ext cx="3024831" cy="1737876"/>
          </a:xfrm>
          <a:prstGeom prst="wedgeRectCallout">
            <a:avLst>
              <a:gd name="adj1" fmla="val -18764"/>
              <a:gd name="adj2" fmla="val 61764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800" dirty="0" smtClean="0">
                <a:solidFill>
                  <a:srgbClr val="0B3AF5"/>
                </a:solidFill>
              </a:rPr>
              <a:t>Safety concerns: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Per-relay outputs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Data stored locally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No privacy proofs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79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Motivation: Measurement Challenges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22757" y="1521043"/>
            <a:ext cx="5510194" cy="1172703"/>
            <a:chOff x="2232667" y="1268386"/>
            <a:chExt cx="5510194" cy="1172703"/>
          </a:xfrm>
        </p:grpSpPr>
        <p:pic>
          <p:nvPicPr>
            <p:cNvPr id="7" name="Picture 6" descr="metrics-log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8" name="Picture 7" descr="metrics-wordmar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97201" y="2065866"/>
              <a:ext cx="304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https://</a:t>
              </a:r>
              <a:r>
                <a:rPr lang="en-US" dirty="0" err="1" smtClean="0"/>
                <a:t>metrics.torproject.org</a:t>
              </a:r>
              <a:endParaRPr lang="en-US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01820"/>
              </p:ext>
            </p:extLst>
          </p:nvPr>
        </p:nvGraphicFramePr>
        <p:xfrm>
          <a:off x="556494" y="3777693"/>
          <a:ext cx="8902374" cy="342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914"/>
                <a:gridCol w="3626455"/>
                <a:gridCol w="1286807"/>
                <a:gridCol w="1554198"/>
              </a:tblGrid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Data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Privacy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Inaccurate</a:t>
                      </a:r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r>
                        <a:rPr lang="en-US" baseline="0" dirty="0" smtClean="0"/>
                        <a:t> BW 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Relay BW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4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# daily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Inferred</a:t>
                      </a:r>
                      <a:r>
                        <a:rPr lang="en-US" baseline="0" dirty="0" smtClean="0"/>
                        <a:t> (consensus fetches)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# users per 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</a:t>
                      </a:r>
                      <a:r>
                        <a:rPr lang="en-US" baseline="0" dirty="0" smtClean="0"/>
                        <a:t> rounded,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41729">
                <a:tc>
                  <a:txBody>
                    <a:bodyPr/>
                    <a:lstStyle/>
                    <a:p>
                      <a:r>
                        <a:rPr lang="en-US" dirty="0" smtClean="0"/>
                        <a:t>Exit traffic per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Aggregated ~ 24 hours, opt-in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ular Callout 11"/>
          <p:cNvSpPr/>
          <p:nvPr/>
        </p:nvSpPr>
        <p:spPr>
          <a:xfrm>
            <a:off x="6283629" y="1704455"/>
            <a:ext cx="3542896" cy="1838139"/>
          </a:xfrm>
          <a:prstGeom prst="wedgeRectCallout">
            <a:avLst>
              <a:gd name="adj1" fmla="val 16142"/>
              <a:gd name="adj2" fmla="val 63582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sz="2800" dirty="0" smtClean="0">
                <a:solidFill>
                  <a:srgbClr val="0B3AF5"/>
                </a:solidFill>
              </a:rPr>
              <a:t>Accuracy concerns: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Per-relay noise</a:t>
            </a:r>
          </a:p>
          <a:p>
            <a:pPr marL="2857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Opt-in and inconsistent sampling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3108124"/>
            <a:ext cx="5843139" cy="551442"/>
          </a:xfrm>
        </p:spPr>
        <p:txBody>
          <a:bodyPr/>
          <a:lstStyle/>
          <a:p>
            <a:pPr lvl="1"/>
            <a:r>
              <a:rPr lang="en-US" dirty="0" smtClean="0"/>
              <a:t>Some Existing Measurements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Missing Measurements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Many useful statistics are not collected for safety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number of unique users at any time, how long they stay online, how often they join and leave, usage behavior</a:t>
            </a:r>
          </a:p>
          <a:p>
            <a:pPr lvl="1"/>
            <a:r>
              <a:rPr lang="en-US" dirty="0" smtClean="0"/>
              <a:t>Relays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otal bandwidth capacity, congestion and queuing delays, circuit and other failures, denial of service and other attacks</a:t>
            </a:r>
          </a:p>
          <a:p>
            <a:pPr lvl="1"/>
            <a:r>
              <a:rPr lang="en-US" dirty="0" smtClean="0"/>
              <a:t>Destinations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Popular destinations, popular applications, effects of DNS, properties of traffic (bytes and connections per page, etc.)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4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PrivCount</a:t>
            </a:r>
            <a:r>
              <a:rPr lang="en-US" dirty="0" smtClean="0"/>
              <a:t> Measurement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4268230"/>
            <a:ext cx="9121140" cy="292032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PrivCount</a:t>
            </a:r>
            <a:r>
              <a:rPr lang="en-US" dirty="0" smtClean="0"/>
              <a:t> system architecture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Distributed measurement and aggregation protocol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ecure computation and private output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3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38960" y="1341971"/>
            <a:ext cx="8943219" cy="2925907"/>
            <a:chOff x="338960" y="1341971"/>
            <a:chExt cx="8943219" cy="2925907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8" name="Cloud 7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90" name="Content Placeholder 33"/>
          <p:cNvSpPr txBox="1">
            <a:spLocks/>
          </p:cNvSpPr>
          <p:nvPr/>
        </p:nvSpPr>
        <p:spPr>
          <a:xfrm>
            <a:off x="457200" y="4919037"/>
            <a:ext cx="9121140" cy="2588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Tor: an anonymous communication, censorship resistant, privacy-enhancing communication system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86854" y="405097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Estimated ~1.75 M. Users/Day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metrics.torproject.org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77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Distributed measurement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“Privacy-preserving counting” system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Tracks various types of Tor events, computes </a:t>
            </a:r>
            <a:br>
              <a:rPr lang="en-US" dirty="0" smtClean="0"/>
            </a:br>
            <a:r>
              <a:rPr lang="en-US" dirty="0" smtClean="0"/>
              <a:t>statistics from those events</a:t>
            </a:r>
            <a:endParaRPr lang="en-US" dirty="0"/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Based on PrivEx-S2 by </a:t>
            </a:r>
            <a:r>
              <a:rPr lang="en-US" dirty="0" err="1" smtClean="0"/>
              <a:t>Elahi</a:t>
            </a:r>
            <a:r>
              <a:rPr lang="en-US" dirty="0" smtClean="0"/>
              <a:t> et al. (CCS 2014)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Distributes trust using secret sharing across many operators</a:t>
            </a:r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Achieves </a:t>
            </a:r>
            <a:r>
              <a:rPr lang="en-US" dirty="0">
                <a:solidFill>
                  <a:srgbClr val="0B3AF5"/>
                </a:solidFill>
              </a:rPr>
              <a:t>f</a:t>
            </a:r>
            <a:r>
              <a:rPr lang="en-US" dirty="0" smtClean="0">
                <a:solidFill>
                  <a:srgbClr val="0B3AF5"/>
                </a:solidFill>
              </a:rPr>
              <a:t>orward privacy</a:t>
            </a:r>
            <a:r>
              <a:rPr lang="en-US" dirty="0" smtClean="0"/>
              <a:t> during measurement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the adversary cannot learn the state of the measurement before time of compromise</a:t>
            </a:r>
            <a:br>
              <a:rPr lang="en-US" dirty="0" smtClean="0"/>
            </a:br>
            <a:endParaRPr lang="en-US" dirty="0" smtClean="0"/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Provides </a:t>
            </a:r>
            <a:r>
              <a:rPr lang="en-US" dirty="0">
                <a:solidFill>
                  <a:srgbClr val="0B3AF5"/>
                </a:solidFill>
              </a:rPr>
              <a:t>d</a:t>
            </a:r>
            <a:r>
              <a:rPr lang="en-US" dirty="0" smtClean="0">
                <a:solidFill>
                  <a:srgbClr val="0B3AF5"/>
                </a:solidFill>
              </a:rPr>
              <a:t>ifferential privacy</a:t>
            </a:r>
            <a:r>
              <a:rPr lang="en-US" dirty="0" smtClean="0"/>
              <a:t> of the results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prevents confirmation of the actions of a specific user given the output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59596" y="1780014"/>
            <a:ext cx="1222537" cy="1066800"/>
            <a:chOff x="6400802" y="3894668"/>
            <a:chExt cx="1222537" cy="1066800"/>
          </a:xfrm>
        </p:grpSpPr>
        <p:grpSp>
          <p:nvGrpSpPr>
            <p:cNvPr id="20" name="Group 19"/>
            <p:cNvGrpSpPr/>
            <p:nvPr/>
          </p:nvGrpSpPr>
          <p:grpSpPr>
            <a:xfrm>
              <a:off x="6451600" y="3968284"/>
              <a:ext cx="1171739" cy="993183"/>
              <a:chOff x="6908800" y="3443351"/>
              <a:chExt cx="1171739" cy="993183"/>
            </a:xfrm>
          </p:grpSpPr>
          <p:pic>
            <p:nvPicPr>
              <p:cNvPr id="22" name="Picture 21" descr="python2-300px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23" name="Picture 22" descr="privcount-bars-03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21" name="Rounded Rectangle 20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6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6" name="Picture 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7" name="Picture 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10" name="Picture 9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" name="Picture 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6" name="Picture 4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7" name="Picture 4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10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Tally Server (TS)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Central, untrusted proxy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Collection facilitator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6" name="Picture 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7" name="Picture 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10" name="Picture 9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" name="Picture 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6" name="Picture 4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7" name="Picture 4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70083" y="4035247"/>
            <a:ext cx="1222537" cy="1117594"/>
            <a:chOff x="6400802" y="3843874"/>
            <a:chExt cx="1222537" cy="1117594"/>
          </a:xfrm>
        </p:grpSpPr>
        <p:grpSp>
          <p:nvGrpSpPr>
            <p:cNvPr id="32" name="Group 31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6" name="Picture 2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7" name="Picture 2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H="1" flipV="1">
            <a:off x="5517682" y="34256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31208" y="34256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4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</a:t>
            </a:r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 Collectors (DCs)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</a:t>
            </a:r>
            <a:br>
              <a:rPr lang="en-US" dirty="0" smtClean="0"/>
            </a:br>
            <a:r>
              <a:rPr lang="en-US" dirty="0" smtClean="0"/>
              <a:t>counters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Tally Server (TS)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Central, untrusted proxy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Collection facilitator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Share Keepers (SKs)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Stores DC secrets, </a:t>
            </a:r>
            <a:br>
              <a:rPr lang="en-US" dirty="0" smtClean="0"/>
            </a:br>
            <a:r>
              <a:rPr lang="en-US" dirty="0" smtClean="0"/>
              <a:t>sum for aggregation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522803" y="2260690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33" name="Group 32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6" name="Picture 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7" name="Picture 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350672" y="2260691"/>
            <a:ext cx="2692400" cy="1117593"/>
            <a:chOff x="6417735" y="2417273"/>
            <a:chExt cx="2692400" cy="1117593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10" name="Picture 9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" name="Picture 8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6" name="Picture 4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7" name="Picture 4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70083" y="4035247"/>
            <a:ext cx="1222537" cy="1117594"/>
            <a:chOff x="6400802" y="3843874"/>
            <a:chExt cx="1222537" cy="1117594"/>
          </a:xfrm>
        </p:grpSpPr>
        <p:grpSp>
          <p:nvGrpSpPr>
            <p:cNvPr id="32" name="Group 31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6" name="Picture 2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7" name="Picture 2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1" name="TextBox 30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045876" y="5765695"/>
            <a:ext cx="1205603" cy="1117595"/>
            <a:chOff x="5689602" y="5452540"/>
            <a:chExt cx="1205603" cy="1117595"/>
          </a:xfrm>
        </p:grpSpPr>
        <p:grpSp>
          <p:nvGrpSpPr>
            <p:cNvPr id="38" name="Group 3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1" name="Picture 4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2" name="Picture 4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65" name="Rounded Rectangle 6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81361" y="5761515"/>
            <a:ext cx="1205603" cy="1117595"/>
            <a:chOff x="5689602" y="5452540"/>
            <a:chExt cx="1205603" cy="1117595"/>
          </a:xfrm>
        </p:grpSpPr>
        <p:grpSp>
          <p:nvGrpSpPr>
            <p:cNvPr id="69" name="Group 68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3" name="Picture 7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4" name="Picture 7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70" name="Rounded Rectangle 69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/>
          <p:cNvCxnSpPr>
            <a:stCxn id="65" idx="0"/>
            <a:endCxn id="64" idx="2"/>
          </p:cNvCxnSpPr>
          <p:nvPr/>
        </p:nvCxnSpPr>
        <p:spPr>
          <a:xfrm flipV="1">
            <a:off x="5638542" y="51528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0"/>
            <a:endCxn id="64" idx="2"/>
          </p:cNvCxnSpPr>
          <p:nvPr/>
        </p:nvCxnSpPr>
        <p:spPr>
          <a:xfrm flipH="1" flipV="1">
            <a:off x="6262749" y="51528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5517682" y="3425641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231208" y="3425641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4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 flipV="1">
            <a:off x="9327678" y="3103913"/>
            <a:ext cx="27535" cy="3042887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TS prepares a deployment document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DC and SK public keys (assume PKI)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Noise parameters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Differential privacy parameters </a:t>
            </a:r>
            <a:r>
              <a:rPr lang="en-US" dirty="0" err="1" smtClean="0"/>
              <a:t>ε</a:t>
            </a:r>
            <a:r>
              <a:rPr lang="en-US" dirty="0" smtClean="0"/>
              <a:t> and </a:t>
            </a:r>
            <a:r>
              <a:rPr lang="en-US" dirty="0" err="1" smtClean="0"/>
              <a:t>δ</a:t>
            </a:r>
            <a:endParaRPr lang="en-US" dirty="0" smtClean="0"/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Sensitivity for each statistic (max change due to single client)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Reconfiguration time between collection periods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Noise weight (relative noise added by each DC)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Minimum allowed DC subset</a:t>
            </a:r>
          </a:p>
          <a:p>
            <a:pPr marL="919163" lvl="2" indent="-457200">
              <a:buFont typeface="Arial"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TS sends to all DCs and SKs for consent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DCs and SKs accept only </a:t>
            </a:r>
            <a:r>
              <a:rPr lang="en-US" dirty="0"/>
              <a:t>on </a:t>
            </a:r>
            <a:r>
              <a:rPr lang="en-US" dirty="0" smtClean="0"/>
              <a:t>unanimous consensus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65760" y="1986313"/>
            <a:ext cx="1222537" cy="1117594"/>
            <a:chOff x="6400802" y="3843874"/>
            <a:chExt cx="1222537" cy="1117594"/>
          </a:xfrm>
        </p:grpSpPr>
        <p:grpSp>
          <p:nvGrpSpPr>
            <p:cNvPr id="7" name="Group 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" name="Picture 10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2" name="Picture 11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65760" y="6066315"/>
            <a:ext cx="1205603" cy="1117595"/>
            <a:chOff x="5689602" y="5452540"/>
            <a:chExt cx="1205603" cy="1117595"/>
          </a:xfrm>
        </p:grpSpPr>
        <p:grpSp>
          <p:nvGrpSpPr>
            <p:cNvPr id="14" name="Group 1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8" name="Picture 1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9" name="Picture 1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/>
              <p:cNvSpPr txBox="1"/>
              <p:nvPr/>
            </p:nvSpPr>
            <p:spPr>
              <a:xfrm>
                <a:off x="7010403" y="1422407"/>
                <a:ext cx="75473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</a:t>
                </a:r>
                <a:endParaRPr lang="en-US" sz="3200" b="1" dirty="0"/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65760" y="4830182"/>
            <a:ext cx="1205603" cy="1117595"/>
            <a:chOff x="5689602" y="5452540"/>
            <a:chExt cx="1205603" cy="1117595"/>
          </a:xfrm>
        </p:grpSpPr>
        <p:grpSp>
          <p:nvGrpSpPr>
            <p:cNvPr id="21" name="Group 2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5" name="Picture 2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6" name="Picture 2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7010403" y="1422407"/>
                <a:ext cx="77737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</a:t>
                </a:r>
                <a:endParaRPr lang="en-US" sz="3200" b="1" dirty="0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 flipV="1">
            <a:off x="8989015" y="3103910"/>
            <a:ext cx="16234" cy="1794004"/>
          </a:xfrm>
          <a:prstGeom prst="line">
            <a:avLst/>
          </a:prstGeom>
          <a:ln w="50800">
            <a:solidFill>
              <a:srgbClr val="000000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1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TS prepares a configuration document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Collection start and end time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Statistics to collect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Number of counters per statistic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Range of each bin per statistic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Estimated value for each statistic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maximize relative per-statistic accuracy while </a:t>
            </a:r>
            <a:br>
              <a:rPr lang="en-US" dirty="0" smtClean="0"/>
            </a:br>
            <a:r>
              <a:rPr lang="en-US" dirty="0" smtClean="0"/>
              <a:t>providing (</a:t>
            </a:r>
            <a:r>
              <a:rPr lang="en-US" dirty="0" err="1" smtClean="0"/>
              <a:t>ε</a:t>
            </a:r>
            <a:r>
              <a:rPr lang="en-US" dirty="0" smtClean="0"/>
              <a:t>, </a:t>
            </a:r>
            <a:r>
              <a:rPr lang="en-US" dirty="0" err="1" smtClean="0"/>
              <a:t>δ</a:t>
            </a:r>
            <a:r>
              <a:rPr lang="en-US" dirty="0" smtClean="0"/>
              <a:t>)-differential privacy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TS sends to all DCs and </a:t>
            </a:r>
            <a:r>
              <a:rPr lang="en-US" dirty="0" smtClean="0"/>
              <a:t>SKs for consistency</a:t>
            </a:r>
            <a:endParaRPr lang="en-US" dirty="0"/>
          </a:p>
          <a:p>
            <a:pPr marL="919163" lvl="2" indent="-457200">
              <a:buFont typeface="Arial"/>
              <a:buChar char="•"/>
            </a:pPr>
            <a:r>
              <a:rPr lang="en-US" dirty="0"/>
              <a:t>DCs and SKs accept </a:t>
            </a:r>
            <a:r>
              <a:rPr lang="en-US" dirty="0" smtClean="0"/>
              <a:t>if consistency check passes</a:t>
            </a:r>
            <a:endParaRPr lang="en-US" dirty="0"/>
          </a:p>
          <a:p>
            <a:pPr marL="1150938" lvl="3" indent="-457200">
              <a:buFont typeface="Arial"/>
              <a:buChar char="•"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9327678" y="3103913"/>
            <a:ext cx="27535" cy="3042887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565760" y="1986313"/>
            <a:ext cx="1222537" cy="1117594"/>
            <a:chOff x="6400802" y="3843874"/>
            <a:chExt cx="1222537" cy="1117594"/>
          </a:xfrm>
        </p:grpSpPr>
        <p:grpSp>
          <p:nvGrpSpPr>
            <p:cNvPr id="8" name="Group 7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" name="Picture 1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65760" y="6066315"/>
            <a:ext cx="1205603" cy="1117595"/>
            <a:chOff x="5689602" y="5452540"/>
            <a:chExt cx="1205603" cy="1117595"/>
          </a:xfrm>
        </p:grpSpPr>
        <p:grpSp>
          <p:nvGrpSpPr>
            <p:cNvPr id="15" name="Group 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9" name="Picture 18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0" name="Picture 19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010403" y="1422407"/>
                <a:ext cx="75473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</a:t>
                </a:r>
                <a:endParaRPr lang="en-US" sz="3200" b="1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565760" y="4830182"/>
            <a:ext cx="1205603" cy="1117595"/>
            <a:chOff x="5689602" y="5452540"/>
            <a:chExt cx="1205603" cy="1117595"/>
          </a:xfrm>
        </p:grpSpPr>
        <p:grpSp>
          <p:nvGrpSpPr>
            <p:cNvPr id="22" name="Group 21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6" name="Picture 25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7" name="Picture 26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7010403" y="1422407"/>
                <a:ext cx="777376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</a:t>
                </a:r>
                <a:endParaRPr lang="en-US" sz="3200" b="1" dirty="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 flipV="1">
            <a:off x="8989015" y="3103910"/>
            <a:ext cx="16234" cy="1794004"/>
          </a:xfrm>
          <a:prstGeom prst="line">
            <a:avLst/>
          </a:prstGeom>
          <a:ln w="50800">
            <a:solidFill>
              <a:srgbClr val="000000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4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Counting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Counts single numbers and histograms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Given a value to count: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Find bin that contains value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Increment counter for that bin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59596" y="1780014"/>
            <a:ext cx="1222537" cy="1066800"/>
            <a:chOff x="6400802" y="3894668"/>
            <a:chExt cx="1222537" cy="1066800"/>
          </a:xfrm>
        </p:grpSpPr>
        <p:grpSp>
          <p:nvGrpSpPr>
            <p:cNvPr id="23" name="Group 22"/>
            <p:cNvGrpSpPr/>
            <p:nvPr/>
          </p:nvGrpSpPr>
          <p:grpSpPr>
            <a:xfrm>
              <a:off x="6451600" y="3968284"/>
              <a:ext cx="1171739" cy="993183"/>
              <a:chOff x="6908800" y="3443351"/>
              <a:chExt cx="1171739" cy="993183"/>
            </a:xfrm>
          </p:grpSpPr>
          <p:pic>
            <p:nvPicPr>
              <p:cNvPr id="25" name="Picture 24" descr="python2-300px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26" name="Picture 25" descr="privcount-bars-03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22" name="Rounded Rectangle 21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8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Counting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Counts single numbers and histograms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Given a value to count: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Find bin that contains value</a:t>
            </a:r>
          </a:p>
          <a:p>
            <a:pPr marL="1150938" lvl="3" indent="-457200">
              <a:buFont typeface="Arial"/>
              <a:buChar char="•"/>
            </a:pPr>
            <a:r>
              <a:rPr lang="en-US" dirty="0" smtClean="0"/>
              <a:t>Increment counter for that bin</a:t>
            </a:r>
          </a:p>
          <a:p>
            <a:pPr marL="1150938" lvl="3" indent="-457200">
              <a:buFont typeface="Arial"/>
              <a:buChar char="•"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Example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Counting streams </a:t>
            </a:r>
            <a:br>
              <a:rPr lang="en-US" dirty="0" smtClean="0"/>
            </a:br>
            <a:r>
              <a:rPr lang="en-US" dirty="0" smtClean="0"/>
              <a:t>per circuit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Found value 5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 bin 2</a:t>
            </a:r>
            <a:endParaRPr lang="en-US" dirty="0"/>
          </a:p>
        </p:txBody>
      </p:sp>
      <p:pic>
        <p:nvPicPr>
          <p:cNvPr id="7" name="Picture 6" descr="privcount-bars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3003266"/>
            <a:ext cx="3742266" cy="37336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77467" y="61356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8666" y="61356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66000" y="61356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11067" y="61356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63067" y="61187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#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05865" y="6440474"/>
            <a:ext cx="117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 range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75867" y="6440474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[0,2)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36267" y="6440474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[2,4)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0534" y="6440474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[4,6)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41734" y="6440474"/>
            <a:ext cx="68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[6,∞)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44535" y="5746206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959596" y="1780014"/>
            <a:ext cx="1222537" cy="1066800"/>
            <a:chOff x="6400802" y="3894668"/>
            <a:chExt cx="1222537" cy="1066800"/>
          </a:xfrm>
        </p:grpSpPr>
        <p:grpSp>
          <p:nvGrpSpPr>
            <p:cNvPr id="23" name="Group 22"/>
            <p:cNvGrpSpPr/>
            <p:nvPr/>
          </p:nvGrpSpPr>
          <p:grpSpPr>
            <a:xfrm>
              <a:off x="6451600" y="3968284"/>
              <a:ext cx="1171739" cy="993183"/>
              <a:chOff x="6908800" y="3443351"/>
              <a:chExt cx="1171739" cy="993183"/>
            </a:xfrm>
          </p:grpSpPr>
          <p:pic>
            <p:nvPicPr>
              <p:cNvPr id="25" name="Picture 24" descr="python2-300px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26" name="Picture 25" descr="privcount-bars-03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22" name="Rounded Rectangle 21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409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noise</a:t>
            </a:r>
            <a:br>
              <a:rPr lang="en-US" dirty="0" smtClean="0"/>
            </a:br>
            <a:r>
              <a:rPr lang="en-US" dirty="0" smtClean="0"/>
              <a:t>for each counter</a:t>
            </a:r>
          </a:p>
          <a:p>
            <a:pPr marL="976313" lvl="2" indent="-514350"/>
            <a:r>
              <a:rPr lang="en-US" dirty="0">
                <a:solidFill>
                  <a:srgbClr val="000000"/>
                </a:solidFill>
              </a:rPr>
              <a:t>N ~ Normal(0,ωσ) mod </a:t>
            </a:r>
            <a:r>
              <a:rPr lang="en-US" dirty="0" smtClean="0">
                <a:solidFill>
                  <a:srgbClr val="000000"/>
                </a:solidFill>
              </a:rPr>
              <a:t>q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245893" y="1782182"/>
            <a:ext cx="1205603" cy="1117595"/>
            <a:chOff x="5689602" y="5452540"/>
            <a:chExt cx="1205603" cy="1117595"/>
          </a:xfrm>
        </p:grpSpPr>
        <p:grpSp>
          <p:nvGrpSpPr>
            <p:cNvPr id="8" name="Group 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" name="Picture 1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22288" y="1782184"/>
            <a:ext cx="1205603" cy="1117595"/>
            <a:chOff x="5689602" y="5452540"/>
            <a:chExt cx="1205603" cy="1117595"/>
          </a:xfrm>
        </p:grpSpPr>
        <p:grpSp>
          <p:nvGrpSpPr>
            <p:cNvPr id="15" name="Group 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9" name="Picture 18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0" name="Picture 19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ular Callout 22"/>
          <p:cNvSpPr/>
          <p:nvPr/>
        </p:nvSpPr>
        <p:spPr>
          <a:xfrm>
            <a:off x="1228811" y="3473909"/>
            <a:ext cx="3288925" cy="1075397"/>
          </a:xfrm>
          <a:prstGeom prst="wedgeRectCallout">
            <a:avLst>
              <a:gd name="adj1" fmla="val 19469"/>
              <a:gd name="adj2" fmla="val -7952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Computed from noise parameters in deployment and configuration  documents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9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noise</a:t>
            </a:r>
            <a:br>
              <a:rPr lang="en-US" dirty="0" smtClean="0"/>
            </a:br>
            <a:r>
              <a:rPr lang="en-US" dirty="0" smtClean="0"/>
              <a:t>for each counter</a:t>
            </a:r>
          </a:p>
          <a:p>
            <a:pPr marL="976313" lvl="2" indent="-514350"/>
            <a:r>
              <a:rPr lang="en-US" dirty="0">
                <a:solidFill>
                  <a:srgbClr val="000000"/>
                </a:solidFill>
              </a:rPr>
              <a:t>N ~ Normal(0,ωσ) mod q</a:t>
            </a:r>
            <a:endParaRPr lang="en-US" dirty="0"/>
          </a:p>
          <a:p>
            <a:pPr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random number</a:t>
            </a:r>
            <a:br>
              <a:rPr lang="en-US" dirty="0" smtClean="0"/>
            </a:br>
            <a:r>
              <a:rPr lang="en-US" dirty="0"/>
              <a:t>“</a:t>
            </a:r>
            <a:r>
              <a:rPr lang="en-US" dirty="0" smtClean="0"/>
              <a:t>share” for each SK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S1 ~ Uniform({0, </a:t>
            </a:r>
            <a:r>
              <a:rPr lang="is-IS" dirty="0" smtClean="0">
                <a:solidFill>
                  <a:srgbClr val="000000"/>
                </a:solidFill>
              </a:rPr>
              <a:t>…, </a:t>
            </a:r>
            <a:r>
              <a:rPr lang="en-US" dirty="0" smtClean="0">
                <a:solidFill>
                  <a:srgbClr val="000000"/>
                </a:solidFill>
              </a:rPr>
              <a:t>q-1})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S2 </a:t>
            </a:r>
            <a:r>
              <a:rPr lang="en-US" dirty="0">
                <a:solidFill>
                  <a:srgbClr val="000000"/>
                </a:solidFill>
              </a:rPr>
              <a:t>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5893" y="1782182"/>
            <a:ext cx="1205603" cy="1117595"/>
            <a:chOff x="5689602" y="5452540"/>
            <a:chExt cx="1205603" cy="1117595"/>
          </a:xfrm>
        </p:grpSpPr>
        <p:grpSp>
          <p:nvGrpSpPr>
            <p:cNvPr id="8" name="Group 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" name="Picture 1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22288" y="1782184"/>
            <a:ext cx="1205603" cy="1117595"/>
            <a:chOff x="5689602" y="5452540"/>
            <a:chExt cx="1205603" cy="1117595"/>
          </a:xfrm>
        </p:grpSpPr>
        <p:grpSp>
          <p:nvGrpSpPr>
            <p:cNvPr id="15" name="Group 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9" name="Picture 18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0" name="Picture 19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1761066" y="5655734"/>
            <a:ext cx="2624667" cy="1388532"/>
          </a:xfrm>
          <a:prstGeom prst="wedgeRectCallout">
            <a:avLst>
              <a:gd name="adj1" fmla="val 19469"/>
              <a:gd name="adj2" fmla="val -7952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Serve to “blind” the actual count at the DC machine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3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338960" y="1341971"/>
            <a:ext cx="8943219" cy="2925907"/>
            <a:chOff x="338960" y="1341971"/>
            <a:chExt cx="8943219" cy="2925907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8" name="Cloud 7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24" name="Picture 2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26" name="Picture 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90" name="Content Placeholder 33"/>
          <p:cNvSpPr txBox="1">
            <a:spLocks/>
          </p:cNvSpPr>
          <p:nvPr/>
        </p:nvSpPr>
        <p:spPr>
          <a:xfrm>
            <a:off x="457200" y="4919037"/>
            <a:ext cx="9121140" cy="25881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Tor: an anonymous communication, censorship resistant, privacy-enhancing communication system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How is Tor being used?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How is Tor being misused?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How well is Tor performing?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86854" y="4050972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Estimated ~1.75 M. Users/Day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metrics.torproject.org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3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noise</a:t>
            </a:r>
            <a:br>
              <a:rPr lang="en-US" dirty="0" smtClean="0"/>
            </a:br>
            <a:r>
              <a:rPr lang="en-US" dirty="0" smtClean="0"/>
              <a:t>for each counter</a:t>
            </a:r>
          </a:p>
          <a:p>
            <a:pPr marL="976313" lvl="2" indent="-514350"/>
            <a:r>
              <a:rPr lang="en-US" dirty="0">
                <a:solidFill>
                  <a:srgbClr val="000000"/>
                </a:solidFill>
              </a:rPr>
              <a:t>N ~ Normal(0,ωσ) mod q</a:t>
            </a:r>
            <a:endParaRPr lang="en-US" dirty="0"/>
          </a:p>
          <a:p>
            <a:pPr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random number</a:t>
            </a:r>
            <a:br>
              <a:rPr lang="en-US" dirty="0" smtClean="0"/>
            </a:br>
            <a:r>
              <a:rPr lang="en-US" dirty="0"/>
              <a:t>“</a:t>
            </a:r>
            <a:r>
              <a:rPr lang="en-US" dirty="0" smtClean="0"/>
              <a:t>share” for each SK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S1 </a:t>
            </a:r>
            <a:r>
              <a:rPr lang="en-US" dirty="0">
                <a:solidFill>
                  <a:srgbClr val="000000"/>
                </a:solidFill>
              </a:rPr>
              <a:t>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S2 </a:t>
            </a:r>
            <a:r>
              <a:rPr lang="en-US" dirty="0">
                <a:solidFill>
                  <a:srgbClr val="000000"/>
                </a:solidFill>
              </a:rPr>
              <a:t>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counters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45893" y="1782182"/>
            <a:ext cx="1205603" cy="1117595"/>
            <a:chOff x="5689602" y="5452540"/>
            <a:chExt cx="1205603" cy="1117595"/>
          </a:xfrm>
        </p:grpSpPr>
        <p:grpSp>
          <p:nvGrpSpPr>
            <p:cNvPr id="8" name="Group 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" name="Picture 1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22288" y="1782184"/>
            <a:ext cx="1205603" cy="1117595"/>
            <a:chOff x="5689602" y="5452540"/>
            <a:chExt cx="1205603" cy="1117595"/>
          </a:xfrm>
        </p:grpSpPr>
        <p:grpSp>
          <p:nvGrpSpPr>
            <p:cNvPr id="15" name="Group 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9" name="Picture 18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0" name="Picture 19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499022" y="3166534"/>
            <a:ext cx="1269999" cy="1032933"/>
          </a:xfrm>
          <a:prstGeom prst="wedgeRectCallout">
            <a:avLst>
              <a:gd name="adj1" fmla="val 39207"/>
              <a:gd name="adj2" fmla="val -7952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8619071" y="3133782"/>
            <a:ext cx="1269999" cy="1032933"/>
          </a:xfrm>
          <a:prstGeom prst="wedgeRectCallout">
            <a:avLst>
              <a:gd name="adj1" fmla="val -35198"/>
              <a:gd name="adj2" fmla="val -72966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DC2_N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8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noise</a:t>
            </a:r>
            <a:br>
              <a:rPr lang="en-US" dirty="0" smtClean="0"/>
            </a:br>
            <a:r>
              <a:rPr lang="en-US" dirty="0" smtClean="0"/>
              <a:t>for each counter</a:t>
            </a:r>
          </a:p>
          <a:p>
            <a:pPr marL="976313" lvl="2" indent="-514350"/>
            <a:r>
              <a:rPr lang="en-US" dirty="0">
                <a:solidFill>
                  <a:srgbClr val="000000"/>
                </a:solidFill>
              </a:rPr>
              <a:t>N ~ Normal(0,ωσ) mod q</a:t>
            </a:r>
            <a:endParaRPr lang="en-US" dirty="0"/>
          </a:p>
          <a:p>
            <a:pPr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random number</a:t>
            </a:r>
            <a:br>
              <a:rPr lang="en-US" dirty="0" smtClean="0"/>
            </a:br>
            <a:r>
              <a:rPr lang="en-US" dirty="0" smtClean="0"/>
              <a:t>“share” for each SK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S1 </a:t>
            </a:r>
            <a:r>
              <a:rPr lang="en-US" dirty="0">
                <a:solidFill>
                  <a:srgbClr val="000000"/>
                </a:solidFill>
              </a:rPr>
              <a:t>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S2 </a:t>
            </a:r>
            <a:r>
              <a:rPr lang="en-US" dirty="0">
                <a:solidFill>
                  <a:srgbClr val="000000"/>
                </a:solidFill>
              </a:rPr>
              <a:t>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counters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shares to SKs, erase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45893" y="1782182"/>
            <a:ext cx="1205603" cy="1117595"/>
            <a:chOff x="5689602" y="5452540"/>
            <a:chExt cx="1205603" cy="1117595"/>
          </a:xfrm>
        </p:grpSpPr>
        <p:grpSp>
          <p:nvGrpSpPr>
            <p:cNvPr id="8" name="Group 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" name="Picture 1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22288" y="1782184"/>
            <a:ext cx="1205603" cy="1117595"/>
            <a:chOff x="5689602" y="5452540"/>
            <a:chExt cx="1205603" cy="1117595"/>
          </a:xfrm>
        </p:grpSpPr>
        <p:grpSp>
          <p:nvGrpSpPr>
            <p:cNvPr id="15" name="Group 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9" name="Picture 18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0" name="Picture 19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8263" y="4952911"/>
            <a:ext cx="1205603" cy="1117595"/>
            <a:chOff x="5689602" y="5452540"/>
            <a:chExt cx="1205603" cy="1117595"/>
          </a:xfrm>
        </p:grpSpPr>
        <p:grpSp>
          <p:nvGrpSpPr>
            <p:cNvPr id="31" name="Group 3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5" name="Picture 3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03748" y="4948731"/>
            <a:ext cx="1205603" cy="1117595"/>
            <a:chOff x="5689602" y="5452540"/>
            <a:chExt cx="1205603" cy="1117595"/>
          </a:xfrm>
        </p:grpSpPr>
        <p:grpSp>
          <p:nvGrpSpPr>
            <p:cNvPr id="38" name="Group 3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2" name="Picture 4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3" name="Picture 4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V="1">
            <a:off x="6620933" y="4390858"/>
            <a:ext cx="725537" cy="570616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</p:cNvCxnSpPr>
          <p:nvPr/>
        </p:nvCxnSpPr>
        <p:spPr>
          <a:xfrm flipH="1" flipV="1">
            <a:off x="7295669" y="4390859"/>
            <a:ext cx="1050361" cy="55787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128933" y="2912533"/>
            <a:ext cx="186268" cy="1524007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8043308" y="4390861"/>
            <a:ext cx="725537" cy="570616"/>
          </a:xfrm>
          <a:prstGeom prst="line">
            <a:avLst/>
          </a:prstGeom>
          <a:ln w="50800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058610" y="4390862"/>
            <a:ext cx="1050361" cy="557872"/>
          </a:xfrm>
          <a:prstGeom prst="line">
            <a:avLst/>
          </a:prstGeom>
          <a:ln w="50800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057650" y="2929467"/>
            <a:ext cx="138083" cy="1507076"/>
          </a:xfrm>
          <a:prstGeom prst="line">
            <a:avLst/>
          </a:prstGeom>
          <a:ln w="50800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092470" y="3222463"/>
            <a:ext cx="1222537" cy="1117594"/>
            <a:chOff x="6400802" y="3843874"/>
            <a:chExt cx="1222537" cy="1117594"/>
          </a:xfrm>
        </p:grpSpPr>
        <p:grpSp>
          <p:nvGrpSpPr>
            <p:cNvPr id="24" name="Group 23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8" name="Picture 2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9" name="Picture 2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ular Callout 73"/>
          <p:cNvSpPr/>
          <p:nvPr/>
        </p:nvSpPr>
        <p:spPr>
          <a:xfrm>
            <a:off x="5499022" y="3166534"/>
            <a:ext cx="1269999" cy="1032933"/>
          </a:xfrm>
          <a:prstGeom prst="wedgeRectCallout">
            <a:avLst>
              <a:gd name="adj1" fmla="val 39207"/>
              <a:gd name="adj2" fmla="val -7952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Rectangular Callout 75"/>
          <p:cNvSpPr/>
          <p:nvPr/>
        </p:nvSpPr>
        <p:spPr>
          <a:xfrm>
            <a:off x="8619071" y="3133782"/>
            <a:ext cx="1269999" cy="1032933"/>
          </a:xfrm>
          <a:prstGeom prst="wedgeRectCallout">
            <a:avLst>
              <a:gd name="adj1" fmla="val -35198"/>
              <a:gd name="adj2" fmla="val -72966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DC2_N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DC2_S1 </a:t>
            </a:r>
            <a:r>
              <a:rPr lang="en-US" dirty="0" smtClean="0">
                <a:solidFill>
                  <a:srgbClr val="000000"/>
                </a:solidFill>
              </a:rPr>
              <a:t>+ </a:t>
            </a:r>
          </a:p>
          <a:p>
            <a:pPr marL="0" lvl="1"/>
            <a:r>
              <a:rPr lang="en-US" dirty="0">
                <a:solidFill>
                  <a:srgbClr val="0070C0"/>
                </a:solidFill>
              </a:rPr>
              <a:t>DC2_S2</a:t>
            </a:r>
            <a:endParaRPr lang="en-US" dirty="0">
              <a:solidFill>
                <a:srgbClr val="205A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4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noise</a:t>
            </a:r>
            <a:br>
              <a:rPr lang="en-US" dirty="0" smtClean="0"/>
            </a:br>
            <a:r>
              <a:rPr lang="en-US" dirty="0" smtClean="0"/>
              <a:t>for each counter</a:t>
            </a:r>
          </a:p>
          <a:p>
            <a:pPr marL="976313" lvl="2" indent="-514350"/>
            <a:r>
              <a:rPr lang="en-US" dirty="0">
                <a:solidFill>
                  <a:srgbClr val="000000"/>
                </a:solidFill>
              </a:rPr>
              <a:t>N ~ Normal(0,ωσ) mod q</a:t>
            </a:r>
            <a:endParaRPr lang="en-US" dirty="0"/>
          </a:p>
          <a:p>
            <a:pPr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random number</a:t>
            </a:r>
            <a:br>
              <a:rPr lang="en-US" dirty="0" smtClean="0"/>
            </a:br>
            <a:r>
              <a:rPr lang="en-US" dirty="0" smtClean="0"/>
              <a:t>“share” for each SK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S1 </a:t>
            </a:r>
            <a:r>
              <a:rPr lang="en-US" dirty="0">
                <a:solidFill>
                  <a:srgbClr val="000000"/>
                </a:solidFill>
              </a:rPr>
              <a:t>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976313" lvl="2" indent="-5143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S2 </a:t>
            </a:r>
            <a:r>
              <a:rPr lang="en-US" dirty="0">
                <a:solidFill>
                  <a:srgbClr val="000000"/>
                </a:solidFill>
              </a:rPr>
              <a:t>~ Uniform({0, </a:t>
            </a:r>
            <a:r>
              <a:rPr lang="is-IS" dirty="0">
                <a:solidFill>
                  <a:srgbClr val="000000"/>
                </a:solidFill>
              </a:rPr>
              <a:t>…, </a:t>
            </a:r>
            <a:r>
              <a:rPr lang="en-US" dirty="0">
                <a:solidFill>
                  <a:srgbClr val="000000"/>
                </a:solidFill>
              </a:rPr>
              <a:t>q-1}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2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counters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shares to SKs, erase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45893" y="1782182"/>
            <a:ext cx="1205603" cy="1117595"/>
            <a:chOff x="5689602" y="5452540"/>
            <a:chExt cx="1205603" cy="1117595"/>
          </a:xfrm>
        </p:grpSpPr>
        <p:grpSp>
          <p:nvGrpSpPr>
            <p:cNvPr id="8" name="Group 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" name="Picture 1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" name="Picture 1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22288" y="1782184"/>
            <a:ext cx="1205603" cy="1117595"/>
            <a:chOff x="5689602" y="5452540"/>
            <a:chExt cx="1205603" cy="1117595"/>
          </a:xfrm>
        </p:grpSpPr>
        <p:grpSp>
          <p:nvGrpSpPr>
            <p:cNvPr id="15" name="Group 1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9" name="Picture 18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0" name="Picture 19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8263" y="4952911"/>
            <a:ext cx="1205603" cy="1117595"/>
            <a:chOff x="5689602" y="5452540"/>
            <a:chExt cx="1205603" cy="1117595"/>
          </a:xfrm>
        </p:grpSpPr>
        <p:grpSp>
          <p:nvGrpSpPr>
            <p:cNvPr id="31" name="Group 3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5" name="Picture 34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6" name="Picture 35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03748" y="4948731"/>
            <a:ext cx="1205603" cy="1117595"/>
            <a:chOff x="5689602" y="5452540"/>
            <a:chExt cx="1205603" cy="1117595"/>
          </a:xfrm>
        </p:grpSpPr>
        <p:grpSp>
          <p:nvGrpSpPr>
            <p:cNvPr id="38" name="Group 3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2" name="Picture 41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3" name="Picture 42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39" name="Rounded Rectangle 3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/>
          <p:cNvCxnSpPr/>
          <p:nvPr/>
        </p:nvCxnSpPr>
        <p:spPr>
          <a:xfrm flipV="1">
            <a:off x="6620933" y="4390858"/>
            <a:ext cx="725537" cy="570616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</p:cNvCxnSpPr>
          <p:nvPr/>
        </p:nvCxnSpPr>
        <p:spPr>
          <a:xfrm flipH="1" flipV="1">
            <a:off x="7295669" y="4390859"/>
            <a:ext cx="1050361" cy="557872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128933" y="2912533"/>
            <a:ext cx="186268" cy="1524007"/>
          </a:xfrm>
          <a:prstGeom prst="line">
            <a:avLst/>
          </a:prstGeom>
          <a:ln w="508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8043308" y="4390861"/>
            <a:ext cx="725537" cy="570616"/>
          </a:xfrm>
          <a:prstGeom prst="line">
            <a:avLst/>
          </a:prstGeom>
          <a:ln w="50800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058610" y="4390862"/>
            <a:ext cx="1050361" cy="557872"/>
          </a:xfrm>
          <a:prstGeom prst="line">
            <a:avLst/>
          </a:prstGeom>
          <a:ln w="50800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057650" y="2929467"/>
            <a:ext cx="138083" cy="1507076"/>
          </a:xfrm>
          <a:prstGeom prst="line">
            <a:avLst/>
          </a:prstGeom>
          <a:ln w="50800">
            <a:solidFill>
              <a:schemeClr val="accent2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092470" y="3222463"/>
            <a:ext cx="1222537" cy="1117594"/>
            <a:chOff x="6400802" y="3843874"/>
            <a:chExt cx="1222537" cy="1117594"/>
          </a:xfrm>
        </p:grpSpPr>
        <p:grpSp>
          <p:nvGrpSpPr>
            <p:cNvPr id="24" name="Group 23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8" name="Picture 27" descr="python2-300px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9" name="Picture 28" descr="privcount-bars-03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7" name="TextBox 26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5" name="Rounded Rectangle 24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ular Callout 69"/>
          <p:cNvSpPr/>
          <p:nvPr/>
        </p:nvSpPr>
        <p:spPr>
          <a:xfrm>
            <a:off x="6366933" y="6383868"/>
            <a:ext cx="1270000" cy="846666"/>
          </a:xfrm>
          <a:prstGeom prst="wedgeRectCallout">
            <a:avLst>
              <a:gd name="adj1" fmla="val 19469"/>
              <a:gd name="adj2" fmla="val -7952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Rectangular Callout 70"/>
          <p:cNvSpPr/>
          <p:nvPr/>
        </p:nvSpPr>
        <p:spPr>
          <a:xfrm>
            <a:off x="7874000" y="6383868"/>
            <a:ext cx="1270000" cy="846666"/>
          </a:xfrm>
          <a:prstGeom prst="wedgeRectCallout">
            <a:avLst>
              <a:gd name="adj1" fmla="val 19469"/>
              <a:gd name="adj2" fmla="val -7952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DC1_S2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5499022" y="3166534"/>
            <a:ext cx="1269999" cy="1032933"/>
          </a:xfrm>
          <a:prstGeom prst="wedgeRectCallout">
            <a:avLst>
              <a:gd name="adj1" fmla="val 39207"/>
              <a:gd name="adj2" fmla="val -7952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8619071" y="3133782"/>
            <a:ext cx="1269999" cy="1032933"/>
          </a:xfrm>
          <a:prstGeom prst="wedgeRectCallout">
            <a:avLst>
              <a:gd name="adj1" fmla="val -35198"/>
              <a:gd name="adj2" fmla="val -72966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DC2_N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DC2_S1 </a:t>
            </a:r>
            <a:r>
              <a:rPr lang="en-US" dirty="0" smtClean="0">
                <a:solidFill>
                  <a:srgbClr val="000000"/>
                </a:solidFill>
              </a:rPr>
              <a:t>+ </a:t>
            </a:r>
          </a:p>
          <a:p>
            <a:pPr marL="0" lvl="1"/>
            <a:r>
              <a:rPr lang="en-US" dirty="0">
                <a:solidFill>
                  <a:srgbClr val="0070C0"/>
                </a:solidFill>
              </a:rPr>
              <a:t>DC2_S2</a:t>
            </a:r>
            <a:endParaRPr lang="en-US" dirty="0">
              <a:solidFill>
                <a:srgbClr val="205A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5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Collection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2" name="Picture 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3" name="Picture 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ular Callout 50"/>
          <p:cNvSpPr/>
          <p:nvPr/>
        </p:nvSpPr>
        <p:spPr>
          <a:xfrm>
            <a:off x="2082801" y="5740402"/>
            <a:ext cx="1270000" cy="846666"/>
          </a:xfrm>
          <a:prstGeom prst="wedgeRectCallout">
            <a:avLst>
              <a:gd name="adj1" fmla="val 83469"/>
              <a:gd name="adj2" fmla="val 6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841067" y="5723468"/>
            <a:ext cx="1270000" cy="846666"/>
          </a:xfrm>
          <a:prstGeom prst="wedgeRectCallout">
            <a:avLst>
              <a:gd name="adj1" fmla="val -81864"/>
              <a:gd name="adj2" fmla="val 10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DC1_S2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406401" y="2133601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ular Callout 56"/>
          <p:cNvSpPr/>
          <p:nvPr/>
        </p:nvSpPr>
        <p:spPr>
          <a:xfrm flipH="1">
            <a:off x="8382001" y="2116668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DC2_N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DC2_S2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18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Collection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2" name="Picture 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3" name="Picture 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ular Callout 50"/>
          <p:cNvSpPr/>
          <p:nvPr/>
        </p:nvSpPr>
        <p:spPr>
          <a:xfrm>
            <a:off x="2082801" y="5740402"/>
            <a:ext cx="1270000" cy="846666"/>
          </a:xfrm>
          <a:prstGeom prst="wedgeRectCallout">
            <a:avLst>
              <a:gd name="adj1" fmla="val 83469"/>
              <a:gd name="adj2" fmla="val 6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841067" y="5723468"/>
            <a:ext cx="1270000" cy="846666"/>
          </a:xfrm>
          <a:prstGeom prst="wedgeRectCallout">
            <a:avLst>
              <a:gd name="adj1" fmla="val -81864"/>
              <a:gd name="adj2" fmla="val 10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DC1_S2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406401" y="2133601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DC1_S2 +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Content Placeholder 5"/>
          <p:cNvSpPr>
            <a:spLocks noGrp="1"/>
          </p:cNvSpPr>
          <p:nvPr>
            <p:ph idx="13"/>
          </p:nvPr>
        </p:nvSpPr>
        <p:spPr>
          <a:xfrm>
            <a:off x="406401" y="3659718"/>
            <a:ext cx="5334000" cy="11154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collectors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Collect events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Increment counters</a:t>
            </a:r>
          </a:p>
        </p:txBody>
      </p:sp>
      <p:sp>
        <p:nvSpPr>
          <p:cNvPr id="57" name="Rectangular Callout 56"/>
          <p:cNvSpPr/>
          <p:nvPr/>
        </p:nvSpPr>
        <p:spPr>
          <a:xfrm flipH="1">
            <a:off x="8382001" y="2116668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DC2_N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DC2_S1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DC2_S2 +</a:t>
            </a:r>
          </a:p>
          <a:p>
            <a:pPr marL="0" lvl="1"/>
            <a:r>
              <a:rPr lang="en-US" dirty="0" smtClean="0">
                <a:solidFill>
                  <a:schemeClr val="accent2"/>
                </a:solidFill>
              </a:rPr>
              <a:t>DC2_C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77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Aggregation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2" name="Picture 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3" name="Picture 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>
            <a:stCxn id="35" idx="0"/>
            <a:endCxn id="28" idx="2"/>
          </p:cNvCxnSpPr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  <a:endCxn id="28" idx="2"/>
          </p:cNvCxnSpPr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2082801" y="5740402"/>
            <a:ext cx="1270000" cy="846666"/>
          </a:xfrm>
          <a:prstGeom prst="wedgeRectCallout">
            <a:avLst>
              <a:gd name="adj1" fmla="val 83469"/>
              <a:gd name="adj2" fmla="val 6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841067" y="5723468"/>
            <a:ext cx="1270000" cy="846666"/>
          </a:xfrm>
          <a:prstGeom prst="wedgeRectCallout">
            <a:avLst>
              <a:gd name="adj1" fmla="val -81864"/>
              <a:gd name="adj2" fmla="val 10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DC1_S2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406401" y="2133601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DC1_S2</a:t>
            </a:r>
            <a:r>
              <a:rPr lang="en-US" dirty="0" smtClean="0">
                <a:solidFill>
                  <a:srgbClr val="000000"/>
                </a:solidFill>
              </a:rPr>
              <a:t> +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Content Placeholder 5"/>
          <p:cNvSpPr>
            <a:spLocks noGrp="1"/>
          </p:cNvSpPr>
          <p:nvPr>
            <p:ph idx="13"/>
          </p:nvPr>
        </p:nvSpPr>
        <p:spPr>
          <a:xfrm>
            <a:off x="474135" y="3896785"/>
            <a:ext cx="5334000" cy="1115483"/>
          </a:xfrm>
        </p:spPr>
        <p:txBody>
          <a:bodyPr>
            <a:normAutofit/>
          </a:bodyPr>
          <a:lstStyle/>
          <a:p>
            <a:r>
              <a:rPr lang="en-US" dirty="0" smtClean="0"/>
              <a:t>Sum all values</a:t>
            </a:r>
          </a:p>
          <a:p>
            <a:r>
              <a:rPr lang="en-US" dirty="0"/>
              <a:t>a</a:t>
            </a:r>
            <a:r>
              <a:rPr lang="en-US" dirty="0" smtClean="0"/>
              <a:t>t the TS</a:t>
            </a:r>
          </a:p>
        </p:txBody>
      </p:sp>
      <p:sp>
        <p:nvSpPr>
          <p:cNvPr id="57" name="Rectangular Callout 56"/>
          <p:cNvSpPr/>
          <p:nvPr/>
        </p:nvSpPr>
        <p:spPr>
          <a:xfrm flipH="1">
            <a:off x="8382001" y="2116668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DC2_N + </a:t>
            </a:r>
          </a:p>
          <a:p>
            <a:pPr marL="0" lvl="1"/>
            <a:r>
              <a:rPr lang="en-US" dirty="0" smtClean="0">
                <a:solidFill>
                  <a:schemeClr val="accent2"/>
                </a:solidFill>
              </a:rPr>
              <a:t>DC2_S1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DC2_S2</a:t>
            </a:r>
            <a:r>
              <a:rPr lang="en-US" dirty="0" smtClean="0">
                <a:solidFill>
                  <a:srgbClr val="000000"/>
                </a:solidFill>
              </a:rPr>
              <a:t> +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PrivCount</a:t>
            </a:r>
            <a:r>
              <a:rPr lang="en-US" dirty="0" smtClean="0"/>
              <a:t>: Execution - Aggregation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525" y="2074435"/>
            <a:ext cx="2692400" cy="1117594"/>
            <a:chOff x="2624667" y="2421473"/>
            <a:chExt cx="2692400" cy="1117594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02367" y="2456781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097861" y="242147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3623733" y="3307901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624667" y="2472267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48394" y="2074436"/>
            <a:ext cx="2692400" cy="1117593"/>
            <a:chOff x="6417735" y="2417273"/>
            <a:chExt cx="2692400" cy="1117593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7518402" y="3324834"/>
              <a:ext cx="747113" cy="11032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8166663" y="2432973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8" name="Group 17"/>
            <p:cNvGrpSpPr/>
            <p:nvPr/>
          </p:nvGrpSpPr>
          <p:grpSpPr>
            <a:xfrm>
              <a:off x="6468532" y="2417273"/>
              <a:ext cx="1171739" cy="1117593"/>
              <a:chOff x="6993466" y="1422407"/>
              <a:chExt cx="1171739" cy="1117593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22" name="Picture 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23" name="Picture 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417735" y="2455334"/>
              <a:ext cx="2692400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67805" y="3848992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43598" y="5579440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179083" y="5575260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>
            <a:stCxn id="35" idx="0"/>
            <a:endCxn id="28" idx="2"/>
          </p:cNvCxnSpPr>
          <p:nvPr/>
        </p:nvCxnSpPr>
        <p:spPr>
          <a:xfrm flipV="1">
            <a:off x="4436264" y="49665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  <a:endCxn id="28" idx="2"/>
          </p:cNvCxnSpPr>
          <p:nvPr/>
        </p:nvCxnSpPr>
        <p:spPr>
          <a:xfrm flipH="1" flipV="1">
            <a:off x="5060471" y="49665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315404" y="3239386"/>
            <a:ext cx="711278" cy="65946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028930" y="3239386"/>
            <a:ext cx="624207" cy="66364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/>
          <p:cNvSpPr/>
          <p:nvPr/>
        </p:nvSpPr>
        <p:spPr>
          <a:xfrm>
            <a:off x="2082801" y="5740402"/>
            <a:ext cx="1270000" cy="846666"/>
          </a:xfrm>
          <a:prstGeom prst="wedgeRectCallout">
            <a:avLst>
              <a:gd name="adj1" fmla="val 83469"/>
              <a:gd name="adj2" fmla="val 6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6841067" y="5723468"/>
            <a:ext cx="1270000" cy="846666"/>
          </a:xfrm>
          <a:prstGeom prst="wedgeRectCallout">
            <a:avLst>
              <a:gd name="adj1" fmla="val -81864"/>
              <a:gd name="adj2" fmla="val 10477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DC1_S2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406401" y="2133601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FF0000"/>
                </a:solidFill>
              </a:rPr>
              <a:t>DC1_S2</a:t>
            </a:r>
            <a:r>
              <a:rPr lang="en-US" dirty="0" smtClean="0">
                <a:solidFill>
                  <a:srgbClr val="000000"/>
                </a:solidFill>
              </a:rPr>
              <a:t> +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Content Placeholder 5"/>
          <p:cNvSpPr>
            <a:spLocks noGrp="1"/>
          </p:cNvSpPr>
          <p:nvPr>
            <p:ph idx="13"/>
          </p:nvPr>
        </p:nvSpPr>
        <p:spPr>
          <a:xfrm>
            <a:off x="474135" y="3896785"/>
            <a:ext cx="5334000" cy="1115483"/>
          </a:xfrm>
        </p:spPr>
        <p:txBody>
          <a:bodyPr>
            <a:normAutofit/>
          </a:bodyPr>
          <a:lstStyle/>
          <a:p>
            <a:r>
              <a:rPr lang="en-US" dirty="0" smtClean="0"/>
              <a:t>Sum all values</a:t>
            </a:r>
          </a:p>
          <a:p>
            <a:r>
              <a:rPr lang="en-US" dirty="0"/>
              <a:t>a</a:t>
            </a:r>
            <a:r>
              <a:rPr lang="en-US" dirty="0" smtClean="0"/>
              <a:t>t the TS</a:t>
            </a:r>
          </a:p>
        </p:txBody>
      </p:sp>
      <p:sp>
        <p:nvSpPr>
          <p:cNvPr id="57" name="Rectangular Callout 56"/>
          <p:cNvSpPr/>
          <p:nvPr/>
        </p:nvSpPr>
        <p:spPr>
          <a:xfrm flipH="1">
            <a:off x="8382001" y="2116668"/>
            <a:ext cx="1405466" cy="1219199"/>
          </a:xfrm>
          <a:prstGeom prst="wedgeRectCallout">
            <a:avLst>
              <a:gd name="adj1" fmla="val 86136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DC2_N + </a:t>
            </a:r>
          </a:p>
          <a:p>
            <a:pPr marL="0" lvl="1"/>
            <a:r>
              <a:rPr lang="en-US" dirty="0" smtClean="0">
                <a:solidFill>
                  <a:schemeClr val="accent2"/>
                </a:solidFill>
              </a:rPr>
              <a:t>DC2_S1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</a:p>
          <a:p>
            <a:pPr marL="0" lvl="1"/>
            <a:r>
              <a:rPr lang="en-US" dirty="0" smtClean="0">
                <a:solidFill>
                  <a:srgbClr val="0070C0"/>
                </a:solidFill>
              </a:rPr>
              <a:t>DC2_S2</a:t>
            </a:r>
            <a:r>
              <a:rPr lang="en-US" dirty="0" smtClean="0">
                <a:solidFill>
                  <a:srgbClr val="000000"/>
                </a:solidFill>
              </a:rPr>
              <a:t> +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DC2_C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ular Callout 54"/>
          <p:cNvSpPr/>
          <p:nvPr/>
        </p:nvSpPr>
        <p:spPr>
          <a:xfrm flipH="1">
            <a:off x="5994410" y="4013201"/>
            <a:ext cx="2624657" cy="778932"/>
          </a:xfrm>
          <a:prstGeom prst="wedgeRectCallout">
            <a:avLst>
              <a:gd name="adj1" fmla="val 56043"/>
              <a:gd name="adj2" fmla="val 17198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DC1_N + DC2_N + </a:t>
            </a:r>
          </a:p>
          <a:p>
            <a:pPr marL="0" lvl="1"/>
            <a:r>
              <a:rPr lang="en-US" dirty="0" smtClean="0">
                <a:solidFill>
                  <a:srgbClr val="000000"/>
                </a:solidFill>
              </a:rPr>
              <a:t>DC1_C + DC2_C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and Measurement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4204161"/>
            <a:ext cx="9121140" cy="292032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Configuring and running Tor </a:t>
            </a:r>
            <a:r>
              <a:rPr lang="en-US" dirty="0" smtClean="0"/>
              <a:t>relays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“Exploratory” measurements using various exit policies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“In-depth” measurements of most popular usage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Network-wide measurement inference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</a:t>
            </a:r>
            <a:r>
              <a:rPr lang="en-US" dirty="0" err="1" smtClean="0"/>
              <a:t>PrivCount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965882" y="1320992"/>
            <a:ext cx="1205599" cy="2521621"/>
            <a:chOff x="1964937" y="2075865"/>
            <a:chExt cx="1205599" cy="2521621"/>
          </a:xfrm>
        </p:grpSpPr>
        <p:pic>
          <p:nvPicPr>
            <p:cNvPr id="7" name="Pictur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" name="Picture 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DC1</a:t>
                </a:r>
                <a:endParaRPr lang="en-US" sz="3200" b="1" dirty="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33950" y="4373911"/>
            <a:ext cx="1222537" cy="1117594"/>
            <a:chOff x="6400802" y="3843874"/>
            <a:chExt cx="1222537" cy="1117594"/>
          </a:xfrm>
        </p:grpSpPr>
        <p:grpSp>
          <p:nvGrpSpPr>
            <p:cNvPr id="27" name="Group 26"/>
            <p:cNvGrpSpPr/>
            <p:nvPr/>
          </p:nvGrpSpPr>
          <p:grpSpPr>
            <a:xfrm>
              <a:off x="6451600" y="3843874"/>
              <a:ext cx="1171739" cy="1117593"/>
              <a:chOff x="6993466" y="1422407"/>
              <a:chExt cx="1171739" cy="111759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1" name="Picture 3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2" name="Picture 3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7010403" y="1422407"/>
                <a:ext cx="70904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TS</a:t>
                </a:r>
                <a:endParaRPr lang="en-US" sz="3200" b="1" dirty="0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71358" y="6091712"/>
            <a:ext cx="1205603" cy="1117595"/>
            <a:chOff x="5689602" y="5452540"/>
            <a:chExt cx="1205603" cy="1117595"/>
          </a:xfrm>
        </p:grpSpPr>
        <p:grpSp>
          <p:nvGrpSpPr>
            <p:cNvPr id="34" name="Group 33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38" name="Picture 37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39" name="Picture 38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SK1</a:t>
                </a:r>
                <a:endParaRPr lang="en-US" sz="3200" b="1" dirty="0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73063" y="6091712"/>
            <a:ext cx="1205603" cy="1117595"/>
            <a:chOff x="5689602" y="5452540"/>
            <a:chExt cx="1205603" cy="1117595"/>
          </a:xfrm>
        </p:grpSpPr>
        <p:grpSp>
          <p:nvGrpSpPr>
            <p:cNvPr id="41" name="Group 40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45" name="Picture 44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46" name="Picture 45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SK2</a:t>
                </a:r>
                <a:endParaRPr lang="en-US" sz="3200" b="1" dirty="0"/>
              </a:p>
            </p:txBody>
          </p:sp>
        </p:grpSp>
        <p:sp>
          <p:nvSpPr>
            <p:cNvPr id="42" name="Rounded Rectangle 41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>
            <a:stCxn id="35" idx="0"/>
          </p:cNvCxnSpPr>
          <p:nvPr/>
        </p:nvCxnSpPr>
        <p:spPr>
          <a:xfrm flipV="1">
            <a:off x="1964024" y="5503333"/>
            <a:ext cx="2963576" cy="639174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0"/>
          </p:cNvCxnSpPr>
          <p:nvPr/>
        </p:nvCxnSpPr>
        <p:spPr>
          <a:xfrm flipV="1">
            <a:off x="3165729" y="5537200"/>
            <a:ext cx="1778804" cy="605307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337733" y="3776131"/>
            <a:ext cx="3655094" cy="647644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624667" y="3809998"/>
            <a:ext cx="2370408" cy="617957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751407" y="1328120"/>
            <a:ext cx="1205599" cy="2507365"/>
            <a:chOff x="3217982" y="2090124"/>
            <a:chExt cx="1205599" cy="2507365"/>
          </a:xfrm>
        </p:grpSpPr>
        <p:grpSp>
          <p:nvGrpSpPr>
            <p:cNvPr id="17" name="Group 16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24" name="Picture 2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25" name="Picture 2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60" name="Picture 59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61" name="Picture 60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DC6</a:t>
                </a:r>
                <a:endParaRPr lang="en-US" sz="3200" b="1" dirty="0"/>
              </a:p>
            </p:txBody>
          </p:sp>
        </p:grpSp>
        <p:cxnSp>
          <p:nvCxnSpPr>
            <p:cNvPr id="62" name="Straight Connector 61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22987" y="1320992"/>
            <a:ext cx="1205599" cy="2521621"/>
            <a:chOff x="1964937" y="2075865"/>
            <a:chExt cx="1205599" cy="2521621"/>
          </a:xfrm>
        </p:grpSpPr>
        <p:pic>
          <p:nvPicPr>
            <p:cNvPr id="67" name="Picture 6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68" name="Group 67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73" name="Picture 7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74" name="Picture 7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72" name="TextBox 7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DC2</a:t>
                </a:r>
                <a:endParaRPr lang="en-US" sz="3200" b="1" dirty="0"/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80092" y="1320992"/>
            <a:ext cx="1205599" cy="2521621"/>
            <a:chOff x="1964937" y="2075865"/>
            <a:chExt cx="1205599" cy="2521621"/>
          </a:xfrm>
        </p:grpSpPr>
        <p:pic>
          <p:nvPicPr>
            <p:cNvPr id="76" name="Picture 7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74903" y="2075865"/>
              <a:ext cx="837327" cy="1046977"/>
            </a:xfrm>
            <a:prstGeom prst="rect">
              <a:avLst/>
            </a:prstGeom>
          </p:spPr>
        </p:pic>
        <p:grpSp>
          <p:nvGrpSpPr>
            <p:cNvPr id="77" name="Group 76"/>
            <p:cNvGrpSpPr/>
            <p:nvPr/>
          </p:nvGrpSpPr>
          <p:grpSpPr>
            <a:xfrm>
              <a:off x="1998797" y="3479893"/>
              <a:ext cx="1171739" cy="1117593"/>
              <a:chOff x="6993466" y="1422407"/>
              <a:chExt cx="1171739" cy="1117593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82" name="Picture 8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83" name="Picture 8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DC3</a:t>
                </a:r>
                <a:endParaRPr lang="en-US" sz="3200" b="1" dirty="0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>
              <a:off x="2514600" y="3149604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1964937" y="2108285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594302" y="1328120"/>
            <a:ext cx="1205599" cy="2507365"/>
            <a:chOff x="3217982" y="2090124"/>
            <a:chExt cx="1205599" cy="2507365"/>
          </a:xfrm>
        </p:grpSpPr>
        <p:grpSp>
          <p:nvGrpSpPr>
            <p:cNvPr id="85" name="Group 84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93" name="Picture 92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94" name="Picture 93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86" name="Group 85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91" name="Picture 90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92" name="Picture 91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90" name="TextBox 89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DC5</a:t>
                </a:r>
                <a:endParaRPr lang="en-US" sz="3200" b="1" dirty="0"/>
              </a:p>
            </p:txBody>
          </p:sp>
        </p:grpSp>
        <p:cxnSp>
          <p:nvCxnSpPr>
            <p:cNvPr id="87" name="Straight Connector 86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437197" y="1328120"/>
            <a:ext cx="1205599" cy="2507365"/>
            <a:chOff x="3217982" y="2090124"/>
            <a:chExt cx="1205599" cy="2507365"/>
          </a:xfrm>
        </p:grpSpPr>
        <p:grpSp>
          <p:nvGrpSpPr>
            <p:cNvPr id="96" name="Group 95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104" name="Picture 103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05" name="Picture 104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97" name="Group 96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02" name="Picture 10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03" name="Picture 10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01" name="TextBox 100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DC4</a:t>
                </a:r>
                <a:endParaRPr lang="en-US" sz="3200" b="1" dirty="0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08510" y="1328120"/>
            <a:ext cx="1205599" cy="2507365"/>
            <a:chOff x="3217982" y="2090124"/>
            <a:chExt cx="1205599" cy="2507365"/>
          </a:xfrm>
        </p:grpSpPr>
        <p:grpSp>
          <p:nvGrpSpPr>
            <p:cNvPr id="107" name="Group 106"/>
            <p:cNvGrpSpPr/>
            <p:nvPr/>
          </p:nvGrpSpPr>
          <p:grpSpPr>
            <a:xfrm>
              <a:off x="3341334" y="2090124"/>
              <a:ext cx="837327" cy="1052327"/>
              <a:chOff x="5067859" y="2497739"/>
              <a:chExt cx="837327" cy="1052327"/>
            </a:xfrm>
          </p:grpSpPr>
          <p:pic>
            <p:nvPicPr>
              <p:cNvPr id="115" name="Picture 114" descr="running_man_Exit.jp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86774" y="2692401"/>
                <a:ext cx="496267" cy="523480"/>
              </a:xfrm>
              <a:prstGeom prst="rect">
                <a:avLst/>
              </a:prstGeom>
            </p:spPr>
          </p:pic>
          <p:pic>
            <p:nvPicPr>
              <p:cNvPr id="116" name="Picture 115" descr="relay-oni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859" y="2497739"/>
                <a:ext cx="837327" cy="1052327"/>
              </a:xfrm>
              <a:prstGeom prst="rect">
                <a:avLst/>
              </a:prstGeom>
            </p:spPr>
          </p:pic>
        </p:grpSp>
        <p:grpSp>
          <p:nvGrpSpPr>
            <p:cNvPr id="108" name="Group 107"/>
            <p:cNvGrpSpPr/>
            <p:nvPr/>
          </p:nvGrpSpPr>
          <p:grpSpPr>
            <a:xfrm>
              <a:off x="3251842" y="3479896"/>
              <a:ext cx="1171739" cy="1117593"/>
              <a:chOff x="6993466" y="1422407"/>
              <a:chExt cx="1171739" cy="111759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13" name="Picture 112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14" name="Picture 113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12" name="TextBox 111"/>
              <p:cNvSpPr txBox="1"/>
              <p:nvPr/>
            </p:nvSpPr>
            <p:spPr>
              <a:xfrm>
                <a:off x="7010403" y="1422407"/>
                <a:ext cx="100560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DC7</a:t>
                </a:r>
                <a:endParaRPr lang="en-US" sz="3200" b="1" dirty="0"/>
              </a:p>
            </p:txBody>
          </p:sp>
        </p:grpSp>
        <p:cxnSp>
          <p:nvCxnSpPr>
            <p:cNvPr id="109" name="Straight Connector 108"/>
            <p:cNvCxnSpPr/>
            <p:nvPr/>
          </p:nvCxnSpPr>
          <p:spPr>
            <a:xfrm>
              <a:off x="3767645" y="3149607"/>
              <a:ext cx="0" cy="44026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ounded Rectangle 109"/>
            <p:cNvSpPr/>
            <p:nvPr/>
          </p:nvSpPr>
          <p:spPr>
            <a:xfrm>
              <a:off x="3217982" y="2108288"/>
              <a:ext cx="1133863" cy="24298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774768" y="6091712"/>
            <a:ext cx="1205603" cy="1117595"/>
            <a:chOff x="5689602" y="5452540"/>
            <a:chExt cx="1205603" cy="1117595"/>
          </a:xfrm>
        </p:grpSpPr>
        <p:grpSp>
          <p:nvGrpSpPr>
            <p:cNvPr id="118" name="Group 117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2" name="Picture 121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23" name="Picture 122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1" name="TextBox 120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SK3</a:t>
                </a:r>
                <a:endParaRPr lang="en-US" sz="3200" b="1" dirty="0"/>
              </a:p>
            </p:txBody>
          </p:sp>
        </p:grpSp>
        <p:sp>
          <p:nvSpPr>
            <p:cNvPr id="119" name="Rounded Rectangle 118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4976473" y="6091712"/>
            <a:ext cx="1205603" cy="1117595"/>
            <a:chOff x="5689602" y="5452540"/>
            <a:chExt cx="1205603" cy="1117595"/>
          </a:xfrm>
        </p:grpSpPr>
        <p:grpSp>
          <p:nvGrpSpPr>
            <p:cNvPr id="125" name="Group 124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29" name="Picture 128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0" name="Picture 129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28" name="TextBox 127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SK4</a:t>
                </a:r>
                <a:endParaRPr lang="en-US" sz="3200" b="1" dirty="0"/>
              </a:p>
            </p:txBody>
          </p:sp>
        </p:grpSp>
        <p:sp>
          <p:nvSpPr>
            <p:cNvPr id="126" name="Rounded Rectangle 125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178177" y="6091712"/>
            <a:ext cx="1205603" cy="1117595"/>
            <a:chOff x="5689602" y="5452540"/>
            <a:chExt cx="1205603" cy="11175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36" name="Picture 135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35" name="TextBox 134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SK5</a:t>
                </a:r>
                <a:endParaRPr lang="en-US" sz="3200" b="1" dirty="0"/>
              </a:p>
            </p:txBody>
          </p:sp>
        </p:grpSp>
        <p:sp>
          <p:nvSpPr>
            <p:cNvPr id="133" name="Rounded Rectangle 132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Straight Connector 137"/>
          <p:cNvCxnSpPr>
            <a:stCxn id="121" idx="0"/>
          </p:cNvCxnSpPr>
          <p:nvPr/>
        </p:nvCxnSpPr>
        <p:spPr>
          <a:xfrm flipV="1">
            <a:off x="4317050" y="5503333"/>
            <a:ext cx="644417" cy="58837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28" idx="0"/>
          </p:cNvCxnSpPr>
          <p:nvPr/>
        </p:nvCxnSpPr>
        <p:spPr>
          <a:xfrm flipH="1" flipV="1">
            <a:off x="4961467" y="5520267"/>
            <a:ext cx="557288" cy="571445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35" idx="0"/>
          </p:cNvCxnSpPr>
          <p:nvPr/>
        </p:nvCxnSpPr>
        <p:spPr>
          <a:xfrm flipH="1" flipV="1">
            <a:off x="4927600" y="5537200"/>
            <a:ext cx="1792859" cy="554512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79" idx="2"/>
          </p:cNvCxnSpPr>
          <p:nvPr/>
        </p:nvCxnSpPr>
        <p:spPr>
          <a:xfrm flipH="1" flipV="1">
            <a:off x="3847024" y="3783260"/>
            <a:ext cx="1114184" cy="627762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endCxn id="110" idx="2"/>
          </p:cNvCxnSpPr>
          <p:nvPr/>
        </p:nvCxnSpPr>
        <p:spPr>
          <a:xfrm flipV="1">
            <a:off x="4910667" y="3776132"/>
            <a:ext cx="3564775" cy="626533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28" idx="0"/>
            <a:endCxn id="63" idx="2"/>
          </p:cNvCxnSpPr>
          <p:nvPr/>
        </p:nvCxnSpPr>
        <p:spPr>
          <a:xfrm flipV="1">
            <a:off x="5026616" y="3776132"/>
            <a:ext cx="2291723" cy="648573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8" idx="0"/>
            <a:endCxn id="88" idx="2"/>
          </p:cNvCxnSpPr>
          <p:nvPr/>
        </p:nvCxnSpPr>
        <p:spPr>
          <a:xfrm flipV="1">
            <a:off x="5026616" y="3776132"/>
            <a:ext cx="1134618" cy="648573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endCxn id="99" idx="2"/>
          </p:cNvCxnSpPr>
          <p:nvPr/>
        </p:nvCxnSpPr>
        <p:spPr>
          <a:xfrm flipV="1">
            <a:off x="4961467" y="3776132"/>
            <a:ext cx="42662" cy="660399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7380443" y="6091713"/>
            <a:ext cx="1205603" cy="1117595"/>
            <a:chOff x="5689602" y="5452540"/>
            <a:chExt cx="1205603" cy="1117595"/>
          </a:xfrm>
        </p:grpSpPr>
        <p:grpSp>
          <p:nvGrpSpPr>
            <p:cNvPr id="173" name="Group 172"/>
            <p:cNvGrpSpPr/>
            <p:nvPr/>
          </p:nvGrpSpPr>
          <p:grpSpPr>
            <a:xfrm>
              <a:off x="5723466" y="5452540"/>
              <a:ext cx="1171739" cy="1117593"/>
              <a:chOff x="6993466" y="1422407"/>
              <a:chExt cx="1171739" cy="1117593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6993466" y="1546817"/>
                <a:ext cx="1171739" cy="993183"/>
                <a:chOff x="6908800" y="3443351"/>
                <a:chExt cx="1171739" cy="993183"/>
              </a:xfrm>
            </p:grpSpPr>
            <p:pic>
              <p:nvPicPr>
                <p:cNvPr id="177" name="Picture 176" descr="python2-300px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8800" y="3443351"/>
                  <a:ext cx="795867" cy="785255"/>
                </a:xfrm>
                <a:prstGeom prst="rect">
                  <a:avLst/>
                </a:prstGeom>
              </p:spPr>
            </p:pic>
            <p:pic>
              <p:nvPicPr>
                <p:cNvPr id="178" name="Picture 177" descr="privcount-bars-03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053" y="3505204"/>
                  <a:ext cx="933486" cy="931330"/>
                </a:xfrm>
                <a:prstGeom prst="rect">
                  <a:avLst/>
                </a:prstGeom>
              </p:spPr>
            </p:pic>
          </p:grpSp>
          <p:sp>
            <p:nvSpPr>
              <p:cNvPr id="176" name="TextBox 175"/>
              <p:cNvSpPr txBox="1"/>
              <p:nvPr/>
            </p:nvSpPr>
            <p:spPr>
              <a:xfrm>
                <a:off x="7010403" y="1422407"/>
                <a:ext cx="98296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sz="3200" b="1" dirty="0" smtClean="0"/>
                  <a:t>SK6</a:t>
                </a:r>
                <a:endParaRPr lang="en-US" sz="3200" b="1" dirty="0"/>
              </a:p>
            </p:txBody>
          </p:sp>
        </p:grpSp>
        <p:sp>
          <p:nvSpPr>
            <p:cNvPr id="174" name="Rounded Rectangle 173"/>
            <p:cNvSpPr/>
            <p:nvPr/>
          </p:nvSpPr>
          <p:spPr>
            <a:xfrm>
              <a:off x="5689602" y="5503335"/>
              <a:ext cx="1185331" cy="1066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9" name="Straight Connector 178"/>
          <p:cNvCxnSpPr>
            <a:stCxn id="176" idx="0"/>
          </p:cNvCxnSpPr>
          <p:nvPr/>
        </p:nvCxnSpPr>
        <p:spPr>
          <a:xfrm flipH="1" flipV="1">
            <a:off x="4910667" y="5503333"/>
            <a:ext cx="3012058" cy="588380"/>
          </a:xfrm>
          <a:prstGeom prst="line">
            <a:avLst/>
          </a:prstGeom>
          <a:ln w="50800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999068" y="4436534"/>
            <a:ext cx="2300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0.163% entry</a:t>
            </a:r>
            <a:br>
              <a:rPr lang="en-US" sz="2800" dirty="0" smtClean="0"/>
            </a:br>
            <a:r>
              <a:rPr lang="en-US" sz="2800" dirty="0" smtClean="0"/>
              <a:t>bandwidth</a:t>
            </a:r>
            <a:endParaRPr lang="en-US" sz="28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942665" y="4385735"/>
            <a:ext cx="20610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1.099% exit</a:t>
            </a:r>
            <a:br>
              <a:rPr lang="en-US" sz="2800" dirty="0" smtClean="0"/>
            </a:br>
            <a:r>
              <a:rPr lang="en-US" sz="2800" dirty="0" smtClean="0"/>
              <a:t>bandwidth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67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Phases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Exploratory phases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exit policies (strict, default, open)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applications (web, interactive, other)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Gather only totals (circuits, streams, bytes)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Tor metrics to estimate input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Run for 1 day, iterate</a:t>
            </a:r>
          </a:p>
        </p:txBody>
      </p:sp>
    </p:spTree>
    <p:extLst>
      <p:ext uri="{BB962C8B-B14F-4D97-AF65-F5344CB8AC3E}">
        <p14:creationId xmlns:p14="http://schemas.microsoft.com/office/powerpoint/2010/main" val="372799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4227800"/>
            <a:ext cx="9121140" cy="30735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Objective: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To gather Tor network usage statistics, safely</a:t>
            </a:r>
          </a:p>
          <a:p>
            <a:pPr lvl="1"/>
            <a:r>
              <a:rPr lang="en-US" dirty="0" smtClean="0"/>
              <a:t>Approach: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distributed measurement, secure multiparty computation, and differential privacy</a:t>
            </a:r>
          </a:p>
          <a:p>
            <a:pPr lvl="1"/>
            <a:r>
              <a:rPr lang="en-US" dirty="0" smtClean="0"/>
              <a:t>Benefits and Contributions: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Understand/improve protocols, inform policy discussion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Improve accuracy, privacy, and collect new statistics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38960" y="1341971"/>
            <a:ext cx="8943219" cy="2925907"/>
            <a:chOff x="338960" y="1341971"/>
            <a:chExt cx="8943219" cy="2925907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30" name="Picture 2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51" name="Cloud 50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32" name="Picture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34" name="Picture 3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8" name="Picture 4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9" name="Picture 4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50" name="Picture 4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34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50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Phases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 smtClean="0"/>
              <a:t>Exploratory phases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exit policies (strict, default, open)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Explore various applications (web, interactive, other)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Gather only totals (circuits, streams, bytes)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Tor metrics to estimate input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Run for 1 day, iterate</a:t>
            </a:r>
          </a:p>
          <a:p>
            <a:pPr marL="919163" lvl="2" indent="-457200">
              <a:buFont typeface="Arial"/>
              <a:buChar char="•"/>
            </a:pPr>
            <a:endParaRPr lang="en-US" dirty="0"/>
          </a:p>
          <a:p>
            <a:pPr lvl="1"/>
            <a:r>
              <a:rPr lang="en-US" dirty="0" smtClean="0"/>
              <a:t>In-depth phases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Focus on most popular exit policy and applications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Gather totals and histograms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Use exploratory results to estimate input parameters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Run for 4 days for client stats, 21 days for exit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2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51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Exit Policies</a:t>
            </a:r>
            <a:endParaRPr lang="en-US" dirty="0"/>
          </a:p>
        </p:txBody>
      </p:sp>
      <p:pic>
        <p:nvPicPr>
          <p:cNvPr id="6" name="Content Placeholder 5" descr="explore.policies.pdf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44" b="-7644"/>
          <a:stretch>
            <a:fillRect/>
          </a:stretch>
        </p:blipFill>
        <p:spPr>
          <a:xfrm>
            <a:off x="457200" y="1232709"/>
            <a:ext cx="9121140" cy="5257800"/>
          </a:xfrm>
        </p:spPr>
      </p:pic>
      <p:sp>
        <p:nvSpPr>
          <p:cNvPr id="7" name="Rectangular Callout 6"/>
          <p:cNvSpPr/>
          <p:nvPr/>
        </p:nvSpPr>
        <p:spPr>
          <a:xfrm>
            <a:off x="2990390" y="6293177"/>
            <a:ext cx="3392323" cy="1222018"/>
          </a:xfrm>
          <a:prstGeom prst="wedgeRectCallout">
            <a:avLst>
              <a:gd name="adj1" fmla="val 92353"/>
              <a:gd name="adj2" fmla="val -71451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Open file sharing ports reduces web data transferred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52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Amount and Types of Traffic</a:t>
            </a:r>
            <a:endParaRPr lang="en-US" dirty="0"/>
          </a:p>
        </p:txBody>
      </p:sp>
      <p:pic>
        <p:nvPicPr>
          <p:cNvPr id="6" name="Content Placeholder 5" descr="explore.years.pdf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54" r="-15054"/>
          <a:stretch>
            <a:fillRect/>
          </a:stretch>
        </p:blipFill>
        <p:spPr/>
      </p:pic>
      <p:sp>
        <p:nvSpPr>
          <p:cNvPr id="7" name="Rectangular Callout 6"/>
          <p:cNvSpPr/>
          <p:nvPr/>
        </p:nvSpPr>
        <p:spPr>
          <a:xfrm>
            <a:off x="8328639" y="1623307"/>
            <a:ext cx="1478552" cy="1222018"/>
          </a:xfrm>
          <a:prstGeom prst="wedgeRectCallout">
            <a:avLst>
              <a:gd name="adj1" fmla="val -70199"/>
              <a:gd name="adj2" fmla="val 81143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Increase in web traffic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6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53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5241221" y="1904625"/>
            <a:ext cx="3392323" cy="1222018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710,000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550,000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6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54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5241221" y="1904625"/>
            <a:ext cx="3392323" cy="1222018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710,000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550,000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30243" y="3390642"/>
            <a:ext cx="4486253" cy="1319416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~1,750,000 daily users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 (Consensus downloads –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https://</a:t>
            </a:r>
            <a:r>
              <a:rPr lang="en-US" sz="2400" dirty="0" err="1">
                <a:solidFill>
                  <a:srgbClr val="000000"/>
                </a:solidFill>
              </a:rPr>
              <a:t>metrics.torproject.org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6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55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Number of Unique 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85184" y="1562060"/>
            <a:ext cx="3738690" cy="5608034"/>
            <a:chOff x="685184" y="1562060"/>
            <a:chExt cx="3738690" cy="5608034"/>
          </a:xfrm>
        </p:grpSpPr>
        <p:pic>
          <p:nvPicPr>
            <p:cNvPr id="10" name="Picture 9" descr="user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184" y="1562060"/>
              <a:ext cx="3738690" cy="560803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852301" y="2088793"/>
              <a:ext cx="1453924" cy="41775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ular Callout 7"/>
          <p:cNvSpPr/>
          <p:nvPr/>
        </p:nvSpPr>
        <p:spPr>
          <a:xfrm>
            <a:off x="5241221" y="1904625"/>
            <a:ext cx="3392323" cy="1222018"/>
          </a:xfrm>
          <a:prstGeom prst="wedgeRectCallout">
            <a:avLst>
              <a:gd name="adj1" fmla="val -79211"/>
              <a:gd name="adj2" fmla="val 5615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710,000 total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550,000 active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In an average 10 </a:t>
            </a:r>
            <a:r>
              <a:rPr lang="en-US" sz="2400" dirty="0" err="1" smtClean="0">
                <a:solidFill>
                  <a:srgbClr val="000000"/>
                </a:solidFill>
              </a:rPr>
              <a:t>mins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22539" y="5086900"/>
            <a:ext cx="4486253" cy="2146978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~800,000 – ~1,600,000 average concurrent users</a:t>
            </a:r>
          </a:p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(Tor </a:t>
            </a:r>
            <a:r>
              <a:rPr lang="en-US" sz="2400" dirty="0">
                <a:solidFill>
                  <a:srgbClr val="000000"/>
                </a:solidFill>
              </a:rPr>
              <a:t>Browser update pings - https://tor-</a:t>
            </a:r>
            <a:r>
              <a:rPr lang="en-US" sz="2400" dirty="0" err="1">
                <a:solidFill>
                  <a:srgbClr val="000000"/>
                </a:solidFill>
              </a:rPr>
              <a:t>metrics.shinyapps.io</a:t>
            </a:r>
            <a:r>
              <a:rPr lang="en-US" sz="2400" dirty="0">
                <a:solidFill>
                  <a:srgbClr val="000000"/>
                </a:solidFill>
              </a:rPr>
              <a:t>/webstats2</a:t>
            </a:r>
            <a:r>
              <a:rPr lang="en-US" sz="2400" dirty="0" smtClean="0">
                <a:solidFill>
                  <a:srgbClr val="000000"/>
                </a:solidFill>
              </a:rPr>
              <a:t>/)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830243" y="3390642"/>
            <a:ext cx="4486253" cy="1319416"/>
          </a:xfrm>
          <a:prstGeom prst="wedgeRectCallout">
            <a:avLst>
              <a:gd name="adj1" fmla="val -49827"/>
              <a:gd name="adj2" fmla="val 27210"/>
            </a:avLst>
          </a:prstGeom>
          <a:noFill/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1" algn="ctr"/>
            <a:r>
              <a:rPr lang="en-US" sz="2400" dirty="0" smtClean="0">
                <a:solidFill>
                  <a:srgbClr val="000000"/>
                </a:solidFill>
              </a:rPr>
              <a:t>~1,750,000 daily users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 (Consensus downloads –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https://</a:t>
            </a:r>
            <a:r>
              <a:rPr lang="en-US" sz="2400" dirty="0" err="1">
                <a:solidFill>
                  <a:srgbClr val="000000"/>
                </a:solidFill>
              </a:rPr>
              <a:t>metrics.torproject.org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5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56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Traffic Modeling Statistics</a:t>
            </a:r>
            <a:endParaRPr lang="en-US" dirty="0"/>
          </a:p>
        </p:txBody>
      </p:sp>
      <p:pic>
        <p:nvPicPr>
          <p:cNvPr id="6" name="Content Placeholder 5" descr="Screen Shot 2016-10-04 at 12.52.21 AM.png"/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82" b="-34682"/>
          <a:stretch>
            <a:fillRect/>
          </a:stretch>
        </p:blipFill>
        <p:spPr>
          <a:xfrm>
            <a:off x="192928" y="1611386"/>
            <a:ext cx="9810259" cy="5654643"/>
          </a:xfrm>
        </p:spPr>
      </p:pic>
    </p:spTree>
    <p:extLst>
      <p:ext uri="{BB962C8B-B14F-4D97-AF65-F5344CB8AC3E}">
        <p14:creationId xmlns:p14="http://schemas.microsoft.com/office/powerpoint/2010/main" val="176107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Distributed measurement for Tor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Improve accuracy, safety, security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Allow us to collect more statistics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Open source: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privcount</a:t>
            </a:r>
            <a:endParaRPr lang="en-US" dirty="0"/>
          </a:p>
          <a:p>
            <a:pPr lvl="1"/>
            <a:r>
              <a:rPr lang="en-US" dirty="0" smtClean="0"/>
              <a:t>Future measurement plans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Network traffic to produce models that can be used to generate realistic traffic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Onion services to improve reliability and scalability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Better techniques for cardinality (e.g., # unique users)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/>
              <a:t>Detecting denial of service attacks and other misbehavior</a:t>
            </a:r>
            <a:endParaRPr lang="en-US" dirty="0"/>
          </a:p>
          <a:p>
            <a:pPr lvl="1"/>
            <a:r>
              <a:rPr lang="en-US" dirty="0" smtClean="0"/>
              <a:t>Contact</a:t>
            </a:r>
          </a:p>
          <a:p>
            <a:pPr marL="919163" lvl="2" indent="-457200">
              <a:buFont typeface="Arial"/>
              <a:buChar char="•"/>
            </a:pPr>
            <a:r>
              <a:rPr lang="en-US" dirty="0" smtClean="0">
                <a:hlinkClick r:id="rId2"/>
              </a:rPr>
              <a:t>rob.g.jansen@nrl.navy.mil</a:t>
            </a:r>
            <a:r>
              <a:rPr lang="en-US" dirty="0" smtClean="0"/>
              <a:t>, </a:t>
            </a:r>
            <a:r>
              <a:rPr lang="en-US" dirty="0" err="1" smtClean="0"/>
              <a:t>robgjansen.com</a:t>
            </a:r>
            <a:r>
              <a:rPr lang="en-US" dirty="0" smtClean="0"/>
              <a:t>, @</a:t>
            </a:r>
            <a:r>
              <a:rPr lang="en-US" dirty="0" err="1" smtClean="0"/>
              <a:t>robgjansen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82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5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Tor works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Why measurements are needed and what to measure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Measurement challenges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Onion Routing</a:t>
            </a:r>
            <a:endParaRPr lang="en-US" dirty="0"/>
          </a:p>
        </p:txBody>
      </p:sp>
      <p:pic>
        <p:nvPicPr>
          <p:cNvPr id="6" name="Picture 5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pic>
        <p:nvPicPr>
          <p:cNvPr id="13" name="Picture 12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pic>
        <p:nvPicPr>
          <p:cNvPr id="18" name="Picture 1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574550" y="6836218"/>
            <a:ext cx="10583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7237" y="6535802"/>
            <a:ext cx="1615421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Stream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4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Routing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pic>
        <p:nvPicPr>
          <p:cNvPr id="11" name="Picture 10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5" name="Picture 14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2464993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pic>
        <p:nvPicPr>
          <p:cNvPr id="17" name="Picture 16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18" name="Picture 17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9" y="4281380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574550" y="6836218"/>
            <a:ext cx="10583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77237" y="6535802"/>
            <a:ext cx="1615421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Stream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0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PrivCount: A Distributed System for Safely Measuring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Onion Routing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95206" y="2793848"/>
            <a:ext cx="1569962" cy="1405073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2" y="2464992"/>
            <a:ext cx="837327" cy="1052327"/>
          </a:xfrm>
          <a:prstGeom prst="rect">
            <a:avLst/>
          </a:prstGeom>
        </p:spPr>
      </p:pic>
      <p:pic>
        <p:nvPicPr>
          <p:cNvPr id="9" name="Picture 8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7" y="2464992"/>
            <a:ext cx="837327" cy="105232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130442" y="3346278"/>
            <a:ext cx="508712" cy="79963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3261104"/>
            <a:ext cx="936054" cy="799636"/>
          </a:xfrm>
          <a:prstGeom prst="rect">
            <a:avLst/>
          </a:prstGeom>
        </p:spPr>
      </p:pic>
      <p:pic>
        <p:nvPicPr>
          <p:cNvPr id="12" name="Picture 1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570" y="3546412"/>
            <a:ext cx="837327" cy="105232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4198921"/>
            <a:ext cx="508712" cy="799636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2323481"/>
            <a:ext cx="936054" cy="7996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69307" y="4145914"/>
            <a:ext cx="936054" cy="799636"/>
          </a:xfrm>
          <a:prstGeom prst="rect">
            <a:avLst/>
          </a:prstGeom>
        </p:spPr>
      </p:pic>
      <p:pic>
        <p:nvPicPr>
          <p:cNvPr id="16" name="Picture 15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7" y="2464993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" y="2829235"/>
            <a:ext cx="838333" cy="431869"/>
          </a:xfrm>
          <a:prstGeom prst="rect">
            <a:avLst/>
          </a:prstGeom>
          <a:ln>
            <a:noFill/>
          </a:ln>
        </p:spPr>
      </p:pic>
      <p:cxnSp>
        <p:nvCxnSpPr>
          <p:cNvPr id="18" name="Straight Connector 17"/>
          <p:cNvCxnSpPr/>
          <p:nvPr/>
        </p:nvCxnSpPr>
        <p:spPr>
          <a:xfrm flipH="1" flipV="1">
            <a:off x="3231263" y="4072576"/>
            <a:ext cx="1703097" cy="208805"/>
          </a:xfrm>
          <a:prstGeom prst="line">
            <a:avLst/>
          </a:prstGeom>
          <a:ln w="152400"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121190" y="2522060"/>
            <a:ext cx="508712" cy="799636"/>
          </a:xfrm>
          <a:prstGeom prst="rect">
            <a:avLst/>
          </a:prstGeom>
        </p:spPr>
      </p:pic>
      <p:pic>
        <p:nvPicPr>
          <p:cNvPr id="20" name="Picture 19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36" y="3546412"/>
            <a:ext cx="837327" cy="1052327"/>
          </a:xfrm>
          <a:prstGeom prst="rect">
            <a:avLst/>
          </a:prstGeom>
        </p:spPr>
      </p:pic>
      <p:pic>
        <p:nvPicPr>
          <p:cNvPr id="21" name="Picture 20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59" y="4281380"/>
            <a:ext cx="838333" cy="431869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relay-on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18" y="3660922"/>
            <a:ext cx="837327" cy="1052327"/>
          </a:xfrm>
          <a:prstGeom prst="rect">
            <a:avLst/>
          </a:prstGeom>
        </p:spPr>
      </p:pic>
      <p:pic>
        <p:nvPicPr>
          <p:cNvPr id="23" name="Picture 22" descr="witchlines_Simple_key.png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27" y="4382805"/>
            <a:ext cx="838333" cy="431869"/>
          </a:xfrm>
          <a:prstGeom prst="rect">
            <a:avLst/>
          </a:prstGeom>
          <a:ln>
            <a:noFill/>
          </a:ln>
        </p:spPr>
      </p:pic>
      <p:sp>
        <p:nvSpPr>
          <p:cNvPr id="27" name="Rectangle 26"/>
          <p:cNvSpPr/>
          <p:nvPr/>
        </p:nvSpPr>
        <p:spPr>
          <a:xfrm>
            <a:off x="438472" y="5808212"/>
            <a:ext cx="2963467" cy="137571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44307" y="6155921"/>
            <a:ext cx="1103744" cy="15119"/>
            <a:chOff x="544307" y="6409916"/>
            <a:chExt cx="1103744" cy="1511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49704" y="6423324"/>
              <a:ext cx="1098347" cy="1709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44307" y="6409916"/>
              <a:ext cx="1103741" cy="15117"/>
            </a:xfrm>
            <a:prstGeom prst="line">
              <a:avLst/>
            </a:prstGeom>
            <a:ln w="152400">
              <a:solidFill>
                <a:srgbClr val="00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44311" y="6409916"/>
              <a:ext cx="1088621" cy="15119"/>
            </a:xfrm>
            <a:prstGeom prst="line">
              <a:avLst/>
            </a:prstGeom>
            <a:ln w="57150">
              <a:solidFill>
                <a:srgbClr val="B874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>
            <a:off x="574550" y="6836218"/>
            <a:ext cx="10583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1576" y="5050037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Users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28001" y="5050037"/>
            <a:ext cx="2724146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>
                <a:solidFill>
                  <a:srgbClr val="0B3AF5"/>
                </a:solidFill>
              </a:rPr>
              <a:t>Destinations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5528" y="5050037"/>
            <a:ext cx="4192473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B3AF5"/>
                </a:solidFill>
              </a:rPr>
              <a:t>Relays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77237" y="5870623"/>
            <a:ext cx="1387939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Circuit</a:t>
            </a:r>
            <a:endParaRPr lang="en-US" sz="2800" dirty="0">
              <a:solidFill>
                <a:srgbClr val="0B3AF5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7237" y="6535802"/>
            <a:ext cx="1615421" cy="533764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800" dirty="0" smtClean="0">
                <a:solidFill>
                  <a:srgbClr val="0B3AF5"/>
                </a:solidFill>
              </a:rPr>
              <a:t>Stream</a:t>
            </a:r>
            <a:endParaRPr lang="en-US" sz="2800" dirty="0">
              <a:solidFill>
                <a:srgbClr val="0B3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0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bs_NRL_branded_slides">
  <a:themeElements>
    <a:clrScheme name="NRL_Color Palette">
      <a:dk1>
        <a:srgbClr val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0070C0"/>
      </a:accent2>
      <a:accent3>
        <a:srgbClr val="FFC000"/>
      </a:accent3>
      <a:accent4>
        <a:srgbClr val="A5A5A5"/>
      </a:accent4>
      <a:accent5>
        <a:srgbClr val="5B9BD5"/>
      </a:accent5>
      <a:accent6>
        <a:srgbClr val="FFFF00"/>
      </a:accent6>
      <a:hlink>
        <a:srgbClr val="002060"/>
      </a:hlink>
      <a:folHlink>
        <a:srgbClr val="FFC000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RL_PPT_M10_052616" id="{2ADE39D3-BDE3-49AE-919C-C678C3315280}" vid="{69358647-15F7-4DA1-B81D-61451955B6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Robs_NRL_branded_slides.potx</Template>
  <TotalTime>11257</TotalTime>
  <Words>2614</Words>
  <Application>Microsoft Macintosh PowerPoint</Application>
  <PresentationFormat>Custom</PresentationFormat>
  <Paragraphs>647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Robs_NRL_branded_slides</vt:lpstr>
      <vt:lpstr>PrivCount: A Distributed System for Safely Measuring Tor</vt:lpstr>
      <vt:lpstr>PrivCount: A Distributed System for Safely Measuring Tor</vt:lpstr>
      <vt:lpstr>Talk Overview</vt:lpstr>
      <vt:lpstr>Talk Overview</vt:lpstr>
      <vt:lpstr>Talk Overview</vt:lpstr>
      <vt:lpstr>Background and Motivation</vt:lpstr>
      <vt:lpstr>Background: Onion Routing</vt:lpstr>
      <vt:lpstr>Background: Onion Routing</vt:lpstr>
      <vt:lpstr>Background: Onion Routing</vt:lpstr>
      <vt:lpstr>Background: Onion Routing</vt:lpstr>
      <vt:lpstr>Background: Onion Routing</vt:lpstr>
      <vt:lpstr>Background: Using Circuits</vt:lpstr>
      <vt:lpstr>Background: Using Circuits</vt:lpstr>
      <vt:lpstr>Background: Using Circuits</vt:lpstr>
      <vt:lpstr>Background: Using Circuits</vt:lpstr>
      <vt:lpstr>Background: Using Circuits</vt:lpstr>
      <vt:lpstr>Background: Using Circuits</vt:lpstr>
      <vt:lpstr>Background: Onion Services</vt:lpstr>
      <vt:lpstr>Background: Onion Services</vt:lpstr>
      <vt:lpstr>Background: Onion Services</vt:lpstr>
      <vt:lpstr>Background: Onion Services</vt:lpstr>
      <vt:lpstr>Background: Directory Authorities</vt:lpstr>
      <vt:lpstr>Motivation: Why Measure Tor?</vt:lpstr>
      <vt:lpstr>Motivation: Why Measure Tor?</vt:lpstr>
      <vt:lpstr>Motivation: Measurement Challenges</vt:lpstr>
      <vt:lpstr>Motivation: Measurement Challenges</vt:lpstr>
      <vt:lpstr>Motivation: Measurement Challenges</vt:lpstr>
      <vt:lpstr>Motivation: Missing Measurements</vt:lpstr>
      <vt:lpstr>The PrivCount Measurement System</vt:lpstr>
      <vt:lpstr>PrivCount: Overview</vt:lpstr>
      <vt:lpstr>PrivCount: Architecture</vt:lpstr>
      <vt:lpstr>PrivCount: Architecture</vt:lpstr>
      <vt:lpstr>PrivCount: Architecture</vt:lpstr>
      <vt:lpstr>PrivCount: Initialization</vt:lpstr>
      <vt:lpstr>PrivCount: Configuration</vt:lpstr>
      <vt:lpstr>PrivCount: Counting</vt:lpstr>
      <vt:lpstr>PrivCount: Counting</vt:lpstr>
      <vt:lpstr>PrivCount: Execution - Setup</vt:lpstr>
      <vt:lpstr>PrivCount: Execution - Setup</vt:lpstr>
      <vt:lpstr>PrivCount: Execution - Setup</vt:lpstr>
      <vt:lpstr>PrivCount: Execution - Setup</vt:lpstr>
      <vt:lpstr>PrivCount: Execution - Setup</vt:lpstr>
      <vt:lpstr>PrivCount: Execution - Collection</vt:lpstr>
      <vt:lpstr>PrivCount: Execution - Collection</vt:lpstr>
      <vt:lpstr>PrivCount: Execution - Aggregation</vt:lpstr>
      <vt:lpstr>PrivCount: Execution - Aggregation</vt:lpstr>
      <vt:lpstr>Deployment and Measurement Results</vt:lpstr>
      <vt:lpstr>Deploying PrivCount</vt:lpstr>
      <vt:lpstr>Collection Phases</vt:lpstr>
      <vt:lpstr>Collection Phases</vt:lpstr>
      <vt:lpstr>Results: Exit Policies</vt:lpstr>
      <vt:lpstr>Results: Amount and Types of Traffic</vt:lpstr>
      <vt:lpstr>Results: Number of Unique Users</vt:lpstr>
      <vt:lpstr>Results: Number of Unique Users</vt:lpstr>
      <vt:lpstr>Results: Number of Unique Users</vt:lpstr>
      <vt:lpstr>Results: Traffic Modeling Statistics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NRL</dc:title>
  <dc:creator>Joe Graff</dc:creator>
  <cp:lastModifiedBy>Rob Jansen</cp:lastModifiedBy>
  <cp:revision>189</cp:revision>
  <cp:lastPrinted>2015-08-19T18:26:03Z</cp:lastPrinted>
  <dcterms:created xsi:type="dcterms:W3CDTF">2015-08-18T16:34:21Z</dcterms:created>
  <dcterms:modified xsi:type="dcterms:W3CDTF">2016-10-04T18:44:11Z</dcterms:modified>
</cp:coreProperties>
</file>