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sldIdLst>
    <p:sldId id="264" r:id="rId2"/>
    <p:sldId id="268" r:id="rId3"/>
    <p:sldId id="355" r:id="rId4"/>
    <p:sldId id="258" r:id="rId5"/>
    <p:sldId id="299" r:id="rId6"/>
    <p:sldId id="368" r:id="rId7"/>
    <p:sldId id="294" r:id="rId8"/>
    <p:sldId id="304" r:id="rId9"/>
    <p:sldId id="303" r:id="rId10"/>
    <p:sldId id="302" r:id="rId11"/>
    <p:sldId id="301" r:id="rId12"/>
    <p:sldId id="300" r:id="rId13"/>
    <p:sldId id="309" r:id="rId14"/>
    <p:sldId id="263" r:id="rId15"/>
    <p:sldId id="323" r:id="rId16"/>
    <p:sldId id="375" r:id="rId17"/>
    <p:sldId id="287" r:id="rId18"/>
    <p:sldId id="332" r:id="rId19"/>
    <p:sldId id="324" r:id="rId20"/>
    <p:sldId id="286" r:id="rId21"/>
    <p:sldId id="259" r:id="rId22"/>
    <p:sldId id="311" r:id="rId23"/>
    <p:sldId id="364" r:id="rId24"/>
    <p:sldId id="288" r:id="rId25"/>
    <p:sldId id="289" r:id="rId26"/>
    <p:sldId id="290" r:id="rId27"/>
    <p:sldId id="343" r:id="rId28"/>
    <p:sldId id="344" r:id="rId29"/>
    <p:sldId id="345" r:id="rId30"/>
    <p:sldId id="346" r:id="rId31"/>
    <p:sldId id="347" r:id="rId32"/>
    <p:sldId id="349" r:id="rId33"/>
    <p:sldId id="350" r:id="rId34"/>
    <p:sldId id="351" r:id="rId35"/>
    <p:sldId id="360" r:id="rId36"/>
    <p:sldId id="352" r:id="rId37"/>
    <p:sldId id="353" r:id="rId38"/>
    <p:sldId id="354" r:id="rId39"/>
    <p:sldId id="363" r:id="rId40"/>
    <p:sldId id="362" r:id="rId41"/>
    <p:sldId id="367" r:id="rId42"/>
    <p:sldId id="365" r:id="rId43"/>
    <p:sldId id="366" r:id="rId44"/>
    <p:sldId id="369" r:id="rId45"/>
    <p:sldId id="261" r:id="rId46"/>
    <p:sldId id="322" r:id="rId47"/>
    <p:sldId id="333" r:id="rId48"/>
    <p:sldId id="370" r:id="rId49"/>
    <p:sldId id="329" r:id="rId50"/>
    <p:sldId id="372" r:id="rId51"/>
    <p:sldId id="373" r:id="rId52"/>
    <p:sldId id="374" r:id="rId53"/>
    <p:sldId id="338" r:id="rId54"/>
    <p:sldId id="330" r:id="rId55"/>
    <p:sldId id="269" r:id="rId56"/>
    <p:sldId id="356" r:id="rId57"/>
    <p:sldId id="342" r:id="rId58"/>
  </p:sldIdLst>
  <p:sldSz cx="10058400" cy="77724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3AFF"/>
    <a:srgbClr val="0917F2"/>
    <a:srgbClr val="205AB2"/>
    <a:srgbClr val="1F5188"/>
    <a:srgbClr val="0B3AF5"/>
    <a:srgbClr val="001236"/>
    <a:srgbClr val="000E2A"/>
    <a:srgbClr val="FABE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005" autoAdjust="0"/>
    <p:restoredTop sz="94660" autoAdjust="0"/>
  </p:normalViewPr>
  <p:slideViewPr>
    <p:cSldViewPr snapToGrid="0">
      <p:cViewPr varScale="1">
        <p:scale>
          <a:sx n="76" d="100"/>
          <a:sy n="76" d="100"/>
        </p:scale>
        <p:origin x="-680" y="-120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interSettings" Target="printerSettings/printerSettings1.bin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382F392-DB49-4AA4-8FE8-68E7A20DFD49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74788" y="1162050"/>
            <a:ext cx="406082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753BEB2-B6BD-4FBB-B32D-280A8B85A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72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PrivCount</a:t>
            </a:r>
            <a:r>
              <a:rPr lang="en-US" dirty="0" smtClean="0"/>
              <a:t>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‹#›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U.S. Naval Research Laboratory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8"/>
          <a:stretch/>
        </p:blipFill>
        <p:spPr>
          <a:xfrm>
            <a:off x="0" y="0"/>
            <a:ext cx="10058400" cy="123444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57400" y="640080"/>
            <a:ext cx="7315200" cy="457200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ABE0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4959"/>
            <a:ext cx="1143000" cy="764523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7200" y="1763184"/>
            <a:ext cx="4343400" cy="52578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 sz="2800"/>
            </a:lvl1pPr>
            <a:lvl2pPr>
              <a:lnSpc>
                <a:spcPct val="100000"/>
              </a:lnSpc>
              <a:spcAft>
                <a:spcPts val="600"/>
              </a:spcAft>
              <a:defRPr sz="28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spcAft>
                <a:spcPts val="300"/>
              </a:spcAft>
              <a:defRPr sz="2000">
                <a:solidFill>
                  <a:schemeClr val="tx1"/>
                </a:solidFill>
              </a:defRPr>
            </a:lvl4pPr>
            <a:lvl5pPr marL="914400" indent="-220663">
              <a:lnSpc>
                <a:spcPct val="100000"/>
              </a:lnSpc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5234940" y="1763184"/>
            <a:ext cx="4343400" cy="52578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 sz="2800"/>
            </a:lvl1pPr>
            <a:lvl2pPr>
              <a:lnSpc>
                <a:spcPct val="100000"/>
              </a:lnSpc>
              <a:spcAft>
                <a:spcPts val="600"/>
              </a:spcAft>
              <a:defRPr sz="28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spcAft>
                <a:spcPts val="300"/>
              </a:spcAft>
              <a:defRPr sz="20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59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62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PrivCount</a:t>
            </a:r>
            <a:r>
              <a:rPr lang="en-US" dirty="0" smtClean="0"/>
              <a:t>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‹#›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U.S. Naval Research Laboratory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8"/>
          <a:stretch/>
        </p:blipFill>
        <p:spPr>
          <a:xfrm>
            <a:off x="0" y="0"/>
            <a:ext cx="10058400" cy="123444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57400" y="640080"/>
            <a:ext cx="7315200" cy="457200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ABE0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4959"/>
            <a:ext cx="1143000" cy="764523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7200" y="1763184"/>
            <a:ext cx="9121140" cy="52578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 sz="2800"/>
            </a:lvl1pPr>
            <a:lvl2pPr>
              <a:lnSpc>
                <a:spcPct val="100000"/>
              </a:lnSpc>
              <a:spcAft>
                <a:spcPts val="600"/>
              </a:spcAft>
              <a:defRPr sz="28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spcAft>
                <a:spcPts val="300"/>
              </a:spcAft>
              <a:defRPr sz="20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800" u="none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673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62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tart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249892"/>
            <a:ext cx="9121140" cy="457200"/>
          </a:xfrm>
        </p:spPr>
        <p:txBody>
          <a:bodyPr>
            <a:noAutofit/>
          </a:bodyPr>
          <a:lstStyle>
            <a:lvl1pPr>
              <a:defRPr sz="4600" b="1">
                <a:solidFill>
                  <a:srgbClr val="FABE0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7200" y="3882430"/>
            <a:ext cx="9121140" cy="2920324"/>
          </a:xfrm>
        </p:spPr>
        <p:txBody>
          <a:bodyPr/>
          <a:lstStyle>
            <a:lvl1pPr>
              <a:lnSpc>
                <a:spcPts val="2000"/>
              </a:lnSpc>
              <a:spcAft>
                <a:spcPts val="600"/>
              </a:spcAft>
              <a:defRPr sz="1800" b="1">
                <a:solidFill>
                  <a:schemeClr val="bg1"/>
                </a:solidFill>
              </a:defRPr>
            </a:lvl1pPr>
            <a:lvl2pPr>
              <a:lnSpc>
                <a:spcPts val="1800"/>
              </a:lnSpc>
              <a:spcAft>
                <a:spcPts val="600"/>
              </a:spcAft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lnSpc>
                <a:spcPts val="1800"/>
              </a:lnSpc>
              <a:defRPr sz="1500">
                <a:solidFill>
                  <a:schemeClr val="bg1"/>
                </a:solidFill>
              </a:defRPr>
            </a:lvl3pPr>
            <a:lvl4pPr>
              <a:lnSpc>
                <a:spcPts val="1800"/>
              </a:lnSpc>
              <a:spcAft>
                <a:spcPts val="300"/>
              </a:spcAft>
              <a:defRPr sz="1500"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223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extLst mod="1">
    <p:ext uri="{DCECCB84-F9BA-43D5-87BE-67443E8EF086}">
      <p15:sldGuideLst xmlns=""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249892"/>
            <a:ext cx="9121140" cy="457200"/>
          </a:xfrm>
        </p:spPr>
        <p:txBody>
          <a:bodyPr>
            <a:noAutofit/>
          </a:bodyPr>
          <a:lstStyle>
            <a:lvl1pPr>
              <a:defRPr sz="46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7200" y="3882430"/>
            <a:ext cx="9121140" cy="2920324"/>
          </a:xfrm>
        </p:spPr>
        <p:txBody>
          <a:bodyPr/>
          <a:lstStyle>
            <a:lvl1pPr>
              <a:lnSpc>
                <a:spcPts val="2000"/>
              </a:lnSpc>
              <a:spcAft>
                <a:spcPts val="600"/>
              </a:spcAft>
              <a:defRPr sz="18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lnSpc>
                <a:spcPts val="1800"/>
              </a:lnSpc>
              <a:spcAft>
                <a:spcPts val="600"/>
              </a:spcAft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lnSpc>
                <a:spcPts val="1800"/>
              </a:lnSpc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lnSpc>
                <a:spcPts val="1800"/>
              </a:lnSpc>
              <a:spcAft>
                <a:spcPts val="300"/>
              </a:spcAft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618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extLst mod="1">
    <p:ext uri="{DCECCB84-F9BA-43D5-87BE-67443E8EF086}">
      <p15:sldGuideLst xmlns="" xmlns:p15="http://schemas.microsoft.com/office/powerpoint/2012/main">
        <p15:guide id="1" orient="horz" pos="230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">
    <p:bg>
      <p:bgPr>
        <a:blipFill dpi="0" rotWithShape="1">
          <a:blip r:embed="rId2">
            <a:lum/>
          </a:blip>
          <a:srcRect/>
          <a:stretch>
            <a:fillRect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38568"/>
            <a:ext cx="10058400" cy="1533832"/>
          </a:xfrm>
          <a:prstGeom prst="rect">
            <a:avLst/>
          </a:prstGeom>
          <a:solidFill>
            <a:srgbClr val="0012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9144000" cy="2743200"/>
          </a:xfrm>
        </p:spPr>
        <p:txBody>
          <a:bodyPr anchor="t">
            <a:noAutofit/>
          </a:bodyPr>
          <a:lstStyle>
            <a:lvl1pPr>
              <a:lnSpc>
                <a:spcPts val="5100"/>
              </a:lnSpc>
              <a:defRPr sz="4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7200" y="6515493"/>
            <a:ext cx="5257800" cy="952107"/>
          </a:xfrm>
        </p:spPr>
        <p:txBody>
          <a:bodyPr anchor="b"/>
          <a:lstStyle>
            <a:lvl1pPr>
              <a:lnSpc>
                <a:spcPts val="1900"/>
              </a:lnSpc>
              <a:spcAft>
                <a:spcPts val="0"/>
              </a:spcAft>
              <a:defRPr sz="1500" b="0">
                <a:solidFill>
                  <a:schemeClr val="bg1"/>
                </a:solidFill>
              </a:defRPr>
            </a:lvl1pPr>
            <a:lvl2pPr>
              <a:lnSpc>
                <a:spcPts val="1900"/>
              </a:lnSpc>
              <a:spcAft>
                <a:spcPts val="0"/>
              </a:spcAft>
              <a:defRPr sz="1500">
                <a:solidFill>
                  <a:schemeClr val="accent3"/>
                </a:solidFill>
              </a:defRPr>
            </a:lvl2pPr>
            <a:lvl3pPr marL="0" indent="0">
              <a:lnSpc>
                <a:spcPts val="1900"/>
              </a:lnSpc>
              <a:spcAft>
                <a:spcPts val="0"/>
              </a:spcAft>
              <a:buFontTx/>
              <a:buNone/>
              <a:defRPr sz="1500" b="1">
                <a:solidFill>
                  <a:schemeClr val="bg1"/>
                </a:solidFill>
              </a:defRPr>
            </a:lvl3pPr>
            <a:lvl4pPr>
              <a:lnSpc>
                <a:spcPts val="2640"/>
              </a:lnSpc>
              <a:spcAft>
                <a:spcPts val="1800"/>
              </a:spcAft>
              <a:defRPr sz="2200"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7200"/>
            <a:ext cx="1367074" cy="9144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4"/>
          </p:nvPr>
        </p:nvSpPr>
        <p:spPr>
          <a:xfrm>
            <a:off x="5943600" y="6515493"/>
            <a:ext cx="3657600" cy="952107"/>
          </a:xfrm>
        </p:spPr>
        <p:txBody>
          <a:bodyPr anchor="b"/>
          <a:lstStyle>
            <a:lvl1pPr algn="r">
              <a:lnSpc>
                <a:spcPts val="1900"/>
              </a:lnSpc>
              <a:spcAft>
                <a:spcPts val="0"/>
              </a:spcAft>
              <a:defRPr sz="1500" b="1">
                <a:solidFill>
                  <a:schemeClr val="bg1"/>
                </a:solidFill>
              </a:defRPr>
            </a:lvl1pPr>
            <a:lvl2pPr algn="r">
              <a:lnSpc>
                <a:spcPts val="1900"/>
              </a:lnSpc>
              <a:spcAft>
                <a:spcPts val="0"/>
              </a:spcAft>
              <a:defRPr sz="1500">
                <a:solidFill>
                  <a:schemeClr val="accent3"/>
                </a:solidFill>
              </a:defRPr>
            </a:lvl2pPr>
            <a:lvl3pPr marL="0" indent="0" algn="r">
              <a:lnSpc>
                <a:spcPts val="1900"/>
              </a:lnSpc>
              <a:spcAft>
                <a:spcPts val="0"/>
              </a:spcAft>
              <a:buFontTx/>
              <a:buNone/>
              <a:defRPr sz="1500" b="0">
                <a:solidFill>
                  <a:schemeClr val="bg1"/>
                </a:solidFill>
              </a:defRPr>
            </a:lvl3pPr>
            <a:lvl4pPr>
              <a:lnSpc>
                <a:spcPts val="2640"/>
              </a:lnSpc>
              <a:spcAft>
                <a:spcPts val="1800"/>
              </a:spcAft>
              <a:defRPr sz="2200"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37440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extLst mod="1"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791094"/>
            <a:ext cx="5679649" cy="2601798"/>
          </a:xfrm>
        </p:spPr>
        <p:txBody>
          <a:bodyPr anchor="b">
            <a:noAutofit/>
          </a:bodyPr>
          <a:lstStyle>
            <a:lvl1pPr>
              <a:lnSpc>
                <a:spcPts val="3900"/>
              </a:lnSpc>
              <a:defRPr sz="34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7200" y="4722832"/>
            <a:ext cx="5257800" cy="952107"/>
          </a:xfrm>
        </p:spPr>
        <p:txBody>
          <a:bodyPr anchor="t"/>
          <a:lstStyle>
            <a:lvl1pPr>
              <a:lnSpc>
                <a:spcPts val="1900"/>
              </a:lnSpc>
              <a:spcAft>
                <a:spcPts val="0"/>
              </a:spcAft>
              <a:defRPr sz="1500" b="1">
                <a:solidFill>
                  <a:schemeClr val="tx2"/>
                </a:solidFill>
              </a:defRPr>
            </a:lvl1pPr>
            <a:lvl2pPr>
              <a:lnSpc>
                <a:spcPts val="1900"/>
              </a:lnSpc>
              <a:spcAft>
                <a:spcPts val="0"/>
              </a:spcAft>
              <a:defRPr sz="1500" b="1">
                <a:solidFill>
                  <a:schemeClr val="tx2"/>
                </a:solidFill>
              </a:defRPr>
            </a:lvl2pPr>
            <a:lvl3pPr marL="0" indent="0">
              <a:lnSpc>
                <a:spcPts val="1900"/>
              </a:lnSpc>
              <a:spcAft>
                <a:spcPts val="0"/>
              </a:spcAft>
              <a:buFontTx/>
              <a:buNone/>
              <a:defRPr sz="1500" b="0">
                <a:solidFill>
                  <a:schemeClr val="tx2"/>
                </a:solidFill>
              </a:defRPr>
            </a:lvl3pPr>
            <a:lvl4pPr>
              <a:lnSpc>
                <a:spcPts val="2640"/>
              </a:lnSpc>
              <a:spcAft>
                <a:spcPts val="1800"/>
              </a:spcAft>
              <a:defRPr sz="2200"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7200"/>
            <a:ext cx="1367073" cy="9144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562572" y="-9426"/>
            <a:ext cx="5495827" cy="7781826"/>
          </a:xfrm>
          <a:custGeom>
            <a:avLst/>
            <a:gdLst>
              <a:gd name="connsiteX0" fmla="*/ 0 w 3657600"/>
              <a:gd name="connsiteY0" fmla="*/ 0 h 7772400"/>
              <a:gd name="connsiteX1" fmla="*/ 3657600 w 3657600"/>
              <a:gd name="connsiteY1" fmla="*/ 0 h 7772400"/>
              <a:gd name="connsiteX2" fmla="*/ 3657600 w 3657600"/>
              <a:gd name="connsiteY2" fmla="*/ 7772400 h 7772400"/>
              <a:gd name="connsiteX3" fmla="*/ 0 w 3657600"/>
              <a:gd name="connsiteY3" fmla="*/ 7772400 h 7772400"/>
              <a:gd name="connsiteX4" fmla="*/ 0 w 3657600"/>
              <a:gd name="connsiteY4" fmla="*/ 0 h 7772400"/>
              <a:gd name="connsiteX0" fmla="*/ 0 w 5495827"/>
              <a:gd name="connsiteY0" fmla="*/ 0 h 7781826"/>
              <a:gd name="connsiteX1" fmla="*/ 5495827 w 5495827"/>
              <a:gd name="connsiteY1" fmla="*/ 9426 h 7781826"/>
              <a:gd name="connsiteX2" fmla="*/ 5495827 w 5495827"/>
              <a:gd name="connsiteY2" fmla="*/ 7781826 h 7781826"/>
              <a:gd name="connsiteX3" fmla="*/ 1838227 w 5495827"/>
              <a:gd name="connsiteY3" fmla="*/ 7781826 h 7781826"/>
              <a:gd name="connsiteX4" fmla="*/ 0 w 5495827"/>
              <a:gd name="connsiteY4" fmla="*/ 0 h 778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5827" h="7781826">
                <a:moveTo>
                  <a:pt x="0" y="0"/>
                </a:moveTo>
                <a:lnTo>
                  <a:pt x="5495827" y="9426"/>
                </a:lnTo>
                <a:lnTo>
                  <a:pt x="5495827" y="7781826"/>
                </a:lnTo>
                <a:lnTo>
                  <a:pt x="1838227" y="7781826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49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extLst mod="1">
    <p:ext uri="{DCECCB84-F9BA-43D5-87BE-67443E8EF086}">
      <p15:sldGuideLst xmlns=""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09"/>
            <a:ext cx="8675370" cy="150230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9144000" cy="5029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72200" y="7203864"/>
            <a:ext cx="3406140" cy="41613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/>
              <a:t>PrivCount</a:t>
            </a:r>
            <a:r>
              <a:rPr lang="en-US" dirty="0" smtClean="0"/>
              <a:t>: A Distributed System for Safely Measuring Tor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‹#›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7203864"/>
            <a:ext cx="3394710" cy="413808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U.S. Naval Research Laboratory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998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5" r:id="rId5"/>
    <p:sldLayoutId id="2147483667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1036290" rtl="0" eaLnBrk="1" latinLnBrk="0" hangingPunct="1">
        <a:lnSpc>
          <a:spcPct val="90000"/>
        </a:lnSpc>
        <a:spcBef>
          <a:spcPct val="0"/>
        </a:spcBef>
        <a:buNone/>
        <a:defRPr sz="4600" kern="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03629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Tx/>
        <a:buNone/>
        <a:defRPr sz="2800" kern="1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103629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Tx/>
        <a:buNone/>
        <a:defRPr sz="2800" b="1" kern="100">
          <a:solidFill>
            <a:schemeClr val="tx2"/>
          </a:solidFill>
          <a:latin typeface="+mn-lt"/>
          <a:ea typeface="+mn-ea"/>
          <a:cs typeface="+mn-cs"/>
        </a:defRPr>
      </a:lvl2pPr>
      <a:lvl3pPr marL="461963" indent="-234950" algn="l" defTabSz="103629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2400" kern="100" baseline="0">
          <a:solidFill>
            <a:schemeClr val="tx1"/>
          </a:solidFill>
          <a:latin typeface="+mn-lt"/>
          <a:ea typeface="+mn-ea"/>
          <a:cs typeface="+mn-cs"/>
        </a:defRPr>
      </a:lvl3pPr>
      <a:lvl4pPr marL="693738" indent="-236538" algn="l" defTabSz="103629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−"/>
        <a:defRPr sz="2000" b="0" kern="100" baseline="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20663" algn="l" defTabSz="103629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800" b="0" kern="100">
          <a:solidFill>
            <a:schemeClr val="tx1"/>
          </a:solidFill>
          <a:latin typeface="+mn-lt"/>
          <a:ea typeface="+mn-ea"/>
          <a:cs typeface="+mn-cs"/>
        </a:defRPr>
      </a:lvl5pPr>
      <a:lvl6pPr marL="284979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794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608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4230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45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29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3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257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072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0886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7013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5158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11.jp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11.jp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11.jp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11.jpg"/><Relationship Id="rId6" Type="http://schemas.openxmlformats.org/officeDocument/2006/relationships/image" Target="../media/image8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11.jp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11.jp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11.jp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10.png"/><Relationship Id="rId5" Type="http://schemas.openxmlformats.org/officeDocument/2006/relationships/image" Target="../media/image11.jp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10.png"/><Relationship Id="rId5" Type="http://schemas.openxmlformats.org/officeDocument/2006/relationships/image" Target="../media/image11.jp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10.png"/><Relationship Id="rId5" Type="http://schemas.openxmlformats.org/officeDocument/2006/relationships/image" Target="../media/image11.jp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10.png"/><Relationship Id="rId5" Type="http://schemas.openxmlformats.org/officeDocument/2006/relationships/image" Target="../media/image11.jp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10.png"/><Relationship Id="rId5" Type="http://schemas.openxmlformats.org/officeDocument/2006/relationships/image" Target="../media/image11.jp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10.png"/><Relationship Id="rId5" Type="http://schemas.openxmlformats.org/officeDocument/2006/relationships/image" Target="../media/image11.jp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10.png"/><Relationship Id="rId5" Type="http://schemas.openxmlformats.org/officeDocument/2006/relationships/image" Target="../media/image11.jp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10.png"/><Relationship Id="rId5" Type="http://schemas.openxmlformats.org/officeDocument/2006/relationships/image" Target="../media/image11.jp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10.png"/><Relationship Id="rId5" Type="http://schemas.openxmlformats.org/officeDocument/2006/relationships/image" Target="../media/image11.jp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10.png"/><Relationship Id="rId5" Type="http://schemas.openxmlformats.org/officeDocument/2006/relationships/image" Target="../media/image11.jp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10.png"/><Relationship Id="rId5" Type="http://schemas.openxmlformats.org/officeDocument/2006/relationships/image" Target="../media/image11.jp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10.png"/><Relationship Id="rId5" Type="http://schemas.openxmlformats.org/officeDocument/2006/relationships/image" Target="../media/image11.jp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10.png"/><Relationship Id="rId5" Type="http://schemas.openxmlformats.org/officeDocument/2006/relationships/image" Target="../media/image11.jp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11.jpg"/><Relationship Id="rId6" Type="http://schemas.openxmlformats.org/officeDocument/2006/relationships/image" Target="../media/image8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rivcount" TargetMode="External"/><Relationship Id="rId3" Type="http://schemas.openxmlformats.org/officeDocument/2006/relationships/hyperlink" Target="mailto:rob.g.jansen@nrl.navy.mil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Safely Measuring 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1"/>
            <a:r>
              <a:rPr lang="en-US" dirty="0" smtClean="0"/>
              <a:t>Rob Jansen</a:t>
            </a:r>
          </a:p>
          <a:p>
            <a:r>
              <a:rPr lang="en-US" dirty="0" smtClean="0"/>
              <a:t>U.S. Naval Research Laboratory</a:t>
            </a:r>
          </a:p>
          <a:p>
            <a:r>
              <a:rPr lang="en-US" dirty="0" smtClean="0"/>
              <a:t>Center for High Assurance Computer Systems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4421275" y="6515493"/>
            <a:ext cx="5179926" cy="952107"/>
          </a:xfrm>
        </p:spPr>
        <p:txBody>
          <a:bodyPr>
            <a:normAutofit/>
          </a:bodyPr>
          <a:lstStyle/>
          <a:p>
            <a:r>
              <a:rPr lang="en-US" b="0" dirty="0" smtClean="0"/>
              <a:t>23</a:t>
            </a:r>
            <a:r>
              <a:rPr lang="en-US" b="0" baseline="30000" dirty="0" smtClean="0"/>
              <a:t>rd</a:t>
            </a:r>
            <a:r>
              <a:rPr lang="en-US" b="0" dirty="0" smtClean="0"/>
              <a:t> Conference on Computer and Communication Security</a:t>
            </a:r>
          </a:p>
          <a:p>
            <a:r>
              <a:rPr lang="en-US" b="0" dirty="0" err="1" smtClean="0"/>
              <a:t>Hofburg</a:t>
            </a:r>
            <a:r>
              <a:rPr lang="en-US" b="0" dirty="0" smtClean="0"/>
              <a:t> Imperial Palace, Vienna, Austria</a:t>
            </a:r>
          </a:p>
          <a:p>
            <a:r>
              <a:rPr lang="en-US" b="0" dirty="0"/>
              <a:t>October 27</a:t>
            </a:r>
            <a:r>
              <a:rPr lang="en-US" b="0" baseline="30000" dirty="0"/>
              <a:t>th</a:t>
            </a:r>
            <a:r>
              <a:rPr lang="en-US" b="0" dirty="0"/>
              <a:t>, 2016</a:t>
            </a:r>
            <a:endParaRPr lang="en-US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51217" y="4433900"/>
            <a:ext cx="5999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“Safely </a:t>
            </a:r>
            <a:r>
              <a:rPr lang="en-US" dirty="0">
                <a:solidFill>
                  <a:schemeClr val="bg1"/>
                </a:solidFill>
              </a:rPr>
              <a:t>Measuring </a:t>
            </a:r>
            <a:r>
              <a:rPr lang="en-US" dirty="0" smtClean="0">
                <a:solidFill>
                  <a:schemeClr val="bg1"/>
                </a:solidFill>
              </a:rPr>
              <a:t>Tor”, </a:t>
            </a:r>
            <a:r>
              <a:rPr lang="en-US" dirty="0">
                <a:solidFill>
                  <a:schemeClr val="bg1"/>
                </a:solidFill>
              </a:rPr>
              <a:t>Rob Jansen and Aaron </a:t>
            </a:r>
            <a:r>
              <a:rPr lang="en-US" dirty="0" smtClean="0">
                <a:solidFill>
                  <a:schemeClr val="bg1"/>
                </a:solidFill>
              </a:rPr>
              <a:t>Johnson, In the </a:t>
            </a:r>
            <a:r>
              <a:rPr lang="en-US" i="1" dirty="0" smtClean="0">
                <a:solidFill>
                  <a:schemeClr val="bg1"/>
                </a:solidFill>
              </a:rPr>
              <a:t>Proceedings of the 23rd </a:t>
            </a:r>
            <a:r>
              <a:rPr lang="en-US" i="1" dirty="0">
                <a:solidFill>
                  <a:schemeClr val="bg1"/>
                </a:solidFill>
              </a:rPr>
              <a:t>ACM Conference on Computer and Communication Security </a:t>
            </a:r>
            <a:r>
              <a:rPr lang="en-US" dirty="0">
                <a:solidFill>
                  <a:schemeClr val="bg1"/>
                </a:solidFill>
              </a:rPr>
              <a:t>(CCS 2016</a:t>
            </a:r>
            <a:r>
              <a:rPr lang="en-US" dirty="0" smtClean="0">
                <a:solidFill>
                  <a:schemeClr val="bg1"/>
                </a:solidFill>
              </a:rPr>
              <a:t>).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273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10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Using Circuits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474133" y="4811184"/>
            <a:ext cx="9330267" cy="248708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Clients begin all circuits with a selected </a:t>
            </a:r>
            <a:r>
              <a:rPr lang="en-US" dirty="0" smtClean="0">
                <a:solidFill>
                  <a:srgbClr val="0B3AF5"/>
                </a:solidFill>
              </a:rPr>
              <a:t>guard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Relays define individual </a:t>
            </a:r>
            <a:r>
              <a:rPr lang="en-US" dirty="0" smtClean="0">
                <a:solidFill>
                  <a:srgbClr val="0B3AF5"/>
                </a:solidFill>
              </a:rPr>
              <a:t>exit policies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Clients multiplex </a:t>
            </a:r>
            <a:r>
              <a:rPr lang="en-US" dirty="0" smtClean="0">
                <a:solidFill>
                  <a:srgbClr val="0B3AF5"/>
                </a:solidFill>
              </a:rPr>
              <a:t>streams</a:t>
            </a:r>
            <a:r>
              <a:rPr lang="en-US" dirty="0" smtClean="0"/>
              <a:t> over a circuit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7609016" y="2001829"/>
            <a:ext cx="1132236" cy="14612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7621427" y="3549457"/>
            <a:ext cx="1244889" cy="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5963632" y="3495526"/>
            <a:ext cx="1244889" cy="1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898024" y="3454871"/>
            <a:ext cx="1257300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910436" y="3541230"/>
            <a:ext cx="1244889" cy="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073400" y="3495525"/>
            <a:ext cx="2381553" cy="784267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3048145" y="3495996"/>
            <a:ext cx="2260479" cy="7361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3048144" y="3541232"/>
            <a:ext cx="2353613" cy="7772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64810" y="3495527"/>
            <a:ext cx="1729619" cy="894251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953080" y="3495996"/>
            <a:ext cx="1854248" cy="10006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68824" y="3541230"/>
            <a:ext cx="2095500" cy="11226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Picture 38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597" y="2669533"/>
            <a:ext cx="837327" cy="1052327"/>
          </a:xfrm>
          <a:prstGeom prst="rect">
            <a:avLst/>
          </a:prstGeom>
        </p:spPr>
      </p:pic>
      <p:pic>
        <p:nvPicPr>
          <p:cNvPr id="40" name="Picture 39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079" y="2669533"/>
            <a:ext cx="837327" cy="1052327"/>
          </a:xfrm>
          <a:prstGeom prst="rect">
            <a:avLst/>
          </a:prstGeom>
        </p:spPr>
      </p:pic>
      <p:pic>
        <p:nvPicPr>
          <p:cNvPr id="41" name="Picture 40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924" y="3750953"/>
            <a:ext cx="837327" cy="1052327"/>
          </a:xfrm>
          <a:prstGeom prst="rect">
            <a:avLst/>
          </a:prstGeom>
        </p:spPr>
      </p:pic>
      <p:pic>
        <p:nvPicPr>
          <p:cNvPr id="42" name="Picture 41"/>
          <p:cNvPicPr/>
          <p:nvPr/>
        </p:nvPicPr>
        <p:blipFill>
          <a:blip r:embed="rId3"/>
          <a:stretch>
            <a:fillRect/>
          </a:stretch>
        </p:blipFill>
        <p:spPr>
          <a:xfrm>
            <a:off x="497564" y="2951317"/>
            <a:ext cx="508712" cy="799636"/>
          </a:xfrm>
          <a:prstGeom prst="rect">
            <a:avLst/>
          </a:prstGeom>
        </p:spPr>
      </p:pic>
      <p:pic>
        <p:nvPicPr>
          <p:cNvPr id="43" name="Picture 42"/>
          <p:cNvPicPr/>
          <p:nvPr/>
        </p:nvPicPr>
        <p:blipFill>
          <a:blip r:embed="rId4"/>
          <a:stretch>
            <a:fillRect/>
          </a:stretch>
        </p:blipFill>
        <p:spPr>
          <a:xfrm>
            <a:off x="8619426" y="2951317"/>
            <a:ext cx="936054" cy="799636"/>
          </a:xfrm>
          <a:prstGeom prst="rect">
            <a:avLst/>
          </a:prstGeom>
        </p:spPr>
      </p:pic>
      <p:pic>
        <p:nvPicPr>
          <p:cNvPr id="44" name="Picture 43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43" y="1617206"/>
            <a:ext cx="837327" cy="1052327"/>
          </a:xfrm>
          <a:prstGeom prst="rect">
            <a:avLst/>
          </a:prstGeom>
        </p:spPr>
      </p:pic>
      <p:pic>
        <p:nvPicPr>
          <p:cNvPr id="45" name="Picture 44"/>
          <p:cNvPicPr/>
          <p:nvPr/>
        </p:nvPicPr>
        <p:blipFill>
          <a:blip r:embed="rId5"/>
          <a:stretch>
            <a:fillRect/>
          </a:stretch>
        </p:blipFill>
        <p:spPr>
          <a:xfrm>
            <a:off x="2429837" y="1596511"/>
            <a:ext cx="837327" cy="1046977"/>
          </a:xfrm>
          <a:prstGeom prst="rect">
            <a:avLst/>
          </a:prstGeom>
        </p:spPr>
      </p:pic>
      <p:pic>
        <p:nvPicPr>
          <p:cNvPr id="46" name="Picture 45"/>
          <p:cNvPicPr/>
          <p:nvPr/>
        </p:nvPicPr>
        <p:blipFill>
          <a:blip r:embed="rId5"/>
          <a:stretch>
            <a:fillRect/>
          </a:stretch>
        </p:blipFill>
        <p:spPr>
          <a:xfrm>
            <a:off x="2413872" y="3756303"/>
            <a:ext cx="837327" cy="1046977"/>
          </a:xfrm>
          <a:prstGeom prst="rect">
            <a:avLst/>
          </a:prstGeom>
        </p:spPr>
      </p:pic>
      <p:pic>
        <p:nvPicPr>
          <p:cNvPr id="47" name="Picture 46"/>
          <p:cNvPicPr/>
          <p:nvPr/>
        </p:nvPicPr>
        <p:blipFill>
          <a:blip r:embed="rId5"/>
          <a:stretch>
            <a:fillRect/>
          </a:stretch>
        </p:blipFill>
        <p:spPr>
          <a:xfrm>
            <a:off x="1576545" y="2669533"/>
            <a:ext cx="837327" cy="1046977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6035040" y="1617206"/>
            <a:ext cx="970812" cy="1052327"/>
            <a:chOff x="5486400" y="1426946"/>
            <a:chExt cx="882556" cy="928524"/>
          </a:xfrm>
        </p:grpSpPr>
        <p:pic>
          <p:nvPicPr>
            <p:cNvPr id="49" name="Picture 48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7750" y="1426946"/>
              <a:ext cx="761206" cy="928524"/>
            </a:xfrm>
            <a:prstGeom prst="rect">
              <a:avLst/>
            </a:prstGeom>
          </p:spPr>
        </p:pic>
        <p:pic>
          <p:nvPicPr>
            <p:cNvPr id="50" name="Picture 49" descr="running_man_Exit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6400" y="1524000"/>
              <a:ext cx="451152" cy="461894"/>
            </a:xfrm>
            <a:prstGeom prst="rect">
              <a:avLst/>
            </a:prstGeom>
          </p:spPr>
        </p:pic>
      </p:grpSp>
      <p:grpSp>
        <p:nvGrpSpPr>
          <p:cNvPr id="51" name="Group 50"/>
          <p:cNvGrpSpPr/>
          <p:nvPr/>
        </p:nvGrpSpPr>
        <p:grpSpPr>
          <a:xfrm>
            <a:off x="6906354" y="2669533"/>
            <a:ext cx="970812" cy="1052327"/>
            <a:chOff x="5486400" y="1426946"/>
            <a:chExt cx="882556" cy="928524"/>
          </a:xfrm>
        </p:grpSpPr>
        <p:pic>
          <p:nvPicPr>
            <p:cNvPr id="52" name="Picture 51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7750" y="1426946"/>
              <a:ext cx="761206" cy="928524"/>
            </a:xfrm>
            <a:prstGeom prst="rect">
              <a:avLst/>
            </a:prstGeom>
          </p:spPr>
        </p:pic>
        <p:pic>
          <p:nvPicPr>
            <p:cNvPr id="53" name="Picture 52" descr="running_man_Exit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6400" y="1524000"/>
              <a:ext cx="451152" cy="461894"/>
            </a:xfrm>
            <a:prstGeom prst="rect">
              <a:avLst/>
            </a:prstGeom>
          </p:spPr>
        </p:pic>
      </p:grpSp>
      <p:grpSp>
        <p:nvGrpSpPr>
          <p:cNvPr id="54" name="Group 53"/>
          <p:cNvGrpSpPr/>
          <p:nvPr/>
        </p:nvGrpSpPr>
        <p:grpSpPr>
          <a:xfrm>
            <a:off x="5963631" y="3756303"/>
            <a:ext cx="970812" cy="1052327"/>
            <a:chOff x="5486400" y="1426946"/>
            <a:chExt cx="882556" cy="928524"/>
          </a:xfrm>
        </p:grpSpPr>
        <p:pic>
          <p:nvPicPr>
            <p:cNvPr id="55" name="Picture 54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7750" y="1426946"/>
              <a:ext cx="761206" cy="928524"/>
            </a:xfrm>
            <a:prstGeom prst="rect">
              <a:avLst/>
            </a:prstGeom>
          </p:spPr>
        </p:pic>
        <p:pic>
          <p:nvPicPr>
            <p:cNvPr id="56" name="Picture 55" descr="running_man_Exit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6400" y="1524000"/>
              <a:ext cx="451152" cy="461894"/>
            </a:xfrm>
            <a:prstGeom prst="rect">
              <a:avLst/>
            </a:prstGeom>
          </p:spPr>
        </p:pic>
      </p:grpSp>
      <p:pic>
        <p:nvPicPr>
          <p:cNvPr id="57" name="Picture 56"/>
          <p:cNvPicPr/>
          <p:nvPr/>
        </p:nvPicPr>
        <p:blipFill>
          <a:blip r:embed="rId4"/>
          <a:stretch>
            <a:fillRect/>
          </a:stretch>
        </p:blipFill>
        <p:spPr>
          <a:xfrm>
            <a:off x="8619426" y="1617206"/>
            <a:ext cx="936054" cy="79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842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11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Using Circuits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474133" y="4811184"/>
            <a:ext cx="9330267" cy="248708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Clients begin all circuits with a selected </a:t>
            </a:r>
            <a:r>
              <a:rPr lang="en-US" dirty="0" smtClean="0">
                <a:solidFill>
                  <a:srgbClr val="0B3AF5"/>
                </a:solidFill>
              </a:rPr>
              <a:t>guard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Relays define individual </a:t>
            </a:r>
            <a:r>
              <a:rPr lang="en-US" dirty="0" smtClean="0">
                <a:solidFill>
                  <a:srgbClr val="0B3AF5"/>
                </a:solidFill>
              </a:rPr>
              <a:t>exit policies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Clients multiplex </a:t>
            </a:r>
            <a:r>
              <a:rPr lang="en-US" dirty="0" smtClean="0">
                <a:solidFill>
                  <a:srgbClr val="0B3AF5"/>
                </a:solidFill>
              </a:rPr>
              <a:t>streams</a:t>
            </a:r>
            <a:r>
              <a:rPr lang="en-US" dirty="0" smtClean="0"/>
              <a:t> over a circuit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New circuits replace existing ones periodically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803020" y="2416841"/>
            <a:ext cx="1728288" cy="0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2155372" y="2416841"/>
            <a:ext cx="2527905" cy="1078684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864810" y="3495526"/>
            <a:ext cx="1170819" cy="1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597" y="2669533"/>
            <a:ext cx="837327" cy="1052327"/>
          </a:xfrm>
          <a:prstGeom prst="rect">
            <a:avLst/>
          </a:prstGeom>
        </p:spPr>
      </p:pic>
      <p:pic>
        <p:nvPicPr>
          <p:cNvPr id="10" name="Picture 9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079" y="2669533"/>
            <a:ext cx="837327" cy="1052327"/>
          </a:xfrm>
          <a:prstGeom prst="rect">
            <a:avLst/>
          </a:prstGeom>
        </p:spPr>
      </p:pic>
      <p:pic>
        <p:nvPicPr>
          <p:cNvPr id="11" name="Picture 10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924" y="3750953"/>
            <a:ext cx="837327" cy="1052327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497564" y="2951317"/>
            <a:ext cx="508712" cy="799636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4"/>
          <a:stretch>
            <a:fillRect/>
          </a:stretch>
        </p:blipFill>
        <p:spPr>
          <a:xfrm>
            <a:off x="8619426" y="2951317"/>
            <a:ext cx="936054" cy="799636"/>
          </a:xfrm>
          <a:prstGeom prst="rect">
            <a:avLst/>
          </a:prstGeom>
        </p:spPr>
      </p:pic>
      <p:pic>
        <p:nvPicPr>
          <p:cNvPr id="14" name="Picture 13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43" y="1617206"/>
            <a:ext cx="837327" cy="1052327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5"/>
          <a:stretch>
            <a:fillRect/>
          </a:stretch>
        </p:blipFill>
        <p:spPr>
          <a:xfrm>
            <a:off x="2429837" y="1596511"/>
            <a:ext cx="837327" cy="1046977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5"/>
          <a:stretch>
            <a:fillRect/>
          </a:stretch>
        </p:blipFill>
        <p:spPr>
          <a:xfrm>
            <a:off x="2413872" y="3756303"/>
            <a:ext cx="837327" cy="1046977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>
          <a:blip r:embed="rId5"/>
          <a:stretch>
            <a:fillRect/>
          </a:stretch>
        </p:blipFill>
        <p:spPr>
          <a:xfrm>
            <a:off x="1576545" y="2669533"/>
            <a:ext cx="837327" cy="1046977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6035040" y="1617206"/>
            <a:ext cx="970812" cy="1052327"/>
            <a:chOff x="5486400" y="1426946"/>
            <a:chExt cx="882556" cy="928524"/>
          </a:xfrm>
        </p:grpSpPr>
        <p:pic>
          <p:nvPicPr>
            <p:cNvPr id="19" name="Picture 18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7750" y="1426946"/>
              <a:ext cx="761206" cy="928524"/>
            </a:xfrm>
            <a:prstGeom prst="rect">
              <a:avLst/>
            </a:prstGeom>
          </p:spPr>
        </p:pic>
        <p:pic>
          <p:nvPicPr>
            <p:cNvPr id="20" name="Picture 19" descr="running_man_Exit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6400" y="1524000"/>
              <a:ext cx="451152" cy="461894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6906354" y="2669533"/>
            <a:ext cx="970812" cy="1052327"/>
            <a:chOff x="5486400" y="1426946"/>
            <a:chExt cx="882556" cy="928524"/>
          </a:xfrm>
        </p:grpSpPr>
        <p:pic>
          <p:nvPicPr>
            <p:cNvPr id="22" name="Picture 21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7750" y="1426946"/>
              <a:ext cx="761206" cy="928524"/>
            </a:xfrm>
            <a:prstGeom prst="rect">
              <a:avLst/>
            </a:prstGeom>
          </p:spPr>
        </p:pic>
        <p:pic>
          <p:nvPicPr>
            <p:cNvPr id="23" name="Picture 22" descr="running_man_Exit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6400" y="1524000"/>
              <a:ext cx="451152" cy="461894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5963631" y="3756303"/>
            <a:ext cx="970812" cy="1052327"/>
            <a:chOff x="5486400" y="1426946"/>
            <a:chExt cx="882556" cy="928524"/>
          </a:xfrm>
        </p:grpSpPr>
        <p:pic>
          <p:nvPicPr>
            <p:cNvPr id="25" name="Picture 24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7750" y="1426946"/>
              <a:ext cx="761206" cy="928524"/>
            </a:xfrm>
            <a:prstGeom prst="rect">
              <a:avLst/>
            </a:prstGeom>
          </p:spPr>
        </p:pic>
        <p:pic>
          <p:nvPicPr>
            <p:cNvPr id="26" name="Picture 25" descr="running_man_Exit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6400" y="1524000"/>
              <a:ext cx="451152" cy="461894"/>
            </a:xfrm>
            <a:prstGeom prst="rect">
              <a:avLst/>
            </a:prstGeom>
          </p:spPr>
        </p:pic>
      </p:grpSp>
      <p:pic>
        <p:nvPicPr>
          <p:cNvPr id="27" name="Picture 26"/>
          <p:cNvPicPr/>
          <p:nvPr/>
        </p:nvPicPr>
        <p:blipFill>
          <a:blip r:embed="rId4"/>
          <a:stretch>
            <a:fillRect/>
          </a:stretch>
        </p:blipFill>
        <p:spPr>
          <a:xfrm>
            <a:off x="8619426" y="1617206"/>
            <a:ext cx="936054" cy="79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86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12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Using Circuits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474133" y="4811184"/>
            <a:ext cx="9330267" cy="248708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Clients begin all circuits with a selected </a:t>
            </a:r>
            <a:r>
              <a:rPr lang="en-US" dirty="0" smtClean="0">
                <a:solidFill>
                  <a:srgbClr val="0B3AF5"/>
                </a:solidFill>
              </a:rPr>
              <a:t>guard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Relays define individual </a:t>
            </a:r>
            <a:r>
              <a:rPr lang="en-US" dirty="0" smtClean="0">
                <a:solidFill>
                  <a:srgbClr val="0B3AF5"/>
                </a:solidFill>
              </a:rPr>
              <a:t>exit policies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Clients multiplex </a:t>
            </a:r>
            <a:r>
              <a:rPr lang="en-US" dirty="0" smtClean="0">
                <a:solidFill>
                  <a:srgbClr val="0B3AF5"/>
                </a:solidFill>
              </a:rPr>
              <a:t>streams</a:t>
            </a:r>
            <a:r>
              <a:rPr lang="en-US" dirty="0" smtClean="0"/>
              <a:t> over a circuit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New circuits replace existing ones periodically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Clients randomly choose relays, weighted by bandwidth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803020" y="2416841"/>
            <a:ext cx="1728288" cy="0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2155372" y="2416841"/>
            <a:ext cx="2527905" cy="1078684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864810" y="3495526"/>
            <a:ext cx="1170819" cy="1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597" y="2669533"/>
            <a:ext cx="837327" cy="1052327"/>
          </a:xfrm>
          <a:prstGeom prst="rect">
            <a:avLst/>
          </a:prstGeom>
        </p:spPr>
      </p:pic>
      <p:pic>
        <p:nvPicPr>
          <p:cNvPr id="10" name="Picture 9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079" y="2669533"/>
            <a:ext cx="837327" cy="1052327"/>
          </a:xfrm>
          <a:prstGeom prst="rect">
            <a:avLst/>
          </a:prstGeom>
        </p:spPr>
      </p:pic>
      <p:pic>
        <p:nvPicPr>
          <p:cNvPr id="11" name="Picture 10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924" y="3750953"/>
            <a:ext cx="837327" cy="1052327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497564" y="2951317"/>
            <a:ext cx="508712" cy="799636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4"/>
          <a:stretch>
            <a:fillRect/>
          </a:stretch>
        </p:blipFill>
        <p:spPr>
          <a:xfrm>
            <a:off x="8619426" y="2951317"/>
            <a:ext cx="936054" cy="799636"/>
          </a:xfrm>
          <a:prstGeom prst="rect">
            <a:avLst/>
          </a:prstGeom>
        </p:spPr>
      </p:pic>
      <p:pic>
        <p:nvPicPr>
          <p:cNvPr id="14" name="Picture 13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43" y="1617206"/>
            <a:ext cx="837327" cy="1052327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5"/>
          <a:stretch>
            <a:fillRect/>
          </a:stretch>
        </p:blipFill>
        <p:spPr>
          <a:xfrm>
            <a:off x="2429837" y="1596511"/>
            <a:ext cx="837327" cy="1046977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5"/>
          <a:stretch>
            <a:fillRect/>
          </a:stretch>
        </p:blipFill>
        <p:spPr>
          <a:xfrm>
            <a:off x="2413872" y="3756303"/>
            <a:ext cx="837327" cy="1046977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>
          <a:blip r:embed="rId5"/>
          <a:stretch>
            <a:fillRect/>
          </a:stretch>
        </p:blipFill>
        <p:spPr>
          <a:xfrm>
            <a:off x="1576545" y="2669533"/>
            <a:ext cx="837327" cy="1046977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6035040" y="1617206"/>
            <a:ext cx="970812" cy="1052327"/>
            <a:chOff x="5486400" y="1426946"/>
            <a:chExt cx="882556" cy="928524"/>
          </a:xfrm>
        </p:grpSpPr>
        <p:pic>
          <p:nvPicPr>
            <p:cNvPr id="19" name="Picture 18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7750" y="1426946"/>
              <a:ext cx="761206" cy="928524"/>
            </a:xfrm>
            <a:prstGeom prst="rect">
              <a:avLst/>
            </a:prstGeom>
          </p:spPr>
        </p:pic>
        <p:pic>
          <p:nvPicPr>
            <p:cNvPr id="20" name="Picture 19" descr="running_man_Exit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6400" y="1524000"/>
              <a:ext cx="451152" cy="461894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6906354" y="2669533"/>
            <a:ext cx="970812" cy="1052327"/>
            <a:chOff x="5486400" y="1426946"/>
            <a:chExt cx="882556" cy="928524"/>
          </a:xfrm>
        </p:grpSpPr>
        <p:pic>
          <p:nvPicPr>
            <p:cNvPr id="22" name="Picture 21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7750" y="1426946"/>
              <a:ext cx="761206" cy="928524"/>
            </a:xfrm>
            <a:prstGeom prst="rect">
              <a:avLst/>
            </a:prstGeom>
          </p:spPr>
        </p:pic>
        <p:pic>
          <p:nvPicPr>
            <p:cNvPr id="23" name="Picture 22" descr="running_man_Exit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6400" y="1524000"/>
              <a:ext cx="451152" cy="461894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5963631" y="3756303"/>
            <a:ext cx="970812" cy="1052327"/>
            <a:chOff x="5486400" y="1426946"/>
            <a:chExt cx="882556" cy="928524"/>
          </a:xfrm>
        </p:grpSpPr>
        <p:pic>
          <p:nvPicPr>
            <p:cNvPr id="25" name="Picture 24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7750" y="1426946"/>
              <a:ext cx="761206" cy="928524"/>
            </a:xfrm>
            <a:prstGeom prst="rect">
              <a:avLst/>
            </a:prstGeom>
          </p:spPr>
        </p:pic>
        <p:pic>
          <p:nvPicPr>
            <p:cNvPr id="26" name="Picture 25" descr="running_man_Exit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6400" y="1524000"/>
              <a:ext cx="451152" cy="461894"/>
            </a:xfrm>
            <a:prstGeom prst="rect">
              <a:avLst/>
            </a:prstGeom>
          </p:spPr>
        </p:pic>
      </p:grpSp>
      <p:pic>
        <p:nvPicPr>
          <p:cNvPr id="27" name="Picture 26"/>
          <p:cNvPicPr/>
          <p:nvPr/>
        </p:nvPicPr>
        <p:blipFill>
          <a:blip r:embed="rId4"/>
          <a:stretch>
            <a:fillRect/>
          </a:stretch>
        </p:blipFill>
        <p:spPr>
          <a:xfrm>
            <a:off x="8619426" y="1617206"/>
            <a:ext cx="936054" cy="79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300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13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Directory Authorities</a:t>
            </a:r>
            <a:endParaRPr lang="en-US" dirty="0"/>
          </a:p>
        </p:txBody>
      </p:sp>
      <p:pic>
        <p:nvPicPr>
          <p:cNvPr id="6" name="Picture 5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957" y="5538864"/>
            <a:ext cx="837327" cy="1052327"/>
          </a:xfrm>
          <a:prstGeom prst="rect">
            <a:avLst/>
          </a:prstGeom>
        </p:spPr>
      </p:pic>
      <p:pic>
        <p:nvPicPr>
          <p:cNvPr id="7" name="Picture 6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439" y="5538864"/>
            <a:ext cx="837327" cy="1052327"/>
          </a:xfrm>
          <a:prstGeom prst="rect">
            <a:avLst/>
          </a:prstGeom>
        </p:spPr>
      </p:pic>
      <p:pic>
        <p:nvPicPr>
          <p:cNvPr id="8" name="Picture 7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882" y="6178836"/>
            <a:ext cx="837327" cy="1052327"/>
          </a:xfrm>
          <a:prstGeom prst="rect">
            <a:avLst/>
          </a:prstGeom>
        </p:spPr>
      </p:pic>
      <p:pic>
        <p:nvPicPr>
          <p:cNvPr id="9" name="Picture 8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364" y="6178836"/>
            <a:ext cx="837327" cy="1052327"/>
          </a:xfrm>
          <a:prstGeom prst="rect">
            <a:avLst/>
          </a:prstGeom>
        </p:spPr>
      </p:pic>
      <p:pic>
        <p:nvPicPr>
          <p:cNvPr id="10" name="Picture 9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531" y="5536400"/>
            <a:ext cx="837327" cy="1052327"/>
          </a:xfrm>
          <a:prstGeom prst="rect">
            <a:avLst/>
          </a:prstGeom>
        </p:spPr>
      </p:pic>
      <p:pic>
        <p:nvPicPr>
          <p:cNvPr id="11" name="Picture 10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002" y="4882633"/>
            <a:ext cx="837327" cy="1052327"/>
          </a:xfrm>
          <a:prstGeom prst="rect">
            <a:avLst/>
          </a:prstGeom>
        </p:spPr>
      </p:pic>
      <p:pic>
        <p:nvPicPr>
          <p:cNvPr id="12" name="Picture 11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484" y="4882633"/>
            <a:ext cx="837327" cy="1052327"/>
          </a:xfrm>
          <a:prstGeom prst="rect">
            <a:avLst/>
          </a:prstGeom>
        </p:spPr>
      </p:pic>
      <p:pic>
        <p:nvPicPr>
          <p:cNvPr id="13" name="Picture 12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905" y="5536400"/>
            <a:ext cx="837327" cy="1052327"/>
          </a:xfrm>
          <a:prstGeom prst="rect">
            <a:avLst/>
          </a:prstGeom>
        </p:spPr>
      </p:pic>
      <p:pic>
        <p:nvPicPr>
          <p:cNvPr id="14" name="Picture 13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831" y="4856587"/>
            <a:ext cx="837327" cy="1052327"/>
          </a:xfrm>
          <a:prstGeom prst="rect">
            <a:avLst/>
          </a:prstGeom>
        </p:spPr>
      </p:pic>
      <p:pic>
        <p:nvPicPr>
          <p:cNvPr id="15" name="Picture 14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830" y="6184186"/>
            <a:ext cx="837327" cy="1052327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440855" y="1939653"/>
            <a:ext cx="1024039" cy="813662"/>
            <a:chOff x="2361061" y="2075712"/>
            <a:chExt cx="1024039" cy="813662"/>
          </a:xfrm>
        </p:grpSpPr>
        <p:pic>
          <p:nvPicPr>
            <p:cNvPr id="17" name="Picture 16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361061" y="2075712"/>
              <a:ext cx="936054" cy="799636"/>
            </a:xfrm>
            <a:prstGeom prst="rect">
              <a:avLst/>
            </a:prstGeom>
          </p:spPr>
        </p:pic>
        <p:pic>
          <p:nvPicPr>
            <p:cNvPr id="18" name="Picture 17" descr="Gold-police-badg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3703" y="2449071"/>
              <a:ext cx="451397" cy="440303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1439961" y="1925758"/>
            <a:ext cx="1024039" cy="813662"/>
            <a:chOff x="2361061" y="2075712"/>
            <a:chExt cx="1024039" cy="813662"/>
          </a:xfrm>
        </p:grpSpPr>
        <p:pic>
          <p:nvPicPr>
            <p:cNvPr id="20" name="Picture 19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361061" y="2075712"/>
              <a:ext cx="936054" cy="799636"/>
            </a:xfrm>
            <a:prstGeom prst="rect">
              <a:avLst/>
            </a:prstGeom>
          </p:spPr>
        </p:pic>
        <p:pic>
          <p:nvPicPr>
            <p:cNvPr id="21" name="Picture 20" descr="Gold-police-badg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3703" y="2449071"/>
              <a:ext cx="451397" cy="440303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2452981" y="1910641"/>
            <a:ext cx="1024039" cy="813662"/>
            <a:chOff x="2361061" y="2075712"/>
            <a:chExt cx="1024039" cy="813662"/>
          </a:xfrm>
        </p:grpSpPr>
        <p:pic>
          <p:nvPicPr>
            <p:cNvPr id="23" name="Picture 22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361061" y="2075712"/>
              <a:ext cx="936054" cy="799636"/>
            </a:xfrm>
            <a:prstGeom prst="rect">
              <a:avLst/>
            </a:prstGeom>
          </p:spPr>
        </p:pic>
        <p:pic>
          <p:nvPicPr>
            <p:cNvPr id="24" name="Picture 23" descr="Gold-police-badg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3703" y="2449071"/>
              <a:ext cx="451397" cy="440303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3466004" y="1940875"/>
            <a:ext cx="1024039" cy="813662"/>
            <a:chOff x="2361061" y="2075712"/>
            <a:chExt cx="1024039" cy="813662"/>
          </a:xfrm>
        </p:grpSpPr>
        <p:pic>
          <p:nvPicPr>
            <p:cNvPr id="26" name="Picture 2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361061" y="2075712"/>
              <a:ext cx="936054" cy="799636"/>
            </a:xfrm>
            <a:prstGeom prst="rect">
              <a:avLst/>
            </a:prstGeom>
          </p:spPr>
        </p:pic>
        <p:pic>
          <p:nvPicPr>
            <p:cNvPr id="27" name="Picture 26" descr="Gold-police-badg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3703" y="2449071"/>
              <a:ext cx="451397" cy="440303"/>
            </a:xfrm>
            <a:prstGeom prst="rect">
              <a:avLst/>
            </a:prstGeom>
          </p:spPr>
        </p:pic>
      </p:grpSp>
      <p:grpSp>
        <p:nvGrpSpPr>
          <p:cNvPr id="28" name="Group 27"/>
          <p:cNvGrpSpPr/>
          <p:nvPr/>
        </p:nvGrpSpPr>
        <p:grpSpPr>
          <a:xfrm>
            <a:off x="4465110" y="1926980"/>
            <a:ext cx="1024039" cy="813662"/>
            <a:chOff x="2361061" y="2075712"/>
            <a:chExt cx="1024039" cy="813662"/>
          </a:xfrm>
        </p:grpSpPr>
        <p:pic>
          <p:nvPicPr>
            <p:cNvPr id="29" name="Picture 28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361061" y="2075712"/>
              <a:ext cx="936054" cy="799636"/>
            </a:xfrm>
            <a:prstGeom prst="rect">
              <a:avLst/>
            </a:prstGeom>
          </p:spPr>
        </p:pic>
        <p:pic>
          <p:nvPicPr>
            <p:cNvPr id="30" name="Picture 29" descr="Gold-police-badg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3703" y="2449071"/>
              <a:ext cx="451397" cy="440303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5478130" y="1926981"/>
            <a:ext cx="1024039" cy="813662"/>
            <a:chOff x="2361061" y="2075712"/>
            <a:chExt cx="1024039" cy="813662"/>
          </a:xfrm>
        </p:grpSpPr>
        <p:pic>
          <p:nvPicPr>
            <p:cNvPr id="32" name="Picture 31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361061" y="2075712"/>
              <a:ext cx="936054" cy="799636"/>
            </a:xfrm>
            <a:prstGeom prst="rect">
              <a:avLst/>
            </a:prstGeom>
          </p:spPr>
        </p:pic>
        <p:pic>
          <p:nvPicPr>
            <p:cNvPr id="33" name="Picture 32" descr="Gold-police-badg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3703" y="2449071"/>
              <a:ext cx="451397" cy="440303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/>
        </p:nvGrpSpPr>
        <p:grpSpPr>
          <a:xfrm>
            <a:off x="6473627" y="1939652"/>
            <a:ext cx="1024039" cy="813662"/>
            <a:chOff x="2361061" y="2075712"/>
            <a:chExt cx="1024039" cy="813662"/>
          </a:xfrm>
        </p:grpSpPr>
        <p:pic>
          <p:nvPicPr>
            <p:cNvPr id="35" name="Picture 3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361061" y="2075712"/>
              <a:ext cx="936054" cy="799636"/>
            </a:xfrm>
            <a:prstGeom prst="rect">
              <a:avLst/>
            </a:prstGeom>
          </p:spPr>
        </p:pic>
        <p:pic>
          <p:nvPicPr>
            <p:cNvPr id="36" name="Picture 35" descr="Gold-police-badg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3703" y="2449071"/>
              <a:ext cx="451397" cy="440303"/>
            </a:xfrm>
            <a:prstGeom prst="rect">
              <a:avLst/>
            </a:prstGeom>
          </p:spPr>
        </p:pic>
      </p:grpSp>
      <p:grpSp>
        <p:nvGrpSpPr>
          <p:cNvPr id="37" name="Group 36"/>
          <p:cNvGrpSpPr/>
          <p:nvPr/>
        </p:nvGrpSpPr>
        <p:grpSpPr>
          <a:xfrm>
            <a:off x="7472733" y="1925757"/>
            <a:ext cx="1024039" cy="813662"/>
            <a:chOff x="2361061" y="2075712"/>
            <a:chExt cx="1024039" cy="813662"/>
          </a:xfrm>
        </p:grpSpPr>
        <p:pic>
          <p:nvPicPr>
            <p:cNvPr id="38" name="Picture 37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361061" y="2075712"/>
              <a:ext cx="936054" cy="799636"/>
            </a:xfrm>
            <a:prstGeom prst="rect">
              <a:avLst/>
            </a:prstGeom>
          </p:spPr>
        </p:pic>
        <p:pic>
          <p:nvPicPr>
            <p:cNvPr id="39" name="Picture 38" descr="Gold-police-badg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3703" y="2449071"/>
              <a:ext cx="451397" cy="440303"/>
            </a:xfrm>
            <a:prstGeom prst="rect">
              <a:avLst/>
            </a:prstGeom>
          </p:spPr>
        </p:pic>
      </p:grpSp>
      <p:grpSp>
        <p:nvGrpSpPr>
          <p:cNvPr id="40" name="Group 39"/>
          <p:cNvGrpSpPr/>
          <p:nvPr/>
        </p:nvGrpSpPr>
        <p:grpSpPr>
          <a:xfrm>
            <a:off x="8485753" y="1925758"/>
            <a:ext cx="1024039" cy="813662"/>
            <a:chOff x="2361061" y="2075712"/>
            <a:chExt cx="1024039" cy="813662"/>
          </a:xfrm>
        </p:grpSpPr>
        <p:pic>
          <p:nvPicPr>
            <p:cNvPr id="41" name="Picture 40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361061" y="2075712"/>
              <a:ext cx="936054" cy="799636"/>
            </a:xfrm>
            <a:prstGeom prst="rect">
              <a:avLst/>
            </a:prstGeom>
          </p:spPr>
        </p:pic>
        <p:pic>
          <p:nvPicPr>
            <p:cNvPr id="42" name="Picture 41" descr="Gold-police-badg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3703" y="2449071"/>
              <a:ext cx="451397" cy="440303"/>
            </a:xfrm>
            <a:prstGeom prst="rect">
              <a:avLst/>
            </a:prstGeom>
          </p:spPr>
        </p:pic>
      </p:grpSp>
      <p:sp>
        <p:nvSpPr>
          <p:cNvPr id="43" name="TextBox 42"/>
          <p:cNvSpPr txBox="1"/>
          <p:nvPr/>
        </p:nvSpPr>
        <p:spPr>
          <a:xfrm>
            <a:off x="2706432" y="1300124"/>
            <a:ext cx="5170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B3AF5"/>
                </a:solidFill>
              </a:rPr>
              <a:t>Directory Authorities</a:t>
            </a:r>
            <a:endParaRPr lang="en-US" sz="2800" dirty="0">
              <a:solidFill>
                <a:srgbClr val="0B3AF5"/>
              </a:solidFill>
            </a:endParaRPr>
          </a:p>
        </p:txBody>
      </p:sp>
      <p:pic>
        <p:nvPicPr>
          <p:cNvPr id="44" name="Picture 43" descr="documen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146" y="3356135"/>
            <a:ext cx="795683" cy="1075247"/>
          </a:xfrm>
          <a:prstGeom prst="rect">
            <a:avLst/>
          </a:prstGeom>
        </p:spPr>
      </p:pic>
      <p:sp>
        <p:nvSpPr>
          <p:cNvPr id="45" name="Left Brace 44"/>
          <p:cNvSpPr/>
          <p:nvPr/>
        </p:nvSpPr>
        <p:spPr>
          <a:xfrm rot="16200000">
            <a:off x="4717371" y="-1618228"/>
            <a:ext cx="498922" cy="9238155"/>
          </a:xfrm>
          <a:prstGeom prst="leftBrace">
            <a:avLst>
              <a:gd name="adj1" fmla="val 8333"/>
              <a:gd name="adj2" fmla="val 32160"/>
            </a:avLst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Left Brace 46"/>
          <p:cNvSpPr/>
          <p:nvPr/>
        </p:nvSpPr>
        <p:spPr>
          <a:xfrm rot="5400000">
            <a:off x="4603972" y="1580590"/>
            <a:ext cx="498922" cy="6320047"/>
          </a:xfrm>
          <a:prstGeom prst="leftBrace">
            <a:avLst>
              <a:gd name="adj1" fmla="val 8333"/>
              <a:gd name="adj2" fmla="val 74878"/>
            </a:avLst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ontent Placeholder 4"/>
          <p:cNvSpPr>
            <a:spLocks noGrp="1"/>
          </p:cNvSpPr>
          <p:nvPr>
            <p:ph idx="13"/>
          </p:nvPr>
        </p:nvSpPr>
        <p:spPr>
          <a:xfrm>
            <a:off x="3809998" y="3287183"/>
            <a:ext cx="6112934" cy="135254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Hourly network </a:t>
            </a:r>
            <a:r>
              <a:rPr lang="en-US" dirty="0" smtClean="0">
                <a:solidFill>
                  <a:srgbClr val="0B3AF5"/>
                </a:solidFill>
              </a:rPr>
              <a:t>consensus</a:t>
            </a:r>
            <a:r>
              <a:rPr lang="en-US" dirty="0" smtClean="0"/>
              <a:t> by majority vote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Relay info (IPs, pub keys, bandwidths, etc.)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Parameters (performance thresholds,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081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14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Why Measure Tor?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1"/>
            <a:r>
              <a:rPr lang="en-US" dirty="0" smtClean="0"/>
              <a:t>Why </a:t>
            </a:r>
            <a:r>
              <a:rPr lang="en-US" dirty="0"/>
              <a:t>are Tor network measurements needed?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/>
              <a:t>To understand usage behaviors to focus effort and resources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/>
              <a:t>To understand network protocols and calibrate parameters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/>
              <a:t>To inform policy discussion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413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15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Why Measure Tor?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1"/>
            <a:r>
              <a:rPr lang="en-US" dirty="0" smtClean="0"/>
              <a:t>Why </a:t>
            </a:r>
            <a:r>
              <a:rPr lang="en-US" dirty="0"/>
              <a:t>are Tor network measurements needed?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/>
              <a:t>To understand usage behaviors to focus effort and resources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/>
              <a:t>To understand network protocols and calibrate parameters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/>
              <a:t>To inform policy discussion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1999" y="4231802"/>
            <a:ext cx="76433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“Tor metrics are the ammunition that lets Tor and other security advocates argue for a more private and secure  Internet from a position of data, rather than just dogma or perspective.</a:t>
            </a:r>
            <a:r>
              <a:rPr lang="en-US" sz="2400" i="1" dirty="0" smtClean="0"/>
              <a:t>”</a:t>
            </a:r>
          </a:p>
          <a:p>
            <a:endParaRPr lang="en-US" sz="2400" dirty="0"/>
          </a:p>
          <a:p>
            <a:r>
              <a:rPr lang="en-US" sz="2400" dirty="0"/>
              <a:t>	– Bruce </a:t>
            </a:r>
            <a:r>
              <a:rPr lang="en-US" sz="2400" dirty="0" err="1"/>
              <a:t>Schneier</a:t>
            </a:r>
            <a:r>
              <a:rPr lang="en-US" sz="2400" dirty="0"/>
              <a:t> </a:t>
            </a:r>
            <a:r>
              <a:rPr lang="en-US" sz="2400" dirty="0" smtClean="0"/>
              <a:t>(June 1, 2016)</a:t>
            </a:r>
            <a:br>
              <a:rPr lang="en-US" sz="2400" dirty="0" smtClean="0"/>
            </a:br>
            <a:r>
              <a:rPr lang="en-US" sz="2400" dirty="0" smtClean="0"/>
              <a:t>	   (</a:t>
            </a:r>
            <a:r>
              <a:rPr lang="en-US" sz="2400" dirty="0" err="1" smtClean="0"/>
              <a:t>metrics.torproject.org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995329" y="4033153"/>
            <a:ext cx="7893988" cy="2917599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08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16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Motivation: Previous Measurement Studies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1"/>
            <a:r>
              <a:rPr lang="en-US" dirty="0"/>
              <a:t>Previous work </a:t>
            </a:r>
            <a:r>
              <a:rPr lang="en-US" dirty="0" smtClean="0"/>
              <a:t>collected</a:t>
            </a:r>
            <a:r>
              <a:rPr lang="en-US" dirty="0"/>
              <a:t>, stored</a:t>
            </a:r>
            <a:r>
              <a:rPr lang="en-US" dirty="0" smtClean="0"/>
              <a:t>, and </a:t>
            </a:r>
            <a:r>
              <a:rPr lang="en-US" dirty="0"/>
              <a:t>manually analyzed sensitive </a:t>
            </a:r>
            <a:r>
              <a:rPr lang="en-US" dirty="0" smtClean="0"/>
              <a:t>data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McCoy </a:t>
            </a:r>
            <a:r>
              <a:rPr lang="en-US" i="1" dirty="0" smtClean="0"/>
              <a:t>et. al. </a:t>
            </a:r>
            <a:r>
              <a:rPr lang="en-US" dirty="0" smtClean="0"/>
              <a:t>(PETS 2008):</a:t>
            </a:r>
            <a:r>
              <a:rPr lang="en-US" dirty="0"/>
              <a:t> </a:t>
            </a:r>
            <a:r>
              <a:rPr lang="en-US" dirty="0" err="1" smtClean="0"/>
              <a:t>tcpdump</a:t>
            </a:r>
            <a:r>
              <a:rPr lang="en-US" dirty="0" smtClean="0"/>
              <a:t> of first 150 bytes of packet (including 96 payload)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err="1"/>
              <a:t>Chaabane</a:t>
            </a:r>
            <a:r>
              <a:rPr lang="en-US" dirty="0"/>
              <a:t> </a:t>
            </a:r>
            <a:r>
              <a:rPr lang="en-US" i="1" dirty="0"/>
              <a:t>et. al. </a:t>
            </a:r>
            <a:r>
              <a:rPr lang="en-US" dirty="0"/>
              <a:t>(NSS 2010): customized DPI </a:t>
            </a:r>
            <a:r>
              <a:rPr lang="en-US" dirty="0" smtClean="0"/>
              <a:t>software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18066" y="3977063"/>
            <a:ext cx="9024359" cy="3225139"/>
            <a:chOff x="384370" y="3977063"/>
            <a:chExt cx="9024359" cy="3225139"/>
          </a:xfrm>
        </p:grpSpPr>
        <p:pic>
          <p:nvPicPr>
            <p:cNvPr id="7" name="Picture 6" descr="Screen Shot 2016-10-26 at 8.25.13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409" y="6706902"/>
              <a:ext cx="1333500" cy="495300"/>
            </a:xfrm>
            <a:prstGeom prst="rect">
              <a:avLst/>
            </a:prstGeom>
          </p:spPr>
        </p:pic>
        <p:pic>
          <p:nvPicPr>
            <p:cNvPr id="8" name="Picture 7" descr="Screen Shot 2016-10-26 at 8.25.18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4536" y="6656732"/>
              <a:ext cx="1905000" cy="355600"/>
            </a:xfrm>
            <a:prstGeom prst="rect">
              <a:avLst/>
            </a:prstGeom>
          </p:spPr>
        </p:pic>
        <p:pic>
          <p:nvPicPr>
            <p:cNvPr id="10" name="Picture 9" descr="Screen Shot 2016-10-26 at 8.27.53 P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93" y="4287337"/>
              <a:ext cx="8972135" cy="2411965"/>
            </a:xfrm>
            <a:prstGeom prst="rect">
              <a:avLst/>
            </a:prstGeom>
          </p:spPr>
        </p:pic>
        <p:pic>
          <p:nvPicPr>
            <p:cNvPr id="12" name="Picture 11" descr="Screen Shot 2016-10-26 at 8.31.45 P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94" y="3990346"/>
              <a:ext cx="8974224" cy="311884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384370" y="3977063"/>
              <a:ext cx="9024359" cy="3225096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8899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17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Motivation: Measurement Challenges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22757" y="1521043"/>
            <a:ext cx="5510194" cy="1172703"/>
            <a:chOff x="2232667" y="1268386"/>
            <a:chExt cx="5510194" cy="1172703"/>
          </a:xfrm>
        </p:grpSpPr>
        <p:pic>
          <p:nvPicPr>
            <p:cNvPr id="7" name="Picture 6" descr="metrics-logo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2667" y="1268386"/>
              <a:ext cx="897118" cy="1172703"/>
            </a:xfrm>
            <a:prstGeom prst="rect">
              <a:avLst/>
            </a:prstGeom>
          </p:spPr>
        </p:pic>
        <p:pic>
          <p:nvPicPr>
            <p:cNvPr id="8" name="Picture 7" descr="metrics-wordmark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6002" y="1274410"/>
              <a:ext cx="4636859" cy="603758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997201" y="2065866"/>
              <a:ext cx="3045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https://</a:t>
              </a:r>
              <a:r>
                <a:rPr lang="en-US" dirty="0" err="1" smtClean="0"/>
                <a:t>metrics.torproject.org</a:t>
              </a:r>
              <a:endParaRPr lang="en-US" dirty="0"/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968214"/>
              </p:ext>
            </p:extLst>
          </p:nvPr>
        </p:nvGraphicFramePr>
        <p:xfrm>
          <a:off x="556494" y="3777693"/>
          <a:ext cx="8902374" cy="3421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4914"/>
                <a:gridCol w="3626455"/>
                <a:gridCol w="1286807"/>
                <a:gridCol w="1554198"/>
              </a:tblGrid>
              <a:tr h="541729">
                <a:tc>
                  <a:txBody>
                    <a:bodyPr/>
                    <a:lstStyle/>
                    <a:p>
                      <a:r>
                        <a:rPr lang="en-US" dirty="0" smtClean="0"/>
                        <a:t>Data Published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Privacy Techniques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Unsafe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Inaccurate</a:t>
                      </a:r>
                      <a:endParaRPr lang="en-US" dirty="0"/>
                    </a:p>
                  </a:txBody>
                  <a:tcPr/>
                </a:tc>
              </a:tr>
              <a:tr h="541729">
                <a:tc>
                  <a:txBody>
                    <a:bodyPr/>
                    <a:lstStyle/>
                    <a:p>
                      <a:r>
                        <a:rPr lang="en-US" dirty="0" smtClean="0"/>
                        <a:t>Relay</a:t>
                      </a:r>
                      <a:r>
                        <a:rPr lang="en-US" baseline="0" dirty="0" smtClean="0"/>
                        <a:t> BW available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measurements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036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41729">
                <a:tc>
                  <a:txBody>
                    <a:bodyPr/>
                    <a:lstStyle/>
                    <a:p>
                      <a:r>
                        <a:rPr lang="en-US" dirty="0" smtClean="0"/>
                        <a:t>Relay BW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Aggregated ~ 4 hours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036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541729">
                <a:tc>
                  <a:txBody>
                    <a:bodyPr/>
                    <a:lstStyle/>
                    <a:p>
                      <a:r>
                        <a:rPr lang="en-US" dirty="0" smtClean="0"/>
                        <a:t>Total # daily users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Inferred</a:t>
                      </a:r>
                      <a:r>
                        <a:rPr lang="en-US" baseline="0" dirty="0" smtClean="0"/>
                        <a:t> (consensus fetches)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036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41729">
                <a:tc>
                  <a:txBody>
                    <a:bodyPr/>
                    <a:lstStyle/>
                    <a:p>
                      <a:r>
                        <a:rPr lang="en-US" dirty="0" smtClean="0"/>
                        <a:t># users per country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Aggregated ~ 24 hours,</a:t>
                      </a:r>
                      <a:r>
                        <a:rPr lang="en-US" baseline="0" dirty="0" smtClean="0"/>
                        <a:t> rounded, opt-in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036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541729">
                <a:tc>
                  <a:txBody>
                    <a:bodyPr/>
                    <a:lstStyle/>
                    <a:p>
                      <a:r>
                        <a:rPr lang="en-US" dirty="0" smtClean="0"/>
                        <a:t>Exit traffic per 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Aggregated ~ 24 hours, opt-in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036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Content Placeholder 4"/>
          <p:cNvSpPr>
            <a:spLocks noGrp="1"/>
          </p:cNvSpPr>
          <p:nvPr>
            <p:ph idx="13"/>
          </p:nvPr>
        </p:nvSpPr>
        <p:spPr>
          <a:xfrm>
            <a:off x="457200" y="3108124"/>
            <a:ext cx="5843139" cy="551442"/>
          </a:xfrm>
        </p:spPr>
        <p:txBody>
          <a:bodyPr/>
          <a:lstStyle/>
          <a:p>
            <a:pPr lvl="1"/>
            <a:r>
              <a:rPr lang="en-US" dirty="0" smtClean="0"/>
              <a:t>Some Existing Measurements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261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18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Motivation: Measurement Challenges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22757" y="1521043"/>
            <a:ext cx="5510194" cy="1172703"/>
            <a:chOff x="2232667" y="1268386"/>
            <a:chExt cx="5510194" cy="1172703"/>
          </a:xfrm>
        </p:grpSpPr>
        <p:pic>
          <p:nvPicPr>
            <p:cNvPr id="7" name="Picture 6" descr="metrics-logo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2667" y="1268386"/>
              <a:ext cx="897118" cy="1172703"/>
            </a:xfrm>
            <a:prstGeom prst="rect">
              <a:avLst/>
            </a:prstGeom>
          </p:spPr>
        </p:pic>
        <p:pic>
          <p:nvPicPr>
            <p:cNvPr id="8" name="Picture 7" descr="metrics-wordmark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6002" y="1274410"/>
              <a:ext cx="4636859" cy="603758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997201" y="2065866"/>
              <a:ext cx="3045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https://</a:t>
              </a:r>
              <a:r>
                <a:rPr lang="en-US" dirty="0" err="1" smtClean="0"/>
                <a:t>metrics.torproject.org</a:t>
              </a:r>
              <a:endParaRPr lang="en-US" dirty="0"/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595011"/>
              </p:ext>
            </p:extLst>
          </p:nvPr>
        </p:nvGraphicFramePr>
        <p:xfrm>
          <a:off x="556494" y="3777693"/>
          <a:ext cx="8902374" cy="3421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4914"/>
                <a:gridCol w="3626455"/>
                <a:gridCol w="1286807"/>
                <a:gridCol w="1554198"/>
              </a:tblGrid>
              <a:tr h="541729">
                <a:tc>
                  <a:txBody>
                    <a:bodyPr/>
                    <a:lstStyle/>
                    <a:p>
                      <a:r>
                        <a:rPr lang="en-US" dirty="0" smtClean="0"/>
                        <a:t>Data Published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Privacy Techniques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Unsafe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Inaccurate</a:t>
                      </a:r>
                      <a:endParaRPr lang="en-US" dirty="0"/>
                    </a:p>
                  </a:txBody>
                  <a:tcPr/>
                </a:tc>
              </a:tr>
              <a:tr h="541729">
                <a:tc>
                  <a:txBody>
                    <a:bodyPr/>
                    <a:lstStyle/>
                    <a:p>
                      <a:r>
                        <a:rPr lang="en-US" dirty="0" smtClean="0"/>
                        <a:t>Relay</a:t>
                      </a:r>
                      <a:r>
                        <a:rPr lang="en-US" baseline="0" dirty="0" smtClean="0"/>
                        <a:t> BW available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measurements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036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41729">
                <a:tc>
                  <a:txBody>
                    <a:bodyPr/>
                    <a:lstStyle/>
                    <a:p>
                      <a:r>
                        <a:rPr lang="en-US" dirty="0" smtClean="0"/>
                        <a:t>Relay BW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Aggregated ~ 4 hours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036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541729">
                <a:tc>
                  <a:txBody>
                    <a:bodyPr/>
                    <a:lstStyle/>
                    <a:p>
                      <a:r>
                        <a:rPr lang="en-US" dirty="0" smtClean="0"/>
                        <a:t>Total # daily users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Inferred</a:t>
                      </a:r>
                      <a:r>
                        <a:rPr lang="en-US" baseline="0" dirty="0" smtClean="0"/>
                        <a:t> (consensus fetches)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036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41729">
                <a:tc>
                  <a:txBody>
                    <a:bodyPr/>
                    <a:lstStyle/>
                    <a:p>
                      <a:r>
                        <a:rPr lang="en-US" dirty="0" smtClean="0"/>
                        <a:t># users per country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Aggregated ~ 24 hours,</a:t>
                      </a:r>
                      <a:r>
                        <a:rPr lang="en-US" baseline="0" dirty="0" smtClean="0"/>
                        <a:t> rounded, opt-in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036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541729">
                <a:tc>
                  <a:txBody>
                    <a:bodyPr/>
                    <a:lstStyle/>
                    <a:p>
                      <a:r>
                        <a:rPr lang="en-US" dirty="0" smtClean="0"/>
                        <a:t>Exit traffic per 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Aggregated ~ 24 hours, opt-in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036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ctangular Callout 11"/>
          <p:cNvSpPr/>
          <p:nvPr/>
        </p:nvSpPr>
        <p:spPr>
          <a:xfrm>
            <a:off x="6450745" y="1804718"/>
            <a:ext cx="3024831" cy="1737876"/>
          </a:xfrm>
          <a:prstGeom prst="wedgeRectCallout">
            <a:avLst>
              <a:gd name="adj1" fmla="val -18764"/>
              <a:gd name="adj2" fmla="val 61764"/>
            </a:avLst>
          </a:prstGeom>
          <a:noFill/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1"/>
            <a:r>
              <a:rPr lang="en-US" sz="2800" dirty="0" smtClean="0">
                <a:solidFill>
                  <a:srgbClr val="0B3AF5"/>
                </a:solidFill>
              </a:rPr>
              <a:t>Safety concerns:</a:t>
            </a:r>
          </a:p>
          <a:p>
            <a:pPr marL="285750" lvl="1" indent="-28575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Per-relay outputs</a:t>
            </a:r>
          </a:p>
          <a:p>
            <a:pPr marL="285750" lvl="1" indent="-28575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Data stored locally</a:t>
            </a:r>
          </a:p>
          <a:p>
            <a:pPr marL="285750" lvl="1" indent="-28575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No privacy proofs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3" name="Content Placeholder 4"/>
          <p:cNvSpPr>
            <a:spLocks noGrp="1"/>
          </p:cNvSpPr>
          <p:nvPr>
            <p:ph idx="13"/>
          </p:nvPr>
        </p:nvSpPr>
        <p:spPr>
          <a:xfrm>
            <a:off x="457200" y="3108124"/>
            <a:ext cx="5843139" cy="551442"/>
          </a:xfrm>
        </p:spPr>
        <p:txBody>
          <a:bodyPr/>
          <a:lstStyle/>
          <a:p>
            <a:pPr lvl="1"/>
            <a:r>
              <a:rPr lang="en-US" dirty="0" smtClean="0"/>
              <a:t>Some Existing Measurements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979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19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Motivation: Measurement Challenges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22757" y="1521043"/>
            <a:ext cx="5510194" cy="1172703"/>
            <a:chOff x="2232667" y="1268386"/>
            <a:chExt cx="5510194" cy="1172703"/>
          </a:xfrm>
        </p:grpSpPr>
        <p:pic>
          <p:nvPicPr>
            <p:cNvPr id="7" name="Picture 6" descr="metrics-logo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2667" y="1268386"/>
              <a:ext cx="897118" cy="1172703"/>
            </a:xfrm>
            <a:prstGeom prst="rect">
              <a:avLst/>
            </a:prstGeom>
          </p:spPr>
        </p:pic>
        <p:pic>
          <p:nvPicPr>
            <p:cNvPr id="8" name="Picture 7" descr="metrics-wordmark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6002" y="1274410"/>
              <a:ext cx="4636859" cy="603758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997201" y="2065866"/>
              <a:ext cx="3045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https://</a:t>
              </a:r>
              <a:r>
                <a:rPr lang="en-US" dirty="0" err="1" smtClean="0"/>
                <a:t>metrics.torproject.org</a:t>
              </a:r>
              <a:endParaRPr lang="en-US" dirty="0"/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001820"/>
              </p:ext>
            </p:extLst>
          </p:nvPr>
        </p:nvGraphicFramePr>
        <p:xfrm>
          <a:off x="556494" y="3777693"/>
          <a:ext cx="8902374" cy="3421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4914"/>
                <a:gridCol w="3626455"/>
                <a:gridCol w="1286807"/>
                <a:gridCol w="1554198"/>
              </a:tblGrid>
              <a:tr h="541729">
                <a:tc>
                  <a:txBody>
                    <a:bodyPr/>
                    <a:lstStyle/>
                    <a:p>
                      <a:r>
                        <a:rPr lang="en-US" dirty="0" smtClean="0"/>
                        <a:t>Data Published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Privacy Techniques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Unsafe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Inaccurate</a:t>
                      </a:r>
                      <a:endParaRPr lang="en-US" dirty="0"/>
                    </a:p>
                  </a:txBody>
                  <a:tcPr/>
                </a:tc>
              </a:tr>
              <a:tr h="541729">
                <a:tc>
                  <a:txBody>
                    <a:bodyPr/>
                    <a:lstStyle/>
                    <a:p>
                      <a:r>
                        <a:rPr lang="en-US" dirty="0" smtClean="0"/>
                        <a:t>Relay</a:t>
                      </a:r>
                      <a:r>
                        <a:rPr lang="en-US" baseline="0" dirty="0" smtClean="0"/>
                        <a:t> BW available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measurements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036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41729">
                <a:tc>
                  <a:txBody>
                    <a:bodyPr/>
                    <a:lstStyle/>
                    <a:p>
                      <a:r>
                        <a:rPr lang="en-US" dirty="0" smtClean="0"/>
                        <a:t>Relay BW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Aggregated ~ 4 hours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036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541729">
                <a:tc>
                  <a:txBody>
                    <a:bodyPr/>
                    <a:lstStyle/>
                    <a:p>
                      <a:r>
                        <a:rPr lang="en-US" dirty="0" smtClean="0"/>
                        <a:t>Total # daily users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Inferred</a:t>
                      </a:r>
                      <a:r>
                        <a:rPr lang="en-US" baseline="0" dirty="0" smtClean="0"/>
                        <a:t> (consensus fetches)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036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41729">
                <a:tc>
                  <a:txBody>
                    <a:bodyPr/>
                    <a:lstStyle/>
                    <a:p>
                      <a:r>
                        <a:rPr lang="en-US" dirty="0" smtClean="0"/>
                        <a:t># users per country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Aggregated ~ 24 hours,</a:t>
                      </a:r>
                      <a:r>
                        <a:rPr lang="en-US" baseline="0" dirty="0" smtClean="0"/>
                        <a:t> rounded, opt-in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036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541729">
                <a:tc>
                  <a:txBody>
                    <a:bodyPr/>
                    <a:lstStyle/>
                    <a:p>
                      <a:r>
                        <a:rPr lang="en-US" dirty="0" smtClean="0"/>
                        <a:t>Exit traffic per 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Aggregated ~ 24 hours, opt-in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036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ctangular Callout 11"/>
          <p:cNvSpPr/>
          <p:nvPr/>
        </p:nvSpPr>
        <p:spPr>
          <a:xfrm>
            <a:off x="6283629" y="1704455"/>
            <a:ext cx="3542896" cy="1838139"/>
          </a:xfrm>
          <a:prstGeom prst="wedgeRectCallout">
            <a:avLst>
              <a:gd name="adj1" fmla="val 16142"/>
              <a:gd name="adj2" fmla="val 63582"/>
            </a:avLst>
          </a:prstGeom>
          <a:noFill/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1"/>
            <a:r>
              <a:rPr lang="en-US" sz="2800" dirty="0" smtClean="0">
                <a:solidFill>
                  <a:srgbClr val="0B3AF5"/>
                </a:solidFill>
              </a:rPr>
              <a:t>Accuracy concerns:</a:t>
            </a:r>
          </a:p>
          <a:p>
            <a:pPr marL="285750" lvl="1" indent="-28575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Per-relay noise</a:t>
            </a:r>
          </a:p>
          <a:p>
            <a:pPr marL="285750" lvl="1" indent="-28575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Opt-in, limited vantage points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3" name="Content Placeholder 4"/>
          <p:cNvSpPr>
            <a:spLocks noGrp="1"/>
          </p:cNvSpPr>
          <p:nvPr>
            <p:ph idx="13"/>
          </p:nvPr>
        </p:nvSpPr>
        <p:spPr>
          <a:xfrm>
            <a:off x="457200" y="3108124"/>
            <a:ext cx="5843139" cy="551442"/>
          </a:xfrm>
        </p:spPr>
        <p:txBody>
          <a:bodyPr/>
          <a:lstStyle/>
          <a:p>
            <a:pPr lvl="1"/>
            <a:r>
              <a:rPr lang="en-US" dirty="0" smtClean="0"/>
              <a:t>Some Existing Measurements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75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 Overview</a:t>
            </a:r>
            <a:endParaRPr lang="en-US" dirty="0"/>
          </a:p>
        </p:txBody>
      </p:sp>
      <p:grpSp>
        <p:nvGrpSpPr>
          <p:cNvPr id="88" name="Group 87"/>
          <p:cNvGrpSpPr/>
          <p:nvPr/>
        </p:nvGrpSpPr>
        <p:grpSpPr>
          <a:xfrm>
            <a:off x="338960" y="1341971"/>
            <a:ext cx="8943219" cy="2925907"/>
            <a:chOff x="338960" y="1341971"/>
            <a:chExt cx="8943219" cy="2925907"/>
          </a:xfrm>
        </p:grpSpPr>
        <p:cxnSp>
          <p:nvCxnSpPr>
            <p:cNvPr id="48" name="Straight Connector 47"/>
            <p:cNvCxnSpPr/>
            <p:nvPr/>
          </p:nvCxnSpPr>
          <p:spPr>
            <a:xfrm flipV="1">
              <a:off x="2515774" y="3231132"/>
              <a:ext cx="1037323" cy="77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2001298" y="3038229"/>
              <a:ext cx="1535722" cy="3989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2524147" y="3424036"/>
              <a:ext cx="1527348" cy="61088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274613" y="2145757"/>
              <a:ext cx="1503567" cy="28161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1985220" y="3295433"/>
              <a:ext cx="1503568" cy="71505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422513" y="1968929"/>
              <a:ext cx="2098429" cy="63526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245662" y="2483338"/>
              <a:ext cx="2275280" cy="20123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1213507" y="3231132"/>
              <a:ext cx="2082352" cy="73113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1374280" y="3166831"/>
              <a:ext cx="2194895" cy="16849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795495" y="2017154"/>
              <a:ext cx="2789757" cy="74779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731186" y="2941777"/>
              <a:ext cx="2693292" cy="28102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538258" y="3311509"/>
              <a:ext cx="3256000" cy="55430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522181" y="2563714"/>
              <a:ext cx="3111303" cy="26553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5627077" y="3118605"/>
              <a:ext cx="1181351" cy="26492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836083" y="1751576"/>
              <a:ext cx="1140822" cy="54719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5980779" y="2731302"/>
              <a:ext cx="1505577" cy="3364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627077" y="3343659"/>
              <a:ext cx="1912535" cy="65845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5996856" y="1848028"/>
              <a:ext cx="1799995" cy="6275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5996856" y="2121308"/>
              <a:ext cx="2555630" cy="53111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6045088" y="2941148"/>
              <a:ext cx="2089386" cy="1670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5739618" y="2957852"/>
              <a:ext cx="2957564" cy="67453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10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6434147" y="1382474"/>
              <a:ext cx="950903" cy="788429"/>
            </a:xfrm>
            <a:prstGeom prst="rect">
              <a:avLst/>
            </a:prstGeom>
          </p:spPr>
        </p:pic>
        <p:pic>
          <p:nvPicPr>
            <p:cNvPr id="16" name="Picture 1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572417" y="1542040"/>
              <a:ext cx="440457" cy="671984"/>
            </a:xfrm>
            <a:prstGeom prst="rect">
              <a:avLst/>
            </a:prstGeom>
          </p:spPr>
        </p:pic>
        <p:grpSp>
          <p:nvGrpSpPr>
            <p:cNvPr id="17" name="Group 16"/>
            <p:cNvGrpSpPr/>
            <p:nvPr/>
          </p:nvGrpSpPr>
          <p:grpSpPr>
            <a:xfrm>
              <a:off x="2990534" y="1754910"/>
              <a:ext cx="3265714" cy="2195242"/>
              <a:chOff x="3312081" y="3282035"/>
              <a:chExt cx="3265714" cy="2195242"/>
            </a:xfrm>
          </p:grpSpPr>
          <p:sp>
            <p:nvSpPr>
              <p:cNvPr id="8" name="Cloud 7"/>
              <p:cNvSpPr/>
              <p:nvPr/>
            </p:nvSpPr>
            <p:spPr>
              <a:xfrm>
                <a:off x="3312081" y="3282035"/>
                <a:ext cx="3265714" cy="2195242"/>
              </a:xfrm>
              <a:prstGeom prst="cloud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</a:gra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Picture 8" descr="Tor_project_logo_hq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9731" y="3857625"/>
                <a:ext cx="1384054" cy="877930"/>
              </a:xfrm>
              <a:prstGeom prst="rect">
                <a:avLst/>
              </a:prstGeom>
            </p:spPr>
          </p:pic>
        </p:grpSp>
        <p:pic>
          <p:nvPicPr>
            <p:cNvPr id="22" name="Picture 21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338960" y="2032021"/>
              <a:ext cx="440457" cy="671984"/>
            </a:xfrm>
            <a:prstGeom prst="rect">
              <a:avLst/>
            </a:prstGeom>
          </p:spPr>
        </p:pic>
        <p:pic>
          <p:nvPicPr>
            <p:cNvPr id="24" name="Picture 23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182687" y="1493184"/>
              <a:ext cx="440457" cy="671984"/>
            </a:xfrm>
            <a:prstGeom prst="rect">
              <a:avLst/>
            </a:prstGeom>
          </p:spPr>
        </p:pic>
        <p:pic>
          <p:nvPicPr>
            <p:cNvPr id="26" name="Picture 2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029617" y="1999240"/>
              <a:ext cx="440457" cy="671984"/>
            </a:xfrm>
            <a:prstGeom prst="rect">
              <a:avLst/>
            </a:prstGeom>
          </p:spPr>
        </p:pic>
        <p:pic>
          <p:nvPicPr>
            <p:cNvPr id="27" name="Picture 26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362072" y="3389437"/>
              <a:ext cx="440457" cy="671984"/>
            </a:xfrm>
            <a:prstGeom prst="rect">
              <a:avLst/>
            </a:prstGeom>
          </p:spPr>
        </p:pic>
        <p:pic>
          <p:nvPicPr>
            <p:cNvPr id="31" name="Picture 30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554330" y="2729720"/>
              <a:ext cx="440457" cy="671984"/>
            </a:xfrm>
            <a:prstGeom prst="rect">
              <a:avLst/>
            </a:prstGeom>
          </p:spPr>
        </p:pic>
        <p:pic>
          <p:nvPicPr>
            <p:cNvPr id="33" name="Picture 32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172974" y="2817818"/>
              <a:ext cx="440457" cy="671984"/>
            </a:xfrm>
            <a:prstGeom prst="rect">
              <a:avLst/>
            </a:prstGeom>
          </p:spPr>
        </p:pic>
        <p:pic>
          <p:nvPicPr>
            <p:cNvPr id="35" name="Picture 3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743385" y="3548929"/>
              <a:ext cx="440457" cy="671984"/>
            </a:xfrm>
            <a:prstGeom prst="rect">
              <a:avLst/>
            </a:prstGeom>
          </p:spPr>
        </p:pic>
        <p:pic>
          <p:nvPicPr>
            <p:cNvPr id="36" name="Picture 3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783244" y="2640361"/>
              <a:ext cx="440457" cy="671984"/>
            </a:xfrm>
            <a:prstGeom prst="rect">
              <a:avLst/>
            </a:prstGeom>
          </p:spPr>
        </p:pic>
        <p:pic>
          <p:nvPicPr>
            <p:cNvPr id="37" name="Picture 36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016030" y="1603190"/>
              <a:ext cx="440457" cy="671984"/>
            </a:xfrm>
            <a:prstGeom prst="rect">
              <a:avLst/>
            </a:prstGeom>
          </p:spPr>
        </p:pic>
        <p:pic>
          <p:nvPicPr>
            <p:cNvPr id="38" name="Picture 37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361359" y="2736181"/>
              <a:ext cx="440457" cy="671984"/>
            </a:xfrm>
            <a:prstGeom prst="rect">
              <a:avLst/>
            </a:prstGeom>
          </p:spPr>
        </p:pic>
        <p:pic>
          <p:nvPicPr>
            <p:cNvPr id="39" name="Picture 38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320830" y="3595894"/>
              <a:ext cx="440457" cy="671984"/>
            </a:xfrm>
            <a:prstGeom prst="rect">
              <a:avLst/>
            </a:prstGeom>
          </p:spPr>
        </p:pic>
        <p:pic>
          <p:nvPicPr>
            <p:cNvPr id="40" name="Picture 39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961957" y="3507165"/>
              <a:ext cx="440457" cy="671984"/>
            </a:xfrm>
            <a:prstGeom prst="rect">
              <a:avLst/>
            </a:prstGeom>
          </p:spPr>
        </p:pic>
        <p:pic>
          <p:nvPicPr>
            <p:cNvPr id="41" name="Picture 40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7454726" y="1341971"/>
              <a:ext cx="950903" cy="788429"/>
            </a:xfrm>
            <a:prstGeom prst="rect">
              <a:avLst/>
            </a:prstGeom>
          </p:spPr>
        </p:pic>
        <p:pic>
          <p:nvPicPr>
            <p:cNvPr id="42" name="Picture 41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6956327" y="2274337"/>
              <a:ext cx="950903" cy="788429"/>
            </a:xfrm>
            <a:prstGeom prst="rect">
              <a:avLst/>
            </a:prstGeom>
          </p:spPr>
        </p:pic>
        <p:pic>
          <p:nvPicPr>
            <p:cNvPr id="43" name="Picture 42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8218735" y="1768281"/>
              <a:ext cx="950903" cy="788429"/>
            </a:xfrm>
            <a:prstGeom prst="rect">
              <a:avLst/>
            </a:prstGeom>
          </p:spPr>
        </p:pic>
        <p:pic>
          <p:nvPicPr>
            <p:cNvPr id="44" name="Picture 43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6546689" y="2941777"/>
              <a:ext cx="950903" cy="788429"/>
            </a:xfrm>
            <a:prstGeom prst="rect">
              <a:avLst/>
            </a:prstGeom>
          </p:spPr>
        </p:pic>
        <p:pic>
          <p:nvPicPr>
            <p:cNvPr id="45" name="Picture 4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7286248" y="3424035"/>
              <a:ext cx="950903" cy="788429"/>
            </a:xfrm>
            <a:prstGeom prst="rect">
              <a:avLst/>
            </a:prstGeom>
          </p:spPr>
        </p:pic>
        <p:pic>
          <p:nvPicPr>
            <p:cNvPr id="46" name="Picture 45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7784646" y="2411292"/>
              <a:ext cx="950903" cy="788429"/>
            </a:xfrm>
            <a:prstGeom prst="rect">
              <a:avLst/>
            </a:prstGeom>
          </p:spPr>
        </p:pic>
        <p:pic>
          <p:nvPicPr>
            <p:cNvPr id="47" name="Picture 4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8331276" y="3263282"/>
              <a:ext cx="950903" cy="788429"/>
            </a:xfrm>
            <a:prstGeom prst="rect">
              <a:avLst/>
            </a:prstGeom>
          </p:spPr>
        </p:pic>
      </p:grpSp>
      <p:sp>
        <p:nvSpPr>
          <p:cNvPr id="90" name="Content Placeholder 33"/>
          <p:cNvSpPr txBox="1">
            <a:spLocks/>
          </p:cNvSpPr>
          <p:nvPr/>
        </p:nvSpPr>
        <p:spPr>
          <a:xfrm>
            <a:off x="457200" y="4714540"/>
            <a:ext cx="9121140" cy="258812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b="1" kern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1963" indent="-234950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40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738" indent="-236538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−"/>
              <a:defRPr sz="2000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0663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b="0" u="none" kern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796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941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6086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4230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Tor: an anonymous communication, censorship resistant, privacy-enhancing communication system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How is Tor being used? being misused? performing?</a:t>
            </a:r>
          </a:p>
          <a:p>
            <a:pPr marL="919163" lvl="2" indent="-457200">
              <a:buFont typeface="Arial"/>
              <a:buChar char="•"/>
            </a:pPr>
            <a:endParaRPr lang="en-US" dirty="0"/>
          </a:p>
          <a:p>
            <a:pPr marL="919163" lvl="2" indent="-457200">
              <a:buFont typeface="Arial"/>
              <a:buChar char="•"/>
            </a:pPr>
            <a:endParaRPr lang="en-US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3086854" y="4050972"/>
            <a:ext cx="3326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Estimated ~1.75 M. Users/Day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metrics.torproject.org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432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20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Missing Measurements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Many useful statistics are not collected for safety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Users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/>
              <a:t>T</a:t>
            </a:r>
            <a:r>
              <a:rPr lang="en-US" dirty="0" smtClean="0"/>
              <a:t>otal number of unique users at any time, how long they stay online, how often they join and leave, usage behavior</a:t>
            </a:r>
          </a:p>
          <a:p>
            <a:pPr lvl="1"/>
            <a:r>
              <a:rPr lang="en-US" dirty="0" smtClean="0"/>
              <a:t>Relays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/>
              <a:t>T</a:t>
            </a:r>
            <a:r>
              <a:rPr lang="en-US" dirty="0" smtClean="0"/>
              <a:t>otal bandwidth capacity, congestion and queuing delays, circuit and other failures, denial of service and other attacks</a:t>
            </a:r>
          </a:p>
          <a:p>
            <a:pPr lvl="1"/>
            <a:r>
              <a:rPr lang="en-US" dirty="0" smtClean="0"/>
              <a:t>Destinations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Popular destinations, popular applications, effects of DNS, properties of traffic (bytes and connections per page, etc.)</a:t>
            </a:r>
          </a:p>
          <a:p>
            <a:pPr marL="1150938" lvl="3" indent="-45720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5497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PrivCount</a:t>
            </a:r>
            <a:r>
              <a:rPr lang="en-US" dirty="0" smtClean="0"/>
              <a:t> Measurement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457200" y="4268230"/>
            <a:ext cx="9121140" cy="2920324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err="1" smtClean="0"/>
              <a:t>PrivCount</a:t>
            </a:r>
            <a:r>
              <a:rPr lang="en-US" dirty="0" smtClean="0"/>
              <a:t> system architecture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Distributed measurement and aggregation protocol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S</a:t>
            </a:r>
            <a:r>
              <a:rPr lang="en-US" dirty="0" smtClean="0"/>
              <a:t>ecure computation and private output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539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22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PrivCount</a:t>
            </a:r>
            <a:r>
              <a:rPr lang="en-US" dirty="0" smtClean="0"/>
              <a:t>: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Privacy-preserving </a:t>
            </a:r>
            <a:r>
              <a:rPr lang="en-US" dirty="0"/>
              <a:t>c</a:t>
            </a:r>
            <a:r>
              <a:rPr lang="en-US" dirty="0" smtClean="0"/>
              <a:t>ounting system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Consumes various new event types from Tor</a:t>
            </a:r>
          </a:p>
          <a:p>
            <a:pPr marL="1150938" lvl="3" indent="-457200">
              <a:buFont typeface="Arial"/>
              <a:buChar char="•"/>
            </a:pPr>
            <a:r>
              <a:rPr lang="en-US" dirty="0" smtClean="0"/>
              <a:t>Circuit end events</a:t>
            </a:r>
          </a:p>
          <a:p>
            <a:pPr marL="1150938" lvl="3" indent="-457200">
              <a:buFont typeface="Arial"/>
              <a:buChar char="•"/>
            </a:pPr>
            <a:r>
              <a:rPr lang="en-US" dirty="0" smtClean="0"/>
              <a:t>Stream end events</a:t>
            </a:r>
          </a:p>
          <a:p>
            <a:pPr marL="1150938" lvl="3" indent="-457200">
              <a:buFont typeface="Arial"/>
              <a:buChar char="•"/>
            </a:pPr>
            <a:r>
              <a:rPr lang="en-US" dirty="0" smtClean="0"/>
              <a:t>Connection end events</a:t>
            </a:r>
          </a:p>
          <a:p>
            <a:pPr marL="1150938" lvl="3" indent="-457200">
              <a:buFont typeface="Arial"/>
              <a:buChar char="•"/>
            </a:pPr>
            <a:endParaRPr lang="en-US" dirty="0" smtClean="0"/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Counts various statistics from event information, e.g.:</a:t>
            </a:r>
          </a:p>
          <a:p>
            <a:pPr marL="1150938" lvl="3" indent="-457200">
              <a:buFont typeface="Arial"/>
              <a:buChar char="•"/>
            </a:pPr>
            <a:r>
              <a:rPr lang="en-US" dirty="0" smtClean="0"/>
              <a:t>Total number of circuits, streams, connections</a:t>
            </a:r>
          </a:p>
          <a:p>
            <a:pPr marL="1150938" lvl="3" indent="-457200">
              <a:buFont typeface="Arial"/>
              <a:buChar char="•"/>
            </a:pPr>
            <a:r>
              <a:rPr lang="en-US" dirty="0" smtClean="0"/>
              <a:t>Data volume per circuit, stream</a:t>
            </a:r>
          </a:p>
          <a:p>
            <a:pPr marL="1150938" lvl="3" indent="-457200">
              <a:buFont typeface="Arial"/>
              <a:buChar char="•"/>
            </a:pPr>
            <a:r>
              <a:rPr lang="en-US" dirty="0" smtClean="0"/>
              <a:t>Number of unique users</a:t>
            </a:r>
          </a:p>
          <a:p>
            <a:pPr marL="1150938" lvl="3" indent="-457200">
              <a:buFont typeface="Arial"/>
              <a:buChar char="•"/>
            </a:pPr>
            <a:r>
              <a:rPr lang="is-IS" dirty="0" smtClean="0"/>
              <a:t>…</a:t>
            </a:r>
            <a:endParaRPr lang="en-US" dirty="0" smtClean="0"/>
          </a:p>
          <a:p>
            <a:pPr marL="919163" lvl="2" indent="-457200">
              <a:buFont typeface="Arial"/>
              <a:buChar char="•"/>
            </a:pPr>
            <a:endParaRPr lang="en-US" dirty="0"/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Based on PrivEx-S2 protocol of </a:t>
            </a:r>
            <a:r>
              <a:rPr lang="en-US" dirty="0" err="1" smtClean="0"/>
              <a:t>Elahi</a:t>
            </a:r>
            <a:r>
              <a:rPr lang="en-US" dirty="0" smtClean="0"/>
              <a:t> </a:t>
            </a:r>
            <a:r>
              <a:rPr lang="en-US" i="1" dirty="0" smtClean="0"/>
              <a:t>et. al.</a:t>
            </a:r>
            <a:r>
              <a:rPr lang="en-US" dirty="0" smtClean="0"/>
              <a:t> (CCS 2014)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8327255" y="1412386"/>
            <a:ext cx="1222537" cy="1066800"/>
            <a:chOff x="6400802" y="3894668"/>
            <a:chExt cx="1222537" cy="1066800"/>
          </a:xfrm>
        </p:grpSpPr>
        <p:grpSp>
          <p:nvGrpSpPr>
            <p:cNvPr id="20" name="Group 19"/>
            <p:cNvGrpSpPr/>
            <p:nvPr/>
          </p:nvGrpSpPr>
          <p:grpSpPr>
            <a:xfrm>
              <a:off x="6451600" y="3968284"/>
              <a:ext cx="1171739" cy="993183"/>
              <a:chOff x="6908800" y="3443351"/>
              <a:chExt cx="1171739" cy="993183"/>
            </a:xfrm>
          </p:grpSpPr>
          <p:pic>
            <p:nvPicPr>
              <p:cNvPr id="22" name="Picture 21" descr="python2-300px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08800" y="3443351"/>
                <a:ext cx="795867" cy="785255"/>
              </a:xfrm>
              <a:prstGeom prst="rect">
                <a:avLst/>
              </a:prstGeom>
            </p:spPr>
          </p:pic>
          <p:pic>
            <p:nvPicPr>
              <p:cNvPr id="23" name="Picture 22" descr="privcount-bars-03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47053" y="3505204"/>
                <a:ext cx="933486" cy="931330"/>
              </a:xfrm>
              <a:prstGeom prst="rect">
                <a:avLst/>
              </a:prstGeom>
            </p:spPr>
          </p:pic>
        </p:grpSp>
        <p:sp>
          <p:nvSpPr>
            <p:cNvPr id="21" name="Rounded Rectangle 20"/>
            <p:cNvSpPr/>
            <p:nvPr/>
          </p:nvSpPr>
          <p:spPr>
            <a:xfrm>
              <a:off x="6400802" y="3894668"/>
              <a:ext cx="1185331" cy="1066800"/>
            </a:xfrm>
            <a:prstGeom prst="round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9765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23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PrivCount</a:t>
            </a:r>
            <a:r>
              <a:rPr lang="en-US" dirty="0" smtClean="0"/>
              <a:t>: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Security goals for </a:t>
            </a:r>
            <a:r>
              <a:rPr lang="en-US" dirty="0"/>
              <a:t>s</a:t>
            </a:r>
            <a:r>
              <a:rPr lang="en-US" dirty="0" smtClean="0"/>
              <a:t>afer </a:t>
            </a:r>
            <a:r>
              <a:rPr lang="en-US" dirty="0"/>
              <a:t>Tor measurements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/>
              <a:t>Forward privacy </a:t>
            </a:r>
          </a:p>
          <a:p>
            <a:pPr marL="1150938" lvl="3" indent="-457200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dirty="0"/>
              <a:t>adversary cannot learn the state of the measurement before time of compromise</a:t>
            </a:r>
          </a:p>
          <a:p>
            <a:pPr marL="1150938" lvl="3" indent="-457200">
              <a:buFont typeface="Arial"/>
              <a:buChar char="•"/>
            </a:pPr>
            <a:endParaRPr lang="en-US" dirty="0"/>
          </a:p>
          <a:p>
            <a:pPr marL="919163" lvl="2" indent="-45720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Differential privacy</a:t>
            </a:r>
          </a:p>
          <a:p>
            <a:pPr marL="1150938" lvl="3" indent="-457200">
              <a:buFont typeface="Arial"/>
              <a:buChar char="•"/>
            </a:pPr>
            <a:r>
              <a:rPr lang="en-US" dirty="0" smtClean="0"/>
              <a:t>Prevents </a:t>
            </a:r>
            <a:r>
              <a:rPr lang="en-US" dirty="0"/>
              <a:t>confirmation of the actions of a specific user given the output</a:t>
            </a:r>
          </a:p>
          <a:p>
            <a:pPr marL="1150938" lvl="3" indent="-457200">
              <a:buFont typeface="Arial"/>
              <a:buChar char="•"/>
            </a:pPr>
            <a:endParaRPr lang="en-US" dirty="0"/>
          </a:p>
          <a:p>
            <a:pPr marL="919163" lvl="2" indent="-457200">
              <a:buFont typeface="Arial"/>
              <a:buChar char="•"/>
            </a:pPr>
            <a:r>
              <a:rPr lang="en-US" dirty="0"/>
              <a:t>Secure aggregation</a:t>
            </a:r>
          </a:p>
          <a:p>
            <a:pPr marL="1150938" lvl="3" indent="-457200">
              <a:buFont typeface="Arial"/>
              <a:buChar char="•"/>
            </a:pPr>
            <a:r>
              <a:rPr lang="en-US" dirty="0"/>
              <a:t>Securely aggregates </a:t>
            </a:r>
            <a:r>
              <a:rPr lang="en-US" dirty="0" smtClean="0"/>
              <a:t>safe statistics across all measurement nodes</a:t>
            </a:r>
          </a:p>
          <a:p>
            <a:pPr marL="1150938" lvl="3" indent="-457200">
              <a:buFont typeface="Arial"/>
              <a:buChar char="•"/>
            </a:pPr>
            <a:r>
              <a:rPr lang="en-US" dirty="0" smtClean="0"/>
              <a:t>Only the safe, aggregated measurement results are released</a:t>
            </a:r>
            <a:endParaRPr lang="en-US" dirty="0"/>
          </a:p>
          <a:p>
            <a:pPr lvl="1"/>
            <a:endParaRPr lang="en-US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8327255" y="1412386"/>
            <a:ext cx="1222537" cy="1066800"/>
            <a:chOff x="6400802" y="3894668"/>
            <a:chExt cx="1222537" cy="1066800"/>
          </a:xfrm>
        </p:grpSpPr>
        <p:grpSp>
          <p:nvGrpSpPr>
            <p:cNvPr id="8" name="Group 7"/>
            <p:cNvGrpSpPr/>
            <p:nvPr/>
          </p:nvGrpSpPr>
          <p:grpSpPr>
            <a:xfrm>
              <a:off x="6451600" y="3968284"/>
              <a:ext cx="1171739" cy="993183"/>
              <a:chOff x="6908800" y="3443351"/>
              <a:chExt cx="1171739" cy="993183"/>
            </a:xfrm>
          </p:grpSpPr>
          <p:pic>
            <p:nvPicPr>
              <p:cNvPr id="10" name="Picture 9" descr="python2-300px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08800" y="3443351"/>
                <a:ext cx="795867" cy="785255"/>
              </a:xfrm>
              <a:prstGeom prst="rect">
                <a:avLst/>
              </a:prstGeom>
            </p:spPr>
          </p:pic>
          <p:pic>
            <p:nvPicPr>
              <p:cNvPr id="11" name="Picture 10" descr="privcount-bars-03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47053" y="3505204"/>
                <a:ext cx="933486" cy="931330"/>
              </a:xfrm>
              <a:prstGeom prst="rect">
                <a:avLst/>
              </a:prstGeom>
            </p:spPr>
          </p:pic>
        </p:grpSp>
        <p:sp>
          <p:nvSpPr>
            <p:cNvPr id="9" name="Rounded Rectangle 8"/>
            <p:cNvSpPr/>
            <p:nvPr/>
          </p:nvSpPr>
          <p:spPr>
            <a:xfrm>
              <a:off x="6400802" y="3894668"/>
              <a:ext cx="1185331" cy="1066800"/>
            </a:xfrm>
            <a:prstGeom prst="round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4649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24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PrivCount</a:t>
            </a:r>
            <a:r>
              <a:rPr lang="en-US" dirty="0" smtClean="0"/>
              <a:t>: Architecture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Data Collectors (DCs)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Collect events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Increment</a:t>
            </a:r>
            <a:br>
              <a:rPr lang="en-US" dirty="0" smtClean="0"/>
            </a:br>
            <a:r>
              <a:rPr lang="en-US" dirty="0" smtClean="0"/>
              <a:t>counters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3522803" y="2260690"/>
            <a:ext cx="2692400" cy="1117594"/>
            <a:chOff x="2624667" y="2421473"/>
            <a:chExt cx="2692400" cy="1117594"/>
          </a:xfrm>
        </p:grpSpPr>
        <p:pic>
          <p:nvPicPr>
            <p:cNvPr id="7" name="Picture 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802367" y="2456781"/>
              <a:ext cx="837327" cy="1046977"/>
            </a:xfrm>
            <a:prstGeom prst="rect">
              <a:avLst/>
            </a:prstGeom>
          </p:spPr>
        </p:pic>
        <p:grpSp>
          <p:nvGrpSpPr>
            <p:cNvPr id="33" name="Group 32"/>
            <p:cNvGrpSpPr/>
            <p:nvPr/>
          </p:nvGrpSpPr>
          <p:grpSpPr>
            <a:xfrm>
              <a:off x="4097861" y="2421473"/>
              <a:ext cx="1171739" cy="1117593"/>
              <a:chOff x="6993466" y="1422407"/>
              <a:chExt cx="1171739" cy="1117593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36" name="Picture 35" descr="python2-300px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37" name="Picture 36" descr="privcount-bars-03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35" name="TextBox 34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DC1</a:t>
                </a:r>
                <a:endParaRPr lang="en-US" sz="3200" b="1" dirty="0"/>
              </a:p>
            </p:txBody>
          </p:sp>
        </p:grpSp>
        <p:cxnSp>
          <p:nvCxnSpPr>
            <p:cNvPr id="51" name="Straight Connector 50"/>
            <p:cNvCxnSpPr/>
            <p:nvPr/>
          </p:nvCxnSpPr>
          <p:spPr>
            <a:xfrm flipV="1">
              <a:off x="3623733" y="3307901"/>
              <a:ext cx="747113" cy="11032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ounded Rectangle 59"/>
            <p:cNvSpPr/>
            <p:nvPr/>
          </p:nvSpPr>
          <p:spPr>
            <a:xfrm>
              <a:off x="2624667" y="2472267"/>
              <a:ext cx="2692400" cy="1066800"/>
            </a:xfrm>
            <a:prstGeom prst="roundRect">
              <a:avLst/>
            </a:prstGeom>
            <a:noFill/>
            <a:ln w="38100" cmpd="sng"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350672" y="2260691"/>
            <a:ext cx="2692400" cy="1117593"/>
            <a:chOff x="6417735" y="2417273"/>
            <a:chExt cx="2692400" cy="1117593"/>
          </a:xfrm>
        </p:grpSpPr>
        <p:cxnSp>
          <p:nvCxnSpPr>
            <p:cNvPr id="59" name="Straight Connector 58"/>
            <p:cNvCxnSpPr/>
            <p:nvPr/>
          </p:nvCxnSpPr>
          <p:spPr>
            <a:xfrm flipH="1" flipV="1">
              <a:off x="7518402" y="3324834"/>
              <a:ext cx="747113" cy="11032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8166663" y="2432973"/>
              <a:ext cx="837327" cy="1052327"/>
              <a:chOff x="5067859" y="2497739"/>
              <a:chExt cx="837327" cy="1052327"/>
            </a:xfrm>
          </p:grpSpPr>
          <p:pic>
            <p:nvPicPr>
              <p:cNvPr id="10" name="Picture 9" descr="running_man_Exit.jp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6774" y="2692401"/>
                <a:ext cx="496267" cy="523480"/>
              </a:xfrm>
              <a:prstGeom prst="rect">
                <a:avLst/>
              </a:prstGeom>
            </p:spPr>
          </p:pic>
          <p:pic>
            <p:nvPicPr>
              <p:cNvPr id="9" name="Picture 8" descr="relay-onion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7859" y="2497739"/>
                <a:ext cx="837327" cy="1052327"/>
              </a:xfrm>
              <a:prstGeom prst="rect">
                <a:avLst/>
              </a:prstGeom>
            </p:spPr>
          </p:pic>
        </p:grpSp>
        <p:grpSp>
          <p:nvGrpSpPr>
            <p:cNvPr id="43" name="Group 42"/>
            <p:cNvGrpSpPr/>
            <p:nvPr/>
          </p:nvGrpSpPr>
          <p:grpSpPr>
            <a:xfrm>
              <a:off x="6468532" y="2417273"/>
              <a:ext cx="1171739" cy="1117593"/>
              <a:chOff x="6993466" y="1422407"/>
              <a:chExt cx="1171739" cy="1117593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46" name="Picture 45" descr="python2-300px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47" name="Picture 46" descr="privcount-bars-03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45" name="TextBox 44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DC2</a:t>
                </a:r>
                <a:endParaRPr lang="en-US" sz="3200" b="1" dirty="0"/>
              </a:p>
            </p:txBody>
          </p:sp>
        </p:grpSp>
        <p:sp>
          <p:nvSpPr>
            <p:cNvPr id="62" name="Rounded Rectangle 61"/>
            <p:cNvSpPr/>
            <p:nvPr/>
          </p:nvSpPr>
          <p:spPr>
            <a:xfrm>
              <a:off x="6417735" y="2455334"/>
              <a:ext cx="2692400" cy="1066800"/>
            </a:xfrm>
            <a:prstGeom prst="roundRect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0103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25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PrivCount</a:t>
            </a:r>
            <a:r>
              <a:rPr lang="en-US" dirty="0" smtClean="0"/>
              <a:t>: </a:t>
            </a:r>
            <a:r>
              <a:rPr lang="en-US" dirty="0"/>
              <a:t>Architecture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Data Collectors (DCs)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Collect events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Increment</a:t>
            </a:r>
            <a:br>
              <a:rPr lang="en-US" dirty="0" smtClean="0"/>
            </a:br>
            <a:r>
              <a:rPr lang="en-US" dirty="0" smtClean="0"/>
              <a:t>counters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Tally Server (TS)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Central, untrusted proxy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Collection facilitator</a:t>
            </a:r>
            <a:endParaRPr lang="en-US" dirty="0"/>
          </a:p>
        </p:txBody>
      </p:sp>
      <p:cxnSp>
        <p:nvCxnSpPr>
          <p:cNvPr id="87" name="Straight Connector 86"/>
          <p:cNvCxnSpPr/>
          <p:nvPr/>
        </p:nvCxnSpPr>
        <p:spPr>
          <a:xfrm flipH="1" flipV="1">
            <a:off x="5517682" y="3425641"/>
            <a:ext cx="711278" cy="659469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6231208" y="3425641"/>
            <a:ext cx="624207" cy="663649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3522803" y="2260690"/>
            <a:ext cx="2692400" cy="1117594"/>
            <a:chOff x="2624667" y="2421473"/>
            <a:chExt cx="2692400" cy="1117594"/>
          </a:xfrm>
        </p:grpSpPr>
        <p:pic>
          <p:nvPicPr>
            <p:cNvPr id="39" name="Picture 38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802367" y="2456781"/>
              <a:ext cx="837327" cy="1046977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4097861" y="2421473"/>
              <a:ext cx="1171739" cy="1117593"/>
              <a:chOff x="6993466" y="1422407"/>
              <a:chExt cx="1171739" cy="1117593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50" name="Picture 49" descr="python2-300px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52" name="Picture 51" descr="privcount-bars-03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49" name="TextBox 48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DC1</a:t>
                </a:r>
                <a:endParaRPr lang="en-US" sz="3200" b="1" dirty="0"/>
              </a:p>
            </p:txBody>
          </p:sp>
        </p:grpSp>
        <p:cxnSp>
          <p:nvCxnSpPr>
            <p:cNvPr id="41" name="Straight Connector 40"/>
            <p:cNvCxnSpPr/>
            <p:nvPr/>
          </p:nvCxnSpPr>
          <p:spPr>
            <a:xfrm flipV="1">
              <a:off x="3623733" y="3307901"/>
              <a:ext cx="747113" cy="11032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ounded Rectangle 41"/>
            <p:cNvSpPr/>
            <p:nvPr/>
          </p:nvSpPr>
          <p:spPr>
            <a:xfrm>
              <a:off x="2624667" y="2472267"/>
              <a:ext cx="2692400" cy="1066800"/>
            </a:xfrm>
            <a:prstGeom prst="roundRect">
              <a:avLst/>
            </a:prstGeom>
            <a:noFill/>
            <a:ln w="38100" cmpd="sng"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670083" y="4035247"/>
            <a:ext cx="1222537" cy="1117594"/>
            <a:chOff x="6400802" y="3843874"/>
            <a:chExt cx="1222537" cy="1117594"/>
          </a:xfrm>
        </p:grpSpPr>
        <p:grpSp>
          <p:nvGrpSpPr>
            <p:cNvPr id="54" name="Group 53"/>
            <p:cNvGrpSpPr/>
            <p:nvPr/>
          </p:nvGrpSpPr>
          <p:grpSpPr>
            <a:xfrm>
              <a:off x="6451600" y="3843874"/>
              <a:ext cx="1171739" cy="1117593"/>
              <a:chOff x="6993466" y="1422407"/>
              <a:chExt cx="1171739" cy="1117593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58" name="Picture 57" descr="python2-300px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65" name="Picture 64" descr="privcount-bars-03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57" name="TextBox 56"/>
              <p:cNvSpPr txBox="1"/>
              <p:nvPr/>
            </p:nvSpPr>
            <p:spPr>
              <a:xfrm>
                <a:off x="7010403" y="1422407"/>
                <a:ext cx="709048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TS</a:t>
                </a:r>
                <a:endParaRPr lang="en-US" sz="3200" b="1" dirty="0"/>
              </a:p>
            </p:txBody>
          </p:sp>
        </p:grpSp>
        <p:sp>
          <p:nvSpPr>
            <p:cNvPr id="55" name="Rounded Rectangle 54"/>
            <p:cNvSpPr/>
            <p:nvPr/>
          </p:nvSpPr>
          <p:spPr>
            <a:xfrm>
              <a:off x="6400802" y="3894668"/>
              <a:ext cx="1185331" cy="1066800"/>
            </a:xfrm>
            <a:prstGeom prst="round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350672" y="2260691"/>
            <a:ext cx="2692400" cy="1117593"/>
            <a:chOff x="6417735" y="2417273"/>
            <a:chExt cx="2692400" cy="1117593"/>
          </a:xfrm>
        </p:grpSpPr>
        <p:cxnSp>
          <p:nvCxnSpPr>
            <p:cNvPr id="68" name="Straight Connector 67"/>
            <p:cNvCxnSpPr/>
            <p:nvPr/>
          </p:nvCxnSpPr>
          <p:spPr>
            <a:xfrm flipH="1" flipV="1">
              <a:off x="7518402" y="3324834"/>
              <a:ext cx="747113" cy="11032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/>
            <p:cNvGrpSpPr/>
            <p:nvPr/>
          </p:nvGrpSpPr>
          <p:grpSpPr>
            <a:xfrm>
              <a:off x="8166663" y="2432973"/>
              <a:ext cx="837327" cy="1052327"/>
              <a:chOff x="5067859" y="2497739"/>
              <a:chExt cx="837327" cy="1052327"/>
            </a:xfrm>
          </p:grpSpPr>
          <p:pic>
            <p:nvPicPr>
              <p:cNvPr id="76" name="Picture 75" descr="running_man_Exit.jp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6774" y="2692401"/>
                <a:ext cx="496267" cy="523480"/>
              </a:xfrm>
              <a:prstGeom prst="rect">
                <a:avLst/>
              </a:prstGeom>
            </p:spPr>
          </p:pic>
          <p:pic>
            <p:nvPicPr>
              <p:cNvPr id="77" name="Picture 76" descr="relay-onion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7859" y="2497739"/>
                <a:ext cx="837327" cy="1052327"/>
              </a:xfrm>
              <a:prstGeom prst="rect">
                <a:avLst/>
              </a:prstGeom>
            </p:spPr>
          </p:pic>
        </p:grpSp>
        <p:grpSp>
          <p:nvGrpSpPr>
            <p:cNvPr id="70" name="Group 69"/>
            <p:cNvGrpSpPr/>
            <p:nvPr/>
          </p:nvGrpSpPr>
          <p:grpSpPr>
            <a:xfrm>
              <a:off x="6468532" y="2417273"/>
              <a:ext cx="1171739" cy="1117593"/>
              <a:chOff x="6993466" y="1422407"/>
              <a:chExt cx="1171739" cy="1117593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74" name="Picture 73" descr="python2-300px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75" name="Picture 74" descr="privcount-bars-03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73" name="TextBox 72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DC2</a:t>
                </a:r>
                <a:endParaRPr lang="en-US" sz="3200" b="1" dirty="0"/>
              </a:p>
            </p:txBody>
          </p:sp>
        </p:grpSp>
        <p:sp>
          <p:nvSpPr>
            <p:cNvPr id="71" name="Rounded Rectangle 70"/>
            <p:cNvSpPr/>
            <p:nvPr/>
          </p:nvSpPr>
          <p:spPr>
            <a:xfrm>
              <a:off x="6417735" y="2455334"/>
              <a:ext cx="2692400" cy="1066800"/>
            </a:xfrm>
            <a:prstGeom prst="roundRect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0449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26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PrivCount</a:t>
            </a:r>
            <a:r>
              <a:rPr lang="en-US" dirty="0" smtClean="0"/>
              <a:t>: </a:t>
            </a:r>
            <a:r>
              <a:rPr lang="en-US" dirty="0"/>
              <a:t>Architecture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Data Collectors (DCs)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Collect events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Increment</a:t>
            </a:r>
            <a:br>
              <a:rPr lang="en-US" dirty="0" smtClean="0"/>
            </a:br>
            <a:r>
              <a:rPr lang="en-US" dirty="0" smtClean="0"/>
              <a:t>counters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Tally Server (TS)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Central, untrusted proxy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Collection facilitator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smtClean="0"/>
              <a:t>Share Keepers (SKs)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Stores DC secrets, </a:t>
            </a:r>
            <a:br>
              <a:rPr lang="en-US" dirty="0" smtClean="0"/>
            </a:br>
            <a:r>
              <a:rPr lang="en-US" dirty="0" smtClean="0"/>
              <a:t>sum for aggregation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3522803" y="2260690"/>
            <a:ext cx="2692400" cy="1117594"/>
            <a:chOff x="2624667" y="2421473"/>
            <a:chExt cx="2692400" cy="1117594"/>
          </a:xfrm>
        </p:grpSpPr>
        <p:pic>
          <p:nvPicPr>
            <p:cNvPr id="7" name="Picture 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802367" y="2456781"/>
              <a:ext cx="837327" cy="1046977"/>
            </a:xfrm>
            <a:prstGeom prst="rect">
              <a:avLst/>
            </a:prstGeom>
          </p:spPr>
        </p:pic>
        <p:grpSp>
          <p:nvGrpSpPr>
            <p:cNvPr id="33" name="Group 32"/>
            <p:cNvGrpSpPr/>
            <p:nvPr/>
          </p:nvGrpSpPr>
          <p:grpSpPr>
            <a:xfrm>
              <a:off x="4097861" y="2421473"/>
              <a:ext cx="1171739" cy="1117593"/>
              <a:chOff x="6993466" y="1422407"/>
              <a:chExt cx="1171739" cy="1117593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36" name="Picture 35" descr="python2-300px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37" name="Picture 36" descr="privcount-bars-03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35" name="TextBox 34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DC1</a:t>
                </a:r>
                <a:endParaRPr lang="en-US" sz="3200" b="1" dirty="0"/>
              </a:p>
            </p:txBody>
          </p:sp>
        </p:grpSp>
        <p:cxnSp>
          <p:nvCxnSpPr>
            <p:cNvPr id="51" name="Straight Connector 50"/>
            <p:cNvCxnSpPr/>
            <p:nvPr/>
          </p:nvCxnSpPr>
          <p:spPr>
            <a:xfrm flipV="1">
              <a:off x="3623733" y="3307901"/>
              <a:ext cx="747113" cy="11032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ounded Rectangle 59"/>
            <p:cNvSpPr/>
            <p:nvPr/>
          </p:nvSpPr>
          <p:spPr>
            <a:xfrm>
              <a:off x="2624667" y="2472267"/>
              <a:ext cx="2692400" cy="1066800"/>
            </a:xfrm>
            <a:prstGeom prst="roundRect">
              <a:avLst/>
            </a:prstGeom>
            <a:noFill/>
            <a:ln w="38100" cmpd="sng"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670083" y="4035247"/>
            <a:ext cx="1222537" cy="1117594"/>
            <a:chOff x="6400802" y="3843874"/>
            <a:chExt cx="1222537" cy="1117594"/>
          </a:xfrm>
        </p:grpSpPr>
        <p:grpSp>
          <p:nvGrpSpPr>
            <p:cNvPr id="32" name="Group 31"/>
            <p:cNvGrpSpPr/>
            <p:nvPr/>
          </p:nvGrpSpPr>
          <p:grpSpPr>
            <a:xfrm>
              <a:off x="6451600" y="3843874"/>
              <a:ext cx="1171739" cy="1117593"/>
              <a:chOff x="6993466" y="1422407"/>
              <a:chExt cx="1171739" cy="1117593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26" name="Picture 25" descr="python2-300px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27" name="Picture 26" descr="privcount-bars-03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31" name="TextBox 30"/>
              <p:cNvSpPr txBox="1"/>
              <p:nvPr/>
            </p:nvSpPr>
            <p:spPr>
              <a:xfrm>
                <a:off x="7010403" y="1422407"/>
                <a:ext cx="709048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TS</a:t>
                </a:r>
                <a:endParaRPr lang="en-US" sz="3200" b="1" dirty="0"/>
              </a:p>
            </p:txBody>
          </p:sp>
        </p:grpSp>
        <p:sp>
          <p:nvSpPr>
            <p:cNvPr id="64" name="Rounded Rectangle 63"/>
            <p:cNvSpPr/>
            <p:nvPr/>
          </p:nvSpPr>
          <p:spPr>
            <a:xfrm>
              <a:off x="6400802" y="3894668"/>
              <a:ext cx="1185331" cy="1066800"/>
            </a:xfrm>
            <a:prstGeom prst="round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045876" y="5765695"/>
            <a:ext cx="1205603" cy="1117595"/>
            <a:chOff x="5689602" y="5452540"/>
            <a:chExt cx="1205603" cy="1117595"/>
          </a:xfrm>
        </p:grpSpPr>
        <p:grpSp>
          <p:nvGrpSpPr>
            <p:cNvPr id="38" name="Group 37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41" name="Picture 40" descr="python2-300px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42" name="Picture 41" descr="privcount-bars-03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40" name="TextBox 39"/>
              <p:cNvSpPr txBox="1"/>
              <p:nvPr/>
            </p:nvSpPr>
            <p:spPr>
              <a:xfrm>
                <a:off x="7010403" y="1422407"/>
                <a:ext cx="98296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SK1</a:t>
                </a:r>
                <a:endParaRPr lang="en-US" sz="3200" b="1" dirty="0"/>
              </a:p>
            </p:txBody>
          </p:sp>
        </p:grpSp>
        <p:sp>
          <p:nvSpPr>
            <p:cNvPr id="65" name="Rounded Rectangle 64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 w="3810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381361" y="5761515"/>
            <a:ext cx="1205603" cy="1117595"/>
            <a:chOff x="5689602" y="5452540"/>
            <a:chExt cx="1205603" cy="1117595"/>
          </a:xfrm>
        </p:grpSpPr>
        <p:grpSp>
          <p:nvGrpSpPr>
            <p:cNvPr id="69" name="Group 68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73" name="Picture 72" descr="python2-300px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74" name="Picture 73" descr="privcount-bars-03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72" name="TextBox 71"/>
              <p:cNvSpPr txBox="1"/>
              <p:nvPr/>
            </p:nvSpPr>
            <p:spPr>
              <a:xfrm>
                <a:off x="7010403" y="1422407"/>
                <a:ext cx="98296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SK2</a:t>
                </a:r>
                <a:endParaRPr lang="en-US" sz="3200" b="1" dirty="0"/>
              </a:p>
            </p:txBody>
          </p:sp>
        </p:grpSp>
        <p:sp>
          <p:nvSpPr>
            <p:cNvPr id="70" name="Rounded Rectangle 69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 w="38100" cmpd="sng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5" name="Straight Connector 74"/>
          <p:cNvCxnSpPr>
            <a:stCxn id="65" idx="0"/>
            <a:endCxn id="64" idx="2"/>
          </p:cNvCxnSpPr>
          <p:nvPr/>
        </p:nvCxnSpPr>
        <p:spPr>
          <a:xfrm flipV="1">
            <a:off x="5638542" y="5152841"/>
            <a:ext cx="624207" cy="663649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0" idx="0"/>
            <a:endCxn id="64" idx="2"/>
          </p:cNvCxnSpPr>
          <p:nvPr/>
        </p:nvCxnSpPr>
        <p:spPr>
          <a:xfrm flipH="1" flipV="1">
            <a:off x="6262749" y="5152841"/>
            <a:ext cx="711278" cy="659469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 flipV="1">
            <a:off x="5517682" y="3425641"/>
            <a:ext cx="711278" cy="659469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6231208" y="3425641"/>
            <a:ext cx="624207" cy="663649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6350672" y="2260691"/>
            <a:ext cx="2692400" cy="1117593"/>
            <a:chOff x="6417735" y="2417273"/>
            <a:chExt cx="2692400" cy="1117593"/>
          </a:xfrm>
        </p:grpSpPr>
        <p:cxnSp>
          <p:nvCxnSpPr>
            <p:cNvPr id="53" name="Straight Connector 52"/>
            <p:cNvCxnSpPr/>
            <p:nvPr/>
          </p:nvCxnSpPr>
          <p:spPr>
            <a:xfrm flipH="1" flipV="1">
              <a:off x="7518402" y="3324834"/>
              <a:ext cx="747113" cy="11032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/>
            <p:cNvGrpSpPr/>
            <p:nvPr/>
          </p:nvGrpSpPr>
          <p:grpSpPr>
            <a:xfrm>
              <a:off x="8166663" y="2432973"/>
              <a:ext cx="837327" cy="1052327"/>
              <a:chOff x="5067859" y="2497739"/>
              <a:chExt cx="837327" cy="1052327"/>
            </a:xfrm>
          </p:grpSpPr>
          <p:pic>
            <p:nvPicPr>
              <p:cNvPr id="79" name="Picture 78" descr="running_man_Exit.jp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6774" y="2692401"/>
                <a:ext cx="496267" cy="523480"/>
              </a:xfrm>
              <a:prstGeom prst="rect">
                <a:avLst/>
              </a:prstGeom>
            </p:spPr>
          </p:pic>
          <p:pic>
            <p:nvPicPr>
              <p:cNvPr id="80" name="Picture 79" descr="relay-onion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7859" y="2497739"/>
                <a:ext cx="837327" cy="1052327"/>
              </a:xfrm>
              <a:prstGeom prst="rect">
                <a:avLst/>
              </a:prstGeom>
            </p:spPr>
          </p:pic>
        </p:grpSp>
        <p:grpSp>
          <p:nvGrpSpPr>
            <p:cNvPr id="55" name="Group 54"/>
            <p:cNvGrpSpPr/>
            <p:nvPr/>
          </p:nvGrpSpPr>
          <p:grpSpPr>
            <a:xfrm>
              <a:off x="6468532" y="2417273"/>
              <a:ext cx="1171739" cy="1117593"/>
              <a:chOff x="6993466" y="1422407"/>
              <a:chExt cx="1171739" cy="1117593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76" name="Picture 75" descr="python2-300px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78" name="Picture 77" descr="privcount-bars-03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58" name="TextBox 57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DC2</a:t>
                </a:r>
                <a:endParaRPr lang="en-US" sz="3200" b="1" dirty="0"/>
              </a:p>
            </p:txBody>
          </p:sp>
        </p:grpSp>
        <p:sp>
          <p:nvSpPr>
            <p:cNvPr id="56" name="Rounded Rectangle 55"/>
            <p:cNvSpPr/>
            <p:nvPr/>
          </p:nvSpPr>
          <p:spPr>
            <a:xfrm>
              <a:off x="6417735" y="2455334"/>
              <a:ext cx="2692400" cy="1066800"/>
            </a:xfrm>
            <a:prstGeom prst="roundRect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0449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27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PrivCount</a:t>
            </a:r>
            <a:r>
              <a:rPr lang="en-US" dirty="0" smtClean="0"/>
              <a:t>: Initialization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320525" y="2074435"/>
            <a:ext cx="2692400" cy="1117594"/>
            <a:chOff x="2624667" y="2421473"/>
            <a:chExt cx="2692400" cy="1117594"/>
          </a:xfrm>
        </p:grpSpPr>
        <p:pic>
          <p:nvPicPr>
            <p:cNvPr id="7" name="Picture 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802367" y="2456781"/>
              <a:ext cx="837327" cy="1046977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4097861" y="2421473"/>
              <a:ext cx="1171739" cy="1117593"/>
              <a:chOff x="6993466" y="1422407"/>
              <a:chExt cx="1171739" cy="1117593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13" name="Picture 12" descr="python2-300px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14" name="Picture 13" descr="privcount-bars-03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12" name="TextBox 11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DC1</a:t>
                </a:r>
                <a:endParaRPr lang="en-US" sz="3200" b="1" dirty="0"/>
              </a:p>
            </p:txBody>
          </p:sp>
        </p:grpSp>
        <p:cxnSp>
          <p:nvCxnSpPr>
            <p:cNvPr id="9" name="Straight Connector 8"/>
            <p:cNvCxnSpPr/>
            <p:nvPr/>
          </p:nvCxnSpPr>
          <p:spPr>
            <a:xfrm flipV="1">
              <a:off x="3623733" y="3307901"/>
              <a:ext cx="747113" cy="11032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/>
            <p:cNvSpPr/>
            <p:nvPr/>
          </p:nvSpPr>
          <p:spPr>
            <a:xfrm>
              <a:off x="2624667" y="2472267"/>
              <a:ext cx="2692400" cy="1066800"/>
            </a:xfrm>
            <a:prstGeom prst="roundRect">
              <a:avLst/>
            </a:prstGeom>
            <a:noFill/>
            <a:ln w="38100" cmpd="sng"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148394" y="2074436"/>
            <a:ext cx="2692400" cy="1117593"/>
            <a:chOff x="6417735" y="2417273"/>
            <a:chExt cx="2692400" cy="1117593"/>
          </a:xfrm>
        </p:grpSpPr>
        <p:cxnSp>
          <p:nvCxnSpPr>
            <p:cNvPr id="16" name="Straight Connector 15"/>
            <p:cNvCxnSpPr/>
            <p:nvPr/>
          </p:nvCxnSpPr>
          <p:spPr>
            <a:xfrm flipH="1" flipV="1">
              <a:off x="7518402" y="3324834"/>
              <a:ext cx="747113" cy="11032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8166663" y="2432973"/>
              <a:ext cx="837327" cy="1052327"/>
              <a:chOff x="5067859" y="2497739"/>
              <a:chExt cx="837327" cy="1052327"/>
            </a:xfrm>
          </p:grpSpPr>
          <p:pic>
            <p:nvPicPr>
              <p:cNvPr id="24" name="Picture 23" descr="running_man_Exit.jp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6774" y="2692401"/>
                <a:ext cx="496267" cy="523480"/>
              </a:xfrm>
              <a:prstGeom prst="rect">
                <a:avLst/>
              </a:prstGeom>
            </p:spPr>
          </p:pic>
          <p:pic>
            <p:nvPicPr>
              <p:cNvPr id="25" name="Picture 24" descr="relay-onion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7859" y="2497739"/>
                <a:ext cx="837327" cy="1052327"/>
              </a:xfrm>
              <a:prstGeom prst="rect">
                <a:avLst/>
              </a:prstGeom>
            </p:spPr>
          </p:pic>
        </p:grpSp>
        <p:grpSp>
          <p:nvGrpSpPr>
            <p:cNvPr id="18" name="Group 17"/>
            <p:cNvGrpSpPr/>
            <p:nvPr/>
          </p:nvGrpSpPr>
          <p:grpSpPr>
            <a:xfrm>
              <a:off x="6468532" y="2417273"/>
              <a:ext cx="1171739" cy="1117593"/>
              <a:chOff x="6993466" y="1422407"/>
              <a:chExt cx="1171739" cy="1117593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22" name="Picture 21" descr="python2-300px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23" name="Picture 22" descr="privcount-bars-03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21" name="TextBox 20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DC2</a:t>
                </a:r>
                <a:endParaRPr lang="en-US" sz="3200" b="1" dirty="0"/>
              </a:p>
            </p:txBody>
          </p:sp>
        </p:grpSp>
        <p:sp>
          <p:nvSpPr>
            <p:cNvPr id="19" name="Rounded Rectangle 18"/>
            <p:cNvSpPr/>
            <p:nvPr/>
          </p:nvSpPr>
          <p:spPr>
            <a:xfrm>
              <a:off x="6417735" y="2455334"/>
              <a:ext cx="2692400" cy="1066800"/>
            </a:xfrm>
            <a:prstGeom prst="roundRect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168931" y="3915823"/>
            <a:ext cx="795683" cy="1075247"/>
            <a:chOff x="6168931" y="3915823"/>
            <a:chExt cx="795683" cy="1075247"/>
          </a:xfrm>
        </p:grpSpPr>
        <p:pic>
          <p:nvPicPr>
            <p:cNvPr id="50" name="Picture 49" descr="document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8931" y="3915823"/>
              <a:ext cx="795683" cy="1075247"/>
            </a:xfrm>
            <a:prstGeom prst="rect">
              <a:avLst/>
            </a:prstGeom>
            <a:solidFill>
              <a:srgbClr val="0070C0"/>
            </a:solidFill>
          </p:spPr>
        </p:pic>
        <p:sp>
          <p:nvSpPr>
            <p:cNvPr id="5" name="TextBox 4"/>
            <p:cNvSpPr txBox="1"/>
            <p:nvPr/>
          </p:nvSpPr>
          <p:spPr>
            <a:xfrm>
              <a:off x="6199718" y="4617428"/>
              <a:ext cx="7617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Deploy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8" name="Rectangular Callout 57"/>
          <p:cNvSpPr/>
          <p:nvPr/>
        </p:nvSpPr>
        <p:spPr>
          <a:xfrm>
            <a:off x="249339" y="3506198"/>
            <a:ext cx="3991438" cy="1800075"/>
          </a:xfrm>
          <a:prstGeom prst="wedgeRectCallout">
            <a:avLst>
              <a:gd name="adj1" fmla="val 55584"/>
              <a:gd name="adj2" fmla="val 10648"/>
            </a:avLst>
          </a:prstGeom>
          <a:noFill/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rgbClr val="0917F2"/>
                </a:solidFill>
              </a:rPr>
              <a:t>Create deployment </a:t>
            </a:r>
            <a:r>
              <a:rPr lang="en-US" dirty="0" smtClean="0">
                <a:solidFill>
                  <a:srgbClr val="0917F2"/>
                </a:solidFill>
              </a:rPr>
              <a:t>document</a:t>
            </a:r>
            <a:endParaRPr lang="en-US" dirty="0">
              <a:solidFill>
                <a:srgbClr val="0917F2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Privacy parameters </a:t>
            </a:r>
            <a:r>
              <a:rPr lang="en-US" dirty="0" err="1">
                <a:solidFill>
                  <a:srgbClr val="000000"/>
                </a:solidFill>
              </a:rPr>
              <a:t>ε</a:t>
            </a:r>
            <a:r>
              <a:rPr lang="en-US" dirty="0">
                <a:solidFill>
                  <a:srgbClr val="000000"/>
                </a:solidFill>
              </a:rPr>
              <a:t> and </a:t>
            </a:r>
            <a:r>
              <a:rPr lang="en-US" dirty="0" err="1">
                <a:solidFill>
                  <a:srgbClr val="000000"/>
                </a:solidFill>
              </a:rPr>
              <a:t>δ</a:t>
            </a:r>
            <a:endParaRPr lang="en-US" dirty="0">
              <a:solidFill>
                <a:srgbClr val="000000"/>
              </a:solidFill>
            </a:endParaRPr>
          </a:p>
          <a:p>
            <a:pPr marL="285750" lvl="3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Sensitivity for each statistic 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(max change due to single client)</a:t>
            </a:r>
          </a:p>
          <a:p>
            <a:pPr marL="285750" lvl="3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Noise weight </a:t>
            </a:r>
            <a:r>
              <a:rPr lang="en-US" dirty="0" err="1">
                <a:solidFill>
                  <a:srgbClr val="000000"/>
                </a:solidFill>
              </a:rPr>
              <a:t>ω</a:t>
            </a:r>
            <a:r>
              <a:rPr lang="en-US" dirty="0">
                <a:solidFill>
                  <a:srgbClr val="000000"/>
                </a:solidFill>
              </a:rPr>
              <a:t> 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(relative noise added by each DC)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0" lvl="1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4467805" y="3848992"/>
            <a:ext cx="1222537" cy="1117594"/>
            <a:chOff x="6400802" y="3843874"/>
            <a:chExt cx="1222537" cy="1117594"/>
          </a:xfrm>
        </p:grpSpPr>
        <p:grpSp>
          <p:nvGrpSpPr>
            <p:cNvPr id="61" name="Group 60"/>
            <p:cNvGrpSpPr/>
            <p:nvPr/>
          </p:nvGrpSpPr>
          <p:grpSpPr>
            <a:xfrm>
              <a:off x="6451600" y="3843874"/>
              <a:ext cx="1171739" cy="1117593"/>
              <a:chOff x="6993466" y="1422407"/>
              <a:chExt cx="1171739" cy="1117593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65" name="Picture 64" descr="python2-300px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66" name="Picture 65" descr="privcount-bars-03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64" name="TextBox 63"/>
              <p:cNvSpPr txBox="1"/>
              <p:nvPr/>
            </p:nvSpPr>
            <p:spPr>
              <a:xfrm>
                <a:off x="7010403" y="1422407"/>
                <a:ext cx="709048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TS</a:t>
                </a:r>
                <a:endParaRPr lang="en-US" sz="3200" b="1" dirty="0"/>
              </a:p>
            </p:txBody>
          </p:sp>
        </p:grpSp>
        <p:sp>
          <p:nvSpPr>
            <p:cNvPr id="62" name="Rounded Rectangle 61"/>
            <p:cNvSpPr/>
            <p:nvPr/>
          </p:nvSpPr>
          <p:spPr>
            <a:xfrm>
              <a:off x="6400802" y="3894668"/>
              <a:ext cx="1185331" cy="1066800"/>
            </a:xfrm>
            <a:prstGeom prst="round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843598" y="5579440"/>
            <a:ext cx="1205603" cy="1117595"/>
            <a:chOff x="5689602" y="5452540"/>
            <a:chExt cx="1205603" cy="1117595"/>
          </a:xfrm>
        </p:grpSpPr>
        <p:grpSp>
          <p:nvGrpSpPr>
            <p:cNvPr id="68" name="Group 67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72" name="Picture 71" descr="python2-300px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73" name="Picture 72" descr="privcount-bars-03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71" name="TextBox 70"/>
              <p:cNvSpPr txBox="1"/>
              <p:nvPr/>
            </p:nvSpPr>
            <p:spPr>
              <a:xfrm>
                <a:off x="7010403" y="1422407"/>
                <a:ext cx="98296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SK1</a:t>
                </a:r>
                <a:endParaRPr lang="en-US" sz="3200" b="1" dirty="0"/>
              </a:p>
            </p:txBody>
          </p:sp>
        </p:grpSp>
        <p:sp>
          <p:nvSpPr>
            <p:cNvPr id="69" name="Rounded Rectangle 68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 w="3810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179083" y="5575260"/>
            <a:ext cx="1205603" cy="1117595"/>
            <a:chOff x="5689602" y="5452540"/>
            <a:chExt cx="1205603" cy="1117595"/>
          </a:xfrm>
        </p:grpSpPr>
        <p:grpSp>
          <p:nvGrpSpPr>
            <p:cNvPr id="75" name="Group 74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79" name="Picture 78" descr="python2-300px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80" name="Picture 79" descr="privcount-bars-03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78" name="TextBox 77"/>
              <p:cNvSpPr txBox="1"/>
              <p:nvPr/>
            </p:nvSpPr>
            <p:spPr>
              <a:xfrm>
                <a:off x="7010403" y="1422407"/>
                <a:ext cx="98296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SK2</a:t>
                </a:r>
                <a:endParaRPr lang="en-US" sz="3200" b="1" dirty="0"/>
              </a:p>
            </p:txBody>
          </p:sp>
        </p:grpSp>
        <p:sp>
          <p:nvSpPr>
            <p:cNvPr id="76" name="Rounded Rectangle 75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 w="38100" cmpd="sng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2136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28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PrivCount</a:t>
            </a:r>
            <a:r>
              <a:rPr lang="en-US" dirty="0" smtClean="0"/>
              <a:t>: Initialization</a:t>
            </a:r>
            <a:endParaRPr lang="en-US" dirty="0"/>
          </a:p>
        </p:txBody>
      </p:sp>
      <p:sp>
        <p:nvSpPr>
          <p:cNvPr id="58" name="Rectangular Callout 57"/>
          <p:cNvSpPr/>
          <p:nvPr/>
        </p:nvSpPr>
        <p:spPr>
          <a:xfrm>
            <a:off x="699620" y="3767132"/>
            <a:ext cx="3519629" cy="1173191"/>
          </a:xfrm>
          <a:prstGeom prst="wedgeRectCallout">
            <a:avLst>
              <a:gd name="adj1" fmla="val 55584"/>
              <a:gd name="adj2" fmla="val 10648"/>
            </a:avLst>
          </a:prstGeom>
          <a:noFill/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rgbClr val="0917F2"/>
                </a:solidFill>
              </a:rPr>
              <a:t>Send to all DCs and SKs</a:t>
            </a:r>
            <a:endParaRPr lang="en-US" dirty="0">
              <a:solidFill>
                <a:srgbClr val="0917F2"/>
              </a:solidFill>
            </a:endParaRPr>
          </a:p>
          <a:p>
            <a:pPr marL="461963" lvl="1" indent="-45720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DCs and SKs accept only on unanimous consensus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0" lvl="1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6396675" y="5854920"/>
            <a:ext cx="795683" cy="1075247"/>
            <a:chOff x="6168931" y="3915823"/>
            <a:chExt cx="795683" cy="1075247"/>
          </a:xfrm>
        </p:grpSpPr>
        <p:pic>
          <p:nvPicPr>
            <p:cNvPr id="52" name="Picture 51" descr="docum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8931" y="3915823"/>
              <a:ext cx="795683" cy="1075247"/>
            </a:xfrm>
            <a:prstGeom prst="rect">
              <a:avLst/>
            </a:prstGeom>
            <a:solidFill>
              <a:srgbClr val="0070C0"/>
            </a:solidFill>
          </p:spPr>
        </p:pic>
        <p:sp>
          <p:nvSpPr>
            <p:cNvPr id="53" name="TextBox 52"/>
            <p:cNvSpPr txBox="1"/>
            <p:nvPr/>
          </p:nvSpPr>
          <p:spPr>
            <a:xfrm>
              <a:off x="6199718" y="4617428"/>
              <a:ext cx="7617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Deploy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016967" y="5876446"/>
            <a:ext cx="795683" cy="1075247"/>
            <a:chOff x="6168931" y="3915823"/>
            <a:chExt cx="795683" cy="1075247"/>
          </a:xfrm>
        </p:grpSpPr>
        <p:pic>
          <p:nvPicPr>
            <p:cNvPr id="55" name="Picture 54" descr="docum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8931" y="3915823"/>
              <a:ext cx="795683" cy="1075247"/>
            </a:xfrm>
            <a:prstGeom prst="rect">
              <a:avLst/>
            </a:prstGeom>
            <a:solidFill>
              <a:srgbClr val="0070C0"/>
            </a:solidFill>
          </p:spPr>
        </p:pic>
        <p:sp>
          <p:nvSpPr>
            <p:cNvPr id="56" name="TextBox 55"/>
            <p:cNvSpPr txBox="1"/>
            <p:nvPr/>
          </p:nvSpPr>
          <p:spPr>
            <a:xfrm>
              <a:off x="6199718" y="4617428"/>
              <a:ext cx="7617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Deploy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477800" y="1764889"/>
            <a:ext cx="795683" cy="1075247"/>
            <a:chOff x="6168931" y="3915823"/>
            <a:chExt cx="795683" cy="1075247"/>
          </a:xfrm>
        </p:grpSpPr>
        <p:pic>
          <p:nvPicPr>
            <p:cNvPr id="59" name="Picture 58" descr="docum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8931" y="3915823"/>
              <a:ext cx="795683" cy="1075247"/>
            </a:xfrm>
            <a:prstGeom prst="rect">
              <a:avLst/>
            </a:prstGeom>
            <a:solidFill>
              <a:srgbClr val="0070C0"/>
            </a:solidFill>
          </p:spPr>
        </p:pic>
        <p:sp>
          <p:nvSpPr>
            <p:cNvPr id="60" name="TextBox 59"/>
            <p:cNvSpPr txBox="1"/>
            <p:nvPr/>
          </p:nvSpPr>
          <p:spPr>
            <a:xfrm>
              <a:off x="6199718" y="4617428"/>
              <a:ext cx="7617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Deploy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882024" y="1754125"/>
            <a:ext cx="795683" cy="1075247"/>
            <a:chOff x="6168931" y="3915823"/>
            <a:chExt cx="795683" cy="1075247"/>
          </a:xfrm>
        </p:grpSpPr>
        <p:pic>
          <p:nvPicPr>
            <p:cNvPr id="62" name="Picture 61" descr="docum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8931" y="3915823"/>
              <a:ext cx="795683" cy="1075247"/>
            </a:xfrm>
            <a:prstGeom prst="rect">
              <a:avLst/>
            </a:prstGeom>
            <a:solidFill>
              <a:srgbClr val="0070C0"/>
            </a:solidFill>
          </p:spPr>
        </p:pic>
        <p:sp>
          <p:nvSpPr>
            <p:cNvPr id="63" name="TextBox 62"/>
            <p:cNvSpPr txBox="1"/>
            <p:nvPr/>
          </p:nvSpPr>
          <p:spPr>
            <a:xfrm>
              <a:off x="6199718" y="4617428"/>
              <a:ext cx="7617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Deploy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4" name="Straight Connector 63"/>
          <p:cNvCxnSpPr/>
          <p:nvPr/>
        </p:nvCxnSpPr>
        <p:spPr>
          <a:xfrm flipV="1">
            <a:off x="4436264" y="4966586"/>
            <a:ext cx="624207" cy="663649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5060471" y="4966586"/>
            <a:ext cx="711278" cy="659469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 flipV="1">
            <a:off x="4315404" y="3239386"/>
            <a:ext cx="711278" cy="659469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5028930" y="3239386"/>
            <a:ext cx="624207" cy="663649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2320525" y="2074435"/>
            <a:ext cx="2692400" cy="1117594"/>
            <a:chOff x="2624667" y="2421473"/>
            <a:chExt cx="2692400" cy="1117594"/>
          </a:xfrm>
        </p:grpSpPr>
        <p:pic>
          <p:nvPicPr>
            <p:cNvPr id="69" name="Picture 68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802367" y="2456781"/>
              <a:ext cx="837327" cy="1046977"/>
            </a:xfrm>
            <a:prstGeom prst="rect">
              <a:avLst/>
            </a:prstGeom>
          </p:spPr>
        </p:pic>
        <p:grpSp>
          <p:nvGrpSpPr>
            <p:cNvPr id="70" name="Group 69"/>
            <p:cNvGrpSpPr/>
            <p:nvPr/>
          </p:nvGrpSpPr>
          <p:grpSpPr>
            <a:xfrm>
              <a:off x="4097861" y="2421473"/>
              <a:ext cx="1171739" cy="1117593"/>
              <a:chOff x="6993466" y="1422407"/>
              <a:chExt cx="1171739" cy="1117593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75" name="Picture 74" descr="python2-300px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76" name="Picture 75" descr="privcount-bars-03.png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74" name="TextBox 73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DC1</a:t>
                </a:r>
                <a:endParaRPr lang="en-US" sz="3200" b="1" dirty="0"/>
              </a:p>
            </p:txBody>
          </p:sp>
        </p:grpSp>
        <p:cxnSp>
          <p:nvCxnSpPr>
            <p:cNvPr id="71" name="Straight Connector 70"/>
            <p:cNvCxnSpPr/>
            <p:nvPr/>
          </p:nvCxnSpPr>
          <p:spPr>
            <a:xfrm flipV="1">
              <a:off x="3623733" y="3307901"/>
              <a:ext cx="747113" cy="11032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ounded Rectangle 71"/>
            <p:cNvSpPr/>
            <p:nvPr/>
          </p:nvSpPr>
          <p:spPr>
            <a:xfrm>
              <a:off x="2624667" y="2472267"/>
              <a:ext cx="2692400" cy="1066800"/>
            </a:xfrm>
            <a:prstGeom prst="roundRect">
              <a:avLst/>
            </a:prstGeom>
            <a:noFill/>
            <a:ln w="38100" cmpd="sng"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467805" y="3848992"/>
            <a:ext cx="1222537" cy="1117594"/>
            <a:chOff x="6400802" y="3843874"/>
            <a:chExt cx="1222537" cy="1117594"/>
          </a:xfrm>
        </p:grpSpPr>
        <p:grpSp>
          <p:nvGrpSpPr>
            <p:cNvPr id="78" name="Group 77"/>
            <p:cNvGrpSpPr/>
            <p:nvPr/>
          </p:nvGrpSpPr>
          <p:grpSpPr>
            <a:xfrm>
              <a:off x="6451600" y="3843874"/>
              <a:ext cx="1171739" cy="1117593"/>
              <a:chOff x="6993466" y="1422407"/>
              <a:chExt cx="1171739" cy="1117593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82" name="Picture 81" descr="python2-300px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83" name="Picture 82" descr="privcount-bars-03.png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81" name="TextBox 80"/>
              <p:cNvSpPr txBox="1"/>
              <p:nvPr/>
            </p:nvSpPr>
            <p:spPr>
              <a:xfrm>
                <a:off x="7010403" y="1422407"/>
                <a:ext cx="709048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TS</a:t>
                </a:r>
                <a:endParaRPr lang="en-US" sz="3200" b="1" dirty="0"/>
              </a:p>
            </p:txBody>
          </p:sp>
        </p:grpSp>
        <p:sp>
          <p:nvSpPr>
            <p:cNvPr id="79" name="Rounded Rectangle 78"/>
            <p:cNvSpPr/>
            <p:nvPr/>
          </p:nvSpPr>
          <p:spPr>
            <a:xfrm>
              <a:off x="6400802" y="3894668"/>
              <a:ext cx="1185331" cy="1066800"/>
            </a:xfrm>
            <a:prstGeom prst="round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5148394" y="2074436"/>
            <a:ext cx="2692400" cy="1117593"/>
            <a:chOff x="6417735" y="2417273"/>
            <a:chExt cx="2692400" cy="1117593"/>
          </a:xfrm>
        </p:grpSpPr>
        <p:cxnSp>
          <p:nvCxnSpPr>
            <p:cNvPr id="85" name="Straight Connector 84"/>
            <p:cNvCxnSpPr/>
            <p:nvPr/>
          </p:nvCxnSpPr>
          <p:spPr>
            <a:xfrm flipH="1" flipV="1">
              <a:off x="7518402" y="3324834"/>
              <a:ext cx="747113" cy="11032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Group 85"/>
            <p:cNvGrpSpPr/>
            <p:nvPr/>
          </p:nvGrpSpPr>
          <p:grpSpPr>
            <a:xfrm>
              <a:off x="8166663" y="2432973"/>
              <a:ext cx="837327" cy="1052327"/>
              <a:chOff x="5067859" y="2497739"/>
              <a:chExt cx="837327" cy="1052327"/>
            </a:xfrm>
          </p:grpSpPr>
          <p:pic>
            <p:nvPicPr>
              <p:cNvPr id="93" name="Picture 92" descr="running_man_Exit.jp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6774" y="2692401"/>
                <a:ext cx="496267" cy="523480"/>
              </a:xfrm>
              <a:prstGeom prst="rect">
                <a:avLst/>
              </a:prstGeom>
            </p:spPr>
          </p:pic>
          <p:pic>
            <p:nvPicPr>
              <p:cNvPr id="94" name="Picture 93" descr="relay-onion.png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7859" y="2497739"/>
                <a:ext cx="837327" cy="1052327"/>
              </a:xfrm>
              <a:prstGeom prst="rect">
                <a:avLst/>
              </a:prstGeom>
            </p:spPr>
          </p:pic>
        </p:grpSp>
        <p:grpSp>
          <p:nvGrpSpPr>
            <p:cNvPr id="87" name="Group 86"/>
            <p:cNvGrpSpPr/>
            <p:nvPr/>
          </p:nvGrpSpPr>
          <p:grpSpPr>
            <a:xfrm>
              <a:off x="6468532" y="2417273"/>
              <a:ext cx="1171739" cy="1117593"/>
              <a:chOff x="6993466" y="1422407"/>
              <a:chExt cx="1171739" cy="1117593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91" name="Picture 90" descr="python2-300px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92" name="Picture 91" descr="privcount-bars-03.png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90" name="TextBox 89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DC2</a:t>
                </a:r>
                <a:endParaRPr lang="en-US" sz="3200" b="1" dirty="0"/>
              </a:p>
            </p:txBody>
          </p:sp>
        </p:grpSp>
        <p:sp>
          <p:nvSpPr>
            <p:cNvPr id="88" name="Rounded Rectangle 87"/>
            <p:cNvSpPr/>
            <p:nvPr/>
          </p:nvSpPr>
          <p:spPr>
            <a:xfrm>
              <a:off x="6417735" y="2455334"/>
              <a:ext cx="2692400" cy="1066800"/>
            </a:xfrm>
            <a:prstGeom prst="roundRect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843598" y="5579440"/>
            <a:ext cx="1205603" cy="1117595"/>
            <a:chOff x="5689602" y="5452540"/>
            <a:chExt cx="1205603" cy="1117595"/>
          </a:xfrm>
        </p:grpSpPr>
        <p:grpSp>
          <p:nvGrpSpPr>
            <p:cNvPr id="96" name="Group 95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98" name="Group 97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100" name="Picture 99" descr="python2-300px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101" name="Picture 100" descr="privcount-bars-03.png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99" name="TextBox 98"/>
              <p:cNvSpPr txBox="1"/>
              <p:nvPr/>
            </p:nvSpPr>
            <p:spPr>
              <a:xfrm>
                <a:off x="7010403" y="1422407"/>
                <a:ext cx="98296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SK1</a:t>
                </a:r>
                <a:endParaRPr lang="en-US" sz="3200" b="1" dirty="0"/>
              </a:p>
            </p:txBody>
          </p:sp>
        </p:grpSp>
        <p:sp>
          <p:nvSpPr>
            <p:cNvPr id="97" name="Rounded Rectangle 96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 w="3810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5179083" y="5575260"/>
            <a:ext cx="1205603" cy="1117595"/>
            <a:chOff x="5689602" y="5452540"/>
            <a:chExt cx="1205603" cy="1117595"/>
          </a:xfrm>
        </p:grpSpPr>
        <p:grpSp>
          <p:nvGrpSpPr>
            <p:cNvPr id="103" name="Group 102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105" name="Group 104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107" name="Picture 106" descr="python2-300px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108" name="Picture 107" descr="privcount-bars-03.png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106" name="TextBox 105"/>
              <p:cNvSpPr txBox="1"/>
              <p:nvPr/>
            </p:nvSpPr>
            <p:spPr>
              <a:xfrm>
                <a:off x="7010403" y="1422407"/>
                <a:ext cx="98296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SK2</a:t>
                </a:r>
                <a:endParaRPr lang="en-US" sz="3200" b="1" dirty="0"/>
              </a:p>
            </p:txBody>
          </p:sp>
        </p:grpSp>
        <p:sp>
          <p:nvSpPr>
            <p:cNvPr id="104" name="Rounded Rectangle 103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 w="38100" cmpd="sng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4311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29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PrivCount</a:t>
            </a:r>
            <a:r>
              <a:rPr lang="en-US" dirty="0" smtClean="0"/>
              <a:t>: Configuration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6168931" y="3915823"/>
            <a:ext cx="795683" cy="1075247"/>
            <a:chOff x="6168931" y="3915823"/>
            <a:chExt cx="795683" cy="1075247"/>
          </a:xfrm>
        </p:grpSpPr>
        <p:pic>
          <p:nvPicPr>
            <p:cNvPr id="50" name="Picture 49" descr="docum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8931" y="3915823"/>
              <a:ext cx="795683" cy="1075247"/>
            </a:xfrm>
            <a:prstGeom prst="rect">
              <a:avLst/>
            </a:prstGeom>
            <a:solidFill>
              <a:srgbClr val="FF6600"/>
            </a:solidFill>
          </p:spPr>
        </p:pic>
        <p:sp>
          <p:nvSpPr>
            <p:cNvPr id="5" name="TextBox 4"/>
            <p:cNvSpPr txBox="1"/>
            <p:nvPr/>
          </p:nvSpPr>
          <p:spPr>
            <a:xfrm>
              <a:off x="6199718" y="4617428"/>
              <a:ext cx="7036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solidFill>
                    <a:schemeClr val="bg1"/>
                  </a:solidFill>
                </a:rPr>
                <a:t>Config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8" name="Rectangular Callout 57"/>
          <p:cNvSpPr/>
          <p:nvPr/>
        </p:nvSpPr>
        <p:spPr>
          <a:xfrm>
            <a:off x="249339" y="3506198"/>
            <a:ext cx="3991438" cy="2026104"/>
          </a:xfrm>
          <a:prstGeom prst="wedgeRectCallout">
            <a:avLst>
              <a:gd name="adj1" fmla="val 55584"/>
              <a:gd name="adj2" fmla="val 10648"/>
            </a:avLst>
          </a:prstGeom>
          <a:noFill/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rgbClr val="0917F2"/>
                </a:solidFill>
              </a:rPr>
              <a:t>Create </a:t>
            </a:r>
            <a:r>
              <a:rPr lang="en-US" dirty="0" smtClean="0">
                <a:solidFill>
                  <a:srgbClr val="0917F2"/>
                </a:solidFill>
              </a:rPr>
              <a:t>configuration document</a:t>
            </a:r>
            <a:endParaRPr lang="en-US" dirty="0">
              <a:solidFill>
                <a:srgbClr val="0917F2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Collection start and end times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Statistics to collect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Estimated value for each statistic</a:t>
            </a: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0000"/>
                </a:solidFill>
              </a:rPr>
              <a:t>maximize relative per-statistic accuracy while </a:t>
            </a:r>
            <a:r>
              <a:rPr lang="en-US" dirty="0" smtClean="0">
                <a:solidFill>
                  <a:srgbClr val="000000"/>
                </a:solidFill>
              </a:rPr>
              <a:t>providing 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ε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δ</a:t>
            </a:r>
            <a:r>
              <a:rPr lang="en-US" dirty="0">
                <a:solidFill>
                  <a:srgbClr val="000000"/>
                </a:solidFill>
              </a:rPr>
              <a:t>)-differential privacy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0" lvl="1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2320525" y="2074435"/>
            <a:ext cx="2692400" cy="1117594"/>
            <a:chOff x="2624667" y="2421473"/>
            <a:chExt cx="2692400" cy="1117594"/>
          </a:xfrm>
        </p:grpSpPr>
        <p:pic>
          <p:nvPicPr>
            <p:cNvPr id="52" name="Picture 51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802367" y="2456781"/>
              <a:ext cx="837327" cy="1046977"/>
            </a:xfrm>
            <a:prstGeom prst="rect">
              <a:avLst/>
            </a:prstGeom>
          </p:spPr>
        </p:pic>
        <p:grpSp>
          <p:nvGrpSpPr>
            <p:cNvPr id="53" name="Group 52"/>
            <p:cNvGrpSpPr/>
            <p:nvPr/>
          </p:nvGrpSpPr>
          <p:grpSpPr>
            <a:xfrm>
              <a:off x="4097861" y="2421473"/>
              <a:ext cx="1171739" cy="1117593"/>
              <a:chOff x="6993466" y="1422407"/>
              <a:chExt cx="1171739" cy="1117593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59" name="Picture 58" descr="python2-300px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60" name="Picture 59" descr="privcount-bars-03.png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57" name="TextBox 56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DC1</a:t>
                </a:r>
                <a:endParaRPr lang="en-US" sz="3200" b="1" dirty="0"/>
              </a:p>
            </p:txBody>
          </p:sp>
        </p:grpSp>
        <p:cxnSp>
          <p:nvCxnSpPr>
            <p:cNvPr id="54" name="Straight Connector 53"/>
            <p:cNvCxnSpPr/>
            <p:nvPr/>
          </p:nvCxnSpPr>
          <p:spPr>
            <a:xfrm flipV="1">
              <a:off x="3623733" y="3307901"/>
              <a:ext cx="747113" cy="11032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ounded Rectangle 54"/>
            <p:cNvSpPr/>
            <p:nvPr/>
          </p:nvSpPr>
          <p:spPr>
            <a:xfrm>
              <a:off x="2624667" y="2472267"/>
              <a:ext cx="2692400" cy="1066800"/>
            </a:xfrm>
            <a:prstGeom prst="roundRect">
              <a:avLst/>
            </a:prstGeom>
            <a:noFill/>
            <a:ln w="38100" cmpd="sng"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467805" y="3848992"/>
            <a:ext cx="1222537" cy="1117594"/>
            <a:chOff x="6400802" y="3843874"/>
            <a:chExt cx="1222537" cy="1117594"/>
          </a:xfrm>
        </p:grpSpPr>
        <p:grpSp>
          <p:nvGrpSpPr>
            <p:cNvPr id="62" name="Group 61"/>
            <p:cNvGrpSpPr/>
            <p:nvPr/>
          </p:nvGrpSpPr>
          <p:grpSpPr>
            <a:xfrm>
              <a:off x="6451600" y="3843874"/>
              <a:ext cx="1171739" cy="1117593"/>
              <a:chOff x="6993466" y="1422407"/>
              <a:chExt cx="1171739" cy="1117593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66" name="Picture 65" descr="python2-300px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67" name="Picture 66" descr="privcount-bars-03.png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65" name="TextBox 64"/>
              <p:cNvSpPr txBox="1"/>
              <p:nvPr/>
            </p:nvSpPr>
            <p:spPr>
              <a:xfrm>
                <a:off x="7010403" y="1422407"/>
                <a:ext cx="709048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TS</a:t>
                </a:r>
                <a:endParaRPr lang="en-US" sz="3200" b="1" dirty="0"/>
              </a:p>
            </p:txBody>
          </p:sp>
        </p:grpSp>
        <p:sp>
          <p:nvSpPr>
            <p:cNvPr id="63" name="Rounded Rectangle 62"/>
            <p:cNvSpPr/>
            <p:nvPr/>
          </p:nvSpPr>
          <p:spPr>
            <a:xfrm>
              <a:off x="6400802" y="3894668"/>
              <a:ext cx="1185331" cy="1066800"/>
            </a:xfrm>
            <a:prstGeom prst="round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148394" y="2074436"/>
            <a:ext cx="2692400" cy="1117593"/>
            <a:chOff x="6417735" y="2417273"/>
            <a:chExt cx="2692400" cy="1117593"/>
          </a:xfrm>
        </p:grpSpPr>
        <p:cxnSp>
          <p:nvCxnSpPr>
            <p:cNvPr id="69" name="Straight Connector 68"/>
            <p:cNvCxnSpPr/>
            <p:nvPr/>
          </p:nvCxnSpPr>
          <p:spPr>
            <a:xfrm flipH="1" flipV="1">
              <a:off x="7518402" y="3324834"/>
              <a:ext cx="747113" cy="11032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Group 69"/>
            <p:cNvGrpSpPr/>
            <p:nvPr/>
          </p:nvGrpSpPr>
          <p:grpSpPr>
            <a:xfrm>
              <a:off x="8166663" y="2432973"/>
              <a:ext cx="837327" cy="1052327"/>
              <a:chOff x="5067859" y="2497739"/>
              <a:chExt cx="837327" cy="1052327"/>
            </a:xfrm>
          </p:grpSpPr>
          <p:pic>
            <p:nvPicPr>
              <p:cNvPr id="77" name="Picture 76" descr="running_man_Exit.jp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6774" y="2692401"/>
                <a:ext cx="496267" cy="523480"/>
              </a:xfrm>
              <a:prstGeom prst="rect">
                <a:avLst/>
              </a:prstGeom>
            </p:spPr>
          </p:pic>
          <p:pic>
            <p:nvPicPr>
              <p:cNvPr id="78" name="Picture 77" descr="relay-onion.png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7859" y="2497739"/>
                <a:ext cx="837327" cy="1052327"/>
              </a:xfrm>
              <a:prstGeom prst="rect">
                <a:avLst/>
              </a:prstGeom>
            </p:spPr>
          </p:pic>
        </p:grpSp>
        <p:grpSp>
          <p:nvGrpSpPr>
            <p:cNvPr id="71" name="Group 70"/>
            <p:cNvGrpSpPr/>
            <p:nvPr/>
          </p:nvGrpSpPr>
          <p:grpSpPr>
            <a:xfrm>
              <a:off x="6468532" y="2417273"/>
              <a:ext cx="1171739" cy="1117593"/>
              <a:chOff x="6993466" y="1422407"/>
              <a:chExt cx="1171739" cy="1117593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75" name="Picture 74" descr="python2-300px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76" name="Picture 75" descr="privcount-bars-03.png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74" name="TextBox 73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DC2</a:t>
                </a:r>
                <a:endParaRPr lang="en-US" sz="3200" b="1" dirty="0"/>
              </a:p>
            </p:txBody>
          </p:sp>
        </p:grpSp>
        <p:sp>
          <p:nvSpPr>
            <p:cNvPr id="72" name="Rounded Rectangle 71"/>
            <p:cNvSpPr/>
            <p:nvPr/>
          </p:nvSpPr>
          <p:spPr>
            <a:xfrm>
              <a:off x="6417735" y="2455334"/>
              <a:ext cx="2692400" cy="1066800"/>
            </a:xfrm>
            <a:prstGeom prst="roundRect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3843598" y="5579440"/>
            <a:ext cx="1205603" cy="1117595"/>
            <a:chOff x="5689602" y="5452540"/>
            <a:chExt cx="1205603" cy="1117595"/>
          </a:xfrm>
        </p:grpSpPr>
        <p:grpSp>
          <p:nvGrpSpPr>
            <p:cNvPr id="80" name="Group 79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82" name="Group 81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84" name="Picture 83" descr="python2-300px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85" name="Picture 84" descr="privcount-bars-03.png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83" name="TextBox 82"/>
              <p:cNvSpPr txBox="1"/>
              <p:nvPr/>
            </p:nvSpPr>
            <p:spPr>
              <a:xfrm>
                <a:off x="7010403" y="1422407"/>
                <a:ext cx="98296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SK1</a:t>
                </a:r>
                <a:endParaRPr lang="en-US" sz="3200" b="1" dirty="0"/>
              </a:p>
            </p:txBody>
          </p:sp>
        </p:grpSp>
        <p:sp>
          <p:nvSpPr>
            <p:cNvPr id="81" name="Rounded Rectangle 80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 w="3810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179083" y="5575260"/>
            <a:ext cx="1205603" cy="1117595"/>
            <a:chOff x="5689602" y="5452540"/>
            <a:chExt cx="1205603" cy="1117595"/>
          </a:xfrm>
        </p:grpSpPr>
        <p:grpSp>
          <p:nvGrpSpPr>
            <p:cNvPr id="87" name="Group 86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91" name="Picture 90" descr="python2-300px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92" name="Picture 91" descr="privcount-bars-03.png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90" name="TextBox 89"/>
              <p:cNvSpPr txBox="1"/>
              <p:nvPr/>
            </p:nvSpPr>
            <p:spPr>
              <a:xfrm>
                <a:off x="7010403" y="1422407"/>
                <a:ext cx="98296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SK2</a:t>
                </a:r>
                <a:endParaRPr lang="en-US" sz="3200" b="1" dirty="0"/>
              </a:p>
            </p:txBody>
          </p:sp>
        </p:grpSp>
        <p:sp>
          <p:nvSpPr>
            <p:cNvPr id="88" name="Rounded Rectangle 87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 w="38100" cmpd="sng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9849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3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 Overview</a:t>
            </a:r>
            <a:endParaRPr lang="en-US" dirty="0"/>
          </a:p>
        </p:txBody>
      </p:sp>
      <p:grpSp>
        <p:nvGrpSpPr>
          <p:cNvPr id="88" name="Group 87"/>
          <p:cNvGrpSpPr/>
          <p:nvPr/>
        </p:nvGrpSpPr>
        <p:grpSpPr>
          <a:xfrm>
            <a:off x="338960" y="1341971"/>
            <a:ext cx="8943219" cy="2925907"/>
            <a:chOff x="338960" y="1341971"/>
            <a:chExt cx="8943219" cy="2925907"/>
          </a:xfrm>
        </p:grpSpPr>
        <p:cxnSp>
          <p:nvCxnSpPr>
            <p:cNvPr id="48" name="Straight Connector 47"/>
            <p:cNvCxnSpPr/>
            <p:nvPr/>
          </p:nvCxnSpPr>
          <p:spPr>
            <a:xfrm flipV="1">
              <a:off x="2515774" y="3231132"/>
              <a:ext cx="1037323" cy="77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2001298" y="3038229"/>
              <a:ext cx="1535722" cy="3989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2524147" y="3424036"/>
              <a:ext cx="1527348" cy="61088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274613" y="2145757"/>
              <a:ext cx="1503567" cy="28161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1985220" y="3295433"/>
              <a:ext cx="1503568" cy="71505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422513" y="1968929"/>
              <a:ext cx="2098429" cy="63526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245662" y="2483338"/>
              <a:ext cx="2275280" cy="20123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1213507" y="3231132"/>
              <a:ext cx="2082352" cy="73113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1374280" y="3166831"/>
              <a:ext cx="2194895" cy="16849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795495" y="2017154"/>
              <a:ext cx="2789757" cy="74779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731186" y="2941777"/>
              <a:ext cx="2693292" cy="28102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538258" y="3311509"/>
              <a:ext cx="3256000" cy="55430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522181" y="2563714"/>
              <a:ext cx="3111303" cy="26553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5627077" y="3118605"/>
              <a:ext cx="1181351" cy="26492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836083" y="1751576"/>
              <a:ext cx="1140822" cy="54719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5980779" y="2731302"/>
              <a:ext cx="1505577" cy="3364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627077" y="3343659"/>
              <a:ext cx="1912535" cy="65845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5996856" y="1848028"/>
              <a:ext cx="1799995" cy="6275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5996856" y="2121308"/>
              <a:ext cx="2555630" cy="53111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6045088" y="2941148"/>
              <a:ext cx="2089386" cy="1670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5739618" y="2957852"/>
              <a:ext cx="2957564" cy="67453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10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6434147" y="1382474"/>
              <a:ext cx="950903" cy="788429"/>
            </a:xfrm>
            <a:prstGeom prst="rect">
              <a:avLst/>
            </a:prstGeom>
          </p:spPr>
        </p:pic>
        <p:pic>
          <p:nvPicPr>
            <p:cNvPr id="16" name="Picture 1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572417" y="1542040"/>
              <a:ext cx="440457" cy="671984"/>
            </a:xfrm>
            <a:prstGeom prst="rect">
              <a:avLst/>
            </a:prstGeom>
          </p:spPr>
        </p:pic>
        <p:grpSp>
          <p:nvGrpSpPr>
            <p:cNvPr id="17" name="Group 16"/>
            <p:cNvGrpSpPr/>
            <p:nvPr/>
          </p:nvGrpSpPr>
          <p:grpSpPr>
            <a:xfrm>
              <a:off x="2990534" y="1754910"/>
              <a:ext cx="3265714" cy="2195242"/>
              <a:chOff x="3312081" y="3282035"/>
              <a:chExt cx="3265714" cy="2195242"/>
            </a:xfrm>
          </p:grpSpPr>
          <p:sp>
            <p:nvSpPr>
              <p:cNvPr id="8" name="Cloud 7"/>
              <p:cNvSpPr/>
              <p:nvPr/>
            </p:nvSpPr>
            <p:spPr>
              <a:xfrm>
                <a:off x="3312081" y="3282035"/>
                <a:ext cx="3265714" cy="2195242"/>
              </a:xfrm>
              <a:prstGeom prst="cloud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</a:gra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Picture 8" descr="Tor_project_logo_hq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9731" y="3857625"/>
                <a:ext cx="1384054" cy="877930"/>
              </a:xfrm>
              <a:prstGeom prst="rect">
                <a:avLst/>
              </a:prstGeom>
            </p:spPr>
          </p:pic>
        </p:grpSp>
        <p:pic>
          <p:nvPicPr>
            <p:cNvPr id="22" name="Picture 21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338960" y="2032021"/>
              <a:ext cx="440457" cy="671984"/>
            </a:xfrm>
            <a:prstGeom prst="rect">
              <a:avLst/>
            </a:prstGeom>
          </p:spPr>
        </p:pic>
        <p:pic>
          <p:nvPicPr>
            <p:cNvPr id="24" name="Picture 23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182687" y="1493184"/>
              <a:ext cx="440457" cy="671984"/>
            </a:xfrm>
            <a:prstGeom prst="rect">
              <a:avLst/>
            </a:prstGeom>
          </p:spPr>
        </p:pic>
        <p:pic>
          <p:nvPicPr>
            <p:cNvPr id="26" name="Picture 2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029617" y="1999240"/>
              <a:ext cx="440457" cy="671984"/>
            </a:xfrm>
            <a:prstGeom prst="rect">
              <a:avLst/>
            </a:prstGeom>
          </p:spPr>
        </p:pic>
        <p:pic>
          <p:nvPicPr>
            <p:cNvPr id="27" name="Picture 26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362072" y="3389437"/>
              <a:ext cx="440457" cy="671984"/>
            </a:xfrm>
            <a:prstGeom prst="rect">
              <a:avLst/>
            </a:prstGeom>
          </p:spPr>
        </p:pic>
        <p:pic>
          <p:nvPicPr>
            <p:cNvPr id="31" name="Picture 30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554330" y="2729720"/>
              <a:ext cx="440457" cy="671984"/>
            </a:xfrm>
            <a:prstGeom prst="rect">
              <a:avLst/>
            </a:prstGeom>
          </p:spPr>
        </p:pic>
        <p:pic>
          <p:nvPicPr>
            <p:cNvPr id="33" name="Picture 32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172974" y="2817818"/>
              <a:ext cx="440457" cy="671984"/>
            </a:xfrm>
            <a:prstGeom prst="rect">
              <a:avLst/>
            </a:prstGeom>
          </p:spPr>
        </p:pic>
        <p:pic>
          <p:nvPicPr>
            <p:cNvPr id="35" name="Picture 3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743385" y="3548929"/>
              <a:ext cx="440457" cy="671984"/>
            </a:xfrm>
            <a:prstGeom prst="rect">
              <a:avLst/>
            </a:prstGeom>
          </p:spPr>
        </p:pic>
        <p:pic>
          <p:nvPicPr>
            <p:cNvPr id="36" name="Picture 3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783244" y="2640361"/>
              <a:ext cx="440457" cy="671984"/>
            </a:xfrm>
            <a:prstGeom prst="rect">
              <a:avLst/>
            </a:prstGeom>
          </p:spPr>
        </p:pic>
        <p:pic>
          <p:nvPicPr>
            <p:cNvPr id="37" name="Picture 36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016030" y="1603190"/>
              <a:ext cx="440457" cy="671984"/>
            </a:xfrm>
            <a:prstGeom prst="rect">
              <a:avLst/>
            </a:prstGeom>
          </p:spPr>
        </p:pic>
        <p:pic>
          <p:nvPicPr>
            <p:cNvPr id="38" name="Picture 37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361359" y="2736181"/>
              <a:ext cx="440457" cy="671984"/>
            </a:xfrm>
            <a:prstGeom prst="rect">
              <a:avLst/>
            </a:prstGeom>
          </p:spPr>
        </p:pic>
        <p:pic>
          <p:nvPicPr>
            <p:cNvPr id="39" name="Picture 38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320830" y="3595894"/>
              <a:ext cx="440457" cy="671984"/>
            </a:xfrm>
            <a:prstGeom prst="rect">
              <a:avLst/>
            </a:prstGeom>
          </p:spPr>
        </p:pic>
        <p:pic>
          <p:nvPicPr>
            <p:cNvPr id="40" name="Picture 39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961957" y="3507165"/>
              <a:ext cx="440457" cy="671984"/>
            </a:xfrm>
            <a:prstGeom prst="rect">
              <a:avLst/>
            </a:prstGeom>
          </p:spPr>
        </p:pic>
        <p:pic>
          <p:nvPicPr>
            <p:cNvPr id="41" name="Picture 40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7454726" y="1341971"/>
              <a:ext cx="950903" cy="788429"/>
            </a:xfrm>
            <a:prstGeom prst="rect">
              <a:avLst/>
            </a:prstGeom>
          </p:spPr>
        </p:pic>
        <p:pic>
          <p:nvPicPr>
            <p:cNvPr id="42" name="Picture 41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6956327" y="2274337"/>
              <a:ext cx="950903" cy="788429"/>
            </a:xfrm>
            <a:prstGeom prst="rect">
              <a:avLst/>
            </a:prstGeom>
          </p:spPr>
        </p:pic>
        <p:pic>
          <p:nvPicPr>
            <p:cNvPr id="43" name="Picture 42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8218735" y="1768281"/>
              <a:ext cx="950903" cy="788429"/>
            </a:xfrm>
            <a:prstGeom prst="rect">
              <a:avLst/>
            </a:prstGeom>
          </p:spPr>
        </p:pic>
        <p:pic>
          <p:nvPicPr>
            <p:cNvPr id="44" name="Picture 43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6546689" y="2941777"/>
              <a:ext cx="950903" cy="788429"/>
            </a:xfrm>
            <a:prstGeom prst="rect">
              <a:avLst/>
            </a:prstGeom>
          </p:spPr>
        </p:pic>
        <p:pic>
          <p:nvPicPr>
            <p:cNvPr id="45" name="Picture 4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7286248" y="3424035"/>
              <a:ext cx="950903" cy="788429"/>
            </a:xfrm>
            <a:prstGeom prst="rect">
              <a:avLst/>
            </a:prstGeom>
          </p:spPr>
        </p:pic>
        <p:pic>
          <p:nvPicPr>
            <p:cNvPr id="46" name="Picture 45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7784646" y="2411292"/>
              <a:ext cx="950903" cy="788429"/>
            </a:xfrm>
            <a:prstGeom prst="rect">
              <a:avLst/>
            </a:prstGeom>
          </p:spPr>
        </p:pic>
        <p:pic>
          <p:nvPicPr>
            <p:cNvPr id="47" name="Picture 4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8331276" y="3263282"/>
              <a:ext cx="950903" cy="788429"/>
            </a:xfrm>
            <a:prstGeom prst="rect">
              <a:avLst/>
            </a:prstGeom>
          </p:spPr>
        </p:pic>
      </p:grpSp>
      <p:sp>
        <p:nvSpPr>
          <p:cNvPr id="90" name="Content Placeholder 33"/>
          <p:cNvSpPr txBox="1">
            <a:spLocks/>
          </p:cNvSpPr>
          <p:nvPr/>
        </p:nvSpPr>
        <p:spPr>
          <a:xfrm>
            <a:off x="457200" y="4714540"/>
            <a:ext cx="9121140" cy="258812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b="1" kern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1963" indent="-234950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40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738" indent="-236538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−"/>
              <a:defRPr sz="2000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0663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b="0" u="none" kern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796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941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6086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4230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Tor: an anonymous communication, censorship resistant, privacy-enhancing communication system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How is Tor being used? being misused? performing?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>
                <a:solidFill>
                  <a:srgbClr val="0A3AFF"/>
                </a:solidFill>
              </a:rPr>
              <a:t>Objective</a:t>
            </a:r>
            <a:r>
              <a:rPr lang="en-US" dirty="0" smtClean="0"/>
              <a:t>: </a:t>
            </a:r>
            <a:r>
              <a:rPr lang="en-US" dirty="0"/>
              <a:t>To </a:t>
            </a:r>
            <a:r>
              <a:rPr lang="en-US" dirty="0" smtClean="0"/>
              <a:t>safely gather </a:t>
            </a:r>
            <a:r>
              <a:rPr lang="en-US" dirty="0"/>
              <a:t>Tor network usage </a:t>
            </a:r>
            <a:r>
              <a:rPr lang="en-US" dirty="0" smtClean="0"/>
              <a:t>statistics</a:t>
            </a:r>
            <a:endParaRPr lang="en-US" dirty="0"/>
          </a:p>
          <a:p>
            <a:pPr marL="919163" lvl="2" indent="-457200">
              <a:buFont typeface="Arial"/>
              <a:buChar char="•"/>
            </a:pPr>
            <a:r>
              <a:rPr lang="en-US" dirty="0" smtClean="0">
                <a:solidFill>
                  <a:srgbClr val="0A3AFF"/>
                </a:solidFill>
              </a:rPr>
              <a:t>Approach</a:t>
            </a:r>
            <a:r>
              <a:rPr lang="en-US" dirty="0" smtClean="0"/>
              <a:t>: </a:t>
            </a:r>
            <a:r>
              <a:rPr lang="en-US" dirty="0"/>
              <a:t>Use distributed measurement, secure multiparty computation, and differential privacy</a:t>
            </a:r>
          </a:p>
          <a:p>
            <a:pPr marL="919163" lvl="2" indent="-457200">
              <a:buFont typeface="Arial"/>
              <a:buChar char="•"/>
            </a:pPr>
            <a:endParaRPr lang="en-US" dirty="0"/>
          </a:p>
          <a:p>
            <a:pPr marL="919163" lvl="2" indent="-457200">
              <a:buFont typeface="Arial"/>
              <a:buChar char="•"/>
            </a:pPr>
            <a:endParaRPr lang="en-US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3086854" y="4050972"/>
            <a:ext cx="3326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Estimated ~1.75 M. Users/Day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metrics.torproject.org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795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6405725" y="5863968"/>
            <a:ext cx="795683" cy="1075247"/>
            <a:chOff x="6168931" y="3915823"/>
            <a:chExt cx="795683" cy="1075247"/>
          </a:xfrm>
        </p:grpSpPr>
        <p:pic>
          <p:nvPicPr>
            <p:cNvPr id="69" name="Picture 68" descr="docum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8931" y="3915823"/>
              <a:ext cx="795683" cy="1075247"/>
            </a:xfrm>
            <a:prstGeom prst="rect">
              <a:avLst/>
            </a:prstGeom>
            <a:solidFill>
              <a:srgbClr val="FF6600"/>
            </a:solidFill>
          </p:spPr>
        </p:pic>
        <p:sp>
          <p:nvSpPr>
            <p:cNvPr id="70" name="TextBox 69"/>
            <p:cNvSpPr txBox="1"/>
            <p:nvPr/>
          </p:nvSpPr>
          <p:spPr>
            <a:xfrm>
              <a:off x="6199718" y="4617428"/>
              <a:ext cx="7036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solidFill>
                    <a:schemeClr val="bg1"/>
                  </a:solidFill>
                </a:rPr>
                <a:t>Config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026017" y="5853206"/>
            <a:ext cx="795683" cy="1075247"/>
            <a:chOff x="6168931" y="3915823"/>
            <a:chExt cx="795683" cy="1075247"/>
          </a:xfrm>
        </p:grpSpPr>
        <p:pic>
          <p:nvPicPr>
            <p:cNvPr id="72" name="Picture 71" descr="docum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8931" y="3915823"/>
              <a:ext cx="795683" cy="1075247"/>
            </a:xfrm>
            <a:prstGeom prst="rect">
              <a:avLst/>
            </a:prstGeom>
            <a:solidFill>
              <a:srgbClr val="FF6600"/>
            </a:solidFill>
          </p:spPr>
        </p:pic>
        <p:sp>
          <p:nvSpPr>
            <p:cNvPr id="73" name="TextBox 72"/>
            <p:cNvSpPr txBox="1"/>
            <p:nvPr/>
          </p:nvSpPr>
          <p:spPr>
            <a:xfrm>
              <a:off x="6199718" y="4617428"/>
              <a:ext cx="7036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solidFill>
                    <a:schemeClr val="bg1"/>
                  </a:solidFill>
                </a:rPr>
                <a:t>Config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7880312" y="1752414"/>
            <a:ext cx="795683" cy="1075247"/>
            <a:chOff x="6168931" y="3915823"/>
            <a:chExt cx="795683" cy="1075247"/>
          </a:xfrm>
        </p:grpSpPr>
        <p:pic>
          <p:nvPicPr>
            <p:cNvPr id="75" name="Picture 74" descr="docum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8931" y="3915823"/>
              <a:ext cx="795683" cy="1075247"/>
            </a:xfrm>
            <a:prstGeom prst="rect">
              <a:avLst/>
            </a:prstGeom>
            <a:solidFill>
              <a:srgbClr val="FF6600"/>
            </a:solidFill>
          </p:spPr>
        </p:pic>
        <p:sp>
          <p:nvSpPr>
            <p:cNvPr id="76" name="TextBox 75"/>
            <p:cNvSpPr txBox="1"/>
            <p:nvPr/>
          </p:nvSpPr>
          <p:spPr>
            <a:xfrm>
              <a:off x="6199718" y="4617428"/>
              <a:ext cx="7036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solidFill>
                    <a:schemeClr val="bg1"/>
                  </a:solidFill>
                </a:rPr>
                <a:t>Config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476088" y="1752412"/>
            <a:ext cx="795683" cy="1075247"/>
            <a:chOff x="6168931" y="3915823"/>
            <a:chExt cx="795683" cy="1075247"/>
          </a:xfrm>
        </p:grpSpPr>
        <p:pic>
          <p:nvPicPr>
            <p:cNvPr id="78" name="Picture 77" descr="docum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8931" y="3915823"/>
              <a:ext cx="795683" cy="1075247"/>
            </a:xfrm>
            <a:prstGeom prst="rect">
              <a:avLst/>
            </a:prstGeom>
            <a:solidFill>
              <a:srgbClr val="FF6600"/>
            </a:solidFill>
          </p:spPr>
        </p:pic>
        <p:sp>
          <p:nvSpPr>
            <p:cNvPr id="79" name="TextBox 78"/>
            <p:cNvSpPr txBox="1"/>
            <p:nvPr/>
          </p:nvSpPr>
          <p:spPr>
            <a:xfrm>
              <a:off x="6199718" y="4617428"/>
              <a:ext cx="7036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solidFill>
                    <a:schemeClr val="bg1"/>
                  </a:solidFill>
                </a:rPr>
                <a:t>Config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30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PrivCount</a:t>
            </a:r>
            <a:r>
              <a:rPr lang="en-US" dirty="0" smtClean="0"/>
              <a:t>: </a:t>
            </a:r>
            <a:r>
              <a:rPr lang="en-US" dirty="0"/>
              <a:t>Configuration</a:t>
            </a:r>
          </a:p>
        </p:txBody>
      </p:sp>
      <p:sp>
        <p:nvSpPr>
          <p:cNvPr id="58" name="Rectangular Callout 57"/>
          <p:cNvSpPr/>
          <p:nvPr/>
        </p:nvSpPr>
        <p:spPr>
          <a:xfrm>
            <a:off x="699620" y="3767132"/>
            <a:ext cx="3519629" cy="1173191"/>
          </a:xfrm>
          <a:prstGeom prst="wedgeRectCallout">
            <a:avLst>
              <a:gd name="adj1" fmla="val 55584"/>
              <a:gd name="adj2" fmla="val 10648"/>
            </a:avLst>
          </a:prstGeom>
          <a:noFill/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rgbClr val="0917F2"/>
                </a:solidFill>
              </a:rPr>
              <a:t>Send to all DCs and SKs</a:t>
            </a:r>
            <a:endParaRPr lang="en-US" dirty="0">
              <a:solidFill>
                <a:srgbClr val="0917F2"/>
              </a:solidFill>
            </a:endParaRPr>
          </a:p>
          <a:p>
            <a:pPr marL="461963" lvl="1" indent="-45720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DCs and SKs </a:t>
            </a:r>
            <a:r>
              <a:rPr lang="en-US" dirty="0" smtClean="0">
                <a:solidFill>
                  <a:srgbClr val="000000"/>
                </a:solidFill>
              </a:rPr>
              <a:t>check for consistency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4436264" y="4966586"/>
            <a:ext cx="624207" cy="663649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5060471" y="4966586"/>
            <a:ext cx="711278" cy="659469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 flipV="1">
            <a:off x="4315404" y="3239386"/>
            <a:ext cx="711278" cy="659469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5028930" y="3239386"/>
            <a:ext cx="624207" cy="663649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2320525" y="2074435"/>
            <a:ext cx="2692400" cy="1117594"/>
            <a:chOff x="2624667" y="2421473"/>
            <a:chExt cx="2692400" cy="1117594"/>
          </a:xfrm>
        </p:grpSpPr>
        <p:pic>
          <p:nvPicPr>
            <p:cNvPr id="81" name="Picture 80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802367" y="2456781"/>
              <a:ext cx="837327" cy="1046977"/>
            </a:xfrm>
            <a:prstGeom prst="rect">
              <a:avLst/>
            </a:prstGeom>
          </p:spPr>
        </p:pic>
        <p:grpSp>
          <p:nvGrpSpPr>
            <p:cNvPr id="82" name="Group 81"/>
            <p:cNvGrpSpPr/>
            <p:nvPr/>
          </p:nvGrpSpPr>
          <p:grpSpPr>
            <a:xfrm>
              <a:off x="4097861" y="2421473"/>
              <a:ext cx="1171739" cy="1117593"/>
              <a:chOff x="6993466" y="1422407"/>
              <a:chExt cx="1171739" cy="1117593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87" name="Picture 86" descr="python2-300px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88" name="Picture 87" descr="privcount-bars-03.png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86" name="TextBox 85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DC1</a:t>
                </a:r>
                <a:endParaRPr lang="en-US" sz="3200" b="1" dirty="0"/>
              </a:p>
            </p:txBody>
          </p:sp>
        </p:grpSp>
        <p:cxnSp>
          <p:nvCxnSpPr>
            <p:cNvPr id="83" name="Straight Connector 82"/>
            <p:cNvCxnSpPr/>
            <p:nvPr/>
          </p:nvCxnSpPr>
          <p:spPr>
            <a:xfrm flipV="1">
              <a:off x="3623733" y="3307901"/>
              <a:ext cx="747113" cy="11032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ounded Rectangle 83"/>
            <p:cNvSpPr/>
            <p:nvPr/>
          </p:nvSpPr>
          <p:spPr>
            <a:xfrm>
              <a:off x="2624667" y="2472267"/>
              <a:ext cx="2692400" cy="1066800"/>
            </a:xfrm>
            <a:prstGeom prst="roundRect">
              <a:avLst/>
            </a:prstGeom>
            <a:noFill/>
            <a:ln w="38100" cmpd="sng"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4467805" y="3848992"/>
            <a:ext cx="1222537" cy="1117594"/>
            <a:chOff x="6400802" y="3843874"/>
            <a:chExt cx="1222537" cy="1117594"/>
          </a:xfrm>
        </p:grpSpPr>
        <p:grpSp>
          <p:nvGrpSpPr>
            <p:cNvPr id="90" name="Group 89"/>
            <p:cNvGrpSpPr/>
            <p:nvPr/>
          </p:nvGrpSpPr>
          <p:grpSpPr>
            <a:xfrm>
              <a:off x="6451600" y="3843874"/>
              <a:ext cx="1171739" cy="1117593"/>
              <a:chOff x="6993466" y="1422407"/>
              <a:chExt cx="1171739" cy="1117593"/>
            </a:xfrm>
          </p:grpSpPr>
          <p:grpSp>
            <p:nvGrpSpPr>
              <p:cNvPr id="92" name="Group 91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94" name="Picture 93" descr="python2-300px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95" name="Picture 94" descr="privcount-bars-03.png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93" name="TextBox 92"/>
              <p:cNvSpPr txBox="1"/>
              <p:nvPr/>
            </p:nvSpPr>
            <p:spPr>
              <a:xfrm>
                <a:off x="7010403" y="1422407"/>
                <a:ext cx="709048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TS</a:t>
                </a:r>
                <a:endParaRPr lang="en-US" sz="3200" b="1" dirty="0"/>
              </a:p>
            </p:txBody>
          </p:sp>
        </p:grpSp>
        <p:sp>
          <p:nvSpPr>
            <p:cNvPr id="91" name="Rounded Rectangle 90"/>
            <p:cNvSpPr/>
            <p:nvPr/>
          </p:nvSpPr>
          <p:spPr>
            <a:xfrm>
              <a:off x="6400802" y="3894668"/>
              <a:ext cx="1185331" cy="1066800"/>
            </a:xfrm>
            <a:prstGeom prst="round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5148394" y="2074436"/>
            <a:ext cx="2692400" cy="1117593"/>
            <a:chOff x="6417735" y="2417273"/>
            <a:chExt cx="2692400" cy="1117593"/>
          </a:xfrm>
        </p:grpSpPr>
        <p:cxnSp>
          <p:nvCxnSpPr>
            <p:cNvPr id="97" name="Straight Connector 96"/>
            <p:cNvCxnSpPr/>
            <p:nvPr/>
          </p:nvCxnSpPr>
          <p:spPr>
            <a:xfrm flipH="1" flipV="1">
              <a:off x="7518402" y="3324834"/>
              <a:ext cx="747113" cy="11032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/>
            <p:cNvGrpSpPr/>
            <p:nvPr/>
          </p:nvGrpSpPr>
          <p:grpSpPr>
            <a:xfrm>
              <a:off x="8166663" y="2432973"/>
              <a:ext cx="837327" cy="1052327"/>
              <a:chOff x="5067859" y="2497739"/>
              <a:chExt cx="837327" cy="1052327"/>
            </a:xfrm>
          </p:grpSpPr>
          <p:pic>
            <p:nvPicPr>
              <p:cNvPr id="105" name="Picture 104" descr="running_man_Exit.jp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6774" y="2692401"/>
                <a:ext cx="496267" cy="523480"/>
              </a:xfrm>
              <a:prstGeom prst="rect">
                <a:avLst/>
              </a:prstGeom>
            </p:spPr>
          </p:pic>
          <p:pic>
            <p:nvPicPr>
              <p:cNvPr id="106" name="Picture 105" descr="relay-onion.png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7859" y="2497739"/>
                <a:ext cx="837327" cy="1052327"/>
              </a:xfrm>
              <a:prstGeom prst="rect">
                <a:avLst/>
              </a:prstGeom>
            </p:spPr>
          </p:pic>
        </p:grpSp>
        <p:grpSp>
          <p:nvGrpSpPr>
            <p:cNvPr id="99" name="Group 98"/>
            <p:cNvGrpSpPr/>
            <p:nvPr/>
          </p:nvGrpSpPr>
          <p:grpSpPr>
            <a:xfrm>
              <a:off x="6468532" y="2417273"/>
              <a:ext cx="1171739" cy="1117593"/>
              <a:chOff x="6993466" y="1422407"/>
              <a:chExt cx="1171739" cy="1117593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103" name="Picture 102" descr="python2-300px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104" name="Picture 103" descr="privcount-bars-03.png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102" name="TextBox 101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DC2</a:t>
                </a:r>
                <a:endParaRPr lang="en-US" sz="3200" b="1" dirty="0"/>
              </a:p>
            </p:txBody>
          </p:sp>
        </p:grpSp>
        <p:sp>
          <p:nvSpPr>
            <p:cNvPr id="100" name="Rounded Rectangle 99"/>
            <p:cNvSpPr/>
            <p:nvPr/>
          </p:nvSpPr>
          <p:spPr>
            <a:xfrm>
              <a:off x="6417735" y="2455334"/>
              <a:ext cx="2692400" cy="1066800"/>
            </a:xfrm>
            <a:prstGeom prst="roundRect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3843598" y="5579440"/>
            <a:ext cx="1205603" cy="1117595"/>
            <a:chOff x="5689602" y="5452540"/>
            <a:chExt cx="1205603" cy="1117595"/>
          </a:xfrm>
        </p:grpSpPr>
        <p:grpSp>
          <p:nvGrpSpPr>
            <p:cNvPr id="108" name="Group 107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110" name="Group 109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112" name="Picture 111" descr="python2-300px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113" name="Picture 112" descr="privcount-bars-03.png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111" name="TextBox 110"/>
              <p:cNvSpPr txBox="1"/>
              <p:nvPr/>
            </p:nvSpPr>
            <p:spPr>
              <a:xfrm>
                <a:off x="7010403" y="1422407"/>
                <a:ext cx="98296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SK1</a:t>
                </a:r>
                <a:endParaRPr lang="en-US" sz="3200" b="1" dirty="0"/>
              </a:p>
            </p:txBody>
          </p:sp>
        </p:grpSp>
        <p:sp>
          <p:nvSpPr>
            <p:cNvPr id="109" name="Rounded Rectangle 108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 w="3810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5179083" y="5575260"/>
            <a:ext cx="1205603" cy="1117595"/>
            <a:chOff x="5689602" y="5452540"/>
            <a:chExt cx="1205603" cy="1117595"/>
          </a:xfrm>
        </p:grpSpPr>
        <p:grpSp>
          <p:nvGrpSpPr>
            <p:cNvPr id="115" name="Group 114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119" name="Picture 118" descr="python2-300px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120" name="Picture 119" descr="privcount-bars-03.png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118" name="TextBox 117"/>
              <p:cNvSpPr txBox="1"/>
              <p:nvPr/>
            </p:nvSpPr>
            <p:spPr>
              <a:xfrm>
                <a:off x="7010403" y="1422407"/>
                <a:ext cx="98296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SK2</a:t>
                </a:r>
                <a:endParaRPr lang="en-US" sz="3200" b="1" dirty="0"/>
              </a:p>
            </p:txBody>
          </p:sp>
        </p:grpSp>
        <p:sp>
          <p:nvSpPr>
            <p:cNvPr id="116" name="Rounded Rectangle 115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 w="38100" cmpd="sng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8303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31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PrivCount</a:t>
            </a:r>
            <a:r>
              <a:rPr lang="en-US" dirty="0" smtClean="0"/>
              <a:t>: Execution - Setup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4467805" y="3848992"/>
            <a:ext cx="1222537" cy="1117594"/>
            <a:chOff x="6400802" y="3843874"/>
            <a:chExt cx="1222537" cy="1117594"/>
          </a:xfrm>
        </p:grpSpPr>
        <p:grpSp>
          <p:nvGrpSpPr>
            <p:cNvPr id="27" name="Group 26"/>
            <p:cNvGrpSpPr/>
            <p:nvPr/>
          </p:nvGrpSpPr>
          <p:grpSpPr>
            <a:xfrm>
              <a:off x="6451600" y="3843874"/>
              <a:ext cx="1171739" cy="1117593"/>
              <a:chOff x="6993466" y="1422407"/>
              <a:chExt cx="1171739" cy="111759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31" name="Picture 30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32" name="Picture 31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30" name="TextBox 29"/>
              <p:cNvSpPr txBox="1"/>
              <p:nvPr/>
            </p:nvSpPr>
            <p:spPr>
              <a:xfrm>
                <a:off x="7010403" y="1422407"/>
                <a:ext cx="709048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TS</a:t>
                </a:r>
                <a:endParaRPr lang="en-US" sz="3200" b="1" dirty="0"/>
              </a:p>
            </p:txBody>
          </p:sp>
        </p:grpSp>
        <p:sp>
          <p:nvSpPr>
            <p:cNvPr id="28" name="Rounded Rectangle 27"/>
            <p:cNvSpPr/>
            <p:nvPr/>
          </p:nvSpPr>
          <p:spPr>
            <a:xfrm>
              <a:off x="6400802" y="3894668"/>
              <a:ext cx="1185331" cy="1066800"/>
            </a:xfrm>
            <a:prstGeom prst="round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843598" y="5579440"/>
            <a:ext cx="1205603" cy="1117595"/>
            <a:chOff x="5689602" y="5452540"/>
            <a:chExt cx="1205603" cy="1117595"/>
          </a:xfrm>
        </p:grpSpPr>
        <p:grpSp>
          <p:nvGrpSpPr>
            <p:cNvPr id="34" name="Group 33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38" name="Picture 37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39" name="Picture 38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37" name="TextBox 36"/>
              <p:cNvSpPr txBox="1"/>
              <p:nvPr/>
            </p:nvSpPr>
            <p:spPr>
              <a:xfrm>
                <a:off x="7010403" y="1422407"/>
                <a:ext cx="98296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SK1</a:t>
                </a:r>
                <a:endParaRPr lang="en-US" sz="3200" b="1" dirty="0"/>
              </a:p>
            </p:txBody>
          </p:sp>
        </p:grpSp>
        <p:sp>
          <p:nvSpPr>
            <p:cNvPr id="35" name="Rounded Rectangle 34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 w="3810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179083" y="5575260"/>
            <a:ext cx="1205603" cy="1117595"/>
            <a:chOff x="5689602" y="5452540"/>
            <a:chExt cx="1205603" cy="1117595"/>
          </a:xfrm>
        </p:grpSpPr>
        <p:grpSp>
          <p:nvGrpSpPr>
            <p:cNvPr id="41" name="Group 40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45" name="Picture 44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46" name="Picture 45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44" name="TextBox 43"/>
              <p:cNvSpPr txBox="1"/>
              <p:nvPr/>
            </p:nvSpPr>
            <p:spPr>
              <a:xfrm>
                <a:off x="7010403" y="1422407"/>
                <a:ext cx="98296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SK2</a:t>
                </a:r>
                <a:endParaRPr lang="en-US" sz="3200" b="1" dirty="0"/>
              </a:p>
            </p:txBody>
          </p:sp>
        </p:grpSp>
        <p:sp>
          <p:nvSpPr>
            <p:cNvPr id="42" name="Rounded Rectangle 41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 w="38100" cmpd="sng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Rectangular Callout 57"/>
          <p:cNvSpPr/>
          <p:nvPr/>
        </p:nvSpPr>
        <p:spPr>
          <a:xfrm>
            <a:off x="193742" y="3767132"/>
            <a:ext cx="4025508" cy="1173191"/>
          </a:xfrm>
          <a:prstGeom prst="wedgeRectCallout">
            <a:avLst>
              <a:gd name="adj1" fmla="val 32870"/>
              <a:gd name="adj2" fmla="val -96691"/>
            </a:avLst>
          </a:prstGeom>
          <a:noFill/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rgbClr val="0917F2"/>
                </a:solidFill>
              </a:rPr>
              <a:t>Generate noise for each counter</a:t>
            </a:r>
            <a:endParaRPr lang="en-US" dirty="0">
              <a:solidFill>
                <a:srgbClr val="0917F2"/>
              </a:solidFill>
            </a:endParaRPr>
          </a:p>
          <a:p>
            <a:pPr marL="461963" lvl="1" indent="-45720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N ~ Normal(0,ωσ) mod </a:t>
            </a:r>
            <a:r>
              <a:rPr lang="en-US" dirty="0" smtClean="0">
                <a:solidFill>
                  <a:srgbClr val="000000"/>
                </a:solidFill>
              </a:rPr>
              <a:t>q</a:t>
            </a:r>
            <a:endParaRPr lang="en-US" dirty="0">
              <a:solidFill>
                <a:srgbClr val="000000"/>
              </a:solidFill>
            </a:endParaRPr>
          </a:p>
          <a:p>
            <a:pPr marL="461963" lvl="1" indent="-45720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Contributes to differential privacy of the outputs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0920" y="2841494"/>
            <a:ext cx="1054814" cy="312134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N_DC1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320525" y="2074435"/>
            <a:ext cx="2692400" cy="1117594"/>
            <a:chOff x="2624667" y="2421473"/>
            <a:chExt cx="2692400" cy="1117594"/>
          </a:xfrm>
        </p:grpSpPr>
        <p:pic>
          <p:nvPicPr>
            <p:cNvPr id="81" name="Picture 80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2802367" y="2456781"/>
              <a:ext cx="837327" cy="1046977"/>
            </a:xfrm>
            <a:prstGeom prst="rect">
              <a:avLst/>
            </a:prstGeom>
          </p:spPr>
        </p:pic>
        <p:grpSp>
          <p:nvGrpSpPr>
            <p:cNvPr id="82" name="Group 81"/>
            <p:cNvGrpSpPr/>
            <p:nvPr/>
          </p:nvGrpSpPr>
          <p:grpSpPr>
            <a:xfrm>
              <a:off x="4097861" y="2421473"/>
              <a:ext cx="1171739" cy="1117593"/>
              <a:chOff x="6993466" y="1422407"/>
              <a:chExt cx="1171739" cy="1117593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87" name="Picture 86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88" name="Picture 87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86" name="TextBox 85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DC1</a:t>
                </a:r>
                <a:endParaRPr lang="en-US" sz="3200" b="1" dirty="0"/>
              </a:p>
            </p:txBody>
          </p:sp>
        </p:grpSp>
        <p:cxnSp>
          <p:nvCxnSpPr>
            <p:cNvPr id="83" name="Straight Connector 82"/>
            <p:cNvCxnSpPr/>
            <p:nvPr/>
          </p:nvCxnSpPr>
          <p:spPr>
            <a:xfrm flipV="1">
              <a:off x="3623733" y="3307901"/>
              <a:ext cx="747113" cy="11032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ounded Rectangle 83"/>
            <p:cNvSpPr/>
            <p:nvPr/>
          </p:nvSpPr>
          <p:spPr>
            <a:xfrm>
              <a:off x="2624667" y="2472267"/>
              <a:ext cx="2692400" cy="1066800"/>
            </a:xfrm>
            <a:prstGeom prst="roundRect">
              <a:avLst/>
            </a:prstGeom>
            <a:noFill/>
            <a:ln w="38100" cmpd="sng"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148394" y="2074436"/>
            <a:ext cx="2692400" cy="1117593"/>
            <a:chOff x="6417735" y="2417273"/>
            <a:chExt cx="2692400" cy="1117593"/>
          </a:xfrm>
        </p:grpSpPr>
        <p:cxnSp>
          <p:nvCxnSpPr>
            <p:cNvPr id="90" name="Straight Connector 89"/>
            <p:cNvCxnSpPr/>
            <p:nvPr/>
          </p:nvCxnSpPr>
          <p:spPr>
            <a:xfrm flipH="1" flipV="1">
              <a:off x="7518402" y="3324834"/>
              <a:ext cx="747113" cy="11032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/>
            <p:cNvGrpSpPr/>
            <p:nvPr/>
          </p:nvGrpSpPr>
          <p:grpSpPr>
            <a:xfrm>
              <a:off x="8166663" y="2432973"/>
              <a:ext cx="837327" cy="1052327"/>
              <a:chOff x="5067859" y="2497739"/>
              <a:chExt cx="837327" cy="1052327"/>
            </a:xfrm>
          </p:grpSpPr>
          <p:pic>
            <p:nvPicPr>
              <p:cNvPr id="98" name="Picture 97" descr="running_man_Exit.jp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6774" y="2692401"/>
                <a:ext cx="496267" cy="523480"/>
              </a:xfrm>
              <a:prstGeom prst="rect">
                <a:avLst/>
              </a:prstGeom>
            </p:spPr>
          </p:pic>
          <p:pic>
            <p:nvPicPr>
              <p:cNvPr id="99" name="Picture 98" descr="relay-onion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7859" y="2497739"/>
                <a:ext cx="837327" cy="1052327"/>
              </a:xfrm>
              <a:prstGeom prst="rect">
                <a:avLst/>
              </a:prstGeom>
            </p:spPr>
          </p:pic>
        </p:grpSp>
        <p:grpSp>
          <p:nvGrpSpPr>
            <p:cNvPr id="92" name="Group 91"/>
            <p:cNvGrpSpPr/>
            <p:nvPr/>
          </p:nvGrpSpPr>
          <p:grpSpPr>
            <a:xfrm>
              <a:off x="6468532" y="2417273"/>
              <a:ext cx="1171739" cy="1117593"/>
              <a:chOff x="6993466" y="1422407"/>
              <a:chExt cx="1171739" cy="1117593"/>
            </a:xfrm>
          </p:grpSpPr>
          <p:grpSp>
            <p:nvGrpSpPr>
              <p:cNvPr id="94" name="Group 93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96" name="Picture 95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97" name="Picture 96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95" name="TextBox 94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DC2</a:t>
                </a:r>
                <a:endParaRPr lang="en-US" sz="3200" b="1" dirty="0"/>
              </a:p>
            </p:txBody>
          </p:sp>
        </p:grpSp>
        <p:sp>
          <p:nvSpPr>
            <p:cNvPr id="93" name="Rounded Rectangle 92"/>
            <p:cNvSpPr/>
            <p:nvPr/>
          </p:nvSpPr>
          <p:spPr>
            <a:xfrm>
              <a:off x="6417735" y="2455334"/>
              <a:ext cx="2692400" cy="1066800"/>
            </a:xfrm>
            <a:prstGeom prst="roundRect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Rectangle 100"/>
          <p:cNvSpPr/>
          <p:nvPr/>
        </p:nvSpPr>
        <p:spPr>
          <a:xfrm>
            <a:off x="7966630" y="2864735"/>
            <a:ext cx="1054814" cy="3121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N_DC2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704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32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PrivCount</a:t>
            </a:r>
            <a:r>
              <a:rPr lang="en-US" dirty="0" smtClean="0"/>
              <a:t>: Execution - Setup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4467805" y="3848992"/>
            <a:ext cx="1222537" cy="1117594"/>
            <a:chOff x="6400802" y="3843874"/>
            <a:chExt cx="1222537" cy="1117594"/>
          </a:xfrm>
        </p:grpSpPr>
        <p:grpSp>
          <p:nvGrpSpPr>
            <p:cNvPr id="27" name="Group 26"/>
            <p:cNvGrpSpPr/>
            <p:nvPr/>
          </p:nvGrpSpPr>
          <p:grpSpPr>
            <a:xfrm>
              <a:off x="6451600" y="3843874"/>
              <a:ext cx="1171739" cy="1117593"/>
              <a:chOff x="6993466" y="1422407"/>
              <a:chExt cx="1171739" cy="111759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31" name="Picture 30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32" name="Picture 31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30" name="TextBox 29"/>
              <p:cNvSpPr txBox="1"/>
              <p:nvPr/>
            </p:nvSpPr>
            <p:spPr>
              <a:xfrm>
                <a:off x="7010403" y="1422407"/>
                <a:ext cx="709048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TS</a:t>
                </a:r>
                <a:endParaRPr lang="en-US" sz="3200" b="1" dirty="0"/>
              </a:p>
            </p:txBody>
          </p:sp>
        </p:grpSp>
        <p:sp>
          <p:nvSpPr>
            <p:cNvPr id="28" name="Rounded Rectangle 27"/>
            <p:cNvSpPr/>
            <p:nvPr/>
          </p:nvSpPr>
          <p:spPr>
            <a:xfrm>
              <a:off x="6400802" y="3894668"/>
              <a:ext cx="1185331" cy="1066800"/>
            </a:xfrm>
            <a:prstGeom prst="round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843598" y="5579440"/>
            <a:ext cx="1205603" cy="1117595"/>
            <a:chOff x="5689602" y="5452540"/>
            <a:chExt cx="1205603" cy="1117595"/>
          </a:xfrm>
        </p:grpSpPr>
        <p:grpSp>
          <p:nvGrpSpPr>
            <p:cNvPr id="34" name="Group 33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38" name="Picture 37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39" name="Picture 38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37" name="TextBox 36"/>
              <p:cNvSpPr txBox="1"/>
              <p:nvPr/>
            </p:nvSpPr>
            <p:spPr>
              <a:xfrm>
                <a:off x="7010403" y="1422407"/>
                <a:ext cx="98296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SK1</a:t>
                </a:r>
                <a:endParaRPr lang="en-US" sz="3200" b="1" dirty="0"/>
              </a:p>
            </p:txBody>
          </p:sp>
        </p:grpSp>
        <p:sp>
          <p:nvSpPr>
            <p:cNvPr id="35" name="Rounded Rectangle 34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 w="3810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179083" y="5575260"/>
            <a:ext cx="1205603" cy="1117595"/>
            <a:chOff x="5689602" y="5452540"/>
            <a:chExt cx="1205603" cy="1117595"/>
          </a:xfrm>
        </p:grpSpPr>
        <p:grpSp>
          <p:nvGrpSpPr>
            <p:cNvPr id="41" name="Group 40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45" name="Picture 44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46" name="Picture 45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44" name="TextBox 43"/>
              <p:cNvSpPr txBox="1"/>
              <p:nvPr/>
            </p:nvSpPr>
            <p:spPr>
              <a:xfrm>
                <a:off x="7010403" y="1422407"/>
                <a:ext cx="98296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SK2</a:t>
                </a:r>
                <a:endParaRPr lang="en-US" sz="3200" b="1" dirty="0"/>
              </a:p>
            </p:txBody>
          </p:sp>
        </p:grpSp>
        <p:sp>
          <p:nvSpPr>
            <p:cNvPr id="42" name="Rounded Rectangle 41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 w="38100" cmpd="sng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Rectangular Callout 57"/>
          <p:cNvSpPr/>
          <p:nvPr/>
        </p:nvSpPr>
        <p:spPr>
          <a:xfrm>
            <a:off x="193742" y="3767132"/>
            <a:ext cx="4025508" cy="1173191"/>
          </a:xfrm>
          <a:prstGeom prst="wedgeRectCallout">
            <a:avLst>
              <a:gd name="adj1" fmla="val 32870"/>
              <a:gd name="adj2" fmla="val -96691"/>
            </a:avLst>
          </a:prstGeom>
          <a:noFill/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rgbClr val="0917F2"/>
                </a:solidFill>
              </a:rPr>
              <a:t>Generate random share for each SK</a:t>
            </a:r>
          </a:p>
          <a:p>
            <a:pPr marL="461963" lvl="1" indent="-45720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S ~ Uniform({0, </a:t>
            </a:r>
            <a:r>
              <a:rPr lang="is-IS" dirty="0">
                <a:solidFill>
                  <a:srgbClr val="000000"/>
                </a:solidFill>
              </a:rPr>
              <a:t>…, </a:t>
            </a:r>
            <a:r>
              <a:rPr lang="en-US" dirty="0">
                <a:solidFill>
                  <a:srgbClr val="000000"/>
                </a:solidFill>
              </a:rPr>
              <a:t>q-1}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pPr marL="461963" lvl="1" indent="-45720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“Blinds” </a:t>
            </a:r>
            <a:r>
              <a:rPr lang="en-US" dirty="0">
                <a:solidFill>
                  <a:srgbClr val="000000"/>
                </a:solidFill>
              </a:rPr>
              <a:t>the actual </a:t>
            </a:r>
            <a:r>
              <a:rPr lang="en-US" dirty="0" smtClean="0">
                <a:solidFill>
                  <a:srgbClr val="000000"/>
                </a:solidFill>
              </a:rPr>
              <a:t>counts for forward privacy at </a:t>
            </a:r>
            <a:r>
              <a:rPr lang="en-US" dirty="0">
                <a:solidFill>
                  <a:srgbClr val="000000"/>
                </a:solidFill>
              </a:rPr>
              <a:t>the </a:t>
            </a:r>
            <a:r>
              <a:rPr lang="en-US" dirty="0" smtClean="0">
                <a:solidFill>
                  <a:srgbClr val="000000"/>
                </a:solidFill>
              </a:rPr>
              <a:t>DCs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0920" y="2841494"/>
            <a:ext cx="1054814" cy="312134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N_DC1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320525" y="2074435"/>
            <a:ext cx="2692400" cy="1117594"/>
            <a:chOff x="2624667" y="2421473"/>
            <a:chExt cx="2692400" cy="1117594"/>
          </a:xfrm>
        </p:grpSpPr>
        <p:pic>
          <p:nvPicPr>
            <p:cNvPr id="81" name="Picture 80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2802367" y="2456781"/>
              <a:ext cx="837327" cy="1046977"/>
            </a:xfrm>
            <a:prstGeom prst="rect">
              <a:avLst/>
            </a:prstGeom>
          </p:spPr>
        </p:pic>
        <p:grpSp>
          <p:nvGrpSpPr>
            <p:cNvPr id="82" name="Group 81"/>
            <p:cNvGrpSpPr/>
            <p:nvPr/>
          </p:nvGrpSpPr>
          <p:grpSpPr>
            <a:xfrm>
              <a:off x="4097861" y="2421473"/>
              <a:ext cx="1171739" cy="1117593"/>
              <a:chOff x="6993466" y="1422407"/>
              <a:chExt cx="1171739" cy="1117593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87" name="Picture 86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88" name="Picture 87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86" name="TextBox 85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DC1</a:t>
                </a:r>
                <a:endParaRPr lang="en-US" sz="3200" b="1" dirty="0"/>
              </a:p>
            </p:txBody>
          </p:sp>
        </p:grpSp>
        <p:cxnSp>
          <p:nvCxnSpPr>
            <p:cNvPr id="83" name="Straight Connector 82"/>
            <p:cNvCxnSpPr/>
            <p:nvPr/>
          </p:nvCxnSpPr>
          <p:spPr>
            <a:xfrm flipV="1">
              <a:off x="3623733" y="3307901"/>
              <a:ext cx="747113" cy="11032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ounded Rectangle 83"/>
            <p:cNvSpPr/>
            <p:nvPr/>
          </p:nvSpPr>
          <p:spPr>
            <a:xfrm>
              <a:off x="2624667" y="2472267"/>
              <a:ext cx="2692400" cy="1066800"/>
            </a:xfrm>
            <a:prstGeom prst="roundRect">
              <a:avLst/>
            </a:prstGeom>
            <a:noFill/>
            <a:ln w="38100" cmpd="sng"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148394" y="2074436"/>
            <a:ext cx="2692400" cy="1117593"/>
            <a:chOff x="6417735" y="2417273"/>
            <a:chExt cx="2692400" cy="1117593"/>
          </a:xfrm>
        </p:grpSpPr>
        <p:cxnSp>
          <p:nvCxnSpPr>
            <p:cNvPr id="90" name="Straight Connector 89"/>
            <p:cNvCxnSpPr/>
            <p:nvPr/>
          </p:nvCxnSpPr>
          <p:spPr>
            <a:xfrm flipH="1" flipV="1">
              <a:off x="7518402" y="3324834"/>
              <a:ext cx="747113" cy="11032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/>
            <p:cNvGrpSpPr/>
            <p:nvPr/>
          </p:nvGrpSpPr>
          <p:grpSpPr>
            <a:xfrm>
              <a:off x="8166663" y="2432973"/>
              <a:ext cx="837327" cy="1052327"/>
              <a:chOff x="5067859" y="2497739"/>
              <a:chExt cx="837327" cy="1052327"/>
            </a:xfrm>
          </p:grpSpPr>
          <p:pic>
            <p:nvPicPr>
              <p:cNvPr id="98" name="Picture 97" descr="running_man_Exit.jp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6774" y="2692401"/>
                <a:ext cx="496267" cy="523480"/>
              </a:xfrm>
              <a:prstGeom prst="rect">
                <a:avLst/>
              </a:prstGeom>
            </p:spPr>
          </p:pic>
          <p:pic>
            <p:nvPicPr>
              <p:cNvPr id="99" name="Picture 98" descr="relay-onion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7859" y="2497739"/>
                <a:ext cx="837327" cy="1052327"/>
              </a:xfrm>
              <a:prstGeom prst="rect">
                <a:avLst/>
              </a:prstGeom>
            </p:spPr>
          </p:pic>
        </p:grpSp>
        <p:grpSp>
          <p:nvGrpSpPr>
            <p:cNvPr id="92" name="Group 91"/>
            <p:cNvGrpSpPr/>
            <p:nvPr/>
          </p:nvGrpSpPr>
          <p:grpSpPr>
            <a:xfrm>
              <a:off x="6468532" y="2417273"/>
              <a:ext cx="1171739" cy="1117593"/>
              <a:chOff x="6993466" y="1422407"/>
              <a:chExt cx="1171739" cy="1117593"/>
            </a:xfrm>
          </p:grpSpPr>
          <p:grpSp>
            <p:nvGrpSpPr>
              <p:cNvPr id="94" name="Group 93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96" name="Picture 95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97" name="Picture 96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95" name="TextBox 94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DC2</a:t>
                </a:r>
                <a:endParaRPr lang="en-US" sz="3200" b="1" dirty="0"/>
              </a:p>
            </p:txBody>
          </p:sp>
        </p:grpSp>
        <p:sp>
          <p:nvSpPr>
            <p:cNvPr id="93" name="Rounded Rectangle 92"/>
            <p:cNvSpPr/>
            <p:nvPr/>
          </p:nvSpPr>
          <p:spPr>
            <a:xfrm>
              <a:off x="6417735" y="2455334"/>
              <a:ext cx="2692400" cy="1066800"/>
            </a:xfrm>
            <a:prstGeom prst="roundRect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/>
          <p:cNvSpPr/>
          <p:nvPr/>
        </p:nvSpPr>
        <p:spPr>
          <a:xfrm>
            <a:off x="1142632" y="2475544"/>
            <a:ext cx="1054814" cy="367664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S2_DC1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144350" y="1958910"/>
            <a:ext cx="1054814" cy="520074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S1_DC1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968341" y="2141883"/>
            <a:ext cx="1054814" cy="735329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S2_DC2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970059" y="1883566"/>
            <a:ext cx="1054814" cy="263472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S1_DC2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966630" y="2864735"/>
            <a:ext cx="1054814" cy="3121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N_DC2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782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33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PrivCount</a:t>
            </a:r>
            <a:r>
              <a:rPr lang="en-US" dirty="0" smtClean="0"/>
              <a:t>: Execution - Setup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4467805" y="3848992"/>
            <a:ext cx="1222537" cy="1117594"/>
            <a:chOff x="6400802" y="3843874"/>
            <a:chExt cx="1222537" cy="1117594"/>
          </a:xfrm>
        </p:grpSpPr>
        <p:grpSp>
          <p:nvGrpSpPr>
            <p:cNvPr id="27" name="Group 26"/>
            <p:cNvGrpSpPr/>
            <p:nvPr/>
          </p:nvGrpSpPr>
          <p:grpSpPr>
            <a:xfrm>
              <a:off x="6451600" y="3843874"/>
              <a:ext cx="1171739" cy="1117593"/>
              <a:chOff x="6993466" y="1422407"/>
              <a:chExt cx="1171739" cy="111759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31" name="Picture 30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32" name="Picture 31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30" name="TextBox 29"/>
              <p:cNvSpPr txBox="1"/>
              <p:nvPr/>
            </p:nvSpPr>
            <p:spPr>
              <a:xfrm>
                <a:off x="7010403" y="1422407"/>
                <a:ext cx="709048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TS</a:t>
                </a:r>
                <a:endParaRPr lang="en-US" sz="3200" b="1" dirty="0"/>
              </a:p>
            </p:txBody>
          </p:sp>
        </p:grpSp>
        <p:sp>
          <p:nvSpPr>
            <p:cNvPr id="28" name="Rounded Rectangle 27"/>
            <p:cNvSpPr/>
            <p:nvPr/>
          </p:nvSpPr>
          <p:spPr>
            <a:xfrm>
              <a:off x="6400802" y="3894668"/>
              <a:ext cx="1185331" cy="1066800"/>
            </a:xfrm>
            <a:prstGeom prst="round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843598" y="5579440"/>
            <a:ext cx="1205603" cy="1117595"/>
            <a:chOff x="5689602" y="5452540"/>
            <a:chExt cx="1205603" cy="1117595"/>
          </a:xfrm>
        </p:grpSpPr>
        <p:grpSp>
          <p:nvGrpSpPr>
            <p:cNvPr id="34" name="Group 33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38" name="Picture 37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39" name="Picture 38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37" name="TextBox 36"/>
              <p:cNvSpPr txBox="1"/>
              <p:nvPr/>
            </p:nvSpPr>
            <p:spPr>
              <a:xfrm>
                <a:off x="7010403" y="1422407"/>
                <a:ext cx="98296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SK1</a:t>
                </a:r>
                <a:endParaRPr lang="en-US" sz="3200" b="1" dirty="0"/>
              </a:p>
            </p:txBody>
          </p:sp>
        </p:grpSp>
        <p:sp>
          <p:nvSpPr>
            <p:cNvPr id="35" name="Rounded Rectangle 34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 w="3810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179083" y="5575260"/>
            <a:ext cx="1205603" cy="1117595"/>
            <a:chOff x="5689602" y="5452540"/>
            <a:chExt cx="1205603" cy="1117595"/>
          </a:xfrm>
        </p:grpSpPr>
        <p:grpSp>
          <p:nvGrpSpPr>
            <p:cNvPr id="41" name="Group 40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45" name="Picture 44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46" name="Picture 45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44" name="TextBox 43"/>
              <p:cNvSpPr txBox="1"/>
              <p:nvPr/>
            </p:nvSpPr>
            <p:spPr>
              <a:xfrm>
                <a:off x="7010403" y="1422407"/>
                <a:ext cx="98296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SK2</a:t>
                </a:r>
                <a:endParaRPr lang="en-US" sz="3200" b="1" dirty="0"/>
              </a:p>
            </p:txBody>
          </p:sp>
        </p:grpSp>
        <p:sp>
          <p:nvSpPr>
            <p:cNvPr id="42" name="Rounded Rectangle 41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 w="38100" cmpd="sng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Rectangular Callout 57"/>
          <p:cNvSpPr/>
          <p:nvPr/>
        </p:nvSpPr>
        <p:spPr>
          <a:xfrm>
            <a:off x="602750" y="4111555"/>
            <a:ext cx="2884592" cy="484345"/>
          </a:xfrm>
          <a:prstGeom prst="wedgeRectCallout">
            <a:avLst>
              <a:gd name="adj1" fmla="val 42945"/>
              <a:gd name="adj2" fmla="val -223358"/>
            </a:avLst>
          </a:prstGeom>
          <a:noFill/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rgbClr val="0917F2"/>
                </a:solidFill>
              </a:rPr>
              <a:t>DCs send shares to SKs</a:t>
            </a:r>
            <a:endParaRPr lang="en-US" dirty="0">
              <a:solidFill>
                <a:srgbClr val="0917F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0920" y="2841494"/>
            <a:ext cx="1054814" cy="312134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N_DC1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320525" y="2074435"/>
            <a:ext cx="2692400" cy="1117594"/>
            <a:chOff x="2624667" y="2421473"/>
            <a:chExt cx="2692400" cy="1117594"/>
          </a:xfrm>
        </p:grpSpPr>
        <p:pic>
          <p:nvPicPr>
            <p:cNvPr id="81" name="Picture 80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2802367" y="2456781"/>
              <a:ext cx="837327" cy="1046977"/>
            </a:xfrm>
            <a:prstGeom prst="rect">
              <a:avLst/>
            </a:prstGeom>
          </p:spPr>
        </p:pic>
        <p:grpSp>
          <p:nvGrpSpPr>
            <p:cNvPr id="82" name="Group 81"/>
            <p:cNvGrpSpPr/>
            <p:nvPr/>
          </p:nvGrpSpPr>
          <p:grpSpPr>
            <a:xfrm>
              <a:off x="4097861" y="2421473"/>
              <a:ext cx="1171739" cy="1117593"/>
              <a:chOff x="6993466" y="1422407"/>
              <a:chExt cx="1171739" cy="1117593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87" name="Picture 86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88" name="Picture 87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86" name="TextBox 85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DC1</a:t>
                </a:r>
                <a:endParaRPr lang="en-US" sz="3200" b="1" dirty="0"/>
              </a:p>
            </p:txBody>
          </p:sp>
        </p:grpSp>
        <p:cxnSp>
          <p:nvCxnSpPr>
            <p:cNvPr id="83" name="Straight Connector 82"/>
            <p:cNvCxnSpPr/>
            <p:nvPr/>
          </p:nvCxnSpPr>
          <p:spPr>
            <a:xfrm flipV="1">
              <a:off x="3623733" y="3307901"/>
              <a:ext cx="747113" cy="11032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ounded Rectangle 83"/>
            <p:cNvSpPr/>
            <p:nvPr/>
          </p:nvSpPr>
          <p:spPr>
            <a:xfrm>
              <a:off x="2624667" y="2472267"/>
              <a:ext cx="2692400" cy="1066800"/>
            </a:xfrm>
            <a:prstGeom prst="roundRect">
              <a:avLst/>
            </a:prstGeom>
            <a:noFill/>
            <a:ln w="38100" cmpd="sng"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148394" y="2074436"/>
            <a:ext cx="2692400" cy="1117593"/>
            <a:chOff x="6417735" y="2417273"/>
            <a:chExt cx="2692400" cy="1117593"/>
          </a:xfrm>
        </p:grpSpPr>
        <p:cxnSp>
          <p:nvCxnSpPr>
            <p:cNvPr id="90" name="Straight Connector 89"/>
            <p:cNvCxnSpPr/>
            <p:nvPr/>
          </p:nvCxnSpPr>
          <p:spPr>
            <a:xfrm flipH="1" flipV="1">
              <a:off x="7518402" y="3324834"/>
              <a:ext cx="747113" cy="11032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/>
            <p:cNvGrpSpPr/>
            <p:nvPr/>
          </p:nvGrpSpPr>
          <p:grpSpPr>
            <a:xfrm>
              <a:off x="8166663" y="2432973"/>
              <a:ext cx="837327" cy="1052327"/>
              <a:chOff x="5067859" y="2497739"/>
              <a:chExt cx="837327" cy="1052327"/>
            </a:xfrm>
          </p:grpSpPr>
          <p:pic>
            <p:nvPicPr>
              <p:cNvPr id="98" name="Picture 97" descr="running_man_Exit.jp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6774" y="2692401"/>
                <a:ext cx="496267" cy="523480"/>
              </a:xfrm>
              <a:prstGeom prst="rect">
                <a:avLst/>
              </a:prstGeom>
            </p:spPr>
          </p:pic>
          <p:pic>
            <p:nvPicPr>
              <p:cNvPr id="99" name="Picture 98" descr="relay-onion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7859" y="2497739"/>
                <a:ext cx="837327" cy="1052327"/>
              </a:xfrm>
              <a:prstGeom prst="rect">
                <a:avLst/>
              </a:prstGeom>
            </p:spPr>
          </p:pic>
        </p:grpSp>
        <p:grpSp>
          <p:nvGrpSpPr>
            <p:cNvPr id="92" name="Group 91"/>
            <p:cNvGrpSpPr/>
            <p:nvPr/>
          </p:nvGrpSpPr>
          <p:grpSpPr>
            <a:xfrm>
              <a:off x="6468532" y="2417273"/>
              <a:ext cx="1171739" cy="1117593"/>
              <a:chOff x="6993466" y="1422407"/>
              <a:chExt cx="1171739" cy="1117593"/>
            </a:xfrm>
          </p:grpSpPr>
          <p:grpSp>
            <p:nvGrpSpPr>
              <p:cNvPr id="94" name="Group 93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96" name="Picture 95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97" name="Picture 96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95" name="TextBox 94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DC2</a:t>
                </a:r>
                <a:endParaRPr lang="en-US" sz="3200" b="1" dirty="0"/>
              </a:p>
            </p:txBody>
          </p:sp>
        </p:grpSp>
        <p:sp>
          <p:nvSpPr>
            <p:cNvPr id="93" name="Rounded Rectangle 92"/>
            <p:cNvSpPr/>
            <p:nvPr/>
          </p:nvSpPr>
          <p:spPr>
            <a:xfrm>
              <a:off x="6417735" y="2455334"/>
              <a:ext cx="2692400" cy="1066800"/>
            </a:xfrm>
            <a:prstGeom prst="roundRect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/>
          <p:cNvSpPr/>
          <p:nvPr/>
        </p:nvSpPr>
        <p:spPr>
          <a:xfrm>
            <a:off x="1142632" y="2475544"/>
            <a:ext cx="1054814" cy="367664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S2_DC1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144350" y="1958910"/>
            <a:ext cx="1054814" cy="520074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S1_DC1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968341" y="2141883"/>
            <a:ext cx="1054814" cy="735329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S2_DC2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970059" y="1883566"/>
            <a:ext cx="1054814" cy="263472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S1_DC2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 flipH="1" flipV="1">
            <a:off x="4315404" y="3239386"/>
            <a:ext cx="711278" cy="659469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5028930" y="3239386"/>
            <a:ext cx="624207" cy="663649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4436264" y="4966586"/>
            <a:ext cx="624207" cy="663649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5060471" y="4966586"/>
            <a:ext cx="711278" cy="659469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663702" y="5910728"/>
            <a:ext cx="1054814" cy="520074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S1_DC1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665413" y="6416600"/>
            <a:ext cx="1054814" cy="263472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S1_DC2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493753" y="5609365"/>
            <a:ext cx="1054814" cy="367664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S2_DC1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495464" y="5964551"/>
            <a:ext cx="1054814" cy="735329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S2_DC2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966630" y="2864735"/>
            <a:ext cx="1054814" cy="3121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N_DC2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403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34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PrivCount</a:t>
            </a:r>
            <a:r>
              <a:rPr lang="en-US" dirty="0" smtClean="0"/>
              <a:t>: Collection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4467805" y="3848992"/>
            <a:ext cx="1222537" cy="1117594"/>
            <a:chOff x="6400802" y="3843874"/>
            <a:chExt cx="1222537" cy="1117594"/>
          </a:xfrm>
        </p:grpSpPr>
        <p:grpSp>
          <p:nvGrpSpPr>
            <p:cNvPr id="27" name="Group 26"/>
            <p:cNvGrpSpPr/>
            <p:nvPr/>
          </p:nvGrpSpPr>
          <p:grpSpPr>
            <a:xfrm>
              <a:off x="6451600" y="3843874"/>
              <a:ext cx="1171739" cy="1117593"/>
              <a:chOff x="6993466" y="1422407"/>
              <a:chExt cx="1171739" cy="111759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31" name="Picture 30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32" name="Picture 31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30" name="TextBox 29"/>
              <p:cNvSpPr txBox="1"/>
              <p:nvPr/>
            </p:nvSpPr>
            <p:spPr>
              <a:xfrm>
                <a:off x="7010403" y="1422407"/>
                <a:ext cx="709048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TS</a:t>
                </a:r>
                <a:endParaRPr lang="en-US" sz="3200" b="1" dirty="0"/>
              </a:p>
            </p:txBody>
          </p:sp>
        </p:grpSp>
        <p:sp>
          <p:nvSpPr>
            <p:cNvPr id="28" name="Rounded Rectangle 27"/>
            <p:cNvSpPr/>
            <p:nvPr/>
          </p:nvSpPr>
          <p:spPr>
            <a:xfrm>
              <a:off x="6400802" y="3894668"/>
              <a:ext cx="1185331" cy="1066800"/>
            </a:xfrm>
            <a:prstGeom prst="round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843598" y="5579440"/>
            <a:ext cx="1205603" cy="1117595"/>
            <a:chOff x="5689602" y="5452540"/>
            <a:chExt cx="1205603" cy="1117595"/>
          </a:xfrm>
        </p:grpSpPr>
        <p:grpSp>
          <p:nvGrpSpPr>
            <p:cNvPr id="34" name="Group 33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38" name="Picture 37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39" name="Picture 38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37" name="TextBox 36"/>
              <p:cNvSpPr txBox="1"/>
              <p:nvPr/>
            </p:nvSpPr>
            <p:spPr>
              <a:xfrm>
                <a:off x="7010403" y="1422407"/>
                <a:ext cx="98296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SK1</a:t>
                </a:r>
                <a:endParaRPr lang="en-US" sz="3200" b="1" dirty="0"/>
              </a:p>
            </p:txBody>
          </p:sp>
        </p:grpSp>
        <p:sp>
          <p:nvSpPr>
            <p:cNvPr id="35" name="Rounded Rectangle 34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 w="3810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179083" y="5575260"/>
            <a:ext cx="1205603" cy="1117595"/>
            <a:chOff x="5689602" y="5452540"/>
            <a:chExt cx="1205603" cy="1117595"/>
          </a:xfrm>
        </p:grpSpPr>
        <p:grpSp>
          <p:nvGrpSpPr>
            <p:cNvPr id="41" name="Group 40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45" name="Picture 44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46" name="Picture 45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44" name="TextBox 43"/>
              <p:cNvSpPr txBox="1"/>
              <p:nvPr/>
            </p:nvSpPr>
            <p:spPr>
              <a:xfrm>
                <a:off x="7010403" y="1422407"/>
                <a:ext cx="98296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SK2</a:t>
                </a:r>
                <a:endParaRPr lang="en-US" sz="3200" b="1" dirty="0"/>
              </a:p>
            </p:txBody>
          </p:sp>
        </p:grpSp>
        <p:sp>
          <p:nvSpPr>
            <p:cNvPr id="42" name="Rounded Rectangle 41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 w="38100" cmpd="sng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Rectangular Callout 57"/>
          <p:cNvSpPr/>
          <p:nvPr/>
        </p:nvSpPr>
        <p:spPr>
          <a:xfrm>
            <a:off x="602750" y="4111555"/>
            <a:ext cx="2884592" cy="688847"/>
          </a:xfrm>
          <a:prstGeom prst="wedgeRectCallout">
            <a:avLst>
              <a:gd name="adj1" fmla="val 33990"/>
              <a:gd name="adj2" fmla="val -168670"/>
            </a:avLst>
          </a:prstGeom>
          <a:noFill/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rgbClr val="0917F2"/>
                </a:solidFill>
              </a:rPr>
              <a:t>DCs collect events and increment counters</a:t>
            </a:r>
            <a:endParaRPr lang="en-US" dirty="0">
              <a:solidFill>
                <a:srgbClr val="0917F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0920" y="2841494"/>
            <a:ext cx="1054814" cy="312134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N_DC1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320525" y="2074435"/>
            <a:ext cx="2692400" cy="1117594"/>
            <a:chOff x="2624667" y="2421473"/>
            <a:chExt cx="2692400" cy="1117594"/>
          </a:xfrm>
        </p:grpSpPr>
        <p:pic>
          <p:nvPicPr>
            <p:cNvPr id="81" name="Picture 80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2802367" y="2456781"/>
              <a:ext cx="837327" cy="1046977"/>
            </a:xfrm>
            <a:prstGeom prst="rect">
              <a:avLst/>
            </a:prstGeom>
          </p:spPr>
        </p:pic>
        <p:grpSp>
          <p:nvGrpSpPr>
            <p:cNvPr id="82" name="Group 81"/>
            <p:cNvGrpSpPr/>
            <p:nvPr/>
          </p:nvGrpSpPr>
          <p:grpSpPr>
            <a:xfrm>
              <a:off x="4097861" y="2421473"/>
              <a:ext cx="1171739" cy="1117593"/>
              <a:chOff x="6993466" y="1422407"/>
              <a:chExt cx="1171739" cy="1117593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87" name="Picture 86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88" name="Picture 87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86" name="TextBox 85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DC1</a:t>
                </a:r>
                <a:endParaRPr lang="en-US" sz="3200" b="1" dirty="0"/>
              </a:p>
            </p:txBody>
          </p:sp>
        </p:grpSp>
        <p:cxnSp>
          <p:nvCxnSpPr>
            <p:cNvPr id="83" name="Straight Connector 82"/>
            <p:cNvCxnSpPr/>
            <p:nvPr/>
          </p:nvCxnSpPr>
          <p:spPr>
            <a:xfrm flipV="1">
              <a:off x="3623733" y="3307901"/>
              <a:ext cx="747113" cy="11032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ounded Rectangle 83"/>
            <p:cNvSpPr/>
            <p:nvPr/>
          </p:nvSpPr>
          <p:spPr>
            <a:xfrm>
              <a:off x="2624667" y="2472267"/>
              <a:ext cx="2692400" cy="1066800"/>
            </a:xfrm>
            <a:prstGeom prst="roundRect">
              <a:avLst/>
            </a:prstGeom>
            <a:noFill/>
            <a:ln w="38100" cmpd="sng"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148394" y="2074436"/>
            <a:ext cx="2692400" cy="1117593"/>
            <a:chOff x="6417735" y="2417273"/>
            <a:chExt cx="2692400" cy="1117593"/>
          </a:xfrm>
        </p:grpSpPr>
        <p:cxnSp>
          <p:nvCxnSpPr>
            <p:cNvPr id="90" name="Straight Connector 89"/>
            <p:cNvCxnSpPr/>
            <p:nvPr/>
          </p:nvCxnSpPr>
          <p:spPr>
            <a:xfrm flipH="1" flipV="1">
              <a:off x="7518402" y="3324834"/>
              <a:ext cx="747113" cy="11032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/>
            <p:cNvGrpSpPr/>
            <p:nvPr/>
          </p:nvGrpSpPr>
          <p:grpSpPr>
            <a:xfrm>
              <a:off x="8166663" y="2432973"/>
              <a:ext cx="837327" cy="1052327"/>
              <a:chOff x="5067859" y="2497739"/>
              <a:chExt cx="837327" cy="1052327"/>
            </a:xfrm>
          </p:grpSpPr>
          <p:pic>
            <p:nvPicPr>
              <p:cNvPr id="98" name="Picture 97" descr="running_man_Exit.jp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6774" y="2692401"/>
                <a:ext cx="496267" cy="523480"/>
              </a:xfrm>
              <a:prstGeom prst="rect">
                <a:avLst/>
              </a:prstGeom>
            </p:spPr>
          </p:pic>
          <p:pic>
            <p:nvPicPr>
              <p:cNvPr id="99" name="Picture 98" descr="relay-onion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7859" y="2497739"/>
                <a:ext cx="837327" cy="1052327"/>
              </a:xfrm>
              <a:prstGeom prst="rect">
                <a:avLst/>
              </a:prstGeom>
            </p:spPr>
          </p:pic>
        </p:grpSp>
        <p:grpSp>
          <p:nvGrpSpPr>
            <p:cNvPr id="92" name="Group 91"/>
            <p:cNvGrpSpPr/>
            <p:nvPr/>
          </p:nvGrpSpPr>
          <p:grpSpPr>
            <a:xfrm>
              <a:off x="6468532" y="2417273"/>
              <a:ext cx="1171739" cy="1117593"/>
              <a:chOff x="6993466" y="1422407"/>
              <a:chExt cx="1171739" cy="1117593"/>
            </a:xfrm>
          </p:grpSpPr>
          <p:grpSp>
            <p:nvGrpSpPr>
              <p:cNvPr id="94" name="Group 93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96" name="Picture 95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97" name="Picture 96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95" name="TextBox 94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DC2</a:t>
                </a:r>
                <a:endParaRPr lang="en-US" sz="3200" b="1" dirty="0"/>
              </a:p>
            </p:txBody>
          </p:sp>
        </p:grpSp>
        <p:sp>
          <p:nvSpPr>
            <p:cNvPr id="93" name="Rounded Rectangle 92"/>
            <p:cNvSpPr/>
            <p:nvPr/>
          </p:nvSpPr>
          <p:spPr>
            <a:xfrm>
              <a:off x="6417735" y="2455334"/>
              <a:ext cx="2692400" cy="1066800"/>
            </a:xfrm>
            <a:prstGeom prst="roundRect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Rectangle 99"/>
          <p:cNvSpPr/>
          <p:nvPr/>
        </p:nvSpPr>
        <p:spPr>
          <a:xfrm>
            <a:off x="7966630" y="2864735"/>
            <a:ext cx="1054814" cy="3121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142632" y="2475544"/>
            <a:ext cx="1054814" cy="367664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S2_DC1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144350" y="1958910"/>
            <a:ext cx="1054814" cy="520074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S1_DC1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968341" y="2141883"/>
            <a:ext cx="1054814" cy="735329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S2_DC2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970059" y="1883566"/>
            <a:ext cx="1054814" cy="263472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S1_DC2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663702" y="5910728"/>
            <a:ext cx="1054814" cy="520074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S1_DC1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665413" y="6416600"/>
            <a:ext cx="1054814" cy="263472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S1_DC2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493753" y="5609365"/>
            <a:ext cx="1054814" cy="367664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S2_DC1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495464" y="5964551"/>
            <a:ext cx="1054814" cy="735329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S2_DC2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146056" y="1239486"/>
            <a:ext cx="1054814" cy="735329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970054" y="1164144"/>
            <a:ext cx="1054814" cy="7353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_DC2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1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35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PrivCount</a:t>
            </a:r>
            <a:r>
              <a:rPr lang="en-US" dirty="0" smtClean="0"/>
              <a:t>: Collection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4467805" y="3848992"/>
            <a:ext cx="1222537" cy="1117594"/>
            <a:chOff x="6400802" y="3843874"/>
            <a:chExt cx="1222537" cy="1117594"/>
          </a:xfrm>
        </p:grpSpPr>
        <p:grpSp>
          <p:nvGrpSpPr>
            <p:cNvPr id="27" name="Group 26"/>
            <p:cNvGrpSpPr/>
            <p:nvPr/>
          </p:nvGrpSpPr>
          <p:grpSpPr>
            <a:xfrm>
              <a:off x="6451600" y="3843874"/>
              <a:ext cx="1171739" cy="1117593"/>
              <a:chOff x="6993466" y="1422407"/>
              <a:chExt cx="1171739" cy="111759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31" name="Picture 30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32" name="Picture 31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30" name="TextBox 29"/>
              <p:cNvSpPr txBox="1"/>
              <p:nvPr/>
            </p:nvSpPr>
            <p:spPr>
              <a:xfrm>
                <a:off x="7010403" y="1422407"/>
                <a:ext cx="709048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TS</a:t>
                </a:r>
                <a:endParaRPr lang="en-US" sz="3200" b="1" dirty="0"/>
              </a:p>
            </p:txBody>
          </p:sp>
        </p:grpSp>
        <p:sp>
          <p:nvSpPr>
            <p:cNvPr id="28" name="Rounded Rectangle 27"/>
            <p:cNvSpPr/>
            <p:nvPr/>
          </p:nvSpPr>
          <p:spPr>
            <a:xfrm>
              <a:off x="6400802" y="3894668"/>
              <a:ext cx="1185331" cy="1066800"/>
            </a:xfrm>
            <a:prstGeom prst="round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843598" y="5579440"/>
            <a:ext cx="1205603" cy="1117595"/>
            <a:chOff x="5689602" y="5452540"/>
            <a:chExt cx="1205603" cy="1117595"/>
          </a:xfrm>
        </p:grpSpPr>
        <p:grpSp>
          <p:nvGrpSpPr>
            <p:cNvPr id="34" name="Group 33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38" name="Picture 37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39" name="Picture 38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37" name="TextBox 36"/>
              <p:cNvSpPr txBox="1"/>
              <p:nvPr/>
            </p:nvSpPr>
            <p:spPr>
              <a:xfrm>
                <a:off x="7010403" y="1422407"/>
                <a:ext cx="98296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SK1</a:t>
                </a:r>
                <a:endParaRPr lang="en-US" sz="3200" b="1" dirty="0"/>
              </a:p>
            </p:txBody>
          </p:sp>
        </p:grpSp>
        <p:sp>
          <p:nvSpPr>
            <p:cNvPr id="35" name="Rounded Rectangle 34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 w="3810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179083" y="5575260"/>
            <a:ext cx="1205603" cy="1117595"/>
            <a:chOff x="5689602" y="5452540"/>
            <a:chExt cx="1205603" cy="1117595"/>
          </a:xfrm>
        </p:grpSpPr>
        <p:grpSp>
          <p:nvGrpSpPr>
            <p:cNvPr id="41" name="Group 40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45" name="Picture 44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46" name="Picture 45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44" name="TextBox 43"/>
              <p:cNvSpPr txBox="1"/>
              <p:nvPr/>
            </p:nvSpPr>
            <p:spPr>
              <a:xfrm>
                <a:off x="7010403" y="1422407"/>
                <a:ext cx="98296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SK2</a:t>
                </a:r>
                <a:endParaRPr lang="en-US" sz="3200" b="1" dirty="0"/>
              </a:p>
            </p:txBody>
          </p:sp>
        </p:grpSp>
        <p:sp>
          <p:nvSpPr>
            <p:cNvPr id="42" name="Rounded Rectangle 41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 w="38100" cmpd="sng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Rectangular Callout 57"/>
          <p:cNvSpPr/>
          <p:nvPr/>
        </p:nvSpPr>
        <p:spPr>
          <a:xfrm>
            <a:off x="1187662" y="4295369"/>
            <a:ext cx="2739605" cy="500501"/>
          </a:xfrm>
          <a:prstGeom prst="wedgeRectCallout">
            <a:avLst>
              <a:gd name="adj1" fmla="val 69329"/>
              <a:gd name="adj2" fmla="val -18789"/>
            </a:avLst>
          </a:prstGeom>
          <a:noFill/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rgbClr val="0917F2"/>
                </a:solidFill>
              </a:rPr>
              <a:t>Send Counters </a:t>
            </a:r>
            <a:r>
              <a:rPr lang="en-US" dirty="0">
                <a:solidFill>
                  <a:srgbClr val="0917F2"/>
                </a:solidFill>
              </a:rPr>
              <a:t>to </a:t>
            </a:r>
            <a:r>
              <a:rPr lang="en-US" dirty="0" smtClean="0">
                <a:solidFill>
                  <a:srgbClr val="0917F2"/>
                </a:solidFill>
              </a:rPr>
              <a:t>TS</a:t>
            </a:r>
          </a:p>
          <a:p>
            <a:pPr marL="742950" lvl="1" indent="-285750">
              <a:buFont typeface="Arial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0920" y="2841494"/>
            <a:ext cx="1054814" cy="312134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N_DC1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320525" y="2074435"/>
            <a:ext cx="2692400" cy="1117594"/>
            <a:chOff x="2624667" y="2421473"/>
            <a:chExt cx="2692400" cy="1117594"/>
          </a:xfrm>
        </p:grpSpPr>
        <p:pic>
          <p:nvPicPr>
            <p:cNvPr id="81" name="Picture 80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2802367" y="2456781"/>
              <a:ext cx="837327" cy="1046977"/>
            </a:xfrm>
            <a:prstGeom prst="rect">
              <a:avLst/>
            </a:prstGeom>
          </p:spPr>
        </p:pic>
        <p:grpSp>
          <p:nvGrpSpPr>
            <p:cNvPr id="82" name="Group 81"/>
            <p:cNvGrpSpPr/>
            <p:nvPr/>
          </p:nvGrpSpPr>
          <p:grpSpPr>
            <a:xfrm>
              <a:off x="4097861" y="2421473"/>
              <a:ext cx="1171739" cy="1117593"/>
              <a:chOff x="6993466" y="1422407"/>
              <a:chExt cx="1171739" cy="1117593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87" name="Picture 86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88" name="Picture 87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86" name="TextBox 85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DC1</a:t>
                </a:r>
                <a:endParaRPr lang="en-US" sz="3200" b="1" dirty="0"/>
              </a:p>
            </p:txBody>
          </p:sp>
        </p:grpSp>
        <p:cxnSp>
          <p:nvCxnSpPr>
            <p:cNvPr id="83" name="Straight Connector 82"/>
            <p:cNvCxnSpPr/>
            <p:nvPr/>
          </p:nvCxnSpPr>
          <p:spPr>
            <a:xfrm flipV="1">
              <a:off x="3623733" y="3307901"/>
              <a:ext cx="747113" cy="11032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ounded Rectangle 83"/>
            <p:cNvSpPr/>
            <p:nvPr/>
          </p:nvSpPr>
          <p:spPr>
            <a:xfrm>
              <a:off x="2624667" y="2472267"/>
              <a:ext cx="2692400" cy="1066800"/>
            </a:xfrm>
            <a:prstGeom prst="roundRect">
              <a:avLst/>
            </a:prstGeom>
            <a:noFill/>
            <a:ln w="38100" cmpd="sng"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148394" y="2074436"/>
            <a:ext cx="2692400" cy="1117593"/>
            <a:chOff x="6417735" y="2417273"/>
            <a:chExt cx="2692400" cy="1117593"/>
          </a:xfrm>
        </p:grpSpPr>
        <p:cxnSp>
          <p:nvCxnSpPr>
            <p:cNvPr id="90" name="Straight Connector 89"/>
            <p:cNvCxnSpPr/>
            <p:nvPr/>
          </p:nvCxnSpPr>
          <p:spPr>
            <a:xfrm flipH="1" flipV="1">
              <a:off x="7518402" y="3324834"/>
              <a:ext cx="747113" cy="11032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/>
            <p:cNvGrpSpPr/>
            <p:nvPr/>
          </p:nvGrpSpPr>
          <p:grpSpPr>
            <a:xfrm>
              <a:off x="8166663" y="2432973"/>
              <a:ext cx="837327" cy="1052327"/>
              <a:chOff x="5067859" y="2497739"/>
              <a:chExt cx="837327" cy="1052327"/>
            </a:xfrm>
          </p:grpSpPr>
          <p:pic>
            <p:nvPicPr>
              <p:cNvPr id="98" name="Picture 97" descr="running_man_Exit.jp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6774" y="2692401"/>
                <a:ext cx="496267" cy="523480"/>
              </a:xfrm>
              <a:prstGeom prst="rect">
                <a:avLst/>
              </a:prstGeom>
            </p:spPr>
          </p:pic>
          <p:pic>
            <p:nvPicPr>
              <p:cNvPr id="99" name="Picture 98" descr="relay-onion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7859" y="2497739"/>
                <a:ext cx="837327" cy="1052327"/>
              </a:xfrm>
              <a:prstGeom prst="rect">
                <a:avLst/>
              </a:prstGeom>
            </p:spPr>
          </p:pic>
        </p:grpSp>
        <p:grpSp>
          <p:nvGrpSpPr>
            <p:cNvPr id="92" name="Group 91"/>
            <p:cNvGrpSpPr/>
            <p:nvPr/>
          </p:nvGrpSpPr>
          <p:grpSpPr>
            <a:xfrm>
              <a:off x="6468532" y="2417273"/>
              <a:ext cx="1171739" cy="1117593"/>
              <a:chOff x="6993466" y="1422407"/>
              <a:chExt cx="1171739" cy="1117593"/>
            </a:xfrm>
          </p:grpSpPr>
          <p:grpSp>
            <p:nvGrpSpPr>
              <p:cNvPr id="94" name="Group 93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96" name="Picture 95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97" name="Picture 96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95" name="TextBox 94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DC2</a:t>
                </a:r>
                <a:endParaRPr lang="en-US" sz="3200" b="1" dirty="0"/>
              </a:p>
            </p:txBody>
          </p:sp>
        </p:grpSp>
        <p:sp>
          <p:nvSpPr>
            <p:cNvPr id="93" name="Rounded Rectangle 92"/>
            <p:cNvSpPr/>
            <p:nvPr/>
          </p:nvSpPr>
          <p:spPr>
            <a:xfrm>
              <a:off x="6417735" y="2455334"/>
              <a:ext cx="2692400" cy="1066800"/>
            </a:xfrm>
            <a:prstGeom prst="roundRect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Rectangle 99"/>
          <p:cNvSpPr/>
          <p:nvPr/>
        </p:nvSpPr>
        <p:spPr>
          <a:xfrm>
            <a:off x="7966630" y="2864735"/>
            <a:ext cx="1054814" cy="3121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142632" y="2475544"/>
            <a:ext cx="1054814" cy="367664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S2_DC1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144350" y="1958910"/>
            <a:ext cx="1054814" cy="520074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S1_DC1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968341" y="2141883"/>
            <a:ext cx="1054814" cy="735329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S2_DC2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970059" y="1883566"/>
            <a:ext cx="1054814" cy="263472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S1_DC2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663702" y="5910728"/>
            <a:ext cx="1054814" cy="520074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S1_DC1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665413" y="6416600"/>
            <a:ext cx="1054814" cy="263472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S1_DC2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493753" y="5609365"/>
            <a:ext cx="1054814" cy="367664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S2_DC1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495464" y="5964551"/>
            <a:ext cx="1054814" cy="735329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S2_DC2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146056" y="1239486"/>
            <a:ext cx="1054814" cy="735329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970054" y="1164144"/>
            <a:ext cx="1054814" cy="7353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_DC2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 flipH="1" flipV="1">
            <a:off x="4315404" y="3239386"/>
            <a:ext cx="711278" cy="659469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5028930" y="3239386"/>
            <a:ext cx="624207" cy="663649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4436264" y="4966586"/>
            <a:ext cx="624207" cy="663649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5060471" y="4966586"/>
            <a:ext cx="711278" cy="659469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42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36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PrivCount</a:t>
            </a:r>
            <a:r>
              <a:rPr lang="en-US" dirty="0" smtClean="0"/>
              <a:t>: Aggregation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4467805" y="3848992"/>
            <a:ext cx="1222537" cy="1117594"/>
            <a:chOff x="6400802" y="3843874"/>
            <a:chExt cx="1222537" cy="1117594"/>
          </a:xfrm>
        </p:grpSpPr>
        <p:grpSp>
          <p:nvGrpSpPr>
            <p:cNvPr id="27" name="Group 26"/>
            <p:cNvGrpSpPr/>
            <p:nvPr/>
          </p:nvGrpSpPr>
          <p:grpSpPr>
            <a:xfrm>
              <a:off x="6451600" y="3843874"/>
              <a:ext cx="1171739" cy="1117593"/>
              <a:chOff x="6993466" y="1422407"/>
              <a:chExt cx="1171739" cy="111759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31" name="Picture 30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32" name="Picture 31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30" name="TextBox 29"/>
              <p:cNvSpPr txBox="1"/>
              <p:nvPr/>
            </p:nvSpPr>
            <p:spPr>
              <a:xfrm>
                <a:off x="7010403" y="1422407"/>
                <a:ext cx="709048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TS</a:t>
                </a:r>
                <a:endParaRPr lang="en-US" sz="3200" b="1" dirty="0"/>
              </a:p>
            </p:txBody>
          </p:sp>
        </p:grpSp>
        <p:sp>
          <p:nvSpPr>
            <p:cNvPr id="28" name="Rounded Rectangle 27"/>
            <p:cNvSpPr/>
            <p:nvPr/>
          </p:nvSpPr>
          <p:spPr>
            <a:xfrm>
              <a:off x="6400802" y="3894668"/>
              <a:ext cx="1185331" cy="1066800"/>
            </a:xfrm>
            <a:prstGeom prst="round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843598" y="5579440"/>
            <a:ext cx="1205603" cy="1117595"/>
            <a:chOff x="5689602" y="5452540"/>
            <a:chExt cx="1205603" cy="1117595"/>
          </a:xfrm>
        </p:grpSpPr>
        <p:grpSp>
          <p:nvGrpSpPr>
            <p:cNvPr id="34" name="Group 33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38" name="Picture 37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39" name="Picture 38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37" name="TextBox 36"/>
              <p:cNvSpPr txBox="1"/>
              <p:nvPr/>
            </p:nvSpPr>
            <p:spPr>
              <a:xfrm>
                <a:off x="7010403" y="1422407"/>
                <a:ext cx="98296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SK1</a:t>
                </a:r>
                <a:endParaRPr lang="en-US" sz="3200" b="1" dirty="0"/>
              </a:p>
            </p:txBody>
          </p:sp>
        </p:grpSp>
        <p:sp>
          <p:nvSpPr>
            <p:cNvPr id="35" name="Rounded Rectangle 34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 w="3810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179083" y="5575260"/>
            <a:ext cx="1205603" cy="1117595"/>
            <a:chOff x="5689602" y="5452540"/>
            <a:chExt cx="1205603" cy="1117595"/>
          </a:xfrm>
        </p:grpSpPr>
        <p:grpSp>
          <p:nvGrpSpPr>
            <p:cNvPr id="41" name="Group 40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45" name="Picture 44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46" name="Picture 45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44" name="TextBox 43"/>
              <p:cNvSpPr txBox="1"/>
              <p:nvPr/>
            </p:nvSpPr>
            <p:spPr>
              <a:xfrm>
                <a:off x="7010403" y="1422407"/>
                <a:ext cx="98296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SK2</a:t>
                </a:r>
                <a:endParaRPr lang="en-US" sz="3200" b="1" dirty="0"/>
              </a:p>
            </p:txBody>
          </p:sp>
        </p:grpSp>
        <p:sp>
          <p:nvSpPr>
            <p:cNvPr id="42" name="Rounded Rectangle 41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 w="38100" cmpd="sng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Rectangular Callout 57"/>
          <p:cNvSpPr/>
          <p:nvPr/>
        </p:nvSpPr>
        <p:spPr>
          <a:xfrm>
            <a:off x="591987" y="4014686"/>
            <a:ext cx="3153677" cy="1194719"/>
          </a:xfrm>
          <a:prstGeom prst="wedgeRectCallout">
            <a:avLst>
              <a:gd name="adj1" fmla="val 70243"/>
              <a:gd name="adj2" fmla="val -26483"/>
            </a:avLst>
          </a:prstGeom>
          <a:noFill/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rgbClr val="0917F2"/>
                </a:solidFill>
              </a:rPr>
              <a:t>TS combines all counter values from DCs and SKs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Subtracts SK-held values from DC-held values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15366" y="5091010"/>
            <a:ext cx="1054814" cy="312134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N_DC1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320525" y="2074435"/>
            <a:ext cx="2692400" cy="1117594"/>
            <a:chOff x="2624667" y="2421473"/>
            <a:chExt cx="2692400" cy="1117594"/>
          </a:xfrm>
        </p:grpSpPr>
        <p:pic>
          <p:nvPicPr>
            <p:cNvPr id="81" name="Picture 80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2802367" y="2456781"/>
              <a:ext cx="837327" cy="1046977"/>
            </a:xfrm>
            <a:prstGeom prst="rect">
              <a:avLst/>
            </a:prstGeom>
          </p:spPr>
        </p:pic>
        <p:grpSp>
          <p:nvGrpSpPr>
            <p:cNvPr id="82" name="Group 81"/>
            <p:cNvGrpSpPr/>
            <p:nvPr/>
          </p:nvGrpSpPr>
          <p:grpSpPr>
            <a:xfrm>
              <a:off x="4097861" y="2421473"/>
              <a:ext cx="1171739" cy="1117593"/>
              <a:chOff x="6993466" y="1422407"/>
              <a:chExt cx="1171739" cy="1117593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87" name="Picture 86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88" name="Picture 87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86" name="TextBox 85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DC1</a:t>
                </a:r>
                <a:endParaRPr lang="en-US" sz="3200" b="1" dirty="0"/>
              </a:p>
            </p:txBody>
          </p:sp>
        </p:grpSp>
        <p:cxnSp>
          <p:nvCxnSpPr>
            <p:cNvPr id="83" name="Straight Connector 82"/>
            <p:cNvCxnSpPr/>
            <p:nvPr/>
          </p:nvCxnSpPr>
          <p:spPr>
            <a:xfrm flipV="1">
              <a:off x="3623733" y="3307901"/>
              <a:ext cx="747113" cy="11032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ounded Rectangle 83"/>
            <p:cNvSpPr/>
            <p:nvPr/>
          </p:nvSpPr>
          <p:spPr>
            <a:xfrm>
              <a:off x="2624667" y="2472267"/>
              <a:ext cx="2692400" cy="1066800"/>
            </a:xfrm>
            <a:prstGeom prst="roundRect">
              <a:avLst/>
            </a:prstGeom>
            <a:noFill/>
            <a:ln w="38100" cmpd="sng"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148394" y="2074436"/>
            <a:ext cx="2692400" cy="1117593"/>
            <a:chOff x="6417735" y="2417273"/>
            <a:chExt cx="2692400" cy="1117593"/>
          </a:xfrm>
        </p:grpSpPr>
        <p:cxnSp>
          <p:nvCxnSpPr>
            <p:cNvPr id="90" name="Straight Connector 89"/>
            <p:cNvCxnSpPr/>
            <p:nvPr/>
          </p:nvCxnSpPr>
          <p:spPr>
            <a:xfrm flipH="1" flipV="1">
              <a:off x="7518402" y="3324834"/>
              <a:ext cx="747113" cy="11032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/>
            <p:cNvGrpSpPr/>
            <p:nvPr/>
          </p:nvGrpSpPr>
          <p:grpSpPr>
            <a:xfrm>
              <a:off x="8166663" y="2432973"/>
              <a:ext cx="837327" cy="1052327"/>
              <a:chOff x="5067859" y="2497739"/>
              <a:chExt cx="837327" cy="1052327"/>
            </a:xfrm>
          </p:grpSpPr>
          <p:pic>
            <p:nvPicPr>
              <p:cNvPr id="98" name="Picture 97" descr="running_man_Exit.jp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6774" y="2692401"/>
                <a:ext cx="496267" cy="523480"/>
              </a:xfrm>
              <a:prstGeom prst="rect">
                <a:avLst/>
              </a:prstGeom>
            </p:spPr>
          </p:pic>
          <p:pic>
            <p:nvPicPr>
              <p:cNvPr id="99" name="Picture 98" descr="relay-onion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7859" y="2497739"/>
                <a:ext cx="837327" cy="1052327"/>
              </a:xfrm>
              <a:prstGeom prst="rect">
                <a:avLst/>
              </a:prstGeom>
            </p:spPr>
          </p:pic>
        </p:grpSp>
        <p:grpSp>
          <p:nvGrpSpPr>
            <p:cNvPr id="92" name="Group 91"/>
            <p:cNvGrpSpPr/>
            <p:nvPr/>
          </p:nvGrpSpPr>
          <p:grpSpPr>
            <a:xfrm>
              <a:off x="6468532" y="2417273"/>
              <a:ext cx="1171739" cy="1117593"/>
              <a:chOff x="6993466" y="1422407"/>
              <a:chExt cx="1171739" cy="1117593"/>
            </a:xfrm>
          </p:grpSpPr>
          <p:grpSp>
            <p:nvGrpSpPr>
              <p:cNvPr id="94" name="Group 93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96" name="Picture 95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97" name="Picture 96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95" name="TextBox 94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DC2</a:t>
                </a:r>
                <a:endParaRPr lang="en-US" sz="3200" b="1" dirty="0"/>
              </a:p>
            </p:txBody>
          </p:sp>
        </p:grpSp>
        <p:sp>
          <p:nvSpPr>
            <p:cNvPr id="93" name="Rounded Rectangle 92"/>
            <p:cNvSpPr/>
            <p:nvPr/>
          </p:nvSpPr>
          <p:spPr>
            <a:xfrm>
              <a:off x="6417735" y="2455334"/>
              <a:ext cx="2692400" cy="1066800"/>
            </a:xfrm>
            <a:prstGeom prst="roundRect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Rectangle 99"/>
          <p:cNvSpPr/>
          <p:nvPr/>
        </p:nvSpPr>
        <p:spPr>
          <a:xfrm>
            <a:off x="7094792" y="5114251"/>
            <a:ext cx="1054814" cy="3121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717078" y="4725060"/>
            <a:ext cx="1054814" cy="367664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S2_DC1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718796" y="4208426"/>
            <a:ext cx="1054814" cy="520074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S1_DC1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096503" y="4391399"/>
            <a:ext cx="1054814" cy="735329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S2_DC2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098221" y="4133082"/>
            <a:ext cx="1054814" cy="263472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S1_DC2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475940" y="3435184"/>
            <a:ext cx="1054814" cy="520074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S1_DC1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477651" y="3941056"/>
            <a:ext cx="1054814" cy="263472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S1_DC2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8484982" y="4446935"/>
            <a:ext cx="1054814" cy="367664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S2_DC1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8486693" y="4802121"/>
            <a:ext cx="1054814" cy="735329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S2_DC2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720502" y="3489002"/>
            <a:ext cx="1054814" cy="735329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098216" y="3413660"/>
            <a:ext cx="1054814" cy="7353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_DC2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 flipH="1" flipV="1">
            <a:off x="4315404" y="3239386"/>
            <a:ext cx="711278" cy="659469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5028930" y="3239386"/>
            <a:ext cx="624207" cy="663649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4436264" y="4966586"/>
            <a:ext cx="624207" cy="663649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5060471" y="4966586"/>
            <a:ext cx="711278" cy="659469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59418" y="4079267"/>
            <a:ext cx="364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+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180186" y="4759742"/>
            <a:ext cx="287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</a:t>
            </a:r>
            <a:endParaRPr lang="en-US" sz="2400" dirty="0"/>
          </a:p>
        </p:txBody>
      </p:sp>
      <p:sp>
        <p:nvSpPr>
          <p:cNvPr id="68" name="TextBox 67"/>
          <p:cNvSpPr txBox="1"/>
          <p:nvPr/>
        </p:nvSpPr>
        <p:spPr>
          <a:xfrm>
            <a:off x="8187889" y="3658270"/>
            <a:ext cx="287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4047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37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PrivCount</a:t>
            </a:r>
            <a:r>
              <a:rPr lang="en-US" dirty="0" smtClean="0"/>
              <a:t>: Aggregation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4467805" y="3848992"/>
            <a:ext cx="1222537" cy="1117594"/>
            <a:chOff x="6400802" y="3843874"/>
            <a:chExt cx="1222537" cy="1117594"/>
          </a:xfrm>
        </p:grpSpPr>
        <p:grpSp>
          <p:nvGrpSpPr>
            <p:cNvPr id="27" name="Group 26"/>
            <p:cNvGrpSpPr/>
            <p:nvPr/>
          </p:nvGrpSpPr>
          <p:grpSpPr>
            <a:xfrm>
              <a:off x="6451600" y="3843874"/>
              <a:ext cx="1171739" cy="1117593"/>
              <a:chOff x="6993466" y="1422407"/>
              <a:chExt cx="1171739" cy="111759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31" name="Picture 30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32" name="Picture 31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30" name="TextBox 29"/>
              <p:cNvSpPr txBox="1"/>
              <p:nvPr/>
            </p:nvSpPr>
            <p:spPr>
              <a:xfrm>
                <a:off x="7010403" y="1422407"/>
                <a:ext cx="709048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TS</a:t>
                </a:r>
                <a:endParaRPr lang="en-US" sz="3200" b="1" dirty="0"/>
              </a:p>
            </p:txBody>
          </p:sp>
        </p:grpSp>
        <p:sp>
          <p:nvSpPr>
            <p:cNvPr id="28" name="Rounded Rectangle 27"/>
            <p:cNvSpPr/>
            <p:nvPr/>
          </p:nvSpPr>
          <p:spPr>
            <a:xfrm>
              <a:off x="6400802" y="3894668"/>
              <a:ext cx="1185331" cy="1066800"/>
            </a:xfrm>
            <a:prstGeom prst="round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843598" y="5579440"/>
            <a:ext cx="1205603" cy="1117595"/>
            <a:chOff x="5689602" y="5452540"/>
            <a:chExt cx="1205603" cy="1117595"/>
          </a:xfrm>
        </p:grpSpPr>
        <p:grpSp>
          <p:nvGrpSpPr>
            <p:cNvPr id="34" name="Group 33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38" name="Picture 37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39" name="Picture 38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37" name="TextBox 36"/>
              <p:cNvSpPr txBox="1"/>
              <p:nvPr/>
            </p:nvSpPr>
            <p:spPr>
              <a:xfrm>
                <a:off x="7010403" y="1422407"/>
                <a:ext cx="98296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SK1</a:t>
                </a:r>
                <a:endParaRPr lang="en-US" sz="3200" b="1" dirty="0"/>
              </a:p>
            </p:txBody>
          </p:sp>
        </p:grpSp>
        <p:sp>
          <p:nvSpPr>
            <p:cNvPr id="35" name="Rounded Rectangle 34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 w="3810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179083" y="5575260"/>
            <a:ext cx="1205603" cy="1117595"/>
            <a:chOff x="5689602" y="5452540"/>
            <a:chExt cx="1205603" cy="1117595"/>
          </a:xfrm>
        </p:grpSpPr>
        <p:grpSp>
          <p:nvGrpSpPr>
            <p:cNvPr id="41" name="Group 40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45" name="Picture 44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46" name="Picture 45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44" name="TextBox 43"/>
              <p:cNvSpPr txBox="1"/>
              <p:nvPr/>
            </p:nvSpPr>
            <p:spPr>
              <a:xfrm>
                <a:off x="7010403" y="1422407"/>
                <a:ext cx="98296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SK2</a:t>
                </a:r>
                <a:endParaRPr lang="en-US" sz="3200" b="1" dirty="0"/>
              </a:p>
            </p:txBody>
          </p:sp>
        </p:grpSp>
        <p:sp>
          <p:nvSpPr>
            <p:cNvPr id="42" name="Rounded Rectangle 41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 w="38100" cmpd="sng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/>
          <p:cNvSpPr/>
          <p:nvPr/>
        </p:nvSpPr>
        <p:spPr>
          <a:xfrm>
            <a:off x="5715366" y="5091010"/>
            <a:ext cx="1054814" cy="312134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N_DC1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320525" y="2074435"/>
            <a:ext cx="2692400" cy="1117594"/>
            <a:chOff x="2624667" y="2421473"/>
            <a:chExt cx="2692400" cy="1117594"/>
          </a:xfrm>
        </p:grpSpPr>
        <p:pic>
          <p:nvPicPr>
            <p:cNvPr id="81" name="Picture 80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2802367" y="2456781"/>
              <a:ext cx="837327" cy="1046977"/>
            </a:xfrm>
            <a:prstGeom prst="rect">
              <a:avLst/>
            </a:prstGeom>
          </p:spPr>
        </p:pic>
        <p:grpSp>
          <p:nvGrpSpPr>
            <p:cNvPr id="82" name="Group 81"/>
            <p:cNvGrpSpPr/>
            <p:nvPr/>
          </p:nvGrpSpPr>
          <p:grpSpPr>
            <a:xfrm>
              <a:off x="4097861" y="2421473"/>
              <a:ext cx="1171739" cy="1117593"/>
              <a:chOff x="6993466" y="1422407"/>
              <a:chExt cx="1171739" cy="1117593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87" name="Picture 86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88" name="Picture 87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86" name="TextBox 85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DC1</a:t>
                </a:r>
                <a:endParaRPr lang="en-US" sz="3200" b="1" dirty="0"/>
              </a:p>
            </p:txBody>
          </p:sp>
        </p:grpSp>
        <p:cxnSp>
          <p:nvCxnSpPr>
            <p:cNvPr id="83" name="Straight Connector 82"/>
            <p:cNvCxnSpPr/>
            <p:nvPr/>
          </p:nvCxnSpPr>
          <p:spPr>
            <a:xfrm flipV="1">
              <a:off x="3623733" y="3307901"/>
              <a:ext cx="747113" cy="11032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ounded Rectangle 83"/>
            <p:cNvSpPr/>
            <p:nvPr/>
          </p:nvSpPr>
          <p:spPr>
            <a:xfrm>
              <a:off x="2624667" y="2472267"/>
              <a:ext cx="2692400" cy="1066800"/>
            </a:xfrm>
            <a:prstGeom prst="roundRect">
              <a:avLst/>
            </a:prstGeom>
            <a:noFill/>
            <a:ln w="38100" cmpd="sng"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148394" y="2074436"/>
            <a:ext cx="2692400" cy="1117593"/>
            <a:chOff x="6417735" y="2417273"/>
            <a:chExt cx="2692400" cy="1117593"/>
          </a:xfrm>
        </p:grpSpPr>
        <p:cxnSp>
          <p:nvCxnSpPr>
            <p:cNvPr id="90" name="Straight Connector 89"/>
            <p:cNvCxnSpPr/>
            <p:nvPr/>
          </p:nvCxnSpPr>
          <p:spPr>
            <a:xfrm flipH="1" flipV="1">
              <a:off x="7518402" y="3324834"/>
              <a:ext cx="747113" cy="11032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/>
            <p:cNvGrpSpPr/>
            <p:nvPr/>
          </p:nvGrpSpPr>
          <p:grpSpPr>
            <a:xfrm>
              <a:off x="8166663" y="2432973"/>
              <a:ext cx="837327" cy="1052327"/>
              <a:chOff x="5067859" y="2497739"/>
              <a:chExt cx="837327" cy="1052327"/>
            </a:xfrm>
          </p:grpSpPr>
          <p:pic>
            <p:nvPicPr>
              <p:cNvPr id="98" name="Picture 97" descr="running_man_Exit.jp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6774" y="2692401"/>
                <a:ext cx="496267" cy="523480"/>
              </a:xfrm>
              <a:prstGeom prst="rect">
                <a:avLst/>
              </a:prstGeom>
            </p:spPr>
          </p:pic>
          <p:pic>
            <p:nvPicPr>
              <p:cNvPr id="99" name="Picture 98" descr="relay-onion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7859" y="2497739"/>
                <a:ext cx="837327" cy="1052327"/>
              </a:xfrm>
              <a:prstGeom prst="rect">
                <a:avLst/>
              </a:prstGeom>
            </p:spPr>
          </p:pic>
        </p:grpSp>
        <p:grpSp>
          <p:nvGrpSpPr>
            <p:cNvPr id="92" name="Group 91"/>
            <p:cNvGrpSpPr/>
            <p:nvPr/>
          </p:nvGrpSpPr>
          <p:grpSpPr>
            <a:xfrm>
              <a:off x="6468532" y="2417273"/>
              <a:ext cx="1171739" cy="1117593"/>
              <a:chOff x="6993466" y="1422407"/>
              <a:chExt cx="1171739" cy="1117593"/>
            </a:xfrm>
          </p:grpSpPr>
          <p:grpSp>
            <p:nvGrpSpPr>
              <p:cNvPr id="94" name="Group 93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96" name="Picture 95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97" name="Picture 96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95" name="TextBox 94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DC2</a:t>
                </a:r>
                <a:endParaRPr lang="en-US" sz="3200" b="1" dirty="0"/>
              </a:p>
            </p:txBody>
          </p:sp>
        </p:grpSp>
        <p:sp>
          <p:nvSpPr>
            <p:cNvPr id="93" name="Rounded Rectangle 92"/>
            <p:cNvSpPr/>
            <p:nvPr/>
          </p:nvSpPr>
          <p:spPr>
            <a:xfrm>
              <a:off x="6417735" y="2455334"/>
              <a:ext cx="2692400" cy="1066800"/>
            </a:xfrm>
            <a:prstGeom prst="roundRect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Rectangle 99"/>
          <p:cNvSpPr/>
          <p:nvPr/>
        </p:nvSpPr>
        <p:spPr>
          <a:xfrm>
            <a:off x="7094792" y="5114251"/>
            <a:ext cx="1054814" cy="3121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717078" y="4725060"/>
            <a:ext cx="1054814" cy="3676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S2_DC1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718796" y="4208426"/>
            <a:ext cx="1054814" cy="5200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S1_DC1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096503" y="4391399"/>
            <a:ext cx="1054814" cy="7353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S2_DC2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098221" y="4133082"/>
            <a:ext cx="1054814" cy="2634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S1_DC2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475940" y="3435184"/>
            <a:ext cx="1054814" cy="5200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S1_DC1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477651" y="3941056"/>
            <a:ext cx="1054814" cy="2634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S1_DC2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8484982" y="4446935"/>
            <a:ext cx="1054814" cy="3676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S2_DC1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8486693" y="4802121"/>
            <a:ext cx="1054814" cy="7353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S2_DC2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720502" y="3489002"/>
            <a:ext cx="1054814" cy="735329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098216" y="3413660"/>
            <a:ext cx="1054814" cy="7353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_DC2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 flipH="1" flipV="1">
            <a:off x="4315404" y="3239386"/>
            <a:ext cx="711278" cy="659469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5028930" y="3239386"/>
            <a:ext cx="624207" cy="663649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4436264" y="4966586"/>
            <a:ext cx="624207" cy="663649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5060471" y="4966586"/>
            <a:ext cx="711278" cy="659469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59418" y="4079267"/>
            <a:ext cx="364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+</a:t>
            </a:r>
            <a:endParaRPr lang="en-US" sz="2400" dirty="0"/>
          </a:p>
        </p:txBody>
      </p:sp>
      <p:sp>
        <p:nvSpPr>
          <p:cNvPr id="68" name="Rectangular Callout 67"/>
          <p:cNvSpPr/>
          <p:nvPr/>
        </p:nvSpPr>
        <p:spPr>
          <a:xfrm>
            <a:off x="591987" y="4014686"/>
            <a:ext cx="3153677" cy="1194719"/>
          </a:xfrm>
          <a:prstGeom prst="wedgeRectCallout">
            <a:avLst>
              <a:gd name="adj1" fmla="val 70243"/>
              <a:gd name="adj2" fmla="val -26483"/>
            </a:avLst>
          </a:prstGeom>
          <a:noFill/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rgbClr val="0917F2"/>
                </a:solidFill>
              </a:rPr>
              <a:t>TS combines all counter values from DCs and SKs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Subtracts SK-held values from DC-held values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180186" y="4759742"/>
            <a:ext cx="287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</a:t>
            </a:r>
            <a:endParaRPr lang="en-US" sz="2400" dirty="0"/>
          </a:p>
        </p:txBody>
      </p:sp>
      <p:sp>
        <p:nvSpPr>
          <p:cNvPr id="70" name="TextBox 69"/>
          <p:cNvSpPr txBox="1"/>
          <p:nvPr/>
        </p:nvSpPr>
        <p:spPr>
          <a:xfrm>
            <a:off x="8187889" y="3658270"/>
            <a:ext cx="287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1231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38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PrivCount</a:t>
            </a:r>
            <a:r>
              <a:rPr lang="en-US" dirty="0" smtClean="0"/>
              <a:t>: Aggregation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4467805" y="3848992"/>
            <a:ext cx="1222537" cy="1117594"/>
            <a:chOff x="6400802" y="3843874"/>
            <a:chExt cx="1222537" cy="1117594"/>
          </a:xfrm>
        </p:grpSpPr>
        <p:grpSp>
          <p:nvGrpSpPr>
            <p:cNvPr id="27" name="Group 26"/>
            <p:cNvGrpSpPr/>
            <p:nvPr/>
          </p:nvGrpSpPr>
          <p:grpSpPr>
            <a:xfrm>
              <a:off x="6451600" y="3843874"/>
              <a:ext cx="1171739" cy="1117593"/>
              <a:chOff x="6993466" y="1422407"/>
              <a:chExt cx="1171739" cy="111759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31" name="Picture 30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32" name="Picture 31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30" name="TextBox 29"/>
              <p:cNvSpPr txBox="1"/>
              <p:nvPr/>
            </p:nvSpPr>
            <p:spPr>
              <a:xfrm>
                <a:off x="7010403" y="1422407"/>
                <a:ext cx="709048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TS</a:t>
                </a:r>
                <a:endParaRPr lang="en-US" sz="3200" b="1" dirty="0"/>
              </a:p>
            </p:txBody>
          </p:sp>
        </p:grpSp>
        <p:sp>
          <p:nvSpPr>
            <p:cNvPr id="28" name="Rounded Rectangle 27"/>
            <p:cNvSpPr/>
            <p:nvPr/>
          </p:nvSpPr>
          <p:spPr>
            <a:xfrm>
              <a:off x="6400802" y="3894668"/>
              <a:ext cx="1185331" cy="1066800"/>
            </a:xfrm>
            <a:prstGeom prst="round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843598" y="5579440"/>
            <a:ext cx="1205603" cy="1117595"/>
            <a:chOff x="5689602" y="5452540"/>
            <a:chExt cx="1205603" cy="1117595"/>
          </a:xfrm>
        </p:grpSpPr>
        <p:grpSp>
          <p:nvGrpSpPr>
            <p:cNvPr id="34" name="Group 33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38" name="Picture 37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39" name="Picture 38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37" name="TextBox 36"/>
              <p:cNvSpPr txBox="1"/>
              <p:nvPr/>
            </p:nvSpPr>
            <p:spPr>
              <a:xfrm>
                <a:off x="7010403" y="1422407"/>
                <a:ext cx="98296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SK1</a:t>
                </a:r>
                <a:endParaRPr lang="en-US" sz="3200" b="1" dirty="0"/>
              </a:p>
            </p:txBody>
          </p:sp>
        </p:grpSp>
        <p:sp>
          <p:nvSpPr>
            <p:cNvPr id="35" name="Rounded Rectangle 34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 w="3810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179083" y="5575260"/>
            <a:ext cx="1205603" cy="1117595"/>
            <a:chOff x="5689602" y="5452540"/>
            <a:chExt cx="1205603" cy="1117595"/>
          </a:xfrm>
        </p:grpSpPr>
        <p:grpSp>
          <p:nvGrpSpPr>
            <p:cNvPr id="41" name="Group 40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45" name="Picture 44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46" name="Picture 45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44" name="TextBox 43"/>
              <p:cNvSpPr txBox="1"/>
              <p:nvPr/>
            </p:nvSpPr>
            <p:spPr>
              <a:xfrm>
                <a:off x="7010403" y="1422407"/>
                <a:ext cx="98296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SK2</a:t>
                </a:r>
                <a:endParaRPr lang="en-US" sz="3200" b="1" dirty="0"/>
              </a:p>
            </p:txBody>
          </p:sp>
        </p:grpSp>
        <p:sp>
          <p:nvSpPr>
            <p:cNvPr id="42" name="Rounded Rectangle 41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 w="38100" cmpd="sng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Rectangular Callout 57"/>
          <p:cNvSpPr/>
          <p:nvPr/>
        </p:nvSpPr>
        <p:spPr>
          <a:xfrm>
            <a:off x="591987" y="4014687"/>
            <a:ext cx="3153677" cy="699610"/>
          </a:xfrm>
          <a:prstGeom prst="wedgeRectCallout">
            <a:avLst>
              <a:gd name="adj1" fmla="val 70243"/>
              <a:gd name="adj2" fmla="val -26483"/>
            </a:avLst>
          </a:prstGeom>
          <a:noFill/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rgbClr val="0917F2"/>
                </a:solidFill>
              </a:rPr>
              <a:t>Results are differentially private and safe to publish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84071" y="5004904"/>
            <a:ext cx="1054814" cy="312134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N_DC1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320525" y="2074435"/>
            <a:ext cx="2692400" cy="1117594"/>
            <a:chOff x="2624667" y="2421473"/>
            <a:chExt cx="2692400" cy="1117594"/>
          </a:xfrm>
        </p:grpSpPr>
        <p:pic>
          <p:nvPicPr>
            <p:cNvPr id="81" name="Picture 80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2802367" y="2456781"/>
              <a:ext cx="837327" cy="1046977"/>
            </a:xfrm>
            <a:prstGeom prst="rect">
              <a:avLst/>
            </a:prstGeom>
          </p:spPr>
        </p:pic>
        <p:grpSp>
          <p:nvGrpSpPr>
            <p:cNvPr id="82" name="Group 81"/>
            <p:cNvGrpSpPr/>
            <p:nvPr/>
          </p:nvGrpSpPr>
          <p:grpSpPr>
            <a:xfrm>
              <a:off x="4097861" y="2421473"/>
              <a:ext cx="1171739" cy="1117593"/>
              <a:chOff x="6993466" y="1422407"/>
              <a:chExt cx="1171739" cy="1117593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87" name="Picture 86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88" name="Picture 87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86" name="TextBox 85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DC1</a:t>
                </a:r>
                <a:endParaRPr lang="en-US" sz="3200" b="1" dirty="0"/>
              </a:p>
            </p:txBody>
          </p:sp>
        </p:grpSp>
        <p:cxnSp>
          <p:nvCxnSpPr>
            <p:cNvPr id="83" name="Straight Connector 82"/>
            <p:cNvCxnSpPr/>
            <p:nvPr/>
          </p:nvCxnSpPr>
          <p:spPr>
            <a:xfrm flipV="1">
              <a:off x="3623733" y="3307901"/>
              <a:ext cx="747113" cy="11032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ounded Rectangle 83"/>
            <p:cNvSpPr/>
            <p:nvPr/>
          </p:nvSpPr>
          <p:spPr>
            <a:xfrm>
              <a:off x="2624667" y="2472267"/>
              <a:ext cx="2692400" cy="1066800"/>
            </a:xfrm>
            <a:prstGeom prst="roundRect">
              <a:avLst/>
            </a:prstGeom>
            <a:noFill/>
            <a:ln w="38100" cmpd="sng"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148394" y="2074436"/>
            <a:ext cx="2692400" cy="1117593"/>
            <a:chOff x="6417735" y="2417273"/>
            <a:chExt cx="2692400" cy="1117593"/>
          </a:xfrm>
        </p:grpSpPr>
        <p:cxnSp>
          <p:nvCxnSpPr>
            <p:cNvPr id="90" name="Straight Connector 89"/>
            <p:cNvCxnSpPr/>
            <p:nvPr/>
          </p:nvCxnSpPr>
          <p:spPr>
            <a:xfrm flipH="1" flipV="1">
              <a:off x="7518402" y="3324834"/>
              <a:ext cx="747113" cy="11032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/>
            <p:cNvGrpSpPr/>
            <p:nvPr/>
          </p:nvGrpSpPr>
          <p:grpSpPr>
            <a:xfrm>
              <a:off x="8166663" y="2432973"/>
              <a:ext cx="837327" cy="1052327"/>
              <a:chOff x="5067859" y="2497739"/>
              <a:chExt cx="837327" cy="1052327"/>
            </a:xfrm>
          </p:grpSpPr>
          <p:pic>
            <p:nvPicPr>
              <p:cNvPr id="98" name="Picture 97" descr="running_man_Exit.jp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6774" y="2692401"/>
                <a:ext cx="496267" cy="523480"/>
              </a:xfrm>
              <a:prstGeom prst="rect">
                <a:avLst/>
              </a:prstGeom>
            </p:spPr>
          </p:pic>
          <p:pic>
            <p:nvPicPr>
              <p:cNvPr id="99" name="Picture 98" descr="relay-onion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7859" y="2497739"/>
                <a:ext cx="837327" cy="1052327"/>
              </a:xfrm>
              <a:prstGeom prst="rect">
                <a:avLst/>
              </a:prstGeom>
            </p:spPr>
          </p:pic>
        </p:grpSp>
        <p:grpSp>
          <p:nvGrpSpPr>
            <p:cNvPr id="92" name="Group 91"/>
            <p:cNvGrpSpPr/>
            <p:nvPr/>
          </p:nvGrpSpPr>
          <p:grpSpPr>
            <a:xfrm>
              <a:off x="6468532" y="2417273"/>
              <a:ext cx="1171739" cy="1117593"/>
              <a:chOff x="6993466" y="1422407"/>
              <a:chExt cx="1171739" cy="1117593"/>
            </a:xfrm>
          </p:grpSpPr>
          <p:grpSp>
            <p:nvGrpSpPr>
              <p:cNvPr id="94" name="Group 93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96" name="Picture 95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97" name="Picture 96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95" name="TextBox 94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DC2</a:t>
                </a:r>
                <a:endParaRPr lang="en-US" sz="3200" b="1" dirty="0"/>
              </a:p>
            </p:txBody>
          </p:sp>
        </p:grpSp>
        <p:sp>
          <p:nvSpPr>
            <p:cNvPr id="93" name="Rounded Rectangle 92"/>
            <p:cNvSpPr/>
            <p:nvPr/>
          </p:nvSpPr>
          <p:spPr>
            <a:xfrm>
              <a:off x="6417735" y="2455334"/>
              <a:ext cx="2692400" cy="1066800"/>
            </a:xfrm>
            <a:prstGeom prst="roundRect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Rectangle 99"/>
          <p:cNvSpPr/>
          <p:nvPr/>
        </p:nvSpPr>
        <p:spPr>
          <a:xfrm>
            <a:off x="6685782" y="5307989"/>
            <a:ext cx="1054814" cy="3121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689207" y="3553582"/>
            <a:ext cx="1054814" cy="735329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689206" y="4285482"/>
            <a:ext cx="1054814" cy="7353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_DC2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 flipH="1" flipV="1">
            <a:off x="4315404" y="3239386"/>
            <a:ext cx="711278" cy="659469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5028930" y="3239386"/>
            <a:ext cx="624207" cy="663649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4436264" y="4966586"/>
            <a:ext cx="624207" cy="663649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5060471" y="4966586"/>
            <a:ext cx="711278" cy="659469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436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39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PrivCount</a:t>
            </a:r>
            <a:r>
              <a:rPr lang="en-US" dirty="0" smtClean="0"/>
              <a:t>: Security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Recall: Security Properties</a:t>
            </a:r>
            <a:endParaRPr lang="en-US" dirty="0"/>
          </a:p>
          <a:p>
            <a:pPr marL="919163" lvl="2" indent="-457200">
              <a:buFont typeface="Arial"/>
              <a:buChar char="•"/>
            </a:pPr>
            <a:r>
              <a:rPr lang="en-US" dirty="0"/>
              <a:t>Forward privacy </a:t>
            </a:r>
          </a:p>
          <a:p>
            <a:pPr marL="1150938" lvl="3" indent="-457200">
              <a:buFont typeface="Arial"/>
              <a:buChar char="•"/>
            </a:pPr>
            <a:r>
              <a:rPr lang="en-US" dirty="0"/>
              <a:t>The adversary cannot learn the state of the measurement before time of compromise</a:t>
            </a:r>
          </a:p>
          <a:p>
            <a:pPr marL="1150938" lvl="3" indent="-457200">
              <a:buFont typeface="Arial"/>
              <a:buChar char="•"/>
            </a:pPr>
            <a:endParaRPr lang="en-US" dirty="0"/>
          </a:p>
          <a:p>
            <a:pPr marL="919163" lvl="2" indent="-45720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Differential privacy</a:t>
            </a:r>
          </a:p>
          <a:p>
            <a:pPr marL="1150938" lvl="3" indent="-457200">
              <a:buFont typeface="Arial"/>
              <a:buChar char="•"/>
            </a:pPr>
            <a:r>
              <a:rPr lang="en-US" dirty="0"/>
              <a:t>Prevents confirmation of the actions of a specific user given the output</a:t>
            </a:r>
          </a:p>
          <a:p>
            <a:pPr marL="1150938" lvl="3" indent="-457200">
              <a:buFont typeface="Arial"/>
              <a:buChar char="•"/>
            </a:pPr>
            <a:endParaRPr lang="en-US" dirty="0"/>
          </a:p>
          <a:p>
            <a:pPr marL="919163" lvl="2" indent="-457200">
              <a:buFont typeface="Arial"/>
              <a:buChar char="•"/>
            </a:pPr>
            <a:r>
              <a:rPr lang="en-US" dirty="0"/>
              <a:t>Secure aggregation</a:t>
            </a:r>
          </a:p>
          <a:p>
            <a:pPr marL="1150938" lvl="3" indent="-457200">
              <a:buFont typeface="Arial"/>
              <a:buChar char="•"/>
            </a:pPr>
            <a:r>
              <a:rPr lang="en-US" dirty="0"/>
              <a:t>Securely aggregates safe statistics across all measurement nodes</a:t>
            </a:r>
          </a:p>
          <a:p>
            <a:pPr marL="1150938" lvl="3" indent="-457200">
              <a:buFont typeface="Arial"/>
              <a:buChar char="•"/>
            </a:pPr>
            <a:r>
              <a:rPr lang="en-US" dirty="0"/>
              <a:t>Only the safe, aggregated measurement results are released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1572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and Motivation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How Tor works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Why measurements are needed and what to measure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Measurement challenges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689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40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PrivCount</a:t>
            </a:r>
            <a:r>
              <a:rPr lang="en-US" dirty="0" smtClean="0"/>
              <a:t>: Security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4467805" y="3848992"/>
            <a:ext cx="1222537" cy="1117594"/>
            <a:chOff x="6400802" y="3843874"/>
            <a:chExt cx="1222537" cy="1117594"/>
          </a:xfrm>
        </p:grpSpPr>
        <p:grpSp>
          <p:nvGrpSpPr>
            <p:cNvPr id="27" name="Group 26"/>
            <p:cNvGrpSpPr/>
            <p:nvPr/>
          </p:nvGrpSpPr>
          <p:grpSpPr>
            <a:xfrm>
              <a:off x="6451600" y="3843874"/>
              <a:ext cx="1171739" cy="1117593"/>
              <a:chOff x="6993466" y="1422407"/>
              <a:chExt cx="1171739" cy="111759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31" name="Picture 30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32" name="Picture 31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30" name="TextBox 29"/>
              <p:cNvSpPr txBox="1"/>
              <p:nvPr/>
            </p:nvSpPr>
            <p:spPr>
              <a:xfrm>
                <a:off x="7010403" y="1422407"/>
                <a:ext cx="709048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TS</a:t>
                </a:r>
                <a:endParaRPr lang="en-US" sz="3200" b="1" dirty="0"/>
              </a:p>
            </p:txBody>
          </p:sp>
        </p:grpSp>
        <p:sp>
          <p:nvSpPr>
            <p:cNvPr id="28" name="Rounded Rectangle 27"/>
            <p:cNvSpPr/>
            <p:nvPr/>
          </p:nvSpPr>
          <p:spPr>
            <a:xfrm>
              <a:off x="6400802" y="3894668"/>
              <a:ext cx="1185331" cy="1066800"/>
            </a:xfrm>
            <a:prstGeom prst="round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843598" y="5579440"/>
            <a:ext cx="1205603" cy="1117595"/>
            <a:chOff x="5689602" y="5452540"/>
            <a:chExt cx="1205603" cy="1117595"/>
          </a:xfrm>
        </p:grpSpPr>
        <p:grpSp>
          <p:nvGrpSpPr>
            <p:cNvPr id="34" name="Group 33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38" name="Picture 37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39" name="Picture 38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37" name="TextBox 36"/>
              <p:cNvSpPr txBox="1"/>
              <p:nvPr/>
            </p:nvSpPr>
            <p:spPr>
              <a:xfrm>
                <a:off x="7010403" y="1422407"/>
                <a:ext cx="98296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SK1</a:t>
                </a:r>
                <a:endParaRPr lang="en-US" sz="3200" b="1" dirty="0"/>
              </a:p>
            </p:txBody>
          </p:sp>
        </p:grpSp>
        <p:sp>
          <p:nvSpPr>
            <p:cNvPr id="35" name="Rounded Rectangle 34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 w="3810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179083" y="5575260"/>
            <a:ext cx="1205603" cy="1117595"/>
            <a:chOff x="5689602" y="5452540"/>
            <a:chExt cx="1205603" cy="1117595"/>
          </a:xfrm>
        </p:grpSpPr>
        <p:grpSp>
          <p:nvGrpSpPr>
            <p:cNvPr id="41" name="Group 40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45" name="Picture 44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46" name="Picture 45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44" name="TextBox 43"/>
              <p:cNvSpPr txBox="1"/>
              <p:nvPr/>
            </p:nvSpPr>
            <p:spPr>
              <a:xfrm>
                <a:off x="7010403" y="1422407"/>
                <a:ext cx="98296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SK2</a:t>
                </a:r>
                <a:endParaRPr lang="en-US" sz="3200" b="1" dirty="0"/>
              </a:p>
            </p:txBody>
          </p:sp>
        </p:grpSp>
        <p:sp>
          <p:nvSpPr>
            <p:cNvPr id="42" name="Rounded Rectangle 41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 w="38100" cmpd="sng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/>
          <p:cNvSpPr/>
          <p:nvPr/>
        </p:nvSpPr>
        <p:spPr>
          <a:xfrm>
            <a:off x="1140920" y="2841494"/>
            <a:ext cx="1054814" cy="312134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N_DC1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320525" y="2074435"/>
            <a:ext cx="2692400" cy="1117594"/>
            <a:chOff x="2624667" y="2421473"/>
            <a:chExt cx="2692400" cy="1117594"/>
          </a:xfrm>
        </p:grpSpPr>
        <p:pic>
          <p:nvPicPr>
            <p:cNvPr id="81" name="Picture 80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2802367" y="2456781"/>
              <a:ext cx="837327" cy="1046977"/>
            </a:xfrm>
            <a:prstGeom prst="rect">
              <a:avLst/>
            </a:prstGeom>
          </p:spPr>
        </p:pic>
        <p:grpSp>
          <p:nvGrpSpPr>
            <p:cNvPr id="82" name="Group 81"/>
            <p:cNvGrpSpPr/>
            <p:nvPr/>
          </p:nvGrpSpPr>
          <p:grpSpPr>
            <a:xfrm>
              <a:off x="4097861" y="2421473"/>
              <a:ext cx="1171739" cy="1117593"/>
              <a:chOff x="6993466" y="1422407"/>
              <a:chExt cx="1171739" cy="1117593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87" name="Picture 86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88" name="Picture 87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86" name="TextBox 85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DC1</a:t>
                </a:r>
                <a:endParaRPr lang="en-US" sz="3200" b="1" dirty="0"/>
              </a:p>
            </p:txBody>
          </p:sp>
        </p:grpSp>
        <p:cxnSp>
          <p:nvCxnSpPr>
            <p:cNvPr id="83" name="Straight Connector 82"/>
            <p:cNvCxnSpPr/>
            <p:nvPr/>
          </p:nvCxnSpPr>
          <p:spPr>
            <a:xfrm flipV="1">
              <a:off x="3623733" y="3307901"/>
              <a:ext cx="747113" cy="11032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ounded Rectangle 83"/>
            <p:cNvSpPr/>
            <p:nvPr/>
          </p:nvSpPr>
          <p:spPr>
            <a:xfrm>
              <a:off x="2624667" y="2472267"/>
              <a:ext cx="2692400" cy="1066800"/>
            </a:xfrm>
            <a:prstGeom prst="roundRect">
              <a:avLst/>
            </a:prstGeom>
            <a:noFill/>
            <a:ln w="38100" cmpd="sng"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148394" y="2074436"/>
            <a:ext cx="2692400" cy="1117593"/>
            <a:chOff x="6417735" y="2417273"/>
            <a:chExt cx="2692400" cy="1117593"/>
          </a:xfrm>
        </p:grpSpPr>
        <p:cxnSp>
          <p:nvCxnSpPr>
            <p:cNvPr id="90" name="Straight Connector 89"/>
            <p:cNvCxnSpPr/>
            <p:nvPr/>
          </p:nvCxnSpPr>
          <p:spPr>
            <a:xfrm flipH="1" flipV="1">
              <a:off x="7518402" y="3324834"/>
              <a:ext cx="747113" cy="11032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/>
            <p:cNvGrpSpPr/>
            <p:nvPr/>
          </p:nvGrpSpPr>
          <p:grpSpPr>
            <a:xfrm>
              <a:off x="8166663" y="2432973"/>
              <a:ext cx="837327" cy="1052327"/>
              <a:chOff x="5067859" y="2497739"/>
              <a:chExt cx="837327" cy="1052327"/>
            </a:xfrm>
          </p:grpSpPr>
          <p:pic>
            <p:nvPicPr>
              <p:cNvPr id="98" name="Picture 97" descr="running_man_Exit.jp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6774" y="2692401"/>
                <a:ext cx="496267" cy="523480"/>
              </a:xfrm>
              <a:prstGeom prst="rect">
                <a:avLst/>
              </a:prstGeom>
            </p:spPr>
          </p:pic>
          <p:pic>
            <p:nvPicPr>
              <p:cNvPr id="99" name="Picture 98" descr="relay-onion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7859" y="2497739"/>
                <a:ext cx="837327" cy="1052327"/>
              </a:xfrm>
              <a:prstGeom prst="rect">
                <a:avLst/>
              </a:prstGeom>
            </p:spPr>
          </p:pic>
        </p:grpSp>
        <p:grpSp>
          <p:nvGrpSpPr>
            <p:cNvPr id="92" name="Group 91"/>
            <p:cNvGrpSpPr/>
            <p:nvPr/>
          </p:nvGrpSpPr>
          <p:grpSpPr>
            <a:xfrm>
              <a:off x="6468532" y="2417273"/>
              <a:ext cx="1171739" cy="1117593"/>
              <a:chOff x="6993466" y="1422407"/>
              <a:chExt cx="1171739" cy="1117593"/>
            </a:xfrm>
          </p:grpSpPr>
          <p:grpSp>
            <p:nvGrpSpPr>
              <p:cNvPr id="94" name="Group 93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96" name="Picture 95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97" name="Picture 96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95" name="TextBox 94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DC2</a:t>
                </a:r>
                <a:endParaRPr lang="en-US" sz="3200" b="1" dirty="0"/>
              </a:p>
            </p:txBody>
          </p:sp>
        </p:grpSp>
        <p:sp>
          <p:nvSpPr>
            <p:cNvPr id="93" name="Rounded Rectangle 92"/>
            <p:cNvSpPr/>
            <p:nvPr/>
          </p:nvSpPr>
          <p:spPr>
            <a:xfrm>
              <a:off x="6417735" y="2455334"/>
              <a:ext cx="2692400" cy="1066800"/>
            </a:xfrm>
            <a:prstGeom prst="roundRect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Rectangle 99"/>
          <p:cNvSpPr/>
          <p:nvPr/>
        </p:nvSpPr>
        <p:spPr>
          <a:xfrm>
            <a:off x="7966630" y="2864735"/>
            <a:ext cx="1054814" cy="3121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142632" y="2475544"/>
            <a:ext cx="1054814" cy="367664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S2_DC1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144350" y="1958910"/>
            <a:ext cx="1054814" cy="520074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S1_DC1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968341" y="2141883"/>
            <a:ext cx="1054814" cy="735329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S2_DC2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970059" y="1883566"/>
            <a:ext cx="1054814" cy="263472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S1_DC2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663702" y="5910728"/>
            <a:ext cx="1054814" cy="520074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S1_DC1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665413" y="6416600"/>
            <a:ext cx="1054814" cy="263472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S1_DC2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493753" y="5609365"/>
            <a:ext cx="1054814" cy="367664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S2_DC1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495464" y="5964551"/>
            <a:ext cx="1054814" cy="735329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S2_DC2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146056" y="1239486"/>
            <a:ext cx="1054814" cy="735329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970054" y="1164144"/>
            <a:ext cx="1054814" cy="7353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715366" y="5091010"/>
            <a:ext cx="1054814" cy="312134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094792" y="5114251"/>
            <a:ext cx="1054814" cy="3121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717078" y="4725060"/>
            <a:ext cx="1054814" cy="3676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S2_DC1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718796" y="4208426"/>
            <a:ext cx="1054814" cy="5200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S1_DC1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096503" y="4391399"/>
            <a:ext cx="1054814" cy="7353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S2_DC2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098221" y="4133082"/>
            <a:ext cx="1054814" cy="2634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S1_DC2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8475940" y="3435184"/>
            <a:ext cx="1054814" cy="5200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S1_DC1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477651" y="3941056"/>
            <a:ext cx="1054814" cy="2634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S1_DC2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8484982" y="4446935"/>
            <a:ext cx="1054814" cy="3676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S2_DC1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486693" y="4802121"/>
            <a:ext cx="1054814" cy="7353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S2_DC2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5720502" y="3489002"/>
            <a:ext cx="1054814" cy="735329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7098216" y="3413660"/>
            <a:ext cx="1054814" cy="7353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759418" y="4079267"/>
            <a:ext cx="364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+</a:t>
            </a:r>
            <a:endParaRPr lang="en-US" sz="2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8180186" y="4759742"/>
            <a:ext cx="287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</a:t>
            </a:r>
            <a:endParaRPr lang="en-US" sz="2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8187889" y="3658270"/>
            <a:ext cx="287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0781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41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PrivCount</a:t>
            </a:r>
            <a:r>
              <a:rPr lang="en-US" dirty="0" smtClean="0"/>
              <a:t>: Security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4467805" y="3848992"/>
            <a:ext cx="1222537" cy="1117594"/>
            <a:chOff x="6400802" y="3843874"/>
            <a:chExt cx="1222537" cy="1117594"/>
          </a:xfrm>
        </p:grpSpPr>
        <p:grpSp>
          <p:nvGrpSpPr>
            <p:cNvPr id="27" name="Group 26"/>
            <p:cNvGrpSpPr/>
            <p:nvPr/>
          </p:nvGrpSpPr>
          <p:grpSpPr>
            <a:xfrm>
              <a:off x="6451600" y="3843874"/>
              <a:ext cx="1171739" cy="1117593"/>
              <a:chOff x="6993466" y="1422407"/>
              <a:chExt cx="1171739" cy="111759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31" name="Picture 30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32" name="Picture 31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30" name="TextBox 29"/>
              <p:cNvSpPr txBox="1"/>
              <p:nvPr/>
            </p:nvSpPr>
            <p:spPr>
              <a:xfrm>
                <a:off x="7010403" y="1422407"/>
                <a:ext cx="709048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TS</a:t>
                </a:r>
                <a:endParaRPr lang="en-US" sz="3200" b="1" dirty="0"/>
              </a:p>
            </p:txBody>
          </p:sp>
        </p:grpSp>
        <p:sp>
          <p:nvSpPr>
            <p:cNvPr id="28" name="Rounded Rectangle 27"/>
            <p:cNvSpPr/>
            <p:nvPr/>
          </p:nvSpPr>
          <p:spPr>
            <a:xfrm>
              <a:off x="6400802" y="3894668"/>
              <a:ext cx="1185331" cy="1066800"/>
            </a:xfrm>
            <a:prstGeom prst="round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843598" y="5579440"/>
            <a:ext cx="1205603" cy="1117595"/>
            <a:chOff x="5689602" y="5452540"/>
            <a:chExt cx="1205603" cy="1117595"/>
          </a:xfrm>
        </p:grpSpPr>
        <p:grpSp>
          <p:nvGrpSpPr>
            <p:cNvPr id="34" name="Group 33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38" name="Picture 37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39" name="Picture 38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37" name="TextBox 36"/>
              <p:cNvSpPr txBox="1"/>
              <p:nvPr/>
            </p:nvSpPr>
            <p:spPr>
              <a:xfrm>
                <a:off x="7010403" y="1422407"/>
                <a:ext cx="98296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SK1</a:t>
                </a:r>
                <a:endParaRPr lang="en-US" sz="3200" b="1" dirty="0"/>
              </a:p>
            </p:txBody>
          </p:sp>
        </p:grpSp>
        <p:sp>
          <p:nvSpPr>
            <p:cNvPr id="35" name="Rounded Rectangle 34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 w="3810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179083" y="5575260"/>
            <a:ext cx="1205603" cy="1117595"/>
            <a:chOff x="5689602" y="5452540"/>
            <a:chExt cx="1205603" cy="1117595"/>
          </a:xfrm>
        </p:grpSpPr>
        <p:grpSp>
          <p:nvGrpSpPr>
            <p:cNvPr id="41" name="Group 40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45" name="Picture 44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46" name="Picture 45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44" name="TextBox 43"/>
              <p:cNvSpPr txBox="1"/>
              <p:nvPr/>
            </p:nvSpPr>
            <p:spPr>
              <a:xfrm>
                <a:off x="7010403" y="1422407"/>
                <a:ext cx="98296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SK2</a:t>
                </a:r>
                <a:endParaRPr lang="en-US" sz="3200" b="1" dirty="0"/>
              </a:p>
            </p:txBody>
          </p:sp>
        </p:grpSp>
        <p:sp>
          <p:nvSpPr>
            <p:cNvPr id="42" name="Rounded Rectangle 41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 w="38100" cmpd="sng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/>
          <p:cNvSpPr/>
          <p:nvPr/>
        </p:nvSpPr>
        <p:spPr>
          <a:xfrm>
            <a:off x="1140920" y="2841494"/>
            <a:ext cx="1054814" cy="312134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N_DC1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320525" y="2074435"/>
            <a:ext cx="2692400" cy="1117594"/>
            <a:chOff x="2624667" y="2421473"/>
            <a:chExt cx="2692400" cy="1117594"/>
          </a:xfrm>
        </p:grpSpPr>
        <p:pic>
          <p:nvPicPr>
            <p:cNvPr id="81" name="Picture 80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2802367" y="2456781"/>
              <a:ext cx="837327" cy="1046977"/>
            </a:xfrm>
            <a:prstGeom prst="rect">
              <a:avLst/>
            </a:prstGeom>
          </p:spPr>
        </p:pic>
        <p:grpSp>
          <p:nvGrpSpPr>
            <p:cNvPr id="82" name="Group 81"/>
            <p:cNvGrpSpPr/>
            <p:nvPr/>
          </p:nvGrpSpPr>
          <p:grpSpPr>
            <a:xfrm>
              <a:off x="4097861" y="2421473"/>
              <a:ext cx="1171739" cy="1117593"/>
              <a:chOff x="6993466" y="1422407"/>
              <a:chExt cx="1171739" cy="1117593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87" name="Picture 86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88" name="Picture 87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86" name="TextBox 85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DC1</a:t>
                </a:r>
                <a:endParaRPr lang="en-US" sz="3200" b="1" dirty="0"/>
              </a:p>
            </p:txBody>
          </p:sp>
        </p:grpSp>
        <p:cxnSp>
          <p:nvCxnSpPr>
            <p:cNvPr id="83" name="Straight Connector 82"/>
            <p:cNvCxnSpPr/>
            <p:nvPr/>
          </p:nvCxnSpPr>
          <p:spPr>
            <a:xfrm flipV="1">
              <a:off x="3623733" y="3307901"/>
              <a:ext cx="747113" cy="11032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ounded Rectangle 83"/>
            <p:cNvSpPr/>
            <p:nvPr/>
          </p:nvSpPr>
          <p:spPr>
            <a:xfrm>
              <a:off x="2624667" y="2472267"/>
              <a:ext cx="2692400" cy="1066800"/>
            </a:xfrm>
            <a:prstGeom prst="roundRect">
              <a:avLst/>
            </a:prstGeom>
            <a:noFill/>
            <a:ln w="38100" cmpd="sng"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148394" y="2074436"/>
            <a:ext cx="2692400" cy="1117593"/>
            <a:chOff x="6417735" y="2417273"/>
            <a:chExt cx="2692400" cy="1117593"/>
          </a:xfrm>
        </p:grpSpPr>
        <p:cxnSp>
          <p:nvCxnSpPr>
            <p:cNvPr id="90" name="Straight Connector 89"/>
            <p:cNvCxnSpPr/>
            <p:nvPr/>
          </p:nvCxnSpPr>
          <p:spPr>
            <a:xfrm flipH="1" flipV="1">
              <a:off x="7518402" y="3324834"/>
              <a:ext cx="747113" cy="11032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/>
            <p:cNvGrpSpPr/>
            <p:nvPr/>
          </p:nvGrpSpPr>
          <p:grpSpPr>
            <a:xfrm>
              <a:off x="8166663" y="2432973"/>
              <a:ext cx="837327" cy="1052327"/>
              <a:chOff x="5067859" y="2497739"/>
              <a:chExt cx="837327" cy="1052327"/>
            </a:xfrm>
          </p:grpSpPr>
          <p:pic>
            <p:nvPicPr>
              <p:cNvPr id="98" name="Picture 97" descr="running_man_Exit.jp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6774" y="2692401"/>
                <a:ext cx="496267" cy="523480"/>
              </a:xfrm>
              <a:prstGeom prst="rect">
                <a:avLst/>
              </a:prstGeom>
            </p:spPr>
          </p:pic>
          <p:pic>
            <p:nvPicPr>
              <p:cNvPr id="99" name="Picture 98" descr="relay-onion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7859" y="2497739"/>
                <a:ext cx="837327" cy="1052327"/>
              </a:xfrm>
              <a:prstGeom prst="rect">
                <a:avLst/>
              </a:prstGeom>
            </p:spPr>
          </p:pic>
        </p:grpSp>
        <p:grpSp>
          <p:nvGrpSpPr>
            <p:cNvPr id="92" name="Group 91"/>
            <p:cNvGrpSpPr/>
            <p:nvPr/>
          </p:nvGrpSpPr>
          <p:grpSpPr>
            <a:xfrm>
              <a:off x="6468532" y="2417273"/>
              <a:ext cx="1171739" cy="1117593"/>
              <a:chOff x="6993466" y="1422407"/>
              <a:chExt cx="1171739" cy="1117593"/>
            </a:xfrm>
          </p:grpSpPr>
          <p:grpSp>
            <p:nvGrpSpPr>
              <p:cNvPr id="94" name="Group 93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96" name="Picture 95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97" name="Picture 96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95" name="TextBox 94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DC2</a:t>
                </a:r>
                <a:endParaRPr lang="en-US" sz="3200" b="1" dirty="0"/>
              </a:p>
            </p:txBody>
          </p:sp>
        </p:grpSp>
        <p:sp>
          <p:nvSpPr>
            <p:cNvPr id="93" name="Rounded Rectangle 92"/>
            <p:cNvSpPr/>
            <p:nvPr/>
          </p:nvSpPr>
          <p:spPr>
            <a:xfrm>
              <a:off x="6417735" y="2455334"/>
              <a:ext cx="2692400" cy="1066800"/>
            </a:xfrm>
            <a:prstGeom prst="roundRect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Rectangle 99"/>
          <p:cNvSpPr/>
          <p:nvPr/>
        </p:nvSpPr>
        <p:spPr>
          <a:xfrm>
            <a:off x="7966630" y="2864735"/>
            <a:ext cx="1054814" cy="3121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142632" y="2475544"/>
            <a:ext cx="1054814" cy="367664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S2_DC1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144350" y="1958910"/>
            <a:ext cx="1054814" cy="520074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S1_DC1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968341" y="2141883"/>
            <a:ext cx="1054814" cy="735329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S2_DC2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970059" y="1883566"/>
            <a:ext cx="1054814" cy="263472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S1_DC2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663702" y="5910728"/>
            <a:ext cx="1054814" cy="520074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S1_DC1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665413" y="6416600"/>
            <a:ext cx="1054814" cy="263472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S1_DC2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493753" y="5609365"/>
            <a:ext cx="1054814" cy="367664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S2_DC1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495464" y="5964551"/>
            <a:ext cx="1054814" cy="735329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S2_DC2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146056" y="1239486"/>
            <a:ext cx="1054814" cy="735329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970054" y="1164144"/>
            <a:ext cx="1054814" cy="7353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9" name="Rectangular Callout 68"/>
          <p:cNvSpPr/>
          <p:nvPr/>
        </p:nvSpPr>
        <p:spPr>
          <a:xfrm>
            <a:off x="320643" y="4314088"/>
            <a:ext cx="3539777" cy="1233747"/>
          </a:xfrm>
          <a:prstGeom prst="wedgeRectCallout">
            <a:avLst>
              <a:gd name="adj1" fmla="val 20088"/>
              <a:gd name="adj2" fmla="val 76532"/>
            </a:avLst>
          </a:prstGeom>
          <a:noFill/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rgbClr val="0917F2"/>
                </a:solidFill>
              </a:rPr>
              <a:t>Forward Privacy</a:t>
            </a:r>
            <a:endParaRPr lang="en-US" dirty="0">
              <a:solidFill>
                <a:srgbClr val="0917F2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Nothing learned from counter before time of compromise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as long as </a:t>
            </a:r>
            <a:r>
              <a:rPr lang="en-US" i="1" dirty="0" smtClean="0">
                <a:solidFill>
                  <a:schemeClr val="tx1"/>
                </a:solidFill>
              </a:rPr>
              <a:t>1 SK is honest</a:t>
            </a:r>
            <a:endParaRPr lang="en-US" i="1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rgbClr val="0917F2"/>
              </a:solidFill>
            </a:endParaRPr>
          </a:p>
          <a:p>
            <a:pPr marL="742950" lvl="1" indent="-285750">
              <a:buFont typeface="Arial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715366" y="5091010"/>
            <a:ext cx="1054814" cy="312134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094792" y="5114251"/>
            <a:ext cx="1054814" cy="3121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717078" y="4725060"/>
            <a:ext cx="1054814" cy="3676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S2_DC1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718796" y="4208426"/>
            <a:ext cx="1054814" cy="5200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S1_DC1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096503" y="4391399"/>
            <a:ext cx="1054814" cy="7353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S2_DC2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098221" y="4133082"/>
            <a:ext cx="1054814" cy="2634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S1_DC2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8475940" y="3435184"/>
            <a:ext cx="1054814" cy="5200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S1_DC1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477651" y="3941056"/>
            <a:ext cx="1054814" cy="2634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S1_DC2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8484982" y="4446935"/>
            <a:ext cx="1054814" cy="3676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S2_DC1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486693" y="4802121"/>
            <a:ext cx="1054814" cy="7353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S2_DC2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5720502" y="3489002"/>
            <a:ext cx="1054814" cy="735329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7098216" y="3413660"/>
            <a:ext cx="1054814" cy="7353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759418" y="4079267"/>
            <a:ext cx="364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+</a:t>
            </a:r>
            <a:endParaRPr lang="en-US" sz="2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8180186" y="4759742"/>
            <a:ext cx="287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</a:t>
            </a:r>
            <a:endParaRPr lang="en-US" sz="2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8187889" y="3658270"/>
            <a:ext cx="287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2497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42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PrivCount</a:t>
            </a:r>
            <a:r>
              <a:rPr lang="en-US" dirty="0" smtClean="0"/>
              <a:t>: Security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4467805" y="3848992"/>
            <a:ext cx="1222537" cy="1117594"/>
            <a:chOff x="6400802" y="3843874"/>
            <a:chExt cx="1222537" cy="1117594"/>
          </a:xfrm>
        </p:grpSpPr>
        <p:grpSp>
          <p:nvGrpSpPr>
            <p:cNvPr id="27" name="Group 26"/>
            <p:cNvGrpSpPr/>
            <p:nvPr/>
          </p:nvGrpSpPr>
          <p:grpSpPr>
            <a:xfrm>
              <a:off x="6451600" y="3843874"/>
              <a:ext cx="1171739" cy="1117593"/>
              <a:chOff x="6993466" y="1422407"/>
              <a:chExt cx="1171739" cy="111759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31" name="Picture 30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32" name="Picture 31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30" name="TextBox 29"/>
              <p:cNvSpPr txBox="1"/>
              <p:nvPr/>
            </p:nvSpPr>
            <p:spPr>
              <a:xfrm>
                <a:off x="7010403" y="1422407"/>
                <a:ext cx="709048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TS</a:t>
                </a:r>
                <a:endParaRPr lang="en-US" sz="3200" b="1" dirty="0"/>
              </a:p>
            </p:txBody>
          </p:sp>
        </p:grpSp>
        <p:sp>
          <p:nvSpPr>
            <p:cNvPr id="28" name="Rounded Rectangle 27"/>
            <p:cNvSpPr/>
            <p:nvPr/>
          </p:nvSpPr>
          <p:spPr>
            <a:xfrm>
              <a:off x="6400802" y="3894668"/>
              <a:ext cx="1185331" cy="1066800"/>
            </a:xfrm>
            <a:prstGeom prst="round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843598" y="5579440"/>
            <a:ext cx="1205603" cy="1117595"/>
            <a:chOff x="5689602" y="5452540"/>
            <a:chExt cx="1205603" cy="1117595"/>
          </a:xfrm>
        </p:grpSpPr>
        <p:grpSp>
          <p:nvGrpSpPr>
            <p:cNvPr id="34" name="Group 33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38" name="Picture 37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39" name="Picture 38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37" name="TextBox 36"/>
              <p:cNvSpPr txBox="1"/>
              <p:nvPr/>
            </p:nvSpPr>
            <p:spPr>
              <a:xfrm>
                <a:off x="7010403" y="1422407"/>
                <a:ext cx="98296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SK1</a:t>
                </a:r>
                <a:endParaRPr lang="en-US" sz="3200" b="1" dirty="0"/>
              </a:p>
            </p:txBody>
          </p:sp>
        </p:grpSp>
        <p:sp>
          <p:nvSpPr>
            <p:cNvPr id="35" name="Rounded Rectangle 34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 w="3810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179083" y="5575260"/>
            <a:ext cx="1205603" cy="1117595"/>
            <a:chOff x="5689602" y="5452540"/>
            <a:chExt cx="1205603" cy="1117595"/>
          </a:xfrm>
        </p:grpSpPr>
        <p:grpSp>
          <p:nvGrpSpPr>
            <p:cNvPr id="41" name="Group 40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45" name="Picture 44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46" name="Picture 45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44" name="TextBox 43"/>
              <p:cNvSpPr txBox="1"/>
              <p:nvPr/>
            </p:nvSpPr>
            <p:spPr>
              <a:xfrm>
                <a:off x="7010403" y="1422407"/>
                <a:ext cx="98296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SK2</a:t>
                </a:r>
                <a:endParaRPr lang="en-US" sz="3200" b="1" dirty="0"/>
              </a:p>
            </p:txBody>
          </p:sp>
        </p:grpSp>
        <p:sp>
          <p:nvSpPr>
            <p:cNvPr id="42" name="Rounded Rectangle 41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 w="38100" cmpd="sng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/>
          <p:cNvSpPr/>
          <p:nvPr/>
        </p:nvSpPr>
        <p:spPr>
          <a:xfrm>
            <a:off x="1140920" y="2841494"/>
            <a:ext cx="1054814" cy="312134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N_DC1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320525" y="2074435"/>
            <a:ext cx="2692400" cy="1117594"/>
            <a:chOff x="2624667" y="2421473"/>
            <a:chExt cx="2692400" cy="1117594"/>
          </a:xfrm>
        </p:grpSpPr>
        <p:pic>
          <p:nvPicPr>
            <p:cNvPr id="81" name="Picture 80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2802367" y="2456781"/>
              <a:ext cx="837327" cy="1046977"/>
            </a:xfrm>
            <a:prstGeom prst="rect">
              <a:avLst/>
            </a:prstGeom>
          </p:spPr>
        </p:pic>
        <p:grpSp>
          <p:nvGrpSpPr>
            <p:cNvPr id="82" name="Group 81"/>
            <p:cNvGrpSpPr/>
            <p:nvPr/>
          </p:nvGrpSpPr>
          <p:grpSpPr>
            <a:xfrm>
              <a:off x="4097861" y="2421473"/>
              <a:ext cx="1171739" cy="1117593"/>
              <a:chOff x="6993466" y="1422407"/>
              <a:chExt cx="1171739" cy="1117593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87" name="Picture 86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88" name="Picture 87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86" name="TextBox 85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DC1</a:t>
                </a:r>
                <a:endParaRPr lang="en-US" sz="3200" b="1" dirty="0"/>
              </a:p>
            </p:txBody>
          </p:sp>
        </p:grpSp>
        <p:cxnSp>
          <p:nvCxnSpPr>
            <p:cNvPr id="83" name="Straight Connector 82"/>
            <p:cNvCxnSpPr/>
            <p:nvPr/>
          </p:nvCxnSpPr>
          <p:spPr>
            <a:xfrm flipV="1">
              <a:off x="3623733" y="3307901"/>
              <a:ext cx="747113" cy="11032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ounded Rectangle 83"/>
            <p:cNvSpPr/>
            <p:nvPr/>
          </p:nvSpPr>
          <p:spPr>
            <a:xfrm>
              <a:off x="2624667" y="2472267"/>
              <a:ext cx="2692400" cy="1066800"/>
            </a:xfrm>
            <a:prstGeom prst="roundRect">
              <a:avLst/>
            </a:prstGeom>
            <a:noFill/>
            <a:ln w="38100" cmpd="sng"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148394" y="2074436"/>
            <a:ext cx="2692400" cy="1117593"/>
            <a:chOff x="6417735" y="2417273"/>
            <a:chExt cx="2692400" cy="1117593"/>
          </a:xfrm>
        </p:grpSpPr>
        <p:cxnSp>
          <p:nvCxnSpPr>
            <p:cNvPr id="90" name="Straight Connector 89"/>
            <p:cNvCxnSpPr/>
            <p:nvPr/>
          </p:nvCxnSpPr>
          <p:spPr>
            <a:xfrm flipH="1" flipV="1">
              <a:off x="7518402" y="3324834"/>
              <a:ext cx="747113" cy="11032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/>
            <p:cNvGrpSpPr/>
            <p:nvPr/>
          </p:nvGrpSpPr>
          <p:grpSpPr>
            <a:xfrm>
              <a:off x="8166663" y="2432973"/>
              <a:ext cx="837327" cy="1052327"/>
              <a:chOff x="5067859" y="2497739"/>
              <a:chExt cx="837327" cy="1052327"/>
            </a:xfrm>
          </p:grpSpPr>
          <p:pic>
            <p:nvPicPr>
              <p:cNvPr id="98" name="Picture 97" descr="running_man_Exit.jp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6774" y="2692401"/>
                <a:ext cx="496267" cy="523480"/>
              </a:xfrm>
              <a:prstGeom prst="rect">
                <a:avLst/>
              </a:prstGeom>
            </p:spPr>
          </p:pic>
          <p:pic>
            <p:nvPicPr>
              <p:cNvPr id="99" name="Picture 98" descr="relay-onion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7859" y="2497739"/>
                <a:ext cx="837327" cy="1052327"/>
              </a:xfrm>
              <a:prstGeom prst="rect">
                <a:avLst/>
              </a:prstGeom>
            </p:spPr>
          </p:pic>
        </p:grpSp>
        <p:grpSp>
          <p:nvGrpSpPr>
            <p:cNvPr id="92" name="Group 91"/>
            <p:cNvGrpSpPr/>
            <p:nvPr/>
          </p:nvGrpSpPr>
          <p:grpSpPr>
            <a:xfrm>
              <a:off x="6468532" y="2417273"/>
              <a:ext cx="1171739" cy="1117593"/>
              <a:chOff x="6993466" y="1422407"/>
              <a:chExt cx="1171739" cy="1117593"/>
            </a:xfrm>
          </p:grpSpPr>
          <p:grpSp>
            <p:nvGrpSpPr>
              <p:cNvPr id="94" name="Group 93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96" name="Picture 95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97" name="Picture 96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95" name="TextBox 94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DC2</a:t>
                </a:r>
                <a:endParaRPr lang="en-US" sz="3200" b="1" dirty="0"/>
              </a:p>
            </p:txBody>
          </p:sp>
        </p:grpSp>
        <p:sp>
          <p:nvSpPr>
            <p:cNvPr id="93" name="Rounded Rectangle 92"/>
            <p:cNvSpPr/>
            <p:nvPr/>
          </p:nvSpPr>
          <p:spPr>
            <a:xfrm>
              <a:off x="6417735" y="2455334"/>
              <a:ext cx="2692400" cy="1066800"/>
            </a:xfrm>
            <a:prstGeom prst="roundRect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Rectangle 99"/>
          <p:cNvSpPr/>
          <p:nvPr/>
        </p:nvSpPr>
        <p:spPr>
          <a:xfrm>
            <a:off x="7966630" y="2864735"/>
            <a:ext cx="1054814" cy="3121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142632" y="2475544"/>
            <a:ext cx="1054814" cy="367664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S2_DC1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144350" y="1958910"/>
            <a:ext cx="1054814" cy="520074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S1_DC1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968341" y="2141883"/>
            <a:ext cx="1054814" cy="735329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S2_DC2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970059" y="1883566"/>
            <a:ext cx="1054814" cy="263472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S1_DC2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663702" y="5910728"/>
            <a:ext cx="1054814" cy="520074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S1_DC1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665413" y="6416600"/>
            <a:ext cx="1054814" cy="263472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S1_DC2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493753" y="5609365"/>
            <a:ext cx="1054814" cy="367664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S2_DC1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495464" y="5964551"/>
            <a:ext cx="1054814" cy="735329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S2_DC2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146056" y="1239486"/>
            <a:ext cx="1054814" cy="735329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970054" y="1164144"/>
            <a:ext cx="1054814" cy="7353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9" name="Rectangular Callout 68"/>
          <p:cNvSpPr/>
          <p:nvPr/>
        </p:nvSpPr>
        <p:spPr>
          <a:xfrm>
            <a:off x="320644" y="3511991"/>
            <a:ext cx="3472930" cy="1250457"/>
          </a:xfrm>
          <a:prstGeom prst="wedgeRectCallout">
            <a:avLst>
              <a:gd name="adj1" fmla="val -16265"/>
              <a:gd name="adj2" fmla="val -81857"/>
            </a:avLst>
          </a:prstGeom>
          <a:noFill/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rgbClr val="0917F2"/>
                </a:solidFill>
              </a:rPr>
              <a:t>Differential Privacy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Enough noise is added as long </a:t>
            </a:r>
            <a:r>
              <a:rPr lang="en-US" dirty="0" smtClean="0">
                <a:solidFill>
                  <a:schemeClr val="tx1"/>
                </a:solidFill>
              </a:rPr>
              <a:t>as a </a:t>
            </a:r>
            <a:r>
              <a:rPr lang="en-US" i="1" dirty="0" smtClean="0">
                <a:solidFill>
                  <a:schemeClr val="tx1"/>
                </a:solidFill>
              </a:rPr>
              <a:t>tunable subset of </a:t>
            </a:r>
            <a:r>
              <a:rPr lang="en-US" i="1" dirty="0" smtClean="0">
                <a:solidFill>
                  <a:schemeClr val="tx1"/>
                </a:solidFill>
              </a:rPr>
              <a:t>DCs </a:t>
            </a:r>
            <a:r>
              <a:rPr lang="en-US" i="1" dirty="0" smtClean="0">
                <a:solidFill>
                  <a:schemeClr val="tx1"/>
                </a:solidFill>
              </a:rPr>
              <a:t>are</a:t>
            </a:r>
            <a:r>
              <a:rPr lang="en-US" i="1" dirty="0" smtClean="0">
                <a:solidFill>
                  <a:schemeClr val="tx1"/>
                </a:solidFill>
              </a:rPr>
              <a:t> honest</a:t>
            </a:r>
            <a:endParaRPr lang="en-US" dirty="0" smtClean="0">
              <a:solidFill>
                <a:srgbClr val="0917F2"/>
              </a:solidFill>
            </a:endParaRPr>
          </a:p>
          <a:p>
            <a:pPr marL="742950" lvl="1" indent="-285750">
              <a:buFont typeface="Arial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715366" y="5091010"/>
            <a:ext cx="1054814" cy="312134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094792" y="5114251"/>
            <a:ext cx="1054814" cy="3121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717078" y="4725060"/>
            <a:ext cx="1054814" cy="3676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S2_DC1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718796" y="4208426"/>
            <a:ext cx="1054814" cy="5200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S1_DC1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096503" y="4391399"/>
            <a:ext cx="1054814" cy="7353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S2_DC2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098221" y="4133082"/>
            <a:ext cx="1054814" cy="2634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S1_DC2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8475940" y="3435184"/>
            <a:ext cx="1054814" cy="5200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S1_DC1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477651" y="3941056"/>
            <a:ext cx="1054814" cy="2634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S1_DC2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8484982" y="4446935"/>
            <a:ext cx="1054814" cy="3676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S2_DC1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486693" y="4802121"/>
            <a:ext cx="1054814" cy="7353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S2_DC2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5720502" y="3489002"/>
            <a:ext cx="1054814" cy="735329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7098216" y="3413660"/>
            <a:ext cx="1054814" cy="7353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759418" y="4079267"/>
            <a:ext cx="364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+</a:t>
            </a:r>
            <a:endParaRPr lang="en-US" sz="2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8180186" y="4759742"/>
            <a:ext cx="287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</a:t>
            </a:r>
            <a:endParaRPr lang="en-US" sz="2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8187889" y="3658270"/>
            <a:ext cx="287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7540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43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PrivCount</a:t>
            </a:r>
            <a:r>
              <a:rPr lang="en-US" dirty="0" smtClean="0"/>
              <a:t>: Security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4467805" y="3848992"/>
            <a:ext cx="1222537" cy="1117594"/>
            <a:chOff x="6400802" y="3843874"/>
            <a:chExt cx="1222537" cy="1117594"/>
          </a:xfrm>
        </p:grpSpPr>
        <p:grpSp>
          <p:nvGrpSpPr>
            <p:cNvPr id="27" name="Group 26"/>
            <p:cNvGrpSpPr/>
            <p:nvPr/>
          </p:nvGrpSpPr>
          <p:grpSpPr>
            <a:xfrm>
              <a:off x="6451600" y="3843874"/>
              <a:ext cx="1171739" cy="1117593"/>
              <a:chOff x="6993466" y="1422407"/>
              <a:chExt cx="1171739" cy="111759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31" name="Picture 30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32" name="Picture 31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30" name="TextBox 29"/>
              <p:cNvSpPr txBox="1"/>
              <p:nvPr/>
            </p:nvSpPr>
            <p:spPr>
              <a:xfrm>
                <a:off x="7010403" y="1422407"/>
                <a:ext cx="709048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TS</a:t>
                </a:r>
                <a:endParaRPr lang="en-US" sz="3200" b="1" dirty="0"/>
              </a:p>
            </p:txBody>
          </p:sp>
        </p:grpSp>
        <p:sp>
          <p:nvSpPr>
            <p:cNvPr id="28" name="Rounded Rectangle 27"/>
            <p:cNvSpPr/>
            <p:nvPr/>
          </p:nvSpPr>
          <p:spPr>
            <a:xfrm>
              <a:off x="6400802" y="3894668"/>
              <a:ext cx="1185331" cy="1066800"/>
            </a:xfrm>
            <a:prstGeom prst="round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843598" y="5579440"/>
            <a:ext cx="1205603" cy="1117595"/>
            <a:chOff x="5689602" y="5452540"/>
            <a:chExt cx="1205603" cy="1117595"/>
          </a:xfrm>
        </p:grpSpPr>
        <p:grpSp>
          <p:nvGrpSpPr>
            <p:cNvPr id="34" name="Group 33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38" name="Picture 37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39" name="Picture 38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37" name="TextBox 36"/>
              <p:cNvSpPr txBox="1"/>
              <p:nvPr/>
            </p:nvSpPr>
            <p:spPr>
              <a:xfrm>
                <a:off x="7010403" y="1422407"/>
                <a:ext cx="98296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SK1</a:t>
                </a:r>
                <a:endParaRPr lang="en-US" sz="3200" b="1" dirty="0"/>
              </a:p>
            </p:txBody>
          </p:sp>
        </p:grpSp>
        <p:sp>
          <p:nvSpPr>
            <p:cNvPr id="35" name="Rounded Rectangle 34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 w="3810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179083" y="5575260"/>
            <a:ext cx="1205603" cy="1117595"/>
            <a:chOff x="5689602" y="5452540"/>
            <a:chExt cx="1205603" cy="1117595"/>
          </a:xfrm>
        </p:grpSpPr>
        <p:grpSp>
          <p:nvGrpSpPr>
            <p:cNvPr id="41" name="Group 40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45" name="Picture 44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46" name="Picture 45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44" name="TextBox 43"/>
              <p:cNvSpPr txBox="1"/>
              <p:nvPr/>
            </p:nvSpPr>
            <p:spPr>
              <a:xfrm>
                <a:off x="7010403" y="1422407"/>
                <a:ext cx="98296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SK2</a:t>
                </a:r>
                <a:endParaRPr lang="en-US" sz="3200" b="1" dirty="0"/>
              </a:p>
            </p:txBody>
          </p:sp>
        </p:grpSp>
        <p:sp>
          <p:nvSpPr>
            <p:cNvPr id="42" name="Rounded Rectangle 41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 w="38100" cmpd="sng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/>
          <p:cNvSpPr/>
          <p:nvPr/>
        </p:nvSpPr>
        <p:spPr>
          <a:xfrm>
            <a:off x="1140920" y="2841494"/>
            <a:ext cx="1054814" cy="312134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N_DC1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320525" y="2074435"/>
            <a:ext cx="2692400" cy="1117594"/>
            <a:chOff x="2624667" y="2421473"/>
            <a:chExt cx="2692400" cy="1117594"/>
          </a:xfrm>
        </p:grpSpPr>
        <p:pic>
          <p:nvPicPr>
            <p:cNvPr id="81" name="Picture 80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2802367" y="2456781"/>
              <a:ext cx="837327" cy="1046977"/>
            </a:xfrm>
            <a:prstGeom prst="rect">
              <a:avLst/>
            </a:prstGeom>
          </p:spPr>
        </p:pic>
        <p:grpSp>
          <p:nvGrpSpPr>
            <p:cNvPr id="82" name="Group 81"/>
            <p:cNvGrpSpPr/>
            <p:nvPr/>
          </p:nvGrpSpPr>
          <p:grpSpPr>
            <a:xfrm>
              <a:off x="4097861" y="2421473"/>
              <a:ext cx="1171739" cy="1117593"/>
              <a:chOff x="6993466" y="1422407"/>
              <a:chExt cx="1171739" cy="1117593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87" name="Picture 86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88" name="Picture 87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86" name="TextBox 85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DC1</a:t>
                </a:r>
                <a:endParaRPr lang="en-US" sz="3200" b="1" dirty="0"/>
              </a:p>
            </p:txBody>
          </p:sp>
        </p:grpSp>
        <p:cxnSp>
          <p:nvCxnSpPr>
            <p:cNvPr id="83" name="Straight Connector 82"/>
            <p:cNvCxnSpPr/>
            <p:nvPr/>
          </p:nvCxnSpPr>
          <p:spPr>
            <a:xfrm flipV="1">
              <a:off x="3623733" y="3307901"/>
              <a:ext cx="747113" cy="11032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ounded Rectangle 83"/>
            <p:cNvSpPr/>
            <p:nvPr/>
          </p:nvSpPr>
          <p:spPr>
            <a:xfrm>
              <a:off x="2624667" y="2472267"/>
              <a:ext cx="2692400" cy="1066800"/>
            </a:xfrm>
            <a:prstGeom prst="roundRect">
              <a:avLst/>
            </a:prstGeom>
            <a:noFill/>
            <a:ln w="38100" cmpd="sng"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148394" y="2074436"/>
            <a:ext cx="2692400" cy="1117593"/>
            <a:chOff x="6417735" y="2417273"/>
            <a:chExt cx="2692400" cy="1117593"/>
          </a:xfrm>
        </p:grpSpPr>
        <p:cxnSp>
          <p:nvCxnSpPr>
            <p:cNvPr id="90" name="Straight Connector 89"/>
            <p:cNvCxnSpPr/>
            <p:nvPr/>
          </p:nvCxnSpPr>
          <p:spPr>
            <a:xfrm flipH="1" flipV="1">
              <a:off x="7518402" y="3324834"/>
              <a:ext cx="747113" cy="11032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/>
            <p:cNvGrpSpPr/>
            <p:nvPr/>
          </p:nvGrpSpPr>
          <p:grpSpPr>
            <a:xfrm>
              <a:off x="8166663" y="2432973"/>
              <a:ext cx="837327" cy="1052327"/>
              <a:chOff x="5067859" y="2497739"/>
              <a:chExt cx="837327" cy="1052327"/>
            </a:xfrm>
          </p:grpSpPr>
          <p:pic>
            <p:nvPicPr>
              <p:cNvPr id="98" name="Picture 97" descr="running_man_Exit.jp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6774" y="2692401"/>
                <a:ext cx="496267" cy="523480"/>
              </a:xfrm>
              <a:prstGeom prst="rect">
                <a:avLst/>
              </a:prstGeom>
            </p:spPr>
          </p:pic>
          <p:pic>
            <p:nvPicPr>
              <p:cNvPr id="99" name="Picture 98" descr="relay-onion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7859" y="2497739"/>
                <a:ext cx="837327" cy="1052327"/>
              </a:xfrm>
              <a:prstGeom prst="rect">
                <a:avLst/>
              </a:prstGeom>
            </p:spPr>
          </p:pic>
        </p:grpSp>
        <p:grpSp>
          <p:nvGrpSpPr>
            <p:cNvPr id="92" name="Group 91"/>
            <p:cNvGrpSpPr/>
            <p:nvPr/>
          </p:nvGrpSpPr>
          <p:grpSpPr>
            <a:xfrm>
              <a:off x="6468532" y="2417273"/>
              <a:ext cx="1171739" cy="1117593"/>
              <a:chOff x="6993466" y="1422407"/>
              <a:chExt cx="1171739" cy="1117593"/>
            </a:xfrm>
          </p:grpSpPr>
          <p:grpSp>
            <p:nvGrpSpPr>
              <p:cNvPr id="94" name="Group 93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96" name="Picture 95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97" name="Picture 96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95" name="TextBox 94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DC2</a:t>
                </a:r>
                <a:endParaRPr lang="en-US" sz="3200" b="1" dirty="0"/>
              </a:p>
            </p:txBody>
          </p:sp>
        </p:grpSp>
        <p:sp>
          <p:nvSpPr>
            <p:cNvPr id="93" name="Rounded Rectangle 92"/>
            <p:cNvSpPr/>
            <p:nvPr/>
          </p:nvSpPr>
          <p:spPr>
            <a:xfrm>
              <a:off x="6417735" y="2455334"/>
              <a:ext cx="2692400" cy="1066800"/>
            </a:xfrm>
            <a:prstGeom prst="roundRect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Rectangle 99"/>
          <p:cNvSpPr/>
          <p:nvPr/>
        </p:nvSpPr>
        <p:spPr>
          <a:xfrm>
            <a:off x="7966630" y="2864735"/>
            <a:ext cx="1054814" cy="3121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142632" y="2475544"/>
            <a:ext cx="1054814" cy="367664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S2_DC1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144350" y="1958910"/>
            <a:ext cx="1054814" cy="520074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S1_DC1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968341" y="2141883"/>
            <a:ext cx="1054814" cy="735329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S2_DC2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970059" y="1883566"/>
            <a:ext cx="1054814" cy="263472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S1_DC2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663702" y="5910728"/>
            <a:ext cx="1054814" cy="520074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S1_DC1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665413" y="6416600"/>
            <a:ext cx="1054814" cy="263472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S1_DC2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493753" y="5609365"/>
            <a:ext cx="1054814" cy="367664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S2_DC1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495464" y="5964551"/>
            <a:ext cx="1054814" cy="735329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S2_DC2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146056" y="1239486"/>
            <a:ext cx="1054814" cy="735329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970054" y="1164144"/>
            <a:ext cx="1054814" cy="7353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8" name="Rectangular Callout 67"/>
          <p:cNvSpPr/>
          <p:nvPr/>
        </p:nvSpPr>
        <p:spPr>
          <a:xfrm>
            <a:off x="404203" y="3846197"/>
            <a:ext cx="3606623" cy="1250459"/>
          </a:xfrm>
          <a:prstGeom prst="wedgeRectCallout">
            <a:avLst>
              <a:gd name="adj1" fmla="val 61877"/>
              <a:gd name="adj2" fmla="val -17502"/>
            </a:avLst>
          </a:prstGeom>
          <a:noFill/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rgbClr val="0917F2"/>
                </a:solidFill>
              </a:rPr>
              <a:t>Secure Aggregation</a:t>
            </a:r>
            <a:endParaRPr lang="en-US" dirty="0">
              <a:solidFill>
                <a:srgbClr val="0917F2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Count+</a:t>
            </a:r>
            <a:r>
              <a:rPr lang="en-US" dirty="0" err="1" smtClean="0">
                <a:solidFill>
                  <a:schemeClr val="tx1"/>
                </a:solidFill>
              </a:rPr>
              <a:t>noise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is added </a:t>
            </a:r>
            <a:r>
              <a:rPr lang="en-US" dirty="0" smtClean="0">
                <a:solidFill>
                  <a:schemeClr val="tx1"/>
                </a:solidFill>
              </a:rPr>
              <a:t>securely – the TS only </a:t>
            </a:r>
            <a:r>
              <a:rPr lang="en-US" dirty="0" smtClean="0">
                <a:solidFill>
                  <a:schemeClr val="tx1"/>
                </a:solidFill>
              </a:rPr>
              <a:t>learns the aggregated </a:t>
            </a:r>
            <a:r>
              <a:rPr lang="en-US" dirty="0" smtClean="0">
                <a:solidFill>
                  <a:schemeClr val="tx1"/>
                </a:solidFill>
              </a:rPr>
              <a:t>sum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rgbClr val="0917F2"/>
              </a:solidFill>
            </a:endParaRPr>
          </a:p>
          <a:p>
            <a:pPr marL="742950" lvl="1" indent="-285750">
              <a:buFont typeface="Arial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715366" y="5091010"/>
            <a:ext cx="1054814" cy="312134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094792" y="5114251"/>
            <a:ext cx="1054814" cy="3121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717078" y="4725060"/>
            <a:ext cx="1054814" cy="3676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S2_DC1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718796" y="4208426"/>
            <a:ext cx="1054814" cy="5200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S1_DC1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096503" y="4391399"/>
            <a:ext cx="1054814" cy="7353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S2_DC2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098221" y="4133082"/>
            <a:ext cx="1054814" cy="2634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S1_DC2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8475940" y="3435184"/>
            <a:ext cx="1054814" cy="5200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S1_DC1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477651" y="3941056"/>
            <a:ext cx="1054814" cy="2634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S1_DC2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8484982" y="4446935"/>
            <a:ext cx="1054814" cy="3676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S2_DC1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486693" y="4802121"/>
            <a:ext cx="1054814" cy="7353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S2_DC2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5720502" y="3489002"/>
            <a:ext cx="1054814" cy="735329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7098216" y="3413660"/>
            <a:ext cx="1054814" cy="7353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759418" y="4079267"/>
            <a:ext cx="364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+</a:t>
            </a:r>
            <a:endParaRPr lang="en-US" sz="2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8180186" y="4759742"/>
            <a:ext cx="287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</a:t>
            </a:r>
            <a:endParaRPr lang="en-US" sz="2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8187889" y="3658270"/>
            <a:ext cx="287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5145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44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PrivCount</a:t>
            </a:r>
            <a:r>
              <a:rPr lang="en-US" dirty="0" smtClean="0"/>
              <a:t>: Security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4467805" y="3848992"/>
            <a:ext cx="1222537" cy="1117594"/>
            <a:chOff x="6400802" y="3843874"/>
            <a:chExt cx="1222537" cy="1117594"/>
          </a:xfrm>
        </p:grpSpPr>
        <p:grpSp>
          <p:nvGrpSpPr>
            <p:cNvPr id="27" name="Group 26"/>
            <p:cNvGrpSpPr/>
            <p:nvPr/>
          </p:nvGrpSpPr>
          <p:grpSpPr>
            <a:xfrm>
              <a:off x="6451600" y="3843874"/>
              <a:ext cx="1171739" cy="1117593"/>
              <a:chOff x="6993466" y="1422407"/>
              <a:chExt cx="1171739" cy="111759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31" name="Picture 30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32" name="Picture 31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30" name="TextBox 29"/>
              <p:cNvSpPr txBox="1"/>
              <p:nvPr/>
            </p:nvSpPr>
            <p:spPr>
              <a:xfrm>
                <a:off x="7010403" y="1422407"/>
                <a:ext cx="709048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TS</a:t>
                </a:r>
                <a:endParaRPr lang="en-US" sz="3200" b="1" dirty="0"/>
              </a:p>
            </p:txBody>
          </p:sp>
        </p:grpSp>
        <p:sp>
          <p:nvSpPr>
            <p:cNvPr id="28" name="Rounded Rectangle 27"/>
            <p:cNvSpPr/>
            <p:nvPr/>
          </p:nvSpPr>
          <p:spPr>
            <a:xfrm>
              <a:off x="6400802" y="3894668"/>
              <a:ext cx="1185331" cy="1066800"/>
            </a:xfrm>
            <a:prstGeom prst="round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843598" y="5579440"/>
            <a:ext cx="1205603" cy="1117595"/>
            <a:chOff x="5689602" y="5452540"/>
            <a:chExt cx="1205603" cy="1117595"/>
          </a:xfrm>
        </p:grpSpPr>
        <p:grpSp>
          <p:nvGrpSpPr>
            <p:cNvPr id="34" name="Group 33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38" name="Picture 37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39" name="Picture 38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37" name="TextBox 36"/>
              <p:cNvSpPr txBox="1"/>
              <p:nvPr/>
            </p:nvSpPr>
            <p:spPr>
              <a:xfrm>
                <a:off x="7010403" y="1422407"/>
                <a:ext cx="98296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SK1</a:t>
                </a:r>
                <a:endParaRPr lang="en-US" sz="3200" b="1" dirty="0"/>
              </a:p>
            </p:txBody>
          </p:sp>
        </p:grpSp>
        <p:sp>
          <p:nvSpPr>
            <p:cNvPr id="35" name="Rounded Rectangle 34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 w="3810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179083" y="5575260"/>
            <a:ext cx="1205603" cy="1117595"/>
            <a:chOff x="5689602" y="5452540"/>
            <a:chExt cx="1205603" cy="1117595"/>
          </a:xfrm>
        </p:grpSpPr>
        <p:grpSp>
          <p:nvGrpSpPr>
            <p:cNvPr id="41" name="Group 40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45" name="Picture 44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46" name="Picture 45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44" name="TextBox 43"/>
              <p:cNvSpPr txBox="1"/>
              <p:nvPr/>
            </p:nvSpPr>
            <p:spPr>
              <a:xfrm>
                <a:off x="7010403" y="1422407"/>
                <a:ext cx="98296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SK2</a:t>
                </a:r>
                <a:endParaRPr lang="en-US" sz="3200" b="1" dirty="0"/>
              </a:p>
            </p:txBody>
          </p:sp>
        </p:grpSp>
        <p:sp>
          <p:nvSpPr>
            <p:cNvPr id="42" name="Rounded Rectangle 41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 w="38100" cmpd="sng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/>
          <p:cNvSpPr/>
          <p:nvPr/>
        </p:nvSpPr>
        <p:spPr>
          <a:xfrm>
            <a:off x="1140920" y="2841494"/>
            <a:ext cx="1054814" cy="312134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N_DC1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320525" y="2074435"/>
            <a:ext cx="2692400" cy="1117594"/>
            <a:chOff x="2624667" y="2421473"/>
            <a:chExt cx="2692400" cy="1117594"/>
          </a:xfrm>
        </p:grpSpPr>
        <p:pic>
          <p:nvPicPr>
            <p:cNvPr id="81" name="Picture 80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2802367" y="2456781"/>
              <a:ext cx="837327" cy="1046977"/>
            </a:xfrm>
            <a:prstGeom prst="rect">
              <a:avLst/>
            </a:prstGeom>
          </p:spPr>
        </p:pic>
        <p:grpSp>
          <p:nvGrpSpPr>
            <p:cNvPr id="82" name="Group 81"/>
            <p:cNvGrpSpPr/>
            <p:nvPr/>
          </p:nvGrpSpPr>
          <p:grpSpPr>
            <a:xfrm>
              <a:off x="4097861" y="2421473"/>
              <a:ext cx="1171739" cy="1117593"/>
              <a:chOff x="6993466" y="1422407"/>
              <a:chExt cx="1171739" cy="1117593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87" name="Picture 86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88" name="Picture 87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86" name="TextBox 85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DC1</a:t>
                </a:r>
                <a:endParaRPr lang="en-US" sz="3200" b="1" dirty="0"/>
              </a:p>
            </p:txBody>
          </p:sp>
        </p:grpSp>
        <p:cxnSp>
          <p:nvCxnSpPr>
            <p:cNvPr id="83" name="Straight Connector 82"/>
            <p:cNvCxnSpPr/>
            <p:nvPr/>
          </p:nvCxnSpPr>
          <p:spPr>
            <a:xfrm flipV="1">
              <a:off x="3623733" y="3307901"/>
              <a:ext cx="747113" cy="11032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ounded Rectangle 83"/>
            <p:cNvSpPr/>
            <p:nvPr/>
          </p:nvSpPr>
          <p:spPr>
            <a:xfrm>
              <a:off x="2624667" y="2472267"/>
              <a:ext cx="2692400" cy="1066800"/>
            </a:xfrm>
            <a:prstGeom prst="roundRect">
              <a:avLst/>
            </a:prstGeom>
            <a:noFill/>
            <a:ln w="38100" cmpd="sng"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148394" y="2074436"/>
            <a:ext cx="2692400" cy="1117593"/>
            <a:chOff x="6417735" y="2417273"/>
            <a:chExt cx="2692400" cy="1117593"/>
          </a:xfrm>
        </p:grpSpPr>
        <p:cxnSp>
          <p:nvCxnSpPr>
            <p:cNvPr id="90" name="Straight Connector 89"/>
            <p:cNvCxnSpPr/>
            <p:nvPr/>
          </p:nvCxnSpPr>
          <p:spPr>
            <a:xfrm flipH="1" flipV="1">
              <a:off x="7518402" y="3324834"/>
              <a:ext cx="747113" cy="11032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/>
            <p:cNvGrpSpPr/>
            <p:nvPr/>
          </p:nvGrpSpPr>
          <p:grpSpPr>
            <a:xfrm>
              <a:off x="8166663" y="2432973"/>
              <a:ext cx="837327" cy="1052327"/>
              <a:chOff x="5067859" y="2497739"/>
              <a:chExt cx="837327" cy="1052327"/>
            </a:xfrm>
          </p:grpSpPr>
          <p:pic>
            <p:nvPicPr>
              <p:cNvPr id="98" name="Picture 97" descr="running_man_Exit.jp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6774" y="2692401"/>
                <a:ext cx="496267" cy="523480"/>
              </a:xfrm>
              <a:prstGeom prst="rect">
                <a:avLst/>
              </a:prstGeom>
            </p:spPr>
          </p:pic>
          <p:pic>
            <p:nvPicPr>
              <p:cNvPr id="99" name="Picture 98" descr="relay-onion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7859" y="2497739"/>
                <a:ext cx="837327" cy="1052327"/>
              </a:xfrm>
              <a:prstGeom prst="rect">
                <a:avLst/>
              </a:prstGeom>
            </p:spPr>
          </p:pic>
        </p:grpSp>
        <p:grpSp>
          <p:nvGrpSpPr>
            <p:cNvPr id="92" name="Group 91"/>
            <p:cNvGrpSpPr/>
            <p:nvPr/>
          </p:nvGrpSpPr>
          <p:grpSpPr>
            <a:xfrm>
              <a:off x="6468532" y="2417273"/>
              <a:ext cx="1171739" cy="1117593"/>
              <a:chOff x="6993466" y="1422407"/>
              <a:chExt cx="1171739" cy="1117593"/>
            </a:xfrm>
          </p:grpSpPr>
          <p:grpSp>
            <p:nvGrpSpPr>
              <p:cNvPr id="94" name="Group 93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96" name="Picture 95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97" name="Picture 96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95" name="TextBox 94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DC2</a:t>
                </a:r>
                <a:endParaRPr lang="en-US" sz="3200" b="1" dirty="0"/>
              </a:p>
            </p:txBody>
          </p:sp>
        </p:grpSp>
        <p:sp>
          <p:nvSpPr>
            <p:cNvPr id="93" name="Rounded Rectangle 92"/>
            <p:cNvSpPr/>
            <p:nvPr/>
          </p:nvSpPr>
          <p:spPr>
            <a:xfrm>
              <a:off x="6417735" y="2455334"/>
              <a:ext cx="2692400" cy="1066800"/>
            </a:xfrm>
            <a:prstGeom prst="roundRect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Rectangle 99"/>
          <p:cNvSpPr/>
          <p:nvPr/>
        </p:nvSpPr>
        <p:spPr>
          <a:xfrm>
            <a:off x="7966630" y="2864735"/>
            <a:ext cx="1054814" cy="3121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142632" y="2475544"/>
            <a:ext cx="1054814" cy="367664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S2_DC1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144350" y="1958910"/>
            <a:ext cx="1054814" cy="520074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S1_DC1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968341" y="2141883"/>
            <a:ext cx="1054814" cy="735329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S2_DC2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970059" y="1883566"/>
            <a:ext cx="1054814" cy="263472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S1_DC2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663702" y="5910728"/>
            <a:ext cx="1054814" cy="520074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S1_DC1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665413" y="6416600"/>
            <a:ext cx="1054814" cy="263472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S1_DC2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493753" y="5609365"/>
            <a:ext cx="1054814" cy="367664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S2_DC1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495464" y="5964551"/>
            <a:ext cx="1054814" cy="735329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S2_DC2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146056" y="1239486"/>
            <a:ext cx="1054814" cy="735329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970054" y="1164144"/>
            <a:ext cx="1054814" cy="7353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8" name="Rectangular Callout 67"/>
          <p:cNvSpPr/>
          <p:nvPr/>
        </p:nvSpPr>
        <p:spPr>
          <a:xfrm>
            <a:off x="568200" y="4043904"/>
            <a:ext cx="3342355" cy="835518"/>
          </a:xfrm>
          <a:prstGeom prst="wedgeRectCallout">
            <a:avLst>
              <a:gd name="adj1" fmla="val 48377"/>
              <a:gd name="adj2" fmla="val -17502"/>
            </a:avLst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rgbClr val="0917F2"/>
                </a:solidFill>
              </a:rPr>
              <a:t>See paper for more details and for </a:t>
            </a:r>
            <a:r>
              <a:rPr lang="en-US" dirty="0">
                <a:solidFill>
                  <a:srgbClr val="0917F2"/>
                </a:solidFill>
              </a:rPr>
              <a:t>s</a:t>
            </a:r>
            <a:r>
              <a:rPr lang="en-US" dirty="0" smtClean="0">
                <a:solidFill>
                  <a:srgbClr val="0917F2"/>
                </a:solidFill>
              </a:rPr>
              <a:t>ecurity and privacy proofs 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rgbClr val="0917F2"/>
              </a:solidFill>
            </a:endParaRPr>
          </a:p>
          <a:p>
            <a:pPr marL="742950" lvl="1" indent="-285750">
              <a:buFont typeface="Arial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715366" y="5091010"/>
            <a:ext cx="1054814" cy="312134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094792" y="5114251"/>
            <a:ext cx="1054814" cy="3121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717078" y="4725060"/>
            <a:ext cx="1054814" cy="3676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S2_DC1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718796" y="4208426"/>
            <a:ext cx="1054814" cy="5200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S1_DC1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096503" y="4391399"/>
            <a:ext cx="1054814" cy="7353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S2_DC2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098221" y="4133082"/>
            <a:ext cx="1054814" cy="2634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S1_DC2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8475940" y="3435184"/>
            <a:ext cx="1054814" cy="5200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S1_DC1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477651" y="3941056"/>
            <a:ext cx="1054814" cy="2634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S1_DC2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8484982" y="4446935"/>
            <a:ext cx="1054814" cy="3676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S2_DC1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486693" y="4802121"/>
            <a:ext cx="1054814" cy="7353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S2_DC2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5720502" y="3489002"/>
            <a:ext cx="1054814" cy="735329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7098216" y="3413660"/>
            <a:ext cx="1054814" cy="7353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759418" y="4079267"/>
            <a:ext cx="364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+</a:t>
            </a:r>
            <a:endParaRPr lang="en-US" sz="2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8180186" y="4759742"/>
            <a:ext cx="287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</a:t>
            </a:r>
            <a:endParaRPr lang="en-US" sz="2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8187889" y="3658270"/>
            <a:ext cx="287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9444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and Measurement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457200" y="4204161"/>
            <a:ext cx="9121140" cy="2920324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/>
              <a:t>Configuring and running Tor </a:t>
            </a:r>
            <a:r>
              <a:rPr lang="en-US" dirty="0" smtClean="0"/>
              <a:t>relays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“Exploratory” measurements using various exit policies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“In-depth” measurements of most popular usage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Network-wide measurement inference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72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/>
          <p:cNvCxnSpPr>
            <a:stCxn id="35" idx="0"/>
            <a:endCxn id="28" idx="2"/>
          </p:cNvCxnSpPr>
          <p:nvPr/>
        </p:nvCxnSpPr>
        <p:spPr>
          <a:xfrm flipV="1">
            <a:off x="2535614" y="5935534"/>
            <a:ext cx="2215458" cy="625921"/>
          </a:xfrm>
          <a:prstGeom prst="line">
            <a:avLst/>
          </a:prstGeom>
          <a:ln w="38100" cmpd="sng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2" idx="0"/>
          </p:cNvCxnSpPr>
          <p:nvPr/>
        </p:nvCxnSpPr>
        <p:spPr>
          <a:xfrm flipV="1">
            <a:off x="3453327" y="5948883"/>
            <a:ext cx="1242682" cy="612572"/>
          </a:xfrm>
          <a:prstGeom prst="line">
            <a:avLst/>
          </a:prstGeom>
          <a:ln w="38100" cmpd="sng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79" idx="2"/>
            <a:endCxn id="28" idx="0"/>
          </p:cNvCxnSpPr>
          <p:nvPr/>
        </p:nvCxnSpPr>
        <p:spPr>
          <a:xfrm>
            <a:off x="3925114" y="4618675"/>
            <a:ext cx="825958" cy="575900"/>
          </a:xfrm>
          <a:prstGeom prst="line">
            <a:avLst/>
          </a:prstGeom>
          <a:ln w="38100" cmpd="sng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endCxn id="28" idx="0"/>
          </p:cNvCxnSpPr>
          <p:nvPr/>
        </p:nvCxnSpPr>
        <p:spPr>
          <a:xfrm>
            <a:off x="3125102" y="4628766"/>
            <a:ext cx="1625970" cy="565809"/>
          </a:xfrm>
          <a:prstGeom prst="line">
            <a:avLst/>
          </a:prstGeom>
          <a:ln w="38100" cmpd="sng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0" idx="2"/>
            <a:endCxn id="28" idx="0"/>
          </p:cNvCxnSpPr>
          <p:nvPr/>
        </p:nvCxnSpPr>
        <p:spPr>
          <a:xfrm>
            <a:off x="2329511" y="4418152"/>
            <a:ext cx="2421561" cy="776423"/>
          </a:xfrm>
          <a:prstGeom prst="line">
            <a:avLst/>
          </a:prstGeom>
          <a:ln w="38100" cmpd="sng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99" idx="2"/>
            <a:endCxn id="28" idx="0"/>
          </p:cNvCxnSpPr>
          <p:nvPr/>
        </p:nvCxnSpPr>
        <p:spPr>
          <a:xfrm flipH="1">
            <a:off x="4751072" y="4699455"/>
            <a:ext cx="364571" cy="495120"/>
          </a:xfrm>
          <a:prstGeom prst="line">
            <a:avLst/>
          </a:prstGeom>
          <a:ln w="38100" cmpd="sng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88" idx="2"/>
            <a:endCxn id="28" idx="0"/>
          </p:cNvCxnSpPr>
          <p:nvPr/>
        </p:nvCxnSpPr>
        <p:spPr>
          <a:xfrm flipH="1">
            <a:off x="4751072" y="4666035"/>
            <a:ext cx="1154017" cy="528540"/>
          </a:xfrm>
          <a:prstGeom prst="line">
            <a:avLst/>
          </a:prstGeom>
          <a:ln w="38100" cmpd="sng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63" idx="2"/>
          </p:cNvCxnSpPr>
          <p:nvPr/>
        </p:nvCxnSpPr>
        <p:spPr>
          <a:xfrm flipH="1">
            <a:off x="4769777" y="4515642"/>
            <a:ext cx="1924758" cy="680943"/>
          </a:xfrm>
          <a:prstGeom prst="line">
            <a:avLst/>
          </a:prstGeom>
          <a:ln w="38100" cmpd="sng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110" idx="2"/>
          </p:cNvCxnSpPr>
          <p:nvPr/>
        </p:nvCxnSpPr>
        <p:spPr>
          <a:xfrm flipH="1">
            <a:off x="4753067" y="4432089"/>
            <a:ext cx="2747624" cy="764493"/>
          </a:xfrm>
          <a:prstGeom prst="line">
            <a:avLst/>
          </a:prstGeom>
          <a:ln w="38100" cmpd="sng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>
            <a:stCxn id="119" idx="0"/>
          </p:cNvCxnSpPr>
          <p:nvPr/>
        </p:nvCxnSpPr>
        <p:spPr>
          <a:xfrm flipV="1">
            <a:off x="4371040" y="5956957"/>
            <a:ext cx="408367" cy="604498"/>
          </a:xfrm>
          <a:prstGeom prst="line">
            <a:avLst/>
          </a:prstGeom>
          <a:ln w="38100" cmpd="sng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126" idx="0"/>
          </p:cNvCxnSpPr>
          <p:nvPr/>
        </p:nvCxnSpPr>
        <p:spPr>
          <a:xfrm flipH="1" flipV="1">
            <a:off x="4712721" y="5948883"/>
            <a:ext cx="576032" cy="612572"/>
          </a:xfrm>
          <a:prstGeom prst="line">
            <a:avLst/>
          </a:prstGeom>
          <a:ln w="38100" cmpd="sng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>
            <a:stCxn id="133" idx="0"/>
          </p:cNvCxnSpPr>
          <p:nvPr/>
        </p:nvCxnSpPr>
        <p:spPr>
          <a:xfrm flipH="1" flipV="1">
            <a:off x="4629162" y="5932173"/>
            <a:ext cx="1577304" cy="629282"/>
          </a:xfrm>
          <a:prstGeom prst="line">
            <a:avLst/>
          </a:prstGeom>
          <a:ln w="38100" cmpd="sng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>
            <a:stCxn id="174" idx="0"/>
            <a:endCxn id="28" idx="2"/>
          </p:cNvCxnSpPr>
          <p:nvPr/>
        </p:nvCxnSpPr>
        <p:spPr>
          <a:xfrm flipH="1" flipV="1">
            <a:off x="4751072" y="5935534"/>
            <a:ext cx="2373107" cy="625920"/>
          </a:xfrm>
          <a:prstGeom prst="line">
            <a:avLst/>
          </a:prstGeom>
          <a:ln w="38100" cmpd="sng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Cloud 139"/>
          <p:cNvSpPr/>
          <p:nvPr/>
        </p:nvSpPr>
        <p:spPr>
          <a:xfrm>
            <a:off x="1035256" y="1153336"/>
            <a:ext cx="8055950" cy="2823727"/>
          </a:xfrm>
          <a:prstGeom prst="cloud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46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</a:t>
            </a:r>
            <a:r>
              <a:rPr lang="en-US" dirty="0" err="1" smtClean="0"/>
              <a:t>PrivCount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1935741" y="2707952"/>
            <a:ext cx="837364" cy="1751424"/>
            <a:chOff x="1964937" y="2075865"/>
            <a:chExt cx="1205599" cy="2521621"/>
          </a:xfrm>
        </p:grpSpPr>
        <p:pic>
          <p:nvPicPr>
            <p:cNvPr id="7" name="Picture 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074903" y="2075865"/>
              <a:ext cx="837327" cy="1046977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1998797" y="3479893"/>
              <a:ext cx="1171739" cy="1117593"/>
              <a:chOff x="6993466" y="1422407"/>
              <a:chExt cx="1171739" cy="1117593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13" name="Picture 12" descr="python2-300px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14" name="Picture 13" descr="privcount-bars-03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12" name="TextBox 11"/>
              <p:cNvSpPr txBox="1"/>
              <p:nvPr/>
            </p:nvSpPr>
            <p:spPr>
              <a:xfrm>
                <a:off x="7010403" y="1422407"/>
                <a:ext cx="265874" cy="8419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endParaRPr lang="en-US" sz="3200" b="1" dirty="0"/>
              </a:p>
            </p:txBody>
          </p:sp>
        </p:grpSp>
        <p:cxnSp>
          <p:nvCxnSpPr>
            <p:cNvPr id="9" name="Straight Connector 8"/>
            <p:cNvCxnSpPr/>
            <p:nvPr/>
          </p:nvCxnSpPr>
          <p:spPr>
            <a:xfrm>
              <a:off x="2514600" y="3149604"/>
              <a:ext cx="0" cy="440267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/>
            <p:cNvSpPr/>
            <p:nvPr/>
          </p:nvSpPr>
          <p:spPr>
            <a:xfrm>
              <a:off x="1964937" y="2108285"/>
              <a:ext cx="1133863" cy="24298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339429" y="5194575"/>
            <a:ext cx="849128" cy="740959"/>
            <a:chOff x="6400802" y="3894668"/>
            <a:chExt cx="1222537" cy="1066800"/>
          </a:xfrm>
        </p:grpSpPr>
        <p:grpSp>
          <p:nvGrpSpPr>
            <p:cNvPr id="29" name="Group 28"/>
            <p:cNvGrpSpPr/>
            <p:nvPr/>
          </p:nvGrpSpPr>
          <p:grpSpPr>
            <a:xfrm>
              <a:off x="6451599" y="3968284"/>
              <a:ext cx="1171740" cy="993182"/>
              <a:chOff x="6908800" y="3443351"/>
              <a:chExt cx="1171739" cy="993183"/>
            </a:xfrm>
          </p:grpSpPr>
          <p:pic>
            <p:nvPicPr>
              <p:cNvPr id="31" name="Picture 30" descr="python2-300px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08800" y="3443351"/>
                <a:ext cx="795867" cy="785255"/>
              </a:xfrm>
              <a:prstGeom prst="rect">
                <a:avLst/>
              </a:prstGeom>
            </p:spPr>
          </p:pic>
          <p:pic>
            <p:nvPicPr>
              <p:cNvPr id="32" name="Picture 31" descr="privcount-bars-03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47053" y="3505204"/>
                <a:ext cx="933486" cy="931330"/>
              </a:xfrm>
              <a:prstGeom prst="rect">
                <a:avLst/>
              </a:prstGeom>
            </p:spPr>
          </p:pic>
        </p:grpSp>
        <p:sp>
          <p:nvSpPr>
            <p:cNvPr id="28" name="Rounded Rectangle 27"/>
            <p:cNvSpPr/>
            <p:nvPr/>
          </p:nvSpPr>
          <p:spPr>
            <a:xfrm>
              <a:off x="6400802" y="3894668"/>
              <a:ext cx="1185331" cy="1066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123970" y="6561455"/>
            <a:ext cx="837367" cy="740960"/>
            <a:chOff x="5689602" y="5503335"/>
            <a:chExt cx="1205603" cy="1066800"/>
          </a:xfrm>
        </p:grpSpPr>
        <p:grpSp>
          <p:nvGrpSpPr>
            <p:cNvPr id="36" name="Group 35"/>
            <p:cNvGrpSpPr/>
            <p:nvPr/>
          </p:nvGrpSpPr>
          <p:grpSpPr>
            <a:xfrm>
              <a:off x="5723466" y="5576950"/>
              <a:ext cx="1171739" cy="993183"/>
              <a:chOff x="6908800" y="3443351"/>
              <a:chExt cx="1171739" cy="993183"/>
            </a:xfrm>
          </p:grpSpPr>
          <p:pic>
            <p:nvPicPr>
              <p:cNvPr id="38" name="Picture 37" descr="python2-300px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08800" y="3443351"/>
                <a:ext cx="795867" cy="785255"/>
              </a:xfrm>
              <a:prstGeom prst="rect">
                <a:avLst/>
              </a:prstGeom>
            </p:spPr>
          </p:pic>
          <p:pic>
            <p:nvPicPr>
              <p:cNvPr id="39" name="Picture 38" descr="privcount-bars-03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47053" y="3505204"/>
                <a:ext cx="933486" cy="931330"/>
              </a:xfrm>
              <a:prstGeom prst="rect">
                <a:avLst/>
              </a:prstGeom>
            </p:spPr>
          </p:pic>
        </p:grpSp>
        <p:sp>
          <p:nvSpPr>
            <p:cNvPr id="35" name="Rounded Rectangle 34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041683" y="6561455"/>
            <a:ext cx="837367" cy="740960"/>
            <a:chOff x="5689602" y="5503335"/>
            <a:chExt cx="1205603" cy="1066800"/>
          </a:xfrm>
        </p:grpSpPr>
        <p:grpSp>
          <p:nvGrpSpPr>
            <p:cNvPr id="43" name="Group 42"/>
            <p:cNvGrpSpPr/>
            <p:nvPr/>
          </p:nvGrpSpPr>
          <p:grpSpPr>
            <a:xfrm>
              <a:off x="5723466" y="5576950"/>
              <a:ext cx="1171739" cy="993183"/>
              <a:chOff x="6908800" y="3443351"/>
              <a:chExt cx="1171739" cy="993183"/>
            </a:xfrm>
          </p:grpSpPr>
          <p:pic>
            <p:nvPicPr>
              <p:cNvPr id="45" name="Picture 44" descr="python2-300px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08800" y="3443351"/>
                <a:ext cx="795867" cy="785255"/>
              </a:xfrm>
              <a:prstGeom prst="rect">
                <a:avLst/>
              </a:prstGeom>
            </p:spPr>
          </p:pic>
          <p:pic>
            <p:nvPicPr>
              <p:cNvPr id="46" name="Picture 45" descr="privcount-bars-03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47053" y="3505204"/>
                <a:ext cx="933486" cy="931330"/>
              </a:xfrm>
              <a:prstGeom prst="rect">
                <a:avLst/>
              </a:prstGeom>
            </p:spPr>
          </p:pic>
        </p:grpSp>
        <p:sp>
          <p:nvSpPr>
            <p:cNvPr id="42" name="Rounded Rectangle 41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300765" y="2815343"/>
            <a:ext cx="837364" cy="1741523"/>
            <a:chOff x="3217982" y="2090124"/>
            <a:chExt cx="1205599" cy="2507365"/>
          </a:xfrm>
        </p:grpSpPr>
        <p:grpSp>
          <p:nvGrpSpPr>
            <p:cNvPr id="17" name="Group 16"/>
            <p:cNvGrpSpPr/>
            <p:nvPr/>
          </p:nvGrpSpPr>
          <p:grpSpPr>
            <a:xfrm>
              <a:off x="3341334" y="2090124"/>
              <a:ext cx="837327" cy="1052327"/>
              <a:chOff x="5067859" y="2497739"/>
              <a:chExt cx="837327" cy="1052327"/>
            </a:xfrm>
          </p:grpSpPr>
          <p:pic>
            <p:nvPicPr>
              <p:cNvPr id="24" name="Picture 23" descr="running_man_Exit.jp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6774" y="2692401"/>
                <a:ext cx="496267" cy="523480"/>
              </a:xfrm>
              <a:prstGeom prst="rect">
                <a:avLst/>
              </a:prstGeom>
            </p:spPr>
          </p:pic>
          <p:pic>
            <p:nvPicPr>
              <p:cNvPr id="25" name="Picture 24" descr="relay-onion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7859" y="2497739"/>
                <a:ext cx="837327" cy="1052327"/>
              </a:xfrm>
              <a:prstGeom prst="rect">
                <a:avLst/>
              </a:prstGeom>
            </p:spPr>
          </p:pic>
        </p:grpSp>
        <p:grpSp>
          <p:nvGrpSpPr>
            <p:cNvPr id="57" name="Group 56"/>
            <p:cNvGrpSpPr/>
            <p:nvPr/>
          </p:nvGrpSpPr>
          <p:grpSpPr>
            <a:xfrm>
              <a:off x="3251842" y="3479896"/>
              <a:ext cx="1171739" cy="1117593"/>
              <a:chOff x="6993466" y="1422407"/>
              <a:chExt cx="1171739" cy="1117593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60" name="Picture 59" descr="python2-300px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61" name="Picture 60" descr="privcount-bars-03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59" name="TextBox 58"/>
              <p:cNvSpPr txBox="1"/>
              <p:nvPr/>
            </p:nvSpPr>
            <p:spPr>
              <a:xfrm>
                <a:off x="7010403" y="1422407"/>
                <a:ext cx="265874" cy="8419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endParaRPr lang="en-US" sz="3200" b="1" dirty="0"/>
              </a:p>
            </p:txBody>
          </p:sp>
        </p:grpSp>
        <p:cxnSp>
          <p:nvCxnSpPr>
            <p:cNvPr id="62" name="Straight Connector 61"/>
            <p:cNvCxnSpPr/>
            <p:nvPr/>
          </p:nvCxnSpPr>
          <p:spPr>
            <a:xfrm>
              <a:off x="3767645" y="3149607"/>
              <a:ext cx="0" cy="440267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ounded Rectangle 62"/>
            <p:cNvSpPr/>
            <p:nvPr/>
          </p:nvSpPr>
          <p:spPr>
            <a:xfrm>
              <a:off x="3217982" y="2108288"/>
              <a:ext cx="1133863" cy="24298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2741898" y="2908476"/>
            <a:ext cx="837364" cy="1751424"/>
            <a:chOff x="1964937" y="2075865"/>
            <a:chExt cx="1205599" cy="2521621"/>
          </a:xfrm>
        </p:grpSpPr>
        <p:pic>
          <p:nvPicPr>
            <p:cNvPr id="67" name="Picture 6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074903" y="2075865"/>
              <a:ext cx="837327" cy="1046977"/>
            </a:xfrm>
            <a:prstGeom prst="rect">
              <a:avLst/>
            </a:prstGeom>
          </p:spPr>
        </p:pic>
        <p:grpSp>
          <p:nvGrpSpPr>
            <p:cNvPr id="68" name="Group 67"/>
            <p:cNvGrpSpPr/>
            <p:nvPr/>
          </p:nvGrpSpPr>
          <p:grpSpPr>
            <a:xfrm>
              <a:off x="1998797" y="3479893"/>
              <a:ext cx="1171739" cy="1117593"/>
              <a:chOff x="6993466" y="1422407"/>
              <a:chExt cx="1171739" cy="1117593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73" name="Picture 72" descr="python2-300px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74" name="Picture 73" descr="privcount-bars-03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72" name="TextBox 71"/>
              <p:cNvSpPr txBox="1"/>
              <p:nvPr/>
            </p:nvSpPr>
            <p:spPr>
              <a:xfrm>
                <a:off x="7010403" y="1422407"/>
                <a:ext cx="265874" cy="8419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endParaRPr lang="en-US" sz="3200" b="1" dirty="0"/>
              </a:p>
            </p:txBody>
          </p:sp>
        </p:grpSp>
        <p:cxnSp>
          <p:nvCxnSpPr>
            <p:cNvPr id="69" name="Straight Connector 68"/>
            <p:cNvCxnSpPr/>
            <p:nvPr/>
          </p:nvCxnSpPr>
          <p:spPr>
            <a:xfrm>
              <a:off x="2514600" y="3149604"/>
              <a:ext cx="0" cy="440267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ounded Rectangle 69"/>
            <p:cNvSpPr/>
            <p:nvPr/>
          </p:nvSpPr>
          <p:spPr>
            <a:xfrm>
              <a:off x="1964937" y="2108285"/>
              <a:ext cx="1133863" cy="24298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531344" y="2908475"/>
            <a:ext cx="837364" cy="1751424"/>
            <a:chOff x="1964937" y="2075865"/>
            <a:chExt cx="1205599" cy="2521621"/>
          </a:xfrm>
        </p:grpSpPr>
        <p:pic>
          <p:nvPicPr>
            <p:cNvPr id="76" name="Picture 75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074903" y="2075865"/>
              <a:ext cx="837327" cy="1046977"/>
            </a:xfrm>
            <a:prstGeom prst="rect">
              <a:avLst/>
            </a:prstGeom>
          </p:spPr>
        </p:pic>
        <p:grpSp>
          <p:nvGrpSpPr>
            <p:cNvPr id="77" name="Group 76"/>
            <p:cNvGrpSpPr/>
            <p:nvPr/>
          </p:nvGrpSpPr>
          <p:grpSpPr>
            <a:xfrm>
              <a:off x="1998797" y="3479893"/>
              <a:ext cx="1171739" cy="1117593"/>
              <a:chOff x="6993466" y="1422407"/>
              <a:chExt cx="1171739" cy="1117593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82" name="Picture 81" descr="python2-300px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83" name="Picture 82" descr="privcount-bars-03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81" name="TextBox 80"/>
              <p:cNvSpPr txBox="1"/>
              <p:nvPr/>
            </p:nvSpPr>
            <p:spPr>
              <a:xfrm>
                <a:off x="7010403" y="1422407"/>
                <a:ext cx="265874" cy="8419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endParaRPr lang="en-US" sz="3200" b="1" dirty="0"/>
              </a:p>
            </p:txBody>
          </p:sp>
        </p:grpSp>
        <p:cxnSp>
          <p:nvCxnSpPr>
            <p:cNvPr id="78" name="Straight Connector 77"/>
            <p:cNvCxnSpPr/>
            <p:nvPr/>
          </p:nvCxnSpPr>
          <p:spPr>
            <a:xfrm>
              <a:off x="2514600" y="3149604"/>
              <a:ext cx="0" cy="440267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ounded Rectangle 78"/>
            <p:cNvSpPr/>
            <p:nvPr/>
          </p:nvSpPr>
          <p:spPr>
            <a:xfrm>
              <a:off x="1964937" y="2108285"/>
              <a:ext cx="1133863" cy="24298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5511319" y="2965736"/>
            <a:ext cx="837364" cy="1741523"/>
            <a:chOff x="3217982" y="2090124"/>
            <a:chExt cx="1205599" cy="2507365"/>
          </a:xfrm>
        </p:grpSpPr>
        <p:grpSp>
          <p:nvGrpSpPr>
            <p:cNvPr id="85" name="Group 84"/>
            <p:cNvGrpSpPr/>
            <p:nvPr/>
          </p:nvGrpSpPr>
          <p:grpSpPr>
            <a:xfrm>
              <a:off x="3341334" y="2090124"/>
              <a:ext cx="837327" cy="1052327"/>
              <a:chOff x="5067859" y="2497739"/>
              <a:chExt cx="837327" cy="1052327"/>
            </a:xfrm>
          </p:grpSpPr>
          <p:pic>
            <p:nvPicPr>
              <p:cNvPr id="93" name="Picture 92" descr="running_man_Exit.jp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6774" y="2692401"/>
                <a:ext cx="496267" cy="523480"/>
              </a:xfrm>
              <a:prstGeom prst="rect">
                <a:avLst/>
              </a:prstGeom>
            </p:spPr>
          </p:pic>
          <p:pic>
            <p:nvPicPr>
              <p:cNvPr id="94" name="Picture 93" descr="relay-onion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7859" y="2497739"/>
                <a:ext cx="837327" cy="1052327"/>
              </a:xfrm>
              <a:prstGeom prst="rect">
                <a:avLst/>
              </a:prstGeom>
            </p:spPr>
          </p:pic>
        </p:grpSp>
        <p:grpSp>
          <p:nvGrpSpPr>
            <p:cNvPr id="86" name="Group 85"/>
            <p:cNvGrpSpPr/>
            <p:nvPr/>
          </p:nvGrpSpPr>
          <p:grpSpPr>
            <a:xfrm>
              <a:off x="3251842" y="3479896"/>
              <a:ext cx="1171739" cy="1117593"/>
              <a:chOff x="6993466" y="1422407"/>
              <a:chExt cx="1171739" cy="1117593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91" name="Picture 90" descr="python2-300px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92" name="Picture 91" descr="privcount-bars-03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90" name="TextBox 89"/>
              <p:cNvSpPr txBox="1"/>
              <p:nvPr/>
            </p:nvSpPr>
            <p:spPr>
              <a:xfrm>
                <a:off x="7010403" y="1422407"/>
                <a:ext cx="265874" cy="8419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endParaRPr lang="en-US" sz="3200" b="1" dirty="0"/>
              </a:p>
            </p:txBody>
          </p:sp>
        </p:grpSp>
        <p:cxnSp>
          <p:nvCxnSpPr>
            <p:cNvPr id="87" name="Straight Connector 86"/>
            <p:cNvCxnSpPr/>
            <p:nvPr/>
          </p:nvCxnSpPr>
          <p:spPr>
            <a:xfrm>
              <a:off x="3767645" y="3149607"/>
              <a:ext cx="0" cy="440267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ounded Rectangle 87"/>
            <p:cNvSpPr/>
            <p:nvPr/>
          </p:nvSpPr>
          <p:spPr>
            <a:xfrm>
              <a:off x="3217982" y="2108288"/>
              <a:ext cx="1133863" cy="24298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4721873" y="2999156"/>
            <a:ext cx="837364" cy="1741523"/>
            <a:chOff x="3217982" y="2090124"/>
            <a:chExt cx="1205599" cy="2507365"/>
          </a:xfrm>
        </p:grpSpPr>
        <p:grpSp>
          <p:nvGrpSpPr>
            <p:cNvPr id="96" name="Group 95"/>
            <p:cNvGrpSpPr/>
            <p:nvPr/>
          </p:nvGrpSpPr>
          <p:grpSpPr>
            <a:xfrm>
              <a:off x="3341334" y="2090124"/>
              <a:ext cx="837327" cy="1052327"/>
              <a:chOff x="5067859" y="2497739"/>
              <a:chExt cx="837327" cy="1052327"/>
            </a:xfrm>
          </p:grpSpPr>
          <p:pic>
            <p:nvPicPr>
              <p:cNvPr id="104" name="Picture 103" descr="running_man_Exit.jp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6774" y="2692401"/>
                <a:ext cx="496267" cy="523480"/>
              </a:xfrm>
              <a:prstGeom prst="rect">
                <a:avLst/>
              </a:prstGeom>
            </p:spPr>
          </p:pic>
          <p:pic>
            <p:nvPicPr>
              <p:cNvPr id="105" name="Picture 104" descr="relay-onion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7859" y="2497739"/>
                <a:ext cx="837327" cy="1052327"/>
              </a:xfrm>
              <a:prstGeom prst="rect">
                <a:avLst/>
              </a:prstGeom>
            </p:spPr>
          </p:pic>
        </p:grpSp>
        <p:grpSp>
          <p:nvGrpSpPr>
            <p:cNvPr id="97" name="Group 96"/>
            <p:cNvGrpSpPr/>
            <p:nvPr/>
          </p:nvGrpSpPr>
          <p:grpSpPr>
            <a:xfrm>
              <a:off x="3251842" y="3479896"/>
              <a:ext cx="1171739" cy="1117593"/>
              <a:chOff x="6993466" y="1422407"/>
              <a:chExt cx="1171739" cy="1117593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102" name="Picture 101" descr="python2-300px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103" name="Picture 102" descr="privcount-bars-03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101" name="TextBox 100"/>
              <p:cNvSpPr txBox="1"/>
              <p:nvPr/>
            </p:nvSpPr>
            <p:spPr>
              <a:xfrm>
                <a:off x="7010403" y="1422407"/>
                <a:ext cx="265874" cy="8419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endParaRPr lang="en-US" sz="3200" b="1" dirty="0"/>
              </a:p>
            </p:txBody>
          </p:sp>
        </p:grpSp>
        <p:cxnSp>
          <p:nvCxnSpPr>
            <p:cNvPr id="98" name="Straight Connector 97"/>
            <p:cNvCxnSpPr/>
            <p:nvPr/>
          </p:nvCxnSpPr>
          <p:spPr>
            <a:xfrm>
              <a:off x="3767645" y="3149607"/>
              <a:ext cx="0" cy="440267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ounded Rectangle 98"/>
            <p:cNvSpPr/>
            <p:nvPr/>
          </p:nvSpPr>
          <p:spPr>
            <a:xfrm>
              <a:off x="3217982" y="2108288"/>
              <a:ext cx="1133863" cy="24298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106921" y="2731790"/>
            <a:ext cx="837364" cy="1741523"/>
            <a:chOff x="3217982" y="2090124"/>
            <a:chExt cx="1205599" cy="2507365"/>
          </a:xfrm>
        </p:grpSpPr>
        <p:grpSp>
          <p:nvGrpSpPr>
            <p:cNvPr id="107" name="Group 106"/>
            <p:cNvGrpSpPr/>
            <p:nvPr/>
          </p:nvGrpSpPr>
          <p:grpSpPr>
            <a:xfrm>
              <a:off x="3341334" y="2090124"/>
              <a:ext cx="837327" cy="1052327"/>
              <a:chOff x="5067859" y="2497739"/>
              <a:chExt cx="837327" cy="1052327"/>
            </a:xfrm>
          </p:grpSpPr>
          <p:pic>
            <p:nvPicPr>
              <p:cNvPr id="115" name="Picture 114" descr="running_man_Exit.jp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6774" y="2692401"/>
                <a:ext cx="496267" cy="523480"/>
              </a:xfrm>
              <a:prstGeom prst="rect">
                <a:avLst/>
              </a:prstGeom>
            </p:spPr>
          </p:pic>
          <p:pic>
            <p:nvPicPr>
              <p:cNvPr id="116" name="Picture 115" descr="relay-onion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7859" y="2497739"/>
                <a:ext cx="837327" cy="1052327"/>
              </a:xfrm>
              <a:prstGeom prst="rect">
                <a:avLst/>
              </a:prstGeom>
            </p:spPr>
          </p:pic>
        </p:grpSp>
        <p:grpSp>
          <p:nvGrpSpPr>
            <p:cNvPr id="108" name="Group 107"/>
            <p:cNvGrpSpPr/>
            <p:nvPr/>
          </p:nvGrpSpPr>
          <p:grpSpPr>
            <a:xfrm>
              <a:off x="3251842" y="3479896"/>
              <a:ext cx="1171739" cy="1117593"/>
              <a:chOff x="6993466" y="1422407"/>
              <a:chExt cx="1171739" cy="1117593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113" name="Picture 112" descr="python2-300px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114" name="Picture 113" descr="privcount-bars-03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112" name="TextBox 111"/>
              <p:cNvSpPr txBox="1"/>
              <p:nvPr/>
            </p:nvSpPr>
            <p:spPr>
              <a:xfrm>
                <a:off x="7010403" y="1422407"/>
                <a:ext cx="265874" cy="8419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endParaRPr lang="en-US" sz="3200" b="1" dirty="0"/>
              </a:p>
            </p:txBody>
          </p:sp>
        </p:grpSp>
        <p:cxnSp>
          <p:nvCxnSpPr>
            <p:cNvPr id="109" name="Straight Connector 108"/>
            <p:cNvCxnSpPr/>
            <p:nvPr/>
          </p:nvCxnSpPr>
          <p:spPr>
            <a:xfrm>
              <a:off x="3767645" y="3149607"/>
              <a:ext cx="0" cy="440267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ounded Rectangle 109"/>
            <p:cNvSpPr/>
            <p:nvPr/>
          </p:nvSpPr>
          <p:spPr>
            <a:xfrm>
              <a:off x="3217982" y="2108288"/>
              <a:ext cx="1133863" cy="24298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3959396" y="6561455"/>
            <a:ext cx="837367" cy="740960"/>
            <a:chOff x="5689602" y="5503335"/>
            <a:chExt cx="1205603" cy="1066800"/>
          </a:xfrm>
        </p:grpSpPr>
        <p:grpSp>
          <p:nvGrpSpPr>
            <p:cNvPr id="120" name="Group 119"/>
            <p:cNvGrpSpPr/>
            <p:nvPr/>
          </p:nvGrpSpPr>
          <p:grpSpPr>
            <a:xfrm>
              <a:off x="5723466" y="5576950"/>
              <a:ext cx="1171739" cy="993183"/>
              <a:chOff x="6908800" y="3443351"/>
              <a:chExt cx="1171739" cy="993183"/>
            </a:xfrm>
          </p:grpSpPr>
          <p:pic>
            <p:nvPicPr>
              <p:cNvPr id="122" name="Picture 121" descr="python2-300px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08800" y="3443351"/>
                <a:ext cx="795867" cy="785255"/>
              </a:xfrm>
              <a:prstGeom prst="rect">
                <a:avLst/>
              </a:prstGeom>
            </p:spPr>
          </p:pic>
          <p:pic>
            <p:nvPicPr>
              <p:cNvPr id="123" name="Picture 122" descr="privcount-bars-03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47053" y="3505204"/>
                <a:ext cx="933486" cy="931330"/>
              </a:xfrm>
              <a:prstGeom prst="rect">
                <a:avLst/>
              </a:prstGeom>
            </p:spPr>
          </p:pic>
        </p:grpSp>
        <p:sp>
          <p:nvSpPr>
            <p:cNvPr id="119" name="Rounded Rectangle 118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877109" y="6561455"/>
            <a:ext cx="837367" cy="740960"/>
            <a:chOff x="5689602" y="5503335"/>
            <a:chExt cx="1205603" cy="1066800"/>
          </a:xfrm>
        </p:grpSpPr>
        <p:grpSp>
          <p:nvGrpSpPr>
            <p:cNvPr id="127" name="Group 126"/>
            <p:cNvGrpSpPr/>
            <p:nvPr/>
          </p:nvGrpSpPr>
          <p:grpSpPr>
            <a:xfrm>
              <a:off x="5723466" y="5576950"/>
              <a:ext cx="1171739" cy="993183"/>
              <a:chOff x="6908800" y="3443351"/>
              <a:chExt cx="1171739" cy="993183"/>
            </a:xfrm>
          </p:grpSpPr>
          <p:pic>
            <p:nvPicPr>
              <p:cNvPr id="129" name="Picture 128" descr="python2-300px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08800" y="3443351"/>
                <a:ext cx="795867" cy="785255"/>
              </a:xfrm>
              <a:prstGeom prst="rect">
                <a:avLst/>
              </a:prstGeom>
            </p:spPr>
          </p:pic>
          <p:pic>
            <p:nvPicPr>
              <p:cNvPr id="130" name="Picture 129" descr="privcount-bars-03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47053" y="3505204"/>
                <a:ext cx="933486" cy="931330"/>
              </a:xfrm>
              <a:prstGeom prst="rect">
                <a:avLst/>
              </a:prstGeom>
            </p:spPr>
          </p:pic>
        </p:grpSp>
        <p:sp>
          <p:nvSpPr>
            <p:cNvPr id="126" name="Rounded Rectangle 125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5794822" y="6561455"/>
            <a:ext cx="837367" cy="740960"/>
            <a:chOff x="5689602" y="5503335"/>
            <a:chExt cx="1205603" cy="1066800"/>
          </a:xfrm>
        </p:grpSpPr>
        <p:grpSp>
          <p:nvGrpSpPr>
            <p:cNvPr id="134" name="Group 133"/>
            <p:cNvGrpSpPr/>
            <p:nvPr/>
          </p:nvGrpSpPr>
          <p:grpSpPr>
            <a:xfrm>
              <a:off x="5723466" y="5576950"/>
              <a:ext cx="1171739" cy="993183"/>
              <a:chOff x="6908800" y="3443351"/>
              <a:chExt cx="1171739" cy="993183"/>
            </a:xfrm>
          </p:grpSpPr>
          <p:pic>
            <p:nvPicPr>
              <p:cNvPr id="136" name="Picture 135" descr="python2-300px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08800" y="3443351"/>
                <a:ext cx="795867" cy="785255"/>
              </a:xfrm>
              <a:prstGeom prst="rect">
                <a:avLst/>
              </a:prstGeom>
            </p:spPr>
          </p:pic>
          <p:pic>
            <p:nvPicPr>
              <p:cNvPr id="137" name="Picture 136" descr="privcount-bars-03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47053" y="3505204"/>
                <a:ext cx="933486" cy="931330"/>
              </a:xfrm>
              <a:prstGeom prst="rect">
                <a:avLst/>
              </a:prstGeom>
            </p:spPr>
          </p:pic>
        </p:grpSp>
        <p:sp>
          <p:nvSpPr>
            <p:cNvPr id="133" name="Rounded Rectangle 132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6712535" y="6526174"/>
            <a:ext cx="837367" cy="776240"/>
            <a:chOff x="5689602" y="5452540"/>
            <a:chExt cx="1205603" cy="1117595"/>
          </a:xfrm>
        </p:grpSpPr>
        <p:grpSp>
          <p:nvGrpSpPr>
            <p:cNvPr id="173" name="Group 172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175" name="Group 174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177" name="Picture 176" descr="python2-300px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178" name="Picture 177" descr="privcount-bars-03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176" name="TextBox 175"/>
              <p:cNvSpPr txBox="1"/>
              <p:nvPr/>
            </p:nvSpPr>
            <p:spPr>
              <a:xfrm>
                <a:off x="7010403" y="1422407"/>
                <a:ext cx="265874" cy="841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endParaRPr lang="en-US" sz="3200" b="1" dirty="0"/>
              </a:p>
            </p:txBody>
          </p:sp>
        </p:grpSp>
        <p:sp>
          <p:nvSpPr>
            <p:cNvPr id="174" name="Rounded Rectangle 173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1" name="Picture 140" descr="relay-onio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733" y="1944217"/>
            <a:ext cx="550535" cy="691895"/>
          </a:xfrm>
          <a:prstGeom prst="rect">
            <a:avLst/>
          </a:prstGeom>
        </p:spPr>
      </p:pic>
      <p:pic>
        <p:nvPicPr>
          <p:cNvPr id="142" name="Picture 141"/>
          <p:cNvPicPr/>
          <p:nvPr/>
        </p:nvPicPr>
        <p:blipFill>
          <a:blip r:embed="rId2"/>
          <a:stretch>
            <a:fillRect/>
          </a:stretch>
        </p:blipFill>
        <p:spPr>
          <a:xfrm>
            <a:off x="2465953" y="1554063"/>
            <a:ext cx="550534" cy="688377"/>
          </a:xfrm>
          <a:prstGeom prst="rect">
            <a:avLst/>
          </a:prstGeom>
        </p:spPr>
      </p:pic>
      <p:pic>
        <p:nvPicPr>
          <p:cNvPr id="146" name="Picture 145"/>
          <p:cNvPicPr/>
          <p:nvPr/>
        </p:nvPicPr>
        <p:blipFill>
          <a:blip r:embed="rId2"/>
          <a:stretch>
            <a:fillRect/>
          </a:stretch>
        </p:blipFill>
        <p:spPr>
          <a:xfrm>
            <a:off x="5392508" y="1305414"/>
            <a:ext cx="550534" cy="688377"/>
          </a:xfrm>
          <a:prstGeom prst="rect">
            <a:avLst/>
          </a:prstGeom>
        </p:spPr>
      </p:pic>
      <p:pic>
        <p:nvPicPr>
          <p:cNvPr id="147" name="Picture 146"/>
          <p:cNvPicPr/>
          <p:nvPr/>
        </p:nvPicPr>
        <p:blipFill>
          <a:blip r:embed="rId2"/>
          <a:stretch>
            <a:fillRect/>
          </a:stretch>
        </p:blipFill>
        <p:spPr>
          <a:xfrm>
            <a:off x="7498191" y="1739884"/>
            <a:ext cx="550534" cy="688377"/>
          </a:xfrm>
          <a:prstGeom prst="rect">
            <a:avLst/>
          </a:prstGeom>
        </p:spPr>
      </p:pic>
      <p:grpSp>
        <p:nvGrpSpPr>
          <p:cNvPr id="148" name="Group 147"/>
          <p:cNvGrpSpPr/>
          <p:nvPr/>
        </p:nvGrpSpPr>
        <p:grpSpPr>
          <a:xfrm>
            <a:off x="6367552" y="1977638"/>
            <a:ext cx="638300" cy="691895"/>
            <a:chOff x="5486400" y="1426946"/>
            <a:chExt cx="882556" cy="928524"/>
          </a:xfrm>
        </p:grpSpPr>
        <p:pic>
          <p:nvPicPr>
            <p:cNvPr id="150" name="Picture 149" descr="relay-onion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7750" y="1426946"/>
              <a:ext cx="761206" cy="928524"/>
            </a:xfrm>
            <a:prstGeom prst="rect">
              <a:avLst/>
            </a:prstGeom>
          </p:spPr>
        </p:pic>
        <p:pic>
          <p:nvPicPr>
            <p:cNvPr id="151" name="Picture 150" descr="running_man_Exit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6400" y="1524000"/>
              <a:ext cx="451152" cy="461894"/>
            </a:xfrm>
            <a:prstGeom prst="rect">
              <a:avLst/>
            </a:prstGeom>
          </p:spPr>
        </p:pic>
      </p:grpSp>
      <p:grpSp>
        <p:nvGrpSpPr>
          <p:cNvPr id="153" name="Group 152"/>
          <p:cNvGrpSpPr/>
          <p:nvPr/>
        </p:nvGrpSpPr>
        <p:grpSpPr>
          <a:xfrm>
            <a:off x="3545256" y="1478335"/>
            <a:ext cx="638300" cy="691895"/>
            <a:chOff x="5486400" y="1426946"/>
            <a:chExt cx="882556" cy="928524"/>
          </a:xfrm>
        </p:grpSpPr>
        <p:pic>
          <p:nvPicPr>
            <p:cNvPr id="154" name="Picture 153" descr="relay-onion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7750" y="1426946"/>
              <a:ext cx="761206" cy="928524"/>
            </a:xfrm>
            <a:prstGeom prst="rect">
              <a:avLst/>
            </a:prstGeom>
          </p:spPr>
        </p:pic>
        <p:pic>
          <p:nvPicPr>
            <p:cNvPr id="155" name="Picture 154" descr="running_man_Exit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6400" y="1524000"/>
              <a:ext cx="451152" cy="461894"/>
            </a:xfrm>
            <a:prstGeom prst="rect">
              <a:avLst/>
            </a:prstGeom>
          </p:spPr>
        </p:pic>
      </p:grpSp>
      <p:grpSp>
        <p:nvGrpSpPr>
          <p:cNvPr id="156" name="Group 155"/>
          <p:cNvGrpSpPr/>
          <p:nvPr/>
        </p:nvGrpSpPr>
        <p:grpSpPr>
          <a:xfrm>
            <a:off x="6670358" y="1210969"/>
            <a:ext cx="638300" cy="691895"/>
            <a:chOff x="5486400" y="1426946"/>
            <a:chExt cx="882556" cy="928524"/>
          </a:xfrm>
        </p:grpSpPr>
        <p:pic>
          <p:nvPicPr>
            <p:cNvPr id="157" name="Picture 156" descr="relay-onion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7750" y="1426946"/>
              <a:ext cx="761206" cy="928524"/>
            </a:xfrm>
            <a:prstGeom prst="rect">
              <a:avLst/>
            </a:prstGeom>
          </p:spPr>
        </p:pic>
        <p:pic>
          <p:nvPicPr>
            <p:cNvPr id="159" name="Picture 158" descr="running_man_Exit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6400" y="1524000"/>
              <a:ext cx="451152" cy="461894"/>
            </a:xfrm>
            <a:prstGeom prst="rect">
              <a:avLst/>
            </a:prstGeom>
          </p:spPr>
        </p:pic>
      </p:grpSp>
      <p:pic>
        <p:nvPicPr>
          <p:cNvPr id="161" name="Picture 160" descr="relay-onio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167" y="2013065"/>
            <a:ext cx="550535" cy="691895"/>
          </a:xfrm>
          <a:prstGeom prst="rect">
            <a:avLst/>
          </a:prstGeom>
        </p:spPr>
      </p:pic>
      <p:pic>
        <p:nvPicPr>
          <p:cNvPr id="162" name="Picture 161" descr="relay-onio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793" y="2044479"/>
            <a:ext cx="550535" cy="691895"/>
          </a:xfrm>
          <a:prstGeom prst="rect">
            <a:avLst/>
          </a:prstGeom>
        </p:spPr>
      </p:pic>
      <p:pic>
        <p:nvPicPr>
          <p:cNvPr id="164" name="Picture 163" descr="Tor_project_logo_hq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555" y="1929452"/>
            <a:ext cx="1384054" cy="877930"/>
          </a:xfrm>
          <a:prstGeom prst="rect">
            <a:avLst/>
          </a:prstGeom>
        </p:spPr>
      </p:pic>
      <p:sp>
        <p:nvSpPr>
          <p:cNvPr id="165" name="Rectangular Callout 164"/>
          <p:cNvSpPr/>
          <p:nvPr/>
        </p:nvSpPr>
        <p:spPr>
          <a:xfrm>
            <a:off x="387491" y="4765266"/>
            <a:ext cx="3305811" cy="682307"/>
          </a:xfrm>
          <a:prstGeom prst="wedgeRectCallout">
            <a:avLst>
              <a:gd name="adj1" fmla="val 18532"/>
              <a:gd name="adj2" fmla="val -115928"/>
            </a:avLst>
          </a:prstGeom>
          <a:noFill/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rgbClr val="000000"/>
                </a:solidFill>
              </a:rPr>
              <a:t>3 entry relay data collectors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0.16% </a:t>
            </a:r>
            <a:r>
              <a:rPr lang="en-US" dirty="0" smtClean="0">
                <a:solidFill>
                  <a:srgbClr val="000000"/>
                </a:solidFill>
              </a:rPr>
              <a:t>entry bandwidth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pPr marL="742950" lvl="1" indent="-285750"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7" name="Rectangular Callout 166"/>
          <p:cNvSpPr/>
          <p:nvPr/>
        </p:nvSpPr>
        <p:spPr>
          <a:xfrm>
            <a:off x="6439148" y="4783983"/>
            <a:ext cx="3305811" cy="682307"/>
          </a:xfrm>
          <a:prstGeom prst="wedgeRectCallout">
            <a:avLst>
              <a:gd name="adj1" fmla="val -28482"/>
              <a:gd name="adj2" fmla="val -106131"/>
            </a:avLst>
          </a:prstGeom>
          <a:noFill/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rgbClr val="000000"/>
                </a:solidFill>
              </a:rPr>
              <a:t>4</a:t>
            </a:r>
            <a:r>
              <a:rPr lang="en-US" dirty="0" smtClean="0">
                <a:solidFill>
                  <a:srgbClr val="000000"/>
                </a:solidFill>
              </a:rPr>
              <a:t> exit relay data collectors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1.10% exit bandwidth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pPr marL="742950" lvl="1" indent="-285750"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8" name="Rectangular Callout 197"/>
          <p:cNvSpPr/>
          <p:nvPr/>
        </p:nvSpPr>
        <p:spPr>
          <a:xfrm>
            <a:off x="341344" y="5621507"/>
            <a:ext cx="3305811" cy="682307"/>
          </a:xfrm>
          <a:prstGeom prst="wedgeRectCallout">
            <a:avLst>
              <a:gd name="adj1" fmla="val 17015"/>
              <a:gd name="adj2" fmla="val 87347"/>
            </a:avLst>
          </a:prstGeom>
          <a:noFill/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rgbClr val="000000"/>
                </a:solidFill>
              </a:rPr>
              <a:t>1 TS and 6 SKs from 6 operators and 4 countries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pPr marL="742950" lvl="1" indent="-285750"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87957" y="3876800"/>
            <a:ext cx="633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DCs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63939" y="5380732"/>
            <a:ext cx="47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537011" y="6734269"/>
            <a:ext cx="60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671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47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Phases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1"/>
            <a:r>
              <a:rPr lang="en-US" dirty="0" smtClean="0"/>
              <a:t>Exploratory phases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Explore various exit policies (strict, default, open)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Explore various applications (web, interactive, other)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Gather only totals (circuits, streams, bytes)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Use Tor metrics to estimate input parameters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Run for 1 day, iterate</a:t>
            </a:r>
          </a:p>
          <a:p>
            <a:pPr marL="919163" lvl="2" indent="-457200">
              <a:buFont typeface="Arial"/>
              <a:buChar char="•"/>
            </a:pPr>
            <a:endParaRPr lang="en-US" dirty="0"/>
          </a:p>
          <a:p>
            <a:pPr lvl="1"/>
            <a:r>
              <a:rPr lang="en-US" dirty="0" smtClean="0"/>
              <a:t>In-depth phases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Focus on most popular exit policy and applications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Gather totals and histograms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Use exploratory results to estimate input parameters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Run for 4 days for client stats, 21 days for exit 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529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48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Exit Policies</a:t>
            </a:r>
            <a:endParaRPr lang="en-US" dirty="0"/>
          </a:p>
        </p:txBody>
      </p:sp>
      <p:pic>
        <p:nvPicPr>
          <p:cNvPr id="6" name="Content Placeholder 5" descr="explore.policies.pdf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644" b="-7644"/>
          <a:stretch>
            <a:fillRect/>
          </a:stretch>
        </p:blipFill>
        <p:spPr>
          <a:xfrm>
            <a:off x="457200" y="1232709"/>
            <a:ext cx="9121140" cy="5257800"/>
          </a:xfrm>
        </p:spPr>
      </p:pic>
      <p:sp>
        <p:nvSpPr>
          <p:cNvPr id="7" name="Rectangular Callout 6"/>
          <p:cNvSpPr/>
          <p:nvPr/>
        </p:nvSpPr>
        <p:spPr>
          <a:xfrm>
            <a:off x="2990390" y="6293177"/>
            <a:ext cx="3392323" cy="1222018"/>
          </a:xfrm>
          <a:prstGeom prst="wedgeRectCallout">
            <a:avLst>
              <a:gd name="adj1" fmla="val 92353"/>
              <a:gd name="adj2" fmla="val -71451"/>
            </a:avLst>
          </a:prstGeom>
          <a:noFill/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1" algn="ctr"/>
            <a:r>
              <a:rPr lang="en-US" sz="2400" dirty="0" smtClean="0">
                <a:solidFill>
                  <a:srgbClr val="000000"/>
                </a:solidFill>
              </a:rPr>
              <a:t>Open file sharing ports reduce web data transferred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864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49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Amount and Types of Traffic</a:t>
            </a:r>
            <a:endParaRPr lang="en-US" dirty="0"/>
          </a:p>
        </p:txBody>
      </p:sp>
      <p:pic>
        <p:nvPicPr>
          <p:cNvPr id="6" name="Content Placeholder 5" descr="explore.years.pdf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54" r="-15054"/>
          <a:stretch>
            <a:fillRect/>
          </a:stretch>
        </p:blipFill>
        <p:spPr>
          <a:xfrm>
            <a:off x="-461729" y="1763184"/>
            <a:ext cx="9121140" cy="5257800"/>
          </a:xfrm>
        </p:spPr>
      </p:pic>
      <p:sp>
        <p:nvSpPr>
          <p:cNvPr id="7" name="Rectangular Callout 6"/>
          <p:cNvSpPr/>
          <p:nvPr/>
        </p:nvSpPr>
        <p:spPr>
          <a:xfrm>
            <a:off x="7653993" y="1838139"/>
            <a:ext cx="2283720" cy="1786619"/>
          </a:xfrm>
          <a:prstGeom prst="wedgeRectCallout">
            <a:avLst>
              <a:gd name="adj1" fmla="val -79107"/>
              <a:gd name="adj2" fmla="val 21211"/>
            </a:avLst>
          </a:prstGeom>
          <a:noFill/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1" algn="ctr"/>
            <a:r>
              <a:rPr lang="en-US" sz="2400" dirty="0" smtClean="0">
                <a:solidFill>
                  <a:srgbClr val="000000"/>
                </a:solidFill>
              </a:rPr>
              <a:t>Increase in web traffic –</a:t>
            </a:r>
            <a:br>
              <a:rPr lang="en-US" sz="2400" dirty="0" smtClean="0">
                <a:solidFill>
                  <a:srgbClr val="000000"/>
                </a:solidFill>
              </a:rPr>
            </a:br>
            <a:r>
              <a:rPr lang="en-US" sz="2400" dirty="0" smtClean="0">
                <a:solidFill>
                  <a:srgbClr val="000000"/>
                </a:solidFill>
              </a:rPr>
              <a:t>42% in 2010 to 91% in 2016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620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5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Onion Routing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395206" y="2793848"/>
            <a:ext cx="1569962" cy="1405073"/>
          </a:xfrm>
          <a:prstGeom prst="line">
            <a:avLst/>
          </a:prstGeom>
          <a:ln w="3048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395206" y="2793848"/>
            <a:ext cx="1569962" cy="1405073"/>
          </a:xfrm>
          <a:prstGeom prst="line">
            <a:avLst/>
          </a:prstGeom>
          <a:ln w="152400">
            <a:solidFill>
              <a:srgbClr val="00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762" y="2464992"/>
            <a:ext cx="837327" cy="1052327"/>
          </a:xfrm>
          <a:prstGeom prst="rect">
            <a:avLst/>
          </a:prstGeom>
        </p:spPr>
      </p:pic>
      <p:pic>
        <p:nvPicPr>
          <p:cNvPr id="9" name="Picture 8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727" y="2464992"/>
            <a:ext cx="837327" cy="1052327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1130442" y="3346278"/>
            <a:ext cx="508712" cy="799636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7969307" y="3261104"/>
            <a:ext cx="936054" cy="799636"/>
          </a:xfrm>
          <a:prstGeom prst="rect">
            <a:avLst/>
          </a:prstGeom>
        </p:spPr>
      </p:pic>
      <p:pic>
        <p:nvPicPr>
          <p:cNvPr id="12" name="Picture 11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570" y="3546412"/>
            <a:ext cx="837327" cy="1052327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1121190" y="4198921"/>
            <a:ext cx="508712" cy="799636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4"/>
          <a:stretch>
            <a:fillRect/>
          </a:stretch>
        </p:blipFill>
        <p:spPr>
          <a:xfrm>
            <a:off x="7969307" y="2323481"/>
            <a:ext cx="936054" cy="799636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4"/>
          <a:stretch>
            <a:fillRect/>
          </a:stretch>
        </p:blipFill>
        <p:spPr>
          <a:xfrm>
            <a:off x="7969307" y="4145914"/>
            <a:ext cx="936054" cy="799636"/>
          </a:xfrm>
          <a:prstGeom prst="rect">
            <a:avLst/>
          </a:prstGeom>
        </p:spPr>
      </p:pic>
      <p:pic>
        <p:nvPicPr>
          <p:cNvPr id="16" name="Picture 15" descr="witchlines_Simple_key.png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47" y="2464993"/>
            <a:ext cx="838333" cy="431869"/>
          </a:xfrm>
          <a:prstGeom prst="rect">
            <a:avLst/>
          </a:prstGeom>
          <a:ln>
            <a:noFill/>
          </a:ln>
        </p:spPr>
      </p:pic>
      <p:pic>
        <p:nvPicPr>
          <p:cNvPr id="17" name="Picture 16" descr="witchlines_Simple_key.png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46" y="2829235"/>
            <a:ext cx="838333" cy="431869"/>
          </a:xfrm>
          <a:prstGeom prst="rect">
            <a:avLst/>
          </a:prstGeom>
          <a:ln>
            <a:noFill/>
          </a:ln>
        </p:spPr>
      </p:pic>
      <p:pic>
        <p:nvPicPr>
          <p:cNvPr id="18" name="Picture 17" descr="witchlines_Simple_key.png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80008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531" y="3130343"/>
            <a:ext cx="838333" cy="431869"/>
          </a:xfrm>
          <a:prstGeom prst="rect">
            <a:avLst/>
          </a:prstGeom>
          <a:ln>
            <a:noFill/>
          </a:ln>
        </p:spPr>
      </p:pic>
      <p:cxnSp>
        <p:nvCxnSpPr>
          <p:cNvPr id="19" name="Straight Connector 18"/>
          <p:cNvCxnSpPr/>
          <p:nvPr/>
        </p:nvCxnSpPr>
        <p:spPr>
          <a:xfrm flipH="1" flipV="1">
            <a:off x="3231263" y="4072576"/>
            <a:ext cx="1703097" cy="208805"/>
          </a:xfrm>
          <a:prstGeom prst="line">
            <a:avLst/>
          </a:prstGeom>
          <a:ln w="152400">
            <a:solidFill>
              <a:srgbClr val="00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345656" y="2736308"/>
            <a:ext cx="1619512" cy="1450778"/>
          </a:xfrm>
          <a:prstGeom prst="line">
            <a:avLst/>
          </a:prstGeom>
          <a:ln w="57150">
            <a:solidFill>
              <a:srgbClr val="B874C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231264" y="4072576"/>
            <a:ext cx="1703096" cy="208805"/>
          </a:xfrm>
          <a:prstGeom prst="line">
            <a:avLst/>
          </a:prstGeom>
          <a:ln w="57150">
            <a:solidFill>
              <a:srgbClr val="B874C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5" idx="3"/>
            <a:endCxn id="9" idx="2"/>
          </p:cNvCxnSpPr>
          <p:nvPr/>
        </p:nvCxnSpPr>
        <p:spPr>
          <a:xfrm flipV="1">
            <a:off x="5320746" y="3517319"/>
            <a:ext cx="631645" cy="669766"/>
          </a:xfrm>
          <a:prstGeom prst="line">
            <a:avLst/>
          </a:prstGeom>
          <a:ln w="57150">
            <a:solidFill>
              <a:srgbClr val="B874C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036" y="3546412"/>
            <a:ext cx="837327" cy="1052327"/>
          </a:xfrm>
          <a:prstGeom prst="rect">
            <a:avLst/>
          </a:prstGeom>
        </p:spPr>
      </p:pic>
      <p:pic>
        <p:nvPicPr>
          <p:cNvPr id="24" name="Picture 23" descr="witchlines_Simple_key.png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059" y="4281380"/>
            <a:ext cx="838333" cy="431869"/>
          </a:xfrm>
          <a:prstGeom prst="rect">
            <a:avLst/>
          </a:prstGeom>
          <a:ln>
            <a:noFill/>
          </a:ln>
        </p:spPr>
      </p:pic>
      <p:pic>
        <p:nvPicPr>
          <p:cNvPr id="25" name="Picture 24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418" y="3660922"/>
            <a:ext cx="837327" cy="1052327"/>
          </a:xfrm>
          <a:prstGeom prst="rect">
            <a:avLst/>
          </a:prstGeom>
        </p:spPr>
      </p:pic>
      <p:pic>
        <p:nvPicPr>
          <p:cNvPr id="26" name="Picture 25" descr="witchlines_Simple_key.png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027" y="4382805"/>
            <a:ext cx="838333" cy="431869"/>
          </a:xfrm>
          <a:prstGeom prst="rect">
            <a:avLst/>
          </a:prstGeom>
          <a:ln>
            <a:noFill/>
          </a:ln>
        </p:spPr>
      </p:pic>
      <p:pic>
        <p:nvPicPr>
          <p:cNvPr id="27" name="Picture 26" descr="witchlines_Simple_key.png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80008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46" y="3220699"/>
            <a:ext cx="838333" cy="431869"/>
          </a:xfrm>
          <a:prstGeom prst="rect">
            <a:avLst/>
          </a:prstGeom>
          <a:ln>
            <a:noFill/>
          </a:ln>
        </p:spPr>
      </p:pic>
      <p:pic>
        <p:nvPicPr>
          <p:cNvPr id="32" name="Picture 31"/>
          <p:cNvPicPr/>
          <p:nvPr/>
        </p:nvPicPr>
        <p:blipFill>
          <a:blip r:embed="rId3"/>
          <a:stretch>
            <a:fillRect/>
          </a:stretch>
        </p:blipFill>
        <p:spPr>
          <a:xfrm>
            <a:off x="1121190" y="2522060"/>
            <a:ext cx="508712" cy="799636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438472" y="5808212"/>
            <a:ext cx="2963467" cy="1375713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544307" y="6155921"/>
            <a:ext cx="1103744" cy="15119"/>
            <a:chOff x="544307" y="6409916"/>
            <a:chExt cx="1103744" cy="15119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549704" y="6423324"/>
              <a:ext cx="1098347" cy="1709"/>
            </a:xfrm>
            <a:prstGeom prst="line">
              <a:avLst/>
            </a:prstGeom>
            <a:ln w="3048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 flipV="1">
              <a:off x="544307" y="6409916"/>
              <a:ext cx="1103741" cy="15117"/>
            </a:xfrm>
            <a:prstGeom prst="line">
              <a:avLst/>
            </a:prstGeom>
            <a:ln w="152400">
              <a:solidFill>
                <a:srgbClr val="00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44311" y="6409916"/>
              <a:ext cx="1088621" cy="15119"/>
            </a:xfrm>
            <a:prstGeom prst="line">
              <a:avLst/>
            </a:prstGeom>
            <a:ln w="57150">
              <a:solidFill>
                <a:srgbClr val="B874C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681576" y="5050037"/>
            <a:ext cx="1387939" cy="533764"/>
          </a:xfrm>
          <a:prstGeom prst="rect">
            <a:avLst/>
          </a:prstGeom>
          <a:noFill/>
        </p:spPr>
        <p:txBody>
          <a:bodyPr wrap="square" lIns="101882" tIns="50941" rIns="101882" bIns="50941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B3AF5"/>
                </a:solidFill>
              </a:rPr>
              <a:t>Users</a:t>
            </a:r>
            <a:endParaRPr lang="en-US" sz="2800" dirty="0">
              <a:solidFill>
                <a:srgbClr val="0B3AF5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28001" y="5050037"/>
            <a:ext cx="2724146" cy="533764"/>
          </a:xfrm>
          <a:prstGeom prst="rect">
            <a:avLst/>
          </a:prstGeom>
          <a:noFill/>
        </p:spPr>
        <p:txBody>
          <a:bodyPr wrap="square" lIns="101882" tIns="50941" rIns="101882" bIns="50941" rtlCol="0">
            <a:spAutoFit/>
          </a:bodyPr>
          <a:lstStyle/>
          <a:p>
            <a:pPr algn="ctr"/>
            <a:r>
              <a:rPr lang="en-US" sz="2800" dirty="0">
                <a:solidFill>
                  <a:srgbClr val="0B3AF5"/>
                </a:solidFill>
              </a:rPr>
              <a:t>Destinations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835528" y="5050037"/>
            <a:ext cx="4192473" cy="533764"/>
          </a:xfrm>
          <a:prstGeom prst="rect">
            <a:avLst/>
          </a:prstGeom>
          <a:noFill/>
        </p:spPr>
        <p:txBody>
          <a:bodyPr wrap="square" lIns="101882" tIns="50941" rIns="101882" bIns="50941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B3AF5"/>
                </a:solidFill>
              </a:rPr>
              <a:t>Relays</a:t>
            </a:r>
            <a:endParaRPr lang="en-US" sz="2800" dirty="0">
              <a:solidFill>
                <a:srgbClr val="0B3AF5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77237" y="5870623"/>
            <a:ext cx="1387939" cy="533764"/>
          </a:xfrm>
          <a:prstGeom prst="rect">
            <a:avLst/>
          </a:prstGeom>
          <a:noFill/>
        </p:spPr>
        <p:txBody>
          <a:bodyPr wrap="square" lIns="101882" tIns="50941" rIns="101882" bIns="50941" rtlCol="0">
            <a:spAutoFit/>
          </a:bodyPr>
          <a:lstStyle/>
          <a:p>
            <a:r>
              <a:rPr lang="en-US" sz="2800" dirty="0" smtClean="0">
                <a:solidFill>
                  <a:srgbClr val="0B3AF5"/>
                </a:solidFill>
              </a:rPr>
              <a:t>Circuit</a:t>
            </a:r>
            <a:endParaRPr lang="en-US" sz="2800" dirty="0">
              <a:solidFill>
                <a:srgbClr val="0B3AF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784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50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Number of Unique Users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685184" y="1562060"/>
            <a:ext cx="3738690" cy="5608034"/>
            <a:chOff x="685184" y="1562060"/>
            <a:chExt cx="3738690" cy="5608034"/>
          </a:xfrm>
        </p:grpSpPr>
        <p:pic>
          <p:nvPicPr>
            <p:cNvPr id="10" name="Picture 9" descr="users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84" y="1562060"/>
              <a:ext cx="3738690" cy="5608034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852301" y="2088793"/>
              <a:ext cx="1453924" cy="417759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ular Callout 14"/>
          <p:cNvSpPr/>
          <p:nvPr/>
        </p:nvSpPr>
        <p:spPr>
          <a:xfrm>
            <a:off x="5241221" y="1800432"/>
            <a:ext cx="4003263" cy="1326211"/>
          </a:xfrm>
          <a:prstGeom prst="wedgeRectCallout">
            <a:avLst>
              <a:gd name="adj1" fmla="val -79211"/>
              <a:gd name="adj2" fmla="val 56150"/>
            </a:avLst>
          </a:prstGeom>
          <a:noFill/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1" algn="ctr"/>
            <a:r>
              <a:rPr lang="en-US" sz="2400" dirty="0" smtClean="0">
                <a:solidFill>
                  <a:srgbClr val="000000"/>
                </a:solidFill>
              </a:rPr>
              <a:t>710k total users</a:t>
            </a:r>
          </a:p>
          <a:p>
            <a:pPr marL="0" lvl="1" algn="ctr"/>
            <a:r>
              <a:rPr lang="en-US" sz="2400" dirty="0" smtClean="0">
                <a:solidFill>
                  <a:srgbClr val="000000"/>
                </a:solidFill>
              </a:rPr>
              <a:t>550k (77%) active users</a:t>
            </a:r>
          </a:p>
          <a:p>
            <a:pPr marL="0" lvl="1" algn="ctr"/>
            <a:r>
              <a:rPr lang="en-US" sz="2400" dirty="0" smtClean="0">
                <a:solidFill>
                  <a:srgbClr val="000000"/>
                </a:solidFill>
              </a:rPr>
              <a:t>In an average 10 </a:t>
            </a:r>
            <a:r>
              <a:rPr lang="en-US" sz="2400" dirty="0" err="1" smtClean="0">
                <a:solidFill>
                  <a:srgbClr val="000000"/>
                </a:solidFill>
              </a:rPr>
              <a:t>mins</a:t>
            </a:r>
            <a:r>
              <a:rPr lang="en-US" sz="2400" dirty="0" smtClean="0">
                <a:solidFill>
                  <a:srgbClr val="000000"/>
                </a:solidFill>
              </a:rPr>
              <a:t>.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383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51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Number of Unique Users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685184" y="1562060"/>
            <a:ext cx="3738690" cy="5608034"/>
            <a:chOff x="685184" y="1562060"/>
            <a:chExt cx="3738690" cy="5608034"/>
          </a:xfrm>
        </p:grpSpPr>
        <p:pic>
          <p:nvPicPr>
            <p:cNvPr id="10" name="Picture 9" descr="users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84" y="1562060"/>
              <a:ext cx="3738690" cy="5608034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852301" y="2088793"/>
              <a:ext cx="1453924" cy="417759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ular Callout 12"/>
          <p:cNvSpPr/>
          <p:nvPr/>
        </p:nvSpPr>
        <p:spPr>
          <a:xfrm>
            <a:off x="4839251" y="3482706"/>
            <a:ext cx="4486253" cy="2146978"/>
          </a:xfrm>
          <a:prstGeom prst="wedgeRectCallout">
            <a:avLst>
              <a:gd name="adj1" fmla="val -49827"/>
              <a:gd name="adj2" fmla="val 27210"/>
            </a:avLst>
          </a:prstGeom>
          <a:noFill/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1" algn="ctr"/>
            <a:r>
              <a:rPr lang="en-US" sz="2400" dirty="0" smtClean="0">
                <a:solidFill>
                  <a:srgbClr val="000000"/>
                </a:solidFill>
              </a:rPr>
              <a:t>~800k – ~1.6m average </a:t>
            </a:r>
            <a:r>
              <a:rPr lang="en-US" sz="2400" i="1" dirty="0" smtClean="0">
                <a:solidFill>
                  <a:srgbClr val="000000"/>
                </a:solidFill>
              </a:rPr>
              <a:t>concurrent</a:t>
            </a:r>
            <a:r>
              <a:rPr lang="en-US" sz="2400" dirty="0" smtClean="0">
                <a:solidFill>
                  <a:srgbClr val="000000"/>
                </a:solidFill>
              </a:rPr>
              <a:t> users</a:t>
            </a:r>
          </a:p>
          <a:p>
            <a:pPr marL="0" lvl="1" algn="ctr"/>
            <a:r>
              <a:rPr lang="en-US" sz="2000" dirty="0" smtClean="0">
                <a:solidFill>
                  <a:srgbClr val="000000"/>
                </a:solidFill>
              </a:rPr>
              <a:t>(Tor </a:t>
            </a:r>
            <a:r>
              <a:rPr lang="en-US" sz="2000" dirty="0">
                <a:solidFill>
                  <a:srgbClr val="000000"/>
                </a:solidFill>
              </a:rPr>
              <a:t>Browser update pings </a:t>
            </a:r>
            <a:r>
              <a:rPr lang="en-US" sz="2000" dirty="0" smtClean="0">
                <a:solidFill>
                  <a:srgbClr val="000000"/>
                </a:solidFill>
              </a:rPr>
              <a:t>– </a:t>
            </a:r>
            <a:br>
              <a:rPr lang="en-US" sz="2000" dirty="0" smtClean="0">
                <a:solidFill>
                  <a:srgbClr val="000000"/>
                </a:solidFill>
              </a:rPr>
            </a:br>
            <a:r>
              <a:rPr lang="en-US" sz="2000" dirty="0" smtClean="0">
                <a:solidFill>
                  <a:srgbClr val="000000"/>
                </a:solidFill>
              </a:rPr>
              <a:t>https</a:t>
            </a:r>
            <a:r>
              <a:rPr lang="en-US" sz="2000" dirty="0">
                <a:solidFill>
                  <a:srgbClr val="000000"/>
                </a:solidFill>
              </a:rPr>
              <a:t>://tor-</a:t>
            </a:r>
            <a:r>
              <a:rPr lang="en-US" sz="2000" dirty="0" err="1">
                <a:solidFill>
                  <a:srgbClr val="000000"/>
                </a:solidFill>
              </a:rPr>
              <a:t>metrics.shinyapps.io</a:t>
            </a:r>
            <a:r>
              <a:rPr lang="en-US" sz="2000" dirty="0">
                <a:solidFill>
                  <a:srgbClr val="000000"/>
                </a:solidFill>
              </a:rPr>
              <a:t>/webstats2</a:t>
            </a:r>
            <a:r>
              <a:rPr lang="en-US" sz="2000" dirty="0" smtClean="0">
                <a:solidFill>
                  <a:srgbClr val="000000"/>
                </a:solidFill>
              </a:rPr>
              <a:t>/)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5241221" y="1800432"/>
            <a:ext cx="4003263" cy="1326211"/>
          </a:xfrm>
          <a:prstGeom prst="wedgeRectCallout">
            <a:avLst>
              <a:gd name="adj1" fmla="val -79211"/>
              <a:gd name="adj2" fmla="val 56150"/>
            </a:avLst>
          </a:prstGeom>
          <a:noFill/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1" algn="ctr"/>
            <a:r>
              <a:rPr lang="en-US" sz="2400" dirty="0" smtClean="0">
                <a:solidFill>
                  <a:srgbClr val="000000"/>
                </a:solidFill>
              </a:rPr>
              <a:t>710k total users</a:t>
            </a:r>
          </a:p>
          <a:p>
            <a:pPr marL="0" lvl="1" algn="ctr"/>
            <a:r>
              <a:rPr lang="en-US" sz="2400" dirty="0" smtClean="0">
                <a:solidFill>
                  <a:srgbClr val="000000"/>
                </a:solidFill>
              </a:rPr>
              <a:t>550k (77%) active users</a:t>
            </a:r>
          </a:p>
          <a:p>
            <a:pPr marL="0" lvl="1" algn="ctr"/>
            <a:r>
              <a:rPr lang="en-US" sz="2400" dirty="0" smtClean="0">
                <a:solidFill>
                  <a:srgbClr val="000000"/>
                </a:solidFill>
              </a:rPr>
              <a:t>In an average 10 </a:t>
            </a:r>
            <a:r>
              <a:rPr lang="en-US" sz="2400" dirty="0" err="1" smtClean="0">
                <a:solidFill>
                  <a:srgbClr val="000000"/>
                </a:solidFill>
              </a:rPr>
              <a:t>mins</a:t>
            </a:r>
            <a:r>
              <a:rPr lang="en-US" sz="2400" dirty="0" smtClean="0">
                <a:solidFill>
                  <a:srgbClr val="000000"/>
                </a:solidFill>
              </a:rPr>
              <a:t>.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850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52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Number of Unique Users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685184" y="1562060"/>
            <a:ext cx="3738690" cy="5608034"/>
            <a:chOff x="685184" y="1562060"/>
            <a:chExt cx="3738690" cy="5608034"/>
          </a:xfrm>
        </p:grpSpPr>
        <p:pic>
          <p:nvPicPr>
            <p:cNvPr id="10" name="Picture 9" descr="users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84" y="1562060"/>
              <a:ext cx="3738690" cy="5608034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852301" y="2088793"/>
              <a:ext cx="1453924" cy="417759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ular Callout 12"/>
          <p:cNvSpPr/>
          <p:nvPr/>
        </p:nvSpPr>
        <p:spPr>
          <a:xfrm>
            <a:off x="4839251" y="3482706"/>
            <a:ext cx="4486253" cy="2146978"/>
          </a:xfrm>
          <a:prstGeom prst="wedgeRectCallout">
            <a:avLst>
              <a:gd name="adj1" fmla="val -49827"/>
              <a:gd name="adj2" fmla="val 27210"/>
            </a:avLst>
          </a:prstGeom>
          <a:noFill/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1" algn="ctr"/>
            <a:r>
              <a:rPr lang="en-US" sz="2400" dirty="0" smtClean="0">
                <a:solidFill>
                  <a:srgbClr val="000000"/>
                </a:solidFill>
              </a:rPr>
              <a:t>~800k – ~1.6m average </a:t>
            </a:r>
            <a:r>
              <a:rPr lang="en-US" sz="2400" i="1" dirty="0" smtClean="0">
                <a:solidFill>
                  <a:srgbClr val="000000"/>
                </a:solidFill>
              </a:rPr>
              <a:t>concurrent</a:t>
            </a:r>
            <a:r>
              <a:rPr lang="en-US" sz="2400" dirty="0" smtClean="0">
                <a:solidFill>
                  <a:srgbClr val="000000"/>
                </a:solidFill>
              </a:rPr>
              <a:t> users</a:t>
            </a:r>
          </a:p>
          <a:p>
            <a:pPr marL="0" lvl="1" algn="ctr"/>
            <a:r>
              <a:rPr lang="en-US" sz="2000" dirty="0" smtClean="0">
                <a:solidFill>
                  <a:srgbClr val="000000"/>
                </a:solidFill>
              </a:rPr>
              <a:t>(Tor </a:t>
            </a:r>
            <a:r>
              <a:rPr lang="en-US" sz="2000" dirty="0">
                <a:solidFill>
                  <a:srgbClr val="000000"/>
                </a:solidFill>
              </a:rPr>
              <a:t>Browser update pings </a:t>
            </a:r>
            <a:r>
              <a:rPr lang="en-US" sz="2000" dirty="0" smtClean="0">
                <a:solidFill>
                  <a:srgbClr val="000000"/>
                </a:solidFill>
              </a:rPr>
              <a:t>– </a:t>
            </a:r>
            <a:br>
              <a:rPr lang="en-US" sz="2000" dirty="0" smtClean="0">
                <a:solidFill>
                  <a:srgbClr val="000000"/>
                </a:solidFill>
              </a:rPr>
            </a:br>
            <a:r>
              <a:rPr lang="en-US" sz="2000" dirty="0" smtClean="0">
                <a:solidFill>
                  <a:srgbClr val="000000"/>
                </a:solidFill>
              </a:rPr>
              <a:t>https</a:t>
            </a:r>
            <a:r>
              <a:rPr lang="en-US" sz="2000" dirty="0">
                <a:solidFill>
                  <a:srgbClr val="000000"/>
                </a:solidFill>
              </a:rPr>
              <a:t>://tor-</a:t>
            </a:r>
            <a:r>
              <a:rPr lang="en-US" sz="2000" dirty="0" err="1">
                <a:solidFill>
                  <a:srgbClr val="000000"/>
                </a:solidFill>
              </a:rPr>
              <a:t>metrics.shinyapps.io</a:t>
            </a:r>
            <a:r>
              <a:rPr lang="en-US" sz="2000" dirty="0">
                <a:solidFill>
                  <a:srgbClr val="000000"/>
                </a:solidFill>
              </a:rPr>
              <a:t>/webstats2</a:t>
            </a:r>
            <a:r>
              <a:rPr lang="en-US" sz="2000" dirty="0" smtClean="0">
                <a:solidFill>
                  <a:srgbClr val="000000"/>
                </a:solidFill>
              </a:rPr>
              <a:t>/)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4813532" y="5913905"/>
            <a:ext cx="4486253" cy="1319416"/>
          </a:xfrm>
          <a:prstGeom prst="wedgeRectCallout">
            <a:avLst>
              <a:gd name="adj1" fmla="val -49827"/>
              <a:gd name="adj2" fmla="val 27210"/>
            </a:avLst>
          </a:prstGeom>
          <a:noFill/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1" algn="ctr"/>
            <a:r>
              <a:rPr lang="en-US" sz="2400" dirty="0" smtClean="0">
                <a:solidFill>
                  <a:srgbClr val="000000"/>
                </a:solidFill>
              </a:rPr>
              <a:t>~1.75m </a:t>
            </a:r>
            <a:r>
              <a:rPr lang="en-US" sz="2400" i="1" dirty="0" smtClean="0">
                <a:solidFill>
                  <a:srgbClr val="000000"/>
                </a:solidFill>
              </a:rPr>
              <a:t>daily</a:t>
            </a:r>
            <a:r>
              <a:rPr lang="en-US" sz="2400" dirty="0" smtClean="0">
                <a:solidFill>
                  <a:srgbClr val="000000"/>
                </a:solidFill>
              </a:rPr>
              <a:t> users</a:t>
            </a:r>
            <a:br>
              <a:rPr lang="en-US" sz="2400" dirty="0" smtClean="0">
                <a:solidFill>
                  <a:srgbClr val="000000"/>
                </a:solidFill>
              </a:rPr>
            </a:b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(Consensus downloads –</a:t>
            </a:r>
            <a:r>
              <a:rPr lang="en-US" sz="2000" dirty="0">
                <a:solidFill>
                  <a:srgbClr val="000000"/>
                </a:solidFill>
              </a:rPr>
              <a:t/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https://</a:t>
            </a:r>
            <a:r>
              <a:rPr lang="en-US" sz="2000" dirty="0" err="1">
                <a:solidFill>
                  <a:srgbClr val="000000"/>
                </a:solidFill>
              </a:rPr>
              <a:t>metrics.torproject.org</a:t>
            </a:r>
            <a:r>
              <a:rPr lang="en-US" sz="2000" dirty="0">
                <a:solidFill>
                  <a:srgbClr val="000000"/>
                </a:solidFill>
              </a:rPr>
              <a:t>)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5241221" y="1800432"/>
            <a:ext cx="4003263" cy="1326211"/>
          </a:xfrm>
          <a:prstGeom prst="wedgeRectCallout">
            <a:avLst>
              <a:gd name="adj1" fmla="val -79211"/>
              <a:gd name="adj2" fmla="val 56150"/>
            </a:avLst>
          </a:prstGeom>
          <a:noFill/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1" algn="ctr"/>
            <a:r>
              <a:rPr lang="en-US" sz="2400" dirty="0" smtClean="0">
                <a:solidFill>
                  <a:srgbClr val="000000"/>
                </a:solidFill>
              </a:rPr>
              <a:t>710k total users</a:t>
            </a:r>
          </a:p>
          <a:p>
            <a:pPr marL="0" lvl="1" algn="ctr"/>
            <a:r>
              <a:rPr lang="en-US" sz="2400" dirty="0" smtClean="0">
                <a:solidFill>
                  <a:srgbClr val="000000"/>
                </a:solidFill>
              </a:rPr>
              <a:t>550k (77%) active users</a:t>
            </a:r>
          </a:p>
          <a:p>
            <a:pPr marL="0" lvl="1" algn="ctr"/>
            <a:r>
              <a:rPr lang="en-US" sz="2400" dirty="0" smtClean="0">
                <a:solidFill>
                  <a:srgbClr val="000000"/>
                </a:solidFill>
              </a:rPr>
              <a:t>In an average 10 </a:t>
            </a:r>
            <a:r>
              <a:rPr lang="en-US" sz="2400" dirty="0" err="1" smtClean="0">
                <a:solidFill>
                  <a:srgbClr val="000000"/>
                </a:solidFill>
              </a:rPr>
              <a:t>mins</a:t>
            </a:r>
            <a:r>
              <a:rPr lang="en-US" sz="2400" dirty="0" smtClean="0">
                <a:solidFill>
                  <a:srgbClr val="000000"/>
                </a:solidFill>
              </a:rPr>
              <a:t>.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850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53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Traffic Modeling Statistics</a:t>
            </a:r>
            <a:endParaRPr lang="en-US" dirty="0"/>
          </a:p>
        </p:txBody>
      </p:sp>
      <p:pic>
        <p:nvPicPr>
          <p:cNvPr id="6" name="Content Placeholder 5" descr="Screen Shot 2016-10-04 at 12.52.21 AM.png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682" b="-34682"/>
          <a:stretch>
            <a:fillRect/>
          </a:stretch>
        </p:blipFill>
        <p:spPr>
          <a:xfrm>
            <a:off x="192928" y="1611386"/>
            <a:ext cx="9810259" cy="5654643"/>
          </a:xfrm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457200" y="1763184"/>
            <a:ext cx="912114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b="1" kern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1963" indent="-234950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40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738" indent="-236538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−"/>
              <a:defRPr sz="2000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0663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b="0" u="none" kern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796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941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6086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4230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More results in the paper!</a:t>
            </a:r>
          </a:p>
          <a:p>
            <a:pPr marL="919163" lvl="2" indent="-45720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1073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54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err="1" smtClean="0"/>
              <a:t>PrivCount</a:t>
            </a:r>
            <a:endParaRPr lang="en-US" dirty="0" smtClean="0"/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Distributed measurement system using secret sharing</a:t>
            </a:r>
            <a:endParaRPr lang="en-US" dirty="0" smtClean="0"/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Safer Tor measurement study</a:t>
            </a:r>
            <a:endParaRPr lang="en-US" dirty="0" smtClean="0"/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Open source: </a:t>
            </a:r>
            <a:r>
              <a:rPr lang="en-US" dirty="0" smtClean="0">
                <a:hlinkClick r:id="rId2"/>
              </a:rPr>
              <a:t>https://github.com/privcount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Future measurement plans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Network traffic to create realistic traffic models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Onion services to improve reliability and scalability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Better techniques for cardinality (e.g., # unique users)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Detecting denial of service attacks and other misbehavior</a:t>
            </a:r>
            <a:endParaRPr lang="en-US" dirty="0"/>
          </a:p>
          <a:p>
            <a:pPr lvl="1"/>
            <a:r>
              <a:rPr lang="en-US" dirty="0" smtClean="0"/>
              <a:t>Contact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>
                <a:hlinkClick r:id="rId3"/>
              </a:rPr>
              <a:t>rob.g.jansen@nrl.navy.mil</a:t>
            </a:r>
            <a:r>
              <a:rPr lang="en-US" dirty="0" smtClean="0"/>
              <a:t>, </a:t>
            </a:r>
            <a:r>
              <a:rPr lang="en-US" dirty="0" err="1" smtClean="0"/>
              <a:t>robgjansen.com</a:t>
            </a:r>
            <a:r>
              <a:rPr lang="en-US" dirty="0" smtClean="0"/>
              <a:t>, @</a:t>
            </a:r>
            <a:r>
              <a:rPr lang="en-US" dirty="0" err="1" smtClean="0"/>
              <a:t>robgjansen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7829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254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56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PrivCount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PrivEx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1"/>
            <a:r>
              <a:rPr lang="en-US" dirty="0" smtClean="0"/>
              <a:t>How does </a:t>
            </a:r>
            <a:r>
              <a:rPr lang="en-US" dirty="0" err="1" smtClean="0"/>
              <a:t>PrivCount</a:t>
            </a:r>
            <a:r>
              <a:rPr lang="en-US" dirty="0" smtClean="0"/>
              <a:t> enhance </a:t>
            </a:r>
            <a:r>
              <a:rPr lang="en-US" dirty="0" err="1" smtClean="0"/>
              <a:t>PrivEx</a:t>
            </a:r>
            <a:endParaRPr lang="en-US" dirty="0" smtClean="0"/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Multi-phase iterative measurement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/>
              <a:t>E</a:t>
            </a:r>
            <a:r>
              <a:rPr lang="en-US" dirty="0" smtClean="0"/>
              <a:t>xpanded </a:t>
            </a:r>
            <a:r>
              <a:rPr lang="en-US" dirty="0"/>
              <a:t>privacy notion that </a:t>
            </a:r>
            <a:r>
              <a:rPr lang="en-US" dirty="0" smtClean="0"/>
              <a:t>simultaneously </a:t>
            </a:r>
            <a:r>
              <a:rPr lang="en-US" dirty="0"/>
              <a:t>handles multiple types of measurements 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Optimal allocation of the </a:t>
            </a:r>
            <a:r>
              <a:rPr lang="en-US" dirty="0" err="1" smtClean="0"/>
              <a:t>ε</a:t>
            </a:r>
            <a:r>
              <a:rPr lang="en-US" dirty="0" smtClean="0"/>
              <a:t> privacy budget across multiple statistics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err="1"/>
              <a:t>C</a:t>
            </a:r>
            <a:r>
              <a:rPr lang="en-US" dirty="0" err="1" smtClean="0"/>
              <a:t>omposable</a:t>
            </a:r>
            <a:r>
              <a:rPr lang="en-US" dirty="0" smtClean="0"/>
              <a:t> </a:t>
            </a:r>
            <a:r>
              <a:rPr lang="en-US" dirty="0"/>
              <a:t>security definition and proof 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More capable and reliable tool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Supports over 30 different types of Tor statistics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Resilience to node failures and reboots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Simpler configuration and setup</a:t>
            </a:r>
          </a:p>
        </p:txBody>
      </p:sp>
    </p:spTree>
    <p:extLst>
      <p:ext uri="{BB962C8B-B14F-4D97-AF65-F5344CB8AC3E}">
        <p14:creationId xmlns:p14="http://schemas.microsoft.com/office/powerpoint/2010/main" val="22292258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57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Privacy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1"/>
            <a:r>
              <a:rPr lang="en-US" dirty="0" smtClean="0"/>
              <a:t>Parameters for </a:t>
            </a:r>
            <a:r>
              <a:rPr lang="en-US" dirty="0"/>
              <a:t>(</a:t>
            </a:r>
            <a:r>
              <a:rPr lang="en-US" dirty="0" err="1"/>
              <a:t>ε</a:t>
            </a:r>
            <a:r>
              <a:rPr lang="en-US" dirty="0"/>
              <a:t>, </a:t>
            </a:r>
            <a:r>
              <a:rPr lang="en-US" dirty="0" err="1"/>
              <a:t>δ</a:t>
            </a:r>
            <a:r>
              <a:rPr lang="en-US" dirty="0"/>
              <a:t>)-differential privacy</a:t>
            </a:r>
            <a:endParaRPr lang="en-US" dirty="0" smtClean="0"/>
          </a:p>
          <a:p>
            <a:pPr marL="919163" lvl="2" indent="-457200">
              <a:buFont typeface="Arial"/>
              <a:buChar char="•"/>
            </a:pPr>
            <a:r>
              <a:rPr lang="en-US" dirty="0" err="1" smtClean="0"/>
              <a:t>ε</a:t>
            </a:r>
            <a:r>
              <a:rPr lang="en-US" dirty="0" smtClean="0"/>
              <a:t> = 0.3 : same as used by Tor onion service stats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err="1" smtClean="0"/>
              <a:t>δ</a:t>
            </a:r>
            <a:r>
              <a:rPr lang="en-US" dirty="0" smtClean="0"/>
              <a:t> = 10</a:t>
            </a:r>
            <a:r>
              <a:rPr lang="en-US" baseline="30000" dirty="0" smtClean="0"/>
              <a:t>-3 </a:t>
            </a:r>
            <a:r>
              <a:rPr lang="en-US" dirty="0" smtClean="0"/>
              <a:t>: upper bound on prob. of choosing noise value that violates </a:t>
            </a:r>
            <a:r>
              <a:rPr lang="en-US" dirty="0" err="1" smtClean="0"/>
              <a:t>ε</a:t>
            </a:r>
            <a:r>
              <a:rPr lang="en-US" dirty="0" smtClean="0"/>
              <a:t>-differential privacy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DCs on 3 machines, add 3x noise</a:t>
            </a:r>
          </a:p>
          <a:p>
            <a:pPr lvl="1"/>
            <a:r>
              <a:rPr lang="en-US" dirty="0" smtClean="0"/>
              <a:t>User action bounds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604283"/>
              </p:ext>
            </p:extLst>
          </p:nvPr>
        </p:nvGraphicFramePr>
        <p:xfrm>
          <a:off x="1636038" y="4412925"/>
          <a:ext cx="6167430" cy="2816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7424"/>
                <a:gridCol w="1410006"/>
              </a:tblGrid>
              <a:tr h="236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Bound</a:t>
                      </a:r>
                      <a:endParaRPr lang="en-US" dirty="0"/>
                    </a:p>
                  </a:txBody>
                  <a:tcPr/>
                </a:tc>
              </a:tr>
              <a:tr h="236791">
                <a:tc>
                  <a:txBody>
                    <a:bodyPr/>
                    <a:lstStyle/>
                    <a:p>
                      <a:r>
                        <a:rPr lang="en-US" dirty="0" smtClean="0"/>
                        <a:t>Simultaneous</a:t>
                      </a:r>
                      <a:r>
                        <a:rPr lang="en-US" baseline="0" dirty="0" smtClean="0"/>
                        <a:t> open entry connections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36791">
                <a:tc>
                  <a:txBody>
                    <a:bodyPr/>
                    <a:lstStyle/>
                    <a:p>
                      <a:r>
                        <a:rPr lang="en-US" dirty="0" smtClean="0"/>
                        <a:t>Entry</a:t>
                      </a:r>
                      <a:r>
                        <a:rPr lang="en-US" baseline="0" dirty="0" smtClean="0"/>
                        <a:t> connection open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 hours</a:t>
                      </a:r>
                      <a:endParaRPr lang="en-US" dirty="0"/>
                    </a:p>
                  </a:txBody>
                  <a:tcPr/>
                </a:tc>
              </a:tr>
              <a:tr h="236791">
                <a:tc>
                  <a:txBody>
                    <a:bodyPr/>
                    <a:lstStyle/>
                    <a:p>
                      <a:r>
                        <a:rPr lang="en-US" dirty="0" smtClean="0"/>
                        <a:t>New entry connections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236791">
                <a:tc>
                  <a:txBody>
                    <a:bodyPr/>
                    <a:lstStyle/>
                    <a:p>
                      <a:r>
                        <a:rPr lang="en-US" dirty="0" smtClean="0"/>
                        <a:t>New circuits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146</a:t>
                      </a:r>
                      <a:endParaRPr lang="en-US" dirty="0"/>
                    </a:p>
                  </a:txBody>
                  <a:tcPr/>
                </a:tc>
              </a:tr>
              <a:tr h="236791">
                <a:tc>
                  <a:txBody>
                    <a:bodyPr/>
                    <a:lstStyle/>
                    <a:p>
                      <a:r>
                        <a:rPr lang="en-US" dirty="0" smtClean="0"/>
                        <a:t>New streams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30,000</a:t>
                      </a:r>
                      <a:endParaRPr lang="en-US" dirty="0"/>
                    </a:p>
                  </a:txBody>
                  <a:tcPr/>
                </a:tc>
              </a:tr>
              <a:tr h="236791">
                <a:tc>
                  <a:txBody>
                    <a:bodyPr/>
                    <a:lstStyle/>
                    <a:p>
                      <a:r>
                        <a:rPr lang="en-US" dirty="0" smtClean="0"/>
                        <a:t>Data sent or received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</a:t>
                      </a:r>
                      <a:r>
                        <a:rPr lang="en-US" dirty="0" err="1" smtClean="0"/>
                        <a:t>MiB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197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6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Onion Routing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395206" y="2793848"/>
            <a:ext cx="1569962" cy="1405073"/>
          </a:xfrm>
          <a:prstGeom prst="line">
            <a:avLst/>
          </a:prstGeom>
          <a:ln w="3048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395206" y="2793848"/>
            <a:ext cx="1569962" cy="1405073"/>
          </a:xfrm>
          <a:prstGeom prst="line">
            <a:avLst/>
          </a:prstGeom>
          <a:ln w="152400">
            <a:solidFill>
              <a:srgbClr val="00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762" y="2464992"/>
            <a:ext cx="837327" cy="1052327"/>
          </a:xfrm>
          <a:prstGeom prst="rect">
            <a:avLst/>
          </a:prstGeom>
        </p:spPr>
      </p:pic>
      <p:pic>
        <p:nvPicPr>
          <p:cNvPr id="9" name="Picture 8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727" y="2464992"/>
            <a:ext cx="837327" cy="1052327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1130442" y="3346278"/>
            <a:ext cx="508712" cy="799636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7969307" y="3261104"/>
            <a:ext cx="936054" cy="799636"/>
          </a:xfrm>
          <a:prstGeom prst="rect">
            <a:avLst/>
          </a:prstGeom>
        </p:spPr>
      </p:pic>
      <p:pic>
        <p:nvPicPr>
          <p:cNvPr id="12" name="Picture 11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570" y="3546412"/>
            <a:ext cx="837327" cy="1052327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1121190" y="4198921"/>
            <a:ext cx="508712" cy="799636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4"/>
          <a:stretch>
            <a:fillRect/>
          </a:stretch>
        </p:blipFill>
        <p:spPr>
          <a:xfrm>
            <a:off x="7969307" y="2323481"/>
            <a:ext cx="936054" cy="799636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4"/>
          <a:stretch>
            <a:fillRect/>
          </a:stretch>
        </p:blipFill>
        <p:spPr>
          <a:xfrm>
            <a:off x="7969307" y="4145914"/>
            <a:ext cx="936054" cy="799636"/>
          </a:xfrm>
          <a:prstGeom prst="rect">
            <a:avLst/>
          </a:prstGeom>
        </p:spPr>
      </p:pic>
      <p:pic>
        <p:nvPicPr>
          <p:cNvPr id="16" name="Picture 15" descr="witchlines_Simple_key.png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47" y="2464993"/>
            <a:ext cx="838333" cy="431869"/>
          </a:xfrm>
          <a:prstGeom prst="rect">
            <a:avLst/>
          </a:prstGeom>
          <a:ln>
            <a:noFill/>
          </a:ln>
        </p:spPr>
      </p:pic>
      <p:pic>
        <p:nvPicPr>
          <p:cNvPr id="17" name="Picture 16" descr="witchlines_Simple_key.png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46" y="2829235"/>
            <a:ext cx="838333" cy="431869"/>
          </a:xfrm>
          <a:prstGeom prst="rect">
            <a:avLst/>
          </a:prstGeom>
          <a:ln>
            <a:noFill/>
          </a:ln>
        </p:spPr>
      </p:pic>
      <p:pic>
        <p:nvPicPr>
          <p:cNvPr id="18" name="Picture 17" descr="witchlines_Simple_key.png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80008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531" y="3130343"/>
            <a:ext cx="838333" cy="431869"/>
          </a:xfrm>
          <a:prstGeom prst="rect">
            <a:avLst/>
          </a:prstGeom>
          <a:ln>
            <a:noFill/>
          </a:ln>
        </p:spPr>
      </p:pic>
      <p:cxnSp>
        <p:nvCxnSpPr>
          <p:cNvPr id="19" name="Straight Connector 18"/>
          <p:cNvCxnSpPr/>
          <p:nvPr/>
        </p:nvCxnSpPr>
        <p:spPr>
          <a:xfrm flipH="1" flipV="1">
            <a:off x="3231263" y="4072576"/>
            <a:ext cx="1703097" cy="208805"/>
          </a:xfrm>
          <a:prstGeom prst="line">
            <a:avLst/>
          </a:prstGeom>
          <a:ln w="152400">
            <a:solidFill>
              <a:srgbClr val="00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345656" y="2736308"/>
            <a:ext cx="1619512" cy="1450778"/>
          </a:xfrm>
          <a:prstGeom prst="line">
            <a:avLst/>
          </a:prstGeom>
          <a:ln w="57150">
            <a:solidFill>
              <a:srgbClr val="B874C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231264" y="4072576"/>
            <a:ext cx="1703096" cy="208805"/>
          </a:xfrm>
          <a:prstGeom prst="line">
            <a:avLst/>
          </a:prstGeom>
          <a:ln w="57150">
            <a:solidFill>
              <a:srgbClr val="B874C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5" idx="3"/>
            <a:endCxn id="9" idx="2"/>
          </p:cNvCxnSpPr>
          <p:nvPr/>
        </p:nvCxnSpPr>
        <p:spPr>
          <a:xfrm flipV="1">
            <a:off x="5320746" y="3517319"/>
            <a:ext cx="631645" cy="669766"/>
          </a:xfrm>
          <a:prstGeom prst="line">
            <a:avLst/>
          </a:prstGeom>
          <a:ln w="57150">
            <a:solidFill>
              <a:srgbClr val="B874C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036" y="3546412"/>
            <a:ext cx="837327" cy="1052327"/>
          </a:xfrm>
          <a:prstGeom prst="rect">
            <a:avLst/>
          </a:prstGeom>
        </p:spPr>
      </p:pic>
      <p:pic>
        <p:nvPicPr>
          <p:cNvPr id="24" name="Picture 23" descr="witchlines_Simple_key.png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059" y="4281380"/>
            <a:ext cx="838333" cy="431869"/>
          </a:xfrm>
          <a:prstGeom prst="rect">
            <a:avLst/>
          </a:prstGeom>
          <a:ln>
            <a:noFill/>
          </a:ln>
        </p:spPr>
      </p:pic>
      <p:pic>
        <p:nvPicPr>
          <p:cNvPr id="25" name="Picture 24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418" y="3660922"/>
            <a:ext cx="837327" cy="1052327"/>
          </a:xfrm>
          <a:prstGeom prst="rect">
            <a:avLst/>
          </a:prstGeom>
        </p:spPr>
      </p:pic>
      <p:pic>
        <p:nvPicPr>
          <p:cNvPr id="26" name="Picture 25" descr="witchlines_Simple_key.png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027" y="4382805"/>
            <a:ext cx="838333" cy="431869"/>
          </a:xfrm>
          <a:prstGeom prst="rect">
            <a:avLst/>
          </a:prstGeom>
          <a:ln>
            <a:noFill/>
          </a:ln>
        </p:spPr>
      </p:pic>
      <p:pic>
        <p:nvPicPr>
          <p:cNvPr id="27" name="Picture 26" descr="witchlines_Simple_key.png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80008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46" y="3220699"/>
            <a:ext cx="838333" cy="431869"/>
          </a:xfrm>
          <a:prstGeom prst="rect">
            <a:avLst/>
          </a:prstGeom>
          <a:ln>
            <a:noFill/>
          </a:ln>
        </p:spPr>
      </p:pic>
      <p:cxnSp>
        <p:nvCxnSpPr>
          <p:cNvPr id="28" name="Straight Connector 27"/>
          <p:cNvCxnSpPr/>
          <p:nvPr/>
        </p:nvCxnSpPr>
        <p:spPr>
          <a:xfrm>
            <a:off x="6371054" y="2991156"/>
            <a:ext cx="1598254" cy="66976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5" idx="3"/>
          </p:cNvCxnSpPr>
          <p:nvPr/>
        </p:nvCxnSpPr>
        <p:spPr>
          <a:xfrm flipV="1">
            <a:off x="5320745" y="3522430"/>
            <a:ext cx="636428" cy="66465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3" idx="3"/>
          </p:cNvCxnSpPr>
          <p:nvPr/>
        </p:nvCxnSpPr>
        <p:spPr>
          <a:xfrm>
            <a:off x="3375363" y="4072576"/>
            <a:ext cx="1523429" cy="20574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330536" y="2736308"/>
            <a:ext cx="1738769" cy="155712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/>
          <p:nvPr/>
        </p:nvPicPr>
        <p:blipFill>
          <a:blip r:embed="rId3"/>
          <a:stretch>
            <a:fillRect/>
          </a:stretch>
        </p:blipFill>
        <p:spPr>
          <a:xfrm>
            <a:off x="1121190" y="2522060"/>
            <a:ext cx="508712" cy="799636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438472" y="5808212"/>
            <a:ext cx="2963467" cy="1375713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544307" y="6155921"/>
            <a:ext cx="1103744" cy="15119"/>
            <a:chOff x="544307" y="6409916"/>
            <a:chExt cx="1103744" cy="15119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549704" y="6423324"/>
              <a:ext cx="1098347" cy="1709"/>
            </a:xfrm>
            <a:prstGeom prst="line">
              <a:avLst/>
            </a:prstGeom>
            <a:ln w="3048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 flipV="1">
              <a:off x="544307" y="6409916"/>
              <a:ext cx="1103741" cy="15117"/>
            </a:xfrm>
            <a:prstGeom prst="line">
              <a:avLst/>
            </a:prstGeom>
            <a:ln w="152400">
              <a:solidFill>
                <a:srgbClr val="00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44311" y="6409916"/>
              <a:ext cx="1088621" cy="15119"/>
            </a:xfrm>
            <a:prstGeom prst="line">
              <a:avLst/>
            </a:prstGeom>
            <a:ln w="57150">
              <a:solidFill>
                <a:srgbClr val="B874C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Connector 40"/>
          <p:cNvCxnSpPr/>
          <p:nvPr/>
        </p:nvCxnSpPr>
        <p:spPr>
          <a:xfrm>
            <a:off x="574550" y="6836218"/>
            <a:ext cx="1058381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81576" y="5050037"/>
            <a:ext cx="1387939" cy="533764"/>
          </a:xfrm>
          <a:prstGeom prst="rect">
            <a:avLst/>
          </a:prstGeom>
          <a:noFill/>
        </p:spPr>
        <p:txBody>
          <a:bodyPr wrap="square" lIns="101882" tIns="50941" rIns="101882" bIns="50941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B3AF5"/>
                </a:solidFill>
              </a:rPr>
              <a:t>Users</a:t>
            </a:r>
            <a:endParaRPr lang="en-US" sz="2800" dirty="0">
              <a:solidFill>
                <a:srgbClr val="0B3AF5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28001" y="5050037"/>
            <a:ext cx="2724146" cy="533764"/>
          </a:xfrm>
          <a:prstGeom prst="rect">
            <a:avLst/>
          </a:prstGeom>
          <a:noFill/>
        </p:spPr>
        <p:txBody>
          <a:bodyPr wrap="square" lIns="101882" tIns="50941" rIns="101882" bIns="50941" rtlCol="0">
            <a:spAutoFit/>
          </a:bodyPr>
          <a:lstStyle/>
          <a:p>
            <a:pPr algn="ctr"/>
            <a:r>
              <a:rPr lang="en-US" sz="2800" dirty="0">
                <a:solidFill>
                  <a:srgbClr val="0B3AF5"/>
                </a:solidFill>
              </a:rPr>
              <a:t>Destinations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835528" y="5050037"/>
            <a:ext cx="4192473" cy="533764"/>
          </a:xfrm>
          <a:prstGeom prst="rect">
            <a:avLst/>
          </a:prstGeom>
          <a:noFill/>
        </p:spPr>
        <p:txBody>
          <a:bodyPr wrap="square" lIns="101882" tIns="50941" rIns="101882" bIns="50941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B3AF5"/>
                </a:solidFill>
              </a:rPr>
              <a:t>Relays</a:t>
            </a:r>
            <a:endParaRPr lang="en-US" sz="2800" dirty="0">
              <a:solidFill>
                <a:srgbClr val="0B3AF5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77237" y="5870623"/>
            <a:ext cx="1387939" cy="533764"/>
          </a:xfrm>
          <a:prstGeom prst="rect">
            <a:avLst/>
          </a:prstGeom>
          <a:noFill/>
        </p:spPr>
        <p:txBody>
          <a:bodyPr wrap="square" lIns="101882" tIns="50941" rIns="101882" bIns="50941" rtlCol="0">
            <a:spAutoFit/>
          </a:bodyPr>
          <a:lstStyle/>
          <a:p>
            <a:r>
              <a:rPr lang="en-US" sz="2800" dirty="0" smtClean="0">
                <a:solidFill>
                  <a:srgbClr val="0B3AF5"/>
                </a:solidFill>
              </a:rPr>
              <a:t>Circuit</a:t>
            </a:r>
            <a:endParaRPr lang="en-US" sz="2800" dirty="0">
              <a:solidFill>
                <a:srgbClr val="0B3AF5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877237" y="6535802"/>
            <a:ext cx="1615421" cy="533764"/>
          </a:xfrm>
          <a:prstGeom prst="rect">
            <a:avLst/>
          </a:prstGeom>
          <a:noFill/>
        </p:spPr>
        <p:txBody>
          <a:bodyPr wrap="square" lIns="101882" tIns="50941" rIns="101882" bIns="50941" rtlCol="0">
            <a:spAutoFit/>
          </a:bodyPr>
          <a:lstStyle/>
          <a:p>
            <a:r>
              <a:rPr lang="en-US" sz="2800" dirty="0" smtClean="0">
                <a:solidFill>
                  <a:srgbClr val="0B3AF5"/>
                </a:solidFill>
              </a:rPr>
              <a:t>Stream</a:t>
            </a:r>
            <a:endParaRPr lang="en-US" sz="2800" dirty="0">
              <a:solidFill>
                <a:srgbClr val="0B3AF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966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7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Using Circuits</a:t>
            </a:r>
            <a:endParaRPr lang="en-US" dirty="0"/>
          </a:p>
        </p:txBody>
      </p:sp>
      <p:pic>
        <p:nvPicPr>
          <p:cNvPr id="89" name="Picture 88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597" y="2669533"/>
            <a:ext cx="837327" cy="1052327"/>
          </a:xfrm>
          <a:prstGeom prst="rect">
            <a:avLst/>
          </a:prstGeom>
        </p:spPr>
      </p:pic>
      <p:pic>
        <p:nvPicPr>
          <p:cNvPr id="90" name="Picture 89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079" y="2669533"/>
            <a:ext cx="837327" cy="1052327"/>
          </a:xfrm>
          <a:prstGeom prst="rect">
            <a:avLst/>
          </a:prstGeom>
        </p:spPr>
      </p:pic>
      <p:pic>
        <p:nvPicPr>
          <p:cNvPr id="91" name="Picture 90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924" y="3750953"/>
            <a:ext cx="837327" cy="1052327"/>
          </a:xfrm>
          <a:prstGeom prst="rect">
            <a:avLst/>
          </a:prstGeom>
        </p:spPr>
      </p:pic>
      <p:pic>
        <p:nvPicPr>
          <p:cNvPr id="92" name="Picture 91"/>
          <p:cNvPicPr/>
          <p:nvPr/>
        </p:nvPicPr>
        <p:blipFill>
          <a:blip r:embed="rId3"/>
          <a:stretch>
            <a:fillRect/>
          </a:stretch>
        </p:blipFill>
        <p:spPr>
          <a:xfrm>
            <a:off x="497564" y="2951317"/>
            <a:ext cx="508712" cy="799636"/>
          </a:xfrm>
          <a:prstGeom prst="rect">
            <a:avLst/>
          </a:prstGeom>
        </p:spPr>
      </p:pic>
      <p:pic>
        <p:nvPicPr>
          <p:cNvPr id="93" name="Picture 92"/>
          <p:cNvPicPr/>
          <p:nvPr/>
        </p:nvPicPr>
        <p:blipFill>
          <a:blip r:embed="rId4"/>
          <a:stretch>
            <a:fillRect/>
          </a:stretch>
        </p:blipFill>
        <p:spPr>
          <a:xfrm>
            <a:off x="8619426" y="2951317"/>
            <a:ext cx="936054" cy="799636"/>
          </a:xfrm>
          <a:prstGeom prst="rect">
            <a:avLst/>
          </a:prstGeom>
        </p:spPr>
      </p:pic>
      <p:pic>
        <p:nvPicPr>
          <p:cNvPr id="94" name="Picture 93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06" y="3750953"/>
            <a:ext cx="837327" cy="1052327"/>
          </a:xfrm>
          <a:prstGeom prst="rect">
            <a:avLst/>
          </a:prstGeom>
        </p:spPr>
      </p:pic>
      <p:pic>
        <p:nvPicPr>
          <p:cNvPr id="95" name="Picture 94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171" y="2667069"/>
            <a:ext cx="837327" cy="1052327"/>
          </a:xfrm>
          <a:prstGeom prst="rect">
            <a:avLst/>
          </a:prstGeom>
        </p:spPr>
      </p:pic>
      <p:pic>
        <p:nvPicPr>
          <p:cNvPr id="96" name="Picture 95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43" y="1617206"/>
            <a:ext cx="837327" cy="1052327"/>
          </a:xfrm>
          <a:prstGeom prst="rect">
            <a:avLst/>
          </a:prstGeom>
        </p:spPr>
      </p:pic>
      <p:pic>
        <p:nvPicPr>
          <p:cNvPr id="97" name="Picture 96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525" y="1617206"/>
            <a:ext cx="837327" cy="1052327"/>
          </a:xfrm>
          <a:prstGeom prst="rect">
            <a:avLst/>
          </a:prstGeom>
        </p:spPr>
      </p:pic>
      <p:pic>
        <p:nvPicPr>
          <p:cNvPr id="98" name="Picture 97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545" y="2667069"/>
            <a:ext cx="837327" cy="1052327"/>
          </a:xfrm>
          <a:prstGeom prst="rect">
            <a:avLst/>
          </a:prstGeom>
        </p:spPr>
      </p:pic>
      <p:pic>
        <p:nvPicPr>
          <p:cNvPr id="99" name="Picture 98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635" y="1591160"/>
            <a:ext cx="837327" cy="1052327"/>
          </a:xfrm>
          <a:prstGeom prst="rect">
            <a:avLst/>
          </a:prstGeom>
        </p:spPr>
      </p:pic>
      <p:pic>
        <p:nvPicPr>
          <p:cNvPr id="100" name="Picture 99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872" y="3756303"/>
            <a:ext cx="837327" cy="105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782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8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Using Circuits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474133" y="4811184"/>
            <a:ext cx="9330267" cy="248708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Clients begin all circuits with a selected </a:t>
            </a:r>
            <a:r>
              <a:rPr lang="en-US" dirty="0" smtClean="0">
                <a:solidFill>
                  <a:srgbClr val="0B3AF5"/>
                </a:solidFill>
              </a:rPr>
              <a:t>guard</a:t>
            </a:r>
            <a:endParaRPr lang="en-US" dirty="0" smtClean="0"/>
          </a:p>
        </p:txBody>
      </p:sp>
      <p:pic>
        <p:nvPicPr>
          <p:cNvPr id="76" name="Picture 75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597" y="2669533"/>
            <a:ext cx="837327" cy="1052327"/>
          </a:xfrm>
          <a:prstGeom prst="rect">
            <a:avLst/>
          </a:prstGeom>
        </p:spPr>
      </p:pic>
      <p:pic>
        <p:nvPicPr>
          <p:cNvPr id="77" name="Picture 76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079" y="2669533"/>
            <a:ext cx="837327" cy="1052327"/>
          </a:xfrm>
          <a:prstGeom prst="rect">
            <a:avLst/>
          </a:prstGeom>
        </p:spPr>
      </p:pic>
      <p:pic>
        <p:nvPicPr>
          <p:cNvPr id="78" name="Picture 77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924" y="3750953"/>
            <a:ext cx="837327" cy="1052327"/>
          </a:xfrm>
          <a:prstGeom prst="rect">
            <a:avLst/>
          </a:prstGeom>
        </p:spPr>
      </p:pic>
      <p:pic>
        <p:nvPicPr>
          <p:cNvPr id="79" name="Picture 78"/>
          <p:cNvPicPr/>
          <p:nvPr/>
        </p:nvPicPr>
        <p:blipFill>
          <a:blip r:embed="rId3"/>
          <a:stretch>
            <a:fillRect/>
          </a:stretch>
        </p:blipFill>
        <p:spPr>
          <a:xfrm>
            <a:off x="497564" y="2951317"/>
            <a:ext cx="508712" cy="799636"/>
          </a:xfrm>
          <a:prstGeom prst="rect">
            <a:avLst/>
          </a:prstGeom>
        </p:spPr>
      </p:pic>
      <p:pic>
        <p:nvPicPr>
          <p:cNvPr id="80" name="Picture 79"/>
          <p:cNvPicPr/>
          <p:nvPr/>
        </p:nvPicPr>
        <p:blipFill>
          <a:blip r:embed="rId4"/>
          <a:stretch>
            <a:fillRect/>
          </a:stretch>
        </p:blipFill>
        <p:spPr>
          <a:xfrm>
            <a:off x="8619426" y="2951317"/>
            <a:ext cx="936054" cy="799636"/>
          </a:xfrm>
          <a:prstGeom prst="rect">
            <a:avLst/>
          </a:prstGeom>
        </p:spPr>
      </p:pic>
      <p:pic>
        <p:nvPicPr>
          <p:cNvPr id="81" name="Picture 80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06" y="3750953"/>
            <a:ext cx="837327" cy="1052327"/>
          </a:xfrm>
          <a:prstGeom prst="rect">
            <a:avLst/>
          </a:prstGeom>
        </p:spPr>
      </p:pic>
      <p:pic>
        <p:nvPicPr>
          <p:cNvPr id="82" name="Picture 81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171" y="2667069"/>
            <a:ext cx="837327" cy="1052327"/>
          </a:xfrm>
          <a:prstGeom prst="rect">
            <a:avLst/>
          </a:prstGeom>
        </p:spPr>
      </p:pic>
      <p:pic>
        <p:nvPicPr>
          <p:cNvPr id="83" name="Picture 82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43" y="1617206"/>
            <a:ext cx="837327" cy="1052327"/>
          </a:xfrm>
          <a:prstGeom prst="rect">
            <a:avLst/>
          </a:prstGeom>
        </p:spPr>
      </p:pic>
      <p:pic>
        <p:nvPicPr>
          <p:cNvPr id="84" name="Picture 83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525" y="1617206"/>
            <a:ext cx="837327" cy="1052327"/>
          </a:xfrm>
          <a:prstGeom prst="rect">
            <a:avLst/>
          </a:prstGeom>
        </p:spPr>
      </p:pic>
      <p:pic>
        <p:nvPicPr>
          <p:cNvPr id="85" name="Picture 84"/>
          <p:cNvPicPr/>
          <p:nvPr/>
        </p:nvPicPr>
        <p:blipFill>
          <a:blip r:embed="rId5"/>
          <a:stretch>
            <a:fillRect/>
          </a:stretch>
        </p:blipFill>
        <p:spPr>
          <a:xfrm>
            <a:off x="2429837" y="1596511"/>
            <a:ext cx="837327" cy="1046977"/>
          </a:xfrm>
          <a:prstGeom prst="rect">
            <a:avLst/>
          </a:prstGeom>
        </p:spPr>
      </p:pic>
      <p:pic>
        <p:nvPicPr>
          <p:cNvPr id="86" name="Picture 85"/>
          <p:cNvPicPr/>
          <p:nvPr/>
        </p:nvPicPr>
        <p:blipFill>
          <a:blip r:embed="rId5"/>
          <a:stretch>
            <a:fillRect/>
          </a:stretch>
        </p:blipFill>
        <p:spPr>
          <a:xfrm>
            <a:off x="2413872" y="3756303"/>
            <a:ext cx="837327" cy="1046977"/>
          </a:xfrm>
          <a:prstGeom prst="rect">
            <a:avLst/>
          </a:prstGeom>
        </p:spPr>
      </p:pic>
      <p:pic>
        <p:nvPicPr>
          <p:cNvPr id="87" name="Picture 86"/>
          <p:cNvPicPr/>
          <p:nvPr/>
        </p:nvPicPr>
        <p:blipFill>
          <a:blip r:embed="rId5"/>
          <a:stretch>
            <a:fillRect/>
          </a:stretch>
        </p:blipFill>
        <p:spPr>
          <a:xfrm>
            <a:off x="1576545" y="2669533"/>
            <a:ext cx="837327" cy="104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011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9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Using Circuits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474133" y="4811184"/>
            <a:ext cx="9330267" cy="248708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Clients begin all circuits with a selected </a:t>
            </a:r>
            <a:r>
              <a:rPr lang="en-US" dirty="0" smtClean="0">
                <a:solidFill>
                  <a:srgbClr val="0B3AF5"/>
                </a:solidFill>
              </a:rPr>
              <a:t>guard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Relays define individual </a:t>
            </a:r>
            <a:r>
              <a:rPr lang="en-US" dirty="0" smtClean="0">
                <a:solidFill>
                  <a:srgbClr val="0B3AF5"/>
                </a:solidFill>
              </a:rPr>
              <a:t>exit policies</a:t>
            </a:r>
            <a:endParaRPr lang="en-US" dirty="0" smtClean="0"/>
          </a:p>
        </p:txBody>
      </p:sp>
      <p:pic>
        <p:nvPicPr>
          <p:cNvPr id="58" name="Picture 57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597" y="2669533"/>
            <a:ext cx="837327" cy="1052327"/>
          </a:xfrm>
          <a:prstGeom prst="rect">
            <a:avLst/>
          </a:prstGeom>
        </p:spPr>
      </p:pic>
      <p:pic>
        <p:nvPicPr>
          <p:cNvPr id="59" name="Picture 58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079" y="2669533"/>
            <a:ext cx="837327" cy="1052327"/>
          </a:xfrm>
          <a:prstGeom prst="rect">
            <a:avLst/>
          </a:prstGeom>
        </p:spPr>
      </p:pic>
      <p:pic>
        <p:nvPicPr>
          <p:cNvPr id="60" name="Picture 59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924" y="3750953"/>
            <a:ext cx="837327" cy="1052327"/>
          </a:xfrm>
          <a:prstGeom prst="rect">
            <a:avLst/>
          </a:prstGeom>
        </p:spPr>
      </p:pic>
      <p:pic>
        <p:nvPicPr>
          <p:cNvPr id="61" name="Picture 60"/>
          <p:cNvPicPr/>
          <p:nvPr/>
        </p:nvPicPr>
        <p:blipFill>
          <a:blip r:embed="rId3"/>
          <a:stretch>
            <a:fillRect/>
          </a:stretch>
        </p:blipFill>
        <p:spPr>
          <a:xfrm>
            <a:off x="497564" y="2951317"/>
            <a:ext cx="508712" cy="799636"/>
          </a:xfrm>
          <a:prstGeom prst="rect">
            <a:avLst/>
          </a:prstGeom>
        </p:spPr>
      </p:pic>
      <p:pic>
        <p:nvPicPr>
          <p:cNvPr id="62" name="Picture 61"/>
          <p:cNvPicPr/>
          <p:nvPr/>
        </p:nvPicPr>
        <p:blipFill>
          <a:blip r:embed="rId4"/>
          <a:stretch>
            <a:fillRect/>
          </a:stretch>
        </p:blipFill>
        <p:spPr>
          <a:xfrm>
            <a:off x="8619426" y="2951317"/>
            <a:ext cx="936054" cy="799636"/>
          </a:xfrm>
          <a:prstGeom prst="rect">
            <a:avLst/>
          </a:prstGeom>
        </p:spPr>
      </p:pic>
      <p:pic>
        <p:nvPicPr>
          <p:cNvPr id="63" name="Picture 62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43" y="1617206"/>
            <a:ext cx="837327" cy="1052327"/>
          </a:xfrm>
          <a:prstGeom prst="rect">
            <a:avLst/>
          </a:prstGeom>
        </p:spPr>
      </p:pic>
      <p:pic>
        <p:nvPicPr>
          <p:cNvPr id="64" name="Picture 63"/>
          <p:cNvPicPr/>
          <p:nvPr/>
        </p:nvPicPr>
        <p:blipFill>
          <a:blip r:embed="rId5"/>
          <a:stretch>
            <a:fillRect/>
          </a:stretch>
        </p:blipFill>
        <p:spPr>
          <a:xfrm>
            <a:off x="2429837" y="1596511"/>
            <a:ext cx="837327" cy="1046977"/>
          </a:xfrm>
          <a:prstGeom prst="rect">
            <a:avLst/>
          </a:prstGeom>
        </p:spPr>
      </p:pic>
      <p:pic>
        <p:nvPicPr>
          <p:cNvPr id="65" name="Picture 64"/>
          <p:cNvPicPr/>
          <p:nvPr/>
        </p:nvPicPr>
        <p:blipFill>
          <a:blip r:embed="rId5"/>
          <a:stretch>
            <a:fillRect/>
          </a:stretch>
        </p:blipFill>
        <p:spPr>
          <a:xfrm>
            <a:off x="2413872" y="3756303"/>
            <a:ext cx="837327" cy="1046977"/>
          </a:xfrm>
          <a:prstGeom prst="rect">
            <a:avLst/>
          </a:prstGeom>
        </p:spPr>
      </p:pic>
      <p:pic>
        <p:nvPicPr>
          <p:cNvPr id="66" name="Picture 65"/>
          <p:cNvPicPr/>
          <p:nvPr/>
        </p:nvPicPr>
        <p:blipFill>
          <a:blip r:embed="rId5"/>
          <a:stretch>
            <a:fillRect/>
          </a:stretch>
        </p:blipFill>
        <p:spPr>
          <a:xfrm>
            <a:off x="1576545" y="2669533"/>
            <a:ext cx="837327" cy="1046977"/>
          </a:xfrm>
          <a:prstGeom prst="rect">
            <a:avLst/>
          </a:prstGeom>
        </p:spPr>
      </p:pic>
      <p:grpSp>
        <p:nvGrpSpPr>
          <p:cNvPr id="67" name="Group 66"/>
          <p:cNvGrpSpPr/>
          <p:nvPr/>
        </p:nvGrpSpPr>
        <p:grpSpPr>
          <a:xfrm>
            <a:off x="6035040" y="1617206"/>
            <a:ext cx="970812" cy="1052327"/>
            <a:chOff x="5486400" y="1426946"/>
            <a:chExt cx="882556" cy="928524"/>
          </a:xfrm>
        </p:grpSpPr>
        <p:pic>
          <p:nvPicPr>
            <p:cNvPr id="68" name="Picture 67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7750" y="1426946"/>
              <a:ext cx="761206" cy="928524"/>
            </a:xfrm>
            <a:prstGeom prst="rect">
              <a:avLst/>
            </a:prstGeom>
          </p:spPr>
        </p:pic>
        <p:pic>
          <p:nvPicPr>
            <p:cNvPr id="69" name="Picture 68" descr="running_man_Exit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6400" y="1524000"/>
              <a:ext cx="451152" cy="461894"/>
            </a:xfrm>
            <a:prstGeom prst="rect">
              <a:avLst/>
            </a:prstGeom>
          </p:spPr>
        </p:pic>
      </p:grpSp>
      <p:grpSp>
        <p:nvGrpSpPr>
          <p:cNvPr id="70" name="Group 69"/>
          <p:cNvGrpSpPr/>
          <p:nvPr/>
        </p:nvGrpSpPr>
        <p:grpSpPr>
          <a:xfrm>
            <a:off x="6906354" y="2669533"/>
            <a:ext cx="970812" cy="1052327"/>
            <a:chOff x="5486400" y="1426946"/>
            <a:chExt cx="882556" cy="928524"/>
          </a:xfrm>
        </p:grpSpPr>
        <p:pic>
          <p:nvPicPr>
            <p:cNvPr id="71" name="Picture 70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7750" y="1426946"/>
              <a:ext cx="761206" cy="928524"/>
            </a:xfrm>
            <a:prstGeom prst="rect">
              <a:avLst/>
            </a:prstGeom>
          </p:spPr>
        </p:pic>
        <p:pic>
          <p:nvPicPr>
            <p:cNvPr id="72" name="Picture 71" descr="running_man_Exit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6400" y="1524000"/>
              <a:ext cx="451152" cy="461894"/>
            </a:xfrm>
            <a:prstGeom prst="rect">
              <a:avLst/>
            </a:prstGeom>
          </p:spPr>
        </p:pic>
      </p:grpSp>
      <p:grpSp>
        <p:nvGrpSpPr>
          <p:cNvPr id="73" name="Group 72"/>
          <p:cNvGrpSpPr/>
          <p:nvPr/>
        </p:nvGrpSpPr>
        <p:grpSpPr>
          <a:xfrm>
            <a:off x="5963631" y="3756303"/>
            <a:ext cx="970812" cy="1052327"/>
            <a:chOff x="5486400" y="1426946"/>
            <a:chExt cx="882556" cy="928524"/>
          </a:xfrm>
        </p:grpSpPr>
        <p:pic>
          <p:nvPicPr>
            <p:cNvPr id="74" name="Picture 73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7750" y="1426946"/>
              <a:ext cx="761206" cy="928524"/>
            </a:xfrm>
            <a:prstGeom prst="rect">
              <a:avLst/>
            </a:prstGeom>
          </p:spPr>
        </p:pic>
        <p:pic>
          <p:nvPicPr>
            <p:cNvPr id="75" name="Picture 74" descr="running_man_Exit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6400" y="1524000"/>
              <a:ext cx="451152" cy="4618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2464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obs_NRL_branded_slides">
  <a:themeElements>
    <a:clrScheme name="NRL_Color Palette">
      <a:dk1>
        <a:srgbClr val="000000"/>
      </a:dk1>
      <a:lt1>
        <a:sysClr val="window" lastClr="FFFFFF"/>
      </a:lt1>
      <a:dk2>
        <a:srgbClr val="002060"/>
      </a:dk2>
      <a:lt2>
        <a:srgbClr val="E7E6E6"/>
      </a:lt2>
      <a:accent1>
        <a:srgbClr val="002060"/>
      </a:accent1>
      <a:accent2>
        <a:srgbClr val="0070C0"/>
      </a:accent2>
      <a:accent3>
        <a:srgbClr val="FFC000"/>
      </a:accent3>
      <a:accent4>
        <a:srgbClr val="A5A5A5"/>
      </a:accent4>
      <a:accent5>
        <a:srgbClr val="5B9BD5"/>
      </a:accent5>
      <a:accent6>
        <a:srgbClr val="FFFF00"/>
      </a:accent6>
      <a:hlink>
        <a:srgbClr val="002060"/>
      </a:hlink>
      <a:folHlink>
        <a:srgbClr val="FFC000"/>
      </a:folHlink>
    </a:clrScheme>
    <a:fontScheme name="US NR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NRL_PPT_M10_052616" id="{2ADE39D3-BDE3-49AE-919C-C678C3315280}" vid="{69358647-15F7-4DA1-B81D-61451955B6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Robs_NRL_branded_slides.potx</Template>
  <TotalTime>12649</TotalTime>
  <Words>2900</Words>
  <Application>Microsoft Macintosh PowerPoint</Application>
  <PresentationFormat>Custom</PresentationFormat>
  <Paragraphs>786</Paragraphs>
  <Slides>57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Robs_NRL_branded_slides</vt:lpstr>
      <vt:lpstr>Safely Measuring Tor</vt:lpstr>
      <vt:lpstr>Talk Overview</vt:lpstr>
      <vt:lpstr>Talk Overview</vt:lpstr>
      <vt:lpstr>Background and Motivation</vt:lpstr>
      <vt:lpstr>Background: Onion Routing</vt:lpstr>
      <vt:lpstr>Background: Onion Routing</vt:lpstr>
      <vt:lpstr>Background: Using Circuits</vt:lpstr>
      <vt:lpstr>Background: Using Circuits</vt:lpstr>
      <vt:lpstr>Background: Using Circuits</vt:lpstr>
      <vt:lpstr>Background: Using Circuits</vt:lpstr>
      <vt:lpstr>Background: Using Circuits</vt:lpstr>
      <vt:lpstr>Background: Using Circuits</vt:lpstr>
      <vt:lpstr>Background: Directory Authorities</vt:lpstr>
      <vt:lpstr>Motivation: Why Measure Tor?</vt:lpstr>
      <vt:lpstr>Motivation: Why Measure Tor?</vt:lpstr>
      <vt:lpstr>Motivation: Previous Measurement Studies</vt:lpstr>
      <vt:lpstr>Motivation: Measurement Challenges</vt:lpstr>
      <vt:lpstr>Motivation: Measurement Challenges</vt:lpstr>
      <vt:lpstr>Motivation: Measurement Challenges</vt:lpstr>
      <vt:lpstr>Motivation: Missing Measurements</vt:lpstr>
      <vt:lpstr>The PrivCount Measurement System</vt:lpstr>
      <vt:lpstr>PrivCount: Overview</vt:lpstr>
      <vt:lpstr>PrivCount: Overview</vt:lpstr>
      <vt:lpstr>PrivCount: Architecture</vt:lpstr>
      <vt:lpstr>PrivCount: Architecture</vt:lpstr>
      <vt:lpstr>PrivCount: Architecture</vt:lpstr>
      <vt:lpstr>PrivCount: Initialization</vt:lpstr>
      <vt:lpstr>PrivCount: Initialization</vt:lpstr>
      <vt:lpstr>PrivCount: Configuration</vt:lpstr>
      <vt:lpstr>PrivCount: Configuration</vt:lpstr>
      <vt:lpstr>PrivCount: Execution - Setup</vt:lpstr>
      <vt:lpstr>PrivCount: Execution - Setup</vt:lpstr>
      <vt:lpstr>PrivCount: Execution - Setup</vt:lpstr>
      <vt:lpstr>PrivCount: Collection</vt:lpstr>
      <vt:lpstr>PrivCount: Collection</vt:lpstr>
      <vt:lpstr>PrivCount: Aggregation</vt:lpstr>
      <vt:lpstr>PrivCount: Aggregation</vt:lpstr>
      <vt:lpstr>PrivCount: Aggregation</vt:lpstr>
      <vt:lpstr>PrivCount: Security</vt:lpstr>
      <vt:lpstr>PrivCount: Security</vt:lpstr>
      <vt:lpstr>PrivCount: Security</vt:lpstr>
      <vt:lpstr>PrivCount: Security</vt:lpstr>
      <vt:lpstr>PrivCount: Security</vt:lpstr>
      <vt:lpstr>PrivCount: Security</vt:lpstr>
      <vt:lpstr>Deployment and Measurement Results</vt:lpstr>
      <vt:lpstr>Deploying PrivCount</vt:lpstr>
      <vt:lpstr>Collection Phases</vt:lpstr>
      <vt:lpstr>Results: Exit Policies</vt:lpstr>
      <vt:lpstr>Results: Amount and Types of Traffic</vt:lpstr>
      <vt:lpstr>Results: Number of Unique Users</vt:lpstr>
      <vt:lpstr>Results: Number of Unique Users</vt:lpstr>
      <vt:lpstr>Results: Number of Unique Users</vt:lpstr>
      <vt:lpstr>Results: Traffic Modeling Statistics</vt:lpstr>
      <vt:lpstr>Conclusion</vt:lpstr>
      <vt:lpstr>Questions</vt:lpstr>
      <vt:lpstr>PrivCount vs PrivEx</vt:lpstr>
      <vt:lpstr>Privacy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U.S. NRL</dc:title>
  <dc:creator>Joe Graff</dc:creator>
  <cp:lastModifiedBy>Rob Jansen</cp:lastModifiedBy>
  <cp:revision>273</cp:revision>
  <cp:lastPrinted>2015-08-19T18:26:03Z</cp:lastPrinted>
  <dcterms:created xsi:type="dcterms:W3CDTF">2015-08-18T16:34:21Z</dcterms:created>
  <dcterms:modified xsi:type="dcterms:W3CDTF">2016-10-27T14:31:54Z</dcterms:modified>
</cp:coreProperties>
</file>