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535" r:id="rId2"/>
    <p:sldId id="608" r:id="rId3"/>
    <p:sldId id="613" r:id="rId4"/>
    <p:sldId id="612" r:id="rId5"/>
    <p:sldId id="615" r:id="rId6"/>
    <p:sldId id="616" r:id="rId7"/>
    <p:sldId id="614" r:id="rId8"/>
    <p:sldId id="617" r:id="rId9"/>
    <p:sldId id="618" r:id="rId10"/>
    <p:sldId id="684" r:id="rId11"/>
    <p:sldId id="552" r:id="rId12"/>
    <p:sldId id="577" r:id="rId13"/>
    <p:sldId id="620" r:id="rId14"/>
    <p:sldId id="621" r:id="rId15"/>
    <p:sldId id="578" r:id="rId16"/>
    <p:sldId id="579" r:id="rId17"/>
    <p:sldId id="685" r:id="rId18"/>
    <p:sldId id="625" r:id="rId19"/>
    <p:sldId id="686" r:id="rId20"/>
    <p:sldId id="688" r:id="rId21"/>
    <p:sldId id="653" r:id="rId22"/>
    <p:sldId id="654" r:id="rId23"/>
    <p:sldId id="655" r:id="rId24"/>
    <p:sldId id="656" r:id="rId25"/>
    <p:sldId id="657" r:id="rId26"/>
    <p:sldId id="687" r:id="rId27"/>
    <p:sldId id="658" r:id="rId28"/>
    <p:sldId id="659" r:id="rId29"/>
    <p:sldId id="660" r:id="rId30"/>
    <p:sldId id="661" r:id="rId31"/>
    <p:sldId id="679" r:id="rId32"/>
    <p:sldId id="663" r:id="rId33"/>
    <p:sldId id="664" r:id="rId34"/>
    <p:sldId id="689" r:id="rId35"/>
    <p:sldId id="665" r:id="rId36"/>
    <p:sldId id="666" r:id="rId37"/>
    <p:sldId id="680" r:id="rId38"/>
    <p:sldId id="668" r:id="rId39"/>
    <p:sldId id="669" r:id="rId40"/>
    <p:sldId id="670" r:id="rId41"/>
    <p:sldId id="671" r:id="rId42"/>
    <p:sldId id="690" r:id="rId43"/>
    <p:sldId id="672" r:id="rId44"/>
    <p:sldId id="673" r:id="rId45"/>
    <p:sldId id="674" r:id="rId46"/>
    <p:sldId id="675" r:id="rId47"/>
    <p:sldId id="676" r:id="rId48"/>
    <p:sldId id="677" r:id="rId49"/>
    <p:sldId id="697" r:id="rId50"/>
    <p:sldId id="692" r:id="rId51"/>
    <p:sldId id="681" r:id="rId52"/>
    <p:sldId id="581" r:id="rId53"/>
    <p:sldId id="622" r:id="rId54"/>
    <p:sldId id="583" r:id="rId55"/>
    <p:sldId id="582" r:id="rId56"/>
    <p:sldId id="691" r:id="rId57"/>
    <p:sldId id="682" r:id="rId58"/>
    <p:sldId id="561" r:id="rId59"/>
    <p:sldId id="563" r:id="rId60"/>
    <p:sldId id="600" r:id="rId61"/>
    <p:sldId id="601" r:id="rId62"/>
    <p:sldId id="602" r:id="rId63"/>
    <p:sldId id="603" r:id="rId64"/>
    <p:sldId id="604" r:id="rId65"/>
    <p:sldId id="606" r:id="rId66"/>
    <p:sldId id="605" r:id="rId67"/>
    <p:sldId id="693" r:id="rId68"/>
    <p:sldId id="599" r:id="rId69"/>
    <p:sldId id="627" r:id="rId70"/>
    <p:sldId id="575" r:id="rId71"/>
    <p:sldId id="589" r:id="rId72"/>
    <p:sldId id="590" r:id="rId73"/>
    <p:sldId id="593" r:id="rId74"/>
    <p:sldId id="594" r:id="rId75"/>
    <p:sldId id="595" r:id="rId76"/>
    <p:sldId id="694" r:id="rId77"/>
    <p:sldId id="598" r:id="rId78"/>
    <p:sldId id="596" r:id="rId79"/>
    <p:sldId id="683" r:id="rId80"/>
    <p:sldId id="696" r:id="rId81"/>
    <p:sldId id="550" r:id="rId82"/>
    <p:sldId id="651" r:id="rId83"/>
    <p:sldId id="562" r:id="rId84"/>
  </p:sldIdLst>
  <p:sldSz cx="10075863" cy="7562850"/>
  <p:notesSz cx="7772400" cy="10058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6B"/>
    <a:srgbClr val="FFA1A5"/>
    <a:srgbClr val="FF9597"/>
    <a:srgbClr val="FF5A5E"/>
    <a:srgbClr val="FF1B2A"/>
    <a:srgbClr val="FFA1A3"/>
    <a:srgbClr val="FF4F54"/>
    <a:srgbClr val="FFFBFB"/>
    <a:srgbClr val="FFFDFD"/>
    <a:srgbClr val="FF6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 autoAdjust="0"/>
    <p:restoredTop sz="99607" autoAdjust="0"/>
  </p:normalViewPr>
  <p:slideViewPr>
    <p:cSldViewPr>
      <p:cViewPr varScale="1">
        <p:scale>
          <a:sx n="81" d="100"/>
          <a:sy n="81" d="100"/>
        </p:scale>
        <p:origin x="-1016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notesMaster" Target="notesMasters/notesMaster1.xml"/><Relationship Id="rId86" Type="http://schemas.openxmlformats.org/officeDocument/2006/relationships/handoutMaster" Target="handoutMasters/handoutMaster1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1960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1960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378656-706C-3648-B184-DC6EF014B5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3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5368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6" name="Text Box 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0529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02561" y="9553734"/>
            <a:ext cx="3368040" cy="502920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3A401DC-9F30-9448-AD9B-EC09018610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-Build AS-level graph from CAIDA data 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-Place points of interest within the graph:</a:t>
            </a:r>
          </a:p>
          <a:p>
            <a:pPr lvl="1">
              <a:spcBef>
                <a:spcPts val="716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--Tor relays using </a:t>
            </a:r>
            <a:r>
              <a:rPr lang="en-US" sz="2000" dirty="0" err="1" smtClean="0">
                <a:solidFill>
                  <a:schemeClr val="bg1"/>
                </a:solidFill>
              </a:rPr>
              <a:t>MaxMind</a:t>
            </a:r>
            <a:r>
              <a:rPr lang="en-US" sz="2000" dirty="0" smtClean="0">
                <a:solidFill>
                  <a:schemeClr val="bg1"/>
                </a:solidFill>
              </a:rPr>
              <a:t> IP-to-ASN mappings </a:t>
            </a:r>
          </a:p>
          <a:p>
            <a:pPr lvl="1">
              <a:spcBef>
                <a:spcPts val="716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--5 clients based on popular client </a:t>
            </a:r>
            <a:r>
              <a:rPr lang="en-US" sz="2000" dirty="0" err="1" smtClean="0">
                <a:solidFill>
                  <a:schemeClr val="bg1"/>
                </a:solidFill>
              </a:rPr>
              <a:t>ASes</a:t>
            </a:r>
            <a:r>
              <a:rPr lang="en-US" sz="2000" dirty="0" smtClean="0">
                <a:solidFill>
                  <a:schemeClr val="bg1"/>
                </a:solidFill>
              </a:rPr>
              <a:t>; 4 German, 1 Italian (Edman&amp;Syverson’09)</a:t>
            </a:r>
          </a:p>
          <a:p>
            <a:pPr lvl="1">
              <a:spcBef>
                <a:spcPts val="716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--Destinations based on trace destination (e.g., Google)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-</a:t>
            </a:r>
            <a:r>
              <a:rPr lang="en-US" sz="2600" dirty="0" smtClean="0">
                <a:solidFill>
                  <a:schemeClr val="bg1"/>
                </a:solidFill>
              </a:rPr>
              <a:t>Determine AS-level routes using heuristics (Gao’03, CAIDA)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1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-Build AS-level graph from CAIDA data 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-Place points of interest within the graph:</a:t>
            </a:r>
          </a:p>
          <a:p>
            <a:pPr lvl="1">
              <a:spcBef>
                <a:spcPts val="716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--Tor relays using </a:t>
            </a:r>
            <a:r>
              <a:rPr lang="en-US" sz="2000" dirty="0" err="1" smtClean="0">
                <a:solidFill>
                  <a:schemeClr val="bg1"/>
                </a:solidFill>
              </a:rPr>
              <a:t>MaxMind</a:t>
            </a:r>
            <a:r>
              <a:rPr lang="en-US" sz="2000" dirty="0" smtClean="0">
                <a:solidFill>
                  <a:schemeClr val="bg1"/>
                </a:solidFill>
              </a:rPr>
              <a:t> IP-to-ASN mappings </a:t>
            </a:r>
          </a:p>
          <a:p>
            <a:pPr lvl="1">
              <a:spcBef>
                <a:spcPts val="716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--5 clients based on popular client </a:t>
            </a:r>
            <a:r>
              <a:rPr lang="en-US" sz="2000" dirty="0" err="1" smtClean="0">
                <a:solidFill>
                  <a:schemeClr val="bg1"/>
                </a:solidFill>
              </a:rPr>
              <a:t>ASes</a:t>
            </a:r>
            <a:r>
              <a:rPr lang="en-US" sz="2000" dirty="0" smtClean="0">
                <a:solidFill>
                  <a:schemeClr val="bg1"/>
                </a:solidFill>
              </a:rPr>
              <a:t>; 4 German, 1 Italian (Edman&amp;Syverson’09)</a:t>
            </a:r>
          </a:p>
          <a:p>
            <a:pPr lvl="1">
              <a:spcBef>
                <a:spcPts val="716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--Destinations based on trace destination (e.g., Google)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-</a:t>
            </a:r>
            <a:r>
              <a:rPr lang="en-US" sz="2600" dirty="0" smtClean="0">
                <a:solidFill>
                  <a:schemeClr val="bg1"/>
                </a:solidFill>
              </a:rPr>
              <a:t>Determine AS-level routes using heuristics (Gao’03, CAIDA)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16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-Build AS-level graph from CAIDA data 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-Place points of interest within the graph:</a:t>
            </a:r>
          </a:p>
          <a:p>
            <a:pPr lvl="1">
              <a:spcBef>
                <a:spcPts val="716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--Tor relays using </a:t>
            </a:r>
            <a:r>
              <a:rPr lang="en-US" sz="2000" dirty="0" err="1" smtClean="0">
                <a:solidFill>
                  <a:schemeClr val="bg1"/>
                </a:solidFill>
              </a:rPr>
              <a:t>MaxMind</a:t>
            </a:r>
            <a:r>
              <a:rPr lang="en-US" sz="2000" dirty="0" smtClean="0">
                <a:solidFill>
                  <a:schemeClr val="bg1"/>
                </a:solidFill>
              </a:rPr>
              <a:t> IP-to-ASN mappings </a:t>
            </a:r>
          </a:p>
          <a:p>
            <a:pPr lvl="1">
              <a:spcBef>
                <a:spcPts val="716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--5 clients based on popular client </a:t>
            </a:r>
            <a:r>
              <a:rPr lang="en-US" sz="2000" dirty="0" err="1" smtClean="0">
                <a:solidFill>
                  <a:schemeClr val="bg1"/>
                </a:solidFill>
              </a:rPr>
              <a:t>ASes</a:t>
            </a:r>
            <a:r>
              <a:rPr lang="en-US" sz="2000" dirty="0" smtClean="0">
                <a:solidFill>
                  <a:schemeClr val="bg1"/>
                </a:solidFill>
              </a:rPr>
              <a:t>; 4 German, 1 Italian (Edman&amp;Syverson’09)</a:t>
            </a:r>
          </a:p>
          <a:p>
            <a:pPr lvl="1">
              <a:spcBef>
                <a:spcPts val="716"/>
              </a:spcBef>
            </a:pPr>
            <a:r>
              <a:rPr lang="en-US" sz="2000" dirty="0" smtClean="0">
                <a:solidFill>
                  <a:schemeClr val="bg1"/>
                </a:solidFill>
              </a:rPr>
              <a:t>--Destinations based on trace destination (e.g., Google)</a:t>
            </a:r>
          </a:p>
          <a:p>
            <a:r>
              <a:rPr lang="en-US" sz="1300" dirty="0" smtClean="0">
                <a:solidFill>
                  <a:schemeClr val="bg1"/>
                </a:solidFill>
              </a:rPr>
              <a:t>-</a:t>
            </a:r>
            <a:r>
              <a:rPr lang="en-US" sz="2600" dirty="0" smtClean="0">
                <a:solidFill>
                  <a:schemeClr val="bg1"/>
                </a:solidFill>
              </a:rPr>
              <a:t>Determine AS-level routes using heuristics (Gao’03, CAIDA)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1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the stealthy throughput attack</a:t>
            </a:r>
          </a:p>
          <a:p>
            <a:r>
              <a:rPr lang="en-US" dirty="0" smtClean="0"/>
              <a:t>	-adversarial</a:t>
            </a:r>
            <a:r>
              <a:rPr lang="en-US" baseline="0" dirty="0" smtClean="0"/>
              <a:t> exit relay</a:t>
            </a:r>
            <a:endParaRPr lang="en-US" dirty="0" smtClean="0"/>
          </a:p>
          <a:p>
            <a:r>
              <a:rPr lang="en-US" dirty="0" smtClean="0"/>
              <a:t>	-probe</a:t>
            </a:r>
            <a:r>
              <a:rPr lang="en-US" baseline="0" dirty="0" smtClean="0"/>
              <a:t> clients</a:t>
            </a:r>
          </a:p>
          <a:p>
            <a:r>
              <a:rPr lang="en-US" baseline="0" dirty="0" smtClean="0"/>
              <a:t>	-correlation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53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the stealthy throughput attack</a:t>
            </a:r>
          </a:p>
          <a:p>
            <a:r>
              <a:rPr lang="en-US" dirty="0" smtClean="0"/>
              <a:t>	-adversarial</a:t>
            </a:r>
            <a:r>
              <a:rPr lang="en-US" baseline="0" dirty="0" smtClean="0"/>
              <a:t> exit relay</a:t>
            </a:r>
            <a:endParaRPr lang="en-US" dirty="0" smtClean="0"/>
          </a:p>
          <a:p>
            <a:r>
              <a:rPr lang="en-US" dirty="0" smtClean="0"/>
              <a:t>	-probe</a:t>
            </a:r>
            <a:r>
              <a:rPr lang="en-US" baseline="0" dirty="0" smtClean="0"/>
              <a:t> clients</a:t>
            </a:r>
          </a:p>
          <a:p>
            <a:r>
              <a:rPr lang="en-US" baseline="0" dirty="0" smtClean="0"/>
              <a:t>	-correlation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5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the stealthy throughput attack</a:t>
            </a:r>
          </a:p>
          <a:p>
            <a:r>
              <a:rPr lang="en-US" dirty="0" smtClean="0"/>
              <a:t>	-adversarial</a:t>
            </a:r>
            <a:r>
              <a:rPr lang="en-US" baseline="0" dirty="0" smtClean="0"/>
              <a:t> exit relay</a:t>
            </a:r>
            <a:endParaRPr lang="en-US" dirty="0" smtClean="0"/>
          </a:p>
          <a:p>
            <a:r>
              <a:rPr lang="en-US" dirty="0" smtClean="0"/>
              <a:t>	-probe</a:t>
            </a:r>
            <a:r>
              <a:rPr lang="en-US" baseline="0" dirty="0" smtClean="0"/>
              <a:t> clients</a:t>
            </a:r>
          </a:p>
          <a:p>
            <a:r>
              <a:rPr lang="en-US" baseline="0" dirty="0" smtClean="0"/>
              <a:t>	-correlation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53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the stealthy throughput attack</a:t>
            </a:r>
          </a:p>
          <a:p>
            <a:r>
              <a:rPr lang="en-US" dirty="0" smtClean="0"/>
              <a:t>	-adversarial</a:t>
            </a:r>
            <a:r>
              <a:rPr lang="en-US" baseline="0" dirty="0" smtClean="0"/>
              <a:t> exit relay</a:t>
            </a:r>
            <a:endParaRPr lang="en-US" dirty="0" smtClean="0"/>
          </a:p>
          <a:p>
            <a:r>
              <a:rPr lang="en-US" dirty="0" smtClean="0"/>
              <a:t>	-probe</a:t>
            </a:r>
            <a:r>
              <a:rPr lang="en-US" baseline="0" dirty="0" smtClean="0"/>
              <a:t> clients</a:t>
            </a:r>
          </a:p>
          <a:p>
            <a:r>
              <a:rPr lang="en-US" baseline="0" dirty="0" smtClean="0"/>
              <a:t>	-correlation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53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do the stealthy throughput attack</a:t>
            </a:r>
          </a:p>
          <a:p>
            <a:r>
              <a:rPr lang="en-US" dirty="0" smtClean="0"/>
              <a:t>	-adversarial</a:t>
            </a:r>
            <a:r>
              <a:rPr lang="en-US" baseline="0" dirty="0" smtClean="0"/>
              <a:t> exit relay</a:t>
            </a:r>
            <a:endParaRPr lang="en-US" dirty="0" smtClean="0"/>
          </a:p>
          <a:p>
            <a:r>
              <a:rPr lang="en-US" dirty="0" smtClean="0"/>
              <a:t>	-probe</a:t>
            </a:r>
            <a:r>
              <a:rPr lang="en-US" baseline="0" dirty="0" smtClean="0"/>
              <a:t> clients</a:t>
            </a:r>
          </a:p>
          <a:p>
            <a:r>
              <a:rPr lang="en-US" baseline="0" dirty="0" smtClean="0"/>
              <a:t>	-correlation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53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 that use the number of client connections to answer these questions are vulnerable to induced</a:t>
            </a:r>
            <a:r>
              <a:rPr lang="en-US" baseline="0" dirty="0" smtClean="0"/>
              <a:t> throttling via a</a:t>
            </a:r>
            <a:r>
              <a:rPr lang="en-US" dirty="0" smtClean="0"/>
              <a:t> </a:t>
            </a:r>
            <a:r>
              <a:rPr lang="en-US" dirty="0" err="1" smtClean="0"/>
              <a:t>sybil</a:t>
            </a:r>
            <a:r>
              <a:rPr lang="en-US" dirty="0" smtClean="0"/>
              <a:t> attack.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Sybil nodes only connect, but don</a:t>
            </a:r>
            <a:r>
              <a:rPr lang="fr-FR" dirty="0" smtClean="0"/>
              <a:t>’</a:t>
            </a:r>
            <a:r>
              <a:rPr lang="en-US" dirty="0" smtClean="0"/>
              <a:t>t send any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1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Tor overview</a:t>
            </a:r>
          </a:p>
          <a:p>
            <a:r>
              <a:rPr lang="en-US" dirty="0" smtClean="0"/>
              <a:t>How it provides anonymity</a:t>
            </a:r>
          </a:p>
          <a:p>
            <a:r>
              <a:rPr lang="en-US" dirty="0" smtClean="0"/>
              <a:t>Why</a:t>
            </a:r>
            <a:r>
              <a:rPr lang="en-US" baseline="0" dirty="0" smtClean="0"/>
              <a:t> the f</a:t>
            </a:r>
            <a:r>
              <a:rPr lang="en-US" dirty="0" smtClean="0"/>
              <a:t>ocus on low latency</a:t>
            </a:r>
          </a:p>
          <a:p>
            <a:r>
              <a:rPr lang="en-US" dirty="0" smtClean="0"/>
              <a:t>	-interactive</a:t>
            </a:r>
            <a:r>
              <a:rPr lang="en-US" baseline="0" dirty="0" smtClean="0"/>
              <a:t> sessions are possible</a:t>
            </a:r>
          </a:p>
          <a:p>
            <a:r>
              <a:rPr lang="en-US" baseline="0" dirty="0" smtClean="0"/>
              <a:t>	-web browsing</a:t>
            </a:r>
          </a:p>
          <a:p>
            <a:r>
              <a:rPr lang="en-US" baseline="0" dirty="0" smtClean="0"/>
              <a:t>	-other things people use the internet for</a:t>
            </a:r>
          </a:p>
          <a:p>
            <a:r>
              <a:rPr lang="en-US" baseline="0" dirty="0" smtClean="0"/>
              <a:t>	-</a:t>
            </a:r>
            <a:r>
              <a:rPr lang="en-US" dirty="0" smtClean="0"/>
              <a:t>otherwise its</a:t>
            </a:r>
            <a:r>
              <a:rPr lang="en-US" baseline="0" dirty="0" smtClean="0"/>
              <a:t> unusable</a:t>
            </a:r>
            <a:endParaRPr lang="en-US" dirty="0" smtClean="0"/>
          </a:p>
          <a:p>
            <a:r>
              <a:rPr lang="en-US" dirty="0" smtClean="0"/>
              <a:t>Why users want this</a:t>
            </a:r>
          </a:p>
          <a:p>
            <a:r>
              <a:rPr lang="en-US" dirty="0" smtClean="0"/>
              <a:t>	-Freedom: speak</a:t>
            </a:r>
            <a:r>
              <a:rPr lang="en-US" baseline="0" dirty="0" smtClean="0"/>
              <a:t> their mind without worrying about political issues</a:t>
            </a:r>
          </a:p>
          <a:p>
            <a:r>
              <a:rPr lang="en-US" baseline="0" dirty="0" smtClean="0"/>
              <a:t>	-avoid censorship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26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31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scale attack:</a:t>
            </a:r>
          </a:p>
          <a:p>
            <a:r>
              <a:rPr lang="en-US" dirty="0" smtClean="0"/>
              <a:t>	-400 relays, 2600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1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73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Proposals that improve Tor performance</a:t>
            </a:r>
          </a:p>
          <a:p>
            <a:pPr lvl="1"/>
            <a:r>
              <a:rPr lang="en-US" dirty="0" smtClean="0"/>
              <a:t>-Reducing load: </a:t>
            </a:r>
            <a:r>
              <a:rPr lang="en-US" dirty="0" smtClean="0">
                <a:solidFill>
                  <a:srgbClr val="FFFF00"/>
                </a:solidFill>
              </a:rPr>
              <a:t>traffic admission control</a:t>
            </a:r>
          </a:p>
          <a:p>
            <a:pPr marL="37931725" marR="0" lvl="1" indent="-37474525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-Reducing load, improving utilization: </a:t>
            </a:r>
            <a:r>
              <a:rPr lang="en-US" dirty="0" smtClean="0">
                <a:solidFill>
                  <a:srgbClr val="FFFF00"/>
                </a:solidFill>
              </a:rPr>
              <a:t>congestion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19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biggest security concerns</a:t>
            </a:r>
          </a:p>
          <a:p>
            <a:r>
              <a:rPr lang="en-US" baseline="0" dirty="0" smtClean="0"/>
              <a:t>Can be used to </a:t>
            </a:r>
            <a:r>
              <a:rPr lang="en-US" baseline="0" dirty="0" err="1" smtClean="0"/>
              <a:t>deanonymize</a:t>
            </a:r>
            <a:r>
              <a:rPr lang="en-US" baseline="0" dirty="0" smtClean="0"/>
              <a:t> users</a:t>
            </a:r>
          </a:p>
          <a:p>
            <a:r>
              <a:rPr lang="en-US" dirty="0" smtClean="0"/>
              <a:t>	-explain guard nodes (client</a:t>
            </a:r>
            <a:r>
              <a:rPr lang="en-US" baseline="0" dirty="0" smtClean="0"/>
              <a:t> are ‘locked in’ to their guards)</a:t>
            </a:r>
          </a:p>
          <a:p>
            <a:r>
              <a:rPr lang="en-US" baseline="0" dirty="0" smtClean="0"/>
              <a:t>	-want to see heartbeat on input and output link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biggest security concerns</a:t>
            </a:r>
          </a:p>
          <a:p>
            <a:r>
              <a:rPr lang="en-US" baseline="0" dirty="0" smtClean="0"/>
              <a:t>Can be used to </a:t>
            </a:r>
            <a:r>
              <a:rPr lang="en-US" baseline="0" dirty="0" err="1" smtClean="0"/>
              <a:t>deanonymize</a:t>
            </a:r>
            <a:r>
              <a:rPr lang="en-US" baseline="0" dirty="0" smtClean="0"/>
              <a:t> users</a:t>
            </a:r>
          </a:p>
          <a:p>
            <a:r>
              <a:rPr lang="en-US" dirty="0" smtClean="0"/>
              <a:t>	-explain guard nodes (client</a:t>
            </a:r>
            <a:r>
              <a:rPr lang="en-US" baseline="0" dirty="0" smtClean="0"/>
              <a:t> are ‘locked in’ to their guards)</a:t>
            </a:r>
          </a:p>
          <a:p>
            <a:r>
              <a:rPr lang="en-US" baseline="0" dirty="0" smtClean="0"/>
              <a:t>	-want to see heartbeat on input and output link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biggest security concerns</a:t>
            </a:r>
          </a:p>
          <a:p>
            <a:r>
              <a:rPr lang="en-US" baseline="0" dirty="0" smtClean="0"/>
              <a:t>Can be used to </a:t>
            </a:r>
            <a:r>
              <a:rPr lang="en-US" baseline="0" dirty="0" err="1" smtClean="0"/>
              <a:t>deanonymize</a:t>
            </a:r>
            <a:r>
              <a:rPr lang="en-US" baseline="0" dirty="0" smtClean="0"/>
              <a:t> users</a:t>
            </a:r>
          </a:p>
          <a:p>
            <a:r>
              <a:rPr lang="en-US" dirty="0" smtClean="0"/>
              <a:t>	-explain guard nodes (client</a:t>
            </a:r>
            <a:r>
              <a:rPr lang="en-US" baseline="0" dirty="0" smtClean="0"/>
              <a:t> are ‘locked in’ to their guards)</a:t>
            </a:r>
          </a:p>
          <a:p>
            <a:r>
              <a:rPr lang="en-US" baseline="0" dirty="0" smtClean="0"/>
              <a:t>	-want to see heartbeat on input and output link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biggest security concerns</a:t>
            </a:r>
          </a:p>
          <a:p>
            <a:r>
              <a:rPr lang="en-US" baseline="0" dirty="0" smtClean="0"/>
              <a:t>Can be used to </a:t>
            </a:r>
            <a:r>
              <a:rPr lang="en-US" baseline="0" dirty="0" err="1" smtClean="0"/>
              <a:t>deanonymize</a:t>
            </a:r>
            <a:r>
              <a:rPr lang="en-US" baseline="0" dirty="0" smtClean="0"/>
              <a:t> users</a:t>
            </a:r>
          </a:p>
          <a:p>
            <a:r>
              <a:rPr lang="en-US" dirty="0" smtClean="0"/>
              <a:t>	-explain guard nodes (client</a:t>
            </a:r>
            <a:r>
              <a:rPr lang="en-US" baseline="0" dirty="0" smtClean="0"/>
              <a:t> are ‘locked in’ to their guards)</a:t>
            </a:r>
          </a:p>
          <a:p>
            <a:r>
              <a:rPr lang="en-US" baseline="0" dirty="0" smtClean="0"/>
              <a:t>	-want to see heartbeat on input and output link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biggest security concerns</a:t>
            </a:r>
          </a:p>
          <a:p>
            <a:r>
              <a:rPr lang="en-US" baseline="0" dirty="0" smtClean="0"/>
              <a:t>Can be used to </a:t>
            </a:r>
            <a:r>
              <a:rPr lang="en-US" baseline="0" dirty="0" err="1" smtClean="0"/>
              <a:t>deanonymize</a:t>
            </a:r>
            <a:r>
              <a:rPr lang="en-US" baseline="0" dirty="0" smtClean="0"/>
              <a:t> users</a:t>
            </a:r>
          </a:p>
          <a:p>
            <a:r>
              <a:rPr lang="en-US" dirty="0" smtClean="0"/>
              <a:t>	-explain guard nodes (client</a:t>
            </a:r>
            <a:r>
              <a:rPr lang="en-US" baseline="0" dirty="0" smtClean="0"/>
              <a:t> are ‘locked in’ to their guards)</a:t>
            </a:r>
          </a:p>
          <a:p>
            <a:r>
              <a:rPr lang="en-US" baseline="0" dirty="0" smtClean="0"/>
              <a:t>	-want to see heartbeat on input and output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7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biggest security concerns</a:t>
            </a:r>
          </a:p>
          <a:p>
            <a:r>
              <a:rPr lang="en-US" baseline="0" dirty="0" smtClean="0"/>
              <a:t>Can be used to </a:t>
            </a:r>
            <a:r>
              <a:rPr lang="en-US" baseline="0" dirty="0" err="1" smtClean="0"/>
              <a:t>deanonymize</a:t>
            </a:r>
            <a:r>
              <a:rPr lang="en-US" baseline="0" dirty="0" smtClean="0"/>
              <a:t> users</a:t>
            </a:r>
          </a:p>
          <a:p>
            <a:r>
              <a:rPr lang="en-US" dirty="0" smtClean="0"/>
              <a:t>	-explain guard nodes (client</a:t>
            </a:r>
            <a:r>
              <a:rPr lang="en-US" baseline="0" dirty="0" smtClean="0"/>
              <a:t> are ‘locked in’ to their guards)</a:t>
            </a:r>
          </a:p>
          <a:p>
            <a:r>
              <a:rPr lang="en-US" baseline="0" dirty="0" smtClean="0"/>
              <a:t>	-want to see heartbeat on input and output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07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9088" y="1006475"/>
            <a:ext cx="4592637" cy="3448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TorPS</a:t>
            </a:r>
            <a:r>
              <a:rPr lang="en-US" baseline="0" dirty="0" smtClean="0"/>
              <a:t> is open-source and available. Come find me after if you want to find out 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02561" y="9553734"/>
            <a:ext cx="3368040" cy="502920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539CAB0B-1E51-0046-8F4E-8FC0F34065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9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6613" y="627063"/>
            <a:ext cx="2147887" cy="6227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27063"/>
            <a:ext cx="6294438" cy="6227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594725" cy="1252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116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2101850"/>
            <a:ext cx="422116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27063"/>
            <a:ext cx="8594725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5947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2pPr>
      <a:lvl3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3pPr>
      <a:lvl4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4pPr>
      <a:lvl5pPr algn="ctr" defTabSz="457200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FFFF00"/>
          </a:solidFill>
          <a:latin typeface="Arial" charset="0"/>
          <a:ea typeface="Hiragino Mincho Pro W3" charset="0"/>
          <a:cs typeface="Hiragino Mincho Pro W3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400">
          <a:solidFill>
            <a:srgbClr val="000000"/>
          </a:solidFill>
          <a:latin typeface="Times New Roman" charset="0"/>
          <a:ea typeface="ＭＳ Ｐゴシック" charset="-128"/>
        </a:defRPr>
      </a:lvl9pPr>
    </p:titleStyle>
    <p:bodyStyle>
      <a:lvl1pPr marL="422275" indent="-317500" algn="l" defTabSz="457200" rtl="0" eaLnBrk="0" fontAlgn="base" hangingPunct="0">
        <a:lnSpc>
          <a:spcPct val="95000"/>
        </a:lnSpc>
        <a:spcBef>
          <a:spcPct val="0"/>
        </a:spcBef>
        <a:spcAft>
          <a:spcPts val="1013"/>
        </a:spcAft>
        <a:buClr>
          <a:srgbClr val="FFFFFF"/>
        </a:buClr>
        <a:buSzPct val="45000"/>
        <a:buFont typeface="StarSymbol" charset="0"/>
        <a:buChar char="●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854075" indent="-284163" algn="l" defTabSz="457200" rtl="0" eaLnBrk="0" fontAlgn="base" hangingPunct="0">
        <a:lnSpc>
          <a:spcPct val="95000"/>
        </a:lnSpc>
        <a:spcBef>
          <a:spcPct val="0"/>
        </a:spcBef>
        <a:spcAft>
          <a:spcPts val="725"/>
        </a:spcAft>
        <a:buClr>
          <a:srgbClr val="FFFFFF"/>
        </a:buClr>
        <a:buSzPct val="75000"/>
        <a:buFont typeface="StarSymbol" charset="0"/>
        <a:buChar char="–"/>
        <a:defRPr sz="2600">
          <a:solidFill>
            <a:srgbClr val="FFFFFF"/>
          </a:solidFill>
          <a:latin typeface="+mn-lt"/>
          <a:ea typeface="+mn-ea"/>
          <a:cs typeface="+mn-cs"/>
        </a:defRPr>
      </a:lvl2pPr>
      <a:lvl3pPr marL="1285875" indent="-212725" algn="l" defTabSz="457200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FFFFFF"/>
        </a:buClr>
        <a:buSzPct val="45000"/>
        <a:buFont typeface="StarSymbol" charset="0"/>
        <a:buChar char="●"/>
        <a:defRPr sz="2200">
          <a:solidFill>
            <a:srgbClr val="FFFFFF"/>
          </a:solidFill>
          <a:latin typeface="+mn-lt"/>
          <a:ea typeface="+mn-ea"/>
          <a:cs typeface="+mn-cs"/>
        </a:defRPr>
      </a:lvl3pPr>
      <a:lvl4pPr marL="1717675" indent="-206375" algn="l" defTabSz="457200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FFFFFF"/>
        </a:buClr>
        <a:buSzPct val="75000"/>
        <a:buFont typeface="StarSymbol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149475" indent="-207963" algn="l" defTabSz="457200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6066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30638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5210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978275" indent="-207963" algn="l" defTabSz="457200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FFFFFF"/>
        </a:buClr>
        <a:buSzPct val="45000"/>
        <a:buFont typeface="StarSymbol" charset="0"/>
        <a:buChar char="●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gif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8.jp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6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657225"/>
            <a:ext cx="8092281" cy="1620838"/>
          </a:xfrm>
        </p:spPr>
        <p:txBody>
          <a:bodyPr/>
          <a:lstStyle/>
          <a:p>
            <a:r>
              <a:rPr lang="en-US" dirty="0" smtClean="0"/>
              <a:t>On Traffic Analysis in 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331" y="2611437"/>
            <a:ext cx="7315200" cy="1931988"/>
          </a:xfrm>
        </p:spPr>
        <p:txBody>
          <a:bodyPr/>
          <a:lstStyle/>
          <a:p>
            <a:r>
              <a:rPr lang="en-US" i="1" dirty="0" smtClean="0">
                <a:solidFill>
                  <a:srgbClr val="FFFF00"/>
                </a:solidFill>
              </a:rPr>
              <a:t>Guest Lecture, ELE 574</a:t>
            </a:r>
          </a:p>
          <a:p>
            <a:r>
              <a:rPr lang="en-US" i="1" dirty="0" smtClean="0">
                <a:solidFill>
                  <a:srgbClr val="FFFF00"/>
                </a:solidFill>
              </a:rPr>
              <a:t>Communications Security and Privacy</a:t>
            </a:r>
          </a:p>
          <a:p>
            <a:r>
              <a:rPr lang="en-US" i="1" dirty="0" smtClean="0">
                <a:solidFill>
                  <a:srgbClr val="FFFF00"/>
                </a:solidFill>
              </a:rPr>
              <a:t>Princeton University</a:t>
            </a:r>
          </a:p>
          <a:p>
            <a:r>
              <a:rPr lang="en-US" i="1" dirty="0" smtClean="0">
                <a:solidFill>
                  <a:srgbClr val="FFFF00"/>
                </a:solidFill>
              </a:rPr>
              <a:t>April 3</a:t>
            </a:r>
            <a:r>
              <a:rPr lang="en-US" i="1" baseline="30000" dirty="0" smtClean="0">
                <a:solidFill>
                  <a:srgbClr val="FFFF00"/>
                </a:solidFill>
              </a:rPr>
              <a:t>rd</a:t>
            </a:r>
            <a:r>
              <a:rPr lang="en-US" i="1" dirty="0" smtClean="0">
                <a:solidFill>
                  <a:srgbClr val="FFFF00"/>
                </a:solidFill>
              </a:rPr>
              <a:t>, 2014</a:t>
            </a:r>
            <a:endParaRPr lang="en-US" i="1" dirty="0">
              <a:solidFill>
                <a:srgbClr val="FFFF00"/>
              </a:solidFill>
            </a:endParaRPr>
          </a:p>
        </p:txBody>
      </p:sp>
      <p:pic>
        <p:nvPicPr>
          <p:cNvPr id="4" name="Picture 3" descr="NRLEmblem.jp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931" y="5000625"/>
            <a:ext cx="1828800" cy="179527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3590131" y="5229225"/>
            <a:ext cx="609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Dr. Rob </a:t>
            </a:r>
            <a:r>
              <a:rPr lang="en-US" sz="2800" dirty="0" smtClean="0">
                <a:latin typeface="+mn-lt"/>
              </a:rPr>
              <a:t>Jansen</a:t>
            </a:r>
          </a:p>
          <a:p>
            <a:r>
              <a:rPr lang="en-US" sz="2800" dirty="0" smtClean="0">
                <a:latin typeface="+mn-lt"/>
              </a:rPr>
              <a:t>U.S. Naval Research Laboratory</a:t>
            </a:r>
            <a:endParaRPr lang="en-US" sz="2800" dirty="0">
              <a:latin typeface="+mn-lt"/>
            </a:endParaRPr>
          </a:p>
          <a:p>
            <a:r>
              <a:rPr lang="en-US" sz="2800" dirty="0" err="1">
                <a:latin typeface="+mn-lt"/>
              </a:rPr>
              <a:t>rob.g.jansen@nrl.navy.mil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872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3282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3857625"/>
            <a:ext cx="1384054" cy="87793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2867025"/>
            <a:ext cx="1072850" cy="8895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2867025"/>
            <a:ext cx="705566" cy="1076449"/>
          </a:xfrm>
          <a:prstGeom prst="rect">
            <a:avLst/>
          </a:prstGeom>
        </p:spPr>
      </p:pic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3925367"/>
            <a:ext cx="705566" cy="1076449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4939749"/>
            <a:ext cx="705566" cy="1076449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331" y="3933825"/>
            <a:ext cx="1072850" cy="88954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4939749"/>
            <a:ext cx="1072850" cy="88954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1323897" y="3405250"/>
            <a:ext cx="1961434" cy="528575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56531" y="4379656"/>
            <a:ext cx="1865680" cy="1136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</p:cNvCxnSpPr>
          <p:nvPr/>
        </p:nvCxnSpPr>
        <p:spPr>
          <a:xfrm flipV="1">
            <a:off x="1323897" y="4772025"/>
            <a:ext cx="1885234" cy="70594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6" idx="1"/>
          </p:cNvCxnSpPr>
          <p:nvPr/>
        </p:nvCxnSpPr>
        <p:spPr>
          <a:xfrm flipV="1">
            <a:off x="6714331" y="3311795"/>
            <a:ext cx="1600200" cy="4696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6638131" y="4378595"/>
            <a:ext cx="1981200" cy="124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>
            <a:off x="6485731" y="4924425"/>
            <a:ext cx="1828800" cy="460094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1" y="2790825"/>
            <a:ext cx="638849" cy="618885"/>
          </a:xfrm>
          <a:prstGeom prst="rect">
            <a:avLst/>
          </a:prstGeom>
        </p:spPr>
      </p:pic>
      <p:pic>
        <p:nvPicPr>
          <p:cNvPr id="89" name="Picture 88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31" y="5381625"/>
            <a:ext cx="638849" cy="618885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 rot="879636">
            <a:off x="1933594" y="3205629"/>
            <a:ext cx="1310298" cy="355689"/>
            <a:chOff x="2895600" y="1581123"/>
            <a:chExt cx="983759" cy="307167"/>
          </a:xfrm>
        </p:grpSpPr>
        <p:sp>
          <p:nvSpPr>
            <p:cNvPr id="96" name="Rectangle 95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Content Placeholder 6" descr="heartbea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1608931" y="1647825"/>
            <a:ext cx="217580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Content Placeholder 6" descr="heartbea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5723731" y="5915025"/>
            <a:ext cx="217580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28"/>
          <p:cNvGrpSpPr/>
          <p:nvPr/>
        </p:nvGrpSpPr>
        <p:grpSpPr>
          <a:xfrm rot="879636">
            <a:off x="6357011" y="5236848"/>
            <a:ext cx="1310298" cy="355689"/>
            <a:chOff x="2895600" y="1581123"/>
            <a:chExt cx="983759" cy="307167"/>
          </a:xfrm>
        </p:grpSpPr>
        <p:sp>
          <p:nvSpPr>
            <p:cNvPr id="30" name="Rectangle 29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ular Callout 32"/>
          <p:cNvSpPr/>
          <p:nvPr/>
        </p:nvSpPr>
        <p:spPr bwMode="auto">
          <a:xfrm>
            <a:off x="2142331" y="6067425"/>
            <a:ext cx="2667000" cy="838200"/>
          </a:xfrm>
          <a:prstGeom prst="wedgeRectCallout">
            <a:avLst>
              <a:gd name="adj1" fmla="val 78938"/>
              <a:gd name="adj2" fmla="val -4474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 biggest threat to Tor’s anonymity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23131" y="2181225"/>
            <a:ext cx="8229600" cy="40386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Is traffic correlation realistic?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sz="4000" dirty="0" smtClean="0"/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Who might be in these positions?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Would a nation-state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be willing to launch correlation attacks?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534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with Onion Routing</a:t>
            </a:r>
            <a:endParaRPr lang="en-US" dirty="0"/>
          </a:p>
        </p:txBody>
      </p:sp>
      <p:pic>
        <p:nvPicPr>
          <p:cNvPr id="7" name="Content Placeholder 6" descr="to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r="3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550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8531" y="2333625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Entry,</a:t>
            </a:r>
          </a:p>
          <a:p>
            <a:pPr algn="ctr"/>
            <a:r>
              <a:rPr lang="en-US" dirty="0" smtClean="0"/>
              <a:t>a.k.a. guard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4931" y="248602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95131" y="248602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42131" y="3324225"/>
            <a:ext cx="3429000" cy="205740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1304131" y="5838825"/>
            <a:ext cx="2438400" cy="1295400"/>
          </a:xfrm>
          <a:prstGeom prst="wedgeRectCallout">
            <a:avLst>
              <a:gd name="adj1" fmla="val 19153"/>
              <a:gd name="adj2" fmla="val -7890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Clients are ‘locked in’ to guard relays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8531" y="2333625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Entry,</a:t>
            </a:r>
          </a:p>
          <a:p>
            <a:pPr algn="ctr"/>
            <a:r>
              <a:rPr lang="en-US" dirty="0" smtClean="0"/>
              <a:t>a.k.a. guard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4931" y="248602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95131" y="248602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9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42131" y="3324225"/>
            <a:ext cx="3429000" cy="205740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8531" y="2333625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Entry,</a:t>
            </a:r>
          </a:p>
          <a:p>
            <a:pPr algn="ctr"/>
            <a:r>
              <a:rPr lang="en-US" dirty="0" smtClean="0"/>
              <a:t>a.k.a. guard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94931" y="248602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95131" y="248602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723731" y="3324225"/>
            <a:ext cx="3429000" cy="205740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5495131" y="5915025"/>
            <a:ext cx="2438400" cy="1295400"/>
          </a:xfrm>
          <a:prstGeom prst="wedgeRectCallout">
            <a:avLst>
              <a:gd name="adj1" fmla="val 19153"/>
              <a:gd name="adj2" fmla="val -7890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Exit relays support various exit policies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42131" y="3324225"/>
            <a:ext cx="3429000" cy="205740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1456531" y="1952625"/>
            <a:ext cx="1447800" cy="19812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6638131" y="1952625"/>
            <a:ext cx="1447800" cy="19812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7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42131" y="3324225"/>
            <a:ext cx="3429000" cy="205740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1456531" y="1952625"/>
            <a:ext cx="1447800" cy="19812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6638131" y="1952625"/>
            <a:ext cx="1447800" cy="19812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2" name="Content Placeholder 6" descr="heartbea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999331" y="5686425"/>
            <a:ext cx="2709206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6" descr="heartbea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6180931" y="5686425"/>
            <a:ext cx="2709206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485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542131" y="3324225"/>
            <a:ext cx="3429000" cy="2057400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1456531" y="1952625"/>
            <a:ext cx="1447800" cy="19812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6638131" y="1952625"/>
            <a:ext cx="1447800" cy="19812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2" name="Content Placeholder 6" descr="heartbea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999331" y="5686425"/>
            <a:ext cx="2709206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6" descr="heartbea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6180931" y="5686425"/>
            <a:ext cx="2709206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 bwMode="auto">
          <a:xfrm>
            <a:off x="923131" y="2181225"/>
            <a:ext cx="8229600" cy="22098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How does the volunteer resource model affect the vulnerability to </a:t>
            </a:r>
            <a:r>
              <a:rPr kumimoji="0" lang="en-US" sz="4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correlation attacks?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107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Background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Security </a:t>
            </a:r>
            <a:r>
              <a:rPr lang="en-US" dirty="0" smtClean="0">
                <a:solidFill>
                  <a:srgbClr val="FFFF00"/>
                </a:solidFill>
              </a:rPr>
              <a:t>against </a:t>
            </a:r>
            <a:r>
              <a:rPr lang="en-US" dirty="0" smtClean="0">
                <a:solidFill>
                  <a:srgbClr val="FFFF00"/>
                </a:solidFill>
              </a:rPr>
              <a:t>correlation (end-to-end)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Metrics and methodology</a:t>
            </a:r>
          </a:p>
          <a:p>
            <a:pPr lvl="1"/>
            <a:r>
              <a:rPr lang="en-US" dirty="0"/>
              <a:t>Node adversaries</a:t>
            </a:r>
          </a:p>
          <a:p>
            <a:pPr lvl="1"/>
            <a:r>
              <a:rPr lang="en-US" dirty="0"/>
              <a:t>Link </a:t>
            </a:r>
            <a:r>
              <a:rPr lang="en-US" dirty="0" smtClean="0"/>
              <a:t>adversaries</a:t>
            </a:r>
          </a:p>
          <a:p>
            <a:r>
              <a:rPr lang="en-US" dirty="0"/>
              <a:t>Correlation </a:t>
            </a:r>
            <a:r>
              <a:rPr lang="en-US" dirty="0" smtClean="0"/>
              <a:t>attacks (partial)</a:t>
            </a:r>
            <a:endParaRPr lang="en-US" dirty="0"/>
          </a:p>
          <a:p>
            <a:pPr lvl="1"/>
            <a:r>
              <a:rPr lang="en-US" dirty="0"/>
              <a:t>Stealthy throughput</a:t>
            </a:r>
          </a:p>
          <a:p>
            <a:pPr lvl="1"/>
            <a:r>
              <a:rPr lang="en-US" dirty="0"/>
              <a:t>Induced </a:t>
            </a:r>
            <a:r>
              <a:rPr lang="en-US" dirty="0" smtClean="0"/>
              <a:t>throttling</a:t>
            </a:r>
            <a:endParaRPr lang="en-US" dirty="0"/>
          </a:p>
          <a:p>
            <a:pPr lvl="2"/>
            <a:r>
              <a:rPr lang="en-US" dirty="0"/>
              <a:t>Traffic admission control</a:t>
            </a:r>
          </a:p>
          <a:p>
            <a:pPr lvl="2"/>
            <a:r>
              <a:rPr lang="en-US" dirty="0"/>
              <a:t>Congestion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4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2139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2714625"/>
            <a:ext cx="1384054" cy="87793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1724025"/>
            <a:ext cx="1072850" cy="8895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1724025"/>
            <a:ext cx="705566" cy="1076449"/>
          </a:xfrm>
          <a:prstGeom prst="rect">
            <a:avLst/>
          </a:prstGeom>
        </p:spPr>
      </p:pic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2782367"/>
            <a:ext cx="705566" cy="1076449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3796749"/>
            <a:ext cx="705566" cy="1076449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331" y="2790825"/>
            <a:ext cx="1072850" cy="88954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3796749"/>
            <a:ext cx="1072850" cy="88954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1323897" y="2262250"/>
            <a:ext cx="1961434" cy="528575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56531" y="3236656"/>
            <a:ext cx="1865680" cy="1136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</p:cNvCxnSpPr>
          <p:nvPr/>
        </p:nvCxnSpPr>
        <p:spPr>
          <a:xfrm flipV="1">
            <a:off x="1323897" y="3629025"/>
            <a:ext cx="1885234" cy="70594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6" idx="1"/>
          </p:cNvCxnSpPr>
          <p:nvPr/>
        </p:nvCxnSpPr>
        <p:spPr>
          <a:xfrm flipV="1">
            <a:off x="6714331" y="2168795"/>
            <a:ext cx="1600200" cy="4696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6638131" y="3235595"/>
            <a:ext cx="1981200" cy="124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>
            <a:off x="6485731" y="3781425"/>
            <a:ext cx="1828800" cy="460094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1" y="1647825"/>
            <a:ext cx="638849" cy="618885"/>
          </a:xfrm>
          <a:prstGeom prst="rect">
            <a:avLst/>
          </a:prstGeom>
        </p:spPr>
      </p:pic>
      <p:pic>
        <p:nvPicPr>
          <p:cNvPr id="89" name="Picture 88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31" y="4238625"/>
            <a:ext cx="638849" cy="618885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 rot="879636">
            <a:off x="1933594" y="2062629"/>
            <a:ext cx="1310298" cy="355689"/>
            <a:chOff x="2895600" y="1581123"/>
            <a:chExt cx="983759" cy="307167"/>
          </a:xfrm>
        </p:grpSpPr>
        <p:sp>
          <p:nvSpPr>
            <p:cNvPr id="96" name="Rectangle 95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879636">
            <a:off x="6357011" y="4093848"/>
            <a:ext cx="1310298" cy="355689"/>
            <a:chOff x="2895600" y="1581123"/>
            <a:chExt cx="983759" cy="307167"/>
          </a:xfrm>
        </p:grpSpPr>
        <p:sp>
          <p:nvSpPr>
            <p:cNvPr id="30" name="Rectangle 29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770731" y="5000625"/>
            <a:ext cx="8229600" cy="22098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How can one measure how vulnerable real clients on the real network are to traffic correlation?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271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with Tor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3282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3857625"/>
            <a:ext cx="1384054" cy="877930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542131" y="3629025"/>
            <a:ext cx="990600" cy="1511312"/>
          </a:xfrm>
          <a:prstGeom prst="rect">
            <a:avLst/>
          </a:prstGeom>
        </p:spPr>
      </p:pic>
      <p:cxnSp>
        <p:nvCxnSpPr>
          <p:cNvPr id="39" name="Straight Arrow Connector 38"/>
          <p:cNvCxnSpPr>
            <a:stCxn id="35" idx="3"/>
            <a:endCxn id="14" idx="2"/>
          </p:cNvCxnSpPr>
          <p:nvPr/>
        </p:nvCxnSpPr>
        <p:spPr>
          <a:xfrm flipV="1">
            <a:off x="1532731" y="4379656"/>
            <a:ext cx="1789480" cy="5025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/>
          <p:nvPr/>
        </p:nvPicPr>
        <p:blipFill>
          <a:blip r:embed="rId4"/>
          <a:stretch>
            <a:fillRect/>
          </a:stretch>
        </p:blipFill>
        <p:spPr>
          <a:xfrm>
            <a:off x="8009731" y="3629025"/>
            <a:ext cx="1769986" cy="1467561"/>
          </a:xfrm>
          <a:prstGeom prst="rect">
            <a:avLst/>
          </a:prstGeom>
        </p:spPr>
      </p:pic>
      <p:cxnSp>
        <p:nvCxnSpPr>
          <p:cNvPr id="61" name="Straight Arrow Connector 60"/>
          <p:cNvCxnSpPr>
            <a:stCxn id="14" idx="0"/>
            <a:endCxn id="60" idx="1"/>
          </p:cNvCxnSpPr>
          <p:nvPr/>
        </p:nvCxnSpPr>
        <p:spPr>
          <a:xfrm flipV="1">
            <a:off x="6575074" y="4362806"/>
            <a:ext cx="1434657" cy="1685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ular Callout 69"/>
          <p:cNvSpPr/>
          <p:nvPr/>
        </p:nvSpPr>
        <p:spPr bwMode="auto">
          <a:xfrm>
            <a:off x="5190331" y="2181225"/>
            <a:ext cx="2667000" cy="609600"/>
          </a:xfrm>
          <a:prstGeom prst="wedgeRectCallout">
            <a:avLst>
              <a:gd name="adj1" fmla="val -23302"/>
              <a:gd name="adj2" fmla="val 87465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www.t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orproject.org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71" name="Rectangular Callout 70"/>
          <p:cNvSpPr/>
          <p:nvPr/>
        </p:nvSpPr>
        <p:spPr bwMode="auto">
          <a:xfrm>
            <a:off x="3818731" y="5762625"/>
            <a:ext cx="2133600" cy="914400"/>
          </a:xfrm>
          <a:prstGeom prst="wedgeRectCallout">
            <a:avLst>
              <a:gd name="adj1" fmla="val -22718"/>
              <a:gd name="adj2" fmla="val -6641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Internet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rPr>
              <a:t> overlay network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8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2139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2714625"/>
            <a:ext cx="1384054" cy="87793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1724025"/>
            <a:ext cx="1072850" cy="8895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1724025"/>
            <a:ext cx="705566" cy="1076449"/>
          </a:xfrm>
          <a:prstGeom prst="rect">
            <a:avLst/>
          </a:prstGeom>
        </p:spPr>
      </p:pic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2782367"/>
            <a:ext cx="705566" cy="1076449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3796749"/>
            <a:ext cx="705566" cy="1076449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331" y="2790825"/>
            <a:ext cx="1072850" cy="88954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3796749"/>
            <a:ext cx="1072850" cy="88954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1323897" y="2262250"/>
            <a:ext cx="1961434" cy="528575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56531" y="3236656"/>
            <a:ext cx="1865680" cy="1136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</p:cNvCxnSpPr>
          <p:nvPr/>
        </p:nvCxnSpPr>
        <p:spPr>
          <a:xfrm flipV="1">
            <a:off x="1323897" y="3629025"/>
            <a:ext cx="1885234" cy="70594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6" idx="1"/>
          </p:cNvCxnSpPr>
          <p:nvPr/>
        </p:nvCxnSpPr>
        <p:spPr>
          <a:xfrm flipV="1">
            <a:off x="6714331" y="2168795"/>
            <a:ext cx="1600200" cy="4696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6638131" y="3235595"/>
            <a:ext cx="1981200" cy="124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>
            <a:off x="6485731" y="3781425"/>
            <a:ext cx="1828800" cy="460094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1" y="1647825"/>
            <a:ext cx="638849" cy="618885"/>
          </a:xfrm>
          <a:prstGeom prst="rect">
            <a:avLst/>
          </a:prstGeom>
        </p:spPr>
      </p:pic>
      <p:pic>
        <p:nvPicPr>
          <p:cNvPr id="89" name="Picture 88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31" y="4238625"/>
            <a:ext cx="638849" cy="618885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 rot="879636">
            <a:off x="1933594" y="2062629"/>
            <a:ext cx="1310298" cy="355689"/>
            <a:chOff x="2895600" y="1581123"/>
            <a:chExt cx="983759" cy="307167"/>
          </a:xfrm>
        </p:grpSpPr>
        <p:sp>
          <p:nvSpPr>
            <p:cNvPr id="96" name="Rectangle 95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879636">
            <a:off x="6357011" y="4093848"/>
            <a:ext cx="1310298" cy="355689"/>
            <a:chOff x="2895600" y="1581123"/>
            <a:chExt cx="983759" cy="307167"/>
          </a:xfrm>
        </p:grpSpPr>
        <p:sp>
          <p:nvSpPr>
            <p:cNvPr id="30" name="Rectangle 29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770731" y="5000625"/>
            <a:ext cx="8229600" cy="16002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Is there a difference between targeted correlation and general surveillance?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649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Principles</a:t>
            </a:r>
          </a:p>
          <a:p>
            <a:r>
              <a:rPr lang="en-US" dirty="0"/>
              <a:t>Probability distribution</a:t>
            </a:r>
          </a:p>
          <a:p>
            <a:r>
              <a:rPr lang="en-US" dirty="0"/>
              <a:t>Measured on human timescales</a:t>
            </a:r>
          </a:p>
          <a:p>
            <a:r>
              <a:rPr lang="en-US" dirty="0"/>
              <a:t>Based on real network and adversaries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Principles</a:t>
            </a:r>
          </a:p>
          <a:p>
            <a:r>
              <a:rPr lang="en-US" dirty="0"/>
              <a:t>Probability distribution</a:t>
            </a:r>
          </a:p>
          <a:p>
            <a:r>
              <a:rPr lang="en-US" dirty="0"/>
              <a:t>Measured on human timescales</a:t>
            </a:r>
          </a:p>
          <a:p>
            <a:r>
              <a:rPr lang="en-US" dirty="0"/>
              <a:t>Based on real network and adversaries</a:t>
            </a:r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FFFF00"/>
                </a:solidFill>
              </a:rPr>
              <a:t>Metrics  (Probability distributions)</a:t>
            </a:r>
          </a:p>
          <a:p>
            <a:r>
              <a:rPr lang="en-US" dirty="0"/>
              <a:t>Time until first path compromise</a:t>
            </a:r>
          </a:p>
          <a:p>
            <a:r>
              <a:rPr lang="en-US" dirty="0"/>
              <a:t>Number of path compromises for a given user over given time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1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Overview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264" y="4973695"/>
            <a:ext cx="629217" cy="960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092" y="5927034"/>
            <a:ext cx="2153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</a:t>
            </a:r>
          </a:p>
          <a:p>
            <a:pPr algn="ctr"/>
            <a:r>
              <a:rPr lang="en-US" sz="2800" dirty="0" smtClean="0"/>
              <a:t>Profiles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044438" y="4860720"/>
            <a:ext cx="2829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Path</a:t>
            </a:r>
          </a:p>
          <a:p>
            <a:pPr algn="ctr"/>
            <a:r>
              <a:rPr lang="en-US" sz="2800" dirty="0" smtClean="0"/>
              <a:t>Simulator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957335" y="1817601"/>
            <a:ext cx="1641657" cy="1513665"/>
            <a:chOff x="4090834" y="908847"/>
            <a:chExt cx="1641657" cy="1513665"/>
          </a:xfrm>
        </p:grpSpPr>
        <p:pic>
          <p:nvPicPr>
            <p:cNvPr id="8" name="Picture 7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834" y="1177057"/>
              <a:ext cx="535348" cy="653021"/>
            </a:xfrm>
            <a:prstGeom prst="rect">
              <a:avLst/>
            </a:prstGeom>
          </p:spPr>
        </p:pic>
        <p:pic>
          <p:nvPicPr>
            <p:cNvPr id="9" name="Picture 8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605" y="1769491"/>
              <a:ext cx="535348" cy="653021"/>
            </a:xfrm>
            <a:prstGeom prst="rect">
              <a:avLst/>
            </a:prstGeom>
          </p:spPr>
        </p:pic>
        <p:pic>
          <p:nvPicPr>
            <p:cNvPr id="10" name="Picture 9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7143" y="1151265"/>
              <a:ext cx="535348" cy="653021"/>
            </a:xfrm>
            <a:prstGeom prst="rect">
              <a:avLst/>
            </a:prstGeom>
          </p:spPr>
        </p:pic>
        <p:pic>
          <p:nvPicPr>
            <p:cNvPr id="11" name="Picture 10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795" y="908847"/>
              <a:ext cx="535348" cy="653021"/>
            </a:xfrm>
            <a:prstGeom prst="rect">
              <a:avLst/>
            </a:prstGeom>
          </p:spPr>
        </p:pic>
        <p:pic>
          <p:nvPicPr>
            <p:cNvPr id="12" name="Picture 11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7713" y="1769491"/>
              <a:ext cx="535348" cy="653021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35788" y="3383565"/>
            <a:ext cx="2684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Tor Network Data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6506451" y="4147633"/>
            <a:ext cx="666966" cy="571056"/>
          </a:xfrm>
          <a:prstGeom prst="rightArrow">
            <a:avLst/>
          </a:prstGeom>
          <a:noFill/>
          <a:ln w="508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53105" y="4860720"/>
            <a:ext cx="2318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Attack Analysis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74463" y="3737508"/>
            <a:ext cx="1911676" cy="1200328"/>
            <a:chOff x="1282914" y="3505708"/>
            <a:chExt cx="1348176" cy="846510"/>
          </a:xfrm>
        </p:grpSpPr>
        <p:pic>
          <p:nvPicPr>
            <p:cNvPr id="17" name="Picture 16" descr="Tor_project_logo_hq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914" y="3705976"/>
              <a:ext cx="790088" cy="50116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004676" y="3505708"/>
              <a:ext cx="626414" cy="84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rgbClr val="800080"/>
                  </a:solidFill>
                  <a:latin typeface="Haettenschweiler"/>
                  <a:cs typeface="Haettenschweiler"/>
                </a:rPr>
                <a:t>PS</a:t>
              </a:r>
              <a:endParaRPr lang="en-US" sz="7200" dirty="0">
                <a:solidFill>
                  <a:srgbClr val="800080"/>
                </a:solidFill>
                <a:latin typeface="Haettenschweiler"/>
                <a:cs typeface="Haettenschweiler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18331" y="1724025"/>
            <a:ext cx="2319665" cy="2642295"/>
          </a:xfrm>
          <a:prstGeom prst="rect">
            <a:avLst/>
          </a:prstGeom>
          <a:noFill/>
          <a:ln w="28575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5040" y="4527876"/>
            <a:ext cx="2319665" cy="2642295"/>
          </a:xfrm>
          <a:prstGeom prst="rect">
            <a:avLst/>
          </a:prstGeom>
          <a:noFill/>
          <a:ln w="28575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stCxn id="19" idx="3"/>
            <a:endCxn id="17" idx="1"/>
          </p:cNvCxnSpPr>
          <p:nvPr/>
        </p:nvCxnSpPr>
        <p:spPr>
          <a:xfrm>
            <a:off x="2937996" y="3045173"/>
            <a:ext cx="1536467" cy="1331631"/>
          </a:xfrm>
          <a:prstGeom prst="curvedConnector3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0" idx="3"/>
            <a:endCxn id="17" idx="1"/>
          </p:cNvCxnSpPr>
          <p:nvPr/>
        </p:nvCxnSpPr>
        <p:spPr>
          <a:xfrm flipV="1">
            <a:off x="2914705" y="4376804"/>
            <a:ext cx="1559758" cy="1472220"/>
          </a:xfrm>
          <a:prstGeom prst="curvedConnector3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top1_metaixp_adversary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1"/>
          <a:stretch/>
        </p:blipFill>
        <p:spPr>
          <a:xfrm>
            <a:off x="7396325" y="3778179"/>
            <a:ext cx="1521518" cy="1159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736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User Profiles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3712" y="4535958"/>
            <a:ext cx="4503004" cy="206210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Build a 20-minute trace of each activity. Capture destinations/ports visited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8331" y="3151050"/>
            <a:ext cx="3387497" cy="3449775"/>
            <a:chOff x="5600443" y="2582886"/>
            <a:chExt cx="3387497" cy="3449775"/>
          </a:xfrm>
        </p:grpSpPr>
        <p:pic>
          <p:nvPicPr>
            <p:cNvPr id="6" name="Picture 5" descr="Gmail_Ic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443" y="2582886"/>
              <a:ext cx="897372" cy="897372"/>
            </a:xfrm>
            <a:prstGeom prst="rect">
              <a:avLst/>
            </a:prstGeom>
          </p:spPr>
        </p:pic>
        <p:pic>
          <p:nvPicPr>
            <p:cNvPr id="7" name="Picture 6" descr="gca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443" y="3480258"/>
              <a:ext cx="897372" cy="897372"/>
            </a:xfrm>
            <a:prstGeom prst="rect">
              <a:avLst/>
            </a:prstGeom>
          </p:spPr>
        </p:pic>
        <p:pic>
          <p:nvPicPr>
            <p:cNvPr id="8" name="Picture 7" descr="facebook-icon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0266" y="4377630"/>
              <a:ext cx="762071" cy="762071"/>
            </a:xfrm>
            <a:prstGeom prst="rect">
              <a:avLst/>
            </a:prstGeom>
          </p:spPr>
        </p:pic>
        <p:pic>
          <p:nvPicPr>
            <p:cNvPr id="9" name="Picture 8" descr="Search-ic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855" y="5139701"/>
              <a:ext cx="892960" cy="89296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527538" y="2762783"/>
              <a:ext cx="2460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Gmail/</a:t>
              </a:r>
              <a:r>
                <a:rPr lang="en-US" sz="2800" dirty="0" err="1" smtClean="0"/>
                <a:t>GChat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539" y="3675060"/>
              <a:ext cx="2460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GCal</a:t>
              </a:r>
              <a:r>
                <a:rPr lang="en-US" sz="2800" dirty="0" smtClean="0"/>
                <a:t>/</a:t>
              </a:r>
              <a:r>
                <a:rPr lang="en-US" sz="2800" dirty="0" err="1" smtClean="0"/>
                <a:t>GDocs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27539" y="4503941"/>
              <a:ext cx="2460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Facebook</a:t>
              </a:r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7539" y="5346627"/>
              <a:ext cx="2460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Web search</a:t>
              </a:r>
              <a:endParaRPr lang="en-US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3712" y="3151050"/>
            <a:ext cx="1999463" cy="922684"/>
            <a:chOff x="344230" y="2647547"/>
            <a:chExt cx="1999463" cy="922684"/>
          </a:xfrm>
        </p:grpSpPr>
        <p:pic>
          <p:nvPicPr>
            <p:cNvPr id="15" name="Picture 14" descr="Icon-irc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30" y="2647547"/>
              <a:ext cx="922684" cy="92268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66915" y="2847279"/>
              <a:ext cx="1076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IRC</a:t>
              </a:r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21058" y="3151050"/>
            <a:ext cx="2654808" cy="877549"/>
            <a:chOff x="2608679" y="2582886"/>
            <a:chExt cx="2654808" cy="877549"/>
          </a:xfrm>
        </p:grpSpPr>
        <p:pic>
          <p:nvPicPr>
            <p:cNvPr id="18" name="Picture 17" descr="bittorrent_logo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679" y="2582886"/>
              <a:ext cx="877549" cy="87754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486228" y="2760050"/>
              <a:ext cx="1777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BitTorrent</a:t>
              </a:r>
              <a:endParaRPr lang="en-US" sz="28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14425" y="2588037"/>
            <a:ext cx="13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Typical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72150" y="2588037"/>
            <a:ext cx="982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Chat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28617" y="2573593"/>
            <a:ext cx="2239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File Sharing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227931" y="1800225"/>
            <a:ext cx="759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Consider how users actually use 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432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User Profiles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2047" y="2181225"/>
            <a:ext cx="859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“Replay” traces to generate streams based on user behavior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1409746" y="3610093"/>
            <a:ext cx="13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Typical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21342" y="3591331"/>
            <a:ext cx="982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Chat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998025" y="3576887"/>
            <a:ext cx="2239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File Sharing</a:t>
            </a:r>
            <a:endParaRPr lang="en-US" sz="28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691539" y="4387592"/>
            <a:ext cx="2831722" cy="1659455"/>
            <a:chOff x="96634" y="2706640"/>
            <a:chExt cx="2831722" cy="1659455"/>
          </a:xfrm>
        </p:grpSpPr>
        <p:sp>
          <p:nvSpPr>
            <p:cNvPr id="28" name="TextBox 27"/>
            <p:cNvSpPr txBox="1"/>
            <p:nvPr/>
          </p:nvSpPr>
          <p:spPr>
            <a:xfrm>
              <a:off x="140895" y="2757951"/>
              <a:ext cx="2743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2632 traces per week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205 destinations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2 ports</a:t>
              </a:r>
              <a:endParaRPr lang="en-US" sz="2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6634" y="2706640"/>
              <a:ext cx="2831722" cy="1659455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96774" y="4387592"/>
            <a:ext cx="2831722" cy="1659455"/>
            <a:chOff x="3015330" y="2706640"/>
            <a:chExt cx="2831722" cy="1659455"/>
          </a:xfrm>
        </p:grpSpPr>
        <p:sp>
          <p:nvSpPr>
            <p:cNvPr id="31" name="TextBox 30"/>
            <p:cNvSpPr txBox="1"/>
            <p:nvPr/>
          </p:nvSpPr>
          <p:spPr>
            <a:xfrm>
              <a:off x="3059591" y="2757951"/>
              <a:ext cx="2743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135 traces per week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1 destinations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1 port</a:t>
              </a:r>
              <a:endParaRPr lang="en-US" sz="2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15330" y="2706640"/>
              <a:ext cx="2831722" cy="1659455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02009" y="4387592"/>
            <a:ext cx="2831722" cy="1977475"/>
            <a:chOff x="6107104" y="2706640"/>
            <a:chExt cx="2831722" cy="1977475"/>
          </a:xfrm>
        </p:grpSpPr>
        <p:sp>
          <p:nvSpPr>
            <p:cNvPr id="34" name="TextBox 33"/>
            <p:cNvSpPr txBox="1"/>
            <p:nvPr/>
          </p:nvSpPr>
          <p:spPr>
            <a:xfrm>
              <a:off x="6151365" y="2745123"/>
              <a:ext cx="27432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6768 traces per week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171 destinations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118 ports</a:t>
              </a:r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07104" y="2706640"/>
              <a:ext cx="2831722" cy="1659455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77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User Profiles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2047" y="2181225"/>
            <a:ext cx="859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“Replay” traces to generate streams based on user behavior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1409746" y="3610093"/>
            <a:ext cx="13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Typical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21342" y="3591331"/>
            <a:ext cx="982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Chat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998025" y="3576887"/>
            <a:ext cx="2239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File Sharing</a:t>
            </a:r>
            <a:endParaRPr lang="en-US" sz="28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691539" y="4387592"/>
            <a:ext cx="2831722" cy="1659455"/>
            <a:chOff x="96634" y="2706640"/>
            <a:chExt cx="2831722" cy="1659455"/>
          </a:xfrm>
        </p:grpSpPr>
        <p:sp>
          <p:nvSpPr>
            <p:cNvPr id="28" name="TextBox 27"/>
            <p:cNvSpPr txBox="1"/>
            <p:nvPr/>
          </p:nvSpPr>
          <p:spPr>
            <a:xfrm>
              <a:off x="140895" y="2757951"/>
              <a:ext cx="2743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2632 traces per week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205 destinations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dirty="0" smtClean="0"/>
                <a:t>2 ports</a:t>
              </a:r>
              <a:endParaRPr lang="en-US" sz="2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6634" y="2706640"/>
              <a:ext cx="2831722" cy="1659455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96774" y="4387592"/>
            <a:ext cx="2831722" cy="1659455"/>
            <a:chOff x="3015330" y="2706640"/>
            <a:chExt cx="2831722" cy="1659455"/>
          </a:xfrm>
        </p:grpSpPr>
        <p:sp>
          <p:nvSpPr>
            <p:cNvPr id="31" name="TextBox 30"/>
            <p:cNvSpPr txBox="1"/>
            <p:nvPr/>
          </p:nvSpPr>
          <p:spPr>
            <a:xfrm>
              <a:off x="3059591" y="2757951"/>
              <a:ext cx="2743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135 traces per week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1 destinations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1 port</a:t>
              </a:r>
              <a:endParaRPr lang="en-US" sz="2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15330" y="2706640"/>
              <a:ext cx="2831722" cy="1659455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702009" y="4387592"/>
            <a:ext cx="2831722" cy="1977475"/>
            <a:chOff x="6107104" y="2706640"/>
            <a:chExt cx="2831722" cy="1977475"/>
          </a:xfrm>
        </p:grpSpPr>
        <p:sp>
          <p:nvSpPr>
            <p:cNvPr id="34" name="TextBox 33"/>
            <p:cNvSpPr txBox="1"/>
            <p:nvPr/>
          </p:nvSpPr>
          <p:spPr>
            <a:xfrm>
              <a:off x="6151365" y="2745123"/>
              <a:ext cx="27432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6768 traces per week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171 destinations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400" dirty="0" smtClean="0"/>
                <a:t>118 ports</a:t>
              </a:r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07104" y="2706640"/>
              <a:ext cx="2831722" cy="1659455"/>
            </a:xfrm>
            <a:prstGeom prst="rect">
              <a:avLst/>
            </a:prstGeom>
            <a:noFill/>
            <a:ln w="28575" cmpd="sng"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923131" y="4772025"/>
            <a:ext cx="8229600" cy="16764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Is the user model accurate?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What are the challenges?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872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Behavior Affects </a:t>
            </a:r>
            <a:br>
              <a:rPr lang="en-US" dirty="0"/>
            </a:br>
            <a:r>
              <a:rPr lang="en-US" dirty="0"/>
              <a:t>Relay Selection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4301" y="4859963"/>
            <a:ext cx="3236976" cy="1492716"/>
          </a:xfrm>
          <a:prstGeom prst="rect">
            <a:avLst/>
          </a:prstGeom>
          <a:noFill/>
          <a:ln w="28575" cmpd="sng">
            <a:solidFill>
              <a:srgbClr val="FFFFFF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Port 443</a:t>
            </a:r>
          </a:p>
          <a:p>
            <a:pPr algn="ctr"/>
            <a:r>
              <a:rPr lang="en-US" sz="2000" i="1" dirty="0" smtClean="0">
                <a:solidFill>
                  <a:srgbClr val="FFFFFF"/>
                </a:solidFill>
              </a:rPr>
              <a:t>HTTPS</a:t>
            </a:r>
          </a:p>
          <a:p>
            <a:pPr algn="ctr"/>
            <a:endParaRPr lang="en-US" sz="1100" i="1" dirty="0" smtClean="0">
              <a:solidFill>
                <a:srgbClr val="FFFFFF"/>
              </a:solidFill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Permitted by </a:t>
            </a:r>
            <a:r>
              <a:rPr lang="en-US" sz="2000" dirty="0" smtClean="0">
                <a:solidFill>
                  <a:srgbClr val="FFFF00"/>
                </a:solidFill>
              </a:rPr>
              <a:t>93%</a:t>
            </a:r>
            <a:r>
              <a:rPr lang="en-US" sz="2000" dirty="0" smtClean="0">
                <a:solidFill>
                  <a:srgbClr val="FFFFFF"/>
                </a:solidFill>
              </a:rPr>
              <a:t> of exits measured by bandwidth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1151732" y="4037363"/>
            <a:ext cx="8010061" cy="679867"/>
          </a:xfrm>
          <a:prstGeom prst="leftRightArrow">
            <a:avLst/>
          </a:prstGeom>
          <a:gradFill>
            <a:gsLst>
              <a:gs pos="0">
                <a:srgbClr val="FF0000"/>
              </a:gs>
              <a:gs pos="100000">
                <a:srgbClr val="00FF00">
                  <a:alpha val="65000"/>
                </a:srgbClr>
              </a:gs>
              <a:gs pos="61000">
                <a:srgbClr val="FF6600">
                  <a:alpha val="65000"/>
                </a:srgb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BAD						GOOD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51731" y="4859963"/>
            <a:ext cx="3237606" cy="1492716"/>
          </a:xfrm>
          <a:prstGeom prst="rect">
            <a:avLst/>
          </a:prstGeom>
          <a:noFill/>
          <a:ln w="28575" cmpd="sng">
            <a:solidFill>
              <a:srgbClr val="FFFFFF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Port 6523</a:t>
            </a:r>
          </a:p>
          <a:p>
            <a:pPr algn="ctr"/>
            <a:r>
              <a:rPr lang="en-US" sz="2000" i="1" dirty="0" err="1" smtClean="0">
                <a:solidFill>
                  <a:schemeClr val="bg1"/>
                </a:solidFill>
              </a:rPr>
              <a:t>Gobby</a:t>
            </a:r>
            <a:r>
              <a:rPr lang="en-US" sz="2000" i="1" dirty="0" smtClean="0">
                <a:solidFill>
                  <a:schemeClr val="bg1"/>
                </a:solidFill>
              </a:rPr>
              <a:t> Collaborative Editor</a:t>
            </a:r>
          </a:p>
          <a:p>
            <a:pPr algn="ctr"/>
            <a:endParaRPr lang="en-US" sz="1100" i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Permitted by </a:t>
            </a:r>
            <a:r>
              <a:rPr lang="en-US" sz="2000" dirty="0" smtClean="0">
                <a:solidFill>
                  <a:srgbClr val="FFFF00"/>
                </a:solidFill>
              </a:rPr>
              <a:t>20%</a:t>
            </a:r>
            <a:r>
              <a:rPr lang="en-US" sz="2000" dirty="0" smtClean="0">
                <a:solidFill>
                  <a:schemeClr val="bg1"/>
                </a:solidFill>
              </a:rPr>
              <a:t> of exits measured by bandwidth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7931" y="2257425"/>
            <a:ext cx="7851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Some applications are not well-supported</a:t>
            </a:r>
          </a:p>
          <a:p>
            <a:r>
              <a:rPr lang="en-US" sz="3600" dirty="0" smtClean="0"/>
              <a:t>by Tor due to exit policies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088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Tor Network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931" y="1869189"/>
            <a:ext cx="8667563" cy="3087491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3100" dirty="0"/>
              <a:t>Consider the Tor network as it changes over a long period of time:</a:t>
            </a:r>
          </a:p>
          <a:p>
            <a:endParaRPr lang="en-US" sz="2600" dirty="0"/>
          </a:p>
          <a:p>
            <a:pPr marL="1007852" lvl="1" indent="-503926">
              <a:lnSpc>
                <a:spcPct val="110000"/>
              </a:lnSpc>
              <a:buFont typeface="Arial"/>
              <a:buChar char="•"/>
            </a:pPr>
            <a:r>
              <a:rPr lang="en-US" sz="3100" dirty="0"/>
              <a:t>Relays join and leave</a:t>
            </a:r>
          </a:p>
          <a:p>
            <a:pPr marL="1007852" lvl="1" indent="-503926">
              <a:lnSpc>
                <a:spcPct val="110000"/>
              </a:lnSpc>
              <a:buFont typeface="Arial"/>
              <a:buChar char="•"/>
            </a:pPr>
            <a:r>
              <a:rPr lang="en-US" sz="3100" dirty="0"/>
              <a:t>Bandwidth changes</a:t>
            </a:r>
          </a:p>
          <a:p>
            <a:pPr marL="1007852" lvl="1" indent="-503926">
              <a:lnSpc>
                <a:spcPct val="110000"/>
              </a:lnSpc>
              <a:buFont typeface="Arial"/>
              <a:buChar char="•"/>
            </a:pPr>
            <a:r>
              <a:rPr lang="en-US" sz="3100" dirty="0"/>
              <a:t>Exit/Guard designations change</a:t>
            </a:r>
          </a:p>
        </p:txBody>
      </p:sp>
      <p:pic>
        <p:nvPicPr>
          <p:cNvPr id="5" name="Picture 4" descr="Anonymous_Documents_Icon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34" y="5033894"/>
            <a:ext cx="981520" cy="982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7354" y="5134720"/>
            <a:ext cx="2032748" cy="780641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200" dirty="0"/>
              <a:t>Hourly consensuses</a:t>
            </a:r>
          </a:p>
        </p:txBody>
      </p:sp>
      <p:pic>
        <p:nvPicPr>
          <p:cNvPr id="7" name="Picture 6" descr="Anonymous_Documents_Icon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34" y="6151932"/>
            <a:ext cx="981520" cy="982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07354" y="6252758"/>
            <a:ext cx="2494230" cy="780641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200" dirty="0"/>
              <a:t>Monthly server descriptors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842" y="5455809"/>
            <a:ext cx="4321119" cy="1323695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2600" dirty="0"/>
              <a:t>Use Tor Project archives to obtain state of network over 3 to 6 months</a:t>
            </a:r>
          </a:p>
        </p:txBody>
      </p:sp>
    </p:spTree>
    <p:extLst>
      <p:ext uri="{BB962C8B-B14F-4D97-AF65-F5344CB8AC3E}">
        <p14:creationId xmlns:p14="http://schemas.microsoft.com/office/powerpoint/2010/main" val="317966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Callout 1 19"/>
          <p:cNvSpPr/>
          <p:nvPr/>
        </p:nvSpPr>
        <p:spPr>
          <a:xfrm>
            <a:off x="3280678" y="3323520"/>
            <a:ext cx="6486395" cy="3886321"/>
          </a:xfrm>
          <a:prstGeom prst="borderCallout1">
            <a:avLst>
              <a:gd name="adj1" fmla="val 45959"/>
              <a:gd name="adj2" fmla="val -408"/>
              <a:gd name="adj3" fmla="val 46315"/>
              <a:gd name="adj4" fmla="val -15658"/>
            </a:avLst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93" y="1876425"/>
            <a:ext cx="9068277" cy="4991131"/>
          </a:xfrm>
        </p:spPr>
        <p:txBody>
          <a:bodyPr/>
          <a:lstStyle/>
          <a:p>
            <a:pPr marL="0" indent="0">
              <a:buNone/>
            </a:pPr>
            <a:r>
              <a:rPr lang="en-US" sz="3100" dirty="0"/>
              <a:t>Combine User and Tor Network models using </a:t>
            </a:r>
            <a:r>
              <a:rPr lang="en-US" sz="3100" dirty="0" err="1"/>
              <a:t>TorPS</a:t>
            </a:r>
            <a:r>
              <a:rPr lang="en-US" sz="3100" dirty="0"/>
              <a:t> to produce the circuits Tor would 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449599" y="4746284"/>
            <a:ext cx="1906493" cy="1023445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5" tIns="50393" rIns="100785" bIns="50393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54979" y="4874892"/>
            <a:ext cx="1505261" cy="916405"/>
            <a:chOff x="1282914" y="3524564"/>
            <a:chExt cx="1366047" cy="830997"/>
          </a:xfrm>
        </p:grpSpPr>
        <p:pic>
          <p:nvPicPr>
            <p:cNvPr id="8" name="Picture 7" descr="Tor_project_logo_hq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914" y="3705976"/>
              <a:ext cx="790088" cy="50116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995248" y="3524564"/>
              <a:ext cx="6537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00" dirty="0">
                  <a:solidFill>
                    <a:srgbClr val="800080"/>
                  </a:solidFill>
                  <a:latin typeface="Haettenschweiler"/>
                  <a:cs typeface="Haettenschweiler"/>
                </a:rPr>
                <a:t>PS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280678" y="3319660"/>
            <a:ext cx="6291392" cy="3767442"/>
          </a:xfrm>
          <a:prstGeom prst="rect">
            <a:avLst/>
          </a:prstGeom>
        </p:spPr>
        <p:txBody>
          <a:bodyPr wrap="square" lIns="100785" tIns="50393" rIns="100785" bIns="50393">
            <a:spAutoFit/>
          </a:bodyPr>
          <a:lstStyle/>
          <a:p>
            <a:pPr marL="314954" indent="-314954">
              <a:buFont typeface="Arial"/>
              <a:buChar char="•"/>
            </a:pPr>
            <a:r>
              <a:rPr lang="en-US" sz="2600" dirty="0"/>
              <a:t>Re-implements path selection </a:t>
            </a:r>
          </a:p>
          <a:p>
            <a:pPr marL="314954" indent="-314954">
              <a:buFont typeface="Arial"/>
              <a:buChar char="•"/>
            </a:pPr>
            <a:r>
              <a:rPr lang="en-US" sz="2600" dirty="0"/>
              <a:t>Based on Tor stable version (0.2.3.25)</a:t>
            </a:r>
          </a:p>
          <a:p>
            <a:pPr marL="314954" indent="-314954">
              <a:buFont typeface="Arial"/>
              <a:buChar char="•"/>
            </a:pPr>
            <a:r>
              <a:rPr lang="en-US" sz="2600" dirty="0"/>
              <a:t>Considers:</a:t>
            </a:r>
          </a:p>
          <a:p>
            <a:pPr marL="818879" lvl="1" indent="-314954">
              <a:buFont typeface="Arial"/>
              <a:buChar char="•"/>
            </a:pPr>
            <a:r>
              <a:rPr lang="en-US" sz="2600" dirty="0"/>
              <a:t>Bandwidth weighting</a:t>
            </a:r>
          </a:p>
          <a:p>
            <a:pPr marL="818879" lvl="1" indent="-314954">
              <a:buFont typeface="Arial"/>
              <a:buChar char="•"/>
            </a:pPr>
            <a:r>
              <a:rPr lang="en-US" sz="2600" dirty="0"/>
              <a:t>Exit policies</a:t>
            </a:r>
          </a:p>
          <a:p>
            <a:pPr marL="818879" lvl="1" indent="-314954">
              <a:buFont typeface="Arial"/>
              <a:buChar char="•"/>
            </a:pPr>
            <a:r>
              <a:rPr lang="en-US" sz="2600" dirty="0"/>
              <a:t>Guards and guard rotation</a:t>
            </a:r>
          </a:p>
          <a:p>
            <a:pPr marL="818879" lvl="1" indent="-314954">
              <a:buFont typeface="Arial"/>
              <a:buChar char="•"/>
            </a:pPr>
            <a:r>
              <a:rPr lang="en-US" sz="2600" dirty="0"/>
              <a:t>Hibernation</a:t>
            </a:r>
          </a:p>
          <a:p>
            <a:pPr marL="818879" lvl="1" indent="-314954">
              <a:buFont typeface="Arial"/>
              <a:buChar char="•"/>
            </a:pPr>
            <a:r>
              <a:rPr lang="en-US" sz="2600" dirty="0"/>
              <a:t>/16 and family conflicts</a:t>
            </a:r>
          </a:p>
          <a:p>
            <a:pPr marL="314954" indent="-314954">
              <a:buFont typeface="Arial"/>
              <a:buChar char="•"/>
            </a:pPr>
            <a:r>
              <a:rPr lang="en-US" sz="2600" dirty="0"/>
              <a:t>Omits effects of network performance</a:t>
            </a:r>
          </a:p>
        </p:txBody>
      </p:sp>
      <p:pic>
        <p:nvPicPr>
          <p:cNvPr id="12" name="Picture 11" descr="Anonymous_Documents_Icon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5" y="3061633"/>
            <a:ext cx="806152" cy="8067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1556" y="3061632"/>
            <a:ext cx="1999944" cy="1209766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Tor Network Data &amp; User Profiles</a:t>
            </a:r>
          </a:p>
        </p:txBody>
      </p:sp>
      <p:pic>
        <p:nvPicPr>
          <p:cNvPr id="14" name="Picture 13" descr="Anonymous_Documents_Icon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5" y="6450069"/>
            <a:ext cx="806152" cy="8067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25712" y="6497083"/>
            <a:ext cx="2024927" cy="84043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Generated Tor circuits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522153" y="4198629"/>
            <a:ext cx="1701157" cy="4001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22153" y="5964217"/>
            <a:ext cx="1701157" cy="4001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9022556" cy="1252537"/>
          </a:xfrm>
        </p:spPr>
        <p:txBody>
          <a:bodyPr/>
          <a:lstStyle/>
          <a:p>
            <a:r>
              <a:rPr lang="en-US" dirty="0"/>
              <a:t>Approach: Simulate Tor with </a:t>
            </a:r>
            <a:r>
              <a:rPr lang="en-US" dirty="0" err="1"/>
              <a:t>TorPS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with Tor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451864" y="3028961"/>
            <a:ext cx="2020591" cy="828665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46" idx="1"/>
          </p:cNvCxnSpPr>
          <p:nvPr/>
        </p:nvCxnSpPr>
        <p:spPr>
          <a:xfrm flipV="1">
            <a:off x="5803699" y="1434330"/>
            <a:ext cx="2011322" cy="1866078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347985" y="2039108"/>
            <a:ext cx="2317994" cy="1614082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0" idx="1"/>
          </p:cNvCxnSpPr>
          <p:nvPr/>
        </p:nvCxnSpPr>
        <p:spPr>
          <a:xfrm flipV="1">
            <a:off x="6198328" y="2193637"/>
            <a:ext cx="1683383" cy="1302024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1" idx="3"/>
          </p:cNvCxnSpPr>
          <p:nvPr/>
        </p:nvCxnSpPr>
        <p:spPr>
          <a:xfrm flipV="1">
            <a:off x="1464202" y="5031040"/>
            <a:ext cx="2010409" cy="605896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7" idx="3"/>
          </p:cNvCxnSpPr>
          <p:nvPr/>
        </p:nvCxnSpPr>
        <p:spPr>
          <a:xfrm flipV="1">
            <a:off x="906551" y="4740335"/>
            <a:ext cx="2405530" cy="67219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</p:cNvCxnSpPr>
          <p:nvPr/>
        </p:nvCxnSpPr>
        <p:spPr>
          <a:xfrm>
            <a:off x="943813" y="4338907"/>
            <a:ext cx="2378398" cy="184802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8" idx="3"/>
          </p:cNvCxnSpPr>
          <p:nvPr/>
        </p:nvCxnSpPr>
        <p:spPr>
          <a:xfrm>
            <a:off x="1464202" y="2799283"/>
            <a:ext cx="2162354" cy="935239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5" idx="3"/>
          </p:cNvCxnSpPr>
          <p:nvPr/>
        </p:nvCxnSpPr>
        <p:spPr>
          <a:xfrm>
            <a:off x="906551" y="3381742"/>
            <a:ext cx="2568060" cy="604384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4" idx="3"/>
          </p:cNvCxnSpPr>
          <p:nvPr/>
        </p:nvCxnSpPr>
        <p:spPr>
          <a:xfrm>
            <a:off x="1926667" y="2421633"/>
            <a:ext cx="1699889" cy="1306856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3312081" y="3282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3857625"/>
            <a:ext cx="1384054" cy="87793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7617762" y="2876561"/>
            <a:ext cx="850958" cy="705561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1623432" y="2876561"/>
            <a:ext cx="462465" cy="705561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1623432" y="3934903"/>
            <a:ext cx="462465" cy="705561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623432" y="4949285"/>
            <a:ext cx="462465" cy="705561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3"/>
          <a:stretch>
            <a:fillRect/>
          </a:stretch>
        </p:blipFill>
        <p:spPr>
          <a:xfrm>
            <a:off x="7617762" y="3934903"/>
            <a:ext cx="850958" cy="705561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3"/>
          <a:stretch>
            <a:fillRect/>
          </a:stretch>
        </p:blipFill>
        <p:spPr>
          <a:xfrm>
            <a:off x="7617762" y="4949285"/>
            <a:ext cx="850958" cy="705561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7" idx="3"/>
          </p:cNvCxnSpPr>
          <p:nvPr/>
        </p:nvCxnSpPr>
        <p:spPr>
          <a:xfrm>
            <a:off x="2085897" y="3229342"/>
            <a:ext cx="1540659" cy="628283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2"/>
          </p:cNvCxnSpPr>
          <p:nvPr/>
        </p:nvCxnSpPr>
        <p:spPr>
          <a:xfrm>
            <a:off x="2085897" y="4305996"/>
            <a:ext cx="1236314" cy="7366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</p:cNvCxnSpPr>
          <p:nvPr/>
        </p:nvCxnSpPr>
        <p:spPr>
          <a:xfrm flipV="1">
            <a:off x="2085897" y="4949285"/>
            <a:ext cx="1236314" cy="352781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6" idx="1"/>
          </p:cNvCxnSpPr>
          <p:nvPr/>
        </p:nvCxnSpPr>
        <p:spPr>
          <a:xfrm flipV="1">
            <a:off x="6451864" y="3229342"/>
            <a:ext cx="1165898" cy="499147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1"/>
          </p:cNvCxnSpPr>
          <p:nvPr/>
        </p:nvCxnSpPr>
        <p:spPr>
          <a:xfrm flipV="1">
            <a:off x="6577795" y="4287684"/>
            <a:ext cx="1039967" cy="91972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>
            <a:off x="6045928" y="5031040"/>
            <a:ext cx="1571834" cy="271026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/>
          <p:nvPr/>
        </p:nvPicPr>
        <p:blipFill>
          <a:blip r:embed="rId4"/>
          <a:stretch>
            <a:fillRect/>
          </a:stretch>
        </p:blipFill>
        <p:spPr>
          <a:xfrm>
            <a:off x="1001737" y="2446502"/>
            <a:ext cx="462465" cy="705561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4"/>
          <a:stretch>
            <a:fillRect/>
          </a:stretch>
        </p:blipFill>
        <p:spPr>
          <a:xfrm>
            <a:off x="1001737" y="3375708"/>
            <a:ext cx="462465" cy="705561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4"/>
          <a:stretch>
            <a:fillRect/>
          </a:stretch>
        </p:blipFill>
        <p:spPr>
          <a:xfrm>
            <a:off x="1001737" y="4387554"/>
            <a:ext cx="462465" cy="705561"/>
          </a:xfrm>
          <a:prstGeom prst="rect">
            <a:avLst/>
          </a:prstGeom>
        </p:spPr>
      </p:pic>
      <p:pic>
        <p:nvPicPr>
          <p:cNvPr id="31" name="Picture 30"/>
          <p:cNvPicPr/>
          <p:nvPr/>
        </p:nvPicPr>
        <p:blipFill>
          <a:blip r:embed="rId4"/>
          <a:stretch>
            <a:fillRect/>
          </a:stretch>
        </p:blipFill>
        <p:spPr>
          <a:xfrm>
            <a:off x="1001737" y="5284155"/>
            <a:ext cx="462465" cy="705561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4"/>
          <a:stretch>
            <a:fillRect/>
          </a:stretch>
        </p:blipFill>
        <p:spPr>
          <a:xfrm>
            <a:off x="2149067" y="2171000"/>
            <a:ext cx="462465" cy="705561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138" y="5382358"/>
            <a:ext cx="462465" cy="705561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4"/>
          <a:stretch>
            <a:fillRect/>
          </a:stretch>
        </p:blipFill>
        <p:spPr>
          <a:xfrm>
            <a:off x="1464202" y="2068852"/>
            <a:ext cx="462465" cy="705561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444086" y="3028961"/>
            <a:ext cx="462465" cy="705561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4"/>
          <a:stretch>
            <a:fillRect/>
          </a:stretch>
        </p:blipFill>
        <p:spPr>
          <a:xfrm>
            <a:off x="481348" y="3986126"/>
            <a:ext cx="462465" cy="705561"/>
          </a:xfrm>
          <a:prstGeom prst="rect">
            <a:avLst/>
          </a:prstGeom>
        </p:spPr>
      </p:pic>
      <p:pic>
        <p:nvPicPr>
          <p:cNvPr id="37" name="Picture 36"/>
          <p:cNvPicPr/>
          <p:nvPr/>
        </p:nvPicPr>
        <p:blipFill>
          <a:blip r:embed="rId4"/>
          <a:stretch>
            <a:fillRect/>
          </a:stretch>
        </p:blipFill>
        <p:spPr>
          <a:xfrm>
            <a:off x="444086" y="5059744"/>
            <a:ext cx="462465" cy="705561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32" idx="3"/>
          </p:cNvCxnSpPr>
          <p:nvPr/>
        </p:nvCxnSpPr>
        <p:spPr>
          <a:xfrm>
            <a:off x="2611532" y="2523781"/>
            <a:ext cx="1167424" cy="1058341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</p:cNvCxnSpPr>
          <p:nvPr/>
        </p:nvCxnSpPr>
        <p:spPr>
          <a:xfrm>
            <a:off x="1464202" y="3728489"/>
            <a:ext cx="1858009" cy="35278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</p:cNvCxnSpPr>
          <p:nvPr/>
        </p:nvCxnSpPr>
        <p:spPr>
          <a:xfrm flipV="1">
            <a:off x="1464202" y="4640464"/>
            <a:ext cx="1858009" cy="99871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624603" y="5059744"/>
            <a:ext cx="850008" cy="705561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/>
          <p:nvPr/>
        </p:nvPicPr>
        <p:blipFill>
          <a:blip r:embed="rId3"/>
          <a:stretch>
            <a:fillRect/>
          </a:stretch>
        </p:blipFill>
        <p:spPr>
          <a:xfrm>
            <a:off x="8472455" y="2446502"/>
            <a:ext cx="850958" cy="705561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3"/>
          <a:stretch>
            <a:fillRect/>
          </a:stretch>
        </p:blipFill>
        <p:spPr>
          <a:xfrm>
            <a:off x="8472455" y="3300408"/>
            <a:ext cx="850958" cy="705561"/>
          </a:xfrm>
          <a:prstGeom prst="rect">
            <a:avLst/>
          </a:prstGeom>
        </p:spPr>
      </p:pic>
      <p:pic>
        <p:nvPicPr>
          <p:cNvPr id="44" name="Picture 43"/>
          <p:cNvPicPr/>
          <p:nvPr/>
        </p:nvPicPr>
        <p:blipFill>
          <a:blip r:embed="rId3"/>
          <a:stretch>
            <a:fillRect/>
          </a:stretch>
        </p:blipFill>
        <p:spPr>
          <a:xfrm>
            <a:off x="8472455" y="4314790"/>
            <a:ext cx="850958" cy="705561"/>
          </a:xfrm>
          <a:prstGeom prst="rect">
            <a:avLst/>
          </a:prstGeom>
        </p:spPr>
      </p:pic>
      <p:pic>
        <p:nvPicPr>
          <p:cNvPr id="45" name="Picture 44"/>
          <p:cNvPicPr/>
          <p:nvPr/>
        </p:nvPicPr>
        <p:blipFill>
          <a:blip r:embed="rId3"/>
          <a:stretch>
            <a:fillRect/>
          </a:stretch>
        </p:blipFill>
        <p:spPr>
          <a:xfrm>
            <a:off x="7071330" y="2039108"/>
            <a:ext cx="850958" cy="705561"/>
          </a:xfrm>
          <a:prstGeom prst="rect">
            <a:avLst/>
          </a:prstGeom>
        </p:spPr>
      </p:pic>
      <p:pic>
        <p:nvPicPr>
          <p:cNvPr id="46" name="Picture 45"/>
          <p:cNvPicPr/>
          <p:nvPr/>
        </p:nvPicPr>
        <p:blipFill>
          <a:blip r:embed="rId3"/>
          <a:stretch>
            <a:fillRect/>
          </a:stretch>
        </p:blipFill>
        <p:spPr>
          <a:xfrm>
            <a:off x="7815021" y="1081549"/>
            <a:ext cx="850958" cy="705561"/>
          </a:xfrm>
          <a:prstGeom prst="rect">
            <a:avLst/>
          </a:prstGeom>
        </p:spPr>
      </p:pic>
      <p:pic>
        <p:nvPicPr>
          <p:cNvPr id="47" name="Picture 46"/>
          <p:cNvPicPr/>
          <p:nvPr/>
        </p:nvPicPr>
        <p:blipFill>
          <a:blip r:embed="rId3"/>
          <a:stretch>
            <a:fillRect/>
          </a:stretch>
        </p:blipFill>
        <p:spPr>
          <a:xfrm>
            <a:off x="8468720" y="5302065"/>
            <a:ext cx="850958" cy="705561"/>
          </a:xfrm>
          <a:prstGeom prst="rect">
            <a:avLst/>
          </a:prstGeom>
        </p:spPr>
      </p:pic>
      <p:pic>
        <p:nvPicPr>
          <p:cNvPr id="48" name="Picture 47"/>
          <p:cNvPicPr/>
          <p:nvPr/>
        </p:nvPicPr>
        <p:blipFill>
          <a:blip r:embed="rId3"/>
          <a:stretch>
            <a:fillRect/>
          </a:stretch>
        </p:blipFill>
        <p:spPr>
          <a:xfrm>
            <a:off x="6766804" y="5477277"/>
            <a:ext cx="850958" cy="705561"/>
          </a:xfrm>
          <a:prstGeom prst="rect">
            <a:avLst/>
          </a:prstGeom>
        </p:spPr>
      </p:pic>
      <p:pic>
        <p:nvPicPr>
          <p:cNvPr id="49" name="Picture 48"/>
          <p:cNvPicPr/>
          <p:nvPr/>
        </p:nvPicPr>
        <p:blipFill>
          <a:blip r:embed="rId3"/>
          <a:stretch>
            <a:fillRect/>
          </a:stretch>
        </p:blipFill>
        <p:spPr>
          <a:xfrm>
            <a:off x="6919204" y="1097205"/>
            <a:ext cx="850958" cy="705561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3"/>
          <a:stretch>
            <a:fillRect/>
          </a:stretch>
        </p:blipFill>
        <p:spPr>
          <a:xfrm>
            <a:off x="7881711" y="1840856"/>
            <a:ext cx="850958" cy="705561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3"/>
          <a:stretch>
            <a:fillRect/>
          </a:stretch>
        </p:blipFill>
        <p:spPr>
          <a:xfrm>
            <a:off x="8665979" y="1363291"/>
            <a:ext cx="850958" cy="7055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endCxn id="43" idx="1"/>
          </p:cNvCxnSpPr>
          <p:nvPr/>
        </p:nvCxnSpPr>
        <p:spPr>
          <a:xfrm flipV="1">
            <a:off x="6451864" y="3653189"/>
            <a:ext cx="2020591" cy="428080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5" idx="1"/>
          </p:cNvCxnSpPr>
          <p:nvPr/>
        </p:nvCxnSpPr>
        <p:spPr>
          <a:xfrm flipV="1">
            <a:off x="6045928" y="2391889"/>
            <a:ext cx="1025402" cy="989853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583785" y="1787110"/>
            <a:ext cx="1342352" cy="1588598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4" idx="1"/>
          </p:cNvCxnSpPr>
          <p:nvPr/>
        </p:nvCxnSpPr>
        <p:spPr>
          <a:xfrm flipV="1">
            <a:off x="6347985" y="4667571"/>
            <a:ext cx="2124470" cy="72765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7" idx="1"/>
          </p:cNvCxnSpPr>
          <p:nvPr/>
        </p:nvCxnSpPr>
        <p:spPr>
          <a:xfrm>
            <a:off x="5948842" y="5093115"/>
            <a:ext cx="2519878" cy="561731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8" idx="1"/>
          </p:cNvCxnSpPr>
          <p:nvPr/>
        </p:nvCxnSpPr>
        <p:spPr>
          <a:xfrm>
            <a:off x="5803699" y="5183440"/>
            <a:ext cx="963105" cy="646618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ular Callout 57"/>
          <p:cNvSpPr/>
          <p:nvPr/>
        </p:nvSpPr>
        <p:spPr bwMode="auto">
          <a:xfrm>
            <a:off x="3132931" y="5915025"/>
            <a:ext cx="3200400" cy="1219200"/>
          </a:xfrm>
          <a:prstGeom prst="wedgeRectCallout">
            <a:avLst>
              <a:gd name="adj1" fmla="val -28904"/>
              <a:gd name="adj2" fmla="val -84318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~1 million daily users, ~5000 relays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59" name="Rectangular Callout 58"/>
          <p:cNvSpPr/>
          <p:nvPr/>
        </p:nvSpPr>
        <p:spPr bwMode="auto">
          <a:xfrm>
            <a:off x="3209131" y="2257425"/>
            <a:ext cx="2667000" cy="609600"/>
          </a:xfrm>
          <a:prstGeom prst="wedgeRectCallout">
            <a:avLst>
              <a:gd name="adj1" fmla="val -23302"/>
              <a:gd name="adj2" fmla="val 87465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Low latency system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Overview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264" y="4973695"/>
            <a:ext cx="629217" cy="960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092" y="5927034"/>
            <a:ext cx="2153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</a:t>
            </a:r>
          </a:p>
          <a:p>
            <a:pPr algn="ctr"/>
            <a:r>
              <a:rPr lang="en-US" sz="2800" dirty="0" smtClean="0"/>
              <a:t>Profiles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044438" y="4860720"/>
            <a:ext cx="2829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Path</a:t>
            </a:r>
          </a:p>
          <a:p>
            <a:pPr algn="ctr"/>
            <a:r>
              <a:rPr lang="en-US" sz="2800" dirty="0" smtClean="0"/>
              <a:t>Simulator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957335" y="1817601"/>
            <a:ext cx="1641657" cy="1513665"/>
            <a:chOff x="4090834" y="908847"/>
            <a:chExt cx="1641657" cy="1513665"/>
          </a:xfrm>
        </p:grpSpPr>
        <p:pic>
          <p:nvPicPr>
            <p:cNvPr id="8" name="Picture 7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834" y="1177057"/>
              <a:ext cx="535348" cy="653021"/>
            </a:xfrm>
            <a:prstGeom prst="rect">
              <a:avLst/>
            </a:prstGeom>
          </p:spPr>
        </p:pic>
        <p:pic>
          <p:nvPicPr>
            <p:cNvPr id="9" name="Picture 8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605" y="1769491"/>
              <a:ext cx="535348" cy="653021"/>
            </a:xfrm>
            <a:prstGeom prst="rect">
              <a:avLst/>
            </a:prstGeom>
          </p:spPr>
        </p:pic>
        <p:pic>
          <p:nvPicPr>
            <p:cNvPr id="10" name="Picture 9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7143" y="1151265"/>
              <a:ext cx="535348" cy="653021"/>
            </a:xfrm>
            <a:prstGeom prst="rect">
              <a:avLst/>
            </a:prstGeom>
          </p:spPr>
        </p:pic>
        <p:pic>
          <p:nvPicPr>
            <p:cNvPr id="11" name="Picture 10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795" y="908847"/>
              <a:ext cx="535348" cy="653021"/>
            </a:xfrm>
            <a:prstGeom prst="rect">
              <a:avLst/>
            </a:prstGeom>
          </p:spPr>
        </p:pic>
        <p:pic>
          <p:nvPicPr>
            <p:cNvPr id="12" name="Picture 11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7713" y="1769491"/>
              <a:ext cx="535348" cy="653021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35788" y="3383565"/>
            <a:ext cx="2684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Tor Network Data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6506451" y="4147633"/>
            <a:ext cx="666966" cy="571056"/>
          </a:xfrm>
          <a:prstGeom prst="rightArrow">
            <a:avLst/>
          </a:prstGeom>
          <a:noFill/>
          <a:ln w="508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53105" y="4860720"/>
            <a:ext cx="2318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Attack Analysis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74463" y="3737508"/>
            <a:ext cx="1911676" cy="1200328"/>
            <a:chOff x="1282914" y="3505708"/>
            <a:chExt cx="1348176" cy="846510"/>
          </a:xfrm>
        </p:grpSpPr>
        <p:pic>
          <p:nvPicPr>
            <p:cNvPr id="17" name="Picture 16" descr="Tor_project_logo_hq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914" y="3705976"/>
              <a:ext cx="790088" cy="50116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004676" y="3505708"/>
              <a:ext cx="626414" cy="84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rgbClr val="800080"/>
                  </a:solidFill>
                  <a:latin typeface="Haettenschweiler"/>
                  <a:cs typeface="Haettenschweiler"/>
                </a:rPr>
                <a:t>PS</a:t>
              </a:r>
              <a:endParaRPr lang="en-US" sz="7200" dirty="0">
                <a:solidFill>
                  <a:srgbClr val="800080"/>
                </a:solidFill>
                <a:latin typeface="Haettenschweiler"/>
                <a:cs typeface="Haettenschweiler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18331" y="1724025"/>
            <a:ext cx="2319665" cy="2642295"/>
          </a:xfrm>
          <a:prstGeom prst="rect">
            <a:avLst/>
          </a:prstGeom>
          <a:noFill/>
          <a:ln w="28575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5040" y="4527876"/>
            <a:ext cx="2319665" cy="2642295"/>
          </a:xfrm>
          <a:prstGeom prst="rect">
            <a:avLst/>
          </a:prstGeom>
          <a:noFill/>
          <a:ln w="28575" cmpd="sng"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stCxn id="19" idx="3"/>
            <a:endCxn id="17" idx="1"/>
          </p:cNvCxnSpPr>
          <p:nvPr/>
        </p:nvCxnSpPr>
        <p:spPr>
          <a:xfrm>
            <a:off x="2937996" y="3045173"/>
            <a:ext cx="1536467" cy="1331631"/>
          </a:xfrm>
          <a:prstGeom prst="curvedConnector3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0" idx="3"/>
            <a:endCxn id="17" idx="1"/>
          </p:cNvCxnSpPr>
          <p:nvPr/>
        </p:nvCxnSpPr>
        <p:spPr>
          <a:xfrm flipV="1">
            <a:off x="2914705" y="4376804"/>
            <a:ext cx="1559758" cy="1472220"/>
          </a:xfrm>
          <a:prstGeom prst="curvedConnector3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top1_metaixp_adversary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1"/>
          <a:stretch/>
        </p:blipFill>
        <p:spPr>
          <a:xfrm>
            <a:off x="7396325" y="3778179"/>
            <a:ext cx="1521518" cy="1159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849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Background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Security </a:t>
            </a:r>
            <a:r>
              <a:rPr lang="en-US" dirty="0" smtClean="0">
                <a:solidFill>
                  <a:srgbClr val="FFFF00"/>
                </a:solidFill>
              </a:rPr>
              <a:t>against </a:t>
            </a:r>
            <a:r>
              <a:rPr lang="en-US" dirty="0" smtClean="0">
                <a:solidFill>
                  <a:srgbClr val="FFFF00"/>
                </a:solidFill>
              </a:rPr>
              <a:t>correlation (end-to-end)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strike="sngStrike" dirty="0"/>
              <a:t>Metrics and methodology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Node adversaries</a:t>
            </a:r>
          </a:p>
          <a:p>
            <a:pPr lvl="1"/>
            <a:r>
              <a:rPr lang="en-US" dirty="0"/>
              <a:t>Link </a:t>
            </a:r>
            <a:r>
              <a:rPr lang="en-US" dirty="0" smtClean="0"/>
              <a:t>adversaries</a:t>
            </a:r>
          </a:p>
          <a:p>
            <a:r>
              <a:rPr lang="en-US" dirty="0"/>
              <a:t>Correlation </a:t>
            </a:r>
            <a:r>
              <a:rPr lang="en-US" dirty="0" smtClean="0"/>
              <a:t>attacks (partial)</a:t>
            </a:r>
            <a:endParaRPr lang="en-US" dirty="0"/>
          </a:p>
          <a:p>
            <a:pPr lvl="1"/>
            <a:r>
              <a:rPr lang="en-US" dirty="0"/>
              <a:t>Stealthy throughput</a:t>
            </a:r>
          </a:p>
          <a:p>
            <a:pPr lvl="1"/>
            <a:r>
              <a:rPr lang="en-US" dirty="0"/>
              <a:t>Induced </a:t>
            </a:r>
            <a:r>
              <a:rPr lang="en-US" dirty="0" smtClean="0"/>
              <a:t>throttling</a:t>
            </a:r>
            <a:endParaRPr lang="en-US" dirty="0"/>
          </a:p>
          <a:p>
            <a:pPr lvl="2"/>
            <a:r>
              <a:rPr lang="en-US" dirty="0"/>
              <a:t>Traffic admission control</a:t>
            </a:r>
          </a:p>
          <a:p>
            <a:pPr lvl="2"/>
            <a:r>
              <a:rPr lang="en-US" dirty="0"/>
              <a:t>Congestion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7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1646678" y="3057470"/>
            <a:ext cx="2223451" cy="1278556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>
            <a:off x="3462144" y="2513751"/>
            <a:ext cx="2223451" cy="1278556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>
            <a:off x="4915832" y="3023104"/>
            <a:ext cx="2495696" cy="1435105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662451" y="5246069"/>
            <a:ext cx="2223451" cy="1278556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43" name="Cloud 42"/>
          <p:cNvSpPr/>
          <p:nvPr/>
        </p:nvSpPr>
        <p:spPr>
          <a:xfrm>
            <a:off x="3693358" y="4957534"/>
            <a:ext cx="1967679" cy="1131479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44" name="Cloud 43"/>
          <p:cNvSpPr/>
          <p:nvPr/>
        </p:nvSpPr>
        <p:spPr>
          <a:xfrm>
            <a:off x="5415367" y="4736703"/>
            <a:ext cx="2223451" cy="1278556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pic>
        <p:nvPicPr>
          <p:cNvPr id="22" name="Picture 2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54" y="2358010"/>
            <a:ext cx="838780" cy="1023956"/>
          </a:xfrm>
          <a:prstGeom prst="rect">
            <a:avLst/>
          </a:prstGeom>
        </p:spPr>
      </p:pic>
      <p:pic>
        <p:nvPicPr>
          <p:cNvPr id="25" name="Picture 2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17" y="3280329"/>
            <a:ext cx="838780" cy="1023956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498428" y="3792307"/>
            <a:ext cx="509595" cy="778077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4"/>
          <a:stretch>
            <a:fillRect/>
          </a:stretch>
        </p:blipFill>
        <p:spPr>
          <a:xfrm>
            <a:off x="8967658" y="3792307"/>
            <a:ext cx="937679" cy="778077"/>
          </a:xfrm>
          <a:prstGeom prst="rect">
            <a:avLst/>
          </a:prstGeom>
        </p:spPr>
      </p:pic>
      <p:pic>
        <p:nvPicPr>
          <p:cNvPr id="31" name="Picture 30"/>
          <p:cNvPicPr/>
          <p:nvPr/>
        </p:nvPicPr>
        <p:blipFill>
          <a:blip r:embed="rId5"/>
          <a:stretch>
            <a:fillRect/>
          </a:stretch>
        </p:blipFill>
        <p:spPr>
          <a:xfrm>
            <a:off x="2343375" y="3037157"/>
            <a:ext cx="838780" cy="101874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082669" y="3023103"/>
            <a:ext cx="972497" cy="1023956"/>
            <a:chOff x="5486400" y="1426946"/>
            <a:chExt cx="882556" cy="928524"/>
          </a:xfrm>
        </p:grpSpPr>
        <p:pic>
          <p:nvPicPr>
            <p:cNvPr id="23" name="Picture 22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7" name="Picture 26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36" name="Picture 35" descr="Devil_001_Head_Carto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23" y="3568644"/>
            <a:ext cx="703954" cy="682493"/>
          </a:xfrm>
          <a:prstGeom prst="rect">
            <a:avLst/>
          </a:prstGeom>
        </p:spPr>
      </p:pic>
      <p:sp>
        <p:nvSpPr>
          <p:cNvPr id="45" name="Cloud 44"/>
          <p:cNvSpPr/>
          <p:nvPr/>
        </p:nvSpPr>
        <p:spPr>
          <a:xfrm>
            <a:off x="2400497" y="3967513"/>
            <a:ext cx="2223451" cy="1278556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/>
          <p:nvPr/>
        </p:nvPicPr>
        <p:blipFill>
          <a:blip r:embed="rId5"/>
          <a:stretch>
            <a:fillRect/>
          </a:stretch>
        </p:blipFill>
        <p:spPr>
          <a:xfrm>
            <a:off x="2854577" y="4003613"/>
            <a:ext cx="838780" cy="101874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1008022" y="4336026"/>
            <a:ext cx="1593113" cy="1349535"/>
          </a:xfrm>
          <a:prstGeom prst="line">
            <a:avLst/>
          </a:prstGeom>
          <a:ln w="1524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01136" y="5685561"/>
            <a:ext cx="1851895" cy="0"/>
          </a:xfrm>
          <a:prstGeom prst="line">
            <a:avLst/>
          </a:prstGeom>
          <a:ln w="1524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764036" y="5348285"/>
            <a:ext cx="1763056" cy="337277"/>
          </a:xfrm>
          <a:prstGeom prst="line">
            <a:avLst/>
          </a:prstGeom>
          <a:ln w="1524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813842" y="4251137"/>
            <a:ext cx="2177037" cy="1097148"/>
          </a:xfrm>
          <a:prstGeom prst="line">
            <a:avLst/>
          </a:prstGeom>
          <a:ln>
            <a:solidFill>
              <a:srgbClr val="FFFF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54" y="4952328"/>
            <a:ext cx="838780" cy="1023956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5"/>
          <a:stretch>
            <a:fillRect/>
          </a:stretch>
        </p:blipFill>
        <p:spPr>
          <a:xfrm>
            <a:off x="2400497" y="5012028"/>
            <a:ext cx="838780" cy="101874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029963" y="4629673"/>
            <a:ext cx="972497" cy="1023956"/>
            <a:chOff x="5486400" y="1426946"/>
            <a:chExt cx="882556" cy="928524"/>
          </a:xfrm>
        </p:grpSpPr>
        <p:pic>
          <p:nvPicPr>
            <p:cNvPr id="33" name="Picture 32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35" name="Picture 34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38" name="Picture 37" descr="Devil_001_Head_Carto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47" y="5571992"/>
            <a:ext cx="703954" cy="682493"/>
          </a:xfrm>
          <a:prstGeom prst="rect">
            <a:avLst/>
          </a:prstGeom>
        </p:spPr>
      </p:pic>
      <p:pic>
        <p:nvPicPr>
          <p:cNvPr id="48" name="Picture 47" descr="Devil_001_Head_Carto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93" y="5348285"/>
            <a:ext cx="703954" cy="6824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smtClean="0"/>
              <a:t>Adversary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30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Adversary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None/>
            </a:pPr>
            <a:r>
              <a:rPr lang="en-US" dirty="0"/>
              <a:t>Controls a fixed allotment of relays based on bandwidth </a:t>
            </a:r>
            <a:r>
              <a:rPr lang="en-US" dirty="0" smtClean="0"/>
              <a:t>budget</a:t>
            </a:r>
          </a:p>
          <a:p>
            <a:pPr marL="104775" indent="0">
              <a:buNone/>
            </a:pPr>
            <a:endParaRPr lang="en-US" dirty="0"/>
          </a:p>
          <a:p>
            <a:pPr marL="503926" indent="-503926">
              <a:buFont typeface="Arial"/>
              <a:buChar char="•"/>
            </a:pPr>
            <a:r>
              <a:rPr lang="en-US" dirty="0"/>
              <a:t>We assume adversary has </a:t>
            </a:r>
            <a:r>
              <a:rPr lang="en-US" dirty="0">
                <a:solidFill>
                  <a:srgbClr val="FFFF00"/>
                </a:solidFill>
              </a:rPr>
              <a:t>100 </a:t>
            </a:r>
            <a:r>
              <a:rPr lang="en-US" dirty="0" err="1">
                <a:solidFill>
                  <a:srgbClr val="FFFF00"/>
                </a:solidFill>
              </a:rPr>
              <a:t>MiB</a:t>
            </a:r>
            <a:r>
              <a:rPr lang="en-US" dirty="0">
                <a:solidFill>
                  <a:srgbClr val="FFFF00"/>
                </a:solidFill>
              </a:rPr>
              <a:t>/s </a:t>
            </a:r>
            <a:r>
              <a:rPr lang="en-US" dirty="0"/>
              <a:t>– comparable to large family of relays</a:t>
            </a:r>
          </a:p>
          <a:p>
            <a:endParaRPr lang="en-US" dirty="0"/>
          </a:p>
          <a:p>
            <a:pPr marL="503926" indent="-503926">
              <a:buFont typeface="Arial"/>
              <a:buChar char="•"/>
            </a:pPr>
            <a:r>
              <a:rPr lang="en-US" dirty="0"/>
              <a:t>Adversaries apply 5/6th of bandwidth to </a:t>
            </a:r>
            <a:r>
              <a:rPr lang="en-US" dirty="0">
                <a:solidFill>
                  <a:srgbClr val="FFFF00"/>
                </a:solidFill>
              </a:rPr>
              <a:t>guard</a:t>
            </a:r>
            <a:r>
              <a:rPr lang="en-US" dirty="0"/>
              <a:t> relays and the rest to </a:t>
            </a:r>
            <a:r>
              <a:rPr lang="en-US" dirty="0">
                <a:solidFill>
                  <a:srgbClr val="FFFF00"/>
                </a:solidFill>
              </a:rPr>
              <a:t>exit</a:t>
            </a:r>
            <a:r>
              <a:rPr lang="en-US" dirty="0"/>
              <a:t> relays. (We found this to be the most effective allocation we tested.)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7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Adversary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4775" indent="0">
              <a:buNone/>
            </a:pPr>
            <a:r>
              <a:rPr lang="en-US" dirty="0"/>
              <a:t>Controls a fixed allotment of relays based on bandwidth </a:t>
            </a:r>
            <a:r>
              <a:rPr lang="en-US" dirty="0" smtClean="0"/>
              <a:t>budget</a:t>
            </a:r>
          </a:p>
          <a:p>
            <a:pPr marL="104775" indent="0">
              <a:buNone/>
            </a:pPr>
            <a:endParaRPr lang="en-US" dirty="0"/>
          </a:p>
          <a:p>
            <a:pPr marL="503926" indent="-503926">
              <a:buFont typeface="Arial"/>
              <a:buChar char="•"/>
            </a:pPr>
            <a:r>
              <a:rPr lang="en-US" dirty="0"/>
              <a:t>We assume adversary has </a:t>
            </a:r>
            <a:r>
              <a:rPr lang="en-US" dirty="0">
                <a:solidFill>
                  <a:srgbClr val="FFFF00"/>
                </a:solidFill>
              </a:rPr>
              <a:t>100 </a:t>
            </a:r>
            <a:r>
              <a:rPr lang="en-US" dirty="0" err="1">
                <a:solidFill>
                  <a:srgbClr val="FFFF00"/>
                </a:solidFill>
              </a:rPr>
              <a:t>MiB</a:t>
            </a:r>
            <a:r>
              <a:rPr lang="en-US" dirty="0">
                <a:solidFill>
                  <a:srgbClr val="FFFF00"/>
                </a:solidFill>
              </a:rPr>
              <a:t>/s </a:t>
            </a:r>
            <a:r>
              <a:rPr lang="en-US" dirty="0"/>
              <a:t>– comparable to large family of relays</a:t>
            </a:r>
          </a:p>
          <a:p>
            <a:endParaRPr lang="en-US" dirty="0"/>
          </a:p>
          <a:p>
            <a:pPr marL="503926" indent="-503926">
              <a:buFont typeface="Arial"/>
              <a:buChar char="•"/>
            </a:pPr>
            <a:r>
              <a:rPr lang="en-US" dirty="0"/>
              <a:t>Adversaries apply 5/6th of bandwidth to </a:t>
            </a:r>
            <a:r>
              <a:rPr lang="en-US" dirty="0">
                <a:solidFill>
                  <a:srgbClr val="FFFF00"/>
                </a:solidFill>
              </a:rPr>
              <a:t>guard</a:t>
            </a:r>
            <a:r>
              <a:rPr lang="en-US" dirty="0"/>
              <a:t> relays and the rest to </a:t>
            </a:r>
            <a:r>
              <a:rPr lang="en-US" dirty="0">
                <a:solidFill>
                  <a:srgbClr val="FFFF00"/>
                </a:solidFill>
              </a:rPr>
              <a:t>exit</a:t>
            </a:r>
            <a:r>
              <a:rPr lang="en-US" dirty="0"/>
              <a:t> relays. (We found this to be the most effective allocation we tested.)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23131" y="4772025"/>
            <a:ext cx="8229600" cy="16764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Is 100 </a:t>
            </a:r>
            <a:r>
              <a:rPr lang="en-US" sz="4000" dirty="0" err="1" smtClean="0"/>
              <a:t>MiB</a:t>
            </a:r>
            <a:r>
              <a:rPr lang="en-US" sz="4000" dirty="0" smtClean="0"/>
              <a:t>/s realistic for an adversary?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094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ser-models-2012-10--2013-03-448112-82033-0-adv-exit-guard-comp-times-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4" y="1778230"/>
            <a:ext cx="8730578" cy="49148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1731" y="6905625"/>
            <a:ext cx="8067630" cy="501880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2600" dirty="0" smtClean="0"/>
              <a:t>October </a:t>
            </a:r>
            <a:r>
              <a:rPr lang="en-US" sz="2600" dirty="0"/>
              <a:t>2012 – March 2013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121226" y="1900538"/>
            <a:ext cx="3248254" cy="1600451"/>
          </a:xfrm>
          <a:prstGeom prst="wedgeRectCallout">
            <a:avLst>
              <a:gd name="adj1" fmla="val 34557"/>
              <a:gd name="adj2" fmla="val 72321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5" tIns="50393" rIns="100785" bIns="50393" rtlCol="0" anchor="ctr"/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50% </a:t>
            </a:r>
            <a:r>
              <a:rPr lang="en-US" sz="2600" dirty="0">
                <a:solidFill>
                  <a:srgbClr val="FFFFFF"/>
                </a:solidFill>
              </a:rPr>
              <a:t>of clients use a compromised circuit in less than </a:t>
            </a:r>
            <a:r>
              <a:rPr lang="en-US" sz="2600" dirty="0">
                <a:solidFill>
                  <a:srgbClr val="FFFF00"/>
                </a:solidFill>
              </a:rPr>
              <a:t>70</a:t>
            </a:r>
            <a:r>
              <a:rPr lang="en-US" sz="2600" dirty="0">
                <a:solidFill>
                  <a:srgbClr val="FFFFFF"/>
                </a:solidFill>
              </a:rPr>
              <a:t> days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594725" cy="1252537"/>
          </a:xfrm>
        </p:spPr>
        <p:txBody>
          <a:bodyPr/>
          <a:lstStyle/>
          <a:p>
            <a:r>
              <a:rPr lang="en-US" dirty="0" smtClean="0"/>
              <a:t>Time to First Compromised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5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-models-2012-10--2013-03-448112-82033-0-adv-exit-guard-comp-rates-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2" y="1803009"/>
            <a:ext cx="8405969" cy="51035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9775" y="657225"/>
            <a:ext cx="8594725" cy="1252537"/>
          </a:xfrm>
        </p:spPr>
        <p:txBody>
          <a:bodyPr/>
          <a:lstStyle/>
          <a:p>
            <a:r>
              <a:rPr lang="en-US" dirty="0" smtClean="0"/>
              <a:t>Fraction of Compromised Streams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056731" y="4467225"/>
            <a:ext cx="3019654" cy="1600451"/>
          </a:xfrm>
          <a:prstGeom prst="wedgeRectCallout">
            <a:avLst>
              <a:gd name="adj1" fmla="val 57236"/>
              <a:gd name="adj2" fmla="val -20263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5" tIns="50393" rIns="100785" bIns="50393"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User </a:t>
            </a:r>
            <a:r>
              <a:rPr lang="en-US" sz="2600" dirty="0">
                <a:solidFill>
                  <a:srgbClr val="FFFF00"/>
                </a:solidFill>
              </a:rPr>
              <a:t>behavior</a:t>
            </a:r>
            <a:r>
              <a:rPr lang="en-US" sz="2600" dirty="0">
                <a:solidFill>
                  <a:schemeClr val="bg1"/>
                </a:solidFill>
              </a:rPr>
              <a:t> significantly affects anonymity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1731" y="6905625"/>
            <a:ext cx="8067630" cy="501880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2600" dirty="0" smtClean="0"/>
              <a:t>October </a:t>
            </a:r>
            <a:r>
              <a:rPr lang="en-US" sz="2600" dirty="0"/>
              <a:t>2012 – March 2013</a:t>
            </a:r>
          </a:p>
        </p:txBody>
      </p:sp>
    </p:spTree>
    <p:extLst>
      <p:ext uri="{BB962C8B-B14F-4D97-AF65-F5344CB8AC3E}">
        <p14:creationId xmlns:p14="http://schemas.microsoft.com/office/powerpoint/2010/main" val="291277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Background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Security </a:t>
            </a:r>
            <a:r>
              <a:rPr lang="en-US" dirty="0" smtClean="0">
                <a:solidFill>
                  <a:srgbClr val="FFFF00"/>
                </a:solidFill>
              </a:rPr>
              <a:t>against </a:t>
            </a:r>
            <a:r>
              <a:rPr lang="en-US" dirty="0" smtClean="0">
                <a:solidFill>
                  <a:srgbClr val="FFFF00"/>
                </a:solidFill>
              </a:rPr>
              <a:t>correlation (end-to-end)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strike="sngStrike" dirty="0"/>
              <a:t>Metrics and methodology</a:t>
            </a:r>
          </a:p>
          <a:p>
            <a:pPr lvl="1"/>
            <a:r>
              <a:rPr lang="en-US" strike="sngStrike" dirty="0"/>
              <a:t>Node adversaries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Link </a:t>
            </a:r>
            <a:r>
              <a:rPr lang="en-US" dirty="0" smtClean="0">
                <a:solidFill>
                  <a:srgbClr val="FFFF00"/>
                </a:solidFill>
              </a:rPr>
              <a:t>adversaries</a:t>
            </a:r>
          </a:p>
          <a:p>
            <a:r>
              <a:rPr lang="en-US" dirty="0"/>
              <a:t>Correlation </a:t>
            </a:r>
            <a:r>
              <a:rPr lang="en-US" dirty="0" smtClean="0"/>
              <a:t>attacks (partial)</a:t>
            </a:r>
            <a:endParaRPr lang="en-US" dirty="0"/>
          </a:p>
          <a:p>
            <a:pPr lvl="1"/>
            <a:r>
              <a:rPr lang="en-US" dirty="0"/>
              <a:t>Stealthy throughput</a:t>
            </a:r>
          </a:p>
          <a:p>
            <a:pPr lvl="1"/>
            <a:r>
              <a:rPr lang="en-US" dirty="0"/>
              <a:t>Induced </a:t>
            </a:r>
            <a:r>
              <a:rPr lang="en-US" dirty="0" smtClean="0"/>
              <a:t>throttling</a:t>
            </a:r>
            <a:endParaRPr lang="en-US" dirty="0"/>
          </a:p>
          <a:p>
            <a:pPr lvl="2"/>
            <a:r>
              <a:rPr lang="en-US" dirty="0"/>
              <a:t>Traffic admission control</a:t>
            </a:r>
          </a:p>
          <a:p>
            <a:pPr lvl="2"/>
            <a:r>
              <a:rPr lang="en-US" dirty="0"/>
              <a:t>Congestion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7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 flipH="1" flipV="1">
            <a:off x="7758841" y="3571212"/>
            <a:ext cx="411086" cy="38338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345144" y="4487301"/>
            <a:ext cx="110147" cy="36478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4" idx="3"/>
            <a:endCxn id="76" idx="2"/>
          </p:cNvCxnSpPr>
          <p:nvPr/>
        </p:nvCxnSpPr>
        <p:spPr>
          <a:xfrm flipV="1">
            <a:off x="3247470" y="2385893"/>
            <a:ext cx="1300347" cy="61620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21" y="4662469"/>
            <a:ext cx="838780" cy="1023956"/>
          </a:xfrm>
          <a:prstGeom prst="rect">
            <a:avLst/>
          </a:prstGeom>
        </p:spPr>
      </p:pic>
      <p:pic>
        <p:nvPicPr>
          <p:cNvPr id="55" name="Picture 5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3" y="4662469"/>
            <a:ext cx="838780" cy="1023956"/>
          </a:xfrm>
          <a:prstGeom prst="rect">
            <a:avLst/>
          </a:prstGeom>
        </p:spPr>
      </p:pic>
      <p:pic>
        <p:nvPicPr>
          <p:cNvPr id="56" name="Picture 55"/>
          <p:cNvPicPr/>
          <p:nvPr/>
        </p:nvPicPr>
        <p:blipFill>
          <a:blip r:embed="rId3"/>
          <a:stretch>
            <a:fillRect/>
          </a:stretch>
        </p:blipFill>
        <p:spPr>
          <a:xfrm>
            <a:off x="1314842" y="4852082"/>
            <a:ext cx="509595" cy="778077"/>
          </a:xfrm>
          <a:prstGeom prst="rect">
            <a:avLst/>
          </a:prstGeom>
        </p:spPr>
      </p:pic>
      <p:pic>
        <p:nvPicPr>
          <p:cNvPr id="58" name="Picture 57"/>
          <p:cNvPicPr/>
          <p:nvPr/>
        </p:nvPicPr>
        <p:blipFill>
          <a:blip r:embed="rId4"/>
          <a:stretch>
            <a:fillRect/>
          </a:stretch>
        </p:blipFill>
        <p:spPr>
          <a:xfrm>
            <a:off x="7986452" y="4852082"/>
            <a:ext cx="937679" cy="778077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38" y="4662469"/>
            <a:ext cx="838780" cy="1023956"/>
          </a:xfrm>
          <a:prstGeom prst="rect">
            <a:avLst/>
          </a:prstGeom>
        </p:spPr>
      </p:pic>
      <p:sp>
        <p:nvSpPr>
          <p:cNvPr id="61" name="Cloud 60"/>
          <p:cNvSpPr/>
          <p:nvPr/>
        </p:nvSpPr>
        <p:spPr>
          <a:xfrm>
            <a:off x="943845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97770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64" name="Cloud 63"/>
          <p:cNvSpPr/>
          <p:nvPr/>
        </p:nvSpPr>
        <p:spPr>
          <a:xfrm>
            <a:off x="2752059" y="3970626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5984" y="4080010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67" name="Cloud 66"/>
          <p:cNvSpPr/>
          <p:nvPr/>
        </p:nvSpPr>
        <p:spPr>
          <a:xfrm>
            <a:off x="4321699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375624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AS3</a:t>
            </a:r>
            <a:endParaRPr lang="en-US" dirty="0"/>
          </a:p>
        </p:txBody>
      </p:sp>
      <p:sp>
        <p:nvSpPr>
          <p:cNvPr id="70" name="Cloud 69"/>
          <p:cNvSpPr/>
          <p:nvPr/>
        </p:nvSpPr>
        <p:spPr>
          <a:xfrm>
            <a:off x="6103543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157468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AS4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7786405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840330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AS5</a:t>
            </a:r>
            <a:endParaRPr lang="en-US" dirty="0"/>
          </a:p>
        </p:txBody>
      </p:sp>
      <p:sp>
        <p:nvSpPr>
          <p:cNvPr id="74" name="Cloud 73"/>
          <p:cNvSpPr/>
          <p:nvPr/>
        </p:nvSpPr>
        <p:spPr>
          <a:xfrm>
            <a:off x="2752058" y="295500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05984" y="3062098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AS9</a:t>
            </a:r>
          </a:p>
        </p:txBody>
      </p:sp>
      <p:sp>
        <p:nvSpPr>
          <p:cNvPr id="76" name="Cloud 75"/>
          <p:cNvSpPr/>
          <p:nvPr/>
        </p:nvSpPr>
        <p:spPr>
          <a:xfrm>
            <a:off x="4542809" y="1797480"/>
            <a:ext cx="1614659" cy="1176828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819971" y="2097396"/>
            <a:ext cx="1310755" cy="576995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3100" dirty="0"/>
              <a:t>AS8</a:t>
            </a:r>
          </a:p>
        </p:txBody>
      </p:sp>
      <p:sp>
        <p:nvSpPr>
          <p:cNvPr id="78" name="Cloud 77"/>
          <p:cNvSpPr/>
          <p:nvPr/>
        </p:nvSpPr>
        <p:spPr>
          <a:xfrm>
            <a:off x="6870585" y="293530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924511" y="3042398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AS7</a:t>
            </a:r>
          </a:p>
        </p:txBody>
      </p:sp>
      <p:cxnSp>
        <p:nvCxnSpPr>
          <p:cNvPr id="80" name="Straight Arrow Connector 79"/>
          <p:cNvCxnSpPr>
            <a:endCxn id="74" idx="2"/>
          </p:cNvCxnSpPr>
          <p:nvPr/>
        </p:nvCxnSpPr>
        <p:spPr>
          <a:xfrm flipV="1">
            <a:off x="1710887" y="3366861"/>
            <a:ext cx="1044245" cy="657558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3"/>
            <a:endCxn id="89" idx="2"/>
          </p:cNvCxnSpPr>
          <p:nvPr/>
        </p:nvCxnSpPr>
        <p:spPr>
          <a:xfrm flipV="1">
            <a:off x="3135580" y="3498201"/>
            <a:ext cx="1717139" cy="511982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3"/>
          </p:cNvCxnSpPr>
          <p:nvPr/>
        </p:nvCxnSpPr>
        <p:spPr>
          <a:xfrm flipV="1">
            <a:off x="4705221" y="3778719"/>
            <a:ext cx="198351" cy="175873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3"/>
            <a:endCxn id="89" idx="0"/>
          </p:cNvCxnSpPr>
          <p:nvPr/>
        </p:nvCxnSpPr>
        <p:spPr>
          <a:xfrm flipH="1" flipV="1">
            <a:off x="5839643" y="3498201"/>
            <a:ext cx="647422" cy="45639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0"/>
            <a:endCxn id="78" idx="3"/>
          </p:cNvCxnSpPr>
          <p:nvPr/>
        </p:nvCxnSpPr>
        <p:spPr>
          <a:xfrm>
            <a:off x="6156123" y="2385893"/>
            <a:ext cx="1209874" cy="59650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6" idx="0"/>
            <a:endCxn id="61" idx="1"/>
          </p:cNvCxnSpPr>
          <p:nvPr/>
        </p:nvCxnSpPr>
        <p:spPr>
          <a:xfrm flipH="1" flipV="1">
            <a:off x="1327367" y="4606142"/>
            <a:ext cx="242274" cy="24594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3" idx="0"/>
          </p:cNvCxnSpPr>
          <p:nvPr/>
        </p:nvCxnSpPr>
        <p:spPr>
          <a:xfrm flipH="1" flipV="1">
            <a:off x="3099712" y="4662470"/>
            <a:ext cx="35870" cy="355124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67" idx="1"/>
          </p:cNvCxnSpPr>
          <p:nvPr/>
        </p:nvCxnSpPr>
        <p:spPr>
          <a:xfrm flipH="1" flipV="1">
            <a:off x="4705220" y="4606142"/>
            <a:ext cx="114752" cy="24594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0" idx="1"/>
          </p:cNvCxnSpPr>
          <p:nvPr/>
        </p:nvCxnSpPr>
        <p:spPr>
          <a:xfrm flipV="1">
            <a:off x="6487064" y="4606142"/>
            <a:ext cx="0" cy="411452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loud 88"/>
          <p:cNvSpPr/>
          <p:nvPr/>
        </p:nvSpPr>
        <p:spPr>
          <a:xfrm>
            <a:off x="4849646" y="308634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903572" y="3193437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AS6</a:t>
            </a:r>
          </a:p>
        </p:txBody>
      </p:sp>
      <p:cxnSp>
        <p:nvCxnSpPr>
          <p:cNvPr id="91" name="Straight Arrow Connector 90"/>
          <p:cNvCxnSpPr>
            <a:stCxn id="89" idx="3"/>
            <a:endCxn id="76" idx="1"/>
          </p:cNvCxnSpPr>
          <p:nvPr/>
        </p:nvCxnSpPr>
        <p:spPr>
          <a:xfrm flipV="1">
            <a:off x="5345058" y="2973055"/>
            <a:ext cx="5081" cy="160385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L3_switc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00" y="3970627"/>
            <a:ext cx="742393" cy="654749"/>
          </a:xfrm>
          <a:prstGeom prst="rect">
            <a:avLst/>
          </a:prstGeom>
        </p:spPr>
      </p:pic>
      <p:pic>
        <p:nvPicPr>
          <p:cNvPr id="57" name="Picture 56" descr="L3_switc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18" y="3945158"/>
            <a:ext cx="742393" cy="654749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endCxn id="54" idx="1"/>
          </p:cNvCxnSpPr>
          <p:nvPr/>
        </p:nvCxnSpPr>
        <p:spPr>
          <a:xfrm>
            <a:off x="1687370" y="4255883"/>
            <a:ext cx="144730" cy="42118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</p:cNvCxnSpPr>
          <p:nvPr/>
        </p:nvCxnSpPr>
        <p:spPr>
          <a:xfrm flipV="1">
            <a:off x="2574493" y="4283656"/>
            <a:ext cx="231491" cy="1434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863904" y="4220936"/>
            <a:ext cx="121212" cy="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615508" y="4220937"/>
            <a:ext cx="173275" cy="4002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Adversary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57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 flipH="1" flipV="1">
            <a:off x="7758841" y="3571212"/>
            <a:ext cx="411086" cy="38338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345144" y="4487301"/>
            <a:ext cx="110147" cy="36478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4" idx="3"/>
            <a:endCxn id="76" idx="2"/>
          </p:cNvCxnSpPr>
          <p:nvPr/>
        </p:nvCxnSpPr>
        <p:spPr>
          <a:xfrm flipV="1">
            <a:off x="3247470" y="2385893"/>
            <a:ext cx="1300347" cy="61620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21" y="4662469"/>
            <a:ext cx="838780" cy="1023956"/>
          </a:xfrm>
          <a:prstGeom prst="rect">
            <a:avLst/>
          </a:prstGeom>
        </p:spPr>
      </p:pic>
      <p:pic>
        <p:nvPicPr>
          <p:cNvPr id="55" name="Picture 5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3" y="4662469"/>
            <a:ext cx="838780" cy="1023956"/>
          </a:xfrm>
          <a:prstGeom prst="rect">
            <a:avLst/>
          </a:prstGeom>
        </p:spPr>
      </p:pic>
      <p:pic>
        <p:nvPicPr>
          <p:cNvPr id="56" name="Picture 55"/>
          <p:cNvPicPr/>
          <p:nvPr/>
        </p:nvPicPr>
        <p:blipFill>
          <a:blip r:embed="rId3"/>
          <a:stretch>
            <a:fillRect/>
          </a:stretch>
        </p:blipFill>
        <p:spPr>
          <a:xfrm>
            <a:off x="1314842" y="4852082"/>
            <a:ext cx="509595" cy="778077"/>
          </a:xfrm>
          <a:prstGeom prst="rect">
            <a:avLst/>
          </a:prstGeom>
        </p:spPr>
      </p:pic>
      <p:pic>
        <p:nvPicPr>
          <p:cNvPr id="58" name="Picture 57"/>
          <p:cNvPicPr/>
          <p:nvPr/>
        </p:nvPicPr>
        <p:blipFill>
          <a:blip r:embed="rId4"/>
          <a:stretch>
            <a:fillRect/>
          </a:stretch>
        </p:blipFill>
        <p:spPr>
          <a:xfrm>
            <a:off x="7986452" y="4852082"/>
            <a:ext cx="937679" cy="778077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38" y="4662469"/>
            <a:ext cx="838780" cy="1023956"/>
          </a:xfrm>
          <a:prstGeom prst="rect">
            <a:avLst/>
          </a:prstGeom>
        </p:spPr>
      </p:pic>
      <p:sp>
        <p:nvSpPr>
          <p:cNvPr id="61" name="Cloud 60"/>
          <p:cNvSpPr/>
          <p:nvPr/>
        </p:nvSpPr>
        <p:spPr>
          <a:xfrm>
            <a:off x="943845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97770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64" name="Cloud 63"/>
          <p:cNvSpPr/>
          <p:nvPr/>
        </p:nvSpPr>
        <p:spPr>
          <a:xfrm>
            <a:off x="2752059" y="3970626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5984" y="4080010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67" name="Cloud 66"/>
          <p:cNvSpPr/>
          <p:nvPr/>
        </p:nvSpPr>
        <p:spPr>
          <a:xfrm>
            <a:off x="4321699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375624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AS3</a:t>
            </a:r>
            <a:endParaRPr lang="en-US" dirty="0"/>
          </a:p>
        </p:txBody>
      </p:sp>
      <p:sp>
        <p:nvSpPr>
          <p:cNvPr id="70" name="Cloud 69"/>
          <p:cNvSpPr/>
          <p:nvPr/>
        </p:nvSpPr>
        <p:spPr>
          <a:xfrm>
            <a:off x="6103543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157468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AS4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7786405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840330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AS5</a:t>
            </a:r>
            <a:endParaRPr lang="en-US" dirty="0"/>
          </a:p>
        </p:txBody>
      </p:sp>
      <p:sp>
        <p:nvSpPr>
          <p:cNvPr id="74" name="Cloud 73"/>
          <p:cNvSpPr/>
          <p:nvPr/>
        </p:nvSpPr>
        <p:spPr>
          <a:xfrm>
            <a:off x="2752058" y="295500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05984" y="3062098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AS9</a:t>
            </a:r>
          </a:p>
        </p:txBody>
      </p:sp>
      <p:sp>
        <p:nvSpPr>
          <p:cNvPr id="76" name="Cloud 75"/>
          <p:cNvSpPr/>
          <p:nvPr/>
        </p:nvSpPr>
        <p:spPr>
          <a:xfrm>
            <a:off x="4542809" y="1797480"/>
            <a:ext cx="1614659" cy="1176828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819971" y="2097396"/>
            <a:ext cx="1310755" cy="576995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3100" dirty="0"/>
              <a:t>AS8</a:t>
            </a:r>
          </a:p>
        </p:txBody>
      </p:sp>
      <p:sp>
        <p:nvSpPr>
          <p:cNvPr id="78" name="Cloud 77"/>
          <p:cNvSpPr/>
          <p:nvPr/>
        </p:nvSpPr>
        <p:spPr>
          <a:xfrm>
            <a:off x="6870585" y="293530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924511" y="3042398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AS7</a:t>
            </a:r>
          </a:p>
        </p:txBody>
      </p:sp>
      <p:cxnSp>
        <p:nvCxnSpPr>
          <p:cNvPr id="80" name="Straight Arrow Connector 79"/>
          <p:cNvCxnSpPr>
            <a:endCxn id="74" idx="2"/>
          </p:cNvCxnSpPr>
          <p:nvPr/>
        </p:nvCxnSpPr>
        <p:spPr>
          <a:xfrm flipV="1">
            <a:off x="1710887" y="3366861"/>
            <a:ext cx="1044245" cy="657558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3"/>
            <a:endCxn id="89" idx="2"/>
          </p:cNvCxnSpPr>
          <p:nvPr/>
        </p:nvCxnSpPr>
        <p:spPr>
          <a:xfrm flipV="1">
            <a:off x="3135580" y="3498201"/>
            <a:ext cx="1717139" cy="511982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3"/>
          </p:cNvCxnSpPr>
          <p:nvPr/>
        </p:nvCxnSpPr>
        <p:spPr>
          <a:xfrm flipV="1">
            <a:off x="4705221" y="3778719"/>
            <a:ext cx="198351" cy="175873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3"/>
            <a:endCxn id="89" idx="0"/>
          </p:cNvCxnSpPr>
          <p:nvPr/>
        </p:nvCxnSpPr>
        <p:spPr>
          <a:xfrm flipH="1" flipV="1">
            <a:off x="5839643" y="3498201"/>
            <a:ext cx="647422" cy="45639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0"/>
            <a:endCxn id="78" idx="3"/>
          </p:cNvCxnSpPr>
          <p:nvPr/>
        </p:nvCxnSpPr>
        <p:spPr>
          <a:xfrm>
            <a:off x="6156123" y="2385893"/>
            <a:ext cx="1209874" cy="59650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6" idx="0"/>
            <a:endCxn id="61" idx="1"/>
          </p:cNvCxnSpPr>
          <p:nvPr/>
        </p:nvCxnSpPr>
        <p:spPr>
          <a:xfrm flipH="1" flipV="1">
            <a:off x="1327367" y="4606142"/>
            <a:ext cx="242274" cy="24594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3" idx="0"/>
          </p:cNvCxnSpPr>
          <p:nvPr/>
        </p:nvCxnSpPr>
        <p:spPr>
          <a:xfrm flipH="1" flipV="1">
            <a:off x="3099712" y="4662470"/>
            <a:ext cx="35870" cy="355124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67" idx="1"/>
          </p:cNvCxnSpPr>
          <p:nvPr/>
        </p:nvCxnSpPr>
        <p:spPr>
          <a:xfrm flipH="1" flipV="1">
            <a:off x="4705220" y="4606142"/>
            <a:ext cx="114752" cy="24594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0" idx="1"/>
          </p:cNvCxnSpPr>
          <p:nvPr/>
        </p:nvCxnSpPr>
        <p:spPr>
          <a:xfrm flipV="1">
            <a:off x="6487064" y="4606142"/>
            <a:ext cx="0" cy="411452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loud 88"/>
          <p:cNvSpPr/>
          <p:nvPr/>
        </p:nvSpPr>
        <p:spPr>
          <a:xfrm>
            <a:off x="4849646" y="308634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903572" y="3193437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AS6</a:t>
            </a:r>
          </a:p>
        </p:txBody>
      </p:sp>
      <p:cxnSp>
        <p:nvCxnSpPr>
          <p:cNvPr id="91" name="Straight Arrow Connector 90"/>
          <p:cNvCxnSpPr>
            <a:stCxn id="89" idx="3"/>
            <a:endCxn id="76" idx="1"/>
          </p:cNvCxnSpPr>
          <p:nvPr/>
        </p:nvCxnSpPr>
        <p:spPr>
          <a:xfrm flipV="1">
            <a:off x="5345058" y="2973055"/>
            <a:ext cx="5081" cy="160385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73" y="2792193"/>
            <a:ext cx="703954" cy="682493"/>
          </a:xfrm>
          <a:prstGeom prst="rect">
            <a:avLst/>
          </a:prstGeom>
        </p:spPr>
      </p:pic>
      <p:pic>
        <p:nvPicPr>
          <p:cNvPr id="54" name="Picture 53" descr="L3_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00" y="3970627"/>
            <a:ext cx="742393" cy="654749"/>
          </a:xfrm>
          <a:prstGeom prst="rect">
            <a:avLst/>
          </a:prstGeom>
        </p:spPr>
      </p:pic>
      <p:pic>
        <p:nvPicPr>
          <p:cNvPr id="57" name="Picture 56" descr="L3_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18" y="3945158"/>
            <a:ext cx="742393" cy="654749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endCxn id="54" idx="1"/>
          </p:cNvCxnSpPr>
          <p:nvPr/>
        </p:nvCxnSpPr>
        <p:spPr>
          <a:xfrm>
            <a:off x="1687370" y="4255883"/>
            <a:ext cx="144730" cy="42118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</p:cNvCxnSpPr>
          <p:nvPr/>
        </p:nvCxnSpPr>
        <p:spPr>
          <a:xfrm flipV="1">
            <a:off x="2574493" y="4283656"/>
            <a:ext cx="231491" cy="1434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863904" y="4220936"/>
            <a:ext cx="121212" cy="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615508" y="4220937"/>
            <a:ext cx="173275" cy="4002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Adversary</a:t>
            </a:r>
            <a:endParaRPr lang="en-US" dirty="0"/>
          </a:p>
        </p:txBody>
      </p:sp>
      <p:sp>
        <p:nvSpPr>
          <p:cNvPr id="92" name="Rectangular Callout 91"/>
          <p:cNvSpPr/>
          <p:nvPr/>
        </p:nvSpPr>
        <p:spPr>
          <a:xfrm>
            <a:off x="7400131" y="1038225"/>
            <a:ext cx="2133600" cy="1219200"/>
          </a:xfrm>
          <a:prstGeom prst="wedgeRectCallout">
            <a:avLst>
              <a:gd name="adj1" fmla="val -30881"/>
              <a:gd name="adj2" fmla="val 101272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5" tIns="50393" rIns="100785" bIns="50393"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Autonomous Systems (</a:t>
            </a:r>
            <a:r>
              <a:rPr lang="en-US" sz="2600" dirty="0" err="1" smtClean="0">
                <a:solidFill>
                  <a:schemeClr val="bg1"/>
                </a:solidFill>
              </a:rPr>
              <a:t>ASes</a:t>
            </a:r>
            <a:r>
              <a:rPr lang="en-US" sz="2600" dirty="0" smtClean="0">
                <a:solidFill>
                  <a:schemeClr val="bg1"/>
                </a:solidFill>
              </a:rPr>
              <a:t>)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95" name="Picture 94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3857625"/>
            <a:ext cx="703954" cy="6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3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3282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3857625"/>
            <a:ext cx="1384054" cy="87793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2867025"/>
            <a:ext cx="1072850" cy="8895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2867025"/>
            <a:ext cx="705566" cy="1076449"/>
          </a:xfrm>
          <a:prstGeom prst="rect">
            <a:avLst/>
          </a:prstGeom>
        </p:spPr>
      </p:pic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3925367"/>
            <a:ext cx="705566" cy="1076449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4939749"/>
            <a:ext cx="705566" cy="1076449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331" y="3933825"/>
            <a:ext cx="1072850" cy="88954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4939749"/>
            <a:ext cx="1072850" cy="88954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1323897" y="3405250"/>
            <a:ext cx="1961434" cy="528575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56531" y="4379656"/>
            <a:ext cx="1865680" cy="1136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</p:cNvCxnSpPr>
          <p:nvPr/>
        </p:nvCxnSpPr>
        <p:spPr>
          <a:xfrm flipV="1">
            <a:off x="1323897" y="4772025"/>
            <a:ext cx="1885234" cy="70594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6" idx="1"/>
          </p:cNvCxnSpPr>
          <p:nvPr/>
        </p:nvCxnSpPr>
        <p:spPr>
          <a:xfrm flipV="1">
            <a:off x="6714331" y="3311795"/>
            <a:ext cx="1600200" cy="4696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6638131" y="4378595"/>
            <a:ext cx="1981200" cy="124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>
            <a:off x="6485731" y="4924425"/>
            <a:ext cx="1828800" cy="460094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9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 flipH="1" flipV="1">
            <a:off x="7758841" y="3571212"/>
            <a:ext cx="411086" cy="38338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345144" y="4487301"/>
            <a:ext cx="110147" cy="36478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4" idx="3"/>
            <a:endCxn id="76" idx="2"/>
          </p:cNvCxnSpPr>
          <p:nvPr/>
        </p:nvCxnSpPr>
        <p:spPr>
          <a:xfrm flipV="1">
            <a:off x="3247470" y="2385893"/>
            <a:ext cx="1300347" cy="61620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21" y="4662469"/>
            <a:ext cx="838780" cy="1023956"/>
          </a:xfrm>
          <a:prstGeom prst="rect">
            <a:avLst/>
          </a:prstGeom>
        </p:spPr>
      </p:pic>
      <p:pic>
        <p:nvPicPr>
          <p:cNvPr id="55" name="Picture 5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3" y="4662469"/>
            <a:ext cx="838780" cy="1023956"/>
          </a:xfrm>
          <a:prstGeom prst="rect">
            <a:avLst/>
          </a:prstGeom>
        </p:spPr>
      </p:pic>
      <p:pic>
        <p:nvPicPr>
          <p:cNvPr id="56" name="Picture 55"/>
          <p:cNvPicPr/>
          <p:nvPr/>
        </p:nvPicPr>
        <p:blipFill>
          <a:blip r:embed="rId3"/>
          <a:stretch>
            <a:fillRect/>
          </a:stretch>
        </p:blipFill>
        <p:spPr>
          <a:xfrm>
            <a:off x="1314842" y="4852082"/>
            <a:ext cx="509595" cy="778077"/>
          </a:xfrm>
          <a:prstGeom prst="rect">
            <a:avLst/>
          </a:prstGeom>
        </p:spPr>
      </p:pic>
      <p:pic>
        <p:nvPicPr>
          <p:cNvPr id="58" name="Picture 57"/>
          <p:cNvPicPr/>
          <p:nvPr/>
        </p:nvPicPr>
        <p:blipFill>
          <a:blip r:embed="rId4"/>
          <a:stretch>
            <a:fillRect/>
          </a:stretch>
        </p:blipFill>
        <p:spPr>
          <a:xfrm>
            <a:off x="7986452" y="4852082"/>
            <a:ext cx="937679" cy="778077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38" y="4662469"/>
            <a:ext cx="838780" cy="1023956"/>
          </a:xfrm>
          <a:prstGeom prst="rect">
            <a:avLst/>
          </a:prstGeom>
        </p:spPr>
      </p:pic>
      <p:sp>
        <p:nvSpPr>
          <p:cNvPr id="61" name="Cloud 60"/>
          <p:cNvSpPr/>
          <p:nvPr/>
        </p:nvSpPr>
        <p:spPr>
          <a:xfrm>
            <a:off x="943845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97770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64" name="Cloud 63"/>
          <p:cNvSpPr/>
          <p:nvPr/>
        </p:nvSpPr>
        <p:spPr>
          <a:xfrm>
            <a:off x="2752059" y="3970626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5984" y="4080010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67" name="Cloud 66"/>
          <p:cNvSpPr/>
          <p:nvPr/>
        </p:nvSpPr>
        <p:spPr>
          <a:xfrm>
            <a:off x="4321699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375624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AS3</a:t>
            </a:r>
            <a:endParaRPr lang="en-US" dirty="0"/>
          </a:p>
        </p:txBody>
      </p:sp>
      <p:sp>
        <p:nvSpPr>
          <p:cNvPr id="70" name="Cloud 69"/>
          <p:cNvSpPr/>
          <p:nvPr/>
        </p:nvSpPr>
        <p:spPr>
          <a:xfrm>
            <a:off x="6103543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157468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AS4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7786405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840330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AS5</a:t>
            </a:r>
            <a:endParaRPr lang="en-US" dirty="0"/>
          </a:p>
        </p:txBody>
      </p:sp>
      <p:sp>
        <p:nvSpPr>
          <p:cNvPr id="74" name="Cloud 73"/>
          <p:cNvSpPr/>
          <p:nvPr/>
        </p:nvSpPr>
        <p:spPr>
          <a:xfrm>
            <a:off x="2752058" y="295500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05984" y="3062098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AS9</a:t>
            </a:r>
          </a:p>
        </p:txBody>
      </p:sp>
      <p:sp>
        <p:nvSpPr>
          <p:cNvPr id="76" name="Cloud 75"/>
          <p:cNvSpPr/>
          <p:nvPr/>
        </p:nvSpPr>
        <p:spPr>
          <a:xfrm>
            <a:off x="4542809" y="1797480"/>
            <a:ext cx="1614659" cy="1176828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819971" y="2097396"/>
            <a:ext cx="1310755" cy="576995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3100" dirty="0"/>
              <a:t>AS8</a:t>
            </a:r>
          </a:p>
        </p:txBody>
      </p:sp>
      <p:sp>
        <p:nvSpPr>
          <p:cNvPr id="78" name="Cloud 77"/>
          <p:cNvSpPr/>
          <p:nvPr/>
        </p:nvSpPr>
        <p:spPr>
          <a:xfrm>
            <a:off x="6870585" y="293530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924511" y="3042398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AS7</a:t>
            </a:r>
          </a:p>
        </p:txBody>
      </p:sp>
      <p:cxnSp>
        <p:nvCxnSpPr>
          <p:cNvPr id="80" name="Straight Arrow Connector 79"/>
          <p:cNvCxnSpPr>
            <a:endCxn id="74" idx="2"/>
          </p:cNvCxnSpPr>
          <p:nvPr/>
        </p:nvCxnSpPr>
        <p:spPr>
          <a:xfrm flipV="1">
            <a:off x="1710887" y="3366861"/>
            <a:ext cx="1044245" cy="657558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3"/>
            <a:endCxn id="89" idx="2"/>
          </p:cNvCxnSpPr>
          <p:nvPr/>
        </p:nvCxnSpPr>
        <p:spPr>
          <a:xfrm flipV="1">
            <a:off x="3135580" y="3498201"/>
            <a:ext cx="1717139" cy="511982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3"/>
          </p:cNvCxnSpPr>
          <p:nvPr/>
        </p:nvCxnSpPr>
        <p:spPr>
          <a:xfrm flipV="1">
            <a:off x="4705221" y="3778719"/>
            <a:ext cx="198351" cy="175873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3"/>
            <a:endCxn id="89" idx="0"/>
          </p:cNvCxnSpPr>
          <p:nvPr/>
        </p:nvCxnSpPr>
        <p:spPr>
          <a:xfrm flipH="1" flipV="1">
            <a:off x="5839643" y="3498201"/>
            <a:ext cx="647422" cy="45639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0"/>
            <a:endCxn id="78" idx="3"/>
          </p:cNvCxnSpPr>
          <p:nvPr/>
        </p:nvCxnSpPr>
        <p:spPr>
          <a:xfrm>
            <a:off x="6156123" y="2385893"/>
            <a:ext cx="1209874" cy="59650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6" idx="0"/>
            <a:endCxn id="61" idx="1"/>
          </p:cNvCxnSpPr>
          <p:nvPr/>
        </p:nvCxnSpPr>
        <p:spPr>
          <a:xfrm flipH="1" flipV="1">
            <a:off x="1327367" y="4606142"/>
            <a:ext cx="242274" cy="24594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3" idx="0"/>
          </p:cNvCxnSpPr>
          <p:nvPr/>
        </p:nvCxnSpPr>
        <p:spPr>
          <a:xfrm flipH="1" flipV="1">
            <a:off x="3099712" y="4662470"/>
            <a:ext cx="35870" cy="355124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67" idx="1"/>
          </p:cNvCxnSpPr>
          <p:nvPr/>
        </p:nvCxnSpPr>
        <p:spPr>
          <a:xfrm flipH="1" flipV="1">
            <a:off x="4705220" y="4606142"/>
            <a:ext cx="114752" cy="24594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0" idx="1"/>
          </p:cNvCxnSpPr>
          <p:nvPr/>
        </p:nvCxnSpPr>
        <p:spPr>
          <a:xfrm flipV="1">
            <a:off x="6487064" y="4606142"/>
            <a:ext cx="0" cy="411452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loud 88"/>
          <p:cNvSpPr/>
          <p:nvPr/>
        </p:nvSpPr>
        <p:spPr>
          <a:xfrm>
            <a:off x="4849646" y="308634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903572" y="3193437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AS6</a:t>
            </a:r>
          </a:p>
        </p:txBody>
      </p:sp>
      <p:cxnSp>
        <p:nvCxnSpPr>
          <p:cNvPr id="91" name="Straight Arrow Connector 90"/>
          <p:cNvCxnSpPr>
            <a:stCxn id="89" idx="3"/>
            <a:endCxn id="76" idx="1"/>
          </p:cNvCxnSpPr>
          <p:nvPr/>
        </p:nvCxnSpPr>
        <p:spPr>
          <a:xfrm flipV="1">
            <a:off x="5345058" y="2973055"/>
            <a:ext cx="5081" cy="160385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73" y="2792193"/>
            <a:ext cx="703954" cy="682493"/>
          </a:xfrm>
          <a:prstGeom prst="rect">
            <a:avLst/>
          </a:prstGeom>
        </p:spPr>
      </p:pic>
      <p:pic>
        <p:nvPicPr>
          <p:cNvPr id="54" name="Picture 53" descr="L3_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00" y="3970627"/>
            <a:ext cx="742393" cy="654749"/>
          </a:xfrm>
          <a:prstGeom prst="rect">
            <a:avLst/>
          </a:prstGeom>
        </p:spPr>
      </p:pic>
      <p:pic>
        <p:nvPicPr>
          <p:cNvPr id="57" name="Picture 56" descr="L3_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18" y="3945158"/>
            <a:ext cx="742393" cy="654749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endCxn id="54" idx="1"/>
          </p:cNvCxnSpPr>
          <p:nvPr/>
        </p:nvCxnSpPr>
        <p:spPr>
          <a:xfrm>
            <a:off x="1687370" y="4255883"/>
            <a:ext cx="144730" cy="42118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</p:cNvCxnSpPr>
          <p:nvPr/>
        </p:nvCxnSpPr>
        <p:spPr>
          <a:xfrm flipV="1">
            <a:off x="2574493" y="4283656"/>
            <a:ext cx="231491" cy="1434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863904" y="4220936"/>
            <a:ext cx="121212" cy="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615508" y="4220937"/>
            <a:ext cx="173275" cy="4002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Adversary</a:t>
            </a:r>
            <a:endParaRPr lang="en-US" dirty="0"/>
          </a:p>
        </p:txBody>
      </p:sp>
      <p:sp>
        <p:nvSpPr>
          <p:cNvPr id="97" name="Rectangular Callout 96"/>
          <p:cNvSpPr/>
          <p:nvPr/>
        </p:nvSpPr>
        <p:spPr>
          <a:xfrm>
            <a:off x="389731" y="1876425"/>
            <a:ext cx="2133600" cy="1219200"/>
          </a:xfrm>
          <a:prstGeom prst="wedgeRectCallout">
            <a:avLst>
              <a:gd name="adj1" fmla="val 35645"/>
              <a:gd name="adj2" fmla="val 126804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0785" tIns="50393" rIns="100785" bIns="50393"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Internet Exchange Points (IXPs)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98" name="Picture 9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4314825"/>
            <a:ext cx="703954" cy="682493"/>
          </a:xfrm>
          <a:prstGeom prst="rect">
            <a:avLst/>
          </a:prstGeom>
        </p:spPr>
      </p:pic>
      <p:pic>
        <p:nvPicPr>
          <p:cNvPr id="99" name="Picture 98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3857625"/>
            <a:ext cx="703954" cy="6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5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 flipH="1" flipV="1">
            <a:off x="7758841" y="3571212"/>
            <a:ext cx="411086" cy="38338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345144" y="4487301"/>
            <a:ext cx="110147" cy="36478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4" idx="3"/>
            <a:endCxn id="76" idx="2"/>
          </p:cNvCxnSpPr>
          <p:nvPr/>
        </p:nvCxnSpPr>
        <p:spPr>
          <a:xfrm flipV="1">
            <a:off x="3247470" y="2385893"/>
            <a:ext cx="1300347" cy="61620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21" y="4662469"/>
            <a:ext cx="838780" cy="1023956"/>
          </a:xfrm>
          <a:prstGeom prst="rect">
            <a:avLst/>
          </a:prstGeom>
        </p:spPr>
      </p:pic>
      <p:pic>
        <p:nvPicPr>
          <p:cNvPr id="55" name="Picture 5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3" y="4662469"/>
            <a:ext cx="838780" cy="1023956"/>
          </a:xfrm>
          <a:prstGeom prst="rect">
            <a:avLst/>
          </a:prstGeom>
        </p:spPr>
      </p:pic>
      <p:pic>
        <p:nvPicPr>
          <p:cNvPr id="56" name="Picture 55"/>
          <p:cNvPicPr/>
          <p:nvPr/>
        </p:nvPicPr>
        <p:blipFill>
          <a:blip r:embed="rId3"/>
          <a:stretch>
            <a:fillRect/>
          </a:stretch>
        </p:blipFill>
        <p:spPr>
          <a:xfrm>
            <a:off x="1314842" y="4852082"/>
            <a:ext cx="509595" cy="778077"/>
          </a:xfrm>
          <a:prstGeom prst="rect">
            <a:avLst/>
          </a:prstGeom>
        </p:spPr>
      </p:pic>
      <p:pic>
        <p:nvPicPr>
          <p:cNvPr id="58" name="Picture 57"/>
          <p:cNvPicPr/>
          <p:nvPr/>
        </p:nvPicPr>
        <p:blipFill>
          <a:blip r:embed="rId4"/>
          <a:stretch>
            <a:fillRect/>
          </a:stretch>
        </p:blipFill>
        <p:spPr>
          <a:xfrm>
            <a:off x="7986452" y="4852082"/>
            <a:ext cx="937679" cy="778077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38" y="4662469"/>
            <a:ext cx="838780" cy="1023956"/>
          </a:xfrm>
          <a:prstGeom prst="rect">
            <a:avLst/>
          </a:prstGeom>
        </p:spPr>
      </p:pic>
      <p:sp>
        <p:nvSpPr>
          <p:cNvPr id="61" name="Cloud 60"/>
          <p:cNvSpPr/>
          <p:nvPr/>
        </p:nvSpPr>
        <p:spPr>
          <a:xfrm>
            <a:off x="943845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97770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64" name="Cloud 63"/>
          <p:cNvSpPr/>
          <p:nvPr/>
        </p:nvSpPr>
        <p:spPr>
          <a:xfrm>
            <a:off x="2752059" y="3970626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5984" y="4080010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67" name="Cloud 66"/>
          <p:cNvSpPr/>
          <p:nvPr/>
        </p:nvSpPr>
        <p:spPr>
          <a:xfrm>
            <a:off x="4321699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375624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AS3</a:t>
            </a:r>
            <a:endParaRPr lang="en-US" dirty="0"/>
          </a:p>
        </p:txBody>
      </p:sp>
      <p:sp>
        <p:nvSpPr>
          <p:cNvPr id="70" name="Cloud 69"/>
          <p:cNvSpPr/>
          <p:nvPr/>
        </p:nvSpPr>
        <p:spPr>
          <a:xfrm>
            <a:off x="6103543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157468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AS4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7786405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840330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AS5</a:t>
            </a:r>
            <a:endParaRPr lang="en-US" dirty="0"/>
          </a:p>
        </p:txBody>
      </p:sp>
      <p:sp>
        <p:nvSpPr>
          <p:cNvPr id="74" name="Cloud 73"/>
          <p:cNvSpPr/>
          <p:nvPr/>
        </p:nvSpPr>
        <p:spPr>
          <a:xfrm>
            <a:off x="2752058" y="295500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05984" y="3062098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AS9</a:t>
            </a:r>
          </a:p>
        </p:txBody>
      </p:sp>
      <p:sp>
        <p:nvSpPr>
          <p:cNvPr id="76" name="Cloud 75"/>
          <p:cNvSpPr/>
          <p:nvPr/>
        </p:nvSpPr>
        <p:spPr>
          <a:xfrm>
            <a:off x="4542809" y="1797480"/>
            <a:ext cx="1614659" cy="1176828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819971" y="2097396"/>
            <a:ext cx="1310755" cy="576995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3100" dirty="0"/>
              <a:t>AS8</a:t>
            </a:r>
          </a:p>
        </p:txBody>
      </p:sp>
      <p:sp>
        <p:nvSpPr>
          <p:cNvPr id="78" name="Cloud 77"/>
          <p:cNvSpPr/>
          <p:nvPr/>
        </p:nvSpPr>
        <p:spPr>
          <a:xfrm>
            <a:off x="6870585" y="293530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924511" y="3042398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AS7</a:t>
            </a:r>
          </a:p>
        </p:txBody>
      </p:sp>
      <p:cxnSp>
        <p:nvCxnSpPr>
          <p:cNvPr id="80" name="Straight Arrow Connector 79"/>
          <p:cNvCxnSpPr>
            <a:endCxn id="74" idx="2"/>
          </p:cNvCxnSpPr>
          <p:nvPr/>
        </p:nvCxnSpPr>
        <p:spPr>
          <a:xfrm flipV="1">
            <a:off x="1710887" y="3366861"/>
            <a:ext cx="1044245" cy="657558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3"/>
            <a:endCxn id="89" idx="2"/>
          </p:cNvCxnSpPr>
          <p:nvPr/>
        </p:nvCxnSpPr>
        <p:spPr>
          <a:xfrm flipV="1">
            <a:off x="3135580" y="3498201"/>
            <a:ext cx="1717139" cy="511982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3"/>
          </p:cNvCxnSpPr>
          <p:nvPr/>
        </p:nvCxnSpPr>
        <p:spPr>
          <a:xfrm flipV="1">
            <a:off x="4705221" y="3778719"/>
            <a:ext cx="198351" cy="175873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3"/>
            <a:endCxn id="89" idx="0"/>
          </p:cNvCxnSpPr>
          <p:nvPr/>
        </p:nvCxnSpPr>
        <p:spPr>
          <a:xfrm flipH="1" flipV="1">
            <a:off x="5839643" y="3498201"/>
            <a:ext cx="647422" cy="45639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0"/>
            <a:endCxn id="78" idx="3"/>
          </p:cNvCxnSpPr>
          <p:nvPr/>
        </p:nvCxnSpPr>
        <p:spPr>
          <a:xfrm>
            <a:off x="6156123" y="2385893"/>
            <a:ext cx="1209874" cy="59650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6" idx="0"/>
            <a:endCxn id="61" idx="1"/>
          </p:cNvCxnSpPr>
          <p:nvPr/>
        </p:nvCxnSpPr>
        <p:spPr>
          <a:xfrm flipH="1" flipV="1">
            <a:off x="1327367" y="4606142"/>
            <a:ext cx="242274" cy="24594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3" idx="0"/>
          </p:cNvCxnSpPr>
          <p:nvPr/>
        </p:nvCxnSpPr>
        <p:spPr>
          <a:xfrm flipH="1" flipV="1">
            <a:off x="3099712" y="4662470"/>
            <a:ext cx="35870" cy="355124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67" idx="1"/>
          </p:cNvCxnSpPr>
          <p:nvPr/>
        </p:nvCxnSpPr>
        <p:spPr>
          <a:xfrm flipH="1" flipV="1">
            <a:off x="4705220" y="4606142"/>
            <a:ext cx="114752" cy="24594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0" idx="1"/>
          </p:cNvCxnSpPr>
          <p:nvPr/>
        </p:nvCxnSpPr>
        <p:spPr>
          <a:xfrm flipV="1">
            <a:off x="6487064" y="4606142"/>
            <a:ext cx="0" cy="411452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loud 88"/>
          <p:cNvSpPr/>
          <p:nvPr/>
        </p:nvSpPr>
        <p:spPr>
          <a:xfrm>
            <a:off x="4849646" y="308634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903572" y="3193437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AS6</a:t>
            </a:r>
          </a:p>
        </p:txBody>
      </p:sp>
      <p:cxnSp>
        <p:nvCxnSpPr>
          <p:cNvPr id="91" name="Straight Arrow Connector 90"/>
          <p:cNvCxnSpPr>
            <a:stCxn id="89" idx="3"/>
            <a:endCxn id="76" idx="1"/>
          </p:cNvCxnSpPr>
          <p:nvPr/>
        </p:nvCxnSpPr>
        <p:spPr>
          <a:xfrm flipV="1">
            <a:off x="5345058" y="2973055"/>
            <a:ext cx="5081" cy="160385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73" y="2792193"/>
            <a:ext cx="703954" cy="682493"/>
          </a:xfrm>
          <a:prstGeom prst="rect">
            <a:avLst/>
          </a:prstGeom>
        </p:spPr>
      </p:pic>
      <p:pic>
        <p:nvPicPr>
          <p:cNvPr id="54" name="Picture 53" descr="L3_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00" y="3970627"/>
            <a:ext cx="742393" cy="654749"/>
          </a:xfrm>
          <a:prstGeom prst="rect">
            <a:avLst/>
          </a:prstGeom>
        </p:spPr>
      </p:pic>
      <p:pic>
        <p:nvPicPr>
          <p:cNvPr id="57" name="Picture 56" descr="L3_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18" y="3945158"/>
            <a:ext cx="742393" cy="654749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endCxn id="54" idx="1"/>
          </p:cNvCxnSpPr>
          <p:nvPr/>
        </p:nvCxnSpPr>
        <p:spPr>
          <a:xfrm>
            <a:off x="1687370" y="4255883"/>
            <a:ext cx="144730" cy="42118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</p:cNvCxnSpPr>
          <p:nvPr/>
        </p:nvCxnSpPr>
        <p:spPr>
          <a:xfrm flipV="1">
            <a:off x="2574493" y="4283656"/>
            <a:ext cx="231491" cy="1434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863904" y="4220936"/>
            <a:ext cx="121212" cy="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615508" y="4220937"/>
            <a:ext cx="173275" cy="4002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2"/>
          <p:cNvSpPr txBox="1">
            <a:spLocks/>
          </p:cNvSpPr>
          <p:nvPr/>
        </p:nvSpPr>
        <p:spPr>
          <a:xfrm>
            <a:off x="503793" y="6067425"/>
            <a:ext cx="9068277" cy="1344869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100785" tIns="50393" rIns="100785" bIns="50393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Adversary has </a:t>
            </a:r>
            <a:r>
              <a:rPr lang="en-US" dirty="0" smtClean="0">
                <a:solidFill>
                  <a:srgbClr val="FFFF00"/>
                </a:solidFill>
              </a:rPr>
              <a:t>fixed</a:t>
            </a:r>
            <a:r>
              <a:rPr lang="en-US" dirty="0" smtClean="0">
                <a:solidFill>
                  <a:schemeClr val="bg1"/>
                </a:solidFill>
              </a:rPr>
              <a:t> location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Adversary may control </a:t>
            </a:r>
            <a:r>
              <a:rPr lang="en-US" dirty="0" smtClean="0">
                <a:solidFill>
                  <a:srgbClr val="FFFF00"/>
                </a:solidFill>
              </a:rPr>
              <a:t>multiple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entitites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Adversary</a:t>
            </a:r>
            <a:endParaRPr lang="en-US" dirty="0"/>
          </a:p>
        </p:txBody>
      </p:sp>
      <p:pic>
        <p:nvPicPr>
          <p:cNvPr id="98" name="Picture 9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4314825"/>
            <a:ext cx="703954" cy="682493"/>
          </a:xfrm>
          <a:prstGeom prst="rect">
            <a:avLst/>
          </a:prstGeom>
        </p:spPr>
      </p:pic>
      <p:pic>
        <p:nvPicPr>
          <p:cNvPr id="99" name="Picture 98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3857625"/>
            <a:ext cx="703954" cy="6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7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 flipH="1" flipV="1">
            <a:off x="7758841" y="3571212"/>
            <a:ext cx="411086" cy="38338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345144" y="4487301"/>
            <a:ext cx="110147" cy="36478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4" idx="3"/>
            <a:endCxn id="76" idx="2"/>
          </p:cNvCxnSpPr>
          <p:nvPr/>
        </p:nvCxnSpPr>
        <p:spPr>
          <a:xfrm flipV="1">
            <a:off x="3247470" y="2385893"/>
            <a:ext cx="1300347" cy="61620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21" y="4662469"/>
            <a:ext cx="838780" cy="1023956"/>
          </a:xfrm>
          <a:prstGeom prst="rect">
            <a:avLst/>
          </a:prstGeom>
        </p:spPr>
      </p:pic>
      <p:pic>
        <p:nvPicPr>
          <p:cNvPr id="55" name="Picture 5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73" y="4662469"/>
            <a:ext cx="838780" cy="1023956"/>
          </a:xfrm>
          <a:prstGeom prst="rect">
            <a:avLst/>
          </a:prstGeom>
        </p:spPr>
      </p:pic>
      <p:pic>
        <p:nvPicPr>
          <p:cNvPr id="56" name="Picture 55"/>
          <p:cNvPicPr/>
          <p:nvPr/>
        </p:nvPicPr>
        <p:blipFill>
          <a:blip r:embed="rId3"/>
          <a:stretch>
            <a:fillRect/>
          </a:stretch>
        </p:blipFill>
        <p:spPr>
          <a:xfrm>
            <a:off x="1314842" y="4852082"/>
            <a:ext cx="509595" cy="778077"/>
          </a:xfrm>
          <a:prstGeom prst="rect">
            <a:avLst/>
          </a:prstGeom>
        </p:spPr>
      </p:pic>
      <p:pic>
        <p:nvPicPr>
          <p:cNvPr id="58" name="Picture 57"/>
          <p:cNvPicPr/>
          <p:nvPr/>
        </p:nvPicPr>
        <p:blipFill>
          <a:blip r:embed="rId4"/>
          <a:stretch>
            <a:fillRect/>
          </a:stretch>
        </p:blipFill>
        <p:spPr>
          <a:xfrm>
            <a:off x="7986452" y="4852082"/>
            <a:ext cx="937679" cy="778077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38" y="4662469"/>
            <a:ext cx="838780" cy="1023956"/>
          </a:xfrm>
          <a:prstGeom prst="rect">
            <a:avLst/>
          </a:prstGeom>
        </p:spPr>
      </p:pic>
      <p:sp>
        <p:nvSpPr>
          <p:cNvPr id="61" name="Cloud 60"/>
          <p:cNvSpPr/>
          <p:nvPr/>
        </p:nvSpPr>
        <p:spPr>
          <a:xfrm>
            <a:off x="943845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97770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AS1</a:t>
            </a:r>
            <a:endParaRPr lang="en-US" dirty="0"/>
          </a:p>
        </p:txBody>
      </p:sp>
      <p:sp>
        <p:nvSpPr>
          <p:cNvPr id="64" name="Cloud 63"/>
          <p:cNvSpPr/>
          <p:nvPr/>
        </p:nvSpPr>
        <p:spPr>
          <a:xfrm>
            <a:off x="2752059" y="3970626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5984" y="4080010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AS2</a:t>
            </a:r>
            <a:endParaRPr lang="en-US" dirty="0"/>
          </a:p>
        </p:txBody>
      </p:sp>
      <p:sp>
        <p:nvSpPr>
          <p:cNvPr id="67" name="Cloud 66"/>
          <p:cNvSpPr/>
          <p:nvPr/>
        </p:nvSpPr>
        <p:spPr>
          <a:xfrm>
            <a:off x="4321699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375624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AS3</a:t>
            </a:r>
            <a:endParaRPr lang="en-US" dirty="0"/>
          </a:p>
        </p:txBody>
      </p:sp>
      <p:sp>
        <p:nvSpPr>
          <p:cNvPr id="70" name="Cloud 69"/>
          <p:cNvSpPr/>
          <p:nvPr/>
        </p:nvSpPr>
        <p:spPr>
          <a:xfrm>
            <a:off x="6103543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157468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AS4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7786405" y="3915035"/>
            <a:ext cx="767043" cy="691843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840330" y="4024418"/>
            <a:ext cx="834330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dirty="0" smtClean="0"/>
              <a:t>AS5</a:t>
            </a:r>
            <a:endParaRPr lang="en-US" dirty="0"/>
          </a:p>
        </p:txBody>
      </p:sp>
      <p:sp>
        <p:nvSpPr>
          <p:cNvPr id="74" name="Cloud 73"/>
          <p:cNvSpPr/>
          <p:nvPr/>
        </p:nvSpPr>
        <p:spPr>
          <a:xfrm>
            <a:off x="2752058" y="295500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05984" y="3062098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AS9</a:t>
            </a:r>
          </a:p>
        </p:txBody>
      </p:sp>
      <p:sp>
        <p:nvSpPr>
          <p:cNvPr id="76" name="Cloud 75"/>
          <p:cNvSpPr/>
          <p:nvPr/>
        </p:nvSpPr>
        <p:spPr>
          <a:xfrm>
            <a:off x="4542809" y="1797480"/>
            <a:ext cx="1614659" cy="1176828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819971" y="2097396"/>
            <a:ext cx="1310755" cy="576995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3100" dirty="0"/>
              <a:t>AS8</a:t>
            </a:r>
          </a:p>
        </p:txBody>
      </p:sp>
      <p:sp>
        <p:nvSpPr>
          <p:cNvPr id="78" name="Cloud 77"/>
          <p:cNvSpPr/>
          <p:nvPr/>
        </p:nvSpPr>
        <p:spPr>
          <a:xfrm>
            <a:off x="6870585" y="293530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924511" y="3042398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AS7</a:t>
            </a:r>
          </a:p>
        </p:txBody>
      </p:sp>
      <p:cxnSp>
        <p:nvCxnSpPr>
          <p:cNvPr id="80" name="Straight Arrow Connector 79"/>
          <p:cNvCxnSpPr>
            <a:endCxn id="74" idx="2"/>
          </p:cNvCxnSpPr>
          <p:nvPr/>
        </p:nvCxnSpPr>
        <p:spPr>
          <a:xfrm flipV="1">
            <a:off x="1710887" y="3366861"/>
            <a:ext cx="1044245" cy="657558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3"/>
            <a:endCxn id="89" idx="2"/>
          </p:cNvCxnSpPr>
          <p:nvPr/>
        </p:nvCxnSpPr>
        <p:spPr>
          <a:xfrm flipV="1">
            <a:off x="3135580" y="3498201"/>
            <a:ext cx="1717139" cy="511982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7" idx="3"/>
          </p:cNvCxnSpPr>
          <p:nvPr/>
        </p:nvCxnSpPr>
        <p:spPr>
          <a:xfrm flipV="1">
            <a:off x="4705221" y="3778719"/>
            <a:ext cx="198351" cy="175873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3"/>
            <a:endCxn id="89" idx="0"/>
          </p:cNvCxnSpPr>
          <p:nvPr/>
        </p:nvCxnSpPr>
        <p:spPr>
          <a:xfrm flipH="1" flipV="1">
            <a:off x="5839643" y="3498201"/>
            <a:ext cx="647422" cy="45639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0"/>
            <a:endCxn id="78" idx="3"/>
          </p:cNvCxnSpPr>
          <p:nvPr/>
        </p:nvCxnSpPr>
        <p:spPr>
          <a:xfrm>
            <a:off x="6156123" y="2385893"/>
            <a:ext cx="1209874" cy="59650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6" idx="0"/>
            <a:endCxn id="61" idx="1"/>
          </p:cNvCxnSpPr>
          <p:nvPr/>
        </p:nvCxnSpPr>
        <p:spPr>
          <a:xfrm flipH="1" flipV="1">
            <a:off x="1327367" y="4606142"/>
            <a:ext cx="242274" cy="24594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3" idx="0"/>
          </p:cNvCxnSpPr>
          <p:nvPr/>
        </p:nvCxnSpPr>
        <p:spPr>
          <a:xfrm flipH="1" flipV="1">
            <a:off x="3099712" y="4662470"/>
            <a:ext cx="35870" cy="355124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67" idx="1"/>
          </p:cNvCxnSpPr>
          <p:nvPr/>
        </p:nvCxnSpPr>
        <p:spPr>
          <a:xfrm flipH="1" flipV="1">
            <a:off x="4705220" y="4606142"/>
            <a:ext cx="114752" cy="24594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0" idx="1"/>
          </p:cNvCxnSpPr>
          <p:nvPr/>
        </p:nvCxnSpPr>
        <p:spPr>
          <a:xfrm flipV="1">
            <a:off x="6487064" y="4606142"/>
            <a:ext cx="0" cy="411452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loud 88"/>
          <p:cNvSpPr/>
          <p:nvPr/>
        </p:nvSpPr>
        <p:spPr>
          <a:xfrm>
            <a:off x="4849646" y="3086343"/>
            <a:ext cx="990822" cy="823715"/>
          </a:xfrm>
          <a:prstGeom prst="cloud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85" tIns="50393" rIns="100785" bIns="50393"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903572" y="3193437"/>
            <a:ext cx="834330" cy="509114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en-US" sz="2600" dirty="0"/>
              <a:t>AS6</a:t>
            </a:r>
          </a:p>
        </p:txBody>
      </p:sp>
      <p:cxnSp>
        <p:nvCxnSpPr>
          <p:cNvPr id="91" name="Straight Arrow Connector 90"/>
          <p:cNvCxnSpPr>
            <a:stCxn id="89" idx="3"/>
            <a:endCxn id="76" idx="1"/>
          </p:cNvCxnSpPr>
          <p:nvPr/>
        </p:nvCxnSpPr>
        <p:spPr>
          <a:xfrm flipV="1">
            <a:off x="5345058" y="2973055"/>
            <a:ext cx="5081" cy="160385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73" y="2792193"/>
            <a:ext cx="703954" cy="682493"/>
          </a:xfrm>
          <a:prstGeom prst="rect">
            <a:avLst/>
          </a:prstGeom>
        </p:spPr>
      </p:pic>
      <p:pic>
        <p:nvPicPr>
          <p:cNvPr id="54" name="Picture 53" descr="L3_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00" y="3970627"/>
            <a:ext cx="742393" cy="654749"/>
          </a:xfrm>
          <a:prstGeom prst="rect">
            <a:avLst/>
          </a:prstGeom>
        </p:spPr>
      </p:pic>
      <p:pic>
        <p:nvPicPr>
          <p:cNvPr id="57" name="Picture 56" descr="L3_switc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18" y="3945158"/>
            <a:ext cx="742393" cy="654749"/>
          </a:xfrm>
          <a:prstGeom prst="rect">
            <a:avLst/>
          </a:prstGeom>
        </p:spPr>
      </p:pic>
      <p:cxnSp>
        <p:nvCxnSpPr>
          <p:cNvPr id="60" name="Straight Arrow Connector 59"/>
          <p:cNvCxnSpPr>
            <a:endCxn id="54" idx="1"/>
          </p:cNvCxnSpPr>
          <p:nvPr/>
        </p:nvCxnSpPr>
        <p:spPr>
          <a:xfrm>
            <a:off x="1687370" y="4255883"/>
            <a:ext cx="144730" cy="42118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4" idx="3"/>
          </p:cNvCxnSpPr>
          <p:nvPr/>
        </p:nvCxnSpPr>
        <p:spPr>
          <a:xfrm flipV="1">
            <a:off x="2574493" y="4283656"/>
            <a:ext cx="231491" cy="14346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863904" y="4220936"/>
            <a:ext cx="121212" cy="1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7615508" y="4220937"/>
            <a:ext cx="173275" cy="40020"/>
          </a:xfrm>
          <a:prstGeom prst="straightConnector1">
            <a:avLst/>
          </a:prstGeom>
          <a:ln w="50800">
            <a:solidFill>
              <a:srgbClr val="FFFF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ontent Placeholder 2"/>
          <p:cNvSpPr txBox="1">
            <a:spLocks/>
          </p:cNvSpPr>
          <p:nvPr/>
        </p:nvSpPr>
        <p:spPr>
          <a:xfrm>
            <a:off x="503793" y="6067425"/>
            <a:ext cx="9068277" cy="1344869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100785" tIns="50393" rIns="100785" bIns="50393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Adversary has </a:t>
            </a:r>
            <a:r>
              <a:rPr lang="en-US" dirty="0" smtClean="0">
                <a:solidFill>
                  <a:srgbClr val="FFFF00"/>
                </a:solidFill>
              </a:rPr>
              <a:t>fixed</a:t>
            </a:r>
            <a:r>
              <a:rPr lang="en-US" dirty="0" smtClean="0">
                <a:solidFill>
                  <a:schemeClr val="bg1"/>
                </a:solidFill>
              </a:rPr>
              <a:t> location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Adversary may control </a:t>
            </a:r>
            <a:r>
              <a:rPr lang="en-US" dirty="0" smtClean="0">
                <a:solidFill>
                  <a:srgbClr val="FFFF00"/>
                </a:solidFill>
              </a:rPr>
              <a:t>multiple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entitites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Adversary</a:t>
            </a:r>
            <a:endParaRPr lang="en-US" dirty="0"/>
          </a:p>
        </p:txBody>
      </p:sp>
      <p:pic>
        <p:nvPicPr>
          <p:cNvPr id="98" name="Picture 9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4314825"/>
            <a:ext cx="703954" cy="682493"/>
          </a:xfrm>
          <a:prstGeom prst="rect">
            <a:avLst/>
          </a:prstGeom>
        </p:spPr>
      </p:pic>
      <p:pic>
        <p:nvPicPr>
          <p:cNvPr id="99" name="Picture 98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31" y="3857625"/>
            <a:ext cx="703954" cy="682493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 bwMode="auto">
          <a:xfrm>
            <a:off x="999331" y="5686425"/>
            <a:ext cx="8229600" cy="16764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Should most users be concerned with a network adversary?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247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Network Adversary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9003" y="2542692"/>
            <a:ext cx="2211348" cy="1429118"/>
            <a:chOff x="545074" y="2286564"/>
            <a:chExt cx="2442528" cy="1578522"/>
          </a:xfrm>
        </p:grpSpPr>
        <p:sp>
          <p:nvSpPr>
            <p:cNvPr id="4" name="Cloud 3"/>
            <p:cNvSpPr/>
            <p:nvPr/>
          </p:nvSpPr>
          <p:spPr>
            <a:xfrm>
              <a:off x="799283" y="2286564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Cloud 4"/>
            <p:cNvSpPr/>
            <p:nvPr/>
          </p:nvSpPr>
          <p:spPr>
            <a:xfrm>
              <a:off x="2080861" y="2417476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6" name="Cloud 5"/>
            <p:cNvSpPr/>
            <p:nvPr/>
          </p:nvSpPr>
          <p:spPr>
            <a:xfrm>
              <a:off x="2066131" y="3095625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545074" y="3226346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Cloud 7"/>
            <p:cNvSpPr/>
            <p:nvPr/>
          </p:nvSpPr>
          <p:spPr>
            <a:xfrm>
              <a:off x="1325806" y="2800755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68812" y="2466492"/>
            <a:ext cx="1981199" cy="1543533"/>
            <a:chOff x="726306" y="3106390"/>
            <a:chExt cx="2188319" cy="1704898"/>
          </a:xfrm>
        </p:grpSpPr>
        <p:sp>
          <p:nvSpPr>
            <p:cNvPr id="11" name="Cloud 10"/>
            <p:cNvSpPr/>
            <p:nvPr/>
          </p:nvSpPr>
          <p:spPr>
            <a:xfrm>
              <a:off x="726306" y="3106391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2" name="Cloud 11"/>
            <p:cNvSpPr/>
            <p:nvPr/>
          </p:nvSpPr>
          <p:spPr>
            <a:xfrm>
              <a:off x="2007884" y="3237303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3" name="Cloud 12"/>
            <p:cNvSpPr/>
            <p:nvPr/>
          </p:nvSpPr>
          <p:spPr>
            <a:xfrm>
              <a:off x="1993154" y="3915453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4" name="Cloud 13"/>
            <p:cNvSpPr/>
            <p:nvPr/>
          </p:nvSpPr>
          <p:spPr>
            <a:xfrm>
              <a:off x="726306" y="4172548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5" name="Cloud 14"/>
            <p:cNvSpPr/>
            <p:nvPr/>
          </p:nvSpPr>
          <p:spPr>
            <a:xfrm>
              <a:off x="1212422" y="3658357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319" y="3222807"/>
              <a:ext cx="493374" cy="602296"/>
            </a:xfrm>
            <a:prstGeom prst="rect">
              <a:avLst/>
            </a:prstGeom>
          </p:spPr>
        </p:pic>
        <p:pic>
          <p:nvPicPr>
            <p:cNvPr id="17" name="Picture 16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857" y="3620582"/>
              <a:ext cx="493374" cy="602296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13525" y="4242331"/>
              <a:ext cx="234288" cy="382618"/>
            </a:xfrm>
            <a:prstGeom prst="rect">
              <a:avLst/>
            </a:prstGeom>
          </p:spPr>
        </p:pic>
        <p:pic>
          <p:nvPicPr>
            <p:cNvPr id="19" name="Picture 1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05520" y="3948758"/>
              <a:ext cx="626443" cy="555992"/>
            </a:xfrm>
            <a:prstGeom prst="rect">
              <a:avLst/>
            </a:prstGeom>
          </p:spPr>
        </p:pic>
        <p:pic>
          <p:nvPicPr>
            <p:cNvPr id="20" name="Picture 1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27618" y="3106390"/>
              <a:ext cx="626443" cy="5559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42931" y="2466493"/>
            <a:ext cx="1981200" cy="1543532"/>
            <a:chOff x="694531" y="5353128"/>
            <a:chExt cx="2188320" cy="1704897"/>
          </a:xfrm>
        </p:grpSpPr>
        <p:sp>
          <p:nvSpPr>
            <p:cNvPr id="22" name="Cloud 21"/>
            <p:cNvSpPr/>
            <p:nvPr/>
          </p:nvSpPr>
          <p:spPr>
            <a:xfrm>
              <a:off x="694531" y="5353129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3" name="Cloud 22"/>
            <p:cNvSpPr/>
            <p:nvPr/>
          </p:nvSpPr>
          <p:spPr>
            <a:xfrm>
              <a:off x="1976110" y="5484041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4" name="Cloud 23"/>
            <p:cNvSpPr/>
            <p:nvPr/>
          </p:nvSpPr>
          <p:spPr>
            <a:xfrm>
              <a:off x="1961379" y="6162190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5" name="Cloud 24"/>
            <p:cNvSpPr/>
            <p:nvPr/>
          </p:nvSpPr>
          <p:spPr>
            <a:xfrm>
              <a:off x="694531" y="6419285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6" name="Cloud 25"/>
            <p:cNvSpPr/>
            <p:nvPr/>
          </p:nvSpPr>
          <p:spPr>
            <a:xfrm>
              <a:off x="1180648" y="5905094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544" y="5469544"/>
              <a:ext cx="493374" cy="602296"/>
            </a:xfrm>
            <a:prstGeom prst="rect">
              <a:avLst/>
            </a:prstGeom>
          </p:spPr>
        </p:pic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082" y="5867320"/>
              <a:ext cx="493374" cy="602296"/>
            </a:xfrm>
            <a:prstGeom prst="rect">
              <a:avLst/>
            </a:prstGeom>
          </p:spPr>
        </p:pic>
        <p:pic>
          <p:nvPicPr>
            <p:cNvPr id="29" name="Picture 2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81750" y="6489068"/>
              <a:ext cx="234288" cy="382618"/>
            </a:xfrm>
            <a:prstGeom prst="rect">
              <a:avLst/>
            </a:prstGeom>
          </p:spPr>
        </p:pic>
        <p:pic>
          <p:nvPicPr>
            <p:cNvPr id="30" name="Picture 2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073745" y="6195496"/>
              <a:ext cx="626443" cy="555992"/>
            </a:xfrm>
            <a:prstGeom prst="rect">
              <a:avLst/>
            </a:prstGeom>
          </p:spPr>
        </p:pic>
        <p:pic>
          <p:nvPicPr>
            <p:cNvPr id="31" name="Picture 3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95843" y="5353128"/>
              <a:ext cx="626443" cy="555992"/>
            </a:xfrm>
            <a:prstGeom prst="rect">
              <a:avLst/>
            </a:prstGeom>
          </p:spPr>
        </p:pic>
        <p:cxnSp>
          <p:nvCxnSpPr>
            <p:cNvPr id="32" name="Curved Connector 31"/>
            <p:cNvCxnSpPr>
              <a:stCxn id="22" idx="0"/>
              <a:endCxn id="23" idx="2"/>
            </p:cNvCxnSpPr>
            <p:nvPr/>
          </p:nvCxnSpPr>
          <p:spPr>
            <a:xfrm>
              <a:off x="1600516" y="5672499"/>
              <a:ext cx="378407" cy="130912"/>
            </a:xfrm>
            <a:prstGeom prst="curvedConnector3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4" idx="1"/>
              <a:endCxn id="25" idx="0"/>
            </p:cNvCxnSpPr>
            <p:nvPr/>
          </p:nvCxnSpPr>
          <p:spPr>
            <a:xfrm rot="5400000" flipH="1">
              <a:off x="1976835" y="6362336"/>
              <a:ext cx="61595" cy="814234"/>
            </a:xfrm>
            <a:prstGeom prst="curvedConnector4">
              <a:avLst>
                <a:gd name="adj1" fmla="val -371134"/>
                <a:gd name="adj2" fmla="val 77794"/>
              </a:avLst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2" idx="1"/>
              <a:endCxn id="26" idx="2"/>
            </p:cNvCxnSpPr>
            <p:nvPr/>
          </p:nvCxnSpPr>
          <p:spPr>
            <a:xfrm rot="16200000" flipH="1">
              <a:off x="1049044" y="6090046"/>
              <a:ext cx="233275" cy="35559"/>
            </a:xfrm>
            <a:prstGeom prst="curvedConnector2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3" idx="1"/>
              <a:endCxn id="26" idx="0"/>
            </p:cNvCxnSpPr>
            <p:nvPr/>
          </p:nvCxnSpPr>
          <p:spPr>
            <a:xfrm rot="5400000">
              <a:off x="2206876" y="6001858"/>
              <a:ext cx="102363" cy="342848"/>
            </a:xfrm>
            <a:prstGeom prst="curvedConnector2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ular Callout 35"/>
          <p:cNvSpPr/>
          <p:nvPr/>
        </p:nvSpPr>
        <p:spPr bwMode="auto">
          <a:xfrm>
            <a:off x="542131" y="5153025"/>
            <a:ext cx="2438400" cy="1219200"/>
          </a:xfrm>
          <a:prstGeom prst="wedgeRectCallout">
            <a:avLst>
              <a:gd name="adj1" fmla="val -6524"/>
              <a:gd name="adj2" fmla="val -138000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Build AS-level Graph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(CAIDA)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30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Network Adversary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9003" y="2542692"/>
            <a:ext cx="2211348" cy="1429118"/>
            <a:chOff x="545074" y="2286564"/>
            <a:chExt cx="2442528" cy="1578522"/>
          </a:xfrm>
        </p:grpSpPr>
        <p:sp>
          <p:nvSpPr>
            <p:cNvPr id="4" name="Cloud 3"/>
            <p:cNvSpPr/>
            <p:nvPr/>
          </p:nvSpPr>
          <p:spPr>
            <a:xfrm>
              <a:off x="799283" y="2286564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Cloud 4"/>
            <p:cNvSpPr/>
            <p:nvPr/>
          </p:nvSpPr>
          <p:spPr>
            <a:xfrm>
              <a:off x="2080861" y="2417476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6" name="Cloud 5"/>
            <p:cNvSpPr/>
            <p:nvPr/>
          </p:nvSpPr>
          <p:spPr>
            <a:xfrm>
              <a:off x="2066131" y="3095625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545074" y="3226346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Cloud 7"/>
            <p:cNvSpPr/>
            <p:nvPr/>
          </p:nvSpPr>
          <p:spPr>
            <a:xfrm>
              <a:off x="1325806" y="2800755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68812" y="2466492"/>
            <a:ext cx="1981199" cy="1543533"/>
            <a:chOff x="726306" y="3106390"/>
            <a:chExt cx="2188319" cy="1704898"/>
          </a:xfrm>
        </p:grpSpPr>
        <p:sp>
          <p:nvSpPr>
            <p:cNvPr id="11" name="Cloud 10"/>
            <p:cNvSpPr/>
            <p:nvPr/>
          </p:nvSpPr>
          <p:spPr>
            <a:xfrm>
              <a:off x="726306" y="3106391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2" name="Cloud 11"/>
            <p:cNvSpPr/>
            <p:nvPr/>
          </p:nvSpPr>
          <p:spPr>
            <a:xfrm>
              <a:off x="2007884" y="3237303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3" name="Cloud 12"/>
            <p:cNvSpPr/>
            <p:nvPr/>
          </p:nvSpPr>
          <p:spPr>
            <a:xfrm>
              <a:off x="1993154" y="3915453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4" name="Cloud 13"/>
            <p:cNvSpPr/>
            <p:nvPr/>
          </p:nvSpPr>
          <p:spPr>
            <a:xfrm>
              <a:off x="726306" y="4172548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5" name="Cloud 14"/>
            <p:cNvSpPr/>
            <p:nvPr/>
          </p:nvSpPr>
          <p:spPr>
            <a:xfrm>
              <a:off x="1212422" y="3658357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319" y="3222807"/>
              <a:ext cx="493374" cy="602296"/>
            </a:xfrm>
            <a:prstGeom prst="rect">
              <a:avLst/>
            </a:prstGeom>
          </p:spPr>
        </p:pic>
        <p:pic>
          <p:nvPicPr>
            <p:cNvPr id="17" name="Picture 16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857" y="3620582"/>
              <a:ext cx="493374" cy="602296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13525" y="4242331"/>
              <a:ext cx="234288" cy="382618"/>
            </a:xfrm>
            <a:prstGeom prst="rect">
              <a:avLst/>
            </a:prstGeom>
          </p:spPr>
        </p:pic>
        <p:pic>
          <p:nvPicPr>
            <p:cNvPr id="19" name="Picture 1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05520" y="3948758"/>
              <a:ext cx="626443" cy="555992"/>
            </a:xfrm>
            <a:prstGeom prst="rect">
              <a:avLst/>
            </a:prstGeom>
          </p:spPr>
        </p:pic>
        <p:pic>
          <p:nvPicPr>
            <p:cNvPr id="20" name="Picture 1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27618" y="3106390"/>
              <a:ext cx="626443" cy="5559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42931" y="2466493"/>
            <a:ext cx="1981200" cy="1543532"/>
            <a:chOff x="694531" y="5353128"/>
            <a:chExt cx="2188320" cy="1704897"/>
          </a:xfrm>
        </p:grpSpPr>
        <p:sp>
          <p:nvSpPr>
            <p:cNvPr id="22" name="Cloud 21"/>
            <p:cNvSpPr/>
            <p:nvPr/>
          </p:nvSpPr>
          <p:spPr>
            <a:xfrm>
              <a:off x="694531" y="5353129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3" name="Cloud 22"/>
            <p:cNvSpPr/>
            <p:nvPr/>
          </p:nvSpPr>
          <p:spPr>
            <a:xfrm>
              <a:off x="1976110" y="5484041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4" name="Cloud 23"/>
            <p:cNvSpPr/>
            <p:nvPr/>
          </p:nvSpPr>
          <p:spPr>
            <a:xfrm>
              <a:off x="1961379" y="6162190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5" name="Cloud 24"/>
            <p:cNvSpPr/>
            <p:nvPr/>
          </p:nvSpPr>
          <p:spPr>
            <a:xfrm>
              <a:off x="694531" y="6419285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6" name="Cloud 25"/>
            <p:cNvSpPr/>
            <p:nvPr/>
          </p:nvSpPr>
          <p:spPr>
            <a:xfrm>
              <a:off x="1180648" y="5905094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544" y="5469544"/>
              <a:ext cx="493374" cy="602296"/>
            </a:xfrm>
            <a:prstGeom prst="rect">
              <a:avLst/>
            </a:prstGeom>
          </p:spPr>
        </p:pic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082" y="5867320"/>
              <a:ext cx="493374" cy="602296"/>
            </a:xfrm>
            <a:prstGeom prst="rect">
              <a:avLst/>
            </a:prstGeom>
          </p:spPr>
        </p:pic>
        <p:pic>
          <p:nvPicPr>
            <p:cNvPr id="29" name="Picture 2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81750" y="6489068"/>
              <a:ext cx="234288" cy="382618"/>
            </a:xfrm>
            <a:prstGeom prst="rect">
              <a:avLst/>
            </a:prstGeom>
          </p:spPr>
        </p:pic>
        <p:pic>
          <p:nvPicPr>
            <p:cNvPr id="30" name="Picture 2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073745" y="6195496"/>
              <a:ext cx="626443" cy="555992"/>
            </a:xfrm>
            <a:prstGeom prst="rect">
              <a:avLst/>
            </a:prstGeom>
          </p:spPr>
        </p:pic>
        <p:pic>
          <p:nvPicPr>
            <p:cNvPr id="31" name="Picture 3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95843" y="5353128"/>
              <a:ext cx="626443" cy="555992"/>
            </a:xfrm>
            <a:prstGeom prst="rect">
              <a:avLst/>
            </a:prstGeom>
          </p:spPr>
        </p:pic>
        <p:cxnSp>
          <p:nvCxnSpPr>
            <p:cNvPr id="32" name="Curved Connector 31"/>
            <p:cNvCxnSpPr>
              <a:stCxn id="22" idx="0"/>
              <a:endCxn id="23" idx="2"/>
            </p:cNvCxnSpPr>
            <p:nvPr/>
          </p:nvCxnSpPr>
          <p:spPr>
            <a:xfrm>
              <a:off x="1600516" y="5672499"/>
              <a:ext cx="378407" cy="130912"/>
            </a:xfrm>
            <a:prstGeom prst="curvedConnector3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4" idx="1"/>
              <a:endCxn id="25" idx="0"/>
            </p:cNvCxnSpPr>
            <p:nvPr/>
          </p:nvCxnSpPr>
          <p:spPr>
            <a:xfrm rot="5400000" flipH="1">
              <a:off x="1976835" y="6362336"/>
              <a:ext cx="61595" cy="814234"/>
            </a:xfrm>
            <a:prstGeom prst="curvedConnector4">
              <a:avLst>
                <a:gd name="adj1" fmla="val -371134"/>
                <a:gd name="adj2" fmla="val 77794"/>
              </a:avLst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2" idx="1"/>
              <a:endCxn id="26" idx="2"/>
            </p:cNvCxnSpPr>
            <p:nvPr/>
          </p:nvCxnSpPr>
          <p:spPr>
            <a:xfrm rot="16200000" flipH="1">
              <a:off x="1049044" y="6090046"/>
              <a:ext cx="233275" cy="35559"/>
            </a:xfrm>
            <a:prstGeom prst="curvedConnector2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3" idx="1"/>
              <a:endCxn id="26" idx="0"/>
            </p:cNvCxnSpPr>
            <p:nvPr/>
          </p:nvCxnSpPr>
          <p:spPr>
            <a:xfrm rot="5400000">
              <a:off x="2206876" y="6001858"/>
              <a:ext cx="102363" cy="342848"/>
            </a:xfrm>
            <a:prstGeom prst="curvedConnector2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ular Callout 35"/>
          <p:cNvSpPr/>
          <p:nvPr/>
        </p:nvSpPr>
        <p:spPr bwMode="auto">
          <a:xfrm>
            <a:off x="542131" y="5153025"/>
            <a:ext cx="2438400" cy="1219200"/>
          </a:xfrm>
          <a:prstGeom prst="wedgeRectCallout">
            <a:avLst>
              <a:gd name="adj1" fmla="val -6524"/>
              <a:gd name="adj2" fmla="val -138000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Build AS-level Graph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(CAIDA)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3590131" y="5153025"/>
            <a:ext cx="2438400" cy="1219200"/>
          </a:xfrm>
          <a:prstGeom prst="wedgeRectCallout">
            <a:avLst>
              <a:gd name="adj1" fmla="val -6014"/>
              <a:gd name="adj2" fmla="val -132893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Place points of interest (</a:t>
            </a:r>
            <a:r>
              <a:rPr lang="en-US" dirty="0" err="1" smtClean="0"/>
              <a:t>Maxmind</a:t>
            </a:r>
            <a:r>
              <a:rPr lang="en-US" dirty="0" smtClean="0"/>
              <a:t>, traces)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5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a Network Adversary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9003" y="2542692"/>
            <a:ext cx="2211348" cy="1429118"/>
            <a:chOff x="545074" y="2286564"/>
            <a:chExt cx="2442528" cy="1578522"/>
          </a:xfrm>
        </p:grpSpPr>
        <p:sp>
          <p:nvSpPr>
            <p:cNvPr id="4" name="Cloud 3"/>
            <p:cNvSpPr/>
            <p:nvPr/>
          </p:nvSpPr>
          <p:spPr>
            <a:xfrm>
              <a:off x="799283" y="2286564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Cloud 4"/>
            <p:cNvSpPr/>
            <p:nvPr/>
          </p:nvSpPr>
          <p:spPr>
            <a:xfrm>
              <a:off x="2080861" y="2417476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6" name="Cloud 5"/>
            <p:cNvSpPr/>
            <p:nvPr/>
          </p:nvSpPr>
          <p:spPr>
            <a:xfrm>
              <a:off x="2066131" y="3095625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545074" y="3226346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Cloud 7"/>
            <p:cNvSpPr/>
            <p:nvPr/>
          </p:nvSpPr>
          <p:spPr>
            <a:xfrm>
              <a:off x="1325806" y="2800755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68812" y="2466492"/>
            <a:ext cx="1981199" cy="1543533"/>
            <a:chOff x="726306" y="3106390"/>
            <a:chExt cx="2188319" cy="1704898"/>
          </a:xfrm>
        </p:grpSpPr>
        <p:sp>
          <p:nvSpPr>
            <p:cNvPr id="11" name="Cloud 10"/>
            <p:cNvSpPr/>
            <p:nvPr/>
          </p:nvSpPr>
          <p:spPr>
            <a:xfrm>
              <a:off x="726306" y="3106391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2" name="Cloud 11"/>
            <p:cNvSpPr/>
            <p:nvPr/>
          </p:nvSpPr>
          <p:spPr>
            <a:xfrm>
              <a:off x="2007884" y="3237303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3" name="Cloud 12"/>
            <p:cNvSpPr/>
            <p:nvPr/>
          </p:nvSpPr>
          <p:spPr>
            <a:xfrm>
              <a:off x="1993154" y="3915453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4" name="Cloud 13"/>
            <p:cNvSpPr/>
            <p:nvPr/>
          </p:nvSpPr>
          <p:spPr>
            <a:xfrm>
              <a:off x="726306" y="4172548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15" name="Cloud 14"/>
            <p:cNvSpPr/>
            <p:nvPr/>
          </p:nvSpPr>
          <p:spPr>
            <a:xfrm>
              <a:off x="1212422" y="3658357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319" y="3222807"/>
              <a:ext cx="493374" cy="602296"/>
            </a:xfrm>
            <a:prstGeom prst="rect">
              <a:avLst/>
            </a:prstGeom>
          </p:spPr>
        </p:pic>
        <p:pic>
          <p:nvPicPr>
            <p:cNvPr id="17" name="Picture 16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857" y="3620582"/>
              <a:ext cx="493374" cy="602296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13525" y="4242331"/>
              <a:ext cx="234288" cy="382618"/>
            </a:xfrm>
            <a:prstGeom prst="rect">
              <a:avLst/>
            </a:prstGeom>
          </p:spPr>
        </p:pic>
        <p:pic>
          <p:nvPicPr>
            <p:cNvPr id="19" name="Picture 1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105520" y="3948758"/>
              <a:ext cx="626443" cy="555992"/>
            </a:xfrm>
            <a:prstGeom prst="rect">
              <a:avLst/>
            </a:prstGeom>
          </p:spPr>
        </p:pic>
        <p:pic>
          <p:nvPicPr>
            <p:cNvPr id="20" name="Picture 1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27618" y="3106390"/>
              <a:ext cx="626443" cy="5559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42931" y="2466493"/>
            <a:ext cx="1981200" cy="1543532"/>
            <a:chOff x="694531" y="5353128"/>
            <a:chExt cx="2188320" cy="1704897"/>
          </a:xfrm>
        </p:grpSpPr>
        <p:sp>
          <p:nvSpPr>
            <p:cNvPr id="22" name="Cloud 21"/>
            <p:cNvSpPr/>
            <p:nvPr/>
          </p:nvSpPr>
          <p:spPr>
            <a:xfrm>
              <a:off x="694531" y="5353129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3" name="Cloud 22"/>
            <p:cNvSpPr/>
            <p:nvPr/>
          </p:nvSpPr>
          <p:spPr>
            <a:xfrm>
              <a:off x="1976110" y="5484041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4" name="Cloud 23"/>
            <p:cNvSpPr/>
            <p:nvPr/>
          </p:nvSpPr>
          <p:spPr>
            <a:xfrm>
              <a:off x="1961379" y="6162190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5" name="Cloud 24"/>
            <p:cNvSpPr/>
            <p:nvPr/>
          </p:nvSpPr>
          <p:spPr>
            <a:xfrm>
              <a:off x="694531" y="6419285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sp>
          <p:nvSpPr>
            <p:cNvPr id="26" name="Cloud 25"/>
            <p:cNvSpPr/>
            <p:nvPr/>
          </p:nvSpPr>
          <p:spPr>
            <a:xfrm>
              <a:off x="1180648" y="5905094"/>
              <a:ext cx="906741" cy="63874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100785" tIns="50393" rIns="100785" bIns="50393"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544" y="5469544"/>
              <a:ext cx="493374" cy="602296"/>
            </a:xfrm>
            <a:prstGeom prst="rect">
              <a:avLst/>
            </a:prstGeom>
          </p:spPr>
        </p:pic>
        <p:pic>
          <p:nvPicPr>
            <p:cNvPr id="28" name="Picture 27" descr="relay-oni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082" y="5867320"/>
              <a:ext cx="493374" cy="602296"/>
            </a:xfrm>
            <a:prstGeom prst="rect">
              <a:avLst/>
            </a:prstGeom>
          </p:spPr>
        </p:pic>
        <p:pic>
          <p:nvPicPr>
            <p:cNvPr id="29" name="Picture 2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81750" y="6489068"/>
              <a:ext cx="234288" cy="382618"/>
            </a:xfrm>
            <a:prstGeom prst="rect">
              <a:avLst/>
            </a:prstGeom>
          </p:spPr>
        </p:pic>
        <p:pic>
          <p:nvPicPr>
            <p:cNvPr id="30" name="Picture 29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073745" y="6195496"/>
              <a:ext cx="626443" cy="555992"/>
            </a:xfrm>
            <a:prstGeom prst="rect">
              <a:avLst/>
            </a:prstGeom>
          </p:spPr>
        </p:pic>
        <p:pic>
          <p:nvPicPr>
            <p:cNvPr id="31" name="Picture 3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95843" y="5353128"/>
              <a:ext cx="626443" cy="555992"/>
            </a:xfrm>
            <a:prstGeom prst="rect">
              <a:avLst/>
            </a:prstGeom>
          </p:spPr>
        </p:pic>
        <p:cxnSp>
          <p:nvCxnSpPr>
            <p:cNvPr id="32" name="Curved Connector 31"/>
            <p:cNvCxnSpPr>
              <a:stCxn id="22" idx="0"/>
              <a:endCxn id="23" idx="2"/>
            </p:cNvCxnSpPr>
            <p:nvPr/>
          </p:nvCxnSpPr>
          <p:spPr>
            <a:xfrm>
              <a:off x="1600516" y="5672499"/>
              <a:ext cx="378407" cy="130912"/>
            </a:xfrm>
            <a:prstGeom prst="curvedConnector3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>
              <a:stCxn id="24" idx="1"/>
              <a:endCxn id="25" idx="0"/>
            </p:cNvCxnSpPr>
            <p:nvPr/>
          </p:nvCxnSpPr>
          <p:spPr>
            <a:xfrm rot="5400000" flipH="1">
              <a:off x="1976835" y="6362336"/>
              <a:ext cx="61595" cy="814234"/>
            </a:xfrm>
            <a:prstGeom prst="curvedConnector4">
              <a:avLst>
                <a:gd name="adj1" fmla="val -371134"/>
                <a:gd name="adj2" fmla="val 77794"/>
              </a:avLst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2" idx="1"/>
              <a:endCxn id="26" idx="2"/>
            </p:cNvCxnSpPr>
            <p:nvPr/>
          </p:nvCxnSpPr>
          <p:spPr>
            <a:xfrm rot="16200000" flipH="1">
              <a:off x="1049044" y="6090046"/>
              <a:ext cx="233275" cy="35559"/>
            </a:xfrm>
            <a:prstGeom prst="curvedConnector2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3" idx="1"/>
              <a:endCxn id="26" idx="0"/>
            </p:cNvCxnSpPr>
            <p:nvPr/>
          </p:nvCxnSpPr>
          <p:spPr>
            <a:xfrm rot="5400000">
              <a:off x="2206876" y="6001858"/>
              <a:ext cx="102363" cy="342848"/>
            </a:xfrm>
            <a:prstGeom prst="curvedConnector2">
              <a:avLst/>
            </a:prstGeom>
            <a:ln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ular Callout 35"/>
          <p:cNvSpPr/>
          <p:nvPr/>
        </p:nvSpPr>
        <p:spPr bwMode="auto">
          <a:xfrm>
            <a:off x="542131" y="5153025"/>
            <a:ext cx="2438400" cy="1219200"/>
          </a:xfrm>
          <a:prstGeom prst="wedgeRectCallout">
            <a:avLst>
              <a:gd name="adj1" fmla="val -6524"/>
              <a:gd name="adj2" fmla="val -138000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Build AS-level Graph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(CAIDA)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3590131" y="5153025"/>
            <a:ext cx="2438400" cy="1219200"/>
          </a:xfrm>
          <a:prstGeom prst="wedgeRectCallout">
            <a:avLst>
              <a:gd name="adj1" fmla="val -6014"/>
              <a:gd name="adj2" fmla="val -132893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Place points of interest (</a:t>
            </a:r>
            <a:r>
              <a:rPr lang="en-US" dirty="0" err="1" smtClean="0"/>
              <a:t>Maxmind</a:t>
            </a:r>
            <a:r>
              <a:rPr lang="en-US" dirty="0" smtClean="0"/>
              <a:t>, traces)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6638131" y="5153025"/>
            <a:ext cx="2438400" cy="1219200"/>
          </a:xfrm>
          <a:prstGeom prst="wedgeRectCallout">
            <a:avLst>
              <a:gd name="adj1" fmla="val -7034"/>
              <a:gd name="adj2" fmla="val -13268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Find AS-level routes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(Gao’02, CAIDA)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3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Network Adversaries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17" indent="-503926">
              <a:buFont typeface="+mj-lt"/>
              <a:buAutoNum type="arabicPeriod"/>
            </a:pPr>
            <a:r>
              <a:rPr lang="en-US" dirty="0"/>
              <a:t>Rank each AS/IXP for each client location by frequency on entry or exit paths;</a:t>
            </a:r>
          </a:p>
          <a:p>
            <a:pPr marL="566917" indent="-503926">
              <a:buFont typeface="+mj-lt"/>
              <a:buAutoNum type="arabicPeriod"/>
            </a:pPr>
            <a:endParaRPr lang="en-US" dirty="0"/>
          </a:p>
          <a:p>
            <a:pPr marL="566917" indent="-503926">
              <a:buFont typeface="+mj-lt"/>
              <a:buAutoNum type="arabicPeriod"/>
            </a:pPr>
            <a:r>
              <a:rPr lang="en-US" dirty="0"/>
              <a:t>Exclude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ASes</a:t>
            </a:r>
            <a:r>
              <a:rPr lang="en-US" dirty="0"/>
              <a:t> (compromises nearly all paths); and</a:t>
            </a:r>
          </a:p>
          <a:p>
            <a:pPr marL="566917" indent="-503926">
              <a:buFont typeface="+mj-lt"/>
              <a:buAutoNum type="arabicPeriod"/>
            </a:pPr>
            <a:endParaRPr lang="en-US" dirty="0"/>
          </a:p>
          <a:p>
            <a:pPr marL="566917" indent="-503926">
              <a:buFont typeface="+mj-lt"/>
              <a:buAutoNum type="arabicPeriod"/>
            </a:pPr>
            <a:r>
              <a:rPr lang="en-US" dirty="0"/>
              <a:t>Assign adversary to top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ASes</a:t>
            </a:r>
            <a:r>
              <a:rPr lang="en-US" dirty="0"/>
              <a:t> or IXPs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3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66733" y="6829425"/>
            <a:ext cx="8600264" cy="501880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2600" dirty="0" smtClean="0"/>
              <a:t>January </a:t>
            </a:r>
            <a:r>
              <a:rPr lang="en-US" sz="2600" dirty="0"/>
              <a:t>2013 – March </a:t>
            </a:r>
            <a:r>
              <a:rPr lang="en-US" sz="2600" dirty="0" smtClean="0"/>
              <a:t>2013</a:t>
            </a:r>
            <a:endParaRPr lang="en-US" sz="2600" dirty="0"/>
          </a:p>
        </p:txBody>
      </p:sp>
      <p:pic>
        <p:nvPicPr>
          <p:cNvPr id="3" name="Picture 2" descr="top1_as_advers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1" y="1952625"/>
            <a:ext cx="5807153" cy="479644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146826" y="2333625"/>
            <a:ext cx="2870149" cy="2386388"/>
            <a:chOff x="2812043" y="2176937"/>
            <a:chExt cx="2604704" cy="2163979"/>
          </a:xfrm>
        </p:grpSpPr>
        <p:sp>
          <p:nvSpPr>
            <p:cNvPr id="7" name="Rectangle 6"/>
            <p:cNvSpPr/>
            <p:nvPr/>
          </p:nvSpPr>
          <p:spPr>
            <a:xfrm>
              <a:off x="2812043" y="2734130"/>
              <a:ext cx="2604704" cy="75156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bg1"/>
                  </a:solidFill>
                </a:rPr>
                <a:t>Location matters.</a:t>
              </a:r>
            </a:p>
          </p:txBody>
        </p:sp>
        <p:cxnSp>
          <p:nvCxnSpPr>
            <p:cNvPr id="11" name="Straight Arrow Connector 10"/>
            <p:cNvCxnSpPr>
              <a:stCxn id="7" idx="0"/>
            </p:cNvCxnSpPr>
            <p:nvPr/>
          </p:nvCxnSpPr>
          <p:spPr>
            <a:xfrm flipV="1">
              <a:off x="4114395" y="2176937"/>
              <a:ext cx="0" cy="557193"/>
            </a:xfrm>
            <a:prstGeom prst="straightConnector1">
              <a:avLst/>
            </a:prstGeom>
            <a:ln w="57150" cmpd="sng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</p:cNvCxnSpPr>
            <p:nvPr/>
          </p:nvCxnSpPr>
          <p:spPr>
            <a:xfrm>
              <a:off x="4114395" y="3485692"/>
              <a:ext cx="0" cy="855224"/>
            </a:xfrm>
            <a:prstGeom prst="straightConnector1">
              <a:avLst/>
            </a:prstGeom>
            <a:ln w="57150" cmpd="sng">
              <a:solidFill>
                <a:schemeClr val="tx2">
                  <a:lumMod val="40000"/>
                  <a:lumOff val="60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594725" cy="1252537"/>
          </a:xfrm>
        </p:spPr>
        <p:txBody>
          <a:bodyPr/>
          <a:lstStyle/>
          <a:p>
            <a:r>
              <a:rPr lang="en-US" dirty="0" smtClean="0"/>
              <a:t>Adversary Controls One AS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7247731" y="4010025"/>
            <a:ext cx="2438400" cy="1371600"/>
          </a:xfrm>
          <a:prstGeom prst="wedgeRectCallout">
            <a:avLst>
              <a:gd name="adj1" fmla="val -83627"/>
              <a:gd name="adj2" fmla="val 117552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/>
              <a:t>best”/“worst” denote most/least secure client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7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66733" y="6829425"/>
            <a:ext cx="8600264" cy="501880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2600" dirty="0" smtClean="0"/>
              <a:t>January </a:t>
            </a:r>
            <a:r>
              <a:rPr lang="en-US" sz="2600" dirty="0"/>
              <a:t>2013 – March </a:t>
            </a:r>
            <a:r>
              <a:rPr lang="en-US" sz="2600" dirty="0" smtClean="0"/>
              <a:t>2013</a:t>
            </a:r>
            <a:endParaRPr lang="en-US" sz="2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594725" cy="1252537"/>
          </a:xfrm>
        </p:spPr>
        <p:txBody>
          <a:bodyPr/>
          <a:lstStyle/>
          <a:p>
            <a:r>
              <a:rPr lang="en-US" dirty="0" smtClean="0"/>
              <a:t>Adversary Controls One IXP Organization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7247731" y="4010025"/>
            <a:ext cx="2438400" cy="1371600"/>
          </a:xfrm>
          <a:prstGeom prst="wedgeRectCallout">
            <a:avLst>
              <a:gd name="adj1" fmla="val -83627"/>
              <a:gd name="adj2" fmla="val 117552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/>
              <a:t>best”/“worst” denote most/least secure client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2" name="Picture 11" descr="top1_metaixp_advers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1" y="1952625"/>
            <a:ext cx="5715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6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666733" y="6829425"/>
            <a:ext cx="8600264" cy="501880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sz="2600" dirty="0" smtClean="0"/>
              <a:t>January </a:t>
            </a:r>
            <a:r>
              <a:rPr lang="en-US" sz="2600" dirty="0"/>
              <a:t>2013 – March </a:t>
            </a:r>
            <a:r>
              <a:rPr lang="en-US" sz="2600" dirty="0" smtClean="0"/>
              <a:t>2013</a:t>
            </a:r>
            <a:endParaRPr lang="en-US" sz="2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594725" cy="1252537"/>
          </a:xfrm>
        </p:spPr>
        <p:txBody>
          <a:bodyPr/>
          <a:lstStyle/>
          <a:p>
            <a:r>
              <a:rPr lang="en-US" dirty="0" smtClean="0"/>
              <a:t>Adversary Controls One IXP Organization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7247731" y="4010025"/>
            <a:ext cx="2438400" cy="1371600"/>
          </a:xfrm>
          <a:prstGeom prst="wedgeRectCallout">
            <a:avLst>
              <a:gd name="adj1" fmla="val -83627"/>
              <a:gd name="adj2" fmla="val 117552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/>
              <a:t>best”/“worst” denote most/least secure client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2" name="Picture 11" descr="top1_metaixp_advers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1" y="1952625"/>
            <a:ext cx="5715000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770731" y="5000625"/>
            <a:ext cx="8229600" cy="16002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How can a user determine their safety? How can they become safer?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83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3282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3857625"/>
            <a:ext cx="1384054" cy="87793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2867025"/>
            <a:ext cx="1072850" cy="8895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2867025"/>
            <a:ext cx="705566" cy="1076449"/>
          </a:xfrm>
          <a:prstGeom prst="rect">
            <a:avLst/>
          </a:prstGeom>
        </p:spPr>
      </p:pic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3925367"/>
            <a:ext cx="705566" cy="1076449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4939749"/>
            <a:ext cx="705566" cy="1076449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331" y="3933825"/>
            <a:ext cx="1072850" cy="88954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4939749"/>
            <a:ext cx="1072850" cy="88954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1323897" y="3405250"/>
            <a:ext cx="1961434" cy="528575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56531" y="4379656"/>
            <a:ext cx="1865680" cy="1136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</p:cNvCxnSpPr>
          <p:nvPr/>
        </p:nvCxnSpPr>
        <p:spPr>
          <a:xfrm flipV="1">
            <a:off x="1323897" y="4772025"/>
            <a:ext cx="1885234" cy="70594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6" idx="1"/>
          </p:cNvCxnSpPr>
          <p:nvPr/>
        </p:nvCxnSpPr>
        <p:spPr>
          <a:xfrm flipV="1">
            <a:off x="6714331" y="3311795"/>
            <a:ext cx="1600200" cy="4696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6638131" y="4378595"/>
            <a:ext cx="1981200" cy="124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>
            <a:off x="6485731" y="4924425"/>
            <a:ext cx="1828800" cy="460094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 bwMode="auto">
          <a:xfrm>
            <a:off x="1837531" y="1647825"/>
            <a:ext cx="914400" cy="14478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7019131" y="1647825"/>
            <a:ext cx="914400" cy="14478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4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2139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2714625"/>
            <a:ext cx="1384054" cy="87793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1724025"/>
            <a:ext cx="1072850" cy="8895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1724025"/>
            <a:ext cx="705566" cy="1076449"/>
          </a:xfrm>
          <a:prstGeom prst="rect">
            <a:avLst/>
          </a:prstGeom>
        </p:spPr>
      </p:pic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2782367"/>
            <a:ext cx="705566" cy="1076449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3796749"/>
            <a:ext cx="705566" cy="1076449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331" y="2790825"/>
            <a:ext cx="1072850" cy="88954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3796749"/>
            <a:ext cx="1072850" cy="88954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1323897" y="2262250"/>
            <a:ext cx="1961434" cy="528575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56531" y="3236656"/>
            <a:ext cx="1865680" cy="1136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</p:cNvCxnSpPr>
          <p:nvPr/>
        </p:nvCxnSpPr>
        <p:spPr>
          <a:xfrm flipV="1">
            <a:off x="1323897" y="3629025"/>
            <a:ext cx="1885234" cy="70594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6" idx="1"/>
          </p:cNvCxnSpPr>
          <p:nvPr/>
        </p:nvCxnSpPr>
        <p:spPr>
          <a:xfrm flipV="1">
            <a:off x="6714331" y="2168795"/>
            <a:ext cx="1600200" cy="4696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6638131" y="3235595"/>
            <a:ext cx="1981200" cy="124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>
            <a:off x="6485731" y="3781425"/>
            <a:ext cx="1828800" cy="460094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1" y="1647825"/>
            <a:ext cx="638849" cy="618885"/>
          </a:xfrm>
          <a:prstGeom prst="rect">
            <a:avLst/>
          </a:prstGeom>
        </p:spPr>
      </p:pic>
      <p:pic>
        <p:nvPicPr>
          <p:cNvPr id="89" name="Picture 88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31" y="4238625"/>
            <a:ext cx="638849" cy="618885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 rot="879636">
            <a:off x="1933594" y="2062629"/>
            <a:ext cx="1310298" cy="355689"/>
            <a:chOff x="2895600" y="1581123"/>
            <a:chExt cx="983759" cy="307167"/>
          </a:xfrm>
        </p:grpSpPr>
        <p:sp>
          <p:nvSpPr>
            <p:cNvPr id="96" name="Rectangle 95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879636">
            <a:off x="6357011" y="4093848"/>
            <a:ext cx="1310298" cy="355689"/>
            <a:chOff x="2895600" y="1581123"/>
            <a:chExt cx="983759" cy="307167"/>
          </a:xfrm>
        </p:grpSpPr>
        <p:sp>
          <p:nvSpPr>
            <p:cNvPr id="30" name="Rectangle 29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770731" y="5000625"/>
            <a:ext cx="8229600" cy="16002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What if the adversary only controls one of the ends?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76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Security </a:t>
            </a:r>
            <a:r>
              <a:rPr lang="en-US" strike="sngStrike" dirty="0" smtClean="0"/>
              <a:t>against </a:t>
            </a:r>
            <a:r>
              <a:rPr lang="en-US" strike="sngStrike" dirty="0" smtClean="0"/>
              <a:t>correlation (end-to-end)</a:t>
            </a:r>
            <a:endParaRPr lang="en-US" strike="sngStrike" dirty="0" smtClean="0"/>
          </a:p>
          <a:p>
            <a:pPr lvl="1"/>
            <a:r>
              <a:rPr lang="en-US" strike="sngStrike" dirty="0"/>
              <a:t>Metrics and methodology</a:t>
            </a:r>
          </a:p>
          <a:p>
            <a:pPr lvl="1"/>
            <a:r>
              <a:rPr lang="en-US" strike="sngStrike" dirty="0"/>
              <a:t>Node adversaries</a:t>
            </a:r>
          </a:p>
          <a:p>
            <a:pPr lvl="1"/>
            <a:r>
              <a:rPr lang="en-US" strike="sngStrike" dirty="0"/>
              <a:t>Link </a:t>
            </a:r>
            <a:r>
              <a:rPr lang="en-US" strike="sngStrike" dirty="0" smtClean="0"/>
              <a:t>adversaries</a:t>
            </a:r>
          </a:p>
          <a:p>
            <a:r>
              <a:rPr lang="en-US" dirty="0">
                <a:solidFill>
                  <a:srgbClr val="FFFF00"/>
                </a:solidFill>
              </a:rPr>
              <a:t>Correlation </a:t>
            </a:r>
            <a:r>
              <a:rPr lang="en-US" dirty="0" smtClean="0">
                <a:solidFill>
                  <a:srgbClr val="FFFF00"/>
                </a:solidFill>
              </a:rPr>
              <a:t>attacks (partial)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Stealthy throughput</a:t>
            </a:r>
          </a:p>
          <a:p>
            <a:pPr lvl="1"/>
            <a:r>
              <a:rPr lang="en-US" dirty="0"/>
              <a:t>Induced </a:t>
            </a:r>
            <a:r>
              <a:rPr lang="en-US" dirty="0" smtClean="0"/>
              <a:t>throttling</a:t>
            </a:r>
            <a:endParaRPr lang="en-US" dirty="0"/>
          </a:p>
          <a:p>
            <a:pPr lvl="2"/>
            <a:r>
              <a:rPr lang="en-US" dirty="0"/>
              <a:t>Traffic admission control</a:t>
            </a:r>
          </a:p>
          <a:p>
            <a:pPr lvl="2"/>
            <a:r>
              <a:rPr lang="en-US" dirty="0"/>
              <a:t>Congestion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7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Throughput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18" name="Picture 17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Mittal </a:t>
            </a:r>
            <a:r>
              <a:rPr lang="en-US" dirty="0" err="1" smtClean="0"/>
              <a:t>et.al</a:t>
            </a:r>
            <a:r>
              <a:rPr lang="en-US" dirty="0" smtClean="0"/>
              <a:t>. CCS’11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5190331" y="4924425"/>
            <a:ext cx="2438400" cy="914400"/>
          </a:xfrm>
          <a:prstGeom prst="wedgeRectCallout">
            <a:avLst>
              <a:gd name="adj1" fmla="val -12651"/>
              <a:gd name="adj2" fmla="val -101233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Adversary runs malicious exit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2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 bwMode="auto">
          <a:xfrm>
            <a:off x="1837531" y="3400425"/>
            <a:ext cx="5943600" cy="381000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Throughput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18" name="Picture 17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Mittal </a:t>
            </a:r>
            <a:r>
              <a:rPr lang="en-US" dirty="0" err="1" smtClean="0"/>
              <a:t>et.al</a:t>
            </a:r>
            <a:r>
              <a:rPr lang="en-US" dirty="0" smtClean="0"/>
              <a:t>. CCS’11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 bwMode="auto">
          <a:xfrm>
            <a:off x="2294731" y="1952625"/>
            <a:ext cx="2362200" cy="838200"/>
          </a:xfrm>
          <a:prstGeom prst="wedgeRectCallout">
            <a:avLst>
              <a:gd name="adj1" fmla="val -41398"/>
              <a:gd name="adj2" fmla="val 104442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Client downloads through circuit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eft Arrow 16"/>
          <p:cNvSpPr/>
          <p:nvPr/>
        </p:nvSpPr>
        <p:spPr bwMode="auto">
          <a:xfrm>
            <a:off x="1837531" y="3400425"/>
            <a:ext cx="5943600" cy="381000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Throughput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18" name="Picture 17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pic>
        <p:nvPicPr>
          <p:cNvPr id="19" name="Picture 18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4314825"/>
            <a:ext cx="914400" cy="1540875"/>
          </a:xfrm>
          <a:prstGeom prst="rect">
            <a:avLst/>
          </a:prstGeom>
        </p:spPr>
      </p:pic>
      <p:sp>
        <p:nvSpPr>
          <p:cNvPr id="29" name="Curved Left Arrow 28"/>
          <p:cNvSpPr/>
          <p:nvPr/>
        </p:nvSpPr>
        <p:spPr bwMode="auto">
          <a:xfrm>
            <a:off x="3590131" y="4162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Curved Left Arrow 29"/>
          <p:cNvSpPr/>
          <p:nvPr/>
        </p:nvSpPr>
        <p:spPr bwMode="auto">
          <a:xfrm rot="10800000">
            <a:off x="1761331" y="4086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Mittal </a:t>
            </a:r>
            <a:r>
              <a:rPr lang="en-US" dirty="0" err="1" smtClean="0"/>
              <a:t>et.al</a:t>
            </a:r>
            <a:r>
              <a:rPr lang="en-US" dirty="0" smtClean="0"/>
              <a:t>. CCS’11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 bwMode="auto">
          <a:xfrm>
            <a:off x="4352131" y="5915025"/>
            <a:ext cx="2438400" cy="914400"/>
          </a:xfrm>
          <a:prstGeom prst="wedgeRectCallout">
            <a:avLst>
              <a:gd name="adj1" fmla="val -50437"/>
              <a:gd name="adj2" fmla="val -11212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Probes download through all guards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4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eft Arrow 20"/>
          <p:cNvSpPr/>
          <p:nvPr/>
        </p:nvSpPr>
        <p:spPr bwMode="auto">
          <a:xfrm>
            <a:off x="1837531" y="3400425"/>
            <a:ext cx="5943600" cy="381000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Throughput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18" name="Picture 17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pic>
        <p:nvPicPr>
          <p:cNvPr id="19" name="Picture 18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4314825"/>
            <a:ext cx="914400" cy="1540875"/>
          </a:xfrm>
          <a:prstGeom prst="rect">
            <a:avLst/>
          </a:prstGeom>
        </p:spPr>
      </p:pic>
      <p:sp>
        <p:nvSpPr>
          <p:cNvPr id="29" name="Curved Left Arrow 28"/>
          <p:cNvSpPr/>
          <p:nvPr/>
        </p:nvSpPr>
        <p:spPr bwMode="auto">
          <a:xfrm>
            <a:off x="3590131" y="4162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Curved Left Arrow 29"/>
          <p:cNvSpPr/>
          <p:nvPr/>
        </p:nvSpPr>
        <p:spPr bwMode="auto">
          <a:xfrm rot="10800000">
            <a:off x="1761331" y="4086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4" name="Content Placeholder 6" descr="heartbea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2066131" y="59150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6" descr="heartbea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5342731" y="43148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Mittal </a:t>
            </a:r>
            <a:r>
              <a:rPr lang="en-US" dirty="0" err="1" smtClean="0"/>
              <a:t>et.al</a:t>
            </a:r>
            <a:r>
              <a:rPr lang="en-US" dirty="0" smtClean="0"/>
              <a:t>. CCS’11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275931" y="5610225"/>
            <a:ext cx="2819400" cy="1647825"/>
          </a:xfrm>
          <a:prstGeom prst="wedgeRectCallout">
            <a:avLst>
              <a:gd name="adj1" fmla="val -64126"/>
              <a:gd name="adj2" fmla="val -1162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Correlate change in throughput at exit with change in throughput at probes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0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eft Arrow 20"/>
          <p:cNvSpPr/>
          <p:nvPr/>
        </p:nvSpPr>
        <p:spPr bwMode="auto">
          <a:xfrm>
            <a:off x="1837531" y="3400425"/>
            <a:ext cx="5943600" cy="381000"/>
          </a:xfrm>
          <a:prstGeom prst="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Correlation: Throughput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331" y="40088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2867025"/>
            <a:ext cx="1178055" cy="143813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3700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048364"/>
            <a:ext cx="907557" cy="138658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2919214"/>
            <a:ext cx="1143000" cy="1395611"/>
          </a:xfrm>
          <a:prstGeom prst="rect">
            <a:avLst/>
          </a:prstGeom>
        </p:spPr>
      </p:pic>
      <p:pic>
        <p:nvPicPr>
          <p:cNvPr id="18" name="Picture 17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2867025"/>
            <a:ext cx="1143000" cy="1446771"/>
          </a:xfrm>
          <a:prstGeom prst="rect">
            <a:avLst/>
          </a:prstGeom>
        </p:spPr>
      </p:pic>
      <p:pic>
        <p:nvPicPr>
          <p:cNvPr id="19" name="Picture 18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4314825"/>
            <a:ext cx="914400" cy="1540875"/>
          </a:xfrm>
          <a:prstGeom prst="rect">
            <a:avLst/>
          </a:prstGeom>
        </p:spPr>
      </p:pic>
      <p:sp>
        <p:nvSpPr>
          <p:cNvPr id="29" name="Curved Left Arrow 28"/>
          <p:cNvSpPr/>
          <p:nvPr/>
        </p:nvSpPr>
        <p:spPr bwMode="auto">
          <a:xfrm>
            <a:off x="3590131" y="4162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0" name="Curved Left Arrow 29"/>
          <p:cNvSpPr/>
          <p:nvPr/>
        </p:nvSpPr>
        <p:spPr bwMode="auto">
          <a:xfrm rot="10800000">
            <a:off x="1761331" y="4086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4" name="Content Placeholder 6" descr="heartbea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2066131" y="59150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6" descr="heartbea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5342731" y="43148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65931" y="69056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Mittal </a:t>
            </a:r>
            <a:r>
              <a:rPr lang="en-US" dirty="0" err="1" smtClean="0"/>
              <a:t>et.al</a:t>
            </a:r>
            <a:r>
              <a:rPr lang="en-US" dirty="0" smtClean="0"/>
              <a:t>. CCS’11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275931" y="5610225"/>
            <a:ext cx="2819400" cy="1647825"/>
          </a:xfrm>
          <a:prstGeom prst="wedgeRectCallout">
            <a:avLst>
              <a:gd name="adj1" fmla="val -64126"/>
              <a:gd name="adj2" fmla="val -11626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Correlate change in throughput at exit with change in throughput at probes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23131" y="1876425"/>
            <a:ext cx="8229600" cy="9906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How is this attack “stealthy”?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91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Security </a:t>
            </a:r>
            <a:r>
              <a:rPr lang="en-US" strike="sngStrike" dirty="0" smtClean="0"/>
              <a:t>against </a:t>
            </a:r>
            <a:r>
              <a:rPr lang="en-US" strike="sngStrike" dirty="0" smtClean="0"/>
              <a:t>correlation (end-to-end)</a:t>
            </a:r>
            <a:endParaRPr lang="en-US" strike="sngStrike" dirty="0" smtClean="0"/>
          </a:p>
          <a:p>
            <a:pPr lvl="1"/>
            <a:r>
              <a:rPr lang="en-US" strike="sngStrike" dirty="0"/>
              <a:t>Metrics and methodology</a:t>
            </a:r>
          </a:p>
          <a:p>
            <a:pPr lvl="1"/>
            <a:r>
              <a:rPr lang="en-US" strike="sngStrike" dirty="0"/>
              <a:t>Node adversaries</a:t>
            </a:r>
          </a:p>
          <a:p>
            <a:pPr lvl="1"/>
            <a:r>
              <a:rPr lang="en-US" strike="sngStrike" dirty="0"/>
              <a:t>Link </a:t>
            </a:r>
            <a:r>
              <a:rPr lang="en-US" strike="sngStrike" dirty="0" smtClean="0"/>
              <a:t>adversaries</a:t>
            </a:r>
          </a:p>
          <a:p>
            <a:r>
              <a:rPr lang="en-US" dirty="0">
                <a:solidFill>
                  <a:srgbClr val="FFFF00"/>
                </a:solidFill>
              </a:rPr>
              <a:t>Correlation </a:t>
            </a:r>
            <a:r>
              <a:rPr lang="en-US" dirty="0" smtClean="0">
                <a:solidFill>
                  <a:srgbClr val="FFFF00"/>
                </a:solidFill>
              </a:rPr>
              <a:t>attacks (partial)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strike="sngStrike" dirty="0"/>
              <a:t>Stealthy throughput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Induced </a:t>
            </a:r>
            <a:r>
              <a:rPr lang="en-US" dirty="0" smtClean="0">
                <a:solidFill>
                  <a:srgbClr val="FFFF00"/>
                </a:solidFill>
              </a:rPr>
              <a:t>throttling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Traffic admission control</a:t>
            </a:r>
          </a:p>
          <a:p>
            <a:pPr lvl="2"/>
            <a:r>
              <a:rPr lang="en-US" dirty="0"/>
              <a:t>Congestion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498711" y="2425579"/>
            <a:ext cx="2440565" cy="17081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98711" y="4635907"/>
            <a:ext cx="2440565" cy="1708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3540" y="4618826"/>
            <a:ext cx="2440565" cy="17081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77151" y="4601746"/>
            <a:ext cx="1965980" cy="17879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3540" y="2446718"/>
            <a:ext cx="2440565" cy="1708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97344" y="2463799"/>
            <a:ext cx="2069587" cy="2222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Tor != Internet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5" y="5610225"/>
            <a:ext cx="8594725" cy="124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Specialized Tor performance enhancements</a:t>
            </a:r>
            <a:endParaRPr lang="en-US" dirty="0"/>
          </a:p>
          <a:p>
            <a:pPr lvl="1"/>
            <a:r>
              <a:rPr lang="en-US" dirty="0" smtClean="0"/>
              <a:t>Reducing </a:t>
            </a:r>
            <a:r>
              <a:rPr lang="en-US" dirty="0"/>
              <a:t>load: </a:t>
            </a:r>
            <a:r>
              <a:rPr lang="en-US" dirty="0">
                <a:solidFill>
                  <a:srgbClr val="FFFF00"/>
                </a:solidFill>
              </a:rPr>
              <a:t>traffic admission </a:t>
            </a:r>
            <a:r>
              <a:rPr lang="en-US" dirty="0" smtClean="0">
                <a:solidFill>
                  <a:srgbClr val="FFFF00"/>
                </a:solidFill>
              </a:rPr>
              <a:t>control</a:t>
            </a:r>
          </a:p>
          <a:p>
            <a:pPr lvl="1"/>
            <a:r>
              <a:rPr lang="en-US" dirty="0" smtClean="0"/>
              <a:t>Reducing </a:t>
            </a:r>
            <a:r>
              <a:rPr lang="en-US" dirty="0"/>
              <a:t>load, improving utilization: congestion control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3794" y="1628009"/>
            <a:ext cx="907557" cy="1386589"/>
          </a:xfrm>
          <a:prstGeom prst="rect">
            <a:avLst/>
          </a:prstGeom>
        </p:spPr>
      </p:pic>
      <p:pic>
        <p:nvPicPr>
          <p:cNvPr id="7" name="Picture 6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57" y="2060333"/>
            <a:ext cx="1348723" cy="897538"/>
          </a:xfrm>
          <a:prstGeom prst="rect">
            <a:avLst/>
          </a:prstGeom>
        </p:spPr>
      </p:pic>
      <p:pic>
        <p:nvPicPr>
          <p:cNvPr id="11" name="Picture 10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051" y="2060333"/>
            <a:ext cx="1348723" cy="89753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8217077" y="39796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217077" y="1888941"/>
            <a:ext cx="1288191" cy="106892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03794" y="3657964"/>
            <a:ext cx="907557" cy="1386589"/>
          </a:xfrm>
          <a:prstGeom prst="rect">
            <a:avLst/>
          </a:prstGeom>
        </p:spPr>
      </p:pic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9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2"/>
          <p:cNvSpPr/>
          <p:nvPr/>
        </p:nvSpPr>
        <p:spPr>
          <a:xfrm>
            <a:off x="6599935" y="4753252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2" name="Line 2"/>
          <p:cNvSpPr/>
          <p:nvPr/>
        </p:nvSpPr>
        <p:spPr>
          <a:xfrm>
            <a:off x="6599935" y="3104829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0" name="Line 6"/>
          <p:cNvSpPr/>
          <p:nvPr/>
        </p:nvSpPr>
        <p:spPr>
          <a:xfrm>
            <a:off x="4731338" y="4753252"/>
            <a:ext cx="1702878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Traffic Admission Control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Line 1"/>
          <p:cNvSpPr/>
          <p:nvPr/>
        </p:nvSpPr>
        <p:spPr>
          <a:xfrm>
            <a:off x="1664471" y="4611047"/>
            <a:ext cx="2635989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5" name="Line 2"/>
          <p:cNvSpPr/>
          <p:nvPr/>
        </p:nvSpPr>
        <p:spPr>
          <a:xfrm>
            <a:off x="6599935" y="6123220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9" name="Line 6"/>
          <p:cNvSpPr/>
          <p:nvPr/>
        </p:nvSpPr>
        <p:spPr>
          <a:xfrm>
            <a:off x="4628917" y="4994946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10" name="Line 7"/>
          <p:cNvSpPr/>
          <p:nvPr/>
        </p:nvSpPr>
        <p:spPr>
          <a:xfrm flipV="1">
            <a:off x="4628917" y="3104829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061" y="3555049"/>
            <a:ext cx="1098627" cy="1678931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1728552"/>
            <a:ext cx="1406503" cy="17173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4753253"/>
            <a:ext cx="1406503" cy="171694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3308272"/>
            <a:ext cx="1406503" cy="17173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3524539" y="3369436"/>
            <a:ext cx="1393388" cy="1701337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5"/>
          <a:stretch>
            <a:fillRect/>
          </a:stretch>
        </p:blipFill>
        <p:spPr>
          <a:xfrm>
            <a:off x="2443204" y="4010025"/>
            <a:ext cx="948155" cy="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7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3282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3857625"/>
            <a:ext cx="1384054" cy="87793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2867025"/>
            <a:ext cx="1072850" cy="8895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2867025"/>
            <a:ext cx="705566" cy="1076449"/>
          </a:xfrm>
          <a:prstGeom prst="rect">
            <a:avLst/>
          </a:prstGeom>
        </p:spPr>
      </p:pic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3925367"/>
            <a:ext cx="705566" cy="1076449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4939749"/>
            <a:ext cx="705566" cy="1076449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331" y="3933825"/>
            <a:ext cx="1072850" cy="88954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4939749"/>
            <a:ext cx="1072850" cy="88954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1323897" y="3405250"/>
            <a:ext cx="1961434" cy="528575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56531" y="4379656"/>
            <a:ext cx="1865680" cy="1136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</p:cNvCxnSpPr>
          <p:nvPr/>
        </p:nvCxnSpPr>
        <p:spPr>
          <a:xfrm flipV="1">
            <a:off x="1323897" y="4772025"/>
            <a:ext cx="1885234" cy="70594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6" idx="1"/>
          </p:cNvCxnSpPr>
          <p:nvPr/>
        </p:nvCxnSpPr>
        <p:spPr>
          <a:xfrm flipV="1">
            <a:off x="6714331" y="3311795"/>
            <a:ext cx="1600200" cy="4696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6638131" y="4378595"/>
            <a:ext cx="1981200" cy="124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>
            <a:off x="6485731" y="4924425"/>
            <a:ext cx="1828800" cy="460094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1" y="2790825"/>
            <a:ext cx="638849" cy="618885"/>
          </a:xfrm>
          <a:prstGeom prst="rect">
            <a:avLst/>
          </a:prstGeom>
        </p:spPr>
      </p:pic>
      <p:sp>
        <p:nvSpPr>
          <p:cNvPr id="110" name="Down Arrow 109"/>
          <p:cNvSpPr/>
          <p:nvPr/>
        </p:nvSpPr>
        <p:spPr bwMode="auto">
          <a:xfrm>
            <a:off x="1837531" y="1647825"/>
            <a:ext cx="914400" cy="14478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11" name="Down Arrow 110"/>
          <p:cNvSpPr/>
          <p:nvPr/>
        </p:nvSpPr>
        <p:spPr bwMode="auto">
          <a:xfrm>
            <a:off x="7019131" y="1647825"/>
            <a:ext cx="914400" cy="14478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21" name="Picture 20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31" y="5381625"/>
            <a:ext cx="638849" cy="6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1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/>
          <p:nvPr/>
        </p:nvSpPr>
        <p:spPr>
          <a:xfrm>
            <a:off x="2751932" y="3400425"/>
            <a:ext cx="1295400" cy="121920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4" name="Line 1"/>
          <p:cNvSpPr/>
          <p:nvPr/>
        </p:nvSpPr>
        <p:spPr>
          <a:xfrm>
            <a:off x="1989932" y="3933825"/>
            <a:ext cx="2133600" cy="76200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1" name="Line 2"/>
          <p:cNvSpPr/>
          <p:nvPr/>
        </p:nvSpPr>
        <p:spPr>
          <a:xfrm>
            <a:off x="6599935" y="4753252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2" name="Line 2"/>
          <p:cNvSpPr/>
          <p:nvPr/>
        </p:nvSpPr>
        <p:spPr>
          <a:xfrm>
            <a:off x="6599935" y="3104829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0" name="Line 6"/>
          <p:cNvSpPr/>
          <p:nvPr/>
        </p:nvSpPr>
        <p:spPr>
          <a:xfrm>
            <a:off x="4731338" y="4753252"/>
            <a:ext cx="1702878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Traffic Admission Control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Line 1"/>
          <p:cNvSpPr/>
          <p:nvPr/>
        </p:nvSpPr>
        <p:spPr>
          <a:xfrm>
            <a:off x="1664471" y="4611047"/>
            <a:ext cx="2635989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5" name="Line 2"/>
          <p:cNvSpPr/>
          <p:nvPr/>
        </p:nvSpPr>
        <p:spPr>
          <a:xfrm>
            <a:off x="6599935" y="6123220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9" name="Line 6"/>
          <p:cNvSpPr/>
          <p:nvPr/>
        </p:nvSpPr>
        <p:spPr>
          <a:xfrm>
            <a:off x="4628917" y="4994946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10" name="Line 7"/>
          <p:cNvSpPr/>
          <p:nvPr/>
        </p:nvSpPr>
        <p:spPr>
          <a:xfrm flipV="1">
            <a:off x="4628917" y="3104829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380331" y="2714625"/>
            <a:ext cx="1098627" cy="1678931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1728552"/>
            <a:ext cx="1406503" cy="17173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4753253"/>
            <a:ext cx="1406503" cy="171694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610077" y="3308272"/>
            <a:ext cx="1406503" cy="17173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3524539" y="3369436"/>
            <a:ext cx="1393388" cy="17013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31" y="5762625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Which connections?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At what rate?</a:t>
            </a:r>
            <a:endParaRPr lang="en-US" sz="3600" dirty="0"/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989931" y="1952625"/>
            <a:ext cx="1098627" cy="1678931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2"/>
          <a:stretch>
            <a:fillRect/>
          </a:stretch>
        </p:blipFill>
        <p:spPr>
          <a:xfrm>
            <a:off x="1227931" y="3705225"/>
            <a:ext cx="1098627" cy="1678931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5"/>
          <a:stretch>
            <a:fillRect/>
          </a:stretch>
        </p:blipFill>
        <p:spPr>
          <a:xfrm>
            <a:off x="161131" y="5838825"/>
            <a:ext cx="948155" cy="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1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/>
          <p:nvPr/>
        </p:nvSpPr>
        <p:spPr>
          <a:xfrm>
            <a:off x="2751932" y="3400425"/>
            <a:ext cx="1295400" cy="121920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4" name="Line 1"/>
          <p:cNvSpPr/>
          <p:nvPr/>
        </p:nvSpPr>
        <p:spPr>
          <a:xfrm>
            <a:off x="1989932" y="3933825"/>
            <a:ext cx="2133600" cy="76200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1" name="Line 2"/>
          <p:cNvSpPr/>
          <p:nvPr/>
        </p:nvSpPr>
        <p:spPr>
          <a:xfrm>
            <a:off x="6599935" y="4753252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2" name="Line 2"/>
          <p:cNvSpPr/>
          <p:nvPr/>
        </p:nvSpPr>
        <p:spPr>
          <a:xfrm>
            <a:off x="6599935" y="3104829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20" name="Line 6"/>
          <p:cNvSpPr/>
          <p:nvPr/>
        </p:nvSpPr>
        <p:spPr>
          <a:xfrm>
            <a:off x="4731338" y="4753252"/>
            <a:ext cx="1702878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Traffic Admission Control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Line 1"/>
          <p:cNvSpPr/>
          <p:nvPr/>
        </p:nvSpPr>
        <p:spPr>
          <a:xfrm>
            <a:off x="1664471" y="4611047"/>
            <a:ext cx="2635989" cy="0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5" name="Line 2"/>
          <p:cNvSpPr/>
          <p:nvPr/>
        </p:nvSpPr>
        <p:spPr>
          <a:xfrm>
            <a:off x="6599935" y="6123220"/>
            <a:ext cx="2308978" cy="0"/>
          </a:xfrm>
          <a:prstGeom prst="line">
            <a:avLst/>
          </a:prstGeom>
          <a:ln w="91440">
            <a:solidFill>
              <a:srgbClr val="FFFFFF"/>
            </a:solidFill>
            <a:prstDash val="sysDash"/>
            <a:round/>
          </a:ln>
        </p:spPr>
      </p:sp>
      <p:sp>
        <p:nvSpPr>
          <p:cNvPr id="9" name="Line 6"/>
          <p:cNvSpPr/>
          <p:nvPr/>
        </p:nvSpPr>
        <p:spPr>
          <a:xfrm>
            <a:off x="4628917" y="4994946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sp>
        <p:nvSpPr>
          <p:cNvPr id="10" name="Line 7"/>
          <p:cNvSpPr/>
          <p:nvPr/>
        </p:nvSpPr>
        <p:spPr>
          <a:xfrm flipV="1">
            <a:off x="4628917" y="3104829"/>
            <a:ext cx="1535181" cy="1152491"/>
          </a:xfrm>
          <a:prstGeom prst="line">
            <a:avLst/>
          </a:prstGeom>
          <a:ln w="91440">
            <a:solidFill>
              <a:srgbClr val="FFFFFF"/>
            </a:solidFill>
            <a:round/>
          </a:ln>
        </p:spPr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380331" y="2714625"/>
            <a:ext cx="1098627" cy="1678931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5610077" y="1728552"/>
            <a:ext cx="1406503" cy="171730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610077" y="4753253"/>
            <a:ext cx="1406503" cy="171694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5610077" y="3308272"/>
            <a:ext cx="1406503" cy="17173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3524539" y="3369436"/>
            <a:ext cx="1393388" cy="17013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7931" y="5762625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Which connections?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At what rate?</a:t>
            </a:r>
            <a:endParaRPr lang="en-US" sz="3600" dirty="0"/>
          </a:p>
        </p:txBody>
      </p:sp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989931" y="1952625"/>
            <a:ext cx="1098627" cy="1678931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1227931" y="3705225"/>
            <a:ext cx="1098627" cy="1678931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161131" y="5838825"/>
            <a:ext cx="948155" cy="9838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94531" y="1800225"/>
            <a:ext cx="2895600" cy="38862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0131" y="1800225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Sybil</a:t>
            </a:r>
            <a:br>
              <a:rPr lang="en-US" sz="3600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attack!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9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Admission Control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pic>
        <p:nvPicPr>
          <p:cNvPr id="10" name="Picture 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229225"/>
            <a:ext cx="914400" cy="154087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 bwMode="auto">
          <a:xfrm>
            <a:off x="3590131" y="50768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0800000">
            <a:off x="1761331" y="50006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7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endCxn id="16" idx="2"/>
          </p:cNvCxnSpPr>
          <p:nvPr/>
        </p:nvCxnSpPr>
        <p:spPr>
          <a:xfrm flipH="1" flipV="1">
            <a:off x="2713831" y="3003869"/>
            <a:ext cx="419100" cy="176815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2"/>
          </p:cNvCxnSpPr>
          <p:nvPr/>
        </p:nvCxnSpPr>
        <p:spPr>
          <a:xfrm flipV="1">
            <a:off x="3132931" y="3003869"/>
            <a:ext cx="38100" cy="176815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2931" y="2867025"/>
            <a:ext cx="304800" cy="1752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132931" y="3095625"/>
            <a:ext cx="533400" cy="1600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132931" y="3248025"/>
            <a:ext cx="838200" cy="1447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447131" y="2943225"/>
            <a:ext cx="685800" cy="1828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218531" y="3095625"/>
            <a:ext cx="838200" cy="1600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3" idx="2"/>
          </p:cNvCxnSpPr>
          <p:nvPr/>
        </p:nvCxnSpPr>
        <p:spPr>
          <a:xfrm flipH="1" flipV="1">
            <a:off x="2028031" y="3341100"/>
            <a:ext cx="1104900" cy="143092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Admission Control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pic>
        <p:nvPicPr>
          <p:cNvPr id="10" name="Picture 9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229225"/>
            <a:ext cx="914400" cy="154087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 bwMode="auto">
          <a:xfrm>
            <a:off x="3590131" y="50768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0800000">
            <a:off x="1761331" y="50006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3" name="Picture 12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31" y="2442256"/>
            <a:ext cx="533400" cy="898844"/>
          </a:xfrm>
          <a:prstGeom prst="rect">
            <a:avLst/>
          </a:prstGeom>
        </p:spPr>
      </p:pic>
      <p:pic>
        <p:nvPicPr>
          <p:cNvPr id="14" name="Picture 13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333625"/>
            <a:ext cx="533400" cy="898844"/>
          </a:xfrm>
          <a:prstGeom prst="rect">
            <a:avLst/>
          </a:prstGeom>
        </p:spPr>
      </p:pic>
      <p:pic>
        <p:nvPicPr>
          <p:cNvPr id="15" name="Picture 14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31" y="2181225"/>
            <a:ext cx="533400" cy="898844"/>
          </a:xfrm>
          <a:prstGeom prst="rect">
            <a:avLst/>
          </a:prstGeom>
        </p:spPr>
      </p:pic>
      <p:pic>
        <p:nvPicPr>
          <p:cNvPr id="16" name="Picture 15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05025"/>
            <a:ext cx="533400" cy="898844"/>
          </a:xfrm>
          <a:prstGeom prst="rect">
            <a:avLst/>
          </a:prstGeom>
        </p:spPr>
      </p:pic>
      <p:pic>
        <p:nvPicPr>
          <p:cNvPr id="21" name="Picture 20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31" y="2442256"/>
            <a:ext cx="533400" cy="898844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31" y="2333625"/>
            <a:ext cx="533400" cy="898844"/>
          </a:xfrm>
          <a:prstGeom prst="rect">
            <a:avLst/>
          </a:prstGeom>
        </p:spPr>
      </p:pic>
      <p:pic>
        <p:nvPicPr>
          <p:cNvPr id="23" name="Picture 22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31" y="2181225"/>
            <a:ext cx="533400" cy="898844"/>
          </a:xfrm>
          <a:prstGeom prst="rect">
            <a:avLst/>
          </a:prstGeom>
        </p:spPr>
      </p:pic>
      <p:pic>
        <p:nvPicPr>
          <p:cNvPr id="24" name="Picture 23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31" y="2105025"/>
            <a:ext cx="533400" cy="89884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275931" y="195262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Sybil attack (connect only)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9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endCxn id="16" idx="2"/>
          </p:cNvCxnSpPr>
          <p:nvPr/>
        </p:nvCxnSpPr>
        <p:spPr>
          <a:xfrm flipH="1" flipV="1">
            <a:off x="2713831" y="3003869"/>
            <a:ext cx="419100" cy="176815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2"/>
          </p:cNvCxnSpPr>
          <p:nvPr/>
        </p:nvCxnSpPr>
        <p:spPr>
          <a:xfrm flipV="1">
            <a:off x="3132931" y="3003869"/>
            <a:ext cx="38100" cy="176815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2931" y="2867025"/>
            <a:ext cx="304800" cy="1752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132931" y="3095625"/>
            <a:ext cx="533400" cy="1600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132931" y="3248025"/>
            <a:ext cx="838200" cy="1447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2447131" y="2943225"/>
            <a:ext cx="685800" cy="18288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218531" y="3095625"/>
            <a:ext cx="838200" cy="1600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3" idx="2"/>
          </p:cNvCxnSpPr>
          <p:nvPr/>
        </p:nvCxnSpPr>
        <p:spPr>
          <a:xfrm flipH="1" flipV="1">
            <a:off x="2028031" y="3341100"/>
            <a:ext cx="1104900" cy="143092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Admission Control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pic>
        <p:nvPicPr>
          <p:cNvPr id="10" name="Picture 9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229225"/>
            <a:ext cx="914400" cy="154087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 bwMode="auto">
          <a:xfrm>
            <a:off x="3590131" y="50768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0800000">
            <a:off x="1761331" y="50006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13" name="Picture 12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31" y="2442256"/>
            <a:ext cx="533400" cy="898844"/>
          </a:xfrm>
          <a:prstGeom prst="rect">
            <a:avLst/>
          </a:prstGeom>
        </p:spPr>
      </p:pic>
      <p:pic>
        <p:nvPicPr>
          <p:cNvPr id="14" name="Picture 13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1" y="2333625"/>
            <a:ext cx="533400" cy="898844"/>
          </a:xfrm>
          <a:prstGeom prst="rect">
            <a:avLst/>
          </a:prstGeom>
        </p:spPr>
      </p:pic>
      <p:pic>
        <p:nvPicPr>
          <p:cNvPr id="15" name="Picture 14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31" y="2181225"/>
            <a:ext cx="533400" cy="898844"/>
          </a:xfrm>
          <a:prstGeom prst="rect">
            <a:avLst/>
          </a:prstGeom>
        </p:spPr>
      </p:pic>
      <p:pic>
        <p:nvPicPr>
          <p:cNvPr id="16" name="Picture 15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31" y="2105025"/>
            <a:ext cx="533400" cy="898844"/>
          </a:xfrm>
          <a:prstGeom prst="rect">
            <a:avLst/>
          </a:prstGeom>
        </p:spPr>
      </p:pic>
      <p:pic>
        <p:nvPicPr>
          <p:cNvPr id="21" name="Picture 20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31" y="2442256"/>
            <a:ext cx="533400" cy="898844"/>
          </a:xfrm>
          <a:prstGeom prst="rect">
            <a:avLst/>
          </a:prstGeom>
        </p:spPr>
      </p:pic>
      <p:pic>
        <p:nvPicPr>
          <p:cNvPr id="22" name="Picture 21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31" y="2333625"/>
            <a:ext cx="533400" cy="898844"/>
          </a:xfrm>
          <a:prstGeom prst="rect">
            <a:avLst/>
          </a:prstGeom>
        </p:spPr>
      </p:pic>
      <p:pic>
        <p:nvPicPr>
          <p:cNvPr id="23" name="Picture 22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31" y="2181225"/>
            <a:ext cx="533400" cy="898844"/>
          </a:xfrm>
          <a:prstGeom prst="rect">
            <a:avLst/>
          </a:prstGeom>
        </p:spPr>
      </p:pic>
      <p:pic>
        <p:nvPicPr>
          <p:cNvPr id="24" name="Picture 23" descr="client_attacker_checkere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31" y="2105025"/>
            <a:ext cx="533400" cy="898844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9"/>
          <a:stretch>
            <a:fillRect/>
          </a:stretch>
        </p:blipFill>
        <p:spPr>
          <a:xfrm>
            <a:off x="1837531" y="4238625"/>
            <a:ext cx="609600" cy="632538"/>
          </a:xfrm>
          <a:prstGeom prst="rect">
            <a:avLst/>
          </a:prstGeom>
        </p:spPr>
      </p:pic>
      <p:pic>
        <p:nvPicPr>
          <p:cNvPr id="32" name="Content Placeholder 6" descr="heartbea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0" y="53054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37331" y="652462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 drops to throttle rate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Admission Control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pic>
        <p:nvPicPr>
          <p:cNvPr id="10" name="Picture 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229225"/>
            <a:ext cx="914400" cy="154087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 bwMode="auto">
          <a:xfrm>
            <a:off x="3590131" y="50768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0800000">
            <a:off x="1761331" y="50006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75931" y="1952625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Disconnect </a:t>
            </a:r>
            <a:r>
              <a:rPr lang="en-US" sz="3600" dirty="0" err="1" smtClean="0"/>
              <a:t>sybils</a:t>
            </a:r>
            <a:endParaRPr lang="en-US" sz="3600" dirty="0"/>
          </a:p>
        </p:txBody>
      </p:sp>
      <p:pic>
        <p:nvPicPr>
          <p:cNvPr id="36" name="Picture 35"/>
          <p:cNvPicPr/>
          <p:nvPr/>
        </p:nvPicPr>
        <p:blipFill>
          <a:blip r:embed="rId8"/>
          <a:stretch>
            <a:fillRect/>
          </a:stretch>
        </p:blipFill>
        <p:spPr>
          <a:xfrm>
            <a:off x="1837531" y="4238625"/>
            <a:ext cx="609600" cy="6325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Admission Control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pic>
        <p:nvPicPr>
          <p:cNvPr id="10" name="Picture 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229225"/>
            <a:ext cx="914400" cy="154087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 bwMode="auto">
          <a:xfrm>
            <a:off x="3590131" y="50768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0800000">
            <a:off x="1761331" y="50006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2" name="Content Placeholder 6" descr="heartb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0" y="53054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37331" y="652462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 increases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8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Admission Control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pic>
        <p:nvPicPr>
          <p:cNvPr id="10" name="Picture 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229225"/>
            <a:ext cx="914400" cy="1540875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 bwMode="auto">
          <a:xfrm>
            <a:off x="3590131" y="50768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 rot="10800000">
            <a:off x="1761331" y="50006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2" name="Content Placeholder 6" descr="heartb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0" y="53054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37331" y="652462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 increases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923131" y="1876425"/>
            <a:ext cx="8229600" cy="9906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Is this attack “stealthy”?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002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Throttling Prototype</a:t>
            </a:r>
            <a:endParaRPr lang="en-US" dirty="0"/>
          </a:p>
        </p:txBody>
      </p:sp>
      <p:pic>
        <p:nvPicPr>
          <p:cNvPr id="10" name="Picture 9" descr="flag-proto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1" y="1724025"/>
            <a:ext cx="3657600" cy="2743200"/>
          </a:xfrm>
          <a:prstGeom prst="rect">
            <a:avLst/>
          </a:prstGeom>
        </p:spPr>
      </p:pic>
      <p:pic>
        <p:nvPicPr>
          <p:cNvPr id="11" name="Picture 10" descr="bitsplit-prototy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31" y="1724025"/>
            <a:ext cx="3657600" cy="2743200"/>
          </a:xfrm>
          <a:prstGeom prst="rect">
            <a:avLst/>
          </a:prstGeom>
        </p:spPr>
      </p:pic>
      <p:pic>
        <p:nvPicPr>
          <p:cNvPr id="12" name="Picture 11" descr="thresh-prototyp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31" y="4467225"/>
            <a:ext cx="3657600" cy="2743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14600" y="1571625"/>
            <a:ext cx="18375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</a:rPr>
              <a:t>bitsplit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9531" y="1571625"/>
            <a:ext cx="18375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flag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1131" y="4314825"/>
            <a:ext cx="183753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threshold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4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498711" y="2425579"/>
            <a:ext cx="2440565" cy="17081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98711" y="4635907"/>
            <a:ext cx="2440565" cy="1708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3540" y="4618826"/>
            <a:ext cx="2440565" cy="17081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77151" y="4601746"/>
            <a:ext cx="1965980" cy="17879"/>
          </a:xfrm>
          <a:prstGeom prst="line">
            <a:avLst/>
          </a:prstGeom>
          <a:ln w="381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3540" y="2446718"/>
            <a:ext cx="2440565" cy="1708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97344" y="2463799"/>
            <a:ext cx="2069587" cy="2222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Tor != Internet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5" y="5610225"/>
            <a:ext cx="8594725" cy="124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Specialized Tor performance enhancements</a:t>
            </a:r>
            <a:endParaRPr lang="en-US" dirty="0"/>
          </a:p>
          <a:p>
            <a:pPr lvl="1"/>
            <a:r>
              <a:rPr lang="en-US" strike="sngStrike" dirty="0" smtClean="0"/>
              <a:t>Reducing </a:t>
            </a:r>
            <a:r>
              <a:rPr lang="en-US" strike="sngStrike" dirty="0"/>
              <a:t>load: traffic admission </a:t>
            </a:r>
            <a:r>
              <a:rPr lang="en-US" strike="sngStrike" dirty="0" smtClean="0"/>
              <a:t>control</a:t>
            </a:r>
          </a:p>
          <a:p>
            <a:pPr lvl="1"/>
            <a:r>
              <a:rPr lang="en-US" dirty="0" smtClean="0"/>
              <a:t>Reducing </a:t>
            </a:r>
            <a:r>
              <a:rPr lang="en-US" dirty="0"/>
              <a:t>load, improving utilization: </a:t>
            </a:r>
            <a:r>
              <a:rPr lang="en-US" dirty="0">
                <a:solidFill>
                  <a:srgbClr val="FFFF00"/>
                </a:solidFill>
              </a:rPr>
              <a:t>congestion control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3794" y="1628009"/>
            <a:ext cx="907557" cy="1386589"/>
          </a:xfrm>
          <a:prstGeom prst="rect">
            <a:avLst/>
          </a:prstGeom>
        </p:spPr>
      </p:pic>
      <p:pic>
        <p:nvPicPr>
          <p:cNvPr id="7" name="Picture 6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3" name="Picture 2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57" y="2060333"/>
            <a:ext cx="1348723" cy="897538"/>
          </a:xfrm>
          <a:prstGeom prst="rect">
            <a:avLst/>
          </a:prstGeom>
        </p:spPr>
      </p:pic>
      <p:pic>
        <p:nvPicPr>
          <p:cNvPr id="11" name="Picture 10" descr="rou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051" y="2060333"/>
            <a:ext cx="1348723" cy="89753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8217077" y="3979695"/>
            <a:ext cx="1288191" cy="106892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217077" y="1888941"/>
            <a:ext cx="1288191" cy="106892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03794" y="3657964"/>
            <a:ext cx="907557" cy="1386589"/>
          </a:xfrm>
          <a:prstGeom prst="rect">
            <a:avLst/>
          </a:prstGeom>
        </p:spPr>
      </p:pic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84" y="3476485"/>
            <a:ext cx="1178055" cy="1438133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1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3282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3857625"/>
            <a:ext cx="1384054" cy="87793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2867025"/>
            <a:ext cx="1072850" cy="8895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2867025"/>
            <a:ext cx="705566" cy="1076449"/>
          </a:xfrm>
          <a:prstGeom prst="rect">
            <a:avLst/>
          </a:prstGeom>
        </p:spPr>
      </p:pic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3925367"/>
            <a:ext cx="705566" cy="1076449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4939749"/>
            <a:ext cx="705566" cy="1076449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331" y="3933825"/>
            <a:ext cx="1072850" cy="88954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4939749"/>
            <a:ext cx="1072850" cy="88954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1323897" y="3405250"/>
            <a:ext cx="1961434" cy="528575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56531" y="4379656"/>
            <a:ext cx="1865680" cy="1136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</p:cNvCxnSpPr>
          <p:nvPr/>
        </p:nvCxnSpPr>
        <p:spPr>
          <a:xfrm flipV="1">
            <a:off x="1323897" y="4772025"/>
            <a:ext cx="1885234" cy="70594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6" idx="1"/>
          </p:cNvCxnSpPr>
          <p:nvPr/>
        </p:nvCxnSpPr>
        <p:spPr>
          <a:xfrm flipV="1">
            <a:off x="6714331" y="3311795"/>
            <a:ext cx="1600200" cy="4696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6638131" y="4378595"/>
            <a:ext cx="1981200" cy="124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>
            <a:off x="6485731" y="4924425"/>
            <a:ext cx="1828800" cy="460094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1" y="2790825"/>
            <a:ext cx="638849" cy="618885"/>
          </a:xfrm>
          <a:prstGeom prst="rect">
            <a:avLst/>
          </a:prstGeom>
        </p:spPr>
      </p:pic>
      <p:pic>
        <p:nvPicPr>
          <p:cNvPr id="89" name="Picture 88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31" y="5381625"/>
            <a:ext cx="638849" cy="618885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 rot="879636">
            <a:off x="1933594" y="3205629"/>
            <a:ext cx="1310298" cy="355689"/>
            <a:chOff x="2895600" y="1581123"/>
            <a:chExt cx="983759" cy="307167"/>
          </a:xfrm>
        </p:grpSpPr>
        <p:sp>
          <p:nvSpPr>
            <p:cNvPr id="96" name="Rectangle 95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879636">
            <a:off x="6357011" y="5236848"/>
            <a:ext cx="1310298" cy="355689"/>
            <a:chOff x="2895600" y="1581123"/>
            <a:chExt cx="983759" cy="307167"/>
          </a:xfrm>
        </p:grpSpPr>
        <p:sp>
          <p:nvSpPr>
            <p:cNvPr id="30" name="Rectangle 29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79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2142331" y="5305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142331" y="5686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42331" y="6067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904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0531" y="545782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cells (max 500)</a:t>
            </a:r>
            <a:endParaRPr lang="en-US" dirty="0"/>
          </a:p>
        </p:txBody>
      </p:sp>
      <p:pic>
        <p:nvPicPr>
          <p:cNvPr id="21" name="Picture 2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76" y="3476625"/>
            <a:ext cx="1178055" cy="14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9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 bwMode="auto">
          <a:xfrm>
            <a:off x="2142331" y="5305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71331" y="27146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SENDME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2142331" y="5686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42331" y="60674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218531" y="3248025"/>
            <a:ext cx="48006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904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0531" y="5457826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cells (max 500)</a:t>
            </a:r>
            <a:endParaRPr lang="en-US" dirty="0"/>
          </a:p>
        </p:txBody>
      </p:sp>
      <p:pic>
        <p:nvPicPr>
          <p:cNvPr id="18" name="Picture 1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76" y="3476625"/>
            <a:ext cx="1178055" cy="14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523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0731" y="54578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cells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0285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285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285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381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381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6381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0" name="Picture 2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838825"/>
            <a:ext cx="914400" cy="1540875"/>
          </a:xfrm>
          <a:prstGeom prst="rect">
            <a:avLst/>
          </a:prstGeom>
        </p:spPr>
      </p:pic>
      <p:sp>
        <p:nvSpPr>
          <p:cNvPr id="31" name="Curved Left Arrow 30"/>
          <p:cNvSpPr/>
          <p:nvPr/>
        </p:nvSpPr>
        <p:spPr bwMode="auto">
          <a:xfrm>
            <a:off x="3590131" y="5686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Curved Left Arrow 31"/>
          <p:cNvSpPr/>
          <p:nvPr/>
        </p:nvSpPr>
        <p:spPr bwMode="auto">
          <a:xfrm rot="10800000">
            <a:off x="1761331" y="5610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523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0731" y="54578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cells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0285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285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285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381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381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6381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0" name="Picture 2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838825"/>
            <a:ext cx="914400" cy="1540875"/>
          </a:xfrm>
          <a:prstGeom prst="rect">
            <a:avLst/>
          </a:prstGeom>
        </p:spPr>
      </p:pic>
      <p:sp>
        <p:nvSpPr>
          <p:cNvPr id="31" name="Curved Left Arrow 30"/>
          <p:cNvSpPr/>
          <p:nvPr/>
        </p:nvSpPr>
        <p:spPr bwMode="auto">
          <a:xfrm>
            <a:off x="3590131" y="5686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Curved Left Arrow 31"/>
          <p:cNvSpPr/>
          <p:nvPr/>
        </p:nvSpPr>
        <p:spPr bwMode="auto">
          <a:xfrm rot="10800000">
            <a:off x="1761331" y="5610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7331" y="6531828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 drops to 0</a:t>
            </a:r>
            <a:endParaRPr lang="en-US" dirty="0"/>
          </a:p>
        </p:txBody>
      </p:sp>
      <p:pic>
        <p:nvPicPr>
          <p:cNvPr id="34" name="Content Placeholder 6" descr="heartb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-30734" y="53816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8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523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0731" y="54578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cells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0285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285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285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381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381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6381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0" name="Picture 2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838825"/>
            <a:ext cx="914400" cy="1540875"/>
          </a:xfrm>
          <a:prstGeom prst="rect">
            <a:avLst/>
          </a:prstGeom>
        </p:spPr>
      </p:pic>
      <p:sp>
        <p:nvSpPr>
          <p:cNvPr id="31" name="Curved Left Arrow 30"/>
          <p:cNvSpPr/>
          <p:nvPr/>
        </p:nvSpPr>
        <p:spPr bwMode="auto">
          <a:xfrm>
            <a:off x="3590131" y="5686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Curved Left Arrow 31"/>
          <p:cNvSpPr/>
          <p:nvPr/>
        </p:nvSpPr>
        <p:spPr bwMode="auto">
          <a:xfrm rot="10800000">
            <a:off x="1761331" y="5610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1331" y="27146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18531" y="3248025"/>
            <a:ext cx="48006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8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523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0731" y="54578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cells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0285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285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285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381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381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6381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0" name="Picture 2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838825"/>
            <a:ext cx="914400" cy="1540875"/>
          </a:xfrm>
          <a:prstGeom prst="rect">
            <a:avLst/>
          </a:prstGeom>
        </p:spPr>
      </p:pic>
      <p:sp>
        <p:nvSpPr>
          <p:cNvPr id="31" name="Curved Left Arrow 30"/>
          <p:cNvSpPr/>
          <p:nvPr/>
        </p:nvSpPr>
        <p:spPr bwMode="auto">
          <a:xfrm>
            <a:off x="3590131" y="5686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Curved Left Arrow 31"/>
          <p:cNvSpPr/>
          <p:nvPr/>
        </p:nvSpPr>
        <p:spPr bwMode="auto">
          <a:xfrm rot="10800000">
            <a:off x="1761331" y="5610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1331" y="27146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18531" y="3248025"/>
            <a:ext cx="48006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7331" y="6524625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 increases</a:t>
            </a:r>
            <a:endParaRPr lang="en-US" dirty="0"/>
          </a:p>
        </p:txBody>
      </p:sp>
      <p:pic>
        <p:nvPicPr>
          <p:cNvPr id="37" name="Content Placeholder 6" descr="heartb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-30734" y="53816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48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Control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9331" y="4618414"/>
            <a:ext cx="7010400" cy="7741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1" y="3476625"/>
            <a:ext cx="1178055" cy="14381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857331" y="3979695"/>
            <a:ext cx="1288191" cy="10689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3774" y="3657964"/>
            <a:ext cx="907557" cy="1386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2523331" y="3528814"/>
            <a:ext cx="1143000" cy="1395611"/>
          </a:xfrm>
          <a:prstGeom prst="rect">
            <a:avLst/>
          </a:prstGeom>
        </p:spPr>
      </p:pic>
      <p:pic>
        <p:nvPicPr>
          <p:cNvPr id="9" name="Picture 8" descr="relay_attacker_checker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731" y="3476625"/>
            <a:ext cx="1143000" cy="14467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2523331" y="5381625"/>
            <a:ext cx="33528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0731" y="54578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 cells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60285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285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285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38131" y="5229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638131" y="5610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638131" y="5991225"/>
            <a:ext cx="533400" cy="304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pic>
        <p:nvPicPr>
          <p:cNvPr id="30" name="Picture 29" descr="client_attacker_checkere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31" y="5838825"/>
            <a:ext cx="914400" cy="1540875"/>
          </a:xfrm>
          <a:prstGeom prst="rect">
            <a:avLst/>
          </a:prstGeom>
        </p:spPr>
      </p:pic>
      <p:sp>
        <p:nvSpPr>
          <p:cNvPr id="31" name="Curved Left Arrow 30"/>
          <p:cNvSpPr/>
          <p:nvPr/>
        </p:nvSpPr>
        <p:spPr bwMode="auto">
          <a:xfrm>
            <a:off x="3590131" y="5686425"/>
            <a:ext cx="838200" cy="12954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2" name="Curved Left Arrow 31"/>
          <p:cNvSpPr/>
          <p:nvPr/>
        </p:nvSpPr>
        <p:spPr bwMode="auto">
          <a:xfrm rot="10800000">
            <a:off x="1761331" y="5610225"/>
            <a:ext cx="838200" cy="1219200"/>
          </a:xfrm>
          <a:prstGeom prst="curvedLef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1331" y="271462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218531" y="3248025"/>
            <a:ext cx="4800600" cy="0"/>
          </a:xfrm>
          <a:prstGeom prst="line">
            <a:avLst/>
          </a:prstGeom>
          <a:ln w="50800">
            <a:solidFill>
              <a:schemeClr val="bg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7331" y="6524625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Throughput increases</a:t>
            </a:r>
            <a:endParaRPr lang="en-US" dirty="0"/>
          </a:p>
        </p:txBody>
      </p:sp>
      <p:pic>
        <p:nvPicPr>
          <p:cNvPr id="37" name="Content Placeholder 6" descr="heartb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-30734" y="5381625"/>
            <a:ext cx="2008549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923131" y="1876425"/>
            <a:ext cx="8229600" cy="9906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Is this attack “stealthy”?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387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Throttling Prototype</a:t>
            </a:r>
            <a:endParaRPr lang="en-US" dirty="0"/>
          </a:p>
        </p:txBody>
      </p:sp>
      <p:pic>
        <p:nvPicPr>
          <p:cNvPr id="4" name="Picture 3" descr="cong-prototpy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39" y="2062449"/>
            <a:ext cx="6180492" cy="463536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extBox 4"/>
          <p:cNvSpPr txBox="1"/>
          <p:nvPr/>
        </p:nvSpPr>
        <p:spPr>
          <a:xfrm>
            <a:off x="8009731" y="6709865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0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Induced Throttling Results</a:t>
            </a:r>
            <a:endParaRPr lang="en-US" dirty="0"/>
          </a:p>
        </p:txBody>
      </p:sp>
      <p:pic>
        <p:nvPicPr>
          <p:cNvPr id="6" name="Picture 5" descr="c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1" y="2296405"/>
            <a:ext cx="4856430" cy="323762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cong-smooth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3928004"/>
            <a:ext cx="5037932" cy="33586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TextBox 7"/>
          <p:cNvSpPr txBox="1"/>
          <p:nvPr/>
        </p:nvSpPr>
        <p:spPr>
          <a:xfrm>
            <a:off x="694531" y="2257425"/>
            <a:ext cx="3657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Raw throughput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2731" y="3933825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Smoothed throughput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131" y="6731853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Geddes </a:t>
            </a:r>
            <a:r>
              <a:rPr lang="en-US" dirty="0" err="1" smtClean="0"/>
              <a:t>et.al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PETS’13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2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Background</a:t>
            </a:r>
          </a:p>
          <a:p>
            <a:r>
              <a:rPr lang="en-US" strike="sngStrike" dirty="0" smtClean="0"/>
              <a:t>Security </a:t>
            </a:r>
            <a:r>
              <a:rPr lang="en-US" strike="sngStrike" dirty="0" smtClean="0"/>
              <a:t>against </a:t>
            </a:r>
            <a:r>
              <a:rPr lang="en-US" strike="sngStrike" dirty="0" smtClean="0"/>
              <a:t>correlation (end-to-end)</a:t>
            </a:r>
            <a:endParaRPr lang="en-US" strike="sngStrike" dirty="0" smtClean="0"/>
          </a:p>
          <a:p>
            <a:pPr lvl="1"/>
            <a:r>
              <a:rPr lang="en-US" strike="sngStrike" dirty="0"/>
              <a:t>Metrics and methodology</a:t>
            </a:r>
          </a:p>
          <a:p>
            <a:pPr lvl="1"/>
            <a:r>
              <a:rPr lang="en-US" strike="sngStrike" dirty="0"/>
              <a:t>Node adversaries</a:t>
            </a:r>
          </a:p>
          <a:p>
            <a:pPr lvl="1"/>
            <a:r>
              <a:rPr lang="en-US" strike="sngStrike" dirty="0"/>
              <a:t>Link </a:t>
            </a:r>
            <a:r>
              <a:rPr lang="en-US" strike="sngStrike" dirty="0" smtClean="0"/>
              <a:t>adversaries</a:t>
            </a:r>
          </a:p>
          <a:p>
            <a:r>
              <a:rPr lang="en-US" strike="sngStrike" dirty="0"/>
              <a:t>Correlation </a:t>
            </a:r>
            <a:r>
              <a:rPr lang="en-US" strike="sngStrike" dirty="0" smtClean="0"/>
              <a:t>attacks (partial)</a:t>
            </a:r>
            <a:endParaRPr lang="en-US" strike="sngStrike" dirty="0"/>
          </a:p>
          <a:p>
            <a:pPr lvl="1"/>
            <a:r>
              <a:rPr lang="en-US" strike="sngStrike" dirty="0"/>
              <a:t>Stealthy throughput</a:t>
            </a:r>
          </a:p>
          <a:p>
            <a:pPr lvl="1"/>
            <a:r>
              <a:rPr lang="en-US" strike="sngStrike" dirty="0"/>
              <a:t>Induced </a:t>
            </a:r>
            <a:r>
              <a:rPr lang="en-US" strike="sngStrike" dirty="0" smtClean="0"/>
              <a:t>throttling</a:t>
            </a:r>
            <a:endParaRPr lang="en-US" strike="sngStrike" dirty="0"/>
          </a:p>
          <a:p>
            <a:pPr lvl="2"/>
            <a:r>
              <a:rPr lang="en-US" strike="sngStrike" dirty="0"/>
              <a:t>Traffic admission control</a:t>
            </a:r>
          </a:p>
          <a:p>
            <a:pPr lvl="2"/>
            <a:r>
              <a:rPr lang="en-US" strike="sngStrike" dirty="0"/>
              <a:t>Congestion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3282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3857625"/>
            <a:ext cx="1384054" cy="87793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2867025"/>
            <a:ext cx="1072850" cy="8895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2867025"/>
            <a:ext cx="705566" cy="1076449"/>
          </a:xfrm>
          <a:prstGeom prst="rect">
            <a:avLst/>
          </a:prstGeom>
        </p:spPr>
      </p:pic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3925367"/>
            <a:ext cx="705566" cy="1076449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4939749"/>
            <a:ext cx="705566" cy="1076449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331" y="3933825"/>
            <a:ext cx="1072850" cy="88954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4939749"/>
            <a:ext cx="1072850" cy="88954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1323897" y="3405250"/>
            <a:ext cx="1961434" cy="528575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56531" y="4379656"/>
            <a:ext cx="1865680" cy="1136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</p:cNvCxnSpPr>
          <p:nvPr/>
        </p:nvCxnSpPr>
        <p:spPr>
          <a:xfrm flipV="1">
            <a:off x="1323897" y="4772025"/>
            <a:ext cx="1885234" cy="70594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6" idx="1"/>
          </p:cNvCxnSpPr>
          <p:nvPr/>
        </p:nvCxnSpPr>
        <p:spPr>
          <a:xfrm flipV="1">
            <a:off x="6714331" y="3311795"/>
            <a:ext cx="1600200" cy="4696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6638131" y="4378595"/>
            <a:ext cx="1981200" cy="124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>
            <a:off x="6485731" y="4924425"/>
            <a:ext cx="1828800" cy="460094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1" y="2790825"/>
            <a:ext cx="638849" cy="618885"/>
          </a:xfrm>
          <a:prstGeom prst="rect">
            <a:avLst/>
          </a:prstGeom>
        </p:spPr>
      </p:pic>
      <p:pic>
        <p:nvPicPr>
          <p:cNvPr id="89" name="Picture 88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31" y="5381625"/>
            <a:ext cx="638849" cy="618885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 rot="879636">
            <a:off x="1933594" y="3205629"/>
            <a:ext cx="1310298" cy="355689"/>
            <a:chOff x="2895600" y="1581123"/>
            <a:chExt cx="983759" cy="307167"/>
          </a:xfrm>
        </p:grpSpPr>
        <p:sp>
          <p:nvSpPr>
            <p:cNvPr id="96" name="Rectangle 95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Content Placeholder 6" descr="heartbea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1608931" y="1647825"/>
            <a:ext cx="217580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Content Placeholder 6" descr="heartbea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5723731" y="5915025"/>
            <a:ext cx="217580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28"/>
          <p:cNvGrpSpPr/>
          <p:nvPr/>
        </p:nvGrpSpPr>
        <p:grpSpPr>
          <a:xfrm rot="879636">
            <a:off x="6357011" y="5236848"/>
            <a:ext cx="1310298" cy="355689"/>
            <a:chOff x="2895600" y="1581123"/>
            <a:chExt cx="983759" cy="307167"/>
          </a:xfrm>
        </p:grpSpPr>
        <p:sp>
          <p:nvSpPr>
            <p:cNvPr id="30" name="Rectangle 29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277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2139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2714625"/>
            <a:ext cx="1384054" cy="87793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1724025"/>
            <a:ext cx="1072850" cy="8895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1724025"/>
            <a:ext cx="705566" cy="1076449"/>
          </a:xfrm>
          <a:prstGeom prst="rect">
            <a:avLst/>
          </a:prstGeom>
        </p:spPr>
      </p:pic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2782367"/>
            <a:ext cx="705566" cy="1076449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3796749"/>
            <a:ext cx="705566" cy="1076449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331" y="2790825"/>
            <a:ext cx="1072850" cy="88954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3796749"/>
            <a:ext cx="1072850" cy="88954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1323897" y="2262250"/>
            <a:ext cx="1961434" cy="528575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56531" y="3236656"/>
            <a:ext cx="1865680" cy="1136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</p:cNvCxnSpPr>
          <p:nvPr/>
        </p:nvCxnSpPr>
        <p:spPr>
          <a:xfrm flipV="1">
            <a:off x="1323897" y="3629025"/>
            <a:ext cx="1885234" cy="70594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6" idx="1"/>
          </p:cNvCxnSpPr>
          <p:nvPr/>
        </p:nvCxnSpPr>
        <p:spPr>
          <a:xfrm flipV="1">
            <a:off x="6714331" y="2168795"/>
            <a:ext cx="1600200" cy="4696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6638131" y="3235595"/>
            <a:ext cx="1981200" cy="124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>
            <a:off x="6485731" y="3781425"/>
            <a:ext cx="1828800" cy="460094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1" y="1647825"/>
            <a:ext cx="638849" cy="618885"/>
          </a:xfrm>
          <a:prstGeom prst="rect">
            <a:avLst/>
          </a:prstGeom>
        </p:spPr>
      </p:pic>
      <p:pic>
        <p:nvPicPr>
          <p:cNvPr id="89" name="Picture 88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31" y="4238625"/>
            <a:ext cx="638849" cy="618885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 rot="879636">
            <a:off x="1933594" y="2062629"/>
            <a:ext cx="1310298" cy="355689"/>
            <a:chOff x="2895600" y="1581123"/>
            <a:chExt cx="983759" cy="307167"/>
          </a:xfrm>
        </p:grpSpPr>
        <p:sp>
          <p:nvSpPr>
            <p:cNvPr id="96" name="Rectangle 95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879636">
            <a:off x="6357011" y="4093848"/>
            <a:ext cx="1310298" cy="355689"/>
            <a:chOff x="2895600" y="1581123"/>
            <a:chExt cx="983759" cy="307167"/>
          </a:xfrm>
        </p:grpSpPr>
        <p:sp>
          <p:nvSpPr>
            <p:cNvPr id="30" name="Rectangle 29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923131" y="5457825"/>
            <a:ext cx="8229600" cy="1600200"/>
          </a:xfrm>
          <a:prstGeom prst="rect">
            <a:avLst/>
          </a:prstGeom>
          <a:solidFill>
            <a:schemeClr val="bg2"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sz="4000" dirty="0" smtClean="0"/>
              <a:t>How might we defend against ALL traffic correlation attacks?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80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95425"/>
            <a:ext cx="8564563" cy="1620838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6531" y="3705225"/>
            <a:ext cx="7053263" cy="1931988"/>
          </a:xfrm>
        </p:spPr>
        <p:txBody>
          <a:bodyPr/>
          <a:lstStyle/>
          <a:p>
            <a:r>
              <a:rPr lang="en-US" dirty="0" smtClean="0"/>
              <a:t>rob.g.jansen@nrl.navy.mil</a:t>
            </a:r>
          </a:p>
        </p:txBody>
      </p:sp>
      <p:pic>
        <p:nvPicPr>
          <p:cNvPr id="10" name="Content Placeholder 3" descr="evil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7" t="-1339" r="-15414" b="18866"/>
          <a:stretch/>
        </p:blipFill>
        <p:spPr>
          <a:xfrm>
            <a:off x="7704931" y="4314825"/>
            <a:ext cx="2961604" cy="366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1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Presented a realistic and comprehensive analysis of Tor’s security against traffic </a:t>
            </a:r>
            <a:r>
              <a:rPr lang="en-US" dirty="0" smtClean="0"/>
              <a:t>correlation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User behavior/location heavily affects anonymity against realistic </a:t>
            </a:r>
            <a:r>
              <a:rPr lang="en-US" dirty="0" smtClean="0"/>
              <a:t>adversaries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An adversary with 100 </a:t>
            </a:r>
            <a:r>
              <a:rPr lang="en-US" dirty="0" err="1"/>
              <a:t>MiB</a:t>
            </a:r>
            <a:r>
              <a:rPr lang="en-US" dirty="0"/>
              <a:t>/s of bandwidth has a &gt;50% probability of de-</a:t>
            </a:r>
            <a:r>
              <a:rPr lang="en-US" dirty="0" err="1"/>
              <a:t>anonymizing</a:t>
            </a:r>
            <a:r>
              <a:rPr lang="en-US" dirty="0"/>
              <a:t> the average Tor user within 3 months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Open </a:t>
            </a:r>
            <a:r>
              <a:rPr lang="en-US" dirty="0" smtClean="0"/>
              <a:t>Questions: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Does </a:t>
            </a:r>
            <a:r>
              <a:rPr lang="en-US" dirty="0"/>
              <a:t>the current Tor guard rotation period hurt anonymity?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Are </a:t>
            </a:r>
            <a:r>
              <a:rPr lang="en-US" dirty="0"/>
              <a:t>there ways to select relays that can avoid adversaries?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21035" y="7009642"/>
            <a:ext cx="2351035" cy="402652"/>
          </a:xfrm>
          <a:prstGeom prst="rect">
            <a:avLst/>
          </a:prstGeom>
        </p:spPr>
        <p:txBody>
          <a:bodyPr lIns="100785" tIns="50393" rIns="100785" bIns="50393"/>
          <a:lstStyle/>
          <a:p>
            <a:fld id="{EF79A8D7-8563-1D41-8745-9B17EC07E15F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5" name="Picture 4" descr="vary-guards.typical.2012-10--2013-03.2012-10--2013-03.144618-3-82033-0-adv.exit-guard-comp-times.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3" y="1563340"/>
            <a:ext cx="8730202" cy="54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62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is Efficient: ~65% Utilization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0" y="1563340"/>
            <a:ext cx="8888679" cy="55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Correlation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3312081" y="3282035"/>
            <a:ext cx="3265714" cy="2195242"/>
          </a:xfrm>
          <a:prstGeom prst="cloud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or_project_logo_h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31" y="3857625"/>
            <a:ext cx="1384054" cy="877930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2867025"/>
            <a:ext cx="1072850" cy="889540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2867025"/>
            <a:ext cx="705566" cy="1076449"/>
          </a:xfrm>
          <a:prstGeom prst="rect">
            <a:avLst/>
          </a:prstGeom>
        </p:spPr>
      </p:pic>
      <p:pic>
        <p:nvPicPr>
          <p:cNvPr id="78" name="Picture 77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3925367"/>
            <a:ext cx="705566" cy="1076449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4"/>
          <a:stretch>
            <a:fillRect/>
          </a:stretch>
        </p:blipFill>
        <p:spPr>
          <a:xfrm>
            <a:off x="618331" y="4939749"/>
            <a:ext cx="705566" cy="1076449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3"/>
          <a:stretch>
            <a:fillRect/>
          </a:stretch>
        </p:blipFill>
        <p:spPr>
          <a:xfrm>
            <a:off x="8619331" y="3933825"/>
            <a:ext cx="1072850" cy="889540"/>
          </a:xfrm>
          <a:prstGeom prst="rect">
            <a:avLst/>
          </a:prstGeom>
        </p:spPr>
      </p:pic>
      <p:pic>
        <p:nvPicPr>
          <p:cNvPr id="81" name="Picture 8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4531" y="4939749"/>
            <a:ext cx="1072850" cy="88954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1323897" y="3405250"/>
            <a:ext cx="1961434" cy="528575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56531" y="4379656"/>
            <a:ext cx="1865680" cy="1136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3"/>
          </p:cNvCxnSpPr>
          <p:nvPr/>
        </p:nvCxnSpPr>
        <p:spPr>
          <a:xfrm flipV="1">
            <a:off x="1323897" y="4772025"/>
            <a:ext cx="1885234" cy="705949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6" idx="1"/>
          </p:cNvCxnSpPr>
          <p:nvPr/>
        </p:nvCxnSpPr>
        <p:spPr>
          <a:xfrm flipV="1">
            <a:off x="6714331" y="3311795"/>
            <a:ext cx="1600200" cy="4696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6638131" y="4378595"/>
            <a:ext cx="1981200" cy="12430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1"/>
          </p:cNvCxnSpPr>
          <p:nvPr/>
        </p:nvCxnSpPr>
        <p:spPr>
          <a:xfrm>
            <a:off x="6485731" y="4924425"/>
            <a:ext cx="1828800" cy="460094"/>
          </a:xfrm>
          <a:prstGeom prst="straightConnector1">
            <a:avLst/>
          </a:prstGeom>
          <a:ln w="50800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1" y="2790825"/>
            <a:ext cx="638849" cy="618885"/>
          </a:xfrm>
          <a:prstGeom prst="rect">
            <a:avLst/>
          </a:prstGeom>
        </p:spPr>
      </p:pic>
      <p:pic>
        <p:nvPicPr>
          <p:cNvPr id="89" name="Picture 88" descr="Devil_001_Head_Cart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31" y="5381625"/>
            <a:ext cx="638849" cy="618885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 rot="879636">
            <a:off x="1933594" y="3205629"/>
            <a:ext cx="1310298" cy="355689"/>
            <a:chOff x="2895600" y="1581123"/>
            <a:chExt cx="983759" cy="307167"/>
          </a:xfrm>
        </p:grpSpPr>
        <p:sp>
          <p:nvSpPr>
            <p:cNvPr id="96" name="Rectangle 95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Content Placeholder 6" descr="heartbea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1608931" y="1647825"/>
            <a:ext cx="217580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Content Placeholder 6" descr="heartbea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9" r="-13269"/>
          <a:stretch>
            <a:fillRect/>
          </a:stretch>
        </p:blipFill>
        <p:spPr bwMode="auto">
          <a:xfrm>
            <a:off x="5723731" y="5915025"/>
            <a:ext cx="217580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28"/>
          <p:cNvGrpSpPr/>
          <p:nvPr/>
        </p:nvGrpSpPr>
        <p:grpSpPr>
          <a:xfrm rot="879636">
            <a:off x="6357011" y="5236848"/>
            <a:ext cx="1310298" cy="355689"/>
            <a:chOff x="2895600" y="1581123"/>
            <a:chExt cx="983759" cy="307167"/>
          </a:xfrm>
        </p:grpSpPr>
        <p:sp>
          <p:nvSpPr>
            <p:cNvPr id="30" name="Rectangle 29"/>
            <p:cNvSpPr/>
            <p:nvPr/>
          </p:nvSpPr>
          <p:spPr>
            <a:xfrm>
              <a:off x="3479702" y="1586046"/>
              <a:ext cx="157238" cy="2880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95600" y="1600200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22121" y="1581123"/>
              <a:ext cx="157238" cy="28809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ular Callout 32"/>
          <p:cNvSpPr/>
          <p:nvPr/>
        </p:nvSpPr>
        <p:spPr bwMode="auto">
          <a:xfrm>
            <a:off x="2142331" y="6067425"/>
            <a:ext cx="2667000" cy="838200"/>
          </a:xfrm>
          <a:prstGeom prst="wedgeRectCallout">
            <a:avLst>
              <a:gd name="adj1" fmla="val 78938"/>
              <a:gd name="adj2" fmla="val -44747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The biggest threat to Tor’s anonymity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3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Hiragino Mincho Pro W3"/>
        <a:cs typeface="Hiragino Mincho Pro W3"/>
      </a:majorFont>
      <a:minorFont>
        <a:latin typeface="Arial"/>
        <a:ea typeface="Hiragino Mincho Pro W3"/>
        <a:cs typeface="Hiragino Mincho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40511</TotalTime>
  <Words>2140</Words>
  <Application>Microsoft Macintosh PowerPoint</Application>
  <PresentationFormat>Custom</PresentationFormat>
  <Paragraphs>546</Paragraphs>
  <Slides>83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Blank Presentation</vt:lpstr>
      <vt:lpstr>On Traffic Analysis in Tor</vt:lpstr>
      <vt:lpstr>Anonymity with Tor</vt:lpstr>
      <vt:lpstr>Anonymity with Tor</vt:lpstr>
      <vt:lpstr>Traffic Correlation</vt:lpstr>
      <vt:lpstr>Traffic Correlation</vt:lpstr>
      <vt:lpstr>Traffic Correlation</vt:lpstr>
      <vt:lpstr>Traffic Correlation</vt:lpstr>
      <vt:lpstr>Traffic Correlation</vt:lpstr>
      <vt:lpstr>Traffic Correlation</vt:lpstr>
      <vt:lpstr>Traffic Correlation</vt:lpstr>
      <vt:lpstr>Anonymity with Onion Routing</vt:lpstr>
      <vt:lpstr>Traffic Correlation</vt:lpstr>
      <vt:lpstr>Traffic Correlation</vt:lpstr>
      <vt:lpstr>Traffic Correlation</vt:lpstr>
      <vt:lpstr>Traffic Correlation</vt:lpstr>
      <vt:lpstr>Traffic Correlation</vt:lpstr>
      <vt:lpstr>Traffic Correlation</vt:lpstr>
      <vt:lpstr>Outline</vt:lpstr>
      <vt:lpstr>Traffic Correlation</vt:lpstr>
      <vt:lpstr>Traffic Correlation</vt:lpstr>
      <vt:lpstr>Security Metrics</vt:lpstr>
      <vt:lpstr>Security Metrics</vt:lpstr>
      <vt:lpstr>Approach: Overview</vt:lpstr>
      <vt:lpstr>Approach: User Profiles</vt:lpstr>
      <vt:lpstr>Approach: User Profiles</vt:lpstr>
      <vt:lpstr>Approach: User Profiles</vt:lpstr>
      <vt:lpstr>User Behavior Affects  Relay Selection</vt:lpstr>
      <vt:lpstr>Approach: Tor Network Data</vt:lpstr>
      <vt:lpstr>Approach: Simulate Tor with TorPS</vt:lpstr>
      <vt:lpstr>Approach: Overview</vt:lpstr>
      <vt:lpstr>Outline</vt:lpstr>
      <vt:lpstr>Node Adversary</vt:lpstr>
      <vt:lpstr>Node Adversary</vt:lpstr>
      <vt:lpstr>Node Adversary</vt:lpstr>
      <vt:lpstr>Time to First Compromised Circuit</vt:lpstr>
      <vt:lpstr>Fraction of Compromised Streams</vt:lpstr>
      <vt:lpstr>Outline</vt:lpstr>
      <vt:lpstr>Network Adversary</vt:lpstr>
      <vt:lpstr>Network Adversary</vt:lpstr>
      <vt:lpstr>Network Adversary</vt:lpstr>
      <vt:lpstr>Network Adversary</vt:lpstr>
      <vt:lpstr>Network Adversary</vt:lpstr>
      <vt:lpstr>Simulating a Network Adversary</vt:lpstr>
      <vt:lpstr>Simulating a Network Adversary</vt:lpstr>
      <vt:lpstr>Simulating a Network Adversary</vt:lpstr>
      <vt:lpstr>Selecting Network Adversaries</vt:lpstr>
      <vt:lpstr>Adversary Controls One AS</vt:lpstr>
      <vt:lpstr>Adversary Controls One IXP Organization</vt:lpstr>
      <vt:lpstr>Adversary Controls One IXP Organization</vt:lpstr>
      <vt:lpstr>Traffic Correlation</vt:lpstr>
      <vt:lpstr>Outline</vt:lpstr>
      <vt:lpstr>Traffic Correlation: Throughput</vt:lpstr>
      <vt:lpstr>Traffic Correlation: Throughput</vt:lpstr>
      <vt:lpstr>Traffic Correlation: Throughput</vt:lpstr>
      <vt:lpstr>Traffic Correlation: Throughput</vt:lpstr>
      <vt:lpstr>Traffic Correlation: Throughput</vt:lpstr>
      <vt:lpstr>Outline</vt:lpstr>
      <vt:lpstr>Tor != Internet</vt:lpstr>
      <vt:lpstr>Traffic Admission Control</vt:lpstr>
      <vt:lpstr>Traffic Admission Control</vt:lpstr>
      <vt:lpstr>Traffic Admission Control</vt:lpstr>
      <vt:lpstr>Traffic Admission Control</vt:lpstr>
      <vt:lpstr>Traffic Admission Control</vt:lpstr>
      <vt:lpstr>Traffic Admission Control</vt:lpstr>
      <vt:lpstr>Traffic Admission Control</vt:lpstr>
      <vt:lpstr>Traffic Admission Control</vt:lpstr>
      <vt:lpstr>Traffic Admission Control</vt:lpstr>
      <vt:lpstr>Induced Throttling Prototype</vt:lpstr>
      <vt:lpstr>Tor != Internet</vt:lpstr>
      <vt:lpstr>Congestion Control</vt:lpstr>
      <vt:lpstr>Congestion Control</vt:lpstr>
      <vt:lpstr>Congestion Control</vt:lpstr>
      <vt:lpstr>Congestion Control</vt:lpstr>
      <vt:lpstr>Congestion Control</vt:lpstr>
      <vt:lpstr>Congestion Control</vt:lpstr>
      <vt:lpstr>Congestion Control</vt:lpstr>
      <vt:lpstr>Induced Throttling Prototype</vt:lpstr>
      <vt:lpstr>Induced Throttling Results</vt:lpstr>
      <vt:lpstr>Outline</vt:lpstr>
      <vt:lpstr>Traffic Correlation</vt:lpstr>
      <vt:lpstr>Questions?</vt:lpstr>
      <vt:lpstr>Conclusion</vt:lpstr>
      <vt:lpstr>Tor is Efficient: ~65% Utilization</vt:lpstr>
    </vt:vector>
  </TitlesOfParts>
  <Manager/>
  <Company>Paul Syverson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Proposal #: 55-P080-08 Presenter: Paul Syverson      Code 5543      (202) 404-7931      syverson@itd.nrl.navy.mil  Funding Summary: $870000,  FY08-FY10</dc:title>
  <dc:subject/>
  <dc:creator/>
  <cp:keywords/>
  <dc:description/>
  <cp:lastModifiedBy>Rob Jansen</cp:lastModifiedBy>
  <cp:revision>276</cp:revision>
  <cp:lastPrinted>2011-06-08T15:26:59Z</cp:lastPrinted>
  <dcterms:created xsi:type="dcterms:W3CDTF">2011-10-13T20:08:31Z</dcterms:created>
  <dcterms:modified xsi:type="dcterms:W3CDTF">2014-04-03T17:33:55Z</dcterms:modified>
  <cp:category/>
</cp:coreProperties>
</file>