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794500" cy="99314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2C7EC-3572-41C0-A2DF-E716D2BAA07B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82889-0E93-4263-9472-C7A9C3252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9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1475" y="0"/>
            <a:ext cx="1474" cy="164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1" name="Rectangle 2"/>
          <p:cNvSpPr txBox="1">
            <a:spLocks noChangeArrowheads="1"/>
          </p:cNvSpPr>
          <p:nvPr>
            <p:ph type="body"/>
          </p:nvPr>
        </p:nvSpPr>
        <p:spPr>
          <a:xfrm>
            <a:off x="679745" y="4717744"/>
            <a:ext cx="5424688" cy="4456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18.12.2012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18.12.2012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18.12.2012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18.12.2012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18.12.2012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18.12.2012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18.12.2012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18.12.2012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18.12.2012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18.12.2012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18.12.2012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AF66-0BE7-423D-A1D1-0E9F1936AD3A}" type="datetimeFigureOut">
              <a:rPr lang="fi-FI" smtClean="0"/>
              <a:t>18.12.2012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Figures</a:t>
            </a:r>
            <a:r>
              <a:rPr lang="fi-FI" dirty="0" smtClean="0"/>
              <a:t> for TCE </a:t>
            </a:r>
            <a:r>
              <a:rPr lang="fi-FI" dirty="0" err="1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December</a:t>
            </a:r>
            <a:r>
              <a:rPr lang="fi-FI" dirty="0" smtClean="0"/>
              <a:t> 2012</a:t>
            </a:r>
          </a:p>
          <a:p>
            <a:r>
              <a:rPr lang="fi-FI" dirty="0" smtClean="0"/>
              <a:t>Erno Salminen</a:t>
            </a:r>
          </a:p>
          <a:p>
            <a:r>
              <a:rPr lang="fi-FI" dirty="0" smtClean="0"/>
              <a:t>Tampere </a:t>
            </a:r>
            <a:r>
              <a:rPr lang="fi-FI" dirty="0" err="1" smtClean="0"/>
              <a:t>University</a:t>
            </a:r>
            <a:r>
              <a:rPr lang="fi-FI" dirty="0" smtClean="0"/>
              <a:t>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627225"/>
            <a:ext cx="8136904" cy="272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smtClean="0"/>
              <a:t>TCE </a:t>
            </a:r>
            <a:r>
              <a:rPr lang="fi-FI" dirty="0" err="1" smtClean="0"/>
              <a:t>toolset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8" y="5396919"/>
            <a:ext cx="1835696" cy="13767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77" y="44625"/>
            <a:ext cx="1099528" cy="138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ded Corner 3"/>
          <p:cNvSpPr/>
          <p:nvPr/>
        </p:nvSpPr>
        <p:spPr>
          <a:xfrm>
            <a:off x="3426872" y="546748"/>
            <a:ext cx="1944216" cy="648072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C/C++/</a:t>
            </a:r>
          </a:p>
          <a:p>
            <a:pPr algn="ctr"/>
            <a:r>
              <a:rPr lang="fi-FI" b="1" dirty="0" err="1" smtClean="0">
                <a:solidFill>
                  <a:schemeClr val="tx1"/>
                </a:solidFill>
              </a:rPr>
              <a:t>OpenCL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169708" y="5876320"/>
            <a:ext cx="1944216" cy="648072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bg1"/>
                </a:solidFill>
              </a:rPr>
              <a:t>FGPA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045649" y="1250325"/>
            <a:ext cx="648072" cy="52249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0" y="2555560"/>
            <a:ext cx="1941856" cy="102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933692"/>
            <a:ext cx="1422028" cy="165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19" y="2159624"/>
            <a:ext cx="2248189" cy="136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88" y="2053013"/>
            <a:ext cx="1387872" cy="152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4856" y="3583039"/>
            <a:ext cx="12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Design TTA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89592" y="3583039"/>
            <a:ext cx="14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chemeClr val="bg1"/>
                </a:solidFill>
              </a:rPr>
              <a:t>Generate</a:t>
            </a:r>
            <a:r>
              <a:rPr lang="fi-FI" dirty="0" smtClean="0">
                <a:solidFill>
                  <a:schemeClr val="bg1"/>
                </a:solidFill>
              </a:rPr>
              <a:t> HDL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9752" y="358303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chemeClr val="bg1"/>
                </a:solidFill>
              </a:rPr>
              <a:t>Compile</a:t>
            </a:r>
            <a:r>
              <a:rPr lang="fi-FI" dirty="0" smtClean="0">
                <a:solidFill>
                  <a:schemeClr val="bg1"/>
                </a:solidFill>
              </a:rPr>
              <a:t> + </a:t>
            </a:r>
            <a:r>
              <a:rPr lang="fi-FI" dirty="0" err="1" smtClean="0">
                <a:solidFill>
                  <a:schemeClr val="bg1"/>
                </a:solidFill>
              </a:rPr>
              <a:t>debug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89421" y="3622407"/>
            <a:ext cx="9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chemeClr val="bg1"/>
                </a:solidFill>
              </a:rPr>
              <a:t>Analyze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31" y="4422014"/>
            <a:ext cx="980665" cy="131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olded Corner 21"/>
          <p:cNvSpPr/>
          <p:nvPr/>
        </p:nvSpPr>
        <p:spPr>
          <a:xfrm>
            <a:off x="4211960" y="4600163"/>
            <a:ext cx="1944216" cy="648072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VHDL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2419072" y="4450027"/>
            <a:ext cx="1080656" cy="131124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Program</a:t>
            </a:r>
            <a:r>
              <a:rPr lang="fi-FI" dirty="0" smtClean="0">
                <a:solidFill>
                  <a:schemeClr val="tx1"/>
                </a:solidFill>
              </a:rPr>
              <a:t> 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732301" y="4010774"/>
            <a:ext cx="648072" cy="49765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615831">
            <a:off x="3272802" y="5160161"/>
            <a:ext cx="648072" cy="7200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3012822">
            <a:off x="4299943" y="5160722"/>
            <a:ext cx="648072" cy="7200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903036" y="4010774"/>
            <a:ext cx="648072" cy="49765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827088" y="187325"/>
            <a:ext cx="79216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00D6"/>
                </a:solidFill>
                <a:latin typeface="Arial Black" pitchFamily="32" charset="0"/>
              </a:rPr>
              <a:t>Reflect operation: SW vs. HW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95536" y="1214438"/>
            <a:ext cx="8383339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>
              <a:spcBef>
                <a:spcPts val="725"/>
              </a:spcBef>
            </a:pPr>
            <a:r>
              <a:rPr lang="en-US" sz="2000" dirty="0">
                <a:solidFill>
                  <a:srgbClr val="000000"/>
                </a:solidFill>
              </a:rPr>
              <a:t>On software:                                   On hardware:</a:t>
            </a:r>
          </a:p>
          <a:p>
            <a:pPr eaLnBrk="1" hangingPunct="1">
              <a:spcBef>
                <a:spcPts val="725"/>
              </a:spcBef>
            </a:pPr>
            <a:endParaRPr lang="fi-FI" sz="2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25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25"/>
              </a:spcBef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(bit = 0; bit &lt;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nBits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bit++) </a:t>
            </a: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ts val="725"/>
              </a:spcBef>
            </a:pP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i-FI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fi-FI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(data &amp; 0x01) {</a:t>
            </a:r>
          </a:p>
          <a:p>
            <a:pPr eaLnBrk="1" hangingPunct="1">
              <a:spcBef>
                <a:spcPts val="725"/>
              </a:spcBef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reflection </a:t>
            </a: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I= </a:t>
            </a:r>
          </a:p>
          <a:p>
            <a:pPr eaLnBrk="1" hangingPunct="1">
              <a:spcBef>
                <a:spcPts val="725"/>
              </a:spcBef>
            </a:pP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(1 &lt;&lt; ((nBits-1) – </a:t>
            </a:r>
            <a:r>
              <a:rPr lang="fi-FI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eaLnBrk="1" hangingPunct="1">
              <a:spcBef>
                <a:spcPts val="725"/>
              </a:spcBef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725"/>
              </a:spcBef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data = (data &gt;&gt; 1);</a:t>
            </a:r>
          </a:p>
          <a:p>
            <a:pPr eaLnBrk="1" hangingPunct="1">
              <a:spcBef>
                <a:spcPts val="725"/>
              </a:spcBef>
            </a:pP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725"/>
              </a:spcBef>
            </a:pPr>
            <a:endParaRPr lang="fi-FI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725"/>
              </a:spcBef>
            </a:pPr>
            <a:endParaRPr lang="fi-FI" sz="2000" dirty="0">
              <a:solidFill>
                <a:srgbClr val="000000"/>
              </a:solidFill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4719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49291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3863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58435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63007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67579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72151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76723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47005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51577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56149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>
            <a:off x="60721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>
            <a:off x="65293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>
            <a:off x="69865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74437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>
            <a:off x="79009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19"/>
          <p:cNvSpPr>
            <a:spLocks noChangeShapeType="1"/>
          </p:cNvSpPr>
          <p:nvPr/>
        </p:nvSpPr>
        <p:spPr bwMode="auto">
          <a:xfrm>
            <a:off x="47005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0"/>
          <p:cNvSpPr>
            <a:spLocks noChangeShapeType="1"/>
          </p:cNvSpPr>
          <p:nvPr/>
        </p:nvSpPr>
        <p:spPr bwMode="auto">
          <a:xfrm>
            <a:off x="51577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1"/>
          <p:cNvSpPr>
            <a:spLocks noChangeShapeType="1"/>
          </p:cNvSpPr>
          <p:nvPr/>
        </p:nvSpPr>
        <p:spPr bwMode="auto">
          <a:xfrm>
            <a:off x="56149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22"/>
          <p:cNvSpPr>
            <a:spLocks noChangeShapeType="1"/>
          </p:cNvSpPr>
          <p:nvPr/>
        </p:nvSpPr>
        <p:spPr bwMode="auto">
          <a:xfrm>
            <a:off x="60721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3"/>
          <p:cNvSpPr>
            <a:spLocks noChangeShapeType="1"/>
          </p:cNvSpPr>
          <p:nvPr/>
        </p:nvSpPr>
        <p:spPr bwMode="auto">
          <a:xfrm>
            <a:off x="65293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24"/>
          <p:cNvSpPr>
            <a:spLocks noChangeShapeType="1"/>
          </p:cNvSpPr>
          <p:nvPr/>
        </p:nvSpPr>
        <p:spPr bwMode="auto">
          <a:xfrm>
            <a:off x="69865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25"/>
          <p:cNvSpPr>
            <a:spLocks noChangeShapeType="1"/>
          </p:cNvSpPr>
          <p:nvPr/>
        </p:nvSpPr>
        <p:spPr bwMode="auto">
          <a:xfrm>
            <a:off x="74437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Line 26"/>
          <p:cNvSpPr>
            <a:spLocks noChangeShapeType="1"/>
          </p:cNvSpPr>
          <p:nvPr/>
        </p:nvSpPr>
        <p:spPr bwMode="auto">
          <a:xfrm>
            <a:off x="79009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Line 27"/>
          <p:cNvSpPr>
            <a:spLocks noChangeShapeType="1"/>
          </p:cNvSpPr>
          <p:nvPr/>
        </p:nvSpPr>
        <p:spPr bwMode="auto">
          <a:xfrm>
            <a:off x="47005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51577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Line 29"/>
          <p:cNvSpPr>
            <a:spLocks noChangeShapeType="1"/>
          </p:cNvSpPr>
          <p:nvPr/>
        </p:nvSpPr>
        <p:spPr bwMode="auto">
          <a:xfrm>
            <a:off x="56149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7" name="Line 30"/>
          <p:cNvSpPr>
            <a:spLocks noChangeShapeType="1"/>
          </p:cNvSpPr>
          <p:nvPr/>
        </p:nvSpPr>
        <p:spPr bwMode="auto">
          <a:xfrm>
            <a:off x="60721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8" name="Line 31"/>
          <p:cNvSpPr>
            <a:spLocks noChangeShapeType="1"/>
          </p:cNvSpPr>
          <p:nvPr/>
        </p:nvSpPr>
        <p:spPr bwMode="auto">
          <a:xfrm>
            <a:off x="65293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9" name="Line 32"/>
          <p:cNvSpPr>
            <a:spLocks noChangeShapeType="1"/>
          </p:cNvSpPr>
          <p:nvPr/>
        </p:nvSpPr>
        <p:spPr bwMode="auto">
          <a:xfrm>
            <a:off x="69865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0" name="Line 33"/>
          <p:cNvSpPr>
            <a:spLocks noChangeShapeType="1"/>
          </p:cNvSpPr>
          <p:nvPr/>
        </p:nvSpPr>
        <p:spPr bwMode="auto">
          <a:xfrm>
            <a:off x="74437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1" name="Line 34"/>
          <p:cNvSpPr>
            <a:spLocks noChangeShapeType="1"/>
          </p:cNvSpPr>
          <p:nvPr/>
        </p:nvSpPr>
        <p:spPr bwMode="auto">
          <a:xfrm>
            <a:off x="79009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2" name="Line 35"/>
          <p:cNvSpPr>
            <a:spLocks noChangeShapeType="1"/>
          </p:cNvSpPr>
          <p:nvPr/>
        </p:nvSpPr>
        <p:spPr bwMode="auto">
          <a:xfrm flipH="1">
            <a:off x="6059488" y="2545805"/>
            <a:ext cx="4826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3" name="Line 36"/>
          <p:cNvSpPr>
            <a:spLocks noChangeShapeType="1"/>
          </p:cNvSpPr>
          <p:nvPr/>
        </p:nvSpPr>
        <p:spPr bwMode="auto">
          <a:xfrm>
            <a:off x="6072188" y="2545805"/>
            <a:ext cx="4572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4" name="Line 37"/>
          <p:cNvSpPr>
            <a:spLocks noChangeShapeType="1"/>
          </p:cNvSpPr>
          <p:nvPr/>
        </p:nvSpPr>
        <p:spPr bwMode="auto">
          <a:xfrm flipH="1">
            <a:off x="5602288" y="2545805"/>
            <a:ext cx="13970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5" name="Line 38"/>
          <p:cNvSpPr>
            <a:spLocks noChangeShapeType="1"/>
          </p:cNvSpPr>
          <p:nvPr/>
        </p:nvSpPr>
        <p:spPr bwMode="auto">
          <a:xfrm flipH="1">
            <a:off x="5145088" y="2545805"/>
            <a:ext cx="23114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6" name="Line 39"/>
          <p:cNvSpPr>
            <a:spLocks noChangeShapeType="1"/>
          </p:cNvSpPr>
          <p:nvPr/>
        </p:nvSpPr>
        <p:spPr bwMode="auto">
          <a:xfrm flipH="1">
            <a:off x="4687888" y="2545805"/>
            <a:ext cx="32258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7" name="Line 40"/>
          <p:cNvSpPr>
            <a:spLocks noChangeShapeType="1"/>
          </p:cNvSpPr>
          <p:nvPr/>
        </p:nvSpPr>
        <p:spPr bwMode="auto">
          <a:xfrm>
            <a:off x="5614988" y="2545805"/>
            <a:ext cx="13716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8" name="Line 41"/>
          <p:cNvSpPr>
            <a:spLocks noChangeShapeType="1"/>
          </p:cNvSpPr>
          <p:nvPr/>
        </p:nvSpPr>
        <p:spPr bwMode="auto">
          <a:xfrm>
            <a:off x="5157788" y="2545805"/>
            <a:ext cx="22860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9" name="Line 42"/>
          <p:cNvSpPr>
            <a:spLocks noChangeShapeType="1"/>
          </p:cNvSpPr>
          <p:nvPr/>
        </p:nvSpPr>
        <p:spPr bwMode="auto">
          <a:xfrm>
            <a:off x="4700588" y="2545805"/>
            <a:ext cx="32004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0" name="Text Box 43"/>
          <p:cNvSpPr txBox="1">
            <a:spLocks noChangeArrowheads="1"/>
          </p:cNvSpPr>
          <p:nvPr/>
        </p:nvSpPr>
        <p:spPr bwMode="auto">
          <a:xfrm>
            <a:off x="4540250" y="1850480"/>
            <a:ext cx="35401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7       6        5       4       3       2        1       0</a:t>
            </a:r>
          </a:p>
        </p:txBody>
      </p:sp>
      <p:sp>
        <p:nvSpPr>
          <p:cNvPr id="14382" name="Text Box 45"/>
          <p:cNvSpPr txBox="1">
            <a:spLocks noChangeArrowheads="1"/>
          </p:cNvSpPr>
          <p:nvPr/>
        </p:nvSpPr>
        <p:spPr bwMode="auto">
          <a:xfrm>
            <a:off x="5614988" y="1556792"/>
            <a:ext cx="12461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INPUT DATA</a:t>
            </a:r>
          </a:p>
        </p:txBody>
      </p:sp>
      <p:sp>
        <p:nvSpPr>
          <p:cNvPr id="14383" name="Text Box 46"/>
          <p:cNvSpPr txBox="1">
            <a:spLocks noChangeArrowheads="1"/>
          </p:cNvSpPr>
          <p:nvPr/>
        </p:nvSpPr>
        <p:spPr bwMode="auto">
          <a:xfrm>
            <a:off x="5629275" y="5589240"/>
            <a:ext cx="14446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OUTPUT DATA</a:t>
            </a:r>
          </a:p>
        </p:txBody>
      </p:sp>
      <p:sp>
        <p:nvSpPr>
          <p:cNvPr id="14384" name="Text Box 47"/>
          <p:cNvSpPr txBox="1">
            <a:spLocks noChangeArrowheads="1"/>
          </p:cNvSpPr>
          <p:nvPr/>
        </p:nvSpPr>
        <p:spPr bwMode="auto">
          <a:xfrm>
            <a:off x="8204200" y="4149080"/>
            <a:ext cx="9398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Registers</a:t>
            </a:r>
          </a:p>
        </p:txBody>
      </p:sp>
      <p:sp>
        <p:nvSpPr>
          <p:cNvPr id="2" name="Isosceles Triangle 1"/>
          <p:cNvSpPr/>
          <p:nvPr/>
        </p:nvSpPr>
        <p:spPr bwMode="auto">
          <a:xfrm rot="10800000">
            <a:off x="4496722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0" name="Isosceles Triangle 49"/>
          <p:cNvSpPr/>
          <p:nvPr/>
        </p:nvSpPr>
        <p:spPr bwMode="auto">
          <a:xfrm rot="10800000">
            <a:off x="4932041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1" name="Isosceles Triangle 50"/>
          <p:cNvSpPr/>
          <p:nvPr/>
        </p:nvSpPr>
        <p:spPr bwMode="auto">
          <a:xfrm rot="10800000">
            <a:off x="5432826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2" name="Isosceles Triangle 51"/>
          <p:cNvSpPr/>
          <p:nvPr/>
        </p:nvSpPr>
        <p:spPr bwMode="auto">
          <a:xfrm rot="10800000">
            <a:off x="5868145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3" name="Isosceles Triangle 52"/>
          <p:cNvSpPr/>
          <p:nvPr/>
        </p:nvSpPr>
        <p:spPr bwMode="auto">
          <a:xfrm rot="10800000">
            <a:off x="6368930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4" name="Isosceles Triangle 53"/>
          <p:cNvSpPr/>
          <p:nvPr/>
        </p:nvSpPr>
        <p:spPr bwMode="auto">
          <a:xfrm rot="10800000">
            <a:off x="6804249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5" name="Isosceles Triangle 54"/>
          <p:cNvSpPr/>
          <p:nvPr/>
        </p:nvSpPr>
        <p:spPr bwMode="auto">
          <a:xfrm rot="10800000">
            <a:off x="7305034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6" name="Isosceles Triangle 55"/>
          <p:cNvSpPr/>
          <p:nvPr/>
        </p:nvSpPr>
        <p:spPr bwMode="auto">
          <a:xfrm rot="10800000">
            <a:off x="7740353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7984" y="2389213"/>
            <a:ext cx="3732212" cy="226392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4581524" y="5013176"/>
            <a:ext cx="35401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7       6        5       4       3       2        1       0</a:t>
            </a:r>
          </a:p>
        </p:txBody>
      </p:sp>
      <p:sp>
        <p:nvSpPr>
          <p:cNvPr id="60" name="Text Box 43"/>
          <p:cNvSpPr txBox="1">
            <a:spLocks noChangeArrowheads="1"/>
          </p:cNvSpPr>
          <p:nvPr/>
        </p:nvSpPr>
        <p:spPr bwMode="auto">
          <a:xfrm>
            <a:off x="4644008" y="2060848"/>
            <a:ext cx="35401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 sz="1100" b="1" dirty="0" smtClean="0">
                <a:solidFill>
                  <a:schemeClr val="tx1"/>
                </a:solidFill>
              </a:rPr>
              <a:t>“1         1</a:t>
            </a:r>
            <a:r>
              <a:rPr lang="en-US" sz="1100" b="1" dirty="0" smtClean="0">
                <a:solidFill>
                  <a:schemeClr val="tx2"/>
                </a:solidFill>
              </a:rPr>
              <a:t>          0          1         </a:t>
            </a:r>
            <a:r>
              <a:rPr lang="en-US" sz="1100" b="1" dirty="0" smtClean="0">
                <a:solidFill>
                  <a:srgbClr val="00B050"/>
                </a:solidFill>
              </a:rPr>
              <a:t> 0         0</a:t>
            </a:r>
            <a:r>
              <a:rPr lang="en-US" sz="1100" b="1" dirty="0" smtClean="0">
                <a:solidFill>
                  <a:schemeClr val="tx2"/>
                </a:solidFill>
              </a:rPr>
              <a:t>          </a:t>
            </a:r>
            <a:r>
              <a:rPr lang="en-US" sz="1100" b="1" dirty="0" smtClean="0">
                <a:solidFill>
                  <a:srgbClr val="C00000"/>
                </a:solidFill>
              </a:rPr>
              <a:t> 1          0”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61" name="Text Box 43"/>
          <p:cNvSpPr txBox="1">
            <a:spLocks noChangeArrowheads="1"/>
          </p:cNvSpPr>
          <p:nvPr/>
        </p:nvSpPr>
        <p:spPr bwMode="auto">
          <a:xfrm>
            <a:off x="4632275" y="4644998"/>
            <a:ext cx="35401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 sz="1100" b="1" dirty="0" smtClean="0">
                <a:solidFill>
                  <a:srgbClr val="C00000"/>
                </a:solidFill>
              </a:rPr>
              <a:t>“0         1</a:t>
            </a:r>
            <a:r>
              <a:rPr lang="en-US" sz="1100" b="1" dirty="0" smtClean="0">
                <a:solidFill>
                  <a:schemeClr val="tx2"/>
                </a:solidFill>
              </a:rPr>
              <a:t>          </a:t>
            </a:r>
            <a:r>
              <a:rPr lang="en-US" sz="1100" b="1" dirty="0" smtClean="0">
                <a:solidFill>
                  <a:srgbClr val="00B050"/>
                </a:solidFill>
              </a:rPr>
              <a:t>0          0</a:t>
            </a:r>
            <a:r>
              <a:rPr lang="en-US" sz="1100" b="1" dirty="0" smtClean="0">
                <a:solidFill>
                  <a:schemeClr val="tx2"/>
                </a:solidFill>
              </a:rPr>
              <a:t>          1         0           </a:t>
            </a:r>
            <a:r>
              <a:rPr lang="en-US" sz="1100" b="1" dirty="0" smtClean="0">
                <a:solidFill>
                  <a:schemeClr val="tx1"/>
                </a:solidFill>
              </a:rPr>
              <a:t>1          1”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50871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129</Words>
  <Application>Microsoft Office PowerPoint</Application>
  <PresentationFormat>On-screen Show (4:3)</PresentationFormat>
  <Paragraphs>32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Office-teema</vt:lpstr>
      <vt:lpstr>Figures for TCE tutorial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TCE tutorial</dc:title>
  <dc:creator>Erno Salminen</dc:creator>
  <cp:lastModifiedBy>Erno Salminen</cp:lastModifiedBy>
  <cp:revision>6</cp:revision>
  <dcterms:created xsi:type="dcterms:W3CDTF">2012-12-05T11:48:21Z</dcterms:created>
  <dcterms:modified xsi:type="dcterms:W3CDTF">2012-12-18T17:46:23Z</dcterms:modified>
</cp:coreProperties>
</file>