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  <Override PartName="/ppt/handoutMasters/handoutMaster1.xml" ContentType="application/vnd.openxmlformats-officedocument.presentationml.handoutMaster+xml"/>
  <Default Extension="doc" ContentType="application/msword"/>
  <Override PartName="/ppt/slideLayouts/slideLayout12.xml" ContentType="application/vnd.openxmlformats-officedocument.presentationml.slideLayout+xml"/>
  <Default Extension="pict" ContentType="image/pict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344" r:id="rId2"/>
    <p:sldId id="1344" r:id="rId3"/>
    <p:sldId id="1341" r:id="rId4"/>
    <p:sldId id="1299" r:id="rId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72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72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72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72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72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72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72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72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7200"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F6600"/>
    <a:srgbClr val="E9FC30"/>
    <a:srgbClr val="DADC88"/>
    <a:srgbClr val="FBF62A"/>
    <a:srgbClr val="4E4591"/>
    <a:srgbClr val="969696"/>
    <a:srgbClr val="B2B2B2"/>
    <a:srgbClr val="008E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85" autoAdjust="0"/>
    <p:restoredTop sz="94660"/>
  </p:normalViewPr>
  <p:slideViewPr>
    <p:cSldViewPr showGuides="1">
      <p:cViewPr varScale="1">
        <p:scale>
          <a:sx n="106" d="100"/>
          <a:sy n="106" d="100"/>
        </p:scale>
        <p:origin x="-952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896"/>
    </p:cViewPr>
  </p:sorterViewPr>
  <p:notesViewPr>
    <p:cSldViewPr showGuides="1"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-109" charset="0"/>
              </a:defRPr>
            </a:lvl1pPr>
          </a:lstStyle>
          <a:p>
            <a:pPr>
              <a:defRPr/>
            </a:pPr>
            <a:fld id="{3C90CF19-F963-AF48-8FFF-D3F380669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4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-109" charset="0"/>
              </a:defRPr>
            </a:lvl1pPr>
          </a:lstStyle>
          <a:p>
            <a:pPr>
              <a:defRPr/>
            </a:pPr>
            <a:fld id="{5CBB7415-774D-5541-862C-B1C1DDB89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C4E55C-8132-144E-B2C3-5E478C78A51B}" type="slidenum">
              <a:rPr lang="en-US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1EB5A-6696-F748-9F98-17E4D2D3211B}" type="slidenum">
              <a:rPr lang="en-US"/>
              <a:pPr/>
              <a:t>3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B4D51A-8F1A-974D-A434-73AAB2EDEC24}" type="slidenum">
              <a:rPr lang="en-US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892C4626-D4DF-5146-B319-513E7C7B1DEB}" type="slidenum">
              <a:rPr lang="en-US" sz="1200" b="0">
                <a:solidFill>
                  <a:schemeClr val="tx1"/>
                </a:solidFill>
              </a:rPr>
              <a:pPr algn="r"/>
              <a:t>4</a:t>
            </a:fld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Microsoft_Word_97_-_2004_Document2.doc"/><Relationship Id="rId5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vmlDrawing" Target="../drawings/vmlDrawing11.v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Microsoft_Word_97_-_2004_Document11.doc"/><Relationship Id="rId5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vmlDrawing" Target="../drawings/vmlDrawing12.v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Microsoft_Word_97_-_2004_Document12.doc"/><Relationship Id="rId5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vmlDrawing" Target="../drawings/vmlDrawing13.v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Microsoft_Word_97_-_2004_Document13.doc"/><Relationship Id="rId5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vmlDrawing" Target="../drawings/vmlDrawing14.v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Microsoft_Word_97_-_2004_Document14.doc"/><Relationship Id="rId5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Microsoft_Word_97_-_2004_Document3.doc"/><Relationship Id="rId5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vmlDrawing" Target="../drawings/vmlDrawing4.v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Microsoft_Word_97_-_2004_Document4.doc"/><Relationship Id="rId5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vmlDrawing" Target="../drawings/vmlDrawing5.v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Microsoft_Word_97_-_2004_Document5.doc"/><Relationship Id="rId5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vmlDrawing" Target="../drawings/vmlDrawing6.v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Microsoft_Word_97_-_2004_Document6.doc"/><Relationship Id="rId5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vmlDrawing" Target="../drawings/vmlDrawing7.v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Microsoft_Word_97_-_2004_Document7.doc"/><Relationship Id="rId5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vmlDrawing" Target="../drawings/vmlDrawing8.v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Microsoft_Word_97_-_2004_Document8.doc"/><Relationship Id="rId5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vmlDrawing" Target="../drawings/vmlDrawing9.v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Microsoft_Word_97_-_2004_Document9.doc"/><Relationship Id="rId5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vmlDrawing" Target="../drawings/vmlDrawing10.v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Microsoft_Word_97_-_2004_Document10.doc"/><Relationship Id="rId5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250825" y="6105525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63600" y="6313488"/>
          <a:ext cx="1117600" cy="392112"/>
        </p:xfrm>
        <a:graphic>
          <a:graphicData uri="http://schemas.openxmlformats.org/presentationml/2006/ole">
            <p:oleObj spid="_x0000_s186370" name="Document" r:id="rId3" imgW="1118616" imgH="393192" progId="Word.Document.8">
              <p:embed/>
            </p:oleObj>
          </a:graphicData>
        </a:graphic>
      </p:graphicFrame>
      <p:pic>
        <p:nvPicPr>
          <p:cNvPr id="6" name="Picture 9" descr="logo6_withline_withscratch_150_150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amed"/>
          <p:cNvPicPr>
            <a:picLocks noChangeAspect="1" noChangeArrowheads="1"/>
          </p:cNvPicPr>
          <p:nvPr userDrawn="1"/>
        </p:nvPicPr>
        <p:blipFill>
          <a:blip r:embed="rId5">
            <a:lum bright="-12000" contrast="24000"/>
          </a:blip>
          <a:srcRect/>
          <a:stretch>
            <a:fillRect/>
          </a:stretch>
        </p:blipFill>
        <p:spPr bwMode="auto">
          <a:xfrm>
            <a:off x="6883400" y="6253163"/>
            <a:ext cx="12192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odu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178800" y="6172200"/>
            <a:ext cx="908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6586538" y="6570663"/>
            <a:ext cx="18415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 pitchFamily="-10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250825" y="6105525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63600" y="6313488"/>
          <a:ext cx="1117600" cy="392112"/>
        </p:xfrm>
        <a:graphic>
          <a:graphicData uri="http://schemas.openxmlformats.org/presentationml/2006/ole">
            <p:oleObj spid="_x0000_s195586" name="Document" r:id="rId3" imgW="1118616" imgH="393192" progId="Word.Document.8">
              <p:embed/>
            </p:oleObj>
          </a:graphicData>
        </a:graphic>
      </p:graphicFrame>
      <p:pic>
        <p:nvPicPr>
          <p:cNvPr id="6" name="Picture 9" descr="logo6_withline_withscratch_150_150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amed"/>
          <p:cNvPicPr>
            <a:picLocks noChangeAspect="1" noChangeArrowheads="1"/>
          </p:cNvPicPr>
          <p:nvPr userDrawn="1"/>
        </p:nvPicPr>
        <p:blipFill>
          <a:blip r:embed="rId5">
            <a:lum bright="-12000" contrast="24000"/>
          </a:blip>
          <a:srcRect/>
          <a:stretch>
            <a:fillRect/>
          </a:stretch>
        </p:blipFill>
        <p:spPr bwMode="auto">
          <a:xfrm>
            <a:off x="6883400" y="6253163"/>
            <a:ext cx="12192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odu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178800" y="6172200"/>
            <a:ext cx="908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6586538" y="6570663"/>
            <a:ext cx="18415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 pitchFamily="-10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250825" y="6105525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63600" y="6313488"/>
          <a:ext cx="1117600" cy="392112"/>
        </p:xfrm>
        <a:graphic>
          <a:graphicData uri="http://schemas.openxmlformats.org/presentationml/2006/ole">
            <p:oleObj spid="_x0000_s196610" name="Document" r:id="rId3" imgW="1118616" imgH="393192" progId="Word.Document.8">
              <p:embed/>
            </p:oleObj>
          </a:graphicData>
        </a:graphic>
      </p:graphicFrame>
      <p:pic>
        <p:nvPicPr>
          <p:cNvPr id="6" name="Picture 9" descr="logo6_withline_withscratch_150_150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amed"/>
          <p:cNvPicPr>
            <a:picLocks noChangeAspect="1" noChangeArrowheads="1"/>
          </p:cNvPicPr>
          <p:nvPr userDrawn="1"/>
        </p:nvPicPr>
        <p:blipFill>
          <a:blip r:embed="rId5">
            <a:lum bright="-12000" contrast="24000"/>
          </a:blip>
          <a:srcRect/>
          <a:stretch>
            <a:fillRect/>
          </a:stretch>
        </p:blipFill>
        <p:spPr bwMode="auto">
          <a:xfrm>
            <a:off x="6883400" y="6253163"/>
            <a:ext cx="12192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odu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178800" y="6172200"/>
            <a:ext cx="908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6586538" y="6570663"/>
            <a:ext cx="18415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 pitchFamily="-109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188913"/>
            <a:ext cx="1962150" cy="5529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88913"/>
            <a:ext cx="5734050" cy="5529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250825" y="6105525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863600" y="6313488"/>
          <a:ext cx="1117600" cy="392112"/>
        </p:xfrm>
        <a:graphic>
          <a:graphicData uri="http://schemas.openxmlformats.org/presentationml/2006/ole">
            <p:oleObj spid="_x0000_s197634" name="Document" r:id="rId3" imgW="1118616" imgH="393192" progId="Word.Document.8">
              <p:embed/>
            </p:oleObj>
          </a:graphicData>
        </a:graphic>
      </p:graphicFrame>
      <p:pic>
        <p:nvPicPr>
          <p:cNvPr id="7" name="Picture 9" descr="logo6_withline_withscratch_150_150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1" descr="lamed"/>
          <p:cNvPicPr>
            <a:picLocks noChangeAspect="1" noChangeArrowheads="1"/>
          </p:cNvPicPr>
          <p:nvPr userDrawn="1"/>
        </p:nvPicPr>
        <p:blipFill>
          <a:blip r:embed="rId5">
            <a:lum bright="-12000" contrast="24000"/>
          </a:blip>
          <a:srcRect/>
          <a:stretch>
            <a:fillRect/>
          </a:stretch>
        </p:blipFill>
        <p:spPr bwMode="auto">
          <a:xfrm>
            <a:off x="6883400" y="6253163"/>
            <a:ext cx="12192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odu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178800" y="6172200"/>
            <a:ext cx="908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6586538" y="6570663"/>
            <a:ext cx="18415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 pitchFamily="-10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913"/>
            <a:ext cx="7848600" cy="935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68413"/>
            <a:ext cx="3848100" cy="4449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268413"/>
            <a:ext cx="3848100" cy="4449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2"/>
          <p:cNvSpPr>
            <a:spLocks noChangeShapeType="1"/>
          </p:cNvSpPr>
          <p:nvPr/>
        </p:nvSpPr>
        <p:spPr bwMode="auto">
          <a:xfrm>
            <a:off x="250825" y="6105525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63600" y="6313488"/>
          <a:ext cx="1117600" cy="392112"/>
        </p:xfrm>
        <a:graphic>
          <a:graphicData uri="http://schemas.openxmlformats.org/presentationml/2006/ole">
            <p:oleObj spid="_x0000_s198658" name="Document" r:id="rId3" imgW="1118616" imgH="393192" progId="Word.Document.8">
              <p:embed/>
            </p:oleObj>
          </a:graphicData>
        </a:graphic>
      </p:graphicFrame>
      <p:pic>
        <p:nvPicPr>
          <p:cNvPr id="5" name="Picture 9" descr="logo6_withline_withscratch_150_150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lamed"/>
          <p:cNvPicPr>
            <a:picLocks noChangeAspect="1" noChangeArrowheads="1"/>
          </p:cNvPicPr>
          <p:nvPr userDrawn="1"/>
        </p:nvPicPr>
        <p:blipFill>
          <a:blip r:embed="rId5">
            <a:lum bright="-12000" contrast="24000"/>
          </a:blip>
          <a:srcRect/>
          <a:stretch>
            <a:fillRect/>
          </a:stretch>
        </p:blipFill>
        <p:spPr bwMode="auto">
          <a:xfrm>
            <a:off x="6883400" y="6253163"/>
            <a:ext cx="12192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odu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178800" y="6172200"/>
            <a:ext cx="908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6586538" y="6570663"/>
            <a:ext cx="18415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 pitchFamily="-10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88913"/>
            <a:ext cx="7848600" cy="5529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250825" y="6105525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63600" y="6313488"/>
          <a:ext cx="1117600" cy="392112"/>
        </p:xfrm>
        <a:graphic>
          <a:graphicData uri="http://schemas.openxmlformats.org/presentationml/2006/ole">
            <p:oleObj spid="_x0000_s187394" name="Document" r:id="rId3" imgW="1118616" imgH="393192" progId="Word.Document.8">
              <p:embed/>
            </p:oleObj>
          </a:graphicData>
        </a:graphic>
      </p:graphicFrame>
      <p:pic>
        <p:nvPicPr>
          <p:cNvPr id="6" name="Picture 9" descr="logo6_withline_withscratch_150_150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amed"/>
          <p:cNvPicPr>
            <a:picLocks noChangeAspect="1" noChangeArrowheads="1"/>
          </p:cNvPicPr>
          <p:nvPr userDrawn="1"/>
        </p:nvPicPr>
        <p:blipFill>
          <a:blip r:embed="rId5">
            <a:lum bright="-12000" contrast="24000"/>
          </a:blip>
          <a:srcRect/>
          <a:stretch>
            <a:fillRect/>
          </a:stretch>
        </p:blipFill>
        <p:spPr bwMode="auto">
          <a:xfrm>
            <a:off x="6883400" y="6253163"/>
            <a:ext cx="12192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odu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178800" y="6172200"/>
            <a:ext cx="908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6586538" y="6570663"/>
            <a:ext cx="18415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 pitchFamily="-10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250825" y="6105525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63600" y="6313488"/>
          <a:ext cx="1117600" cy="392112"/>
        </p:xfrm>
        <a:graphic>
          <a:graphicData uri="http://schemas.openxmlformats.org/presentationml/2006/ole">
            <p:oleObj spid="_x0000_s188418" name="Document" r:id="rId3" imgW="1118616" imgH="393192" progId="Word.Document.8">
              <p:embed/>
            </p:oleObj>
          </a:graphicData>
        </a:graphic>
      </p:graphicFrame>
      <p:pic>
        <p:nvPicPr>
          <p:cNvPr id="6" name="Picture 9" descr="logo6_withline_withscratch_150_150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amed"/>
          <p:cNvPicPr>
            <a:picLocks noChangeAspect="1" noChangeArrowheads="1"/>
          </p:cNvPicPr>
          <p:nvPr userDrawn="1"/>
        </p:nvPicPr>
        <p:blipFill>
          <a:blip r:embed="rId5">
            <a:lum bright="-12000" contrast="24000"/>
          </a:blip>
          <a:srcRect/>
          <a:stretch>
            <a:fillRect/>
          </a:stretch>
        </p:blipFill>
        <p:spPr bwMode="auto">
          <a:xfrm>
            <a:off x="6883400" y="6253163"/>
            <a:ext cx="12192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odu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178800" y="6172200"/>
            <a:ext cx="908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6586538" y="6570663"/>
            <a:ext cx="18415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 pitchFamily="-10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250825" y="6105525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863600" y="6313488"/>
          <a:ext cx="1117600" cy="392112"/>
        </p:xfrm>
        <a:graphic>
          <a:graphicData uri="http://schemas.openxmlformats.org/presentationml/2006/ole">
            <p:oleObj spid="_x0000_s189442" name="Document" r:id="rId3" imgW="1118616" imgH="393192" progId="Word.Document.8">
              <p:embed/>
            </p:oleObj>
          </a:graphicData>
        </a:graphic>
      </p:graphicFrame>
      <p:pic>
        <p:nvPicPr>
          <p:cNvPr id="7" name="Picture 9" descr="logo6_withline_withscratch_150_150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1" descr="lamed"/>
          <p:cNvPicPr>
            <a:picLocks noChangeAspect="1" noChangeArrowheads="1"/>
          </p:cNvPicPr>
          <p:nvPr userDrawn="1"/>
        </p:nvPicPr>
        <p:blipFill>
          <a:blip r:embed="rId5">
            <a:lum bright="-12000" contrast="24000"/>
          </a:blip>
          <a:srcRect/>
          <a:stretch>
            <a:fillRect/>
          </a:stretch>
        </p:blipFill>
        <p:spPr bwMode="auto">
          <a:xfrm>
            <a:off x="6883400" y="6253163"/>
            <a:ext cx="12192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odu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178800" y="6172200"/>
            <a:ext cx="908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6586538" y="6570663"/>
            <a:ext cx="18415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 pitchFamily="-10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68413"/>
            <a:ext cx="3848100" cy="4449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68413"/>
            <a:ext cx="3848100" cy="4449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250825" y="6105525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863600" y="6313488"/>
          <a:ext cx="1117600" cy="392112"/>
        </p:xfrm>
        <a:graphic>
          <a:graphicData uri="http://schemas.openxmlformats.org/presentationml/2006/ole">
            <p:oleObj spid="_x0000_s190466" name="Document" r:id="rId3" imgW="1118616" imgH="393192" progId="Word.Document.8">
              <p:embed/>
            </p:oleObj>
          </a:graphicData>
        </a:graphic>
      </p:graphicFrame>
      <p:pic>
        <p:nvPicPr>
          <p:cNvPr id="9" name="Picture 9" descr="logo6_withline_withscratch_150_150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1" descr="lamed"/>
          <p:cNvPicPr>
            <a:picLocks noChangeAspect="1" noChangeArrowheads="1"/>
          </p:cNvPicPr>
          <p:nvPr userDrawn="1"/>
        </p:nvPicPr>
        <p:blipFill>
          <a:blip r:embed="rId5">
            <a:lum bright="-12000" contrast="24000"/>
          </a:blip>
          <a:srcRect/>
          <a:stretch>
            <a:fillRect/>
          </a:stretch>
        </p:blipFill>
        <p:spPr bwMode="auto">
          <a:xfrm>
            <a:off x="6883400" y="6253163"/>
            <a:ext cx="12192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9" descr="odu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178800" y="6172200"/>
            <a:ext cx="908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6586538" y="6570663"/>
            <a:ext cx="18415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 pitchFamily="-10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2"/>
          <p:cNvSpPr>
            <a:spLocks noChangeShapeType="1"/>
          </p:cNvSpPr>
          <p:nvPr/>
        </p:nvSpPr>
        <p:spPr bwMode="auto">
          <a:xfrm>
            <a:off x="250825" y="6105525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63600" y="6313488"/>
          <a:ext cx="1117600" cy="392112"/>
        </p:xfrm>
        <a:graphic>
          <a:graphicData uri="http://schemas.openxmlformats.org/presentationml/2006/ole">
            <p:oleObj spid="_x0000_s191490" name="Document" r:id="rId3" imgW="1118616" imgH="393192" progId="Word.Document.8">
              <p:embed/>
            </p:oleObj>
          </a:graphicData>
        </a:graphic>
      </p:graphicFrame>
      <p:pic>
        <p:nvPicPr>
          <p:cNvPr id="5" name="Picture 9" descr="logo6_withline_withscratch_150_150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lamed"/>
          <p:cNvPicPr>
            <a:picLocks noChangeAspect="1" noChangeArrowheads="1"/>
          </p:cNvPicPr>
          <p:nvPr userDrawn="1"/>
        </p:nvPicPr>
        <p:blipFill>
          <a:blip r:embed="rId5">
            <a:lum bright="-12000" contrast="24000"/>
          </a:blip>
          <a:srcRect/>
          <a:stretch>
            <a:fillRect/>
          </a:stretch>
        </p:blipFill>
        <p:spPr bwMode="auto">
          <a:xfrm>
            <a:off x="6883400" y="6253163"/>
            <a:ext cx="12192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odu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178800" y="6172200"/>
            <a:ext cx="908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6586538" y="6570663"/>
            <a:ext cx="18415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 pitchFamily="-10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2"/>
          <p:cNvSpPr>
            <a:spLocks noChangeShapeType="1"/>
          </p:cNvSpPr>
          <p:nvPr/>
        </p:nvSpPr>
        <p:spPr bwMode="auto">
          <a:xfrm>
            <a:off x="250825" y="6105525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863600" y="6313488"/>
          <a:ext cx="1117600" cy="392112"/>
        </p:xfrm>
        <a:graphic>
          <a:graphicData uri="http://schemas.openxmlformats.org/presentationml/2006/ole">
            <p:oleObj spid="_x0000_s192514" name="Document" r:id="rId3" imgW="1118616" imgH="393192" progId="Word.Document.8">
              <p:embed/>
            </p:oleObj>
          </a:graphicData>
        </a:graphic>
      </p:graphicFrame>
      <p:pic>
        <p:nvPicPr>
          <p:cNvPr id="4" name="Picture 9" descr="logo6_withline_withscratch_150_150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1" descr="lamed"/>
          <p:cNvPicPr>
            <a:picLocks noChangeAspect="1" noChangeArrowheads="1"/>
          </p:cNvPicPr>
          <p:nvPr userDrawn="1"/>
        </p:nvPicPr>
        <p:blipFill>
          <a:blip r:embed="rId5">
            <a:lum bright="-12000" contrast="24000"/>
          </a:blip>
          <a:srcRect/>
          <a:stretch>
            <a:fillRect/>
          </a:stretch>
        </p:blipFill>
        <p:spPr bwMode="auto">
          <a:xfrm>
            <a:off x="6883400" y="6253163"/>
            <a:ext cx="12192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odu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178800" y="6172200"/>
            <a:ext cx="908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6586538" y="6570663"/>
            <a:ext cx="18415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250825" y="6105525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863600" y="6313488"/>
          <a:ext cx="1117600" cy="392112"/>
        </p:xfrm>
        <a:graphic>
          <a:graphicData uri="http://schemas.openxmlformats.org/presentationml/2006/ole">
            <p:oleObj spid="_x0000_s193538" name="Document" r:id="rId3" imgW="1118616" imgH="393192" progId="Word.Document.8">
              <p:embed/>
            </p:oleObj>
          </a:graphicData>
        </a:graphic>
      </p:graphicFrame>
      <p:pic>
        <p:nvPicPr>
          <p:cNvPr id="7" name="Picture 9" descr="logo6_withline_withscratch_150_150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1" descr="lamed"/>
          <p:cNvPicPr>
            <a:picLocks noChangeAspect="1" noChangeArrowheads="1"/>
          </p:cNvPicPr>
          <p:nvPr userDrawn="1"/>
        </p:nvPicPr>
        <p:blipFill>
          <a:blip r:embed="rId5">
            <a:lum bright="-12000" contrast="24000"/>
          </a:blip>
          <a:srcRect/>
          <a:stretch>
            <a:fillRect/>
          </a:stretch>
        </p:blipFill>
        <p:spPr bwMode="auto">
          <a:xfrm>
            <a:off x="6883400" y="6253163"/>
            <a:ext cx="12192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odu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178800" y="6172200"/>
            <a:ext cx="908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6586538" y="6570663"/>
            <a:ext cx="18415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 pitchFamily="-10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250825" y="6105525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863600" y="6313488"/>
          <a:ext cx="1117600" cy="392112"/>
        </p:xfrm>
        <a:graphic>
          <a:graphicData uri="http://schemas.openxmlformats.org/presentationml/2006/ole">
            <p:oleObj spid="_x0000_s194562" name="Document" r:id="rId3" imgW="1118616" imgH="393192" progId="Word.Document.8">
              <p:embed/>
            </p:oleObj>
          </a:graphicData>
        </a:graphic>
      </p:graphicFrame>
      <p:pic>
        <p:nvPicPr>
          <p:cNvPr id="7" name="Picture 9" descr="logo6_withline_withscratch_150_150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172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1" descr="lamed"/>
          <p:cNvPicPr>
            <a:picLocks noChangeAspect="1" noChangeArrowheads="1"/>
          </p:cNvPicPr>
          <p:nvPr userDrawn="1"/>
        </p:nvPicPr>
        <p:blipFill>
          <a:blip r:embed="rId5">
            <a:lum bright="-12000" contrast="24000"/>
          </a:blip>
          <a:srcRect/>
          <a:stretch>
            <a:fillRect/>
          </a:stretch>
        </p:blipFill>
        <p:spPr bwMode="auto">
          <a:xfrm>
            <a:off x="6883400" y="6253163"/>
            <a:ext cx="12192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odu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178800" y="6172200"/>
            <a:ext cx="908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6586538" y="6570663"/>
            <a:ext cx="18415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 pitchFamily="-10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oleObject" Target="../embeddings/Microsoft_Word_97_-_2004_Document1.doc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19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12" name="Line 12"/>
          <p:cNvSpPr>
            <a:spLocks noChangeShapeType="1"/>
          </p:cNvSpPr>
          <p:nvPr/>
        </p:nvSpPr>
        <p:spPr bwMode="auto">
          <a:xfrm>
            <a:off x="250825" y="6105525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28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88913"/>
            <a:ext cx="784860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27432" rIns="91440" bIns="274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02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8413"/>
            <a:ext cx="7848600" cy="444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63600" y="6313488"/>
          <a:ext cx="1117600" cy="392112"/>
        </p:xfrm>
        <a:graphic>
          <a:graphicData uri="http://schemas.openxmlformats.org/presentationml/2006/ole">
            <p:oleObj spid="_x0000_s1026" name="Document" r:id="rId16" imgW="1118616" imgH="393192" progId="Word.Document.8">
              <p:embed/>
            </p:oleObj>
          </a:graphicData>
        </a:graphic>
      </p:graphicFrame>
      <p:pic>
        <p:nvPicPr>
          <p:cNvPr id="1032" name="Picture 21" descr="lamed"/>
          <p:cNvPicPr>
            <a:picLocks noChangeAspect="1" noChangeArrowheads="1"/>
          </p:cNvPicPr>
          <p:nvPr userDrawn="1"/>
        </p:nvPicPr>
        <p:blipFill>
          <a:blip r:embed="rId17">
            <a:lum bright="-12000" contrast="24000"/>
          </a:blip>
          <a:srcRect/>
          <a:stretch>
            <a:fillRect/>
          </a:stretch>
        </p:blipFill>
        <p:spPr bwMode="auto">
          <a:xfrm>
            <a:off x="6883400" y="6253163"/>
            <a:ext cx="12192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odu.png"/>
          <p:cNvPicPr>
            <a:picLocks noChangeAspect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8178800" y="6172200"/>
            <a:ext cx="908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6586538" y="6570663"/>
            <a:ext cx="184150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 pitchFamily="-109" charset="0"/>
            </a:endParaRPr>
          </a:p>
        </p:txBody>
      </p:sp>
      <p:pic>
        <p:nvPicPr>
          <p:cNvPr id="14" name="Picture 9" descr="logo6_withline_withscratch_150_150.png"/>
          <p:cNvPicPr>
            <a:picLocks noChangeAspect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152400" y="6172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u="none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omic Sans MS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omic Sans MS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omic Sans MS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omic Sans MS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5000"/>
        <a:buChar char="o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ChangeArrowheads="1"/>
          </p:cNvSpPr>
          <p:nvPr/>
        </p:nvSpPr>
        <p:spPr bwMode="auto">
          <a:xfrm>
            <a:off x="3810000" y="1905000"/>
            <a:ext cx="533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953000" y="1066800"/>
            <a:ext cx="3810000" cy="434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tIns="27432" bIns="27432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200" b="0" dirty="0" smtClean="0">
              <a:solidFill>
                <a:srgbClr val="000000"/>
              </a:solidFill>
              <a:latin typeface="Arial" pitchFamily="-10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00"/>
                </a:solidFill>
                <a:latin typeface="Arial" pitchFamily="-109" charset="0"/>
              </a:rPr>
              <a:t>Herbert Van de </a:t>
            </a:r>
            <a:r>
              <a:rPr lang="en-US" sz="2200" dirty="0" err="1" smtClean="0">
                <a:solidFill>
                  <a:srgbClr val="000000"/>
                </a:solidFill>
                <a:latin typeface="Arial" pitchFamily="-109" charset="0"/>
              </a:rPr>
              <a:t>Sompel</a:t>
            </a:r>
            <a:endParaRPr lang="en-US" sz="2200" dirty="0" smtClean="0">
              <a:solidFill>
                <a:srgbClr val="000000"/>
              </a:solidFill>
              <a:latin typeface="Arial" pitchFamily="-109" charset="0"/>
            </a:endParaRPr>
          </a:p>
          <a:p>
            <a:pPr>
              <a:defRPr/>
            </a:pPr>
            <a:r>
              <a:rPr lang="en-GB" sz="2200" dirty="0" smtClean="0">
                <a:solidFill>
                  <a:srgbClr val="000000"/>
                </a:solidFill>
                <a:latin typeface="Arial" pitchFamily="-109" charset="0"/>
              </a:rPr>
              <a:t>Michael L. Nelson</a:t>
            </a:r>
            <a:endParaRPr lang="en-US" sz="2200" dirty="0" smtClean="0">
              <a:solidFill>
                <a:srgbClr val="000000"/>
              </a:solidFill>
              <a:latin typeface="Arial" pitchFamily="-109" charset="0"/>
            </a:endParaRPr>
          </a:p>
          <a:p>
            <a:pPr>
              <a:defRPr/>
            </a:pPr>
            <a:r>
              <a:rPr lang="en-GB" sz="2200" b="0" dirty="0" smtClean="0">
                <a:solidFill>
                  <a:srgbClr val="000000"/>
                </a:solidFill>
                <a:latin typeface="Arial" pitchFamily="-109" charset="0"/>
              </a:rPr>
              <a:t>Robert Sanderson</a:t>
            </a:r>
            <a:r>
              <a:rPr lang="en-GB" sz="2200" b="0" dirty="0" smtClean="0">
                <a:solidFill>
                  <a:srgbClr val="000000"/>
                </a:solidFill>
                <a:latin typeface="Arial" pitchFamily="-109" charset="0"/>
              </a:rPr>
              <a:t> </a:t>
            </a:r>
          </a:p>
          <a:p>
            <a:pPr>
              <a:defRPr/>
            </a:pPr>
            <a:r>
              <a:rPr lang="en-GB" sz="2200" b="0" dirty="0" smtClean="0">
                <a:solidFill>
                  <a:srgbClr val="000000"/>
                </a:solidFill>
                <a:latin typeface="Arial" pitchFamily="-109" charset="0"/>
              </a:rPr>
              <a:t>Lyudmila </a:t>
            </a:r>
            <a:r>
              <a:rPr lang="en-GB" sz="2200" b="0" dirty="0" err="1" smtClean="0">
                <a:solidFill>
                  <a:srgbClr val="000000"/>
                </a:solidFill>
                <a:latin typeface="Arial" pitchFamily="-109" charset="0"/>
              </a:rPr>
              <a:t>Balakireva</a:t>
            </a:r>
            <a:endParaRPr lang="en-GB" sz="2200" b="0" dirty="0" smtClean="0">
              <a:solidFill>
                <a:srgbClr val="000000"/>
              </a:solidFill>
              <a:latin typeface="Arial" pitchFamily="-109" charset="0"/>
            </a:endParaRPr>
          </a:p>
          <a:p>
            <a:pPr>
              <a:defRPr/>
            </a:pPr>
            <a:r>
              <a:rPr lang="en-GB" sz="2200" b="0" dirty="0" err="1" smtClean="0">
                <a:solidFill>
                  <a:srgbClr val="000000"/>
                </a:solidFill>
                <a:latin typeface="Arial" pitchFamily="-109" charset="0"/>
              </a:rPr>
              <a:t>Harihar</a:t>
            </a:r>
            <a:r>
              <a:rPr lang="en-GB" sz="2200" b="0" dirty="0" smtClean="0">
                <a:solidFill>
                  <a:srgbClr val="000000"/>
                </a:solidFill>
                <a:latin typeface="Arial" pitchFamily="-109" charset="0"/>
              </a:rPr>
              <a:t> Shankar</a:t>
            </a:r>
          </a:p>
          <a:p>
            <a:pPr>
              <a:defRPr/>
            </a:pPr>
            <a:r>
              <a:rPr lang="en-GB" sz="2200" b="0" dirty="0">
                <a:solidFill>
                  <a:srgbClr val="000000"/>
                </a:solidFill>
                <a:latin typeface="Arial" pitchFamily="-109" charset="0"/>
              </a:rPr>
              <a:t>Scott Ainsworth</a:t>
            </a:r>
            <a:endParaRPr lang="en-GB" sz="2200" b="0" dirty="0" smtClean="0">
              <a:solidFill>
                <a:srgbClr val="000000"/>
              </a:solidFill>
              <a:latin typeface="Arial" pitchFamily="-109" charset="0"/>
            </a:endParaRPr>
          </a:p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  <a:latin typeface="Arial" pitchFamily="-109" charset="0"/>
              </a:rPr>
              <a:t/>
            </a:r>
            <a:br>
              <a:rPr lang="en-GB" dirty="0" smtClean="0">
                <a:solidFill>
                  <a:srgbClr val="000000"/>
                </a:solidFill>
                <a:latin typeface="Arial" pitchFamily="-109" charset="0"/>
              </a:rPr>
            </a:br>
            <a:r>
              <a:rPr lang="en-GB" sz="2000" dirty="0">
                <a:solidFill>
                  <a:srgbClr val="000000"/>
                </a:solidFill>
                <a:latin typeface="Arial" pitchFamily="-109" charset="0"/>
              </a:rPr>
              <a:t/>
            </a:r>
            <a:br>
              <a:rPr lang="en-GB" sz="2000" dirty="0">
                <a:solidFill>
                  <a:srgbClr val="000000"/>
                </a:solidFill>
                <a:latin typeface="Arial" pitchFamily="-109" charset="0"/>
              </a:rPr>
            </a:br>
            <a:r>
              <a:rPr lang="en-GB" sz="2000" dirty="0">
                <a:solidFill>
                  <a:srgbClr val="000000"/>
                </a:solidFill>
                <a:latin typeface="Arial" pitchFamily="-109" charset="0"/>
              </a:rPr>
              <a:t/>
            </a:r>
            <a:br>
              <a:rPr lang="en-GB" sz="2000" dirty="0">
                <a:solidFill>
                  <a:srgbClr val="000000"/>
                </a:solidFill>
                <a:latin typeface="Arial" pitchFamily="-109" charset="0"/>
              </a:rPr>
            </a:br>
            <a:endParaRPr lang="en-US" sz="2000" dirty="0">
              <a:solidFill>
                <a:srgbClr val="000000"/>
              </a:solidFill>
              <a:latin typeface="Arial" pitchFamily="-109" charset="0"/>
            </a:endParaRP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3810000" y="1905000"/>
            <a:ext cx="533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endParaRPr lang="en-US"/>
          </a:p>
        </p:txBody>
      </p:sp>
      <p:pic>
        <p:nvPicPr>
          <p:cNvPr id="17414" name="Picture 15" descr="logo_bw_withline_withscratch_tri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066800"/>
            <a:ext cx="434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itle 1"/>
          <p:cNvSpPr txBox="1">
            <a:spLocks/>
          </p:cNvSpPr>
          <p:nvPr/>
        </p:nvSpPr>
        <p:spPr bwMode="auto">
          <a:xfrm>
            <a:off x="0" y="188913"/>
            <a:ext cx="914400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7432" bIns="27432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2400" b="0" dirty="0" smtClean="0">
                <a:solidFill>
                  <a:srgbClr val="000000"/>
                </a:solidFill>
              </a:rPr>
              <a:t>Memento: Time Travel for the Web</a:t>
            </a:r>
            <a:endParaRPr lang="en-US" sz="2400" b="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7416" name="Rectangle 17"/>
          <p:cNvSpPr>
            <a:spLocks noChangeArrowheads="1"/>
          </p:cNvSpPr>
          <p:nvPr/>
        </p:nvSpPr>
        <p:spPr bwMode="auto">
          <a:xfrm>
            <a:off x="4953000" y="4459287"/>
            <a:ext cx="3810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1800" b="0" dirty="0">
                <a:solidFill>
                  <a:srgbClr val="000000"/>
                </a:solidFill>
              </a:rPr>
              <a:t>Memento is partially funded by the Library of Congress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 txBox="1">
            <a:spLocks noChangeArrowheads="1"/>
          </p:cNvSpPr>
          <p:nvPr/>
        </p:nvSpPr>
        <p:spPr bwMode="auto">
          <a:xfrm>
            <a:off x="9144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27432" bIns="27432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0" dirty="0">
                <a:solidFill>
                  <a:schemeClr val="tx1"/>
                </a:solidFill>
                <a:ea typeface="Arial" charset="0"/>
                <a:cs typeface="Arial" charset="0"/>
              </a:rPr>
              <a:t>The Memento</a:t>
            </a:r>
            <a:r>
              <a:rPr lang="en-US" sz="2400" b="0" dirty="0" smtClean="0">
                <a:solidFill>
                  <a:schemeClr val="tx1"/>
                </a:solidFill>
                <a:ea typeface="Arial" charset="0"/>
                <a:cs typeface="Arial" charset="0"/>
              </a:rPr>
              <a:t> Framework</a:t>
            </a:r>
            <a:endParaRPr lang="en-US" sz="2400" b="0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pic>
        <p:nvPicPr>
          <p:cNvPr id="26629" name="Picture 12" descr="mement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49363"/>
            <a:ext cx="91440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48006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2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5715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8600" y="29718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48600" y="396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Memento HTTP Flow</a:t>
            </a:r>
          </a:p>
        </p:txBody>
      </p:sp>
      <p:pic>
        <p:nvPicPr>
          <p:cNvPr id="24583" name="Pictur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48600" y="1143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7" descr="firefox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1277938"/>
            <a:ext cx="6858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48600" y="2057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10" descr="firefox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2192338"/>
            <a:ext cx="6858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1295400" y="1219200"/>
            <a:ext cx="655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solidFill>
                  <a:srgbClr val="000000"/>
                </a:solidFill>
                <a:latin typeface="Courier New" charset="0"/>
              </a:rPr>
              <a:t>HEAD </a:t>
            </a:r>
            <a:r>
              <a:rPr lang="en-US" sz="2000" b="0" dirty="0" smtClean="0">
                <a:solidFill>
                  <a:srgbClr val="000000"/>
                </a:solidFill>
                <a:latin typeface="Courier New" charset="0"/>
              </a:rPr>
              <a:t>R</a:t>
            </a:r>
            <a:endParaRPr lang="en-US" sz="2000" b="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1295400" y="2111375"/>
            <a:ext cx="655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00"/>
                </a:solidFill>
                <a:latin typeface="Courier New" charset="0"/>
              </a:rPr>
              <a:t>200, </a:t>
            </a:r>
            <a:r>
              <a:rPr lang="en-US" sz="2000" b="0" dirty="0" err="1" smtClean="0">
                <a:solidFill>
                  <a:srgbClr val="000000"/>
                </a:solidFill>
                <a:latin typeface="Courier New" charset="0"/>
              </a:rPr>
              <a:t>Link</a:t>
            </a:r>
            <a:r>
              <a:rPr lang="en-US" sz="1400" b="0" dirty="0" err="1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</a:t>
            </a:r>
            <a:r>
              <a:rPr lang="en-US" sz="2000" b="0" dirty="0" err="1">
                <a:solidFill>
                  <a:srgbClr val="000000"/>
                </a:solidFill>
                <a:latin typeface="Courier New" charset="0"/>
              </a:rPr>
              <a:t>G</a:t>
            </a:r>
            <a:endParaRPr lang="en-US" sz="2000" b="0" dirty="0">
              <a:solidFill>
                <a:srgbClr val="000000"/>
              </a:solidFill>
              <a:latin typeface="Courier New" charset="0"/>
            </a:endParaRPr>
          </a:p>
        </p:txBody>
      </p:sp>
      <p:pic>
        <p:nvPicPr>
          <p:cNvPr id="24589" name="Picture 15" descr="firefox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3106738"/>
            <a:ext cx="685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0" name="Picture 18" descr="firefox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4097338"/>
            <a:ext cx="685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91" name="Text Box 21"/>
          <p:cNvSpPr txBox="1">
            <a:spLocks noChangeArrowheads="1"/>
          </p:cNvSpPr>
          <p:nvPr/>
        </p:nvSpPr>
        <p:spPr bwMode="auto">
          <a:xfrm>
            <a:off x="1295400" y="4016375"/>
            <a:ext cx="655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Courier New" charset="0"/>
              </a:rPr>
              <a:t>302</a:t>
            </a:r>
            <a:r>
              <a:rPr lang="en-US" sz="1400" b="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</a:t>
            </a:r>
            <a:r>
              <a:rPr lang="en-US" sz="2000" b="0">
                <a:solidFill>
                  <a:srgbClr val="000000"/>
                </a:solidFill>
                <a:latin typeface="Courier New" charset="0"/>
              </a:rPr>
              <a:t>M, Vary, TCN, Link</a:t>
            </a:r>
            <a:r>
              <a:rPr lang="en-US" sz="1400" b="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</a:t>
            </a:r>
            <a:r>
              <a:rPr lang="en-US" sz="2000" b="0">
                <a:solidFill>
                  <a:srgbClr val="000000"/>
                </a:solidFill>
                <a:latin typeface="Courier New" charset="0"/>
                <a:ea typeface="Wingdings" charset="2"/>
                <a:cs typeface="Wingdings" charset="2"/>
              </a:rPr>
              <a:t>R,M</a:t>
            </a:r>
            <a:endParaRPr lang="en-US" sz="2000" b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4592" name="Picture 26" descr="firefox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4935538"/>
            <a:ext cx="685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3" name="Picture 28" descr="firefox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5849938"/>
            <a:ext cx="685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94" name="Text Box 31"/>
          <p:cNvSpPr txBox="1">
            <a:spLocks noChangeArrowheads="1"/>
          </p:cNvSpPr>
          <p:nvPr/>
        </p:nvSpPr>
        <p:spPr bwMode="auto">
          <a:xfrm>
            <a:off x="1143000" y="5791200"/>
            <a:ext cx="693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Courier New" charset="0"/>
              </a:rPr>
              <a:t>200, Content-Datetime, Link</a:t>
            </a:r>
            <a:r>
              <a:rPr lang="en-US" sz="1400" b="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</a:t>
            </a:r>
            <a:r>
              <a:rPr lang="en-US" sz="2000" b="0">
                <a:solidFill>
                  <a:srgbClr val="000000"/>
                </a:solidFill>
                <a:latin typeface="Courier New" charset="0"/>
                <a:ea typeface="Wingdings" charset="2"/>
                <a:cs typeface="Wingdings" charset="2"/>
              </a:rPr>
              <a:t>R,M</a:t>
            </a:r>
            <a:endParaRPr lang="en-US" sz="2000" b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4595" name="Text Box 41"/>
          <p:cNvSpPr txBox="1">
            <a:spLocks noChangeArrowheads="1"/>
          </p:cNvSpPr>
          <p:nvPr/>
        </p:nvSpPr>
        <p:spPr bwMode="auto">
          <a:xfrm>
            <a:off x="1295400" y="3048000"/>
            <a:ext cx="655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Courier New" charset="0"/>
              </a:rPr>
              <a:t>GET G, Accept-Datetime</a:t>
            </a:r>
          </a:p>
        </p:txBody>
      </p:sp>
      <p:sp>
        <p:nvSpPr>
          <p:cNvPr id="24596" name="Text Box 42"/>
          <p:cNvSpPr txBox="1">
            <a:spLocks noChangeArrowheads="1"/>
          </p:cNvSpPr>
          <p:nvPr/>
        </p:nvSpPr>
        <p:spPr bwMode="auto">
          <a:xfrm>
            <a:off x="1295400" y="4854575"/>
            <a:ext cx="655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solidFill>
                  <a:srgbClr val="000000"/>
                </a:solidFill>
                <a:latin typeface="Courier New" charset="0"/>
              </a:rPr>
              <a:t>GET </a:t>
            </a:r>
            <a:r>
              <a:rPr lang="en-US" sz="2000" b="0" dirty="0" smtClean="0">
                <a:solidFill>
                  <a:srgbClr val="000000"/>
                </a:solidFill>
                <a:latin typeface="Courier New" charset="0"/>
              </a:rPr>
              <a:t>M</a:t>
            </a:r>
            <a:endParaRPr lang="en-US" sz="2000" b="0" dirty="0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24597" name="Straight Arrow Connector 31"/>
          <p:cNvCxnSpPr>
            <a:cxnSpLocks noChangeShapeType="1"/>
          </p:cNvCxnSpPr>
          <p:nvPr/>
        </p:nvCxnSpPr>
        <p:spPr bwMode="auto">
          <a:xfrm>
            <a:off x="1143000" y="1600200"/>
            <a:ext cx="68580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598" name="Straight Arrow Connector 33"/>
          <p:cNvCxnSpPr>
            <a:cxnSpLocks noChangeShapeType="1"/>
          </p:cNvCxnSpPr>
          <p:nvPr/>
        </p:nvCxnSpPr>
        <p:spPr bwMode="auto">
          <a:xfrm rot="10800000">
            <a:off x="1143000" y="2514600"/>
            <a:ext cx="68580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599" name="Straight Arrow Connector 35"/>
          <p:cNvCxnSpPr>
            <a:cxnSpLocks noChangeShapeType="1"/>
          </p:cNvCxnSpPr>
          <p:nvPr/>
        </p:nvCxnSpPr>
        <p:spPr bwMode="auto">
          <a:xfrm flipV="1">
            <a:off x="1143000" y="3429000"/>
            <a:ext cx="68580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600" name="Straight Arrow Connector 37"/>
          <p:cNvCxnSpPr>
            <a:cxnSpLocks noChangeShapeType="1"/>
          </p:cNvCxnSpPr>
          <p:nvPr/>
        </p:nvCxnSpPr>
        <p:spPr bwMode="auto">
          <a:xfrm rot="10800000" flipV="1">
            <a:off x="1143000" y="4419600"/>
            <a:ext cx="68580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601" name="Straight Arrow Connector 39"/>
          <p:cNvCxnSpPr>
            <a:cxnSpLocks noChangeShapeType="1"/>
          </p:cNvCxnSpPr>
          <p:nvPr/>
        </p:nvCxnSpPr>
        <p:spPr bwMode="auto">
          <a:xfrm flipV="1">
            <a:off x="1143000" y="5257800"/>
            <a:ext cx="68580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602" name="Straight Arrow Connector 41"/>
          <p:cNvCxnSpPr>
            <a:cxnSpLocks noChangeShapeType="1"/>
          </p:cNvCxnSpPr>
          <p:nvPr/>
        </p:nvCxnSpPr>
        <p:spPr bwMode="auto">
          <a:xfrm rot="10800000" flipV="1">
            <a:off x="1143000" y="6172200"/>
            <a:ext cx="68580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935037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charset="-128"/>
                <a:cs typeface="ＭＳ Ｐゴシック" charset="-128"/>
              </a:rPr>
              <a:t>Memento wants to make navigating the Web’s Past Easy</a:t>
            </a:r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9459" name="Content Placeholder 9" descr="logo_bw_withline_withscratch_tris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8191" r="-38191"/>
          <a:stretch>
            <a:fillRect/>
          </a:stretch>
        </p:blipFill>
        <p:spPr>
          <a:xfrm>
            <a:off x="914400" y="1066800"/>
            <a:ext cx="7257786" cy="4114800"/>
          </a:xfrm>
        </p:spPr>
      </p:pic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0" y="5181600"/>
            <a:ext cx="9144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lvl="1"/>
            <a:r>
              <a:rPr lang="en-US" sz="2400" b="0" dirty="0">
                <a:solidFill>
                  <a:srgbClr val="000000"/>
                </a:solidFill>
              </a:rPr>
              <a:t>http://</a:t>
            </a:r>
            <a:r>
              <a:rPr lang="en-US" sz="2400" b="0" dirty="0" err="1">
                <a:solidFill>
                  <a:srgbClr val="000000"/>
                </a:solidFill>
              </a:rPr>
              <a:t>www.memento</a:t>
            </a:r>
            <a:r>
              <a:rPr lang="en-US" sz="2400" b="0" dirty="0" err="1">
                <a:solidFill>
                  <a:schemeClr val="tx1"/>
                </a:solidFill>
              </a:rPr>
              <a:t>web.</a:t>
            </a:r>
            <a:r>
              <a:rPr lang="en-US" sz="2400" b="0" dirty="0" err="1" smtClean="0">
                <a:solidFill>
                  <a:schemeClr val="tx1"/>
                </a:solidFill>
              </a:rPr>
              <a:t>org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0" lvl="1"/>
            <a:r>
              <a:rPr lang="en-US" sz="2400" b="0" dirty="0" smtClean="0">
                <a:solidFill>
                  <a:schemeClr val="tx1"/>
                </a:solidFill>
                <a:ea typeface="Courier" charset="0"/>
                <a:cs typeface="Arial" charset="0"/>
              </a:rPr>
              <a:t>http://</a:t>
            </a:r>
            <a:r>
              <a:rPr lang="en-US" sz="2400" b="0" dirty="0" err="1" smtClean="0">
                <a:solidFill>
                  <a:schemeClr val="tx1"/>
                </a:solidFill>
                <a:ea typeface="Courier" charset="0"/>
                <a:cs typeface="Arial" charset="0"/>
              </a:rPr>
              <a:t>groups.google.com</a:t>
            </a:r>
            <a:r>
              <a:rPr lang="en-US" sz="2400" b="0" dirty="0" smtClean="0">
                <a:solidFill>
                  <a:schemeClr val="tx1"/>
                </a:solidFill>
                <a:ea typeface="Courier" charset="0"/>
                <a:cs typeface="Arial" charset="0"/>
              </a:rPr>
              <a:t>/group/memento-dev</a:t>
            </a:r>
          </a:p>
          <a:p>
            <a:pPr marL="0" lvl="1"/>
            <a:endParaRPr lang="en-US" sz="2000" dirty="0" smtClean="0">
              <a:ea typeface="Courier" charset="0"/>
              <a:cs typeface="Arial" charset="0"/>
            </a:endParaRPr>
          </a:p>
          <a:p>
            <a:endParaRPr lang="en-US" sz="24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1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00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0000"/>
      </a:accent6>
      <a:hlink>
        <a:srgbClr val="000000"/>
      </a:hlink>
      <a:folHlink>
        <a:srgbClr val="000000"/>
      </a:folHlink>
    </a:clrScheme>
    <a:fontScheme name="1_Custom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2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2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000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17336</TotalTime>
  <Words>117</Words>
  <Application>Microsoft Macintosh PowerPoint</Application>
  <PresentationFormat>On-screen Show (4:3)</PresentationFormat>
  <Paragraphs>25</Paragraphs>
  <Slides>4</Slides>
  <Notes>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1_Custom Design</vt:lpstr>
      <vt:lpstr>Document</vt:lpstr>
      <vt:lpstr>Slide 1</vt:lpstr>
      <vt:lpstr>Slide 2</vt:lpstr>
      <vt:lpstr>Memento HTTP Flow</vt:lpstr>
      <vt:lpstr>Memento wants to make navigating the Web’s Past Easy</vt:lpstr>
    </vt:vector>
  </TitlesOfParts>
  <Company>Ghent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Suggestions concerning MPEG-21 Digital Item Method operations and their implementation </dc:title>
  <dc:creator> Wesley De Neve</dc:creator>
  <cp:lastModifiedBy>ftuser</cp:lastModifiedBy>
  <cp:revision>1353</cp:revision>
  <cp:lastPrinted>2010-03-19T16:00:34Z</cp:lastPrinted>
  <dcterms:created xsi:type="dcterms:W3CDTF">2010-07-25T15:58:26Z</dcterms:created>
  <dcterms:modified xsi:type="dcterms:W3CDTF">2010-07-25T16:07:46Z</dcterms:modified>
</cp:coreProperties>
</file>