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_rels/presentation.xml.rels" ContentType="application/vnd.openxmlformats-package.relationships+xml"/>
  <Override PartName="/ppt/media/image14.jpeg" ContentType="image/jpeg"/>
  <Override PartName="/ppt/media/image13.png" ContentType="image/png"/>
  <Override PartName="/ppt/media/image12.jpeg" ContentType="image/jpeg"/>
  <Override PartName="/ppt/media/image11.jpeg" ContentType="image/jpeg"/>
  <Override PartName="/ppt/media/image1.png" ContentType="image/png"/>
  <Override PartName="/ppt/media/image2.png" ContentType="image/png"/>
  <Override PartName="/ppt/media/image3.png" ContentType="image/png"/>
  <Override PartName="/ppt/media/image5.png" ContentType="image/png"/>
  <Override PartName="/ppt/media/image7.png" ContentType="image/png"/>
  <Override PartName="/ppt/media/image9.jpeg" ContentType="image/jpeg"/>
  <Override PartName="/ppt/media/image10.png" ContentType="image/png"/>
  <Override PartName="/ppt/media/image4.jpeg" ContentType="image/jpeg"/>
  <Override PartName="/ppt/media/image6.png" ContentType="image/png"/>
  <Override PartName="/ppt/media/image8.png" ContentType="image/png"/>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944100" cy="70993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
        <p:nvSpPr>
          <p:cNvPr id="27" name="PlaceHolder 2"/>
          <p:cNvSpPr>
            <a:spLocks noGrp="1"/>
          </p:cNvSpPr>
          <p:nvPr>
            <p:ph type="body"/>
          </p:nvPr>
        </p:nvSpPr>
        <p:spPr>
          <a:xfrm>
            <a:off x="497160" y="1661040"/>
            <a:ext cx="8949240" cy="1963440"/>
          </a:xfrm>
          <a:prstGeom prst="rect">
            <a:avLst/>
          </a:prstGeom>
        </p:spPr>
        <p:txBody>
          <a:bodyPr lIns="0" rIns="0" tIns="0" bIns="0">
            <a:normAutofit/>
          </a:bodyPr>
          <a:p>
            <a:endParaRPr b="0" lang="tr-TR" sz="3200" spc="-1" strike="noStrike">
              <a:latin typeface="Arial"/>
            </a:endParaRPr>
          </a:p>
        </p:txBody>
      </p:sp>
      <p:sp>
        <p:nvSpPr>
          <p:cNvPr id="28" name="PlaceHolder 3"/>
          <p:cNvSpPr>
            <a:spLocks noGrp="1"/>
          </p:cNvSpPr>
          <p:nvPr>
            <p:ph type="body"/>
          </p:nvPr>
        </p:nvSpPr>
        <p:spPr>
          <a:xfrm>
            <a:off x="497160" y="3811320"/>
            <a:ext cx="8949240" cy="1963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
        <p:nvSpPr>
          <p:cNvPr id="30" name="PlaceHolder 2"/>
          <p:cNvSpPr>
            <a:spLocks noGrp="1"/>
          </p:cNvSpPr>
          <p:nvPr>
            <p:ph type="body"/>
          </p:nvPr>
        </p:nvSpPr>
        <p:spPr>
          <a:xfrm>
            <a:off x="497160" y="1661040"/>
            <a:ext cx="4367160" cy="1963440"/>
          </a:xfrm>
          <a:prstGeom prst="rect">
            <a:avLst/>
          </a:prstGeom>
        </p:spPr>
        <p:txBody>
          <a:bodyPr lIns="0" rIns="0" tIns="0" bIns="0">
            <a:normAutofit/>
          </a:bodyPr>
          <a:p>
            <a:endParaRPr b="0" lang="tr-TR" sz="3200" spc="-1" strike="noStrike">
              <a:latin typeface="Arial"/>
            </a:endParaRPr>
          </a:p>
        </p:txBody>
      </p:sp>
      <p:sp>
        <p:nvSpPr>
          <p:cNvPr id="31" name="PlaceHolder 3"/>
          <p:cNvSpPr>
            <a:spLocks noGrp="1"/>
          </p:cNvSpPr>
          <p:nvPr>
            <p:ph type="body"/>
          </p:nvPr>
        </p:nvSpPr>
        <p:spPr>
          <a:xfrm>
            <a:off x="5083200" y="1661040"/>
            <a:ext cx="4367160" cy="1963440"/>
          </a:xfrm>
          <a:prstGeom prst="rect">
            <a:avLst/>
          </a:prstGeom>
        </p:spPr>
        <p:txBody>
          <a:bodyPr lIns="0" rIns="0" tIns="0" bIns="0">
            <a:normAutofit/>
          </a:bodyPr>
          <a:p>
            <a:endParaRPr b="0" lang="tr-TR" sz="3200" spc="-1" strike="noStrike">
              <a:latin typeface="Arial"/>
            </a:endParaRPr>
          </a:p>
        </p:txBody>
      </p:sp>
      <p:sp>
        <p:nvSpPr>
          <p:cNvPr id="32" name="PlaceHolder 4"/>
          <p:cNvSpPr>
            <a:spLocks noGrp="1"/>
          </p:cNvSpPr>
          <p:nvPr>
            <p:ph type="body"/>
          </p:nvPr>
        </p:nvSpPr>
        <p:spPr>
          <a:xfrm>
            <a:off x="497160" y="3811320"/>
            <a:ext cx="4367160" cy="1963440"/>
          </a:xfrm>
          <a:prstGeom prst="rect">
            <a:avLst/>
          </a:prstGeom>
        </p:spPr>
        <p:txBody>
          <a:bodyPr lIns="0" rIns="0" tIns="0" bIns="0">
            <a:normAutofit/>
          </a:bodyPr>
          <a:p>
            <a:endParaRPr b="0" lang="tr-TR" sz="3200" spc="-1" strike="noStrike">
              <a:latin typeface="Arial"/>
            </a:endParaRPr>
          </a:p>
        </p:txBody>
      </p:sp>
      <p:sp>
        <p:nvSpPr>
          <p:cNvPr id="33" name="PlaceHolder 5"/>
          <p:cNvSpPr>
            <a:spLocks noGrp="1"/>
          </p:cNvSpPr>
          <p:nvPr>
            <p:ph type="body"/>
          </p:nvPr>
        </p:nvSpPr>
        <p:spPr>
          <a:xfrm>
            <a:off x="5083200" y="3811320"/>
            <a:ext cx="4367160" cy="1963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
        <p:nvSpPr>
          <p:cNvPr id="35" name="PlaceHolder 2"/>
          <p:cNvSpPr>
            <a:spLocks noGrp="1"/>
          </p:cNvSpPr>
          <p:nvPr>
            <p:ph type="body"/>
          </p:nvPr>
        </p:nvSpPr>
        <p:spPr>
          <a:xfrm>
            <a:off x="497160" y="1661040"/>
            <a:ext cx="2881440" cy="1963440"/>
          </a:xfrm>
          <a:prstGeom prst="rect">
            <a:avLst/>
          </a:prstGeom>
        </p:spPr>
        <p:txBody>
          <a:bodyPr lIns="0" rIns="0" tIns="0" bIns="0">
            <a:normAutofit/>
          </a:bodyPr>
          <a:p>
            <a:endParaRPr b="0" lang="tr-TR" sz="3200" spc="-1" strike="noStrike">
              <a:latin typeface="Arial"/>
            </a:endParaRPr>
          </a:p>
        </p:txBody>
      </p:sp>
      <p:sp>
        <p:nvSpPr>
          <p:cNvPr id="36" name="PlaceHolder 3"/>
          <p:cNvSpPr>
            <a:spLocks noGrp="1"/>
          </p:cNvSpPr>
          <p:nvPr>
            <p:ph type="body"/>
          </p:nvPr>
        </p:nvSpPr>
        <p:spPr>
          <a:xfrm>
            <a:off x="3522960" y="1661040"/>
            <a:ext cx="2881440" cy="1963440"/>
          </a:xfrm>
          <a:prstGeom prst="rect">
            <a:avLst/>
          </a:prstGeom>
        </p:spPr>
        <p:txBody>
          <a:bodyPr lIns="0" rIns="0" tIns="0" bIns="0">
            <a:normAutofit/>
          </a:bodyPr>
          <a:p>
            <a:endParaRPr b="0" lang="tr-TR" sz="3200" spc="-1" strike="noStrike">
              <a:latin typeface="Arial"/>
            </a:endParaRPr>
          </a:p>
        </p:txBody>
      </p:sp>
      <p:sp>
        <p:nvSpPr>
          <p:cNvPr id="37" name="PlaceHolder 4"/>
          <p:cNvSpPr>
            <a:spLocks noGrp="1"/>
          </p:cNvSpPr>
          <p:nvPr>
            <p:ph type="body"/>
          </p:nvPr>
        </p:nvSpPr>
        <p:spPr>
          <a:xfrm>
            <a:off x="6549120" y="1661040"/>
            <a:ext cx="2881440" cy="1963440"/>
          </a:xfrm>
          <a:prstGeom prst="rect">
            <a:avLst/>
          </a:prstGeom>
        </p:spPr>
        <p:txBody>
          <a:bodyPr lIns="0" rIns="0" tIns="0" bIns="0">
            <a:normAutofit/>
          </a:bodyPr>
          <a:p>
            <a:endParaRPr b="0" lang="tr-TR" sz="3200" spc="-1" strike="noStrike">
              <a:latin typeface="Arial"/>
            </a:endParaRPr>
          </a:p>
        </p:txBody>
      </p:sp>
      <p:sp>
        <p:nvSpPr>
          <p:cNvPr id="38" name="PlaceHolder 5"/>
          <p:cNvSpPr>
            <a:spLocks noGrp="1"/>
          </p:cNvSpPr>
          <p:nvPr>
            <p:ph type="body"/>
          </p:nvPr>
        </p:nvSpPr>
        <p:spPr>
          <a:xfrm>
            <a:off x="497160" y="3811320"/>
            <a:ext cx="2881440" cy="1963440"/>
          </a:xfrm>
          <a:prstGeom prst="rect">
            <a:avLst/>
          </a:prstGeom>
        </p:spPr>
        <p:txBody>
          <a:bodyPr lIns="0" rIns="0" tIns="0" bIns="0">
            <a:normAutofit/>
          </a:bodyPr>
          <a:p>
            <a:endParaRPr b="0" lang="tr-TR" sz="3200" spc="-1" strike="noStrike">
              <a:latin typeface="Arial"/>
            </a:endParaRPr>
          </a:p>
        </p:txBody>
      </p:sp>
      <p:sp>
        <p:nvSpPr>
          <p:cNvPr id="39" name="PlaceHolder 6"/>
          <p:cNvSpPr>
            <a:spLocks noGrp="1"/>
          </p:cNvSpPr>
          <p:nvPr>
            <p:ph type="body"/>
          </p:nvPr>
        </p:nvSpPr>
        <p:spPr>
          <a:xfrm>
            <a:off x="3522960" y="3811320"/>
            <a:ext cx="2881440" cy="1963440"/>
          </a:xfrm>
          <a:prstGeom prst="rect">
            <a:avLst/>
          </a:prstGeom>
        </p:spPr>
        <p:txBody>
          <a:bodyPr lIns="0" rIns="0" tIns="0" bIns="0">
            <a:normAutofit/>
          </a:bodyPr>
          <a:p>
            <a:endParaRPr b="0" lang="tr-TR" sz="3200" spc="-1" strike="noStrike">
              <a:latin typeface="Arial"/>
            </a:endParaRPr>
          </a:p>
        </p:txBody>
      </p:sp>
      <p:sp>
        <p:nvSpPr>
          <p:cNvPr id="40" name="PlaceHolder 7"/>
          <p:cNvSpPr>
            <a:spLocks noGrp="1"/>
          </p:cNvSpPr>
          <p:nvPr>
            <p:ph type="body"/>
          </p:nvPr>
        </p:nvSpPr>
        <p:spPr>
          <a:xfrm>
            <a:off x="6549120" y="3811320"/>
            <a:ext cx="2881440" cy="1963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
        <p:nvSpPr>
          <p:cNvPr id="6" name="PlaceHolder 2"/>
          <p:cNvSpPr>
            <a:spLocks noGrp="1"/>
          </p:cNvSpPr>
          <p:nvPr>
            <p:ph type="subTitle"/>
          </p:nvPr>
        </p:nvSpPr>
        <p:spPr>
          <a:xfrm>
            <a:off x="497160" y="1661040"/>
            <a:ext cx="8949240" cy="4116960"/>
          </a:xfrm>
          <a:prstGeom prst="rect">
            <a:avLst/>
          </a:prstGeom>
        </p:spPr>
        <p:txBody>
          <a:bodyPr lIns="0" rIns="0" tIns="0" bIns="0" anchor="ctr"/>
          <a:p>
            <a:pPr algn="ctr"/>
            <a:endParaRPr b="0" lang="tr-T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
        <p:nvSpPr>
          <p:cNvPr id="8" name="PlaceHolder 2"/>
          <p:cNvSpPr>
            <a:spLocks noGrp="1"/>
          </p:cNvSpPr>
          <p:nvPr>
            <p:ph type="body"/>
          </p:nvPr>
        </p:nvSpPr>
        <p:spPr>
          <a:xfrm>
            <a:off x="497160" y="1661040"/>
            <a:ext cx="8949240" cy="4116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
        <p:nvSpPr>
          <p:cNvPr id="10" name="PlaceHolder 2"/>
          <p:cNvSpPr>
            <a:spLocks noGrp="1"/>
          </p:cNvSpPr>
          <p:nvPr>
            <p:ph type="body"/>
          </p:nvPr>
        </p:nvSpPr>
        <p:spPr>
          <a:xfrm>
            <a:off x="497160" y="1661040"/>
            <a:ext cx="4367160" cy="4116960"/>
          </a:xfrm>
          <a:prstGeom prst="rect">
            <a:avLst/>
          </a:prstGeom>
        </p:spPr>
        <p:txBody>
          <a:bodyPr lIns="0" rIns="0" tIns="0" bIns="0">
            <a:normAutofit/>
          </a:bodyPr>
          <a:p>
            <a:endParaRPr b="0" lang="tr-TR" sz="3200" spc="-1" strike="noStrike">
              <a:latin typeface="Arial"/>
            </a:endParaRPr>
          </a:p>
        </p:txBody>
      </p:sp>
      <p:sp>
        <p:nvSpPr>
          <p:cNvPr id="11" name="PlaceHolder 3"/>
          <p:cNvSpPr>
            <a:spLocks noGrp="1"/>
          </p:cNvSpPr>
          <p:nvPr>
            <p:ph type="body"/>
          </p:nvPr>
        </p:nvSpPr>
        <p:spPr>
          <a:xfrm>
            <a:off x="5083200" y="1661040"/>
            <a:ext cx="4367160" cy="4116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7160" y="282960"/>
            <a:ext cx="8949240" cy="5494680"/>
          </a:xfrm>
          <a:prstGeom prst="rect">
            <a:avLst/>
          </a:prstGeom>
        </p:spPr>
        <p:txBody>
          <a:bodyPr lIns="0" rIns="0" tIns="0" bIns="0" anchor="ct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
        <p:nvSpPr>
          <p:cNvPr id="15" name="PlaceHolder 2"/>
          <p:cNvSpPr>
            <a:spLocks noGrp="1"/>
          </p:cNvSpPr>
          <p:nvPr>
            <p:ph type="body"/>
          </p:nvPr>
        </p:nvSpPr>
        <p:spPr>
          <a:xfrm>
            <a:off x="497160" y="1661040"/>
            <a:ext cx="4367160" cy="1963440"/>
          </a:xfrm>
          <a:prstGeom prst="rect">
            <a:avLst/>
          </a:prstGeom>
        </p:spPr>
        <p:txBody>
          <a:bodyPr lIns="0" rIns="0" tIns="0" bIns="0">
            <a:normAutofit/>
          </a:bodyPr>
          <a:p>
            <a:endParaRPr b="0" lang="tr-TR" sz="3200" spc="-1" strike="noStrike">
              <a:latin typeface="Arial"/>
            </a:endParaRPr>
          </a:p>
        </p:txBody>
      </p:sp>
      <p:sp>
        <p:nvSpPr>
          <p:cNvPr id="16" name="PlaceHolder 3"/>
          <p:cNvSpPr>
            <a:spLocks noGrp="1"/>
          </p:cNvSpPr>
          <p:nvPr>
            <p:ph type="body"/>
          </p:nvPr>
        </p:nvSpPr>
        <p:spPr>
          <a:xfrm>
            <a:off x="5083200" y="1661040"/>
            <a:ext cx="4367160" cy="4116960"/>
          </a:xfrm>
          <a:prstGeom prst="rect">
            <a:avLst/>
          </a:prstGeom>
        </p:spPr>
        <p:txBody>
          <a:bodyPr lIns="0" rIns="0" tIns="0" bIns="0">
            <a:normAutofit/>
          </a:bodyPr>
          <a:p>
            <a:endParaRPr b="0" lang="tr-TR" sz="3200" spc="-1" strike="noStrike">
              <a:latin typeface="Arial"/>
            </a:endParaRPr>
          </a:p>
        </p:txBody>
      </p:sp>
      <p:sp>
        <p:nvSpPr>
          <p:cNvPr id="17" name="PlaceHolder 4"/>
          <p:cNvSpPr>
            <a:spLocks noGrp="1"/>
          </p:cNvSpPr>
          <p:nvPr>
            <p:ph type="body"/>
          </p:nvPr>
        </p:nvSpPr>
        <p:spPr>
          <a:xfrm>
            <a:off x="497160" y="3811320"/>
            <a:ext cx="4367160" cy="1963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
        <p:nvSpPr>
          <p:cNvPr id="19" name="PlaceHolder 2"/>
          <p:cNvSpPr>
            <a:spLocks noGrp="1"/>
          </p:cNvSpPr>
          <p:nvPr>
            <p:ph type="body"/>
          </p:nvPr>
        </p:nvSpPr>
        <p:spPr>
          <a:xfrm>
            <a:off x="497160" y="1661040"/>
            <a:ext cx="4367160" cy="4116960"/>
          </a:xfrm>
          <a:prstGeom prst="rect">
            <a:avLst/>
          </a:prstGeom>
        </p:spPr>
        <p:txBody>
          <a:bodyPr lIns="0" rIns="0" tIns="0" bIns="0">
            <a:normAutofit/>
          </a:bodyPr>
          <a:p>
            <a:endParaRPr b="0" lang="tr-TR" sz="3200" spc="-1" strike="noStrike">
              <a:latin typeface="Arial"/>
            </a:endParaRPr>
          </a:p>
        </p:txBody>
      </p:sp>
      <p:sp>
        <p:nvSpPr>
          <p:cNvPr id="20" name="PlaceHolder 3"/>
          <p:cNvSpPr>
            <a:spLocks noGrp="1"/>
          </p:cNvSpPr>
          <p:nvPr>
            <p:ph type="body"/>
          </p:nvPr>
        </p:nvSpPr>
        <p:spPr>
          <a:xfrm>
            <a:off x="5083200" y="1661040"/>
            <a:ext cx="4367160" cy="1963440"/>
          </a:xfrm>
          <a:prstGeom prst="rect">
            <a:avLst/>
          </a:prstGeom>
        </p:spPr>
        <p:txBody>
          <a:bodyPr lIns="0" rIns="0" tIns="0" bIns="0">
            <a:normAutofit/>
          </a:bodyPr>
          <a:p>
            <a:endParaRPr b="0" lang="tr-TR" sz="3200" spc="-1" strike="noStrike">
              <a:latin typeface="Arial"/>
            </a:endParaRPr>
          </a:p>
        </p:txBody>
      </p:sp>
      <p:sp>
        <p:nvSpPr>
          <p:cNvPr id="21" name="PlaceHolder 4"/>
          <p:cNvSpPr>
            <a:spLocks noGrp="1"/>
          </p:cNvSpPr>
          <p:nvPr>
            <p:ph type="body"/>
          </p:nvPr>
        </p:nvSpPr>
        <p:spPr>
          <a:xfrm>
            <a:off x="5083200" y="3811320"/>
            <a:ext cx="4367160" cy="1963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7160" y="282960"/>
            <a:ext cx="8949240" cy="1185120"/>
          </a:xfrm>
          <a:prstGeom prst="rect">
            <a:avLst/>
          </a:prstGeom>
        </p:spPr>
        <p:txBody>
          <a:bodyPr lIns="0" rIns="0" tIns="0" bIns="0" anchor="ctr"/>
          <a:p>
            <a:pPr algn="ctr"/>
            <a:endParaRPr b="0" lang="tr-TR" sz="4400" spc="-1" strike="noStrike">
              <a:latin typeface="Arial"/>
            </a:endParaRPr>
          </a:p>
        </p:txBody>
      </p:sp>
      <p:sp>
        <p:nvSpPr>
          <p:cNvPr id="23" name="PlaceHolder 2"/>
          <p:cNvSpPr>
            <a:spLocks noGrp="1"/>
          </p:cNvSpPr>
          <p:nvPr>
            <p:ph type="body"/>
          </p:nvPr>
        </p:nvSpPr>
        <p:spPr>
          <a:xfrm>
            <a:off x="497160" y="1661040"/>
            <a:ext cx="4367160" cy="1963440"/>
          </a:xfrm>
          <a:prstGeom prst="rect">
            <a:avLst/>
          </a:prstGeom>
        </p:spPr>
        <p:txBody>
          <a:bodyPr lIns="0" rIns="0" tIns="0" bIns="0">
            <a:normAutofit/>
          </a:bodyPr>
          <a:p>
            <a:endParaRPr b="0" lang="tr-TR" sz="3200" spc="-1" strike="noStrike">
              <a:latin typeface="Arial"/>
            </a:endParaRPr>
          </a:p>
        </p:txBody>
      </p:sp>
      <p:sp>
        <p:nvSpPr>
          <p:cNvPr id="24" name="PlaceHolder 3"/>
          <p:cNvSpPr>
            <a:spLocks noGrp="1"/>
          </p:cNvSpPr>
          <p:nvPr>
            <p:ph type="body"/>
          </p:nvPr>
        </p:nvSpPr>
        <p:spPr>
          <a:xfrm>
            <a:off x="5083200" y="1661040"/>
            <a:ext cx="4367160" cy="1963440"/>
          </a:xfrm>
          <a:prstGeom prst="rect">
            <a:avLst/>
          </a:prstGeom>
        </p:spPr>
        <p:txBody>
          <a:bodyPr lIns="0" rIns="0" tIns="0" bIns="0">
            <a:normAutofit/>
          </a:bodyPr>
          <a:p>
            <a:endParaRPr b="0" lang="tr-TR" sz="3200" spc="-1" strike="noStrike">
              <a:latin typeface="Arial"/>
            </a:endParaRPr>
          </a:p>
        </p:txBody>
      </p:sp>
      <p:sp>
        <p:nvSpPr>
          <p:cNvPr id="25" name="PlaceHolder 4"/>
          <p:cNvSpPr>
            <a:spLocks noGrp="1"/>
          </p:cNvSpPr>
          <p:nvPr>
            <p:ph type="body"/>
          </p:nvPr>
        </p:nvSpPr>
        <p:spPr>
          <a:xfrm>
            <a:off x="497160" y="3811320"/>
            <a:ext cx="8949240" cy="1963440"/>
          </a:xfrm>
          <a:prstGeom prst="rect">
            <a:avLst/>
          </a:prstGeom>
        </p:spPr>
        <p:txBody>
          <a:bodyPr lIns="0" rIns="0" tIns="0" bIns="0">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Resim 4" descr=""/>
          <p:cNvPicPr/>
          <p:nvPr/>
        </p:nvPicPr>
        <p:blipFill>
          <a:blip r:embed="rId2"/>
          <a:stretch/>
        </p:blipFill>
        <p:spPr>
          <a:xfrm>
            <a:off x="104760" y="6479280"/>
            <a:ext cx="9716760" cy="615600"/>
          </a:xfrm>
          <a:prstGeom prst="rect">
            <a:avLst/>
          </a:prstGeom>
          <a:ln w="12600">
            <a:noFill/>
          </a:ln>
        </p:spPr>
      </p:pic>
      <p:pic>
        <p:nvPicPr>
          <p:cNvPr id="1" name="Picture 4" descr=""/>
          <p:cNvPicPr/>
          <p:nvPr/>
        </p:nvPicPr>
        <p:blipFill>
          <a:blip r:embed="rId3"/>
          <a:stretch/>
        </p:blipFill>
        <p:spPr>
          <a:xfrm>
            <a:off x="67320" y="7920"/>
            <a:ext cx="9755280" cy="987120"/>
          </a:xfrm>
          <a:prstGeom prst="rect">
            <a:avLst/>
          </a:prstGeom>
          <a:ln w="12600">
            <a:noFill/>
          </a:ln>
        </p:spPr>
      </p:pic>
      <p:pic>
        <p:nvPicPr>
          <p:cNvPr id="2" name="Picture 8" descr=""/>
          <p:cNvPicPr/>
          <p:nvPr/>
        </p:nvPicPr>
        <p:blipFill>
          <a:blip r:embed="rId4"/>
          <a:stretch/>
        </p:blipFill>
        <p:spPr>
          <a:xfrm>
            <a:off x="121680" y="129600"/>
            <a:ext cx="696960" cy="705600"/>
          </a:xfrm>
          <a:prstGeom prst="rect">
            <a:avLst/>
          </a:prstGeom>
          <a:ln w="12600">
            <a:noFill/>
          </a:ln>
        </p:spPr>
      </p:pic>
      <p:sp>
        <p:nvSpPr>
          <p:cNvPr id="3" name="PlaceHolder 1"/>
          <p:cNvSpPr>
            <a:spLocks noGrp="1"/>
          </p:cNvSpPr>
          <p:nvPr>
            <p:ph type="title"/>
          </p:nvPr>
        </p:nvSpPr>
        <p:spPr>
          <a:xfrm>
            <a:off x="497160" y="282960"/>
            <a:ext cx="8949240" cy="1185120"/>
          </a:xfrm>
          <a:prstGeom prst="rect">
            <a:avLst/>
          </a:prstGeom>
        </p:spPr>
        <p:txBody>
          <a:bodyPr lIns="0" rIns="0" tIns="0" bIns="0" anchor="ctr"/>
          <a:p>
            <a:pPr algn="ctr"/>
            <a:r>
              <a:rPr b="0" lang="tr-TR" sz="4400" spc="-1" strike="noStrike">
                <a:latin typeface="Arial"/>
              </a:rPr>
              <a:t>Click to edit the title text format</a:t>
            </a:r>
            <a:endParaRPr b="0" lang="tr-TR" sz="4400" spc="-1" strike="noStrike">
              <a:latin typeface="Arial"/>
            </a:endParaRPr>
          </a:p>
        </p:txBody>
      </p:sp>
      <p:sp>
        <p:nvSpPr>
          <p:cNvPr id="4" name="PlaceHolder 2"/>
          <p:cNvSpPr>
            <a:spLocks noGrp="1"/>
          </p:cNvSpPr>
          <p:nvPr>
            <p:ph type="body"/>
          </p:nvPr>
        </p:nvSpPr>
        <p:spPr>
          <a:xfrm>
            <a:off x="497160" y="1661040"/>
            <a:ext cx="8949240" cy="4116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Click to edit the outline text format</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Second Outline Level</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Third Outline Level</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Fourth Outline Level</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Fifth Outline Level</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Sixth Outline Level</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Seventh Outline Level</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972000" y="4212000"/>
            <a:ext cx="3813480" cy="1165320"/>
          </a:xfrm>
          <a:prstGeom prst="rect">
            <a:avLst/>
          </a:prstGeom>
          <a:noFill/>
          <a:ln>
            <a:noFill/>
          </a:ln>
        </p:spPr>
        <p:style>
          <a:lnRef idx="0"/>
          <a:fillRef idx="0"/>
          <a:effectRef idx="0"/>
          <a:fontRef idx="minor"/>
        </p:style>
        <p:txBody>
          <a:bodyPr lIns="90000" rIns="90000" tIns="45000" bIns="45000"/>
          <a:p>
            <a:r>
              <a:rPr b="1" lang="tr-TR" sz="2800" spc="-1" strike="noStrike">
                <a:solidFill>
                  <a:srgbClr val="000000"/>
                </a:solidFill>
                <a:latin typeface="Arial"/>
                <a:ea typeface="DejaVu Sans"/>
              </a:rPr>
              <a:t>Süreç Yönetimi Eğitimi</a:t>
            </a:r>
            <a:endParaRPr b="0" lang="tr-TR" sz="2800" spc="-1" strike="noStrike">
              <a:solidFill>
                <a:srgbClr val="000000"/>
              </a:solidFill>
              <a:latin typeface="Arial"/>
            </a:endParaRPr>
          </a:p>
          <a:p>
            <a:endParaRPr b="0" lang="tr-TR" sz="28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Servis Yönetimi - 1</a:t>
            </a:r>
            <a:endParaRPr b="0" lang="tr-TR" sz="1900" spc="-1" strike="noStrike">
              <a:latin typeface="Arial"/>
            </a:endParaRPr>
          </a:p>
        </p:txBody>
      </p:sp>
      <p:sp>
        <p:nvSpPr>
          <p:cNvPr id="69" name="CustomShape 2"/>
          <p:cNvSpPr/>
          <p:nvPr/>
        </p:nvSpPr>
        <p:spPr>
          <a:xfrm>
            <a:off x="548640" y="1045080"/>
            <a:ext cx="8739000" cy="4786560"/>
          </a:xfrm>
          <a:prstGeom prst="rect">
            <a:avLst/>
          </a:prstGeom>
          <a:noFill/>
          <a:ln>
            <a:noFill/>
          </a:ln>
        </p:spPr>
        <p:style>
          <a:lnRef idx="0"/>
          <a:fillRef idx="0"/>
          <a:effectRef idx="0"/>
          <a:fontRef idx="minor"/>
        </p:style>
        <p:txBody>
          <a:bodyPr lIns="90000" rIns="90000" tIns="45000" bIns="45000"/>
          <a:p>
            <a:r>
              <a:rPr b="0" lang="tr-TR" sz="1600" spc="-1" strike="noStrike">
                <a:solidFill>
                  <a:srgbClr val="000000"/>
                </a:solidFill>
                <a:latin typeface="Arial"/>
                <a:ea typeface="DejaVu Sans"/>
              </a:rPr>
              <a:t>-- Servislerin listesi</a:t>
            </a:r>
            <a:endParaRPr b="0" lang="tr-TR" sz="1600" spc="-1" strike="noStrike">
              <a:latin typeface="Arial"/>
            </a:endParaRPr>
          </a:p>
          <a:p>
            <a:r>
              <a:rPr b="1" lang="tr-TR" sz="1600" spc="-1" strike="noStrike">
                <a:solidFill>
                  <a:srgbClr val="000000"/>
                </a:solidFill>
                <a:latin typeface="Arial"/>
                <a:ea typeface="DejaVu Sans"/>
              </a:rPr>
              <a:t># systemctl list-units</a:t>
            </a:r>
            <a:endParaRPr b="0" lang="tr-TR" sz="1600" spc="-1" strike="noStrike">
              <a:latin typeface="Arial"/>
            </a:endParaRPr>
          </a:p>
          <a:p>
            <a:endParaRPr b="0" lang="tr-TR" sz="1600" spc="-1" strike="noStrike">
              <a:latin typeface="Arial"/>
            </a:endParaRPr>
          </a:p>
          <a:p>
            <a:r>
              <a:rPr b="0" lang="tr-TR" sz="1600" spc="-1" strike="noStrike">
                <a:solidFill>
                  <a:srgbClr val="000000"/>
                </a:solidFill>
                <a:latin typeface="Arial"/>
                <a:ea typeface="DejaVu Sans"/>
              </a:rPr>
              <a:t>-- Servislerimizi Durdurmak İçin</a:t>
            </a:r>
            <a:endParaRPr b="0" lang="tr-TR" sz="1600" spc="-1" strike="noStrike">
              <a:latin typeface="Arial"/>
            </a:endParaRPr>
          </a:p>
          <a:p>
            <a:r>
              <a:rPr b="1" lang="tr-TR" sz="1600" spc="-1" strike="noStrike">
                <a:solidFill>
                  <a:srgbClr val="000000"/>
                </a:solidFill>
                <a:latin typeface="Arial"/>
                <a:ea typeface="DejaVu Sans"/>
              </a:rPr>
              <a:t># systemctl stop servisadı</a:t>
            </a:r>
            <a:endParaRPr b="0" lang="tr-TR" sz="1600" spc="-1" strike="noStrike">
              <a:latin typeface="Arial"/>
            </a:endParaRPr>
          </a:p>
          <a:p>
            <a:endParaRPr b="0" lang="tr-TR" sz="1600" spc="-1" strike="noStrike">
              <a:latin typeface="Arial"/>
            </a:endParaRPr>
          </a:p>
          <a:p>
            <a:r>
              <a:rPr b="0" lang="tr-TR" sz="1600" spc="-1" strike="noStrike">
                <a:solidFill>
                  <a:srgbClr val="000000"/>
                </a:solidFill>
                <a:latin typeface="Arial"/>
                <a:ea typeface="DejaVu Sans"/>
              </a:rPr>
              <a:t>-- Servislerimizi Başlatmak İçin</a:t>
            </a:r>
            <a:endParaRPr b="0" lang="tr-TR" sz="1600" spc="-1" strike="noStrike">
              <a:latin typeface="Arial"/>
            </a:endParaRPr>
          </a:p>
          <a:p>
            <a:r>
              <a:rPr b="1" lang="tr-TR" sz="1600" spc="-1" strike="noStrike">
                <a:solidFill>
                  <a:srgbClr val="000000"/>
                </a:solidFill>
                <a:latin typeface="Arial"/>
                <a:ea typeface="DejaVu Sans"/>
              </a:rPr>
              <a:t># systemctl start servisadı</a:t>
            </a:r>
            <a:endParaRPr b="0" lang="tr-TR" sz="1600" spc="-1" strike="noStrike">
              <a:latin typeface="Arial"/>
            </a:endParaRPr>
          </a:p>
          <a:p>
            <a:endParaRPr b="0" lang="tr-TR" sz="1600" spc="-1" strike="noStrike">
              <a:latin typeface="Arial"/>
            </a:endParaRPr>
          </a:p>
          <a:p>
            <a:r>
              <a:rPr b="0" lang="tr-TR" sz="1600" spc="-1" strike="noStrike">
                <a:solidFill>
                  <a:srgbClr val="000000"/>
                </a:solidFill>
                <a:latin typeface="Arial"/>
                <a:ea typeface="DejaVu Sans"/>
              </a:rPr>
              <a:t>-- Servislerimizi Yeniden Başlatmak İçin</a:t>
            </a:r>
            <a:endParaRPr b="0" lang="tr-TR" sz="1600" spc="-1" strike="noStrike">
              <a:latin typeface="Arial"/>
            </a:endParaRPr>
          </a:p>
          <a:p>
            <a:r>
              <a:rPr b="1" lang="tr-TR" sz="1600" spc="-1" strike="noStrike">
                <a:solidFill>
                  <a:srgbClr val="000000"/>
                </a:solidFill>
                <a:latin typeface="Arial"/>
                <a:ea typeface="DejaVu Sans"/>
              </a:rPr>
              <a:t># sytemctl restart servisadı </a:t>
            </a:r>
            <a:endParaRPr b="0" lang="tr-TR" sz="1600" spc="-1" strike="noStrike">
              <a:latin typeface="Arial"/>
            </a:endParaRPr>
          </a:p>
          <a:p>
            <a:endParaRPr b="0" lang="tr-TR" sz="1600" spc="-1" strike="noStrike">
              <a:latin typeface="Arial"/>
            </a:endParaRPr>
          </a:p>
          <a:p>
            <a:r>
              <a:rPr b="0" lang="tr-TR" sz="1600" spc="-1" strike="noStrike">
                <a:solidFill>
                  <a:srgbClr val="000000"/>
                </a:solidFill>
                <a:latin typeface="Arial"/>
                <a:ea typeface="DejaVu Sans"/>
              </a:rPr>
              <a:t>-- Servislerimizi Yenilemek İçin</a:t>
            </a:r>
            <a:endParaRPr b="0" lang="tr-TR" sz="1600" spc="-1" strike="noStrike">
              <a:latin typeface="Arial"/>
            </a:endParaRPr>
          </a:p>
          <a:p>
            <a:r>
              <a:rPr b="1" lang="tr-TR" sz="1600" spc="-1" strike="noStrike">
                <a:solidFill>
                  <a:srgbClr val="000000"/>
                </a:solidFill>
                <a:latin typeface="Arial"/>
                <a:ea typeface="DejaVu Sans"/>
              </a:rPr>
              <a:t># sytemctl reload servisadı </a:t>
            </a:r>
            <a:endParaRPr b="0" lang="tr-TR" sz="1600" spc="-1" strike="noStrike">
              <a:latin typeface="Arial"/>
            </a:endParaRPr>
          </a:p>
          <a:p>
            <a:endParaRPr b="0" lang="tr-TR" sz="1600" spc="-1" strike="noStrike">
              <a:latin typeface="Arial"/>
            </a:endParaRPr>
          </a:p>
          <a:p>
            <a:r>
              <a:rPr b="0" lang="tr-TR" sz="1600" spc="-1" strike="noStrike">
                <a:solidFill>
                  <a:srgbClr val="000000"/>
                </a:solidFill>
                <a:latin typeface="Arial"/>
                <a:ea typeface="DejaVu Sans"/>
              </a:rPr>
              <a:t>-- Servislerimizin Durumuna Bakmak İçin</a:t>
            </a:r>
            <a:endParaRPr b="0" lang="tr-TR" sz="1600" spc="-1" strike="noStrike">
              <a:latin typeface="Arial"/>
            </a:endParaRPr>
          </a:p>
          <a:p>
            <a:r>
              <a:rPr b="1" lang="tr-TR" sz="1600" spc="-1" strike="noStrike">
                <a:solidFill>
                  <a:srgbClr val="000000"/>
                </a:solidFill>
                <a:latin typeface="Arial"/>
                <a:ea typeface="DejaVu Sans"/>
              </a:rPr>
              <a:t># systemctl status servisadı</a:t>
            </a:r>
            <a:endParaRPr b="0" lang="tr-TR" sz="1600" spc="-1" strike="noStrike">
              <a:latin typeface="Arial"/>
            </a:endParaRPr>
          </a:p>
          <a:p>
            <a:endParaRPr b="0" lang="tr-TR" sz="1600" spc="-1" strike="noStrike">
              <a:latin typeface="Arial"/>
            </a:endParaRPr>
          </a:p>
          <a:p>
            <a:r>
              <a:rPr b="0" lang="tr-TR" sz="1600" spc="-1" strike="noStrike">
                <a:solidFill>
                  <a:srgbClr val="000000"/>
                </a:solidFill>
                <a:latin typeface="Arial"/>
                <a:ea typeface="DejaVu Sans"/>
              </a:rPr>
              <a:t>-- Servislerimizi Açılışta otomatik açmak İçin</a:t>
            </a:r>
            <a:endParaRPr b="0" lang="tr-TR" sz="1600" spc="-1" strike="noStrike">
              <a:latin typeface="Arial"/>
            </a:endParaRPr>
          </a:p>
          <a:p>
            <a:r>
              <a:rPr b="1" lang="tr-TR" sz="1600" spc="-1" strike="noStrike">
                <a:solidFill>
                  <a:srgbClr val="000000"/>
                </a:solidFill>
                <a:latin typeface="Arial"/>
                <a:ea typeface="DejaVu Sans"/>
              </a:rPr>
              <a:t># systemctl enable servisadı</a:t>
            </a:r>
            <a:endParaRPr b="0" lang="tr-TR" sz="1600" spc="-1" strike="noStrike">
              <a:latin typeface="Arial"/>
            </a:endParaRPr>
          </a:p>
        </p:txBody>
      </p:sp>
      <p:pic>
        <p:nvPicPr>
          <p:cNvPr id="70" name="" descr=""/>
          <p:cNvPicPr/>
          <p:nvPr/>
        </p:nvPicPr>
        <p:blipFill>
          <a:blip r:embed="rId1"/>
          <a:stretch/>
        </p:blipFill>
        <p:spPr>
          <a:xfrm>
            <a:off x="5976000" y="2313720"/>
            <a:ext cx="3174120" cy="22219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Servis Yönetimi - 2</a:t>
            </a:r>
            <a:endParaRPr b="0" lang="tr-TR" sz="1900" spc="-1" strike="noStrike">
              <a:latin typeface="Arial"/>
            </a:endParaRPr>
          </a:p>
        </p:txBody>
      </p:sp>
      <p:sp>
        <p:nvSpPr>
          <p:cNvPr id="72" name="CustomShape 2"/>
          <p:cNvSpPr/>
          <p:nvPr/>
        </p:nvSpPr>
        <p:spPr>
          <a:xfrm>
            <a:off x="440640" y="1009080"/>
            <a:ext cx="8739000" cy="4786560"/>
          </a:xfrm>
          <a:prstGeom prst="rect">
            <a:avLst/>
          </a:prstGeom>
          <a:noFill/>
          <a:ln>
            <a:noFill/>
          </a:ln>
        </p:spPr>
        <p:style>
          <a:lnRef idx="0"/>
          <a:fillRef idx="0"/>
          <a:effectRef idx="0"/>
          <a:fontRef idx="minor"/>
        </p:style>
        <p:txBody>
          <a:bodyPr lIns="90000" rIns="90000" tIns="45000" bIns="45000"/>
          <a:p>
            <a:r>
              <a:rPr b="0" lang="tr-TR" sz="1600" spc="-1" strike="noStrike">
                <a:solidFill>
                  <a:srgbClr val="000000"/>
                </a:solidFill>
                <a:latin typeface="Arial"/>
                <a:ea typeface="DejaVu Sans"/>
              </a:rPr>
              <a:t>Servis Birim Dosyası:</a:t>
            </a:r>
            <a:endParaRPr b="0" lang="tr-TR" sz="1600" spc="-1" strike="noStrike">
              <a:latin typeface="Arial"/>
            </a:endParaRPr>
          </a:p>
          <a:p>
            <a:r>
              <a:rPr b="1" lang="tr-TR" sz="1600" spc="-1" strike="noStrike">
                <a:solidFill>
                  <a:srgbClr val="000000"/>
                </a:solidFill>
                <a:latin typeface="Arial"/>
                <a:ea typeface="DejaVu Sans"/>
              </a:rPr>
              <a:t>systemctl cat ssh.service</a:t>
            </a:r>
            <a:endParaRPr b="0" lang="tr-TR" sz="1600" spc="-1" strike="noStrike">
              <a:latin typeface="Arial"/>
            </a:endParaRPr>
          </a:p>
          <a:p>
            <a:endParaRPr b="0" lang="tr-TR" sz="1600" spc="-1" strike="noStrike">
              <a:latin typeface="Arial"/>
            </a:endParaRPr>
          </a:p>
          <a:p>
            <a:r>
              <a:rPr b="0" lang="tr-TR" sz="1400" spc="-1" strike="noStrike">
                <a:solidFill>
                  <a:srgbClr val="000000"/>
                </a:solidFill>
                <a:latin typeface="Arial"/>
                <a:ea typeface="DejaVu Sans"/>
              </a:rPr>
              <a:t># /lib/systemd/system/ssh.service</a:t>
            </a:r>
            <a:endParaRPr b="0" lang="tr-TR" sz="1400" spc="-1" strike="noStrike">
              <a:latin typeface="Arial"/>
            </a:endParaRPr>
          </a:p>
          <a:p>
            <a:r>
              <a:rPr b="0" lang="tr-TR" sz="1400" spc="-1" strike="noStrike">
                <a:solidFill>
                  <a:srgbClr val="000000"/>
                </a:solidFill>
                <a:latin typeface="Arial"/>
                <a:ea typeface="DejaVu Sans"/>
              </a:rPr>
              <a:t>[Unit]</a:t>
            </a:r>
            <a:endParaRPr b="0" lang="tr-TR" sz="1400" spc="-1" strike="noStrike">
              <a:latin typeface="Arial"/>
            </a:endParaRPr>
          </a:p>
          <a:p>
            <a:r>
              <a:rPr b="0" lang="tr-TR" sz="1400" spc="-1" strike="noStrike">
                <a:solidFill>
                  <a:srgbClr val="000000"/>
                </a:solidFill>
                <a:latin typeface="Arial"/>
                <a:ea typeface="DejaVu Sans"/>
              </a:rPr>
              <a:t>Description=OpenBSD Secure Shell server</a:t>
            </a:r>
            <a:endParaRPr b="0" lang="tr-TR" sz="1400" spc="-1" strike="noStrike">
              <a:latin typeface="Arial"/>
            </a:endParaRPr>
          </a:p>
          <a:p>
            <a:r>
              <a:rPr b="0" lang="tr-TR" sz="1400" spc="-1" strike="noStrike">
                <a:solidFill>
                  <a:srgbClr val="000000"/>
                </a:solidFill>
                <a:latin typeface="Arial"/>
                <a:ea typeface="DejaVu Sans"/>
              </a:rPr>
              <a:t>After=network.target auditd.service</a:t>
            </a:r>
            <a:endParaRPr b="0" lang="tr-TR" sz="1400" spc="-1" strike="noStrike">
              <a:latin typeface="Arial"/>
            </a:endParaRPr>
          </a:p>
          <a:p>
            <a:r>
              <a:rPr b="0" lang="tr-TR" sz="1400" spc="-1" strike="noStrike">
                <a:solidFill>
                  <a:srgbClr val="000000"/>
                </a:solidFill>
                <a:latin typeface="Arial"/>
                <a:ea typeface="DejaVu Sans"/>
              </a:rPr>
              <a:t>ConditionPathExists=!/etc/ssh/sshd_not_to_be_run</a:t>
            </a:r>
            <a:endParaRPr b="0" lang="tr-TR" sz="1400" spc="-1" strike="noStrike">
              <a:latin typeface="Arial"/>
            </a:endParaRPr>
          </a:p>
          <a:p>
            <a:endParaRPr b="0" lang="tr-TR" sz="1400" spc="-1" strike="noStrike">
              <a:latin typeface="Arial"/>
            </a:endParaRPr>
          </a:p>
          <a:p>
            <a:r>
              <a:rPr b="0" lang="tr-TR" sz="1400" spc="-1" strike="noStrike">
                <a:solidFill>
                  <a:srgbClr val="000000"/>
                </a:solidFill>
                <a:latin typeface="Arial"/>
                <a:ea typeface="DejaVu Sans"/>
              </a:rPr>
              <a:t>[Service]</a:t>
            </a:r>
            <a:endParaRPr b="0" lang="tr-TR" sz="1400" spc="-1" strike="noStrike">
              <a:latin typeface="Arial"/>
            </a:endParaRPr>
          </a:p>
          <a:p>
            <a:r>
              <a:rPr b="0" lang="tr-TR" sz="1400" spc="-1" strike="noStrike">
                <a:solidFill>
                  <a:srgbClr val="000000"/>
                </a:solidFill>
                <a:latin typeface="Arial"/>
                <a:ea typeface="DejaVu Sans"/>
              </a:rPr>
              <a:t>EnvironmentFile=-/etc/default/ssh</a:t>
            </a:r>
            <a:endParaRPr b="0" lang="tr-TR" sz="1400" spc="-1" strike="noStrike">
              <a:latin typeface="Arial"/>
            </a:endParaRPr>
          </a:p>
          <a:p>
            <a:r>
              <a:rPr b="0" lang="tr-TR" sz="1400" spc="-1" strike="noStrike">
                <a:solidFill>
                  <a:srgbClr val="000000"/>
                </a:solidFill>
                <a:latin typeface="Arial"/>
                <a:ea typeface="DejaVu Sans"/>
              </a:rPr>
              <a:t>ExecStartPre=/usr/sbin/sshd -t</a:t>
            </a:r>
            <a:endParaRPr b="0" lang="tr-TR" sz="1400" spc="-1" strike="noStrike">
              <a:latin typeface="Arial"/>
            </a:endParaRPr>
          </a:p>
          <a:p>
            <a:r>
              <a:rPr b="0" lang="tr-TR" sz="1400" spc="-1" strike="noStrike">
                <a:solidFill>
                  <a:srgbClr val="000000"/>
                </a:solidFill>
                <a:latin typeface="Arial"/>
                <a:ea typeface="DejaVu Sans"/>
              </a:rPr>
              <a:t>ExecStart=/usr/sbin/sshd -D $SSHD_OPTS</a:t>
            </a:r>
            <a:endParaRPr b="0" lang="tr-TR" sz="1400" spc="-1" strike="noStrike">
              <a:latin typeface="Arial"/>
            </a:endParaRPr>
          </a:p>
          <a:p>
            <a:r>
              <a:rPr b="0" lang="tr-TR" sz="1400" spc="-1" strike="noStrike">
                <a:solidFill>
                  <a:srgbClr val="000000"/>
                </a:solidFill>
                <a:latin typeface="Arial"/>
                <a:ea typeface="DejaVu Sans"/>
              </a:rPr>
              <a:t>ExecReload=/usr/sbin/sshd -t</a:t>
            </a:r>
            <a:endParaRPr b="0" lang="tr-TR" sz="1400" spc="-1" strike="noStrike">
              <a:latin typeface="Arial"/>
            </a:endParaRPr>
          </a:p>
          <a:p>
            <a:r>
              <a:rPr b="0" lang="tr-TR" sz="1400" spc="-1" strike="noStrike">
                <a:solidFill>
                  <a:srgbClr val="000000"/>
                </a:solidFill>
                <a:latin typeface="Arial"/>
                <a:ea typeface="DejaVu Sans"/>
              </a:rPr>
              <a:t>ExecReload=/bin/kill -HUP $MAINPID</a:t>
            </a:r>
            <a:endParaRPr b="0" lang="tr-TR" sz="1400" spc="-1" strike="noStrike">
              <a:latin typeface="Arial"/>
            </a:endParaRPr>
          </a:p>
          <a:p>
            <a:r>
              <a:rPr b="0" lang="tr-TR" sz="1400" spc="-1" strike="noStrike">
                <a:solidFill>
                  <a:srgbClr val="000000"/>
                </a:solidFill>
                <a:latin typeface="Arial"/>
                <a:ea typeface="DejaVu Sans"/>
              </a:rPr>
              <a:t>KillMode=process</a:t>
            </a:r>
            <a:endParaRPr b="0" lang="tr-TR" sz="1400" spc="-1" strike="noStrike">
              <a:latin typeface="Arial"/>
            </a:endParaRPr>
          </a:p>
          <a:p>
            <a:r>
              <a:rPr b="0" lang="tr-TR" sz="1400" spc="-1" strike="noStrike">
                <a:solidFill>
                  <a:srgbClr val="000000"/>
                </a:solidFill>
                <a:latin typeface="Arial"/>
                <a:ea typeface="DejaVu Sans"/>
              </a:rPr>
              <a:t>Restart=on-failure</a:t>
            </a:r>
            <a:endParaRPr b="0" lang="tr-TR" sz="1400" spc="-1" strike="noStrike">
              <a:latin typeface="Arial"/>
            </a:endParaRPr>
          </a:p>
          <a:p>
            <a:r>
              <a:rPr b="0" lang="tr-TR" sz="1400" spc="-1" strike="noStrike">
                <a:solidFill>
                  <a:srgbClr val="000000"/>
                </a:solidFill>
                <a:latin typeface="Arial"/>
                <a:ea typeface="DejaVu Sans"/>
              </a:rPr>
              <a:t>RestartPreventExitStatus=255</a:t>
            </a:r>
            <a:endParaRPr b="0" lang="tr-TR" sz="1400" spc="-1" strike="noStrike">
              <a:latin typeface="Arial"/>
            </a:endParaRPr>
          </a:p>
          <a:p>
            <a:r>
              <a:rPr b="0" lang="tr-TR" sz="1400" spc="-1" strike="noStrike">
                <a:solidFill>
                  <a:srgbClr val="000000"/>
                </a:solidFill>
                <a:latin typeface="Arial"/>
                <a:ea typeface="DejaVu Sans"/>
              </a:rPr>
              <a:t>Type=notify</a:t>
            </a:r>
            <a:endParaRPr b="0" lang="tr-TR" sz="1400" spc="-1" strike="noStrike">
              <a:latin typeface="Arial"/>
            </a:endParaRPr>
          </a:p>
          <a:p>
            <a:endParaRPr b="0" lang="tr-TR" sz="1400" spc="-1" strike="noStrike">
              <a:latin typeface="Arial"/>
            </a:endParaRPr>
          </a:p>
          <a:p>
            <a:r>
              <a:rPr b="0" lang="tr-TR" sz="1400" spc="-1" strike="noStrike">
                <a:solidFill>
                  <a:srgbClr val="000000"/>
                </a:solidFill>
                <a:latin typeface="Arial"/>
                <a:ea typeface="DejaVu Sans"/>
              </a:rPr>
              <a:t>[Install]</a:t>
            </a:r>
            <a:endParaRPr b="0" lang="tr-TR" sz="1400" spc="-1" strike="noStrike">
              <a:latin typeface="Arial"/>
            </a:endParaRPr>
          </a:p>
          <a:p>
            <a:r>
              <a:rPr b="0" lang="tr-TR" sz="1400" spc="-1" strike="noStrike">
                <a:solidFill>
                  <a:srgbClr val="000000"/>
                </a:solidFill>
                <a:latin typeface="Arial"/>
                <a:ea typeface="DejaVu Sans"/>
              </a:rPr>
              <a:t>WantedBy=multi-user.target</a:t>
            </a:r>
            <a:endParaRPr b="0" lang="tr-TR" sz="1400" spc="-1" strike="noStrike">
              <a:latin typeface="Arial"/>
            </a:endParaRPr>
          </a:p>
          <a:p>
            <a:r>
              <a:rPr b="0" lang="tr-TR" sz="1400" spc="-1" strike="noStrike">
                <a:solidFill>
                  <a:srgbClr val="000000"/>
                </a:solidFill>
                <a:latin typeface="Arial"/>
                <a:ea typeface="DejaVu Sans"/>
              </a:rPr>
              <a:t>Alias=sshd.service</a:t>
            </a:r>
            <a:endParaRPr b="0" lang="tr-TR" sz="1400" spc="-1" strike="noStrike">
              <a:latin typeface="Arial"/>
            </a:endParaRPr>
          </a:p>
          <a:p>
            <a:endParaRPr b="0" lang="tr-TR" sz="1400" spc="-1" strike="noStrike">
              <a:latin typeface="Arial"/>
            </a:endParaRPr>
          </a:p>
        </p:txBody>
      </p:sp>
      <p:pic>
        <p:nvPicPr>
          <p:cNvPr id="73" name="" descr=""/>
          <p:cNvPicPr/>
          <p:nvPr/>
        </p:nvPicPr>
        <p:blipFill>
          <a:blip r:embed="rId1"/>
          <a:srcRect l="9473" t="6312" r="7583" b="8466"/>
          <a:stretch/>
        </p:blipFill>
        <p:spPr>
          <a:xfrm>
            <a:off x="4680000" y="1692000"/>
            <a:ext cx="5039280" cy="38872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Servis Yönetimi - 3</a:t>
            </a:r>
            <a:endParaRPr b="0" lang="tr-TR" sz="1900" spc="-1" strike="noStrike">
              <a:latin typeface="Arial"/>
            </a:endParaRPr>
          </a:p>
        </p:txBody>
      </p:sp>
      <p:sp>
        <p:nvSpPr>
          <p:cNvPr id="75" name="CustomShape 2"/>
          <p:cNvSpPr/>
          <p:nvPr/>
        </p:nvSpPr>
        <p:spPr>
          <a:xfrm>
            <a:off x="440640" y="1009080"/>
            <a:ext cx="8739000" cy="4786560"/>
          </a:xfrm>
          <a:prstGeom prst="rect">
            <a:avLst/>
          </a:prstGeom>
          <a:noFill/>
          <a:ln>
            <a:noFill/>
          </a:ln>
        </p:spPr>
        <p:style>
          <a:lnRef idx="0"/>
          <a:fillRef idx="0"/>
          <a:effectRef idx="0"/>
          <a:fontRef idx="minor"/>
        </p:style>
        <p:txBody>
          <a:bodyPr lIns="90000" rIns="90000" tIns="45000" bIns="45000"/>
          <a:p>
            <a:r>
              <a:rPr b="0" lang="tr-TR" sz="1600" spc="-1" strike="noStrike">
                <a:solidFill>
                  <a:srgbClr val="000000"/>
                </a:solidFill>
                <a:latin typeface="Arial"/>
                <a:ea typeface="DejaVu Sans"/>
              </a:rPr>
              <a:t>Servis Bağımlılıkları:</a:t>
            </a:r>
            <a:endParaRPr b="0" lang="tr-TR" sz="1600" spc="-1" strike="noStrike">
              <a:latin typeface="Arial"/>
            </a:endParaRPr>
          </a:p>
          <a:p>
            <a:r>
              <a:rPr b="1" lang="tr-TR" sz="1600" spc="-1" strike="noStrike">
                <a:solidFill>
                  <a:srgbClr val="000000"/>
                </a:solidFill>
                <a:latin typeface="Arial"/>
                <a:ea typeface="DejaVu Sans"/>
              </a:rPr>
              <a:t>systemctl list-dependencies ssh</a:t>
            </a:r>
            <a:endParaRPr b="0" lang="tr-TR" sz="1600" spc="-1" strike="noStrike">
              <a:latin typeface="Arial"/>
            </a:endParaRPr>
          </a:p>
          <a:p>
            <a:endParaRPr b="0" lang="tr-TR" sz="1600" spc="-1" strike="noStrike">
              <a:latin typeface="Arial"/>
            </a:endParaRPr>
          </a:p>
          <a:p>
            <a:r>
              <a:rPr b="0" lang="tr-TR" sz="1400" spc="-1" strike="noStrike">
                <a:solidFill>
                  <a:srgbClr val="000000"/>
                </a:solidFill>
                <a:latin typeface="Arial"/>
                <a:ea typeface="DejaVu Sans"/>
              </a:rPr>
              <a:t>ssh.service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system.slice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sysinit.target</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dev-hugepages.mount</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dev-mqueue.mount</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keyboard-setup.service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kmod-static-nodes.service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plymouth-read-write.service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plymouth-start.service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proc-sys-fs-binfmt_misc.automount</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sys-fs-fuse-connections.mount</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sys-kernel-config.mount</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sys-kernel-debug.mount</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systemd-ask-password-console.path</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systemd-binfmt.service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systemd-hwdb-update.service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systemd-journal-flush.service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systemd-journald.service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systemd-machine-id-commit.service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systemd-modules-load.service</a:t>
            </a:r>
            <a:endParaRPr b="0" lang="tr-TR" sz="1400" spc="-1" strike="noStrike">
              <a:latin typeface="Arial"/>
            </a:endParaRPr>
          </a:p>
          <a:p>
            <a:r>
              <a:rPr b="0" lang="tr-TR" sz="1400" spc="-1" strike="noStrike">
                <a:solidFill>
                  <a:srgbClr val="000000"/>
                </a:solidFill>
                <a:latin typeface="Arial"/>
                <a:ea typeface="DejaVu Sans"/>
              </a:rPr>
              <a:t>●   ├─</a:t>
            </a:r>
            <a:r>
              <a:rPr b="0" lang="tr-TR" sz="1400" spc="-1" strike="noStrike">
                <a:solidFill>
                  <a:srgbClr val="000000"/>
                </a:solidFill>
                <a:latin typeface="Arial"/>
                <a:ea typeface="DejaVu Sans"/>
              </a:rPr>
              <a:t>systemd-random-seed.service</a:t>
            </a:r>
            <a:endParaRPr b="0" lang="tr-TR" sz="1400" spc="-1" strike="noStrike">
              <a:latin typeface="Arial"/>
            </a:endParaRPr>
          </a:p>
          <a:p>
            <a:r>
              <a:rPr b="0" lang="tr-TR" sz="1400" spc="-1" strike="noStrike">
                <a:solidFill>
                  <a:srgbClr val="000000"/>
                </a:solidFill>
                <a:latin typeface="Arial"/>
                <a:ea typeface="DejaVu Sans"/>
              </a:rPr>
              <a:t>...</a:t>
            </a:r>
            <a:endParaRPr b="0" lang="tr-TR" sz="1400" spc="-1" strike="noStrike">
              <a:latin typeface="Arial"/>
            </a:endParaRPr>
          </a:p>
          <a:p>
            <a:endParaRPr b="0" lang="tr-TR" sz="1400" spc="-1" strike="noStrike">
              <a:latin typeface="Arial"/>
            </a:endParaRPr>
          </a:p>
        </p:txBody>
      </p:sp>
      <p:sp>
        <p:nvSpPr>
          <p:cNvPr id="76" name="CustomShape 3"/>
          <p:cNvSpPr/>
          <p:nvPr/>
        </p:nvSpPr>
        <p:spPr>
          <a:xfrm>
            <a:off x="4832640" y="900000"/>
            <a:ext cx="4599000" cy="4786560"/>
          </a:xfrm>
          <a:prstGeom prst="rect">
            <a:avLst/>
          </a:prstGeom>
          <a:noFill/>
          <a:ln>
            <a:noFill/>
          </a:ln>
        </p:spPr>
        <p:style>
          <a:lnRef idx="0"/>
          <a:fillRef idx="0"/>
          <a:effectRef idx="0"/>
          <a:fontRef idx="minor"/>
        </p:style>
        <p:txBody>
          <a:bodyPr lIns="90000" rIns="90000" tIns="45000" bIns="45000"/>
          <a:p>
            <a:r>
              <a:rPr b="0" lang="tr-TR" sz="1600" spc="-1" strike="noStrike">
                <a:solidFill>
                  <a:srgbClr val="000000"/>
                </a:solidFill>
                <a:latin typeface="Arial"/>
                <a:ea typeface="DejaVu Sans"/>
              </a:rPr>
              <a:t>Servis özellikleri:</a:t>
            </a:r>
            <a:endParaRPr b="0" lang="tr-TR" sz="1600" spc="-1" strike="noStrike">
              <a:latin typeface="Arial"/>
            </a:endParaRPr>
          </a:p>
          <a:p>
            <a:r>
              <a:rPr b="1" lang="tr-TR" sz="1600" spc="-1" strike="noStrike">
                <a:solidFill>
                  <a:srgbClr val="000000"/>
                </a:solidFill>
                <a:latin typeface="Arial"/>
                <a:ea typeface="DejaVu Sans"/>
              </a:rPr>
              <a:t>systemctl show ssh</a:t>
            </a:r>
            <a:endParaRPr b="0" lang="tr-TR" sz="1600" spc="-1" strike="noStrike">
              <a:latin typeface="Arial"/>
            </a:endParaRPr>
          </a:p>
          <a:p>
            <a:endParaRPr b="0" lang="tr-TR" sz="1600" spc="-1" strike="noStrike">
              <a:latin typeface="Arial"/>
            </a:endParaRPr>
          </a:p>
          <a:p>
            <a:r>
              <a:rPr b="0" lang="tr-TR" sz="1500" spc="-1" strike="noStrike">
                <a:solidFill>
                  <a:srgbClr val="000000"/>
                </a:solidFill>
                <a:latin typeface="Arial"/>
                <a:ea typeface="DejaVu Sans"/>
              </a:rPr>
              <a:t>Type=notify</a:t>
            </a:r>
            <a:endParaRPr b="0" lang="tr-TR" sz="1500" spc="-1" strike="noStrike">
              <a:latin typeface="Arial"/>
            </a:endParaRPr>
          </a:p>
          <a:p>
            <a:r>
              <a:rPr b="0" lang="tr-TR" sz="1500" spc="-1" strike="noStrike">
                <a:solidFill>
                  <a:srgbClr val="000000"/>
                </a:solidFill>
                <a:latin typeface="Arial"/>
                <a:ea typeface="DejaVu Sans"/>
              </a:rPr>
              <a:t>Restart=on-failure</a:t>
            </a:r>
            <a:endParaRPr b="0" lang="tr-TR" sz="1500" spc="-1" strike="noStrike">
              <a:latin typeface="Arial"/>
            </a:endParaRPr>
          </a:p>
          <a:p>
            <a:r>
              <a:rPr b="0" lang="tr-TR" sz="1500" spc="-1" strike="noStrike">
                <a:solidFill>
                  <a:srgbClr val="000000"/>
                </a:solidFill>
                <a:latin typeface="Arial"/>
                <a:ea typeface="DejaVu Sans"/>
              </a:rPr>
              <a:t>NotifyAccess=main</a:t>
            </a:r>
            <a:endParaRPr b="0" lang="tr-TR" sz="1500" spc="-1" strike="noStrike">
              <a:latin typeface="Arial"/>
            </a:endParaRPr>
          </a:p>
          <a:p>
            <a:r>
              <a:rPr b="0" lang="tr-TR" sz="1500" spc="-1" strike="noStrike">
                <a:solidFill>
                  <a:srgbClr val="000000"/>
                </a:solidFill>
                <a:latin typeface="Arial"/>
                <a:ea typeface="DejaVu Sans"/>
              </a:rPr>
              <a:t>RestartUSec=100ms</a:t>
            </a:r>
            <a:endParaRPr b="0" lang="tr-TR" sz="1500" spc="-1" strike="noStrike">
              <a:latin typeface="Arial"/>
            </a:endParaRPr>
          </a:p>
          <a:p>
            <a:r>
              <a:rPr b="0" lang="tr-TR" sz="1500" spc="-1" strike="noStrike">
                <a:solidFill>
                  <a:srgbClr val="000000"/>
                </a:solidFill>
                <a:latin typeface="Arial"/>
                <a:ea typeface="DejaVu Sans"/>
              </a:rPr>
              <a:t>TimeoutStartUSec=1min 30s</a:t>
            </a:r>
            <a:endParaRPr b="0" lang="tr-TR" sz="1500" spc="-1" strike="noStrike">
              <a:latin typeface="Arial"/>
            </a:endParaRPr>
          </a:p>
          <a:p>
            <a:r>
              <a:rPr b="0" lang="tr-TR" sz="1500" spc="-1" strike="noStrike">
                <a:solidFill>
                  <a:srgbClr val="000000"/>
                </a:solidFill>
                <a:latin typeface="Arial"/>
                <a:ea typeface="DejaVu Sans"/>
              </a:rPr>
              <a:t>TimeoutStopUSec=1min 30s</a:t>
            </a:r>
            <a:endParaRPr b="0" lang="tr-TR" sz="1500" spc="-1" strike="noStrike">
              <a:latin typeface="Arial"/>
            </a:endParaRPr>
          </a:p>
          <a:p>
            <a:r>
              <a:rPr b="0" lang="tr-TR" sz="1500" spc="-1" strike="noStrike">
                <a:solidFill>
                  <a:srgbClr val="000000"/>
                </a:solidFill>
                <a:latin typeface="Arial"/>
                <a:ea typeface="DejaVu Sans"/>
              </a:rPr>
              <a:t>RuntimeMaxUSec=infinity</a:t>
            </a:r>
            <a:endParaRPr b="0" lang="tr-TR" sz="1500" spc="-1" strike="noStrike">
              <a:latin typeface="Arial"/>
            </a:endParaRPr>
          </a:p>
          <a:p>
            <a:r>
              <a:rPr b="0" lang="tr-TR" sz="1500" spc="-1" strike="noStrike">
                <a:solidFill>
                  <a:srgbClr val="000000"/>
                </a:solidFill>
                <a:latin typeface="Arial"/>
                <a:ea typeface="DejaVu Sans"/>
              </a:rPr>
              <a:t>WatchdogUSec=0</a:t>
            </a:r>
            <a:endParaRPr b="0" lang="tr-TR" sz="1500" spc="-1" strike="noStrike">
              <a:latin typeface="Arial"/>
            </a:endParaRPr>
          </a:p>
          <a:p>
            <a:r>
              <a:rPr b="0" lang="tr-TR" sz="1500" spc="-1" strike="noStrike">
                <a:solidFill>
                  <a:srgbClr val="000000"/>
                </a:solidFill>
                <a:latin typeface="Arial"/>
                <a:ea typeface="DejaVu Sans"/>
              </a:rPr>
              <a:t>WatchdogTimestamp=Wed 2018-06-20 08:39:46 +03</a:t>
            </a:r>
            <a:endParaRPr b="0" lang="tr-TR" sz="1500" spc="-1" strike="noStrike">
              <a:latin typeface="Arial"/>
            </a:endParaRPr>
          </a:p>
          <a:p>
            <a:r>
              <a:rPr b="0" lang="tr-TR" sz="1500" spc="-1" strike="noStrike">
                <a:solidFill>
                  <a:srgbClr val="000000"/>
                </a:solidFill>
                <a:latin typeface="Arial"/>
                <a:ea typeface="DejaVu Sans"/>
              </a:rPr>
              <a:t>WatchdogTimestampMonotonic=4922817</a:t>
            </a:r>
            <a:endParaRPr b="0" lang="tr-TR" sz="1500" spc="-1" strike="noStrike">
              <a:latin typeface="Arial"/>
            </a:endParaRPr>
          </a:p>
          <a:p>
            <a:r>
              <a:rPr b="0" lang="tr-TR" sz="1500" spc="-1" strike="noStrike">
                <a:solidFill>
                  <a:srgbClr val="000000"/>
                </a:solidFill>
                <a:latin typeface="Arial"/>
                <a:ea typeface="DejaVu Sans"/>
              </a:rPr>
              <a:t>FailureAction=none</a:t>
            </a:r>
            <a:endParaRPr b="0" lang="tr-TR" sz="1500" spc="-1" strike="noStrike">
              <a:latin typeface="Arial"/>
            </a:endParaRPr>
          </a:p>
          <a:p>
            <a:r>
              <a:rPr b="0" lang="tr-TR" sz="1500" spc="-1" strike="noStrike">
                <a:solidFill>
                  <a:srgbClr val="000000"/>
                </a:solidFill>
                <a:latin typeface="Arial"/>
                <a:ea typeface="DejaVu Sans"/>
              </a:rPr>
              <a:t>PermissionsStartOnly=no</a:t>
            </a:r>
            <a:endParaRPr b="0" lang="tr-TR" sz="1500" spc="-1" strike="noStrike">
              <a:latin typeface="Arial"/>
            </a:endParaRPr>
          </a:p>
          <a:p>
            <a:r>
              <a:rPr b="0" lang="tr-TR" sz="1500" spc="-1" strike="noStrike">
                <a:solidFill>
                  <a:srgbClr val="000000"/>
                </a:solidFill>
                <a:latin typeface="Arial"/>
                <a:ea typeface="DejaVu Sans"/>
              </a:rPr>
              <a:t>RootDirectoryStartOnly=no</a:t>
            </a:r>
            <a:endParaRPr b="0" lang="tr-TR" sz="1500" spc="-1" strike="noStrike">
              <a:latin typeface="Arial"/>
            </a:endParaRPr>
          </a:p>
          <a:p>
            <a:r>
              <a:rPr b="0" lang="tr-TR" sz="1500" spc="-1" strike="noStrike">
                <a:solidFill>
                  <a:srgbClr val="000000"/>
                </a:solidFill>
                <a:latin typeface="Arial"/>
                <a:ea typeface="DejaVu Sans"/>
              </a:rPr>
              <a:t>RemainAfterExit=no</a:t>
            </a:r>
            <a:endParaRPr b="0" lang="tr-TR" sz="1500" spc="-1" strike="noStrike">
              <a:latin typeface="Arial"/>
            </a:endParaRPr>
          </a:p>
          <a:p>
            <a:r>
              <a:rPr b="0" lang="tr-TR" sz="1500" spc="-1" strike="noStrike">
                <a:solidFill>
                  <a:srgbClr val="000000"/>
                </a:solidFill>
                <a:latin typeface="Arial"/>
                <a:ea typeface="DejaVu Sans"/>
              </a:rPr>
              <a:t>GuessMainPID=yes</a:t>
            </a:r>
            <a:endParaRPr b="0" lang="tr-TR" sz="1500" spc="-1" strike="noStrike">
              <a:latin typeface="Arial"/>
            </a:endParaRPr>
          </a:p>
          <a:p>
            <a:r>
              <a:rPr b="0" lang="tr-TR" sz="1500" spc="-1" strike="noStrike">
                <a:solidFill>
                  <a:srgbClr val="000000"/>
                </a:solidFill>
                <a:latin typeface="Arial"/>
                <a:ea typeface="DejaVu Sans"/>
              </a:rPr>
              <a:t>MainPID=745</a:t>
            </a:r>
            <a:endParaRPr b="0" lang="tr-TR" sz="1500" spc="-1" strike="noStrike">
              <a:latin typeface="Arial"/>
            </a:endParaRPr>
          </a:p>
          <a:p>
            <a:r>
              <a:rPr b="0" lang="tr-TR" sz="1500" spc="-1" strike="noStrike">
                <a:solidFill>
                  <a:srgbClr val="000000"/>
                </a:solidFill>
                <a:latin typeface="Arial"/>
                <a:ea typeface="DejaVu Sans"/>
              </a:rPr>
              <a:t>ControlPID=0</a:t>
            </a:r>
            <a:endParaRPr b="0" lang="tr-TR" sz="1500" spc="-1" strike="noStrike">
              <a:latin typeface="Arial"/>
            </a:endParaRPr>
          </a:p>
          <a:p>
            <a:r>
              <a:rPr b="0" lang="tr-TR" sz="1500" spc="-1" strike="noStrike">
                <a:solidFill>
                  <a:srgbClr val="000000"/>
                </a:solidFill>
                <a:latin typeface="Arial"/>
                <a:ea typeface="DejaVu Sans"/>
              </a:rPr>
              <a:t>FileDescriptorStoreMax=0</a:t>
            </a:r>
            <a:endParaRPr b="0" lang="tr-TR" sz="1500" spc="-1" strike="noStrike">
              <a:latin typeface="Arial"/>
            </a:endParaRPr>
          </a:p>
          <a:p>
            <a:r>
              <a:rPr b="0" lang="tr-TR" sz="1500" spc="-1" strike="noStrike">
                <a:solidFill>
                  <a:srgbClr val="000000"/>
                </a:solidFill>
                <a:latin typeface="Arial"/>
                <a:ea typeface="DejaVu Sans"/>
              </a:rPr>
              <a:t>NFileDescriptorStore=0</a:t>
            </a:r>
            <a:endParaRPr b="0" lang="tr-TR" sz="1500" spc="-1" strike="noStrike">
              <a:latin typeface="Arial"/>
            </a:endParaRPr>
          </a:p>
          <a:p>
            <a:r>
              <a:rPr b="0" lang="tr-TR" sz="1500" spc="-1" strike="noStrike">
                <a:solidFill>
                  <a:srgbClr val="000000"/>
                </a:solidFill>
                <a:latin typeface="Arial"/>
                <a:ea typeface="DejaVu Sans"/>
              </a:rPr>
              <a:t>StatusErrno=0</a:t>
            </a:r>
            <a:endParaRPr b="0" lang="tr-TR" sz="1500" spc="-1" strike="noStrike">
              <a:latin typeface="Arial"/>
            </a:endParaRPr>
          </a:p>
          <a:p>
            <a:endParaRPr b="0" lang="tr-TR" sz="15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216000" y="1620000"/>
            <a:ext cx="6983640" cy="3446280"/>
          </a:xfrm>
          <a:prstGeom prst="rect">
            <a:avLst/>
          </a:prstGeom>
          <a:noFill/>
          <a:ln>
            <a:noFill/>
          </a:ln>
        </p:spPr>
        <p:style>
          <a:lnRef idx="0"/>
          <a:fillRef idx="0"/>
          <a:effectRef idx="0"/>
          <a:fontRef idx="minor"/>
        </p:style>
        <p:txBody>
          <a:bodyPr lIns="90000" rIns="90000" tIns="45000" bIns="45000"/>
          <a:p>
            <a:r>
              <a:rPr b="0" lang="tr-TR" sz="1600" spc="-1" strike="noStrike">
                <a:solidFill>
                  <a:srgbClr val="000000"/>
                </a:solidFill>
                <a:latin typeface="Liberation Mono;Courier New;Nimbus Mono L;DejaVu Sans Mono"/>
              </a:rPr>
              <a:t>import subprocess</a:t>
            </a:r>
            <a:endParaRPr b="0" lang="tr-TR" sz="1600" spc="-1" strike="noStrike">
              <a:latin typeface="Arial"/>
            </a:endParaRPr>
          </a:p>
          <a:p>
            <a:r>
              <a:rPr b="0" lang="tr-TR" sz="1600" spc="-1" strike="noStrike">
                <a:solidFill>
                  <a:srgbClr val="000000"/>
                </a:solidFill>
                <a:latin typeface="Liberation Mono;Courier New;Nimbus Mono L;DejaVu Sans Mono"/>
              </a:rPr>
              <a:t>p = subprocess.</a:t>
            </a:r>
            <a:r>
              <a:rPr b="1" lang="tr-TR" sz="1600" spc="-1" strike="noStrike">
                <a:solidFill>
                  <a:srgbClr val="000000"/>
                </a:solidFill>
                <a:latin typeface="Liberation Mono;Courier New;Nimbus Mono L;DejaVu Sans Mono"/>
              </a:rPr>
              <a:t>Popen</a:t>
            </a:r>
            <a:r>
              <a:rPr b="0" lang="tr-TR" sz="1600" spc="-1" strike="noStrike">
                <a:solidFill>
                  <a:srgbClr val="000000"/>
                </a:solidFill>
                <a:latin typeface="Liberation Mono;Courier New;Nimbus Mono L;DejaVu Sans Mono"/>
              </a:rPr>
              <a:t>(["ps", "-a"], stdout=subprocess.PIPE)</a:t>
            </a:r>
            <a:endParaRPr b="0" lang="tr-TR" sz="1600" spc="-1" strike="noStrike">
              <a:latin typeface="Arial"/>
            </a:endParaRPr>
          </a:p>
          <a:p>
            <a:r>
              <a:rPr b="0" lang="tr-TR" sz="1600" spc="-1" strike="noStrike">
                <a:solidFill>
                  <a:srgbClr val="000000"/>
                </a:solidFill>
                <a:latin typeface="Liberation Mono;Courier New;Nimbus Mono L;DejaVu Sans Mono"/>
              </a:rPr>
              <a:t>out, err = p.communicate()</a:t>
            </a:r>
            <a:endParaRPr b="0" lang="tr-TR" sz="1600" spc="-1" strike="noStrike">
              <a:latin typeface="Arial"/>
            </a:endParaRPr>
          </a:p>
          <a:p>
            <a:r>
              <a:rPr b="0" lang="tr-TR" sz="1600" spc="-1" strike="noStrike">
                <a:solidFill>
                  <a:srgbClr val="000000"/>
                </a:solidFill>
                <a:latin typeface="Liberation Mono;Courier New;Nimbus Mono L;DejaVu Sans Mono"/>
              </a:rPr>
              <a:t>if ('Httpd' in str(out)):</a:t>
            </a:r>
            <a:endParaRPr b="0" lang="tr-TR" sz="1600" spc="-1" strike="noStrike">
              <a:latin typeface="Arial"/>
            </a:endParaRPr>
          </a:p>
          <a:p>
            <a:r>
              <a:rPr b="0" lang="tr-TR" sz="1600" spc="-1" strike="noStrike">
                <a:solidFill>
                  <a:srgbClr val="000000"/>
                </a:solidFill>
                <a:latin typeface="Liberation Mono;Courier New;Nimbus Mono L;DejaVu Sans Mono"/>
              </a:rPr>
              <a:t>    </a:t>
            </a:r>
            <a:r>
              <a:rPr b="0" lang="tr-TR" sz="1600" spc="-1" strike="noStrike">
                <a:solidFill>
                  <a:srgbClr val="000000"/>
                </a:solidFill>
                <a:latin typeface="Liberation Mono;Courier New;Nimbus Mono L;DejaVu Sans Mono"/>
              </a:rPr>
              <a:t>print('Httpd çalışıyor')</a:t>
            </a:r>
            <a:endParaRPr b="0" lang="tr-TR" sz="1600" spc="-1" strike="noStrike">
              <a:latin typeface="Arial"/>
            </a:endParaRPr>
          </a:p>
          <a:p>
            <a:r>
              <a:rPr b="0" lang="tr-TR" sz="1600" spc="-1" strike="noStrike">
                <a:solidFill>
                  <a:srgbClr val="000000"/>
                </a:solidFill>
                <a:latin typeface="Liberation Mono;Courier New;Nimbus Mono L;DejaVu Sans Mono"/>
              </a:rPr>
              <a:t>if ('mysql' in str(out)):</a:t>
            </a:r>
            <a:endParaRPr b="0" lang="tr-TR" sz="1600" spc="-1" strike="noStrike">
              <a:latin typeface="Arial"/>
            </a:endParaRPr>
          </a:p>
          <a:p>
            <a:r>
              <a:rPr b="0" lang="tr-TR" sz="1600" spc="-1" strike="noStrike">
                <a:solidFill>
                  <a:srgbClr val="000000"/>
                </a:solidFill>
                <a:latin typeface="Liberation Mono;Courier New;Nimbus Mono L;DejaVu Sans Mono"/>
              </a:rPr>
              <a:t>    </a:t>
            </a:r>
            <a:r>
              <a:rPr b="0" lang="tr-TR" sz="1600" spc="-1" strike="noStrike">
                <a:solidFill>
                  <a:srgbClr val="000000"/>
                </a:solidFill>
                <a:latin typeface="Liberation Mono;Courier New;Nimbus Mono L;DejaVu Sans Mono"/>
              </a:rPr>
              <a:t>print('mysql çalışıyor')</a:t>
            </a:r>
            <a:endParaRPr b="0" lang="tr-TR" sz="1600" spc="-1" strike="noStrike">
              <a:latin typeface="Arial"/>
            </a:endParaRPr>
          </a:p>
          <a:p>
            <a:r>
              <a:rPr b="0" lang="tr-TR" sz="1600" spc="-1" strike="noStrike">
                <a:solidFill>
                  <a:srgbClr val="000000"/>
                </a:solidFill>
                <a:latin typeface="Liberation Mono;Courier New;Nimbus Mono L;DejaVu Sans Mono"/>
              </a:rPr>
              <a:t>if ('firefox' in str(out)):</a:t>
            </a:r>
            <a:endParaRPr b="0" lang="tr-TR" sz="1600" spc="-1" strike="noStrike">
              <a:latin typeface="Arial"/>
            </a:endParaRPr>
          </a:p>
          <a:p>
            <a:r>
              <a:rPr b="0" lang="tr-TR" sz="1600" spc="-1" strike="noStrike">
                <a:solidFill>
                  <a:srgbClr val="000000"/>
                </a:solidFill>
                <a:latin typeface="Liberation Mono;Courier New;Nimbus Mono L;DejaVu Sans Mono"/>
              </a:rPr>
              <a:t>    </a:t>
            </a:r>
            <a:r>
              <a:rPr b="0" lang="tr-TR" sz="1600" spc="-1" strike="noStrike">
                <a:solidFill>
                  <a:srgbClr val="000000"/>
                </a:solidFill>
                <a:latin typeface="Liberation Mono;Courier New;Nimbus Mono L;DejaVu Sans Mono"/>
              </a:rPr>
              <a:t>print('firefox çalışıyor')</a:t>
            </a:r>
            <a:endParaRPr b="0" lang="tr-TR" sz="1600" spc="-1" strike="noStrike">
              <a:latin typeface="Arial"/>
            </a:endParaRPr>
          </a:p>
          <a:p>
            <a:endParaRPr b="0" lang="tr-TR" sz="1600" spc="-1" strike="noStrike">
              <a:latin typeface="Arial"/>
            </a:endParaRPr>
          </a:p>
          <a:p>
            <a:endParaRPr b="0" lang="tr-TR" sz="1600" spc="-1" strike="noStrike">
              <a:latin typeface="Arial"/>
            </a:endParaRPr>
          </a:p>
          <a:p>
            <a:endParaRPr b="0" lang="tr-TR" sz="1600" spc="-1" strike="noStrike">
              <a:latin typeface="Arial"/>
            </a:endParaRPr>
          </a:p>
          <a:p>
            <a:r>
              <a:rPr b="0" lang="tr-TR" sz="1500" spc="-1" strike="noStrike">
                <a:solidFill>
                  <a:srgbClr val="000000"/>
                </a:solidFill>
                <a:latin typeface="Liberation Mono;Courier New;Nimbus Mono L;DejaVu Sans Mono"/>
                <a:ea typeface="Liberation Mono;Courier New;Nimbus Mono L;DejaVu Sans Mono"/>
              </a:rPr>
              <a:t>Alternatif:</a:t>
            </a:r>
            <a:endParaRPr b="0" lang="tr-TR" sz="1500" spc="-1" strike="noStrike">
              <a:latin typeface="Arial"/>
            </a:endParaRPr>
          </a:p>
          <a:p>
            <a:r>
              <a:rPr b="0" lang="tr-TR" sz="1050" spc="-1" strike="noStrike">
                <a:solidFill>
                  <a:srgbClr val="000000"/>
                </a:solidFill>
                <a:latin typeface="Liberation Mono;Courier New;Nimbus Mono L;DejaVu Sans Mono"/>
                <a:ea typeface="Liberation Mono;Courier New;Nimbus Mono L;DejaVu Sans Mono"/>
              </a:rPr>
              <a:t>http://ptyprocess.readthedocs.io/en/latest/</a:t>
            </a:r>
            <a:endParaRPr b="0" lang="tr-TR" sz="1050" spc="-1" strike="noStrike">
              <a:latin typeface="Arial"/>
            </a:endParaRPr>
          </a:p>
        </p:txBody>
      </p:sp>
      <p:sp>
        <p:nvSpPr>
          <p:cNvPr id="78" name="CustomShape 2"/>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Örnek: Python üzerinde süreç yönetimi - 1</a:t>
            </a:r>
            <a:endParaRPr b="0" lang="tr-TR" sz="1900" spc="-1" strike="noStrike">
              <a:latin typeface="Arial"/>
            </a:endParaRPr>
          </a:p>
        </p:txBody>
      </p:sp>
      <p:pic>
        <p:nvPicPr>
          <p:cNvPr id="79" name="" descr=""/>
          <p:cNvPicPr/>
          <p:nvPr/>
        </p:nvPicPr>
        <p:blipFill>
          <a:blip r:embed="rId1"/>
          <a:stretch/>
        </p:blipFill>
        <p:spPr>
          <a:xfrm>
            <a:off x="3996000" y="2430360"/>
            <a:ext cx="5630760" cy="33292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76000" y="1080720"/>
            <a:ext cx="7487640" cy="4534920"/>
          </a:xfrm>
          <a:prstGeom prst="rect">
            <a:avLst/>
          </a:prstGeom>
          <a:noFill/>
          <a:ln>
            <a:noFill/>
          </a:ln>
        </p:spPr>
        <p:style>
          <a:lnRef idx="0"/>
          <a:fillRef idx="0"/>
          <a:effectRef idx="0"/>
          <a:fontRef idx="minor"/>
        </p:style>
        <p:txBody>
          <a:bodyPr lIns="90000" rIns="90000" tIns="45000" bIns="45000"/>
          <a:p>
            <a:r>
              <a:rPr b="0" lang="tr-TR" sz="1200" spc="-1" strike="noStrike">
                <a:solidFill>
                  <a:srgbClr val="000000"/>
                </a:solidFill>
                <a:latin typeface="Liberation Mono;Courier New;Nimbus Mono L;DejaVu Sans Mono"/>
              </a:rPr>
              <a:t>import psutil</a:t>
            </a:r>
            <a:endParaRPr b="0" lang="tr-TR" sz="1200" spc="-1" strike="noStrike">
              <a:latin typeface="Arial"/>
            </a:endParaRPr>
          </a:p>
          <a:p>
            <a:r>
              <a:rPr b="1" lang="tr-TR" sz="1200" spc="-1" strike="noStrike">
                <a:solidFill>
                  <a:srgbClr val="000000"/>
                </a:solidFill>
                <a:latin typeface="Liberation Mono;Courier New;Nimbus Mono L;DejaVu Sans Mono"/>
              </a:rPr>
              <a:t>&gt;&gt;&gt; psutil.get_pid_list()</a:t>
            </a:r>
            <a:endParaRPr b="0" lang="tr-TR" sz="1200" spc="-1" strike="noStrike">
              <a:latin typeface="Arial"/>
            </a:endParaRPr>
          </a:p>
          <a:p>
            <a:r>
              <a:rPr b="0" lang="tr-TR" sz="1200" spc="-1" strike="noStrike">
                <a:solidFill>
                  <a:srgbClr val="000000"/>
                </a:solidFill>
                <a:latin typeface="Liberation Mono;Courier New;Nimbus Mono L;DejaVu Sans Mono"/>
              </a:rPr>
              <a:t>[1, 2, 3, 4, 5, 6, 7, 46, 48, 50, 51, 178, 182, 222, 223, 224,</a:t>
            </a:r>
            <a:endParaRPr b="0" lang="tr-TR" sz="1200" spc="-1" strike="noStrike">
              <a:latin typeface="Arial"/>
            </a:endParaRPr>
          </a:p>
          <a:p>
            <a:r>
              <a:rPr b="0" lang="tr-TR" sz="1200" spc="-1" strike="noStrike">
                <a:solidFill>
                  <a:srgbClr val="000000"/>
                </a:solidFill>
                <a:latin typeface="Liberation Mono;Courier New;Nimbus Mono L;DejaVu Sans Mono"/>
              </a:rPr>
              <a:t>268, 1215, 1216, 1220, 1221, 1243, 1244, 1301, 1601, 2237, 2355,</a:t>
            </a:r>
            <a:endParaRPr b="0" lang="tr-TR" sz="1200" spc="-1" strike="noStrike">
              <a:latin typeface="Arial"/>
            </a:endParaRPr>
          </a:p>
          <a:p>
            <a:r>
              <a:rPr b="0" lang="tr-TR" sz="1200" spc="-1" strike="noStrike">
                <a:solidFill>
                  <a:srgbClr val="000000"/>
                </a:solidFill>
                <a:latin typeface="Liberation Mono;Courier New;Nimbus Mono L;DejaVu Sans Mono"/>
              </a:rPr>
              <a:t>2637, 2774, 3932, 4176, 4177, 4185, 4187, 4189, 4225, 4243, 4245,</a:t>
            </a:r>
            <a:endParaRPr b="0" lang="tr-TR" sz="1200" spc="-1" strike="noStrike">
              <a:latin typeface="Arial"/>
            </a:endParaRPr>
          </a:p>
          <a:p>
            <a:r>
              <a:rPr b="0" lang="tr-TR" sz="1200" spc="-1" strike="noStrike">
                <a:solidFill>
                  <a:srgbClr val="000000"/>
                </a:solidFill>
                <a:latin typeface="Liberation Mono;Courier New;Nimbus Mono L;DejaVu Sans Mono"/>
              </a:rPr>
              <a:t>4263, 4282, 4306, 4311, 4312, 4313, 4314, 4337, 4339, 4357, 4358,</a:t>
            </a:r>
            <a:endParaRPr b="0" lang="tr-TR" sz="1200" spc="-1" strike="noStrike">
              <a:latin typeface="Arial"/>
            </a:endParaRPr>
          </a:p>
          <a:p>
            <a:r>
              <a:rPr b="0" lang="tr-TR" sz="1200" spc="-1" strike="noStrike">
                <a:solidFill>
                  <a:srgbClr val="000000"/>
                </a:solidFill>
                <a:latin typeface="Liberation Mono;Courier New;Nimbus Mono L;DejaVu Sans Mono"/>
              </a:rPr>
              <a:t>4363, 4383, 4395, 4408, 4433, 4443, 4445, 4446, 5167, 5234, 5235,</a:t>
            </a:r>
            <a:endParaRPr b="0" lang="tr-TR" sz="1200" spc="-1" strike="noStrike">
              <a:latin typeface="Arial"/>
            </a:endParaRPr>
          </a:p>
          <a:p>
            <a:r>
              <a:rPr b="0" lang="tr-TR" sz="1200" spc="-1" strike="noStrike">
                <a:solidFill>
                  <a:srgbClr val="000000"/>
                </a:solidFill>
                <a:latin typeface="Liberation Mono;Courier New;Nimbus Mono L;DejaVu Sans Mono"/>
              </a:rPr>
              <a:t>5252, 5318, 5424, 5644, 6987, 7054, 7055, 7071]</a:t>
            </a:r>
            <a:endParaRPr b="0" lang="tr-TR" sz="1200" spc="-1" strike="noStrike">
              <a:latin typeface="Arial"/>
            </a:endParaRPr>
          </a:p>
          <a:p>
            <a:r>
              <a:rPr b="0" lang="tr-TR" sz="1200" spc="-1" strike="noStrike">
                <a:solidFill>
                  <a:srgbClr val="000000"/>
                </a:solidFill>
                <a:latin typeface="Liberation Mono;Courier New;Nimbus Mono L;DejaVu Sans Mono"/>
              </a:rPr>
              <a:t>&gt;&gt;&gt;</a:t>
            </a:r>
            <a:endParaRPr b="0" lang="tr-TR" sz="1200" spc="-1" strike="noStrike">
              <a:latin typeface="Arial"/>
            </a:endParaRPr>
          </a:p>
          <a:p>
            <a:r>
              <a:rPr b="1" lang="tr-TR" sz="1200" spc="-1" strike="noStrike">
                <a:solidFill>
                  <a:srgbClr val="000000"/>
                </a:solidFill>
                <a:latin typeface="Liberation Mono;Courier New;Nimbus Mono L;DejaVu Sans Mono"/>
              </a:rPr>
              <a:t>&gt;&gt;&gt; p = psutil.Process(7055)</a:t>
            </a:r>
            <a:endParaRPr b="0" lang="tr-TR" sz="1200" spc="-1" strike="noStrike">
              <a:latin typeface="Arial"/>
            </a:endParaRPr>
          </a:p>
          <a:p>
            <a:r>
              <a:rPr b="1" lang="tr-TR" sz="1200" spc="-1" strike="noStrike">
                <a:solidFill>
                  <a:srgbClr val="000000"/>
                </a:solidFill>
                <a:latin typeface="Liberation Mono;Courier New;Nimbus Mono L;DejaVu Sans Mono"/>
              </a:rPr>
              <a:t>&gt;&gt;&gt; p.name</a:t>
            </a:r>
            <a:endParaRPr b="0" lang="tr-TR" sz="1200" spc="-1" strike="noStrike">
              <a:latin typeface="Arial"/>
            </a:endParaRPr>
          </a:p>
          <a:p>
            <a:r>
              <a:rPr b="0" lang="tr-TR" sz="1200" spc="-1" strike="noStrike">
                <a:solidFill>
                  <a:srgbClr val="000000"/>
                </a:solidFill>
                <a:latin typeface="Liberation Mono;Courier New;Nimbus Mono L;DejaVu Sans Mono"/>
              </a:rPr>
              <a:t>'python'</a:t>
            </a:r>
            <a:endParaRPr b="0" lang="tr-TR" sz="1200" spc="-1" strike="noStrike">
              <a:latin typeface="Arial"/>
            </a:endParaRPr>
          </a:p>
          <a:p>
            <a:r>
              <a:rPr b="1" lang="tr-TR" sz="1200" spc="-1" strike="noStrike">
                <a:solidFill>
                  <a:srgbClr val="000000"/>
                </a:solidFill>
                <a:latin typeface="Liberation Mono;Courier New;Nimbus Mono L;DejaVu Sans Mono"/>
              </a:rPr>
              <a:t>&gt;&gt;&gt; p.getcwd()</a:t>
            </a:r>
            <a:endParaRPr b="0" lang="tr-TR" sz="1200" spc="-1" strike="noStrike">
              <a:latin typeface="Arial"/>
            </a:endParaRPr>
          </a:p>
          <a:p>
            <a:r>
              <a:rPr b="0" lang="tr-TR" sz="1200" spc="-1" strike="noStrike">
                <a:solidFill>
                  <a:srgbClr val="000000"/>
                </a:solidFill>
                <a:latin typeface="Liberation Mono;Courier New;Nimbus Mono L;DejaVu Sans Mono"/>
              </a:rPr>
              <a:t>'/home/ali/Masaüstü'</a:t>
            </a:r>
            <a:endParaRPr b="0" lang="tr-TR" sz="1200" spc="-1" strike="noStrike">
              <a:latin typeface="Arial"/>
            </a:endParaRPr>
          </a:p>
          <a:p>
            <a:r>
              <a:rPr b="1" lang="tr-TR" sz="1200" spc="-1" strike="noStrike">
                <a:solidFill>
                  <a:srgbClr val="000000"/>
                </a:solidFill>
                <a:latin typeface="Liberation Mono;Courier New;Nimbus Mono L;DejaVu Sans Mono"/>
              </a:rPr>
              <a:t>&gt;&gt;&gt; p.cmdline</a:t>
            </a:r>
            <a:endParaRPr b="0" lang="tr-TR" sz="1200" spc="-1" strike="noStrike">
              <a:latin typeface="Arial"/>
            </a:endParaRPr>
          </a:p>
          <a:p>
            <a:r>
              <a:rPr b="0" lang="tr-TR" sz="1200" spc="-1" strike="noStrike">
                <a:solidFill>
                  <a:srgbClr val="000000"/>
                </a:solidFill>
                <a:latin typeface="Liberation Mono;Courier New;Nimbus Mono L;DejaVu Sans Mono"/>
              </a:rPr>
              <a:t>['/usr/bin/python', 'servis.py']</a:t>
            </a:r>
            <a:endParaRPr b="0" lang="tr-TR" sz="1200" spc="-1" strike="noStrike">
              <a:latin typeface="Arial"/>
            </a:endParaRPr>
          </a:p>
          <a:p>
            <a:r>
              <a:rPr b="0" lang="tr-TR" sz="1200" spc="-1" strike="noStrike">
                <a:solidFill>
                  <a:srgbClr val="000000"/>
                </a:solidFill>
                <a:latin typeface="Liberation Mono;Courier New;Nimbus Mono L;DejaVu Sans Mono"/>
              </a:rPr>
              <a:t>&gt;&gt;&gt;</a:t>
            </a:r>
            <a:endParaRPr b="0" lang="tr-TR" sz="1200" spc="-1" strike="noStrike">
              <a:latin typeface="Arial"/>
            </a:endParaRPr>
          </a:p>
          <a:p>
            <a:r>
              <a:rPr b="1" lang="tr-TR" sz="1200" spc="-1" strike="noStrike">
                <a:solidFill>
                  <a:srgbClr val="000000"/>
                </a:solidFill>
                <a:latin typeface="Liberation Mono;Courier New;Nimbus Mono L;DejaVu Sans Mono"/>
              </a:rPr>
              <a:t>&gt;&gt;&gt; str(p.status)</a:t>
            </a:r>
            <a:endParaRPr b="0" lang="tr-TR" sz="1200" spc="-1" strike="noStrike">
              <a:latin typeface="Arial"/>
            </a:endParaRPr>
          </a:p>
          <a:p>
            <a:r>
              <a:rPr b="0" lang="tr-TR" sz="1200" spc="-1" strike="noStrike">
                <a:solidFill>
                  <a:srgbClr val="000000"/>
                </a:solidFill>
                <a:latin typeface="Liberation Mono;Courier New;Nimbus Mono L;DejaVu Sans Mono"/>
              </a:rPr>
              <a:t>'running'</a:t>
            </a:r>
            <a:endParaRPr b="0" lang="tr-TR" sz="1200" spc="-1" strike="noStrike">
              <a:latin typeface="Arial"/>
            </a:endParaRPr>
          </a:p>
          <a:p>
            <a:r>
              <a:rPr b="1" lang="tr-TR" sz="1200" spc="-1" strike="noStrike">
                <a:solidFill>
                  <a:srgbClr val="000000"/>
                </a:solidFill>
                <a:latin typeface="Liberation Mono;Courier New;Nimbus Mono L;DejaVu Sans Mono"/>
              </a:rPr>
              <a:t>&gt;&gt;&gt; p.username</a:t>
            </a:r>
            <a:endParaRPr b="0" lang="tr-TR" sz="1200" spc="-1" strike="noStrike">
              <a:latin typeface="Arial"/>
            </a:endParaRPr>
          </a:p>
          <a:p>
            <a:r>
              <a:rPr b="0" lang="tr-TR" sz="1200" spc="-1" strike="noStrike">
                <a:solidFill>
                  <a:srgbClr val="000000"/>
                </a:solidFill>
                <a:latin typeface="Liberation Mono;Courier New;Nimbus Mono L;DejaVu Sans Mono"/>
              </a:rPr>
              <a:t>'ali'</a:t>
            </a:r>
            <a:endParaRPr b="0" lang="tr-TR" sz="1200" spc="-1" strike="noStrike">
              <a:latin typeface="Arial"/>
            </a:endParaRPr>
          </a:p>
          <a:p>
            <a:r>
              <a:rPr b="1" lang="tr-TR" sz="1200" spc="-1" strike="noStrike">
                <a:solidFill>
                  <a:srgbClr val="000000"/>
                </a:solidFill>
                <a:latin typeface="Liberation Mono;Courier New;Nimbus Mono L;DejaVu Sans Mono"/>
              </a:rPr>
              <a:t>&gt;&gt;&gt; p.create_time</a:t>
            </a:r>
            <a:endParaRPr b="0" lang="tr-TR" sz="1200" spc="-1" strike="noStrike">
              <a:latin typeface="Arial"/>
            </a:endParaRPr>
          </a:p>
          <a:p>
            <a:r>
              <a:rPr b="0" lang="tr-TR" sz="1200" spc="-1" strike="noStrike">
                <a:solidFill>
                  <a:srgbClr val="000000"/>
                </a:solidFill>
                <a:latin typeface="Liberation Mono;Courier New;Nimbus Mono L;DejaVu Sans Mono"/>
              </a:rPr>
              <a:t>1267551141.5019531</a:t>
            </a:r>
            <a:endParaRPr b="0" lang="tr-TR" sz="1200" spc="-1" strike="noStrike">
              <a:latin typeface="Arial"/>
            </a:endParaRPr>
          </a:p>
          <a:p>
            <a:r>
              <a:rPr b="1" lang="tr-TR" sz="1200" spc="-1" strike="noStrike">
                <a:solidFill>
                  <a:srgbClr val="000000"/>
                </a:solidFill>
                <a:latin typeface="Liberation Mono;Courier New;Nimbus Mono L;DejaVu Sans Mono"/>
              </a:rPr>
              <a:t>&gt;&gt;&gt; p.terminal</a:t>
            </a:r>
            <a:endParaRPr b="0" lang="tr-TR" sz="1200" spc="-1" strike="noStrike">
              <a:latin typeface="Arial"/>
            </a:endParaRPr>
          </a:p>
          <a:p>
            <a:r>
              <a:rPr b="0" lang="tr-TR" sz="1200" spc="-1" strike="noStrike">
                <a:solidFill>
                  <a:srgbClr val="000000"/>
                </a:solidFill>
                <a:latin typeface="Liberation Mono;Courier New;Nimbus Mono L;DejaVu Sans Mono"/>
              </a:rPr>
              <a:t>'/dev/pts/0'</a:t>
            </a:r>
            <a:endParaRPr b="0" lang="tr-TR" sz="1200" spc="-1" strike="noStrike">
              <a:latin typeface="Arial"/>
            </a:endParaRPr>
          </a:p>
        </p:txBody>
      </p:sp>
      <p:sp>
        <p:nvSpPr>
          <p:cNvPr id="81" name="CustomShape 2"/>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Örnek: Python üzerinde süreç yönetimi - 2</a:t>
            </a:r>
            <a:endParaRPr b="0" lang="tr-TR" sz="19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88000" y="1080000"/>
            <a:ext cx="9143640" cy="5039640"/>
          </a:xfrm>
          <a:prstGeom prst="rect">
            <a:avLst/>
          </a:prstGeom>
          <a:noFill/>
          <a:ln>
            <a:noFill/>
          </a:ln>
        </p:spPr>
        <p:style>
          <a:lnRef idx="0"/>
          <a:fillRef idx="0"/>
          <a:effectRef idx="0"/>
          <a:fontRef idx="minor"/>
        </p:style>
        <p:txBody>
          <a:bodyPr lIns="90000" rIns="90000" tIns="45000" bIns="45000"/>
          <a:p>
            <a:r>
              <a:rPr b="1" lang="tr-TR" sz="1200" spc="-1" strike="noStrike">
                <a:solidFill>
                  <a:srgbClr val="000000"/>
                </a:solidFill>
                <a:latin typeface="Liberation Mono;Courier New;Nimbus Mono L;DejaVu Sans Mono"/>
              </a:rPr>
              <a:t>&gt;&gt;&gt; p.uids</a:t>
            </a:r>
            <a:endParaRPr b="0" lang="tr-TR" sz="1200" spc="-1" strike="noStrike">
              <a:latin typeface="Arial"/>
            </a:endParaRPr>
          </a:p>
          <a:p>
            <a:r>
              <a:rPr b="0" lang="tr-TR" sz="1200" spc="-1" strike="noStrike">
                <a:solidFill>
                  <a:srgbClr val="000000"/>
                </a:solidFill>
                <a:latin typeface="Liberation Mono;Courier New;Nimbus Mono L;DejaVu Sans Mono"/>
              </a:rPr>
              <a:t>user(real=1000, effective=1000, saved=1000)</a:t>
            </a:r>
            <a:endParaRPr b="0" lang="tr-TR" sz="1200" spc="-1" strike="noStrike">
              <a:latin typeface="Arial"/>
            </a:endParaRPr>
          </a:p>
          <a:p>
            <a:r>
              <a:rPr b="1" lang="tr-TR" sz="1200" spc="-1" strike="noStrike">
                <a:solidFill>
                  <a:srgbClr val="000000"/>
                </a:solidFill>
                <a:latin typeface="Liberation Mono;Courier New;Nimbus Mono L;DejaVu Sans Mono"/>
              </a:rPr>
              <a:t>&gt;&gt;&gt; p.gids</a:t>
            </a:r>
            <a:endParaRPr b="0" lang="tr-TR" sz="1200" spc="-1" strike="noStrike">
              <a:latin typeface="Arial"/>
            </a:endParaRPr>
          </a:p>
          <a:p>
            <a:r>
              <a:rPr b="0" lang="tr-TR" sz="1200" spc="-1" strike="noStrike">
                <a:solidFill>
                  <a:srgbClr val="000000"/>
                </a:solidFill>
                <a:latin typeface="Liberation Mono;Courier New;Nimbus Mono L;DejaVu Sans Mono"/>
              </a:rPr>
              <a:t>group(real=1000, effective=1000, saved=1000)</a:t>
            </a:r>
            <a:endParaRPr b="0" lang="tr-TR" sz="1200" spc="-1" strike="noStrike">
              <a:latin typeface="Arial"/>
            </a:endParaRPr>
          </a:p>
          <a:p>
            <a:r>
              <a:rPr b="0" lang="tr-TR" sz="1200" spc="-1" strike="noStrike">
                <a:solidFill>
                  <a:srgbClr val="000000"/>
                </a:solidFill>
                <a:latin typeface="Liberation Mono;Courier New;Nimbus Mono L;DejaVu Sans Mono"/>
              </a:rPr>
              <a:t>&gt;&gt;&gt;</a:t>
            </a:r>
            <a:endParaRPr b="0" lang="tr-TR" sz="1200" spc="-1" strike="noStrike">
              <a:latin typeface="Arial"/>
            </a:endParaRPr>
          </a:p>
          <a:p>
            <a:r>
              <a:rPr b="1" lang="tr-TR" sz="1200" spc="-1" strike="noStrike">
                <a:solidFill>
                  <a:srgbClr val="000000"/>
                </a:solidFill>
                <a:latin typeface="Liberation Mono;Courier New;Nimbus Mono L;DejaVu Sans Mono"/>
              </a:rPr>
              <a:t>&gt;&gt;&gt; p.get_cpu_times()</a:t>
            </a:r>
            <a:endParaRPr b="0" lang="tr-TR" sz="1200" spc="-1" strike="noStrike">
              <a:latin typeface="Arial"/>
            </a:endParaRPr>
          </a:p>
          <a:p>
            <a:r>
              <a:rPr b="0" lang="tr-TR" sz="1200" spc="-1" strike="noStrike">
                <a:solidFill>
                  <a:srgbClr val="000000"/>
                </a:solidFill>
                <a:latin typeface="Liberation Mono;Courier New;Nimbus Mono L;DejaVu Sans Mono"/>
              </a:rPr>
              <a:t>cputimes(user=1.02, system=0.31)</a:t>
            </a:r>
            <a:endParaRPr b="0" lang="tr-TR" sz="1200" spc="-1" strike="noStrike">
              <a:latin typeface="Arial"/>
            </a:endParaRPr>
          </a:p>
          <a:p>
            <a:r>
              <a:rPr b="1" lang="tr-TR" sz="1200" spc="-1" strike="noStrike">
                <a:solidFill>
                  <a:srgbClr val="000000"/>
                </a:solidFill>
                <a:latin typeface="Liberation Mono;Courier New;Nimbus Mono L;DejaVu Sans Mono"/>
              </a:rPr>
              <a:t>&gt;&gt;&gt; p.get_cpu_percent(interval=1.0)</a:t>
            </a:r>
            <a:endParaRPr b="0" lang="tr-TR" sz="1200" spc="-1" strike="noStrike">
              <a:latin typeface="Arial"/>
            </a:endParaRPr>
          </a:p>
          <a:p>
            <a:r>
              <a:rPr b="0" lang="tr-TR" sz="1200" spc="-1" strike="noStrike">
                <a:solidFill>
                  <a:srgbClr val="000000"/>
                </a:solidFill>
                <a:latin typeface="Liberation Mono;Courier New;Nimbus Mono L;DejaVu Sans Mono"/>
              </a:rPr>
              <a:t>12.1</a:t>
            </a:r>
            <a:endParaRPr b="0" lang="tr-TR" sz="1200" spc="-1" strike="noStrike">
              <a:latin typeface="Arial"/>
            </a:endParaRPr>
          </a:p>
          <a:p>
            <a:r>
              <a:rPr b="1" lang="tr-TR" sz="1200" spc="-1" strike="noStrike">
                <a:solidFill>
                  <a:srgbClr val="000000"/>
                </a:solidFill>
                <a:latin typeface="Liberation Mono;Courier New;Nimbus Mono L;DejaVu Sans Mono"/>
              </a:rPr>
              <a:t>&gt;&gt;&gt; p.get_memory_percent()</a:t>
            </a:r>
            <a:endParaRPr b="0" lang="tr-TR" sz="1200" spc="-1" strike="noStrike">
              <a:latin typeface="Arial"/>
            </a:endParaRPr>
          </a:p>
          <a:p>
            <a:r>
              <a:rPr b="0" lang="tr-TR" sz="1200" spc="-1" strike="noStrike">
                <a:solidFill>
                  <a:srgbClr val="000000"/>
                </a:solidFill>
                <a:latin typeface="Liberation Mono;Courier New;Nimbus Mono L;DejaVu Sans Mono"/>
              </a:rPr>
              <a:t>0.63423</a:t>
            </a:r>
            <a:endParaRPr b="0" lang="tr-TR" sz="1200" spc="-1" strike="noStrike">
              <a:latin typeface="Arial"/>
            </a:endParaRPr>
          </a:p>
          <a:p>
            <a:r>
              <a:rPr b="1" lang="tr-TR" sz="1200" spc="-1" strike="noStrike">
                <a:solidFill>
                  <a:srgbClr val="000000"/>
                </a:solidFill>
                <a:latin typeface="Liberation Mono;Courier New;Nimbus Mono L;DejaVu Sans Mono"/>
              </a:rPr>
              <a:t>&gt;&gt;&gt; p.get_memory_info()</a:t>
            </a:r>
            <a:endParaRPr b="0" lang="tr-TR" sz="1200" spc="-1" strike="noStrike">
              <a:latin typeface="Arial"/>
            </a:endParaRPr>
          </a:p>
          <a:p>
            <a:r>
              <a:rPr b="0" lang="tr-TR" sz="1200" spc="-1" strike="noStrike">
                <a:solidFill>
                  <a:srgbClr val="000000"/>
                </a:solidFill>
                <a:latin typeface="Liberation Mono;Courier New;Nimbus Mono L;DejaVu Sans Mono"/>
              </a:rPr>
              <a:t>meminfo(rss=7471104, vms=68513792)</a:t>
            </a:r>
            <a:endParaRPr b="0" lang="tr-TR" sz="1200" spc="-1" strike="noStrike">
              <a:latin typeface="Arial"/>
            </a:endParaRPr>
          </a:p>
          <a:p>
            <a:r>
              <a:rPr b="1" lang="tr-TR" sz="1200" spc="-1" strike="noStrike">
                <a:solidFill>
                  <a:srgbClr val="000000"/>
                </a:solidFill>
                <a:latin typeface="Liberation Mono;Courier New;Nimbus Mono L;DejaVu Sans Mono"/>
              </a:rPr>
              <a:t>&gt;&gt;&gt; p.get_ext_memory_info()</a:t>
            </a:r>
            <a:endParaRPr b="0" lang="tr-TR" sz="1200" spc="-1" strike="noStrike">
              <a:latin typeface="Arial"/>
            </a:endParaRPr>
          </a:p>
          <a:p>
            <a:r>
              <a:rPr b="0" lang="tr-TR" sz="1200" spc="-1" strike="noStrike">
                <a:solidFill>
                  <a:srgbClr val="000000"/>
                </a:solidFill>
                <a:latin typeface="Liberation Mono;Courier New;Nimbus Mono L;DejaVu Sans Mono"/>
              </a:rPr>
              <a:t>meminfo(rss=9662464, vms=49192960, shared=3612672, text=2564096, lib=0,     </a:t>
            </a:r>
            <a:endParaRPr b="0" lang="tr-TR" sz="1200" spc="-1" strike="noStrike">
              <a:latin typeface="Arial"/>
            </a:endParaRPr>
          </a:p>
          <a:p>
            <a:r>
              <a:rPr b="0" lang="tr-TR" sz="1200" spc="-1" strike="noStrike">
                <a:solidFill>
                  <a:srgbClr val="000000"/>
                </a:solidFill>
                <a:latin typeface="Liberation Mono;Courier New;Nimbus Mono L;DejaVu Sans Mono"/>
              </a:rPr>
              <a:t>data=5754880,dirty=0)</a:t>
            </a:r>
            <a:endParaRPr b="0" lang="tr-TR" sz="1200" spc="-1" strike="noStrike">
              <a:latin typeface="Arial"/>
            </a:endParaRPr>
          </a:p>
          <a:p>
            <a:r>
              <a:rPr b="1" lang="tr-TR" sz="1200" spc="-1" strike="noStrike">
                <a:solidFill>
                  <a:srgbClr val="000000"/>
                </a:solidFill>
                <a:latin typeface="Liberation Mono;Courier New;Nimbus Mono L;DejaVu Sans Mono"/>
              </a:rPr>
              <a:t>&gt;&gt;&gt; p.get_memory_maps()</a:t>
            </a:r>
            <a:endParaRPr b="0" lang="tr-TR" sz="1200" spc="-1" strike="noStrike">
              <a:latin typeface="Arial"/>
            </a:endParaRPr>
          </a:p>
          <a:p>
            <a:r>
              <a:rPr b="0" lang="tr-TR" sz="1200" spc="-1" strike="noStrike">
                <a:solidFill>
                  <a:srgbClr val="000000"/>
                </a:solidFill>
                <a:latin typeface="Liberation Mono;Courier New;Nimbus Mono L;DejaVu Sans Mono"/>
              </a:rPr>
              <a:t>[mmap(path='/lib/x86_64-linux-gnu/libutil-2.15.so', rss=16384, anonymous=8192, swap=0),</a:t>
            </a:r>
            <a:endParaRPr b="0" lang="tr-TR" sz="1200" spc="-1" strike="noStrike">
              <a:latin typeface="Arial"/>
            </a:endParaRPr>
          </a:p>
          <a:p>
            <a:r>
              <a:rPr b="0" lang="tr-TR" sz="1200" spc="-1" strike="noStrike">
                <a:solidFill>
                  <a:srgbClr val="000000"/>
                </a:solidFill>
                <a:latin typeface="Liberation Mono;Courier New;Nimbus Mono L;DejaVu Sans Mono"/>
              </a:rPr>
              <a:t> </a:t>
            </a:r>
            <a:r>
              <a:rPr b="0" lang="tr-TR" sz="1200" spc="-1" strike="noStrike">
                <a:solidFill>
                  <a:srgbClr val="000000"/>
                </a:solidFill>
                <a:latin typeface="Liberation Mono;Courier New;Nimbus Mono L;DejaVu Sans Mono"/>
              </a:rPr>
              <a:t>mmap(path='/lib/x86_64-linux-gnu/libc-2.15.so', rss=6384, anonymous=15, swap=0),</a:t>
            </a:r>
            <a:endParaRPr b="0" lang="tr-TR" sz="1200" spc="-1" strike="noStrike">
              <a:latin typeface="Arial"/>
            </a:endParaRPr>
          </a:p>
          <a:p>
            <a:r>
              <a:rPr b="0" lang="tr-TR" sz="1200" spc="-1" strike="noStrike">
                <a:solidFill>
                  <a:srgbClr val="000000"/>
                </a:solidFill>
                <a:latin typeface="Liberation Mono;Courier New;Nimbus Mono L;DejaVu Sans Mono"/>
              </a:rPr>
              <a:t> </a:t>
            </a:r>
            <a:r>
              <a:rPr b="0" lang="tr-TR" sz="1200" spc="-1" strike="noStrike">
                <a:solidFill>
                  <a:srgbClr val="000000"/>
                </a:solidFill>
                <a:latin typeface="Liberation Mono;Courier New;Nimbus Mono L;DejaVu Sans Mono"/>
              </a:rPr>
              <a:t>mmap(path='/lib/x86_64-linux-gnu/libcrypto.so.1.0.0', rss=34124, anonymous=1245,  </a:t>
            </a:r>
            <a:endParaRPr b="0" lang="tr-TR" sz="1200" spc="-1" strike="noStrike">
              <a:latin typeface="Arial"/>
            </a:endParaRPr>
          </a:p>
          <a:p>
            <a:r>
              <a:rPr b="0" lang="tr-TR" sz="1200" spc="-1" strike="noStrike">
                <a:solidFill>
                  <a:srgbClr val="000000"/>
                </a:solidFill>
                <a:latin typeface="Liberation Mono;Courier New;Nimbus Mono L;DejaVu Sans Mono"/>
              </a:rPr>
              <a:t>swap=0),</a:t>
            </a:r>
            <a:endParaRPr b="0" lang="tr-TR" sz="1200" spc="-1" strike="noStrike">
              <a:latin typeface="Arial"/>
            </a:endParaRPr>
          </a:p>
          <a:p>
            <a:r>
              <a:rPr b="0" lang="tr-TR" sz="1200" spc="-1" strike="noStrike">
                <a:solidFill>
                  <a:srgbClr val="000000"/>
                </a:solidFill>
                <a:latin typeface="Liberation Mono;Courier New;Nimbus Mono L;DejaVu Sans Mono"/>
              </a:rPr>
              <a:t> </a:t>
            </a:r>
            <a:r>
              <a:rPr b="0" lang="tr-TR" sz="1200" spc="-1" strike="noStrike">
                <a:solidFill>
                  <a:srgbClr val="000000"/>
                </a:solidFill>
                <a:latin typeface="Liberation Mono;Courier New;Nimbus Mono L;DejaVu Sans Mono"/>
              </a:rPr>
              <a:t>mmap(path='[heap]', rss=54653, anonymous=8192, swap=0),</a:t>
            </a:r>
            <a:endParaRPr b="0" lang="tr-TR" sz="1200" spc="-1" strike="noStrike">
              <a:latin typeface="Arial"/>
            </a:endParaRPr>
          </a:p>
          <a:p>
            <a:r>
              <a:rPr b="0" lang="tr-TR" sz="1200" spc="-1" strike="noStrike">
                <a:solidFill>
                  <a:srgbClr val="000000"/>
                </a:solidFill>
                <a:latin typeface="Liberation Mono;Courier New;Nimbus Mono L;DejaVu Sans Mono"/>
              </a:rPr>
              <a:t> </a:t>
            </a:r>
            <a:r>
              <a:rPr b="0" lang="tr-TR" sz="1200" spc="-1" strike="noStrike">
                <a:solidFill>
                  <a:srgbClr val="000000"/>
                </a:solidFill>
                <a:latin typeface="Liberation Mono;Courier New;Nimbus Mono L;DejaVu Sans Mono"/>
              </a:rPr>
              <a:t>mmap(path='[stack]', rss=1542, anonymous=166, swap=0),</a:t>
            </a:r>
            <a:endParaRPr b="0" lang="tr-TR" sz="1200" spc="-1" strike="noStrike">
              <a:latin typeface="Arial"/>
            </a:endParaRPr>
          </a:p>
          <a:p>
            <a:r>
              <a:rPr b="0" lang="tr-TR" sz="1200" spc="-1" strike="noStrike">
                <a:solidFill>
                  <a:srgbClr val="000000"/>
                </a:solidFill>
                <a:latin typeface="Liberation Mono;Courier New;Nimbus Mono L;DejaVu Sans Mono"/>
              </a:rPr>
              <a:t> </a:t>
            </a:r>
            <a:r>
              <a:rPr b="0" lang="tr-TR" sz="1200" spc="-1" strike="noStrike">
                <a:solidFill>
                  <a:srgbClr val="000000"/>
                </a:solidFill>
                <a:latin typeface="Liberation Mono;Courier New;Nimbus Mono L;DejaVu Sans Mono"/>
              </a:rPr>
              <a:t>...]</a:t>
            </a:r>
            <a:endParaRPr b="0" lang="tr-TR" sz="1200" spc="-1" strike="noStrike">
              <a:latin typeface="Arial"/>
            </a:endParaRPr>
          </a:p>
        </p:txBody>
      </p:sp>
      <p:sp>
        <p:nvSpPr>
          <p:cNvPr id="83" name="CustomShape 2"/>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Örnek: Python üzerinde süreç yönetimi -3</a:t>
            </a:r>
            <a:endParaRPr b="0" lang="tr-TR" sz="19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96000" y="1008000"/>
            <a:ext cx="8567640" cy="5429160"/>
          </a:xfrm>
          <a:prstGeom prst="rect">
            <a:avLst/>
          </a:prstGeom>
          <a:noFill/>
          <a:ln>
            <a:noFill/>
          </a:ln>
        </p:spPr>
        <p:style>
          <a:lnRef idx="0"/>
          <a:fillRef idx="0"/>
          <a:effectRef idx="0"/>
          <a:fontRef idx="minor"/>
        </p:style>
        <p:txBody>
          <a:bodyPr lIns="90000" rIns="90000" tIns="45000" bIns="45000"/>
          <a:p>
            <a:r>
              <a:rPr b="0" lang="tr-TR" sz="1400" spc="-1" strike="noStrike">
                <a:solidFill>
                  <a:srgbClr val="000000"/>
                </a:solidFill>
                <a:latin typeface="Arial"/>
              </a:rPr>
              <a:t>İlgili servis uygulaması aşağıdaki gibi bir konumda çalışır hale getirilir:</a:t>
            </a:r>
            <a:endParaRPr b="0" lang="tr-TR" sz="1400" spc="-1" strike="noStrike">
              <a:latin typeface="Arial"/>
            </a:endParaRPr>
          </a:p>
          <a:p>
            <a:endParaRPr b="0" lang="tr-TR" sz="1400" spc="-1" strike="noStrike">
              <a:latin typeface="Arial"/>
            </a:endParaRPr>
          </a:p>
          <a:p>
            <a:r>
              <a:rPr b="1" lang="tr-TR" sz="1400" spc="-1" strike="noStrike">
                <a:solidFill>
                  <a:srgbClr val="000000"/>
                </a:solidFill>
                <a:latin typeface="Arial"/>
              </a:rPr>
              <a:t>sudo chmod +x /usr/local/bin/servisismi.py</a:t>
            </a:r>
            <a:endParaRPr b="0" lang="tr-TR" sz="1400" spc="-1" strike="noStrike">
              <a:latin typeface="Arial"/>
            </a:endParaRPr>
          </a:p>
          <a:p>
            <a:r>
              <a:rPr b="1" lang="tr-TR" sz="1400" spc="-1" strike="noStrike">
                <a:solidFill>
                  <a:srgbClr val="000000"/>
                </a:solidFill>
                <a:latin typeface="Arial"/>
              </a:rPr>
              <a:t>sudo mousepad /lib/systemd/system/servisismi.service</a:t>
            </a:r>
            <a:endParaRPr b="0" lang="tr-TR" sz="1400" spc="-1" strike="noStrike">
              <a:latin typeface="Arial"/>
            </a:endParaRPr>
          </a:p>
          <a:p>
            <a:endParaRPr b="0" lang="tr-TR" sz="1400" spc="-1" strike="noStrike">
              <a:latin typeface="Arial"/>
            </a:endParaRPr>
          </a:p>
          <a:p>
            <a:r>
              <a:rPr b="0" lang="tr-TR" sz="1200" spc="-1" strike="noStrike">
                <a:solidFill>
                  <a:srgbClr val="000000"/>
                </a:solidFill>
                <a:latin typeface="Arial"/>
              </a:rPr>
              <a:t>[Unit]</a:t>
            </a:r>
            <a:endParaRPr b="0" lang="tr-TR" sz="1200" spc="-1" strike="noStrike">
              <a:latin typeface="Arial"/>
            </a:endParaRPr>
          </a:p>
          <a:p>
            <a:r>
              <a:rPr b="0" lang="tr-TR" sz="1200" spc="-1" strike="noStrike">
                <a:solidFill>
                  <a:srgbClr val="000000"/>
                </a:solidFill>
                <a:latin typeface="Arial"/>
              </a:rPr>
              <a:t>Description=ServisAdı</a:t>
            </a:r>
            <a:endParaRPr b="0" lang="tr-TR" sz="1200" spc="-1" strike="noStrike">
              <a:latin typeface="Arial"/>
            </a:endParaRPr>
          </a:p>
          <a:p>
            <a:r>
              <a:rPr b="0" lang="tr-TR" sz="1200" spc="-1" strike="noStrike">
                <a:solidFill>
                  <a:srgbClr val="000000"/>
                </a:solidFill>
                <a:latin typeface="Arial"/>
              </a:rPr>
              <a:t>After=multi-user.target</a:t>
            </a:r>
            <a:endParaRPr b="0" lang="tr-TR" sz="1200" spc="-1" strike="noStrike">
              <a:latin typeface="Arial"/>
            </a:endParaRPr>
          </a:p>
          <a:p>
            <a:endParaRPr b="0" lang="tr-TR" sz="1200" spc="-1" strike="noStrike">
              <a:latin typeface="Arial"/>
            </a:endParaRPr>
          </a:p>
          <a:p>
            <a:r>
              <a:rPr b="0" lang="tr-TR" sz="1200" spc="-1" strike="noStrike">
                <a:solidFill>
                  <a:srgbClr val="000000"/>
                </a:solidFill>
                <a:latin typeface="Arial"/>
              </a:rPr>
              <a:t>[Service]</a:t>
            </a:r>
            <a:endParaRPr b="0" lang="tr-TR" sz="1200" spc="-1" strike="noStrike">
              <a:latin typeface="Arial"/>
            </a:endParaRPr>
          </a:p>
          <a:p>
            <a:r>
              <a:rPr b="0" lang="tr-TR" sz="1200" spc="-1" strike="noStrike">
                <a:solidFill>
                  <a:srgbClr val="000000"/>
                </a:solidFill>
                <a:latin typeface="Arial"/>
              </a:rPr>
              <a:t>Type=idle</a:t>
            </a:r>
            <a:endParaRPr b="0" lang="tr-TR" sz="1200" spc="-1" strike="noStrike">
              <a:latin typeface="Arial"/>
            </a:endParaRPr>
          </a:p>
          <a:p>
            <a:r>
              <a:rPr b="0" lang="tr-TR" sz="1200" spc="-1" strike="noStrike">
                <a:solidFill>
                  <a:srgbClr val="000000"/>
                </a:solidFill>
                <a:latin typeface="Arial"/>
              </a:rPr>
              <a:t>ExecStart=/usr/bin/python /usr/local/bin/servisismi.py</a:t>
            </a:r>
            <a:endParaRPr b="0" lang="tr-TR" sz="1200" spc="-1" strike="noStrike">
              <a:latin typeface="Arial"/>
            </a:endParaRPr>
          </a:p>
          <a:p>
            <a:r>
              <a:rPr b="0" lang="tr-TR" sz="1200" spc="-1" strike="noStrike">
                <a:solidFill>
                  <a:srgbClr val="000000"/>
                </a:solidFill>
                <a:latin typeface="Arial"/>
              </a:rPr>
              <a:t>StandardOutput=null</a:t>
            </a:r>
            <a:endParaRPr b="0" lang="tr-TR" sz="1200" spc="-1" strike="noStrike">
              <a:latin typeface="Arial"/>
            </a:endParaRPr>
          </a:p>
          <a:p>
            <a:r>
              <a:rPr b="0" lang="tr-TR" sz="1200" spc="-1" strike="noStrike">
                <a:solidFill>
                  <a:srgbClr val="000000"/>
                </a:solidFill>
                <a:latin typeface="Arial"/>
              </a:rPr>
              <a:t>EnvironmentFile=/etc/sysconfig/sshd</a:t>
            </a:r>
            <a:endParaRPr b="0" lang="tr-TR" sz="1200" spc="-1" strike="noStrike">
              <a:latin typeface="Arial"/>
            </a:endParaRPr>
          </a:p>
          <a:p>
            <a:r>
              <a:rPr b="0" lang="tr-TR" sz="1200" spc="-1" strike="noStrike">
                <a:solidFill>
                  <a:srgbClr val="000000"/>
                </a:solidFill>
                <a:latin typeface="Arial"/>
              </a:rPr>
              <a:t>ExecReload=/bin/kill -HUP $MAINPID</a:t>
            </a:r>
            <a:endParaRPr b="0" lang="tr-TR" sz="1200" spc="-1" strike="noStrike">
              <a:latin typeface="Arial"/>
            </a:endParaRPr>
          </a:p>
          <a:p>
            <a:r>
              <a:rPr b="0" lang="tr-TR" sz="1200" spc="-1" strike="noStrike">
                <a:solidFill>
                  <a:srgbClr val="000000"/>
                </a:solidFill>
                <a:latin typeface="Arial"/>
              </a:rPr>
              <a:t>KillMode=process</a:t>
            </a:r>
            <a:endParaRPr b="0" lang="tr-TR" sz="1200" spc="-1" strike="noStrike">
              <a:latin typeface="Arial"/>
            </a:endParaRPr>
          </a:p>
          <a:p>
            <a:r>
              <a:rPr b="0" lang="tr-TR" sz="1200" spc="-1" strike="noStrike">
                <a:solidFill>
                  <a:srgbClr val="000000"/>
                </a:solidFill>
                <a:latin typeface="Arial"/>
              </a:rPr>
              <a:t>Restart=on-failure</a:t>
            </a:r>
            <a:endParaRPr b="0" lang="tr-TR" sz="1200" spc="-1" strike="noStrike">
              <a:latin typeface="Arial"/>
            </a:endParaRPr>
          </a:p>
          <a:p>
            <a:r>
              <a:rPr b="0" lang="tr-TR" sz="1200" spc="-1" strike="noStrike">
                <a:solidFill>
                  <a:srgbClr val="000000"/>
                </a:solidFill>
                <a:latin typeface="Arial"/>
              </a:rPr>
              <a:t>RestartSec=42s</a:t>
            </a:r>
            <a:endParaRPr b="0" lang="tr-TR" sz="1200" spc="-1" strike="noStrike">
              <a:latin typeface="Arial"/>
            </a:endParaRPr>
          </a:p>
          <a:p>
            <a:endParaRPr b="0" lang="tr-TR" sz="1200" spc="-1" strike="noStrike">
              <a:latin typeface="Arial"/>
            </a:endParaRPr>
          </a:p>
          <a:p>
            <a:r>
              <a:rPr b="0" lang="tr-TR" sz="1200" spc="-1" strike="noStrike">
                <a:solidFill>
                  <a:srgbClr val="000000"/>
                </a:solidFill>
                <a:latin typeface="Arial"/>
              </a:rPr>
              <a:t>[Install]</a:t>
            </a:r>
            <a:endParaRPr b="0" lang="tr-TR" sz="1200" spc="-1" strike="noStrike">
              <a:latin typeface="Arial"/>
            </a:endParaRPr>
          </a:p>
          <a:p>
            <a:r>
              <a:rPr b="0" lang="tr-TR" sz="1200" spc="-1" strike="noStrike">
                <a:solidFill>
                  <a:srgbClr val="000000"/>
                </a:solidFill>
                <a:latin typeface="Arial"/>
              </a:rPr>
              <a:t>WantedBy=multi-user.target</a:t>
            </a:r>
            <a:endParaRPr b="0" lang="tr-TR" sz="1200" spc="-1" strike="noStrike">
              <a:latin typeface="Arial"/>
            </a:endParaRPr>
          </a:p>
          <a:p>
            <a:r>
              <a:rPr b="0" lang="tr-TR" sz="1200" spc="-1" strike="noStrike">
                <a:solidFill>
                  <a:srgbClr val="000000"/>
                </a:solidFill>
                <a:latin typeface="Arial"/>
              </a:rPr>
              <a:t>Alias=servisismi.service</a:t>
            </a:r>
            <a:endParaRPr b="0" lang="tr-TR" sz="1200" spc="-1" strike="noStrike">
              <a:latin typeface="Arial"/>
            </a:endParaRPr>
          </a:p>
          <a:p>
            <a:endParaRPr b="0" lang="tr-TR" sz="1200" spc="-1" strike="noStrike">
              <a:latin typeface="Arial"/>
            </a:endParaRPr>
          </a:p>
          <a:p>
            <a:r>
              <a:rPr b="1" lang="tr-TR" sz="1300" spc="-1" strike="noStrike">
                <a:solidFill>
                  <a:srgbClr val="000000"/>
                </a:solidFill>
                <a:latin typeface="Arial"/>
              </a:rPr>
              <a:t>sudo chmod 644 /lib/systemd/system/servisismi.service</a:t>
            </a:r>
            <a:endParaRPr b="0" lang="tr-TR" sz="1300" spc="-1" strike="noStrike">
              <a:latin typeface="Arial"/>
            </a:endParaRPr>
          </a:p>
          <a:p>
            <a:r>
              <a:rPr b="1" lang="tr-TR" sz="1300" spc="-1" strike="noStrike">
                <a:solidFill>
                  <a:srgbClr val="000000"/>
                </a:solidFill>
                <a:latin typeface="Arial"/>
              </a:rPr>
              <a:t>sudo systemctl daemon-reload</a:t>
            </a:r>
            <a:endParaRPr b="0" lang="tr-TR" sz="1300" spc="-1" strike="noStrike">
              <a:latin typeface="Arial"/>
            </a:endParaRPr>
          </a:p>
          <a:p>
            <a:r>
              <a:rPr b="1" lang="tr-TR" sz="1300" spc="-1" strike="noStrike">
                <a:solidFill>
                  <a:srgbClr val="000000"/>
                </a:solidFill>
                <a:latin typeface="Arial"/>
              </a:rPr>
              <a:t>sudo systemctl enable servisismi.service</a:t>
            </a:r>
            <a:endParaRPr b="0" lang="tr-TR" sz="1300" spc="-1" strike="noStrike">
              <a:latin typeface="Arial"/>
            </a:endParaRPr>
          </a:p>
          <a:p>
            <a:r>
              <a:rPr b="1" lang="tr-TR" sz="1300" spc="-1" strike="noStrike">
                <a:solidFill>
                  <a:srgbClr val="000000"/>
                </a:solidFill>
                <a:latin typeface="Arial"/>
              </a:rPr>
              <a:t>sudo systemctl start servisismi.service</a:t>
            </a:r>
            <a:endParaRPr b="0" lang="tr-TR" sz="1300" spc="-1" strike="noStrike">
              <a:latin typeface="Arial"/>
            </a:endParaRPr>
          </a:p>
          <a:p>
            <a:endParaRPr b="0" lang="tr-TR" sz="1300" spc="-1" strike="noStrike">
              <a:latin typeface="Arial"/>
            </a:endParaRPr>
          </a:p>
        </p:txBody>
      </p:sp>
      <p:sp>
        <p:nvSpPr>
          <p:cNvPr id="85" name="CustomShape 2"/>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Örnek: Servis oluşturma - 1</a:t>
            </a:r>
            <a:endParaRPr b="0" lang="tr-TR" sz="19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32000" y="1080000"/>
            <a:ext cx="8567640" cy="4768560"/>
          </a:xfrm>
          <a:prstGeom prst="rect">
            <a:avLst/>
          </a:prstGeom>
          <a:noFill/>
          <a:ln>
            <a:noFill/>
          </a:ln>
        </p:spPr>
        <p:style>
          <a:lnRef idx="0"/>
          <a:fillRef idx="0"/>
          <a:effectRef idx="0"/>
          <a:fontRef idx="minor"/>
        </p:style>
        <p:txBody>
          <a:bodyPr lIns="90000" rIns="90000" tIns="45000" bIns="45000"/>
          <a:p>
            <a:r>
              <a:rPr b="0" lang="tr-TR" sz="1800" spc="-1" strike="noStrike">
                <a:solidFill>
                  <a:srgbClr val="000000"/>
                </a:solidFill>
                <a:latin typeface="Arial"/>
              </a:rPr>
              <a:t>İlgili servis uygulaması aşağıdaki gibi bir konumda çalışır hale getirilir:</a:t>
            </a:r>
            <a:endParaRPr b="0" lang="tr-TR" sz="1800" spc="-1" strike="noStrike">
              <a:latin typeface="Arial"/>
            </a:endParaRPr>
          </a:p>
          <a:p>
            <a:endParaRPr b="0" lang="tr-TR" sz="1800" spc="-1" strike="noStrike">
              <a:latin typeface="Arial"/>
            </a:endParaRPr>
          </a:p>
          <a:p>
            <a:r>
              <a:rPr b="1" lang="tr-TR" sz="1800" spc="-1" strike="noStrike">
                <a:solidFill>
                  <a:srgbClr val="000000"/>
                </a:solidFill>
                <a:latin typeface="Arial"/>
              </a:rPr>
              <a:t>sudo mousepad /etc/init.d/servisismi.sh</a:t>
            </a:r>
            <a:endParaRPr b="0" lang="tr-TR" sz="1800" spc="-1" strike="noStrike">
              <a:latin typeface="Arial"/>
            </a:endParaRPr>
          </a:p>
          <a:p>
            <a:endParaRPr b="0" lang="tr-TR" sz="1800" spc="-1" strike="noStrike">
              <a:latin typeface="Arial"/>
            </a:endParaRPr>
          </a:p>
          <a:p>
            <a:r>
              <a:rPr b="0" lang="tr-TR" sz="1500" spc="-1" strike="noStrike">
                <a:solidFill>
                  <a:srgbClr val="000000"/>
                </a:solidFill>
                <a:latin typeface="Arial"/>
              </a:rPr>
              <a:t>#!/bin/sh</a:t>
            </a:r>
            <a:endParaRPr b="0" lang="tr-TR" sz="1500" spc="-1" strike="noStrike">
              <a:latin typeface="Arial"/>
            </a:endParaRPr>
          </a:p>
          <a:p>
            <a:endParaRPr b="0" lang="tr-TR" sz="1500" spc="-1" strike="noStrike">
              <a:latin typeface="Arial"/>
            </a:endParaRPr>
          </a:p>
          <a:p>
            <a:r>
              <a:rPr b="0" lang="tr-TR" sz="1500" spc="-1" strike="noStrike">
                <a:solidFill>
                  <a:srgbClr val="000000"/>
                </a:solidFill>
                <a:latin typeface="Arial"/>
              </a:rPr>
              <a:t>### BEGIN INIT INFO</a:t>
            </a:r>
            <a:endParaRPr b="0" lang="tr-TR" sz="1500" spc="-1" strike="noStrike">
              <a:latin typeface="Arial"/>
            </a:endParaRPr>
          </a:p>
          <a:p>
            <a:r>
              <a:rPr b="0" lang="tr-TR" sz="1500" spc="-1" strike="noStrike">
                <a:solidFill>
                  <a:srgbClr val="000000"/>
                </a:solidFill>
                <a:latin typeface="Arial"/>
              </a:rPr>
              <a:t># Provides:          ServisAdı</a:t>
            </a:r>
            <a:endParaRPr b="0" lang="tr-TR" sz="1500" spc="-1" strike="noStrike">
              <a:latin typeface="Arial"/>
            </a:endParaRPr>
          </a:p>
          <a:p>
            <a:r>
              <a:rPr b="0" lang="tr-TR" sz="1500" spc="-1" strike="noStrike">
                <a:solidFill>
                  <a:srgbClr val="000000"/>
                </a:solidFill>
                <a:latin typeface="Arial"/>
              </a:rPr>
              <a:t># Required-Start:    $remote_fs $syslog</a:t>
            </a:r>
            <a:endParaRPr b="0" lang="tr-TR" sz="1500" spc="-1" strike="noStrike">
              <a:latin typeface="Arial"/>
            </a:endParaRPr>
          </a:p>
          <a:p>
            <a:r>
              <a:rPr b="0" lang="tr-TR" sz="1500" spc="-1" strike="noStrike">
                <a:solidFill>
                  <a:srgbClr val="000000"/>
                </a:solidFill>
                <a:latin typeface="Arial"/>
              </a:rPr>
              <a:t># Required-Stop:     $remote_fs $syslog</a:t>
            </a:r>
            <a:endParaRPr b="0" lang="tr-TR" sz="1500" spc="-1" strike="noStrike">
              <a:latin typeface="Arial"/>
            </a:endParaRPr>
          </a:p>
          <a:p>
            <a:r>
              <a:rPr b="0" lang="tr-TR" sz="1500" spc="-1" strike="noStrike">
                <a:solidFill>
                  <a:srgbClr val="000000"/>
                </a:solidFill>
                <a:latin typeface="Arial"/>
              </a:rPr>
              <a:t># Default-Start:     2 3 4 5</a:t>
            </a:r>
            <a:endParaRPr b="0" lang="tr-TR" sz="1500" spc="-1" strike="noStrike">
              <a:latin typeface="Arial"/>
            </a:endParaRPr>
          </a:p>
          <a:p>
            <a:r>
              <a:rPr b="0" lang="tr-TR" sz="1500" spc="-1" strike="noStrike">
                <a:solidFill>
                  <a:srgbClr val="000000"/>
                </a:solidFill>
                <a:latin typeface="Arial"/>
              </a:rPr>
              <a:t># Default-Stop:      0 1 6</a:t>
            </a:r>
            <a:endParaRPr b="0" lang="tr-TR" sz="1500" spc="-1" strike="noStrike">
              <a:latin typeface="Arial"/>
            </a:endParaRPr>
          </a:p>
          <a:p>
            <a:r>
              <a:rPr b="0" lang="tr-TR" sz="1500" spc="-1" strike="noStrike">
                <a:solidFill>
                  <a:srgbClr val="000000"/>
                </a:solidFill>
                <a:latin typeface="Arial"/>
              </a:rPr>
              <a:t># Short-Description: Put a short description of the service here</a:t>
            </a:r>
            <a:endParaRPr b="0" lang="tr-TR" sz="1500" spc="-1" strike="noStrike">
              <a:latin typeface="Arial"/>
            </a:endParaRPr>
          </a:p>
          <a:p>
            <a:r>
              <a:rPr b="0" lang="tr-TR" sz="1500" spc="-1" strike="noStrike">
                <a:solidFill>
                  <a:srgbClr val="000000"/>
                </a:solidFill>
                <a:latin typeface="Arial"/>
              </a:rPr>
              <a:t># Description:       Put a long description of the service here</a:t>
            </a:r>
            <a:endParaRPr b="0" lang="tr-TR" sz="1500" spc="-1" strike="noStrike">
              <a:latin typeface="Arial"/>
            </a:endParaRPr>
          </a:p>
          <a:p>
            <a:r>
              <a:rPr b="0" lang="tr-TR" sz="1500" spc="-1" strike="noStrike">
                <a:solidFill>
                  <a:srgbClr val="000000"/>
                </a:solidFill>
                <a:latin typeface="Arial"/>
              </a:rPr>
              <a:t>### END INIT INFO</a:t>
            </a:r>
            <a:endParaRPr b="0" lang="tr-TR" sz="1500" spc="-1" strike="noStrike">
              <a:latin typeface="Arial"/>
            </a:endParaRPr>
          </a:p>
          <a:p>
            <a:endParaRPr b="0" lang="tr-TR" sz="1500" spc="-1" strike="noStrike">
              <a:latin typeface="Arial"/>
            </a:endParaRPr>
          </a:p>
          <a:p>
            <a:r>
              <a:rPr b="1" lang="tr-TR" sz="1600" spc="-1" strike="noStrike">
                <a:solidFill>
                  <a:srgbClr val="000000"/>
                </a:solidFill>
                <a:latin typeface="Arial"/>
              </a:rPr>
              <a:t>sudo /etc/init.d/servisismi.sh status</a:t>
            </a:r>
            <a:endParaRPr b="0" lang="tr-TR" sz="1600" spc="-1" strike="noStrike">
              <a:latin typeface="Arial"/>
            </a:endParaRPr>
          </a:p>
          <a:p>
            <a:r>
              <a:rPr b="1" lang="tr-TR" sz="1600" spc="-1" strike="noStrike">
                <a:solidFill>
                  <a:srgbClr val="000000"/>
                </a:solidFill>
                <a:latin typeface="Arial"/>
              </a:rPr>
              <a:t>sudo /etc/init.d/servisismi.sh restart</a:t>
            </a:r>
            <a:endParaRPr b="0" lang="tr-TR" sz="1600" spc="-1" strike="noStrike">
              <a:latin typeface="Arial"/>
            </a:endParaRPr>
          </a:p>
          <a:p>
            <a:r>
              <a:rPr b="1" lang="tr-TR" sz="1600" spc="-1" strike="noStrike">
                <a:solidFill>
                  <a:srgbClr val="000000"/>
                </a:solidFill>
                <a:latin typeface="Arial"/>
              </a:rPr>
              <a:t>sudo /etc/init.d/servisismi.sh start</a:t>
            </a:r>
            <a:endParaRPr b="0" lang="tr-TR" sz="1600" spc="-1" strike="noStrike">
              <a:latin typeface="Arial"/>
            </a:endParaRPr>
          </a:p>
          <a:p>
            <a:r>
              <a:rPr b="1" lang="tr-TR" sz="1600" spc="-1" strike="noStrike">
                <a:solidFill>
                  <a:srgbClr val="000000"/>
                </a:solidFill>
                <a:latin typeface="Arial"/>
              </a:rPr>
              <a:t>sudo /etc/init.d/servisismi.sh stop</a:t>
            </a:r>
            <a:endParaRPr b="0" lang="tr-TR" sz="1600" spc="-1" strike="noStrike">
              <a:latin typeface="Arial"/>
            </a:endParaRPr>
          </a:p>
          <a:p>
            <a:endParaRPr b="0" lang="tr-TR" sz="1600" spc="-1" strike="noStrike">
              <a:latin typeface="Arial"/>
            </a:endParaRPr>
          </a:p>
        </p:txBody>
      </p:sp>
      <p:sp>
        <p:nvSpPr>
          <p:cNvPr id="87" name="CustomShape 2"/>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Örnek: Servis oluşturma - 2</a:t>
            </a:r>
            <a:endParaRPr b="0" lang="tr-TR" sz="19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88000" y="1080000"/>
            <a:ext cx="9215640" cy="4946760"/>
          </a:xfrm>
          <a:prstGeom prst="rect">
            <a:avLst/>
          </a:prstGeom>
          <a:noFill/>
          <a:ln>
            <a:noFill/>
          </a:ln>
        </p:spPr>
        <p:style>
          <a:lnRef idx="0"/>
          <a:fillRef idx="0"/>
          <a:effectRef idx="0"/>
          <a:fontRef idx="minor"/>
        </p:style>
        <p:txBody>
          <a:bodyPr lIns="90000" rIns="90000" tIns="45000" bIns="45000"/>
          <a:p>
            <a:r>
              <a:rPr b="0" lang="tr-TR" sz="1800" spc="-1" strike="noStrike">
                <a:solidFill>
                  <a:srgbClr val="000000"/>
                </a:solidFill>
                <a:latin typeface="Arial"/>
              </a:rPr>
              <a:t>python </a:t>
            </a:r>
            <a:r>
              <a:rPr b="1" lang="tr-TR" sz="1800" spc="-1" strike="noStrike">
                <a:solidFill>
                  <a:srgbClr val="000000"/>
                </a:solidFill>
                <a:latin typeface="Arial"/>
              </a:rPr>
              <a:t>klasorkontrol.py</a:t>
            </a:r>
            <a:r>
              <a:rPr b="0" lang="tr-TR" sz="1800" spc="-1" strike="noStrike">
                <a:solidFill>
                  <a:srgbClr val="000000"/>
                </a:solidFill>
                <a:latin typeface="Arial"/>
              </a:rPr>
              <a:t> /home/ali/Masaüstü</a:t>
            </a:r>
            <a:endParaRPr b="0" lang="tr-TR" sz="1800" spc="-1" strike="noStrike">
              <a:latin typeface="Arial"/>
            </a:endParaRPr>
          </a:p>
          <a:p>
            <a:endParaRPr b="0" lang="tr-TR" sz="1800" spc="-1" strike="noStrike">
              <a:latin typeface="Arial"/>
            </a:endParaRPr>
          </a:p>
          <a:p>
            <a:r>
              <a:rPr b="0" lang="tr-TR" sz="1800" spc="-1" strike="noStrike">
                <a:solidFill>
                  <a:srgbClr val="000000"/>
                </a:solidFill>
                <a:latin typeface="Arial"/>
              </a:rPr>
              <a:t>/home/ali/Masaüstü/ali.txt</a:t>
            </a:r>
            <a:endParaRPr b="0" lang="tr-TR" sz="1800" spc="-1" strike="noStrike">
              <a:latin typeface="Arial"/>
            </a:endParaRPr>
          </a:p>
          <a:p>
            <a:r>
              <a:rPr b="0" lang="tr-TR" sz="1800" spc="-1" strike="noStrike">
                <a:solidFill>
                  <a:srgbClr val="000000"/>
                </a:solidFill>
                <a:latin typeface="Arial"/>
              </a:rPr>
              <a:t>deleted:</a:t>
            </a:r>
            <a:endParaRPr b="0" lang="tr-TR" sz="1800" spc="-1" strike="noStrike">
              <a:latin typeface="Arial"/>
            </a:endParaRPr>
          </a:p>
          <a:p>
            <a:r>
              <a:rPr b="0" lang="tr-TR" sz="1800" spc="-1" strike="noStrike">
                <a:solidFill>
                  <a:srgbClr val="000000"/>
                </a:solidFill>
                <a:latin typeface="Arial"/>
              </a:rPr>
              <a:t>ali.txt</a:t>
            </a:r>
            <a:endParaRPr b="0" lang="tr-TR" sz="1800" spc="-1" strike="noStrike">
              <a:latin typeface="Arial"/>
            </a:endParaRPr>
          </a:p>
          <a:p>
            <a:endParaRPr b="0" lang="tr-TR" sz="1800" spc="-1" strike="noStrike">
              <a:latin typeface="Arial"/>
            </a:endParaRPr>
          </a:p>
          <a:p>
            <a:endParaRPr b="0" lang="tr-TR" sz="1800" spc="-1" strike="noStrike">
              <a:latin typeface="Arial"/>
            </a:endParaRPr>
          </a:p>
          <a:p>
            <a:r>
              <a:rPr b="1" lang="tr-TR" sz="1800" spc="-1" strike="noStrike">
                <a:solidFill>
                  <a:srgbClr val="000000"/>
                </a:solidFill>
                <a:latin typeface="Arial"/>
              </a:rPr>
              <a:t>klasorkontrol.py</a:t>
            </a:r>
            <a:r>
              <a:rPr b="0" lang="tr-TR" sz="1800" spc="-1" strike="noStrike">
                <a:solidFill>
                  <a:srgbClr val="000000"/>
                </a:solidFill>
                <a:latin typeface="Arial"/>
              </a:rPr>
              <a:t> içeriği:</a:t>
            </a:r>
            <a:endParaRPr b="0" lang="tr-TR" sz="1800" spc="-1" strike="noStrike">
              <a:latin typeface="Arial"/>
            </a:endParaRPr>
          </a:p>
          <a:p>
            <a:endParaRPr b="0" lang="tr-TR" sz="1800" spc="-1" strike="noStrike">
              <a:latin typeface="Arial"/>
            </a:endParaRPr>
          </a:p>
          <a:p>
            <a:r>
              <a:rPr b="0" lang="tr-TR" sz="1400" spc="-1" strike="noStrike">
                <a:solidFill>
                  <a:srgbClr val="000000"/>
                </a:solidFill>
                <a:latin typeface="Arial"/>
              </a:rPr>
              <a:t>import time</a:t>
            </a:r>
            <a:endParaRPr b="0" lang="tr-TR" sz="1400" spc="-1" strike="noStrike">
              <a:latin typeface="Arial"/>
            </a:endParaRPr>
          </a:p>
          <a:p>
            <a:r>
              <a:rPr b="0" lang="tr-TR" sz="1400" spc="-1" strike="noStrike">
                <a:solidFill>
                  <a:srgbClr val="000000"/>
                </a:solidFill>
                <a:latin typeface="Arial"/>
              </a:rPr>
              <a:t>import sys</a:t>
            </a:r>
            <a:endParaRPr b="0" lang="tr-TR" sz="1400" spc="-1" strike="noStrike">
              <a:latin typeface="Arial"/>
            </a:endParaRPr>
          </a:p>
          <a:p>
            <a:r>
              <a:rPr b="0" lang="tr-TR" sz="1400" spc="-1" strike="noStrike">
                <a:solidFill>
                  <a:srgbClr val="000000"/>
                </a:solidFill>
                <a:latin typeface="Arial"/>
              </a:rPr>
              <a:t>import smtplib</a:t>
            </a:r>
            <a:endParaRPr b="0" lang="tr-TR" sz="1400" spc="-1" strike="noStrike">
              <a:latin typeface="Arial"/>
            </a:endParaRPr>
          </a:p>
          <a:p>
            <a:r>
              <a:rPr b="0" lang="tr-TR" sz="1400" spc="-1" strike="noStrike">
                <a:solidFill>
                  <a:srgbClr val="000000"/>
                </a:solidFill>
                <a:latin typeface="Arial"/>
              </a:rPr>
              <a:t>import socket</a:t>
            </a:r>
            <a:endParaRPr b="0" lang="tr-TR" sz="1400" spc="-1" strike="noStrike">
              <a:latin typeface="Arial"/>
            </a:endParaRPr>
          </a:p>
          <a:p>
            <a:r>
              <a:rPr b="0" lang="tr-TR" sz="1400" spc="-1" strike="noStrike">
                <a:solidFill>
                  <a:srgbClr val="000000"/>
                </a:solidFill>
                <a:latin typeface="Arial"/>
              </a:rPr>
              <a:t>from watchdog.observers import Observer</a:t>
            </a:r>
            <a:endParaRPr b="0" lang="tr-TR" sz="1400" spc="-1" strike="noStrike">
              <a:latin typeface="Arial"/>
            </a:endParaRPr>
          </a:p>
          <a:p>
            <a:r>
              <a:rPr b="0" lang="tr-TR" sz="1400" spc="-1" strike="noStrike">
                <a:solidFill>
                  <a:srgbClr val="000000"/>
                </a:solidFill>
                <a:latin typeface="Arial"/>
              </a:rPr>
              <a:t>from watchdog.events import FileSystemEventHandler</a:t>
            </a:r>
            <a:endParaRPr b="0" lang="tr-TR" sz="1400" spc="-1" strike="noStrike">
              <a:latin typeface="Arial"/>
            </a:endParaRPr>
          </a:p>
          <a:p>
            <a:endParaRPr b="0" lang="tr-TR" sz="1400" spc="-1" strike="noStrike">
              <a:latin typeface="Arial"/>
            </a:endParaRPr>
          </a:p>
          <a:p>
            <a:endParaRPr b="0" lang="tr-TR" sz="1400" spc="-1" strike="noStrike">
              <a:latin typeface="Arial"/>
            </a:endParaRPr>
          </a:p>
          <a:p>
            <a:r>
              <a:rPr b="0" lang="tr-TR" sz="1400" spc="-1" strike="noStrike">
                <a:solidFill>
                  <a:srgbClr val="000000"/>
                </a:solidFill>
                <a:latin typeface="Arial"/>
              </a:rPr>
              <a:t>class Check(FileSystemEventHandler):</a:t>
            </a:r>
            <a:endParaRPr b="0" lang="tr-TR" sz="1400" spc="-1" strike="noStrike">
              <a:latin typeface="Arial"/>
            </a:endParaRPr>
          </a:p>
          <a:p>
            <a:endParaRPr b="0" lang="tr-TR" sz="1400" spc="-1" strike="noStrike">
              <a:latin typeface="Arial"/>
            </a:endParaRPr>
          </a:p>
          <a:p>
            <a:r>
              <a:rPr b="0" lang="tr-TR" sz="1400" spc="-1" strike="noStrike">
                <a:solidFill>
                  <a:srgbClr val="000000"/>
                </a:solidFill>
                <a:latin typeface="Arial"/>
              </a:rPr>
              <a:t>...</a:t>
            </a:r>
            <a:endParaRPr b="0" lang="tr-TR" sz="1400" spc="-1" strike="noStrike">
              <a:latin typeface="Arial"/>
            </a:endParaRPr>
          </a:p>
          <a:p>
            <a:endParaRPr b="0" lang="tr-TR" sz="1400" spc="-1" strike="noStrike">
              <a:latin typeface="Arial"/>
            </a:endParaRPr>
          </a:p>
        </p:txBody>
      </p:sp>
      <p:sp>
        <p:nvSpPr>
          <p:cNvPr id="89" name="CustomShape 2"/>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Örnek: python ile watchdog - 1</a:t>
            </a:r>
            <a:endParaRPr b="0" lang="tr-TR" sz="1900" spc="-1" strike="noStrike">
              <a:latin typeface="Arial"/>
            </a:endParaRPr>
          </a:p>
        </p:txBody>
      </p:sp>
      <p:pic>
        <p:nvPicPr>
          <p:cNvPr id="90" name="" descr=""/>
          <p:cNvPicPr/>
          <p:nvPr/>
        </p:nvPicPr>
        <p:blipFill>
          <a:blip r:embed="rId1"/>
          <a:stretch/>
        </p:blipFill>
        <p:spPr>
          <a:xfrm>
            <a:off x="5854680" y="1656000"/>
            <a:ext cx="3504960" cy="262836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52000" y="972000"/>
            <a:ext cx="4355640" cy="5375520"/>
          </a:xfrm>
          <a:prstGeom prst="rect">
            <a:avLst/>
          </a:prstGeom>
          <a:noFill/>
          <a:ln>
            <a:noFill/>
          </a:ln>
        </p:spPr>
        <p:style>
          <a:lnRef idx="0"/>
          <a:fillRef idx="0"/>
          <a:effectRef idx="0"/>
          <a:fontRef idx="minor"/>
        </p:style>
        <p:txBody>
          <a:bodyPr lIns="90000" rIns="90000" tIns="45000" bIns="45000"/>
          <a:p>
            <a:r>
              <a:rPr b="0" lang="tr-TR" sz="1200" spc="-1" strike="noStrike">
                <a:solidFill>
                  <a:srgbClr val="000000"/>
                </a:solidFill>
                <a:latin typeface="Arial"/>
              </a:rPr>
              <a:t>def process(self, event):</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event.event_type</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'modified' | 'created' | 'moved' | 'deleted'</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event.is_directory</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True | False</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event.src_path</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path/to/observed/file</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a:t>
            </a:r>
            <a:endParaRPr b="0" lang="tr-TR" sz="1200" spc="-1" strike="noStrike">
              <a:latin typeface="Arial"/>
            </a:endParaRPr>
          </a:p>
          <a:p>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files = event.src_path.split('/')[-1:][0]</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print(events,files)</a:t>
            </a:r>
            <a:endParaRPr b="0" lang="tr-TR" sz="1200" spc="-1" strike="noStrike">
              <a:latin typeface="Arial"/>
            </a:endParaRPr>
          </a:p>
          <a:p>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def on_deleted(self, event):</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self.process(event)</a:t>
            </a:r>
            <a:endParaRPr b="0" lang="tr-TR" sz="1200" spc="-1" strike="noStrike">
              <a:latin typeface="Arial"/>
            </a:endParaRPr>
          </a:p>
          <a:p>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def on_created(self, event):</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self.process(event)</a:t>
            </a:r>
            <a:endParaRPr b="0" lang="tr-TR" sz="1200" spc="-1" strike="noStrike">
              <a:latin typeface="Arial"/>
            </a:endParaRPr>
          </a:p>
          <a:p>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def on_modified(self, event):</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self.process(event)</a:t>
            </a:r>
            <a:endParaRPr b="0" lang="tr-TR" sz="1200" spc="-1" strike="noStrike">
              <a:latin typeface="Arial"/>
            </a:endParaRPr>
          </a:p>
          <a:p>
            <a:endParaRPr b="0" lang="tr-TR" sz="1200" spc="-1" strike="noStrike">
              <a:latin typeface="Arial"/>
            </a:endParaRPr>
          </a:p>
          <a:p>
            <a:r>
              <a:rPr b="0" lang="tr-TR" sz="1200" spc="-1" strike="noStrike">
                <a:solidFill>
                  <a:srgbClr val="000000"/>
                </a:solidFill>
                <a:latin typeface="Arial"/>
              </a:rPr>
              <a:t>def lock(pidfile):</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pid = str(os.getpid())</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if os.path.isfile(pidfile):</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sys.exit()</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else:</a:t>
            </a:r>
            <a:endParaRPr b="0" lang="tr-TR" sz="1200" spc="-1" strike="noStrike">
              <a:latin typeface="Arial"/>
            </a:endParaRPr>
          </a:p>
          <a:p>
            <a:r>
              <a:rPr b="0" lang="tr-TR" sz="1200" spc="-1" strike="noStrike">
                <a:solidFill>
                  <a:srgbClr val="000000"/>
                </a:solidFill>
                <a:latin typeface="Arial"/>
              </a:rPr>
              <a:t>        </a:t>
            </a:r>
            <a:r>
              <a:rPr b="0" lang="tr-TR" sz="1200" spc="-1" strike="noStrike">
                <a:solidFill>
                  <a:srgbClr val="000000"/>
                </a:solidFill>
                <a:latin typeface="Arial"/>
              </a:rPr>
              <a:t>open(pidfile, 'w').write(pid)</a:t>
            </a:r>
            <a:endParaRPr b="0" lang="tr-TR" sz="1200" spc="-1" strike="noStrike">
              <a:latin typeface="Arial"/>
            </a:endParaRPr>
          </a:p>
          <a:p>
            <a:endParaRPr b="0" lang="tr-TR" sz="1200" spc="-1" strike="noStrike">
              <a:latin typeface="Arial"/>
            </a:endParaRPr>
          </a:p>
          <a:p>
            <a:endParaRPr b="0" lang="tr-TR" sz="1200" spc="-1" strike="noStrike">
              <a:latin typeface="Arial"/>
            </a:endParaRPr>
          </a:p>
        </p:txBody>
      </p:sp>
      <p:sp>
        <p:nvSpPr>
          <p:cNvPr id="92" name="CustomShape 2"/>
          <p:cNvSpPr/>
          <p:nvPr/>
        </p:nvSpPr>
        <p:spPr>
          <a:xfrm>
            <a:off x="5040000" y="1152000"/>
            <a:ext cx="4391640" cy="2670480"/>
          </a:xfrm>
          <a:prstGeom prst="rect">
            <a:avLst/>
          </a:prstGeom>
          <a:noFill/>
          <a:ln>
            <a:noFill/>
          </a:ln>
        </p:spPr>
        <p:style>
          <a:lnRef idx="0"/>
          <a:fillRef idx="0"/>
          <a:effectRef idx="0"/>
          <a:fontRef idx="minor"/>
        </p:style>
        <p:txBody>
          <a:bodyPr lIns="90000" rIns="90000" tIns="45000" bIns="45000"/>
          <a:p>
            <a:r>
              <a:rPr b="0" lang="tr-TR" sz="1300" spc="-1" strike="noStrike">
                <a:solidFill>
                  <a:srgbClr val="000000"/>
                </a:solidFill>
                <a:latin typeface="Arial"/>
              </a:rPr>
              <a:t>if __name__ == '__main__':</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args = sys.argv[1:]</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observer = Observer()</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observer.schedule(Check(), path=args[0] if args else '.', recursive=True)</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observer.start()</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try:</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lock('/tmp/check_dir.pid')</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while True:</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time.sleep(1)</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except KeyboardInterrupt:</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observer.stop()</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os.unlink('/tmp/check_dir.pid')</a:t>
            </a:r>
            <a:endParaRPr b="0" lang="tr-TR" sz="1300" spc="-1" strike="noStrike">
              <a:latin typeface="Arial"/>
            </a:endParaRPr>
          </a:p>
          <a:p>
            <a:r>
              <a:rPr b="0" lang="tr-TR" sz="1300" spc="-1" strike="noStrike">
                <a:solidFill>
                  <a:srgbClr val="000000"/>
                </a:solidFill>
                <a:latin typeface="Arial"/>
              </a:rPr>
              <a:t>    </a:t>
            </a:r>
            <a:r>
              <a:rPr b="0" lang="tr-TR" sz="1300" spc="-1" strike="noStrike">
                <a:solidFill>
                  <a:srgbClr val="000000"/>
                </a:solidFill>
                <a:latin typeface="Arial"/>
              </a:rPr>
              <a:t>observer.join()</a:t>
            </a:r>
            <a:endParaRPr b="0" lang="tr-TR" sz="1300" spc="-1" strike="noStrike">
              <a:latin typeface="Arial"/>
            </a:endParaRPr>
          </a:p>
        </p:txBody>
      </p:sp>
      <p:sp>
        <p:nvSpPr>
          <p:cNvPr id="93" name="CustomShape 3"/>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Örnek: python ile watchdog - 2</a:t>
            </a:r>
            <a:endParaRPr b="0" lang="tr-TR" sz="19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Süreç Nedir?</a:t>
            </a:r>
            <a:endParaRPr b="0" lang="tr-TR" sz="1900" spc="-1" strike="noStrike">
              <a:latin typeface="Arial"/>
            </a:endParaRPr>
          </a:p>
        </p:txBody>
      </p:sp>
      <p:sp>
        <p:nvSpPr>
          <p:cNvPr id="43" name="CustomShape 2"/>
          <p:cNvSpPr/>
          <p:nvPr/>
        </p:nvSpPr>
        <p:spPr>
          <a:xfrm>
            <a:off x="375480" y="1267200"/>
            <a:ext cx="8493480" cy="2647440"/>
          </a:xfrm>
          <a:prstGeom prst="rect">
            <a:avLst/>
          </a:prstGeom>
          <a:noFill/>
          <a:ln>
            <a:noFill/>
          </a:ln>
        </p:spPr>
        <p:style>
          <a:lnRef idx="0"/>
          <a:fillRef idx="0"/>
          <a:effectRef idx="0"/>
          <a:fontRef idx="minor"/>
        </p:style>
        <p:txBody>
          <a:bodyPr lIns="90000" rIns="90000" tIns="45000" bIns="45000"/>
          <a:p>
            <a:r>
              <a:rPr b="0" lang="tr-TR" sz="1800" spc="-1" strike="noStrike">
                <a:solidFill>
                  <a:srgbClr val="000000"/>
                </a:solidFill>
                <a:latin typeface="Arial"/>
                <a:ea typeface="DejaVu Sans"/>
              </a:rPr>
              <a:t>Çalışması ile sonlanması arasında her program bir “proses” yani bir süreçtir.</a:t>
            </a:r>
            <a:endParaRPr b="0" lang="tr-TR" sz="1800" spc="-1" strike="noStrike">
              <a:latin typeface="Arial"/>
            </a:endParaRPr>
          </a:p>
          <a:p>
            <a:endParaRPr b="0" lang="tr-TR" sz="1800" spc="-1" strike="noStrike">
              <a:latin typeface="Arial"/>
            </a:endParaRPr>
          </a:p>
          <a:p>
            <a:r>
              <a:rPr b="0" lang="tr-TR" sz="1800" spc="-1" strike="noStrike">
                <a:solidFill>
                  <a:srgbClr val="000000"/>
                </a:solidFill>
                <a:latin typeface="Arial"/>
                <a:ea typeface="DejaVu Sans"/>
              </a:rPr>
              <a:t>İşletim sistemi üzerinde ayakta olan programların parçalarından her birine verilen addır.</a:t>
            </a:r>
            <a:endParaRPr b="0" lang="tr-TR" sz="1800" spc="-1" strike="noStrike">
              <a:latin typeface="Arial"/>
            </a:endParaRPr>
          </a:p>
          <a:p>
            <a:endParaRPr b="0" lang="tr-TR" sz="1800" spc="-1" strike="noStrike">
              <a:latin typeface="Arial"/>
            </a:endParaRPr>
          </a:p>
          <a:p>
            <a:pPr marL="216000" indent="-215280">
              <a:lnSpc>
                <a:spcPct val="150000"/>
              </a:lnSpc>
              <a:buClr>
                <a:srgbClr val="000000"/>
              </a:buClr>
              <a:buFont typeface="Wingdings" charset="2"/>
              <a:buChar char=""/>
            </a:pPr>
            <a:r>
              <a:rPr b="0" lang="tr-TR" sz="1800" spc="-1" strike="noStrike">
                <a:solidFill>
                  <a:srgbClr val="000000"/>
                </a:solidFill>
                <a:latin typeface="Arial"/>
                <a:ea typeface="DejaVu Sans"/>
              </a:rPr>
              <a:t>Süreçlerin kendilerine ait olan uniq bir  proses kimliği vardır. (PID)</a:t>
            </a:r>
            <a:endParaRPr b="0" lang="tr-TR" sz="1800" spc="-1" strike="noStrike">
              <a:latin typeface="Arial"/>
            </a:endParaRPr>
          </a:p>
          <a:p>
            <a:pPr marL="216000" indent="-215280">
              <a:lnSpc>
                <a:spcPct val="150000"/>
              </a:lnSpc>
              <a:buClr>
                <a:srgbClr val="000000"/>
              </a:buClr>
              <a:buFont typeface="Wingdings" charset="2"/>
              <a:buChar char=""/>
            </a:pPr>
            <a:r>
              <a:rPr b="0" lang="tr-TR" sz="1800" spc="-1" strike="noStrike">
                <a:solidFill>
                  <a:srgbClr val="000000"/>
                </a:solidFill>
                <a:latin typeface="Arial"/>
                <a:ea typeface="DejaVu Sans"/>
              </a:rPr>
              <a:t>Her sürecin bir ata süreci  vardır. (PPID) </a:t>
            </a:r>
            <a:endParaRPr b="0" lang="tr-TR" sz="1800" spc="-1" strike="noStrike">
              <a:latin typeface="Arial"/>
            </a:endParaRPr>
          </a:p>
          <a:p>
            <a:pPr marL="216000" indent="-215280">
              <a:lnSpc>
                <a:spcPct val="150000"/>
              </a:lnSpc>
              <a:buClr>
                <a:srgbClr val="000000"/>
              </a:buClr>
              <a:buFont typeface="Wingdings" charset="2"/>
              <a:buChar char=""/>
            </a:pPr>
            <a:r>
              <a:rPr b="0" lang="tr-TR" sz="1800" spc="-1" strike="noStrike">
                <a:solidFill>
                  <a:srgbClr val="000000"/>
                </a:solidFill>
                <a:latin typeface="Arial"/>
                <a:ea typeface="DejaVu Sans"/>
              </a:rPr>
              <a:t>İşletim sistemlerinde süreç denetimi </a:t>
            </a:r>
            <a:r>
              <a:rPr b="0" i="1" lang="tr-TR" sz="1800" spc="-1" strike="noStrike">
                <a:solidFill>
                  <a:srgbClr val="000000"/>
                </a:solidFill>
                <a:latin typeface="Arial"/>
                <a:ea typeface="DejaVu Sans"/>
              </a:rPr>
              <a:t>sinyal</a:t>
            </a:r>
            <a:r>
              <a:rPr b="0" lang="tr-TR" sz="1800" spc="-1" strike="noStrike">
                <a:solidFill>
                  <a:srgbClr val="000000"/>
                </a:solidFill>
                <a:latin typeface="Arial"/>
                <a:ea typeface="DejaVu Sans"/>
              </a:rPr>
              <a:t> mekanizmaları ile yapılır.</a:t>
            </a:r>
            <a:endParaRPr b="0" lang="tr-TR" sz="1800" spc="-1" strike="noStrike">
              <a:latin typeface="Arial"/>
            </a:endParaRPr>
          </a:p>
        </p:txBody>
      </p:sp>
      <p:pic>
        <p:nvPicPr>
          <p:cNvPr id="44" name="" descr=""/>
          <p:cNvPicPr/>
          <p:nvPr/>
        </p:nvPicPr>
        <p:blipFill>
          <a:blip r:embed="rId1"/>
          <a:stretch/>
        </p:blipFill>
        <p:spPr>
          <a:xfrm>
            <a:off x="3200400" y="3944520"/>
            <a:ext cx="3382560" cy="227268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Süreç Nedir?</a:t>
            </a:r>
            <a:endParaRPr b="0" lang="tr-TR" sz="1900" spc="-1" strike="noStrike">
              <a:latin typeface="Arial"/>
            </a:endParaRPr>
          </a:p>
        </p:txBody>
      </p:sp>
      <p:sp>
        <p:nvSpPr>
          <p:cNvPr id="46" name="CustomShape 2"/>
          <p:cNvSpPr/>
          <p:nvPr/>
        </p:nvSpPr>
        <p:spPr>
          <a:xfrm>
            <a:off x="375480" y="1375200"/>
            <a:ext cx="8493480" cy="2647440"/>
          </a:xfrm>
          <a:prstGeom prst="rect">
            <a:avLst/>
          </a:prstGeom>
          <a:noFill/>
          <a:ln>
            <a:noFill/>
          </a:ln>
        </p:spPr>
        <p:style>
          <a:lnRef idx="0"/>
          <a:fillRef idx="0"/>
          <a:effectRef idx="0"/>
          <a:fontRef idx="minor"/>
        </p:style>
        <p:txBody>
          <a:bodyPr lIns="90000" rIns="90000" tIns="45000" bIns="45000"/>
          <a:p>
            <a:r>
              <a:rPr b="1" lang="tr-TR" sz="1800" spc="-1" strike="noStrike">
                <a:solidFill>
                  <a:srgbClr val="000000"/>
                </a:solidFill>
                <a:latin typeface="Arial"/>
                <a:ea typeface="DejaVu Sans"/>
              </a:rPr>
              <a:t>PID : Process ID – </a:t>
            </a:r>
            <a:r>
              <a:rPr b="0" lang="tr-TR" sz="1800" spc="-1" strike="noStrike">
                <a:solidFill>
                  <a:srgbClr val="000000"/>
                </a:solidFill>
                <a:latin typeface="Arial"/>
                <a:ea typeface="DejaVu Sans"/>
              </a:rPr>
              <a:t>Sürecin kimlik numarası</a:t>
            </a:r>
            <a:endParaRPr b="0" lang="tr-TR" sz="1800" spc="-1" strike="noStrike">
              <a:latin typeface="Arial"/>
            </a:endParaRPr>
          </a:p>
          <a:p>
            <a:endParaRPr b="0" lang="tr-TR" sz="1800" spc="-1" strike="noStrike">
              <a:latin typeface="Arial"/>
            </a:endParaRPr>
          </a:p>
          <a:p>
            <a:r>
              <a:rPr b="1" lang="tr-TR" sz="1800" spc="-1" strike="noStrike">
                <a:solidFill>
                  <a:srgbClr val="000000"/>
                </a:solidFill>
                <a:latin typeface="Arial"/>
                <a:ea typeface="DejaVu Sans"/>
              </a:rPr>
              <a:t>PPID : Parent Process ID – </a:t>
            </a:r>
            <a:r>
              <a:rPr b="0" lang="tr-TR" sz="1800" spc="-1" strike="noStrike">
                <a:solidFill>
                  <a:srgbClr val="000000"/>
                </a:solidFill>
                <a:latin typeface="Arial"/>
                <a:ea typeface="DejaVu Sans"/>
              </a:rPr>
              <a:t>Sürecin atasının kimlik numarası</a:t>
            </a:r>
            <a:endParaRPr b="0" lang="tr-TR" sz="1800" spc="-1" strike="noStrike">
              <a:latin typeface="Arial"/>
            </a:endParaRPr>
          </a:p>
          <a:p>
            <a:endParaRPr b="0" lang="tr-TR" sz="1800" spc="-1" strike="noStrike">
              <a:latin typeface="Arial"/>
            </a:endParaRPr>
          </a:p>
          <a:p>
            <a:r>
              <a:rPr b="1" lang="tr-TR" sz="1800" spc="-1" strike="noStrike">
                <a:solidFill>
                  <a:srgbClr val="000000"/>
                </a:solidFill>
                <a:latin typeface="Arial"/>
                <a:ea typeface="DejaVu Sans"/>
              </a:rPr>
              <a:t>UID : User ID -</a:t>
            </a:r>
            <a:r>
              <a:rPr b="0" lang="tr-TR" sz="1800" spc="-1" strike="noStrike">
                <a:solidFill>
                  <a:srgbClr val="000000"/>
                </a:solidFill>
                <a:latin typeface="Arial"/>
                <a:ea typeface="DejaVu Sans"/>
              </a:rPr>
              <a:t> oluşturan kişinin kullanıcı kimlik numarası</a:t>
            </a:r>
            <a:endParaRPr b="0" lang="tr-TR" sz="1800" spc="-1" strike="noStrike">
              <a:latin typeface="Arial"/>
            </a:endParaRPr>
          </a:p>
          <a:p>
            <a:endParaRPr b="0" lang="tr-TR" sz="1800" spc="-1" strike="noStrike">
              <a:latin typeface="Arial"/>
            </a:endParaRPr>
          </a:p>
          <a:p>
            <a:r>
              <a:rPr b="1" lang="tr-TR" sz="1800" spc="-1" strike="noStrike">
                <a:solidFill>
                  <a:srgbClr val="000000"/>
                </a:solidFill>
                <a:latin typeface="Arial"/>
                <a:ea typeface="DejaVu Sans"/>
              </a:rPr>
              <a:t>EUID : Effective User ID -</a:t>
            </a:r>
            <a:r>
              <a:rPr b="0" lang="tr-TR" sz="1800" spc="-1" strike="noStrike">
                <a:solidFill>
                  <a:srgbClr val="000000"/>
                </a:solidFill>
                <a:latin typeface="Arial"/>
                <a:ea typeface="DejaVu Sans"/>
              </a:rPr>
              <a:t> işlemin belirli bir anda hangi kaynaklara ve dosyalara erişim izni olduğunu belirlemek için kullanılan ‘etkili’ kullanıcı kimliğidir. Genel olarak, UID ve EUID, belirlenen programlar haricinde aynıdır.</a:t>
            </a:r>
            <a:endParaRPr b="0" lang="tr-TR" sz="1800" spc="-1" strike="noStrike">
              <a:latin typeface="Arial"/>
            </a:endParaRPr>
          </a:p>
          <a:p>
            <a:endParaRPr b="0" lang="tr-TR" sz="1800" spc="-1" strike="noStrike">
              <a:latin typeface="Arial"/>
            </a:endParaRPr>
          </a:p>
          <a:p>
            <a:r>
              <a:rPr b="1" lang="tr-TR" sz="1800" spc="-1" strike="noStrike">
                <a:solidFill>
                  <a:srgbClr val="000000"/>
                </a:solidFill>
                <a:latin typeface="Arial"/>
                <a:ea typeface="DejaVu Sans"/>
              </a:rPr>
              <a:t>GID : Group ID -</a:t>
            </a:r>
            <a:r>
              <a:rPr b="0" lang="tr-TR" sz="1800" spc="-1" strike="noStrike">
                <a:solidFill>
                  <a:srgbClr val="000000"/>
                </a:solidFill>
                <a:latin typeface="Arial"/>
                <a:ea typeface="DejaVu Sans"/>
              </a:rPr>
              <a:t> işlemin grup kimlik numarasıdır. EGID, EUID’in UID ile ilişkili olduğu şekilde GID ile de ilgilidir. Kısacası, bir süreç aynı anda birçok grubun üyesi olabilir.</a:t>
            </a:r>
            <a:endParaRPr b="0" lang="tr-TR" sz="1800" spc="-1" strike="noStrike">
              <a:latin typeface="Arial"/>
            </a:endParaRPr>
          </a:p>
        </p:txBody>
      </p:sp>
      <p:sp>
        <p:nvSpPr>
          <p:cNvPr id="47" name="CustomShape 3"/>
          <p:cNvSpPr/>
          <p:nvPr/>
        </p:nvSpPr>
        <p:spPr>
          <a:xfrm>
            <a:off x="6948000" y="6241680"/>
            <a:ext cx="2805480" cy="299520"/>
          </a:xfrm>
          <a:prstGeom prst="rect">
            <a:avLst/>
          </a:prstGeom>
          <a:noFill/>
          <a:ln>
            <a:noFill/>
          </a:ln>
        </p:spPr>
        <p:style>
          <a:lnRef idx="0"/>
          <a:fillRef idx="0"/>
          <a:effectRef idx="0"/>
          <a:fontRef idx="minor"/>
        </p:style>
        <p:txBody>
          <a:bodyPr lIns="90000" rIns="90000" tIns="45000" bIns="45000"/>
          <a:p>
            <a:pPr algn="r">
              <a:lnSpc>
                <a:spcPct val="100000"/>
              </a:lnSpc>
            </a:pPr>
            <a:r>
              <a:rPr b="0" lang="tr-TR" sz="1500" spc="-1" strike="noStrike">
                <a:solidFill>
                  <a:srgbClr val="000000"/>
                </a:solidFill>
                <a:latin typeface="Arial"/>
                <a:ea typeface="DejaVu Sans"/>
              </a:rPr>
              <a:t>Alıntı: Gökhan Şengün</a:t>
            </a:r>
            <a:endParaRPr b="0" lang="tr-TR" sz="15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ps Komutu</a:t>
            </a:r>
            <a:endParaRPr b="0" lang="tr-TR" sz="1900" spc="-1" strike="noStrike">
              <a:latin typeface="Arial"/>
            </a:endParaRPr>
          </a:p>
        </p:txBody>
      </p:sp>
      <p:sp>
        <p:nvSpPr>
          <p:cNvPr id="49" name="CustomShape 2"/>
          <p:cNvSpPr/>
          <p:nvPr/>
        </p:nvSpPr>
        <p:spPr>
          <a:xfrm>
            <a:off x="284040" y="2417040"/>
            <a:ext cx="9133560" cy="2647440"/>
          </a:xfrm>
          <a:prstGeom prst="rect">
            <a:avLst/>
          </a:prstGeom>
          <a:noFill/>
          <a:ln>
            <a:noFill/>
          </a:ln>
        </p:spPr>
        <p:style>
          <a:lnRef idx="0"/>
          <a:fillRef idx="0"/>
          <a:effectRef idx="0"/>
          <a:fontRef idx="minor"/>
        </p:style>
        <p:txBody>
          <a:bodyPr lIns="90000" rIns="90000" tIns="45000" bIns="45000"/>
          <a:p>
            <a:pPr algn="just">
              <a:lnSpc>
                <a:spcPct val="100000"/>
              </a:lnSpc>
            </a:pPr>
            <a:r>
              <a:rPr b="0" lang="tr-TR" sz="1800" spc="-1" strike="noStrike">
                <a:solidFill>
                  <a:srgbClr val="000000"/>
                </a:solidFill>
                <a:latin typeface="Arial"/>
                <a:ea typeface="DejaVu Sans"/>
              </a:rPr>
              <a:t>Komut çıktısında bash ve ps programlarının çalıştığını görüyoruz. Uçbirim açtığımızda terminalimiz bash kabuğuyla etkileşime girdi ve ilk işlem olarak bash çalıştı. “ps” komutunun kendisi de bir işlem olarak göründü. Bu basit çıktıda programların işlem kimliği (process ID, PID), çalıştığı terminal (TTY) ve işlemcinin (CPU) kullanıldığı süre bilgisi (TIME) görülmektedir.</a:t>
            </a:r>
            <a:endParaRPr b="0" lang="tr-TR" sz="1800" spc="-1" strike="noStrike">
              <a:latin typeface="Arial"/>
            </a:endParaRPr>
          </a:p>
        </p:txBody>
      </p:sp>
      <p:pic>
        <p:nvPicPr>
          <p:cNvPr id="50" name="" descr=""/>
          <p:cNvPicPr/>
          <p:nvPr/>
        </p:nvPicPr>
        <p:blipFill>
          <a:blip r:embed="rId1"/>
          <a:stretch/>
        </p:blipFill>
        <p:spPr>
          <a:xfrm>
            <a:off x="3291840" y="1459080"/>
            <a:ext cx="2792520" cy="862200"/>
          </a:xfrm>
          <a:prstGeom prst="rect">
            <a:avLst/>
          </a:prstGeom>
          <a:ln>
            <a:noFill/>
          </a:ln>
        </p:spPr>
      </p:pic>
      <p:pic>
        <p:nvPicPr>
          <p:cNvPr id="51" name="" descr=""/>
          <p:cNvPicPr/>
          <p:nvPr/>
        </p:nvPicPr>
        <p:blipFill>
          <a:blip r:embed="rId2"/>
          <a:stretch/>
        </p:blipFill>
        <p:spPr>
          <a:xfrm>
            <a:off x="1738800" y="4198320"/>
            <a:ext cx="6398640" cy="10274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ps Komutu</a:t>
            </a:r>
            <a:endParaRPr b="0" lang="tr-TR" sz="1900" spc="-1" strike="noStrike">
              <a:latin typeface="Arial"/>
            </a:endParaRPr>
          </a:p>
        </p:txBody>
      </p:sp>
      <p:pic>
        <p:nvPicPr>
          <p:cNvPr id="53" name="" descr=""/>
          <p:cNvPicPr/>
          <p:nvPr/>
        </p:nvPicPr>
        <p:blipFill>
          <a:blip r:embed="rId1"/>
          <a:stretch/>
        </p:blipFill>
        <p:spPr>
          <a:xfrm>
            <a:off x="326520" y="1280160"/>
            <a:ext cx="4793400" cy="1843200"/>
          </a:xfrm>
          <a:prstGeom prst="rect">
            <a:avLst/>
          </a:prstGeom>
          <a:ln>
            <a:noFill/>
          </a:ln>
        </p:spPr>
      </p:pic>
      <p:pic>
        <p:nvPicPr>
          <p:cNvPr id="54" name="" descr=""/>
          <p:cNvPicPr/>
          <p:nvPr/>
        </p:nvPicPr>
        <p:blipFill>
          <a:blip r:embed="rId2"/>
          <a:stretch/>
        </p:blipFill>
        <p:spPr>
          <a:xfrm>
            <a:off x="4297680" y="3291840"/>
            <a:ext cx="5123160" cy="2959920"/>
          </a:xfrm>
          <a:prstGeom prst="rect">
            <a:avLst/>
          </a:prstGeom>
          <a:ln>
            <a:noFill/>
          </a:ln>
        </p:spPr>
      </p:pic>
      <p:sp>
        <p:nvSpPr>
          <p:cNvPr id="55" name="CustomShape 2"/>
          <p:cNvSpPr/>
          <p:nvPr/>
        </p:nvSpPr>
        <p:spPr>
          <a:xfrm>
            <a:off x="365760" y="3477960"/>
            <a:ext cx="3199680" cy="2282040"/>
          </a:xfrm>
          <a:prstGeom prst="rect">
            <a:avLst/>
          </a:prstGeom>
          <a:noFill/>
          <a:ln>
            <a:noFill/>
          </a:ln>
        </p:spPr>
        <p:style>
          <a:lnRef idx="0"/>
          <a:fillRef idx="0"/>
          <a:effectRef idx="0"/>
          <a:fontRef idx="minor"/>
        </p:style>
        <p:txBody>
          <a:bodyPr lIns="90000" rIns="90000" tIns="45000" bIns="45000"/>
          <a:p>
            <a:r>
              <a:rPr b="1" lang="tr-TR" sz="1200" spc="-1" strike="noStrike">
                <a:solidFill>
                  <a:srgbClr val="000000"/>
                </a:solidFill>
                <a:latin typeface="Arial"/>
                <a:ea typeface="DejaVu Sans"/>
              </a:rPr>
              <a:t>İşlem Durum Kodları:</a:t>
            </a:r>
            <a:endParaRPr b="0" lang="tr-TR" sz="1200" spc="-1" strike="noStrike">
              <a:latin typeface="Arial"/>
            </a:endParaRPr>
          </a:p>
          <a:p>
            <a:endParaRPr b="0" lang="tr-TR" sz="1200" spc="-1" strike="noStrike">
              <a:latin typeface="Arial"/>
            </a:endParaRPr>
          </a:p>
          <a:p>
            <a:pPr>
              <a:lnSpc>
                <a:spcPct val="115000"/>
              </a:lnSpc>
            </a:pPr>
            <a:r>
              <a:rPr b="1" lang="tr-TR" sz="1200" spc="-1" strike="noStrike">
                <a:solidFill>
                  <a:srgbClr val="000000"/>
                </a:solidFill>
                <a:latin typeface="Arial"/>
                <a:ea typeface="DejaVu Sans"/>
              </a:rPr>
              <a:t>R</a:t>
            </a:r>
            <a:r>
              <a:rPr b="0" lang="tr-TR" sz="1200" spc="-1" strike="noStrike">
                <a:solidFill>
                  <a:srgbClr val="000000"/>
                </a:solidFill>
                <a:latin typeface="Arial"/>
                <a:ea typeface="DejaVu Sans"/>
              </a:rPr>
              <a:t>, çalışıyor – işlem yürütülüyor / yürütülüyor olabilir.</a:t>
            </a:r>
            <a:endParaRPr b="0" lang="tr-TR" sz="1200" spc="-1" strike="noStrike">
              <a:latin typeface="Arial"/>
            </a:endParaRPr>
          </a:p>
          <a:p>
            <a:pPr>
              <a:lnSpc>
                <a:spcPct val="115000"/>
              </a:lnSpc>
            </a:pPr>
            <a:r>
              <a:rPr b="1" lang="tr-TR" sz="1200" spc="-1" strike="noStrike">
                <a:solidFill>
                  <a:srgbClr val="000000"/>
                </a:solidFill>
                <a:latin typeface="Arial"/>
                <a:ea typeface="DejaVu Sans"/>
              </a:rPr>
              <a:t>D</a:t>
            </a:r>
            <a:r>
              <a:rPr b="0" lang="tr-TR" sz="1200" spc="-1" strike="noStrike">
                <a:solidFill>
                  <a:srgbClr val="000000"/>
                </a:solidFill>
                <a:latin typeface="Arial"/>
                <a:ea typeface="DejaVu Sans"/>
              </a:rPr>
              <a:t>, kesintisiz uyku</a:t>
            </a:r>
            <a:endParaRPr b="0" lang="tr-TR" sz="1200" spc="-1" strike="noStrike">
              <a:latin typeface="Arial"/>
            </a:endParaRPr>
          </a:p>
          <a:p>
            <a:pPr>
              <a:lnSpc>
                <a:spcPct val="115000"/>
              </a:lnSpc>
            </a:pPr>
            <a:r>
              <a:rPr b="1" lang="tr-TR" sz="1200" spc="-1" strike="noStrike">
                <a:solidFill>
                  <a:srgbClr val="000000"/>
                </a:solidFill>
                <a:latin typeface="Arial"/>
                <a:ea typeface="DejaVu Sans"/>
              </a:rPr>
              <a:t>S</a:t>
            </a:r>
            <a:r>
              <a:rPr b="0" lang="tr-TR" sz="1200" spc="-1" strike="noStrike">
                <a:solidFill>
                  <a:srgbClr val="000000"/>
                </a:solidFill>
                <a:latin typeface="Arial"/>
                <a:ea typeface="DejaVu Sans"/>
              </a:rPr>
              <a:t>, işlem bazında olayın tamamlanmasını bekliyor</a:t>
            </a:r>
            <a:endParaRPr b="0" lang="tr-TR" sz="1200" spc="-1" strike="noStrike">
              <a:latin typeface="Arial"/>
            </a:endParaRPr>
          </a:p>
          <a:p>
            <a:pPr>
              <a:lnSpc>
                <a:spcPct val="115000"/>
              </a:lnSpc>
            </a:pPr>
            <a:r>
              <a:rPr b="1" lang="tr-TR" sz="1200" spc="-1" strike="noStrike">
                <a:solidFill>
                  <a:srgbClr val="000000"/>
                </a:solidFill>
                <a:latin typeface="Arial"/>
                <a:ea typeface="DejaVu Sans"/>
              </a:rPr>
              <a:t>T</a:t>
            </a:r>
            <a:r>
              <a:rPr b="0" lang="tr-TR" sz="1200" spc="-1" strike="noStrike">
                <a:solidFill>
                  <a:srgbClr val="000000"/>
                </a:solidFill>
                <a:latin typeface="Arial"/>
                <a:ea typeface="DejaVu Sans"/>
              </a:rPr>
              <a:t>, İzlenen veya durdurulan</a:t>
            </a:r>
            <a:endParaRPr b="0" lang="tr-TR" sz="1200" spc="-1" strike="noStrike">
              <a:latin typeface="Arial"/>
            </a:endParaRPr>
          </a:p>
          <a:p>
            <a:pPr>
              <a:lnSpc>
                <a:spcPct val="115000"/>
              </a:lnSpc>
            </a:pPr>
            <a:r>
              <a:rPr b="1" lang="tr-TR" sz="1200" spc="-1" strike="noStrike">
                <a:solidFill>
                  <a:srgbClr val="000000"/>
                </a:solidFill>
                <a:latin typeface="Arial"/>
                <a:ea typeface="DejaVu Sans"/>
              </a:rPr>
              <a:t>Z</a:t>
            </a:r>
            <a:r>
              <a:rPr b="0" lang="tr-TR" sz="1200" spc="-1" strike="noStrike">
                <a:solidFill>
                  <a:srgbClr val="000000"/>
                </a:solidFill>
                <a:latin typeface="Arial"/>
                <a:ea typeface="DejaVu Sans"/>
              </a:rPr>
              <a:t>, Zombie – geçersiz işlem, sonlandırılmış bir işlem. İşlemin üst bölümü bu işlemin sonlandırma durumunu hala almamıştır.</a:t>
            </a:r>
            <a:endParaRPr b="0" lang="tr-TR" sz="1200" spc="-1" strike="noStrike">
              <a:latin typeface="Arial"/>
            </a:endParaRPr>
          </a:p>
        </p:txBody>
      </p:sp>
      <p:sp>
        <p:nvSpPr>
          <p:cNvPr id="56" name="CustomShape 3"/>
          <p:cNvSpPr/>
          <p:nvPr/>
        </p:nvSpPr>
        <p:spPr>
          <a:xfrm>
            <a:off x="5577840" y="1280160"/>
            <a:ext cx="3656880" cy="1800360"/>
          </a:xfrm>
          <a:prstGeom prst="rect">
            <a:avLst/>
          </a:prstGeom>
          <a:noFill/>
          <a:ln>
            <a:noFill/>
          </a:ln>
        </p:spPr>
        <p:style>
          <a:lnRef idx="0"/>
          <a:fillRef idx="0"/>
          <a:effectRef idx="0"/>
          <a:fontRef idx="minor"/>
        </p:style>
        <p:txBody>
          <a:bodyPr lIns="90000" rIns="90000" tIns="45000" bIns="45000"/>
          <a:p>
            <a:r>
              <a:rPr b="1" lang="tr-TR" sz="1100" spc="-1" strike="noStrike">
                <a:solidFill>
                  <a:srgbClr val="000000"/>
                </a:solidFill>
                <a:latin typeface="Arial"/>
                <a:ea typeface="DejaVu Sans"/>
              </a:rPr>
              <a:t>USER</a:t>
            </a:r>
            <a:r>
              <a:rPr b="0" lang="tr-TR" sz="1100" spc="-1" strike="noStrike">
                <a:solidFill>
                  <a:srgbClr val="000000"/>
                </a:solidFill>
                <a:latin typeface="Arial"/>
                <a:ea typeface="DejaVu Sans"/>
              </a:rPr>
              <a:t> İşlem sahibinin kullanıcı adı</a:t>
            </a:r>
            <a:endParaRPr b="0" lang="tr-TR" sz="1100" spc="-1" strike="noStrike">
              <a:latin typeface="Arial"/>
            </a:endParaRPr>
          </a:p>
          <a:p>
            <a:r>
              <a:rPr b="1" lang="tr-TR" sz="1100" spc="-1" strike="noStrike">
                <a:solidFill>
                  <a:srgbClr val="000000"/>
                </a:solidFill>
                <a:latin typeface="Arial"/>
                <a:ea typeface="DejaVu Sans"/>
              </a:rPr>
              <a:t>PID</a:t>
            </a:r>
            <a:r>
              <a:rPr b="0" lang="tr-TR" sz="1100" spc="-1" strike="noStrike">
                <a:solidFill>
                  <a:srgbClr val="000000"/>
                </a:solidFill>
                <a:latin typeface="Arial"/>
                <a:ea typeface="DejaVu Sans"/>
              </a:rPr>
              <a:t> İşlem Kimliği</a:t>
            </a:r>
            <a:endParaRPr b="0" lang="tr-TR" sz="1100" spc="-1" strike="noStrike">
              <a:latin typeface="Arial"/>
            </a:endParaRPr>
          </a:p>
          <a:p>
            <a:r>
              <a:rPr b="1" lang="tr-TR" sz="1100" spc="-1" strike="noStrike">
                <a:solidFill>
                  <a:srgbClr val="000000"/>
                </a:solidFill>
                <a:latin typeface="Arial"/>
                <a:ea typeface="DejaVu Sans"/>
              </a:rPr>
              <a:t>% CPU</a:t>
            </a:r>
            <a:r>
              <a:rPr b="0" lang="tr-TR" sz="1100" spc="-1" strike="noStrike">
                <a:solidFill>
                  <a:srgbClr val="000000"/>
                </a:solidFill>
                <a:latin typeface="Arial"/>
                <a:ea typeface="DejaVu Sans"/>
              </a:rPr>
              <a:t> Belirli bir işlemin kullandığı CPU yüzdesi</a:t>
            </a:r>
            <a:endParaRPr b="0" lang="tr-TR" sz="1100" spc="-1" strike="noStrike">
              <a:latin typeface="Arial"/>
            </a:endParaRPr>
          </a:p>
          <a:p>
            <a:r>
              <a:rPr b="1" lang="tr-TR" sz="1100" spc="-1" strike="noStrike">
                <a:solidFill>
                  <a:srgbClr val="000000"/>
                </a:solidFill>
                <a:latin typeface="Arial"/>
                <a:ea typeface="DejaVu Sans"/>
              </a:rPr>
              <a:t>% MEM</a:t>
            </a:r>
            <a:r>
              <a:rPr b="0" lang="tr-TR" sz="1100" spc="-1" strike="noStrike">
                <a:solidFill>
                  <a:srgbClr val="000000"/>
                </a:solidFill>
                <a:latin typeface="Arial"/>
                <a:ea typeface="DejaVu Sans"/>
              </a:rPr>
              <a:t> Belirli bir işlemin kullandığı gerçek belleğin yüzdesi</a:t>
            </a:r>
            <a:endParaRPr b="0" lang="tr-TR" sz="1100" spc="-1" strike="noStrike">
              <a:latin typeface="Arial"/>
            </a:endParaRPr>
          </a:p>
          <a:p>
            <a:r>
              <a:rPr b="1" lang="tr-TR" sz="1100" spc="-1" strike="noStrike">
                <a:solidFill>
                  <a:srgbClr val="000000"/>
                </a:solidFill>
                <a:latin typeface="Arial"/>
                <a:ea typeface="DejaVu Sans"/>
              </a:rPr>
              <a:t>VSZ</a:t>
            </a:r>
            <a:r>
              <a:rPr b="0" lang="tr-TR" sz="1100" spc="-1" strike="noStrike">
                <a:solidFill>
                  <a:srgbClr val="000000"/>
                </a:solidFill>
                <a:latin typeface="Arial"/>
                <a:ea typeface="DejaVu Sans"/>
              </a:rPr>
              <a:t> İşlemin sanal boyutu</a:t>
            </a:r>
            <a:endParaRPr b="0" lang="tr-TR" sz="1100" spc="-1" strike="noStrike">
              <a:latin typeface="Arial"/>
            </a:endParaRPr>
          </a:p>
          <a:p>
            <a:r>
              <a:rPr b="1" lang="tr-TR" sz="1100" spc="-1" strike="noStrike">
                <a:solidFill>
                  <a:srgbClr val="000000"/>
                </a:solidFill>
                <a:latin typeface="Arial"/>
                <a:ea typeface="DejaVu Sans"/>
              </a:rPr>
              <a:t>RSS</a:t>
            </a:r>
            <a:r>
              <a:rPr b="0" lang="tr-TR" sz="1100" spc="-1" strike="noStrike">
                <a:solidFill>
                  <a:srgbClr val="000000"/>
                </a:solidFill>
                <a:latin typeface="Arial"/>
                <a:ea typeface="DejaVu Sans"/>
              </a:rPr>
              <a:t> Hafızadaki sayfa sayısı</a:t>
            </a:r>
            <a:endParaRPr b="0" lang="tr-TR" sz="1100" spc="-1" strike="noStrike">
              <a:latin typeface="Arial"/>
            </a:endParaRPr>
          </a:p>
          <a:p>
            <a:r>
              <a:rPr b="1" lang="tr-TR" sz="1100" spc="-1" strike="noStrike">
                <a:solidFill>
                  <a:srgbClr val="000000"/>
                </a:solidFill>
                <a:latin typeface="Arial"/>
                <a:ea typeface="DejaVu Sans"/>
              </a:rPr>
              <a:t>TTY</a:t>
            </a:r>
            <a:r>
              <a:rPr b="0" lang="tr-TR" sz="1100" spc="-1" strike="noStrike">
                <a:solidFill>
                  <a:srgbClr val="000000"/>
                </a:solidFill>
                <a:latin typeface="Arial"/>
                <a:ea typeface="DejaVu Sans"/>
              </a:rPr>
              <a:t> Kontrol terminal kimliği</a:t>
            </a:r>
            <a:endParaRPr b="0" lang="tr-TR" sz="1100" spc="-1" strike="noStrike">
              <a:latin typeface="Arial"/>
            </a:endParaRPr>
          </a:p>
          <a:p>
            <a:r>
              <a:rPr b="1" lang="tr-TR" sz="1100" spc="-1" strike="noStrike">
                <a:solidFill>
                  <a:srgbClr val="000000"/>
                </a:solidFill>
                <a:latin typeface="Arial"/>
                <a:ea typeface="DejaVu Sans"/>
              </a:rPr>
              <a:t>STAT</a:t>
            </a:r>
            <a:r>
              <a:rPr b="0" lang="tr-TR" sz="1100" spc="-1" strike="noStrike">
                <a:solidFill>
                  <a:srgbClr val="000000"/>
                </a:solidFill>
                <a:latin typeface="Arial"/>
                <a:ea typeface="DejaVu Sans"/>
              </a:rPr>
              <a:t> Geçerli işlem durumu</a:t>
            </a:r>
            <a:endParaRPr b="0" lang="tr-TR" sz="1100" spc="-1" strike="noStrike">
              <a:latin typeface="Arial"/>
            </a:endParaRPr>
          </a:p>
          <a:p>
            <a:r>
              <a:rPr b="1" lang="tr-TR" sz="1100" spc="-1" strike="noStrike">
                <a:solidFill>
                  <a:srgbClr val="000000"/>
                </a:solidFill>
                <a:latin typeface="Arial"/>
                <a:ea typeface="DejaVu Sans"/>
              </a:rPr>
              <a:t>START</a:t>
            </a:r>
            <a:r>
              <a:rPr b="0" lang="tr-TR" sz="1100" spc="-1" strike="noStrike">
                <a:solidFill>
                  <a:srgbClr val="000000"/>
                </a:solidFill>
                <a:latin typeface="Arial"/>
                <a:ea typeface="DejaVu Sans"/>
              </a:rPr>
              <a:t> Komutun başladığı saat</a:t>
            </a:r>
            <a:endParaRPr b="0" lang="tr-TR" sz="1100" spc="-1" strike="noStrike">
              <a:latin typeface="Arial"/>
            </a:endParaRPr>
          </a:p>
          <a:p>
            <a:r>
              <a:rPr b="1" lang="tr-TR" sz="1100" spc="-1" strike="noStrike">
                <a:solidFill>
                  <a:srgbClr val="000000"/>
                </a:solidFill>
                <a:latin typeface="Arial"/>
                <a:ea typeface="DejaVu Sans"/>
              </a:rPr>
              <a:t>TIME</a:t>
            </a:r>
            <a:r>
              <a:rPr b="0" lang="tr-TR" sz="1100" spc="-1" strike="noStrike">
                <a:solidFill>
                  <a:srgbClr val="000000"/>
                </a:solidFill>
                <a:latin typeface="Arial"/>
                <a:ea typeface="DejaVu Sans"/>
              </a:rPr>
              <a:t> Sürecin tükettiği CPU süresi</a:t>
            </a:r>
            <a:endParaRPr b="0" lang="tr-TR" sz="11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top Komutu</a:t>
            </a:r>
            <a:endParaRPr b="0" lang="tr-TR" sz="1900" spc="-1" strike="noStrike">
              <a:latin typeface="Arial"/>
            </a:endParaRPr>
          </a:p>
        </p:txBody>
      </p:sp>
      <p:sp>
        <p:nvSpPr>
          <p:cNvPr id="58" name="CustomShape 2"/>
          <p:cNvSpPr/>
          <p:nvPr/>
        </p:nvSpPr>
        <p:spPr>
          <a:xfrm>
            <a:off x="548640" y="1045080"/>
            <a:ext cx="8411760" cy="5066280"/>
          </a:xfrm>
          <a:prstGeom prst="rect">
            <a:avLst/>
          </a:prstGeom>
          <a:noFill/>
          <a:ln>
            <a:noFill/>
          </a:ln>
        </p:spPr>
        <p:style>
          <a:lnRef idx="0"/>
          <a:fillRef idx="0"/>
          <a:effectRef idx="0"/>
          <a:fontRef idx="minor"/>
        </p:style>
        <p:txBody>
          <a:bodyPr lIns="90000" rIns="90000" tIns="45000" bIns="45000"/>
          <a:p>
            <a:r>
              <a:rPr b="0" lang="tr-TR" sz="1300" spc="-1" strike="noStrike">
                <a:solidFill>
                  <a:srgbClr val="000000"/>
                </a:solidFill>
                <a:latin typeface="Arial"/>
                <a:ea typeface="DejaVu Sans"/>
              </a:rPr>
              <a:t>alorak@calismaodasi01:~$ </a:t>
            </a:r>
            <a:r>
              <a:rPr b="1" lang="tr-TR" sz="1300" spc="-1" strike="noStrike">
                <a:solidFill>
                  <a:srgbClr val="000000"/>
                </a:solidFill>
                <a:latin typeface="Arial"/>
                <a:ea typeface="DejaVu Sans"/>
              </a:rPr>
              <a:t>top</a:t>
            </a:r>
            <a:endParaRPr b="0" lang="tr-TR" sz="1300" spc="-1" strike="noStrike">
              <a:latin typeface="Arial"/>
            </a:endParaRPr>
          </a:p>
          <a:p>
            <a:endParaRPr b="0" lang="tr-TR" sz="1300" spc="-1" strike="noStrike">
              <a:latin typeface="Arial"/>
            </a:endParaRPr>
          </a:p>
          <a:p>
            <a:r>
              <a:rPr b="0" lang="tr-TR" sz="1300" spc="-1" strike="noStrike">
                <a:solidFill>
                  <a:srgbClr val="000000"/>
                </a:solidFill>
                <a:latin typeface="Arial"/>
                <a:ea typeface="DejaVu Sans"/>
              </a:rPr>
              <a:t>top - 06:08:55 up  8:22,  5 users,  load average: 0.60, 0.40, 0.31</a:t>
            </a:r>
            <a:endParaRPr b="0" lang="tr-TR" sz="1300" spc="-1" strike="noStrike">
              <a:latin typeface="Arial"/>
            </a:endParaRPr>
          </a:p>
          <a:p>
            <a:r>
              <a:rPr b="0" lang="tr-TR" sz="1300" spc="-1" strike="noStrike">
                <a:solidFill>
                  <a:srgbClr val="000000"/>
                </a:solidFill>
                <a:latin typeface="Arial"/>
                <a:ea typeface="DejaVu Sans"/>
              </a:rPr>
              <a:t>Tasks: 231 total,   1 running, 230 sleeping,   0 stopped,   0 zombie</a:t>
            </a:r>
            <a:endParaRPr b="0" lang="tr-TR" sz="1300" spc="-1" strike="noStrike">
              <a:latin typeface="Arial"/>
            </a:endParaRPr>
          </a:p>
          <a:p>
            <a:r>
              <a:rPr b="0" lang="tr-TR" sz="1300" spc="-1" strike="noStrike">
                <a:solidFill>
                  <a:srgbClr val="000000"/>
                </a:solidFill>
                <a:latin typeface="Arial"/>
                <a:ea typeface="DejaVu Sans"/>
              </a:rPr>
              <a:t>%Cpu(s):  3.4 us,  1.2 sy,  0.0 ni, 94.3 id,  1.0 wa,  0.0 hi,  0.0 si,  0.0 st</a:t>
            </a:r>
            <a:endParaRPr b="0" lang="tr-TR" sz="1300" spc="-1" strike="noStrike">
              <a:latin typeface="Arial"/>
            </a:endParaRPr>
          </a:p>
          <a:p>
            <a:r>
              <a:rPr b="0" lang="tr-TR" sz="1300" spc="-1" strike="noStrike">
                <a:solidFill>
                  <a:srgbClr val="000000"/>
                </a:solidFill>
                <a:latin typeface="Arial"/>
                <a:ea typeface="DejaVu Sans"/>
              </a:rPr>
              <a:t>KiB Mem : 16313300 total,  8312828 free,  4644924 used,  3355548 buff/cache</a:t>
            </a:r>
            <a:endParaRPr b="0" lang="tr-TR" sz="1300" spc="-1" strike="noStrike">
              <a:latin typeface="Arial"/>
            </a:endParaRPr>
          </a:p>
          <a:p>
            <a:r>
              <a:rPr b="0" lang="tr-TR" sz="1300" spc="-1" strike="noStrike">
                <a:solidFill>
                  <a:srgbClr val="000000"/>
                </a:solidFill>
                <a:latin typeface="Arial"/>
                <a:ea typeface="DejaVu Sans"/>
              </a:rPr>
              <a:t>KiB Swap:  7811068 total,  7811068 free,        0 used. 10352088 avail Mem </a:t>
            </a:r>
            <a:endParaRPr b="0" lang="tr-TR" sz="1300" spc="-1" strike="noStrike">
              <a:latin typeface="Arial"/>
            </a:endParaRPr>
          </a:p>
          <a:p>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PID USER      PR  NI    VIRT    RES    SHR S  %CPU %MEM     TIME+ COMMAND                </a:t>
            </a:r>
            <a:endParaRPr b="0" lang="tr-TR" sz="1300" spc="-1" strike="noStrike">
              <a:latin typeface="Arial"/>
            </a:endParaRPr>
          </a:p>
          <a:p>
            <a:r>
              <a:rPr b="0" lang="tr-TR" sz="1300" spc="-1" strike="noStrike">
                <a:solidFill>
                  <a:srgbClr val="000000"/>
                </a:solidFill>
                <a:latin typeface="Arial"/>
                <a:ea typeface="DejaVu Sans"/>
              </a:rPr>
              <a:t>13181 alorak    20   0   44916   3588   2992 R  12.5  0.0   0:00.02 top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 root      20   0  204760   7048   5300 S   0.0  0.0   0:01.12 systemd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2 root      20   0       0      0      0 S   0.0  0.0   0:00.00 kthreadd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3 root      20   0       0      0      0 S   0.0  0.0   0:00.03 ksoftirqd/0</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7 root      20   0       0      0      0 S   0.0  0.0   0:10.01 rcu_sched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8 root      20   0       0      0      0 S   0.0  0.0   0:00.00 rcu_bh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9 root      rt   0       0      0      0 S   0.0  0.0   0:00.00 migration/0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10 root       0 -20       0      0      0 S   0.0  0.0   0:00.00 lru-add-drain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11 root      rt   0       0      0      0 S   0.0  0.0   0:00.03 watchdog/0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12 root      20   0       0      0      0 S   0.0  0.0   0:00.00 cpuhp/0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13 root      20   0       0      0      0 S   0.0  0.0   0:00.00 cpuhp/1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14 root      rt   0       0      0      0 S   0.0  0.0   0:00.04 watchdog/1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15 root      rt   0       0      0      0 S   0.0  0.0   0:00.00 migration/1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16 root      20   0       0      0      0 S   0.0  0.0   0:00.04 ksoftirqd/1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18 root       0 -20       0      0      0 S   0.0  0.0   0:00.00 kworker/1:0H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19 root      20   0       0      0      0 S   0.0  0.0   0:00.00 cpuhp/2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20 root      rt   0       0      0      0 S   0.0  0.0   0:00.04 watchdog/2                                                    </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21 root      rt   0       0      0      0 S   0.0  0.0   0:00.00 migration/2 </a:t>
            </a:r>
            <a:endParaRPr b="0" lang="tr-TR" sz="13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pstree Komutu</a:t>
            </a:r>
            <a:endParaRPr b="0" lang="tr-TR" sz="1900" spc="-1" strike="noStrike">
              <a:latin typeface="Arial"/>
            </a:endParaRPr>
          </a:p>
        </p:txBody>
      </p:sp>
      <p:sp>
        <p:nvSpPr>
          <p:cNvPr id="60" name="CustomShape 2"/>
          <p:cNvSpPr/>
          <p:nvPr/>
        </p:nvSpPr>
        <p:spPr>
          <a:xfrm>
            <a:off x="548640" y="1045080"/>
            <a:ext cx="7497360" cy="4584960"/>
          </a:xfrm>
          <a:prstGeom prst="rect">
            <a:avLst/>
          </a:prstGeom>
          <a:noFill/>
          <a:ln>
            <a:noFill/>
          </a:ln>
        </p:spPr>
        <p:style>
          <a:lnRef idx="0"/>
          <a:fillRef idx="0"/>
          <a:effectRef idx="0"/>
          <a:fontRef idx="minor"/>
        </p:style>
        <p:txBody>
          <a:bodyPr lIns="90000" rIns="90000" tIns="45000" bIns="45000"/>
          <a:p>
            <a:r>
              <a:rPr b="0" lang="tr-TR" sz="1300" spc="-1" strike="noStrike">
                <a:solidFill>
                  <a:srgbClr val="000000"/>
                </a:solidFill>
                <a:latin typeface="Arial"/>
                <a:ea typeface="DejaVu Sans"/>
              </a:rPr>
              <a:t>alorak@calismaodasi01:~$ </a:t>
            </a:r>
            <a:r>
              <a:rPr b="1" lang="tr-TR" sz="1300" spc="-1" strike="noStrike">
                <a:solidFill>
                  <a:srgbClr val="000000"/>
                </a:solidFill>
                <a:latin typeface="Arial"/>
                <a:ea typeface="DejaVu Sans"/>
              </a:rPr>
              <a:t>pstree</a:t>
            </a:r>
            <a:endParaRPr b="0" lang="tr-TR" sz="1300" spc="-1" strike="noStrike">
              <a:latin typeface="Arial"/>
            </a:endParaRPr>
          </a:p>
          <a:p>
            <a:endParaRPr b="0" lang="tr-TR" sz="1300" spc="-1" strike="noStrike">
              <a:latin typeface="Arial"/>
            </a:endParaRPr>
          </a:p>
          <a:p>
            <a:r>
              <a:rPr b="0" lang="tr-TR" sz="1300" spc="-1" strike="noStrike">
                <a:solidFill>
                  <a:srgbClr val="000000"/>
                </a:solidFill>
                <a:latin typeface="Arial"/>
                <a:ea typeface="DejaVu Sans"/>
              </a:rPr>
              <a:t>systemd─┬─ModemManager─┬─{gdbus}</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{gmain}</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NetworkManager─┬─dhclient</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{gdbus}</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{gmain}</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VBoxSVC─┬─{CGMgr}</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{EventHandler}</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{MainPower}</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2*[{TimerLR}]</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{Watcher}</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{dns-monitor}</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{nspr-1}</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{nspr-2}</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{nspr-3}</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{nspr-4}</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{nspr-5}</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{nspr-6}</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{nspr-7}</a:t>
            </a:r>
            <a:endParaRPr b="0" lang="tr-TR" sz="1300" spc="-1" strike="noStrike">
              <a:latin typeface="Arial"/>
            </a:endParaRPr>
          </a:p>
          <a:p>
            <a:r>
              <a:rPr b="0" lang="tr-TR" sz="1300" spc="-1" strike="noStrike">
                <a:solidFill>
                  <a:srgbClr val="000000"/>
                </a:solidFill>
                <a:latin typeface="Arial"/>
                <a:ea typeface="DejaVu Sans"/>
              </a:rPr>
              <a:t>        │         └─</a:t>
            </a:r>
            <a:r>
              <a:rPr b="0" lang="tr-TR" sz="1300" spc="-1" strike="noStrike">
                <a:solidFill>
                  <a:srgbClr val="000000"/>
                </a:solidFill>
                <a:latin typeface="Arial"/>
                <a:ea typeface="DejaVu Sans"/>
              </a:rPr>
              <a:t>{nspr-8}</a:t>
            </a:r>
            <a:endParaRPr b="0" lang="tr-TR" sz="1300" spc="-1" strike="noStrike">
              <a:latin typeface="Arial"/>
            </a:endParaRPr>
          </a:p>
          <a:p>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VboxXPCOMIPCD</a:t>
            </a:r>
            <a:endParaRPr b="0" lang="tr-TR" sz="1300" spc="-1" strike="noStrike">
              <a:latin typeface="Arial"/>
            </a:endParaRPr>
          </a:p>
          <a:p>
            <a:r>
              <a:rPr b="0" lang="tr-TR" sz="1300" spc="-1" strike="noStrike">
                <a:solidFill>
                  <a:srgbClr val="000000"/>
                </a:solidFill>
                <a:latin typeface="Arial"/>
                <a:ea typeface="DejaVu Sans"/>
              </a:rPr>
              <a:t>…</a:t>
            </a:r>
            <a:endParaRPr b="0" lang="tr-TR" sz="1300" spc="-1" strike="noStrike">
              <a:latin typeface="Arial"/>
            </a:endParaRPr>
          </a:p>
          <a:p>
            <a:endParaRPr b="0" lang="tr-TR" sz="1300" spc="-1" strike="noStrike">
              <a:latin typeface="Arial"/>
            </a:endParaRPr>
          </a:p>
        </p:txBody>
      </p:sp>
      <p:pic>
        <p:nvPicPr>
          <p:cNvPr id="61" name="" descr=""/>
          <p:cNvPicPr/>
          <p:nvPr/>
        </p:nvPicPr>
        <p:blipFill>
          <a:blip r:embed="rId1"/>
          <a:srcRect l="2293" t="16794" r="16288" b="6727"/>
          <a:stretch/>
        </p:blipFill>
        <p:spPr>
          <a:xfrm>
            <a:off x="4248360" y="1511280"/>
            <a:ext cx="5111280" cy="36003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kill Komutu</a:t>
            </a:r>
            <a:endParaRPr b="0" lang="tr-TR" sz="1900" spc="-1" strike="noStrike">
              <a:latin typeface="Arial"/>
            </a:endParaRPr>
          </a:p>
        </p:txBody>
      </p:sp>
      <p:sp>
        <p:nvSpPr>
          <p:cNvPr id="63" name="CustomShape 2"/>
          <p:cNvSpPr/>
          <p:nvPr/>
        </p:nvSpPr>
        <p:spPr>
          <a:xfrm>
            <a:off x="548640" y="1045080"/>
            <a:ext cx="7497360" cy="4584960"/>
          </a:xfrm>
          <a:prstGeom prst="rect">
            <a:avLst/>
          </a:prstGeom>
          <a:noFill/>
          <a:ln>
            <a:noFill/>
          </a:ln>
        </p:spPr>
        <p:style>
          <a:lnRef idx="0"/>
          <a:fillRef idx="0"/>
          <a:effectRef idx="0"/>
          <a:fontRef idx="minor"/>
        </p:style>
        <p:txBody>
          <a:bodyPr lIns="90000" rIns="90000" tIns="45000" bIns="45000"/>
          <a:p>
            <a:r>
              <a:rPr b="1" lang="tr-TR" sz="2000" spc="-1" strike="noStrike">
                <a:solidFill>
                  <a:srgbClr val="000000"/>
                </a:solidFill>
                <a:latin typeface="Arial"/>
                <a:ea typeface="DejaVu Sans"/>
              </a:rPr>
              <a:t>kill [-sinyal] pid</a:t>
            </a:r>
            <a:endParaRPr b="0" lang="tr-TR" sz="2000" spc="-1" strike="noStrike">
              <a:latin typeface="Arial"/>
            </a:endParaRPr>
          </a:p>
          <a:p>
            <a:endParaRPr b="0" lang="tr-TR" sz="2000" spc="-1" strike="noStrike">
              <a:latin typeface="Arial"/>
            </a:endParaRPr>
          </a:p>
          <a:p>
            <a:endParaRPr b="0" lang="tr-TR" sz="2000" spc="-1" strike="noStrike">
              <a:latin typeface="Arial"/>
            </a:endParaRPr>
          </a:p>
          <a:p>
            <a:r>
              <a:rPr b="1" lang="tr-TR" sz="1300" spc="-1" strike="noStrike">
                <a:solidFill>
                  <a:srgbClr val="000000"/>
                </a:solidFill>
                <a:latin typeface="Arial"/>
                <a:ea typeface="DejaVu Sans"/>
              </a:rPr>
              <a:t>SIGHUP (1) </a:t>
            </a:r>
            <a:r>
              <a:rPr b="0" lang="tr-TR" sz="1300" spc="-1" strike="noStrike">
                <a:solidFill>
                  <a:srgbClr val="000000"/>
                </a:solidFill>
                <a:latin typeface="Arial"/>
                <a:ea typeface="DejaVu Sans"/>
              </a:rPr>
              <a:t>Kontrol terminalinde veya denetleme sürecinin ölümünde bir hata tespit edildi. Yapılandırma dosyalarını yeniden yüklemek ve günlük dosyalarını açmak / kapatmak için SIGHUP kullan.</a:t>
            </a:r>
            <a:endParaRPr b="0" lang="tr-TR" sz="1300" spc="-1" strike="noStrike">
              <a:latin typeface="Arial"/>
            </a:endParaRPr>
          </a:p>
          <a:p>
            <a:r>
              <a:rPr b="1" lang="tr-TR" sz="1300" spc="-1" strike="noStrike">
                <a:solidFill>
                  <a:srgbClr val="000000"/>
                </a:solidFill>
                <a:latin typeface="Arial"/>
                <a:ea typeface="DejaVu Sans"/>
              </a:rPr>
              <a:t>SIGKILL (9)</a:t>
            </a:r>
            <a:r>
              <a:rPr b="0" lang="tr-TR" sz="1300" spc="-1" strike="noStrike">
                <a:solidFill>
                  <a:srgbClr val="000000"/>
                </a:solidFill>
                <a:latin typeface="Arial"/>
                <a:ea typeface="DejaVu Sans"/>
              </a:rPr>
              <a:t> Sinyali öldür. İşlemi durdurmak için son çare olarak SIGKILL kullanın. Bu veri kayıt edilmez veya işlemi temizlemez.</a:t>
            </a:r>
            <a:endParaRPr b="0" lang="tr-TR" sz="1300" spc="-1" strike="noStrike">
              <a:latin typeface="Arial"/>
            </a:endParaRPr>
          </a:p>
          <a:p>
            <a:r>
              <a:rPr b="1" lang="tr-TR" sz="1300" spc="-1" strike="noStrike">
                <a:solidFill>
                  <a:srgbClr val="000000"/>
                </a:solidFill>
                <a:latin typeface="Arial"/>
                <a:ea typeface="DejaVu Sans"/>
              </a:rPr>
              <a:t>SIGTERM (15)</a:t>
            </a:r>
            <a:r>
              <a:rPr b="0" lang="tr-TR" sz="1300" spc="-1" strike="noStrike">
                <a:solidFill>
                  <a:srgbClr val="000000"/>
                </a:solidFill>
                <a:latin typeface="Arial"/>
                <a:ea typeface="DejaVu Sans"/>
              </a:rPr>
              <a:t> Sonlandırma sinyali. Süreci öldürmek için varsayılan ve en güvenli yol budur.</a:t>
            </a:r>
            <a:endParaRPr b="0" lang="tr-TR" sz="1300" spc="-1" strike="noStrike">
              <a:latin typeface="Arial"/>
            </a:endParaRPr>
          </a:p>
          <a:p>
            <a:endParaRPr b="0" lang="tr-TR" sz="1300" spc="-1" strike="noStrike">
              <a:latin typeface="Arial"/>
            </a:endParaRPr>
          </a:p>
          <a:p>
            <a:endParaRPr b="0" lang="tr-TR" sz="1300" spc="-1" strike="noStrike">
              <a:latin typeface="Arial"/>
            </a:endParaRPr>
          </a:p>
          <a:p>
            <a:r>
              <a:rPr b="1" lang="tr-TR" sz="2000" spc="-1" strike="noStrike">
                <a:solidFill>
                  <a:srgbClr val="000000"/>
                </a:solidFill>
                <a:latin typeface="Arial"/>
                <a:ea typeface="DejaVu Sans"/>
              </a:rPr>
              <a:t>killall firefox</a:t>
            </a:r>
            <a:endParaRPr b="0" lang="tr-TR" sz="2000" spc="-1" strike="noStrike">
              <a:latin typeface="Arial"/>
            </a:endParaRPr>
          </a:p>
          <a:p>
            <a:endParaRPr b="0" lang="tr-TR" sz="2000" spc="-1" strike="noStrike">
              <a:latin typeface="Arial"/>
            </a:endParaRPr>
          </a:p>
          <a:p>
            <a:endParaRPr b="0" lang="tr-TR" sz="2000" spc="-1" strike="noStrike">
              <a:latin typeface="Arial"/>
            </a:endParaRPr>
          </a:p>
          <a:p>
            <a:r>
              <a:rPr b="0" lang="tr-TR" sz="1300" spc="-1" strike="noStrike">
                <a:solidFill>
                  <a:srgbClr val="000000"/>
                </a:solidFill>
                <a:latin typeface="Arial"/>
                <a:ea typeface="DejaVu Sans"/>
              </a:rPr>
              <a:t>1</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HUP</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Hangs Up – Süreci kapatır</a:t>
            </a:r>
            <a:endParaRPr b="0" lang="tr-TR" sz="1300" spc="-1" strike="noStrike">
              <a:latin typeface="Arial"/>
            </a:endParaRPr>
          </a:p>
          <a:p>
            <a:r>
              <a:rPr b="0" lang="tr-TR" sz="1300" spc="-1" strike="noStrike">
                <a:solidFill>
                  <a:srgbClr val="000000"/>
                </a:solidFill>
                <a:latin typeface="Arial"/>
                <a:ea typeface="DejaVu Sans"/>
              </a:rPr>
              <a:t>2</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INT</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Interrupts – Süreci keser, yarıda bırakır</a:t>
            </a:r>
            <a:endParaRPr b="0" lang="tr-TR" sz="1300" spc="-1" strike="noStrike">
              <a:latin typeface="Arial"/>
            </a:endParaRPr>
          </a:p>
          <a:p>
            <a:r>
              <a:rPr b="0" lang="tr-TR" sz="1300" spc="-1" strike="noStrike">
                <a:solidFill>
                  <a:srgbClr val="000000"/>
                </a:solidFill>
                <a:latin typeface="Arial"/>
                <a:ea typeface="DejaVu Sans"/>
              </a:rPr>
              <a:t>3</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QUIT</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Çalışmayı durdurur</a:t>
            </a:r>
            <a:endParaRPr b="0" lang="tr-TR" sz="1300" spc="-1" strike="noStrike">
              <a:latin typeface="Arial"/>
            </a:endParaRPr>
          </a:p>
          <a:p>
            <a:r>
              <a:rPr b="0" lang="tr-TR" sz="1300" spc="-1" strike="noStrike">
                <a:solidFill>
                  <a:srgbClr val="000000"/>
                </a:solidFill>
                <a:latin typeface="Arial"/>
                <a:ea typeface="DejaVu Sans"/>
              </a:rPr>
              <a:t>9</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KILL</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Koşulsuz sonlandırır</a:t>
            </a:r>
            <a:endParaRPr b="0" lang="tr-TR" sz="1300" spc="-1" strike="noStrike">
              <a:latin typeface="Arial"/>
            </a:endParaRPr>
          </a:p>
          <a:p>
            <a:r>
              <a:rPr b="0" lang="tr-TR" sz="1300" spc="-1" strike="noStrike">
                <a:solidFill>
                  <a:srgbClr val="000000"/>
                </a:solidFill>
                <a:latin typeface="Arial"/>
                <a:ea typeface="DejaVu Sans"/>
              </a:rPr>
              <a:t>15</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TERM</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Terminates if possible – Mümkünse sona erdirir</a:t>
            </a:r>
            <a:endParaRPr b="0" lang="tr-TR" sz="1300" spc="-1" strike="noStrike">
              <a:latin typeface="Arial"/>
            </a:endParaRPr>
          </a:p>
          <a:p>
            <a:r>
              <a:rPr b="0" lang="tr-TR" sz="1300" spc="-1" strike="noStrike">
                <a:solidFill>
                  <a:srgbClr val="000000"/>
                </a:solidFill>
                <a:latin typeface="Arial"/>
                <a:ea typeface="DejaVu Sans"/>
              </a:rPr>
              <a:t>17</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STOP</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Stops unconditionally, but doesn’t terminate –</a:t>
            </a:r>
            <a:endParaRPr b="0" lang="tr-TR" sz="1300" spc="-1" strike="noStrike">
              <a:latin typeface="Arial"/>
            </a:endParaRPr>
          </a:p>
          <a:p>
            <a:r>
              <a:rPr b="0" lang="tr-TR" sz="1300" spc="-1" strike="noStrike">
                <a:solidFill>
                  <a:srgbClr val="000000"/>
                </a:solidFill>
                <a:latin typeface="Arial"/>
                <a:ea typeface="DejaVu Sans"/>
              </a:rPr>
              <a:t>18</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TSTP</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Durdurur veya duraklatır, ancak arka planda çalışmaya devam eder</a:t>
            </a:r>
            <a:endParaRPr b="0" lang="tr-TR" sz="1300" spc="-1" strike="noStrike">
              <a:latin typeface="Arial"/>
            </a:endParaRPr>
          </a:p>
          <a:p>
            <a:r>
              <a:rPr b="0" lang="tr-TR" sz="1300" spc="-1" strike="noStrike">
                <a:solidFill>
                  <a:srgbClr val="000000"/>
                </a:solidFill>
                <a:latin typeface="Arial"/>
                <a:ea typeface="DejaVu Sans"/>
              </a:rPr>
              <a:t>19</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CONT</a:t>
            </a:r>
            <a:r>
              <a:rPr b="0" lang="tr-TR" sz="1300" spc="-1" strike="noStrike">
                <a:solidFill>
                  <a:srgbClr val="000000"/>
                </a:solidFill>
                <a:latin typeface="Arial"/>
                <a:ea typeface="DejaVu Sans"/>
              </a:rPr>
              <a:t>	</a:t>
            </a:r>
            <a:r>
              <a:rPr b="0" lang="tr-TR" sz="1300" spc="-1" strike="noStrike">
                <a:solidFill>
                  <a:srgbClr val="000000"/>
                </a:solidFill>
                <a:latin typeface="Arial"/>
                <a:ea typeface="DejaVu Sans"/>
              </a:rPr>
              <a:t>STOP veya TSTP sinyalinden sonra yürütülmeye devam eder</a:t>
            </a:r>
            <a:endParaRPr b="0" lang="tr-TR" sz="1300" spc="-1" strike="noStrike">
              <a:latin typeface="Arial"/>
            </a:endParaRPr>
          </a:p>
          <a:p>
            <a:endParaRPr b="0" lang="tr-TR" sz="1300" spc="-1" strike="noStrike">
              <a:latin typeface="Arial"/>
            </a:endParaRPr>
          </a:p>
          <a:p>
            <a:endParaRPr b="0" lang="tr-TR" sz="1300" spc="-1" strike="noStrike">
              <a:latin typeface="Arial"/>
            </a:endParaRPr>
          </a:p>
          <a:p>
            <a:endParaRPr b="0" lang="tr-TR" sz="1300" spc="-1" strike="noStrike">
              <a:latin typeface="Arial"/>
            </a:endParaRPr>
          </a:p>
          <a:p>
            <a:endParaRPr b="0" lang="tr-TR" sz="13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784080" y="310680"/>
            <a:ext cx="6668280" cy="375840"/>
          </a:xfrm>
          <a:prstGeom prst="rect">
            <a:avLst/>
          </a:prstGeom>
          <a:noFill/>
          <a:ln w="12600">
            <a:noFill/>
          </a:ln>
        </p:spPr>
        <p:style>
          <a:lnRef idx="0"/>
          <a:fillRef idx="0"/>
          <a:effectRef idx="0"/>
          <a:fontRef idx="minor"/>
        </p:style>
        <p:txBody>
          <a:bodyPr lIns="45720" rIns="45720" tIns="45000" bIns="45000"/>
          <a:p>
            <a:pPr>
              <a:lnSpc>
                <a:spcPct val="100000"/>
              </a:lnSpc>
            </a:pPr>
            <a:r>
              <a:rPr b="1" lang="tr-TR" sz="1900" spc="-1" strike="noStrike">
                <a:solidFill>
                  <a:srgbClr val="808080"/>
                </a:solidFill>
                <a:latin typeface="Tahoma"/>
                <a:ea typeface="Tahoma"/>
              </a:rPr>
              <a:t>jobs Komutu</a:t>
            </a:r>
            <a:endParaRPr b="0" lang="tr-TR" sz="1900" spc="-1" strike="noStrike">
              <a:latin typeface="Arial"/>
            </a:endParaRPr>
          </a:p>
        </p:txBody>
      </p:sp>
      <p:sp>
        <p:nvSpPr>
          <p:cNvPr id="65" name="CustomShape 2"/>
          <p:cNvSpPr/>
          <p:nvPr/>
        </p:nvSpPr>
        <p:spPr>
          <a:xfrm>
            <a:off x="548640" y="1045080"/>
            <a:ext cx="8739000" cy="4786560"/>
          </a:xfrm>
          <a:prstGeom prst="rect">
            <a:avLst/>
          </a:prstGeom>
          <a:noFill/>
          <a:ln>
            <a:noFill/>
          </a:ln>
        </p:spPr>
        <p:style>
          <a:lnRef idx="0"/>
          <a:fillRef idx="0"/>
          <a:effectRef idx="0"/>
          <a:fontRef idx="minor"/>
        </p:style>
        <p:txBody>
          <a:bodyPr lIns="90000" rIns="90000" tIns="45000" bIns="45000"/>
          <a:p>
            <a:r>
              <a:rPr b="0" lang="tr-TR" sz="1600" spc="-1" strike="noStrike">
                <a:solidFill>
                  <a:srgbClr val="000000"/>
                </a:solidFill>
                <a:latin typeface="Arial"/>
                <a:ea typeface="DejaVu Sans"/>
              </a:rPr>
              <a:t>alorak@pardusegitim1801:~$ sleep 10</a:t>
            </a:r>
            <a:endParaRPr b="0" lang="tr-TR" sz="1600" spc="-1" strike="noStrike">
              <a:latin typeface="Arial"/>
            </a:endParaRPr>
          </a:p>
          <a:p>
            <a:r>
              <a:rPr b="1" lang="tr-TR" sz="1600" spc="-1" strike="noStrike">
                <a:solidFill>
                  <a:srgbClr val="000000"/>
                </a:solidFill>
                <a:latin typeface="Arial"/>
                <a:ea typeface="DejaVu Sans"/>
              </a:rPr>
              <a:t>^C</a:t>
            </a:r>
            <a:endParaRPr b="0" lang="tr-TR" sz="1600" spc="-1" strike="noStrike">
              <a:latin typeface="Arial"/>
            </a:endParaRPr>
          </a:p>
          <a:p>
            <a:r>
              <a:rPr b="0" lang="tr-TR" sz="1600" spc="-1" strike="noStrike">
                <a:solidFill>
                  <a:srgbClr val="000000"/>
                </a:solidFill>
                <a:latin typeface="Arial"/>
                <a:ea typeface="DejaVu Sans"/>
              </a:rPr>
              <a:t>alorak@pardusegitim1801:~$ sleep 10</a:t>
            </a:r>
            <a:endParaRPr b="0" lang="tr-TR" sz="1600" spc="-1" strike="noStrike">
              <a:latin typeface="Arial"/>
            </a:endParaRPr>
          </a:p>
          <a:p>
            <a:r>
              <a:rPr b="1" lang="tr-TR" sz="1600" spc="-1" strike="noStrike">
                <a:solidFill>
                  <a:srgbClr val="000000"/>
                </a:solidFill>
                <a:latin typeface="Arial"/>
                <a:ea typeface="DejaVu Sans"/>
              </a:rPr>
              <a:t>^Z</a:t>
            </a:r>
            <a:endParaRPr b="0" lang="tr-TR" sz="1600" spc="-1" strike="noStrike">
              <a:latin typeface="Arial"/>
            </a:endParaRPr>
          </a:p>
          <a:p>
            <a:r>
              <a:rPr b="1" lang="tr-TR" sz="1600" spc="-1" strike="noStrike">
                <a:solidFill>
                  <a:srgbClr val="000000"/>
                </a:solidFill>
                <a:latin typeface="Arial"/>
                <a:ea typeface="DejaVu Sans"/>
              </a:rPr>
              <a:t>[1]+  Durdu                   sleep 10</a:t>
            </a:r>
            <a:endParaRPr b="0" lang="tr-TR" sz="1600" spc="-1" strike="noStrike">
              <a:latin typeface="Arial"/>
            </a:endParaRPr>
          </a:p>
          <a:p>
            <a:endParaRPr b="0" lang="tr-TR" sz="1600" spc="-1" strike="noStrike">
              <a:latin typeface="Arial"/>
            </a:endParaRPr>
          </a:p>
          <a:p>
            <a:r>
              <a:rPr b="0" lang="tr-TR" sz="1600" spc="-1" strike="noStrike">
                <a:solidFill>
                  <a:srgbClr val="000000"/>
                </a:solidFill>
                <a:latin typeface="Arial"/>
                <a:ea typeface="DejaVu Sans"/>
              </a:rPr>
              <a:t>alorak@pardusegitim1801:~$ </a:t>
            </a:r>
            <a:r>
              <a:rPr b="1" lang="tr-TR" sz="1600" spc="-1" strike="noStrike">
                <a:solidFill>
                  <a:srgbClr val="000000"/>
                </a:solidFill>
                <a:latin typeface="Arial"/>
                <a:ea typeface="DejaVu Sans"/>
              </a:rPr>
              <a:t>jobs</a:t>
            </a:r>
            <a:endParaRPr b="0" lang="tr-TR" sz="1600" spc="-1" strike="noStrike">
              <a:latin typeface="Arial"/>
            </a:endParaRPr>
          </a:p>
          <a:p>
            <a:r>
              <a:rPr b="1" lang="tr-TR" sz="1600" spc="-1" strike="noStrike">
                <a:solidFill>
                  <a:srgbClr val="000000"/>
                </a:solidFill>
                <a:latin typeface="Arial"/>
                <a:ea typeface="DejaVu Sans"/>
              </a:rPr>
              <a:t>[1]-  Durdu                   sleep 10</a:t>
            </a:r>
            <a:endParaRPr b="0" lang="tr-TR" sz="1600" spc="-1" strike="noStrike">
              <a:latin typeface="Arial"/>
            </a:endParaRPr>
          </a:p>
          <a:p>
            <a:r>
              <a:rPr b="1" lang="tr-TR" sz="1600" spc="-1" strike="noStrike">
                <a:solidFill>
                  <a:srgbClr val="000000"/>
                </a:solidFill>
                <a:latin typeface="Arial"/>
                <a:ea typeface="DejaVu Sans"/>
              </a:rPr>
              <a:t>[2]+  Durdu                   sleep 20</a:t>
            </a:r>
            <a:endParaRPr b="0" lang="tr-TR" sz="1600" spc="-1" strike="noStrike">
              <a:latin typeface="Arial"/>
            </a:endParaRPr>
          </a:p>
          <a:p>
            <a:endParaRPr b="0" lang="tr-TR" sz="1600" spc="-1" strike="noStrike">
              <a:latin typeface="Arial"/>
            </a:endParaRPr>
          </a:p>
          <a:p>
            <a:endParaRPr b="0" lang="tr-TR" sz="1600" spc="-1" strike="noStrike">
              <a:latin typeface="Arial"/>
            </a:endParaRPr>
          </a:p>
          <a:p>
            <a:r>
              <a:rPr b="0" lang="tr-TR" sz="1600" spc="-1" strike="noStrike">
                <a:solidFill>
                  <a:srgbClr val="000000"/>
                </a:solidFill>
                <a:latin typeface="Arial"/>
                <a:ea typeface="DejaVu Sans"/>
              </a:rPr>
              <a:t>alorak@pardusegitim1801:~$ </a:t>
            </a:r>
            <a:r>
              <a:rPr b="1" lang="tr-TR" sz="1600" spc="-1" strike="noStrike">
                <a:solidFill>
                  <a:srgbClr val="000000"/>
                </a:solidFill>
                <a:latin typeface="Arial"/>
                <a:ea typeface="DejaVu Sans"/>
              </a:rPr>
              <a:t>fg 1 -&gt; önplanda çalışmaya devam eder</a:t>
            </a:r>
            <a:endParaRPr b="0" lang="tr-TR" sz="1600" spc="-1" strike="noStrike">
              <a:latin typeface="Arial"/>
            </a:endParaRPr>
          </a:p>
          <a:p>
            <a:endParaRPr b="0" lang="tr-TR" sz="1600" spc="-1" strike="noStrike">
              <a:latin typeface="Arial"/>
            </a:endParaRPr>
          </a:p>
          <a:p>
            <a:r>
              <a:rPr b="0" lang="tr-TR" sz="1600" spc="-1" strike="noStrike">
                <a:solidFill>
                  <a:srgbClr val="000000"/>
                </a:solidFill>
                <a:latin typeface="Arial"/>
                <a:ea typeface="DejaVu Sans"/>
              </a:rPr>
              <a:t>alorak@pardusegitim1801:~$ </a:t>
            </a:r>
            <a:r>
              <a:rPr b="1" lang="tr-TR" sz="1600" spc="-1" strike="noStrike">
                <a:solidFill>
                  <a:srgbClr val="000000"/>
                </a:solidFill>
                <a:latin typeface="Arial"/>
                <a:ea typeface="DejaVu Sans"/>
              </a:rPr>
              <a:t>bg 1  -&gt; arkaplanda çalışmaya devam eder</a:t>
            </a:r>
            <a:endParaRPr b="0" lang="tr-TR" sz="1600" spc="-1" strike="noStrike">
              <a:latin typeface="Arial"/>
            </a:endParaRPr>
          </a:p>
          <a:p>
            <a:endParaRPr b="0" lang="tr-TR" sz="1600" spc="-1" strike="noStrike">
              <a:latin typeface="Arial"/>
            </a:endParaRPr>
          </a:p>
          <a:p>
            <a:endParaRPr b="0" lang="tr-TR" sz="1600" spc="-1" strike="noStrike">
              <a:latin typeface="Arial"/>
            </a:endParaRPr>
          </a:p>
          <a:p>
            <a:endParaRPr b="0" lang="tr-TR" sz="1600" spc="-1" strike="noStrike">
              <a:latin typeface="Arial"/>
            </a:endParaRPr>
          </a:p>
          <a:p>
            <a:endParaRPr b="0" lang="tr-TR" sz="1600" spc="-1" strike="noStrike">
              <a:latin typeface="Arial"/>
            </a:endParaRPr>
          </a:p>
          <a:p>
            <a:endParaRPr b="0" lang="tr-TR" sz="1600" spc="-1" strike="noStrike">
              <a:latin typeface="Arial"/>
            </a:endParaRPr>
          </a:p>
        </p:txBody>
      </p:sp>
      <p:sp>
        <p:nvSpPr>
          <p:cNvPr id="66" name="CustomShape 3"/>
          <p:cNvSpPr/>
          <p:nvPr/>
        </p:nvSpPr>
        <p:spPr>
          <a:xfrm>
            <a:off x="4968000" y="1085760"/>
            <a:ext cx="1439640" cy="857880"/>
          </a:xfrm>
          <a:prstGeom prst="rect">
            <a:avLst/>
          </a:prstGeom>
          <a:noFill/>
          <a:ln>
            <a:noFill/>
          </a:ln>
        </p:spPr>
        <p:style>
          <a:lnRef idx="0"/>
          <a:fillRef idx="0"/>
          <a:effectRef idx="0"/>
          <a:fontRef idx="minor"/>
        </p:style>
        <p:txBody>
          <a:bodyPr lIns="90000" rIns="90000" tIns="45000" bIns="45000"/>
          <a:p>
            <a:r>
              <a:rPr b="0" lang="tr-TR" sz="1800" spc="-1" strike="noStrike">
                <a:solidFill>
                  <a:srgbClr val="000000"/>
                </a:solidFill>
                <a:latin typeface="Arial"/>
              </a:rPr>
              <a:t>CTRL + C</a:t>
            </a:r>
            <a:endParaRPr b="0" lang="tr-TR" sz="1800" spc="-1" strike="noStrike">
              <a:latin typeface="Arial"/>
            </a:endParaRPr>
          </a:p>
          <a:p>
            <a:endParaRPr b="0" lang="tr-TR" sz="1800" spc="-1" strike="noStrike">
              <a:latin typeface="Arial"/>
            </a:endParaRPr>
          </a:p>
          <a:p>
            <a:r>
              <a:rPr b="0" lang="tr-TR" sz="1800" spc="-1" strike="noStrike">
                <a:solidFill>
                  <a:srgbClr val="000000"/>
                </a:solidFill>
                <a:latin typeface="Arial"/>
              </a:rPr>
              <a:t>CTRL + Z</a:t>
            </a:r>
            <a:endParaRPr b="0" lang="tr-TR" sz="1800" spc="-1" strike="noStrike">
              <a:latin typeface="Arial"/>
            </a:endParaRPr>
          </a:p>
        </p:txBody>
      </p:sp>
      <p:pic>
        <p:nvPicPr>
          <p:cNvPr id="67" name="" descr=""/>
          <p:cNvPicPr/>
          <p:nvPr/>
        </p:nvPicPr>
        <p:blipFill>
          <a:blip r:embed="rId1"/>
          <a:stretch/>
        </p:blipFill>
        <p:spPr>
          <a:xfrm>
            <a:off x="3478680" y="4664160"/>
            <a:ext cx="2856960" cy="15994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748</TotalTime>
  <Application>LibreOffice/6.0.1.1$Linux_X86_64 LibreOffice_project/60bfb1526849283ce2491346ed2aa51c465abfe6</Application>
  <Words>673</Words>
  <Paragraphs>142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İzzet Gökhan ÖZBİLGİN</dc:creator>
  <dc:description/>
  <dc:language>tr-TR</dc:language>
  <cp:lastModifiedBy>Ali Orhun AKKİRMAN</cp:lastModifiedBy>
  <dcterms:modified xsi:type="dcterms:W3CDTF">2018-11-05T08:14:13Z</dcterms:modified>
  <cp:revision>215</cp:revision>
  <dc:subject/>
  <dc:title>PowerPoint Sunusu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