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6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66" r:id="rId14"/>
    <p:sldId id="271" r:id="rId15"/>
  </p:sldIdLst>
  <p:sldSz cx="12192000" cy="6858000"/>
  <p:notesSz cx="6858000" cy="9144000"/>
  <p:defaultTextStyle>
    <a:defPPr lvl="0">
      <a:defRPr lang="tr-T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C013-AEDC-45F9-85B9-F0B7F238BD3B}" type="datetimeFigureOut">
              <a:rPr lang="tr-TR" smtClean="0"/>
              <a:t>20.08.2021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485CB-2503-4E68-B2D3-488ADB9196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68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BAE2F3-0BC5-4B81-B004-F77B584BA233}" type="datetime1">
              <a:rPr lang="tr-TR" smtClean="0"/>
              <a:t>20.08.2021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9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F0A1-802A-44FD-881A-3C0857F43FEE}" type="datetime1">
              <a:rPr lang="tr-TR" smtClean="0"/>
              <a:t>20.08.2021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744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1019-57C0-43F5-BDF2-9306B81D8A90}" type="datetime1">
              <a:rPr lang="tr-TR" smtClean="0"/>
              <a:t>20.08.2021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9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4F55-7D67-4819-93D5-CCF037E1546F}" type="datetime1">
              <a:rPr lang="tr-TR" smtClean="0"/>
              <a:t>20.08.2021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38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8BA6-4C4F-403B-ACB5-58400BE4374A}" type="datetime1">
              <a:rPr lang="tr-TR" smtClean="0"/>
              <a:t>20.08.2021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973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C7DB-2AF9-40E7-90F3-2014C93CBA1C}" type="datetime1">
              <a:rPr lang="tr-TR" smtClean="0"/>
              <a:t>20.08.2021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0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866-B3E6-4224-96F2-25765D6804EA}" type="datetime1">
              <a:rPr lang="tr-TR" smtClean="0"/>
              <a:t>20.08.2021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80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42F9-DFF0-4E36-A7E1-EAF64FDEDF41}" type="datetime1">
              <a:rPr lang="tr-TR" smtClean="0"/>
              <a:t>20.08.2021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0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5252-648E-4E63-BD00-6880666941FA}" type="datetime1">
              <a:rPr lang="tr-TR" smtClean="0"/>
              <a:t>20.08.2021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6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04CA-EC27-40E4-9FE1-3F868F04E1DD}" type="datetime1">
              <a:rPr lang="tr-TR" smtClean="0"/>
              <a:t>20.08.2021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768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280A-68A0-47EF-B62F-5CF5EBE2AA6B}" type="datetime1">
              <a:rPr lang="tr-TR" smtClean="0"/>
              <a:t>20.08.2021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9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D22E-A08C-42D1-AC4E-513681D5B20F}" type="datetime1">
              <a:rPr lang="tr-TR" smtClean="0"/>
              <a:t>20.08.2021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1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FB8F-A271-4A77-BFD3-AA1669780594}" type="datetime1">
              <a:rPr lang="tr-TR" smtClean="0"/>
              <a:t>20.08.2021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9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38E9-B292-458F-ADE4-442DB5663349}" type="datetime1">
              <a:rPr lang="tr-TR" smtClean="0"/>
              <a:t>20.08.2021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6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2776-2951-4E0F-B163-9B3CADE7C8A5}" type="datetime1">
              <a:rPr lang="tr-TR" smtClean="0"/>
              <a:t>20.08.2021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157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EDA3-70CB-4933-B89C-45DCAC0DC12F}" type="datetime1">
              <a:rPr lang="tr-TR" smtClean="0"/>
              <a:t>20.08.2021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5FD-B7DE-4BBB-807D-9AB40B166EF1}" type="datetime1">
              <a:rPr lang="tr-TR" smtClean="0"/>
              <a:t>20.08.2021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655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F16A3B-ED8D-4246-8612-B64A2604EB8B}" type="datetime1">
              <a:rPr lang="tr-TR" smtClean="0"/>
              <a:t>20.08.2021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AA342F-2F73-458A-BEA3-8CAAFB999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09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3697"/>
          </a:xfrm>
        </p:spPr>
        <p:txBody>
          <a:bodyPr/>
          <a:lstStyle/>
          <a:p>
            <a:r>
              <a:rPr lang="tr-TR" dirty="0" smtClean="0"/>
              <a:t>EŞ ANLAMLILIK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315308" y="3575661"/>
            <a:ext cx="7751884" cy="2387282"/>
          </a:xfrm>
        </p:spPr>
        <p:txBody>
          <a:bodyPr>
            <a:normAutofit/>
          </a:bodyPr>
          <a:lstStyle/>
          <a:p>
            <a:r>
              <a:rPr lang="tr-TR" sz="3200" dirty="0" smtClean="0"/>
              <a:t>Kelime anlamı olarak; eşitlik, denklik, yakınlık, benzerlik, aynılık, örtüşme ve farklılaşma anlamına gelmektedir.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5621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21" y="2557463"/>
            <a:ext cx="7726558" cy="3317875"/>
          </a:xfrm>
          <a:prstGeom prst="rect">
            <a:avLst/>
          </a:prstGeom>
        </p:spPr>
      </p:pic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48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PARÇA BÜTÜN İLİŞKİSİ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2090940"/>
            <a:ext cx="9601196" cy="3318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tr-TR" sz="3200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3500" dirty="0" smtClean="0"/>
              <a:t>Bir varlığın bütünü söylenerek parçası, parçası söylenerek bütünü kastedilir. Yani herhangi </a:t>
            </a:r>
            <a:r>
              <a:rPr lang="tr-TR" sz="3500" dirty="0"/>
              <a:t>bir durum ya da varlığın parçası üzerinden bütünü </a:t>
            </a:r>
            <a:r>
              <a:rPr lang="tr-TR" sz="3500" dirty="0" smtClean="0"/>
              <a:t>anlatılır </a:t>
            </a:r>
            <a:r>
              <a:rPr lang="tr-TR" sz="3500" b="1" dirty="0" smtClean="0"/>
              <a:t>bütün</a:t>
            </a:r>
            <a:r>
              <a:rPr lang="tr-TR" sz="3500" dirty="0"/>
              <a:t> söylenmek suretiyle </a:t>
            </a:r>
            <a:r>
              <a:rPr lang="tr-TR" sz="3500" b="1" dirty="0"/>
              <a:t>parça</a:t>
            </a:r>
            <a:r>
              <a:rPr lang="tr-TR" sz="3500" dirty="0"/>
              <a:t> kastedilebilmektir</a:t>
            </a:r>
            <a:r>
              <a:rPr lang="tr-TR" sz="3500" dirty="0" smtClean="0"/>
              <a:t>.</a:t>
            </a:r>
          </a:p>
          <a:p>
            <a:pPr marL="0" indent="0">
              <a:buNone/>
            </a:pPr>
            <a:r>
              <a:rPr lang="tr-TR" sz="3500" dirty="0" smtClean="0"/>
              <a:t> </a:t>
            </a:r>
            <a:endParaRPr lang="tr-TR" sz="35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3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0763" y="1299632"/>
            <a:ext cx="9601196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200" dirty="0" smtClean="0"/>
              <a:t>Örnekler: </a:t>
            </a:r>
          </a:p>
          <a:p>
            <a:pPr marL="0" indent="0">
              <a:buNone/>
            </a:pPr>
            <a:endParaRPr lang="tr-TR" sz="3200" dirty="0" smtClean="0"/>
          </a:p>
          <a:p>
            <a:pPr marL="0" indent="0">
              <a:buNone/>
            </a:pPr>
            <a:r>
              <a:rPr lang="tr-TR" sz="3200" dirty="0" smtClean="0"/>
              <a:t>1. Sokağın ilk girişindeki apartmanda oturuyorum. (Apartmanın dairesi)</a:t>
            </a:r>
          </a:p>
          <a:p>
            <a:pPr marL="0" indent="0">
              <a:buNone/>
            </a:pPr>
            <a:r>
              <a:rPr lang="tr-TR" sz="3200" dirty="0" smtClean="0"/>
              <a:t>2. Uçak İzmir’den kalkıyor. (İzmir’deki hava alanı)</a:t>
            </a:r>
          </a:p>
          <a:p>
            <a:pPr marL="0" indent="0">
              <a:buNone/>
            </a:pPr>
            <a:r>
              <a:rPr lang="tr-TR" sz="3200" dirty="0" smtClean="0"/>
              <a:t>3. Herkes başının üstünde bir çatı olmasını ister   (Ev)</a:t>
            </a:r>
          </a:p>
          <a:p>
            <a:pPr marL="0" indent="0">
              <a:buNone/>
            </a:pPr>
            <a:r>
              <a:rPr lang="tr-TR" sz="3200" dirty="0" smtClean="0"/>
              <a:t>4. Araba bozulunca yolda kaldık. ( arabanın motoru )</a:t>
            </a:r>
            <a:endParaRPr lang="tr-TR" sz="32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3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smtClean="0"/>
              <a:t>EŞANLAMLILIK, HİYERARŞİ İLİŞKİSİ, PARÇA BÜTÜN İLİŞKİSİ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2468031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 smtClean="0"/>
              <a:t>Eşanlamlısı olan bir kelime hiyerarşi bir yapıya sahip olabilir. Aynı zamanda kelimenin parça bütün ilişkisi olabilir.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/>
              <a:t>Crazy</a:t>
            </a:r>
            <a:r>
              <a:rPr lang="tr-TR" dirty="0" smtClean="0"/>
              <a:t> İn </a:t>
            </a:r>
            <a:r>
              <a:rPr lang="tr-TR" dirty="0" err="1" smtClean="0"/>
              <a:t>Science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7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98685" y="1800794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/>
              <a:t>Örneğin;</a:t>
            </a:r>
          </a:p>
          <a:p>
            <a:pPr marL="0" indent="0">
              <a:buNone/>
            </a:pPr>
            <a:r>
              <a:rPr lang="tr-TR" sz="3200" dirty="0"/>
              <a:t>Öğrenci kelimesi talebe kelimesinin eş anlamlısıdır. </a:t>
            </a:r>
            <a:r>
              <a:rPr lang="tr-TR" sz="3200" smtClean="0"/>
              <a:t>Hiyerarşi </a:t>
            </a:r>
            <a:r>
              <a:rPr lang="tr-TR" sz="3200" dirty="0"/>
              <a:t>ilişkisinde okul müdürü-öğretmen-öğrenci alt kademesinde yer alır. Parça bütün ilişkisi bakımından ise eğitim öğretimin en küçük parçasıdır.</a:t>
            </a:r>
          </a:p>
          <a:p>
            <a:endParaRPr lang="tr-TR" sz="32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27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3178" y="1422723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/>
              <a:t>Türkiye’de kullandığımız dilde tamamen aynı anlama gelen iki sözcüğün mevcudiyeti imkansızdır.</a:t>
            </a:r>
          </a:p>
          <a:p>
            <a:pPr marL="0" indent="0">
              <a:buNone/>
            </a:pPr>
            <a:r>
              <a:rPr lang="tr-TR" sz="3200" dirty="0"/>
              <a:t>Eş anlamlı kelimeler, cümlede birbirleri ile yer değiştirdikleri zaman cümlenin anlamında herhangi bir değişiklik ve bozulma olmaz.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08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3200" smtClean="0"/>
              <a:t> Sözcüklerin eş anlamlı olup olmadıkları cümle içindeki kullanımlarından belli olmaktadır. Bir sözcüğün farklı cümlelerde değişik eş anlamları da olabilir</a:t>
            </a:r>
            <a:r>
              <a:rPr lang="tr-TR" smtClean="0"/>
              <a:t>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92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idx="1"/>
          </p:nvPr>
        </p:nvSpPr>
        <p:spPr>
          <a:xfrm>
            <a:off x="1094391" y="1823262"/>
            <a:ext cx="9601196" cy="44251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r-TR" sz="3200" dirty="0"/>
              <a:t> </a:t>
            </a:r>
            <a:r>
              <a:rPr lang="tr-TR" sz="3200" b="1" dirty="0" smtClean="0"/>
              <a:t>Örnek;</a:t>
            </a:r>
            <a:endParaRPr lang="tr-TR" sz="3200" dirty="0" smtClean="0"/>
          </a:p>
          <a:p>
            <a:pPr marL="0" indent="0" fontAlgn="base">
              <a:buNone/>
            </a:pPr>
            <a:r>
              <a:rPr lang="tr-TR" sz="3200" dirty="0" smtClean="0"/>
              <a:t> bağışlama-affetme</a:t>
            </a:r>
          </a:p>
          <a:p>
            <a:pPr marL="0" indent="0" fontAlgn="base">
              <a:buNone/>
            </a:pPr>
            <a:r>
              <a:rPr lang="tr-TR" sz="3200" dirty="0" smtClean="0"/>
              <a:t> </a:t>
            </a:r>
            <a:r>
              <a:rPr lang="tr-TR" sz="3200" dirty="0"/>
              <a:t>bacı-kız </a:t>
            </a:r>
            <a:r>
              <a:rPr lang="tr-TR" sz="3200" dirty="0" smtClean="0"/>
              <a:t>kardeş</a:t>
            </a:r>
            <a:endParaRPr lang="tr-TR" sz="3200" dirty="0"/>
          </a:p>
          <a:p>
            <a:pPr marL="0" indent="0" fontAlgn="base">
              <a:buNone/>
            </a:pPr>
            <a:r>
              <a:rPr lang="tr-TR" sz="3200" dirty="0" smtClean="0"/>
              <a:t> bonkör-cömert</a:t>
            </a:r>
          </a:p>
          <a:p>
            <a:pPr marL="0" indent="0" fontAlgn="base">
              <a:buNone/>
            </a:pPr>
            <a:r>
              <a:rPr lang="tr-TR" sz="3200" dirty="0" smtClean="0"/>
              <a:t> cennet-</a:t>
            </a:r>
            <a:r>
              <a:rPr lang="tr-TR" sz="3200" dirty="0" err="1" smtClean="0"/>
              <a:t>aden</a:t>
            </a:r>
            <a:endParaRPr lang="tr-TR" sz="3200" dirty="0"/>
          </a:p>
          <a:p>
            <a:pPr marL="0" indent="0" fontAlgn="base">
              <a:buNone/>
            </a:pPr>
            <a:r>
              <a:rPr lang="tr-TR" sz="3200" dirty="0" smtClean="0"/>
              <a:t> eş </a:t>
            </a:r>
            <a:r>
              <a:rPr lang="tr-TR" sz="3200" dirty="0"/>
              <a:t>anlamlı kelimelere örnek verilebilir.</a:t>
            </a:r>
          </a:p>
          <a:p>
            <a:endParaRPr lang="tr-TR" sz="3200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04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37139" y="1361178"/>
            <a:ext cx="9601196" cy="331893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tr-TR" sz="3200" dirty="0"/>
              <a:t>Bazı durumlarda anlamdaş yani eş anlamlı kelimeler, birbirinin yerini tutamaz.</a:t>
            </a:r>
          </a:p>
          <a:p>
            <a:pPr marL="0" indent="0" fontAlgn="base">
              <a:buNone/>
            </a:pPr>
            <a:r>
              <a:rPr lang="tr-TR" sz="3200" dirty="0"/>
              <a:t> </a:t>
            </a:r>
            <a:r>
              <a:rPr lang="tr-TR" sz="3200" b="1" dirty="0" smtClean="0"/>
              <a:t>Örnek:</a:t>
            </a:r>
            <a:r>
              <a:rPr lang="tr-TR" sz="3200" dirty="0" smtClean="0"/>
              <a:t> "Kara bahtlı" kelime grubunda kara kelimesinin yerine siyah kelimesi kullanılamaz. Çünkü iki kelimenin kökeni ne olursa olsun anlamdaş, yakın olabilmesi için aynı anlam özelliğini taşımaları gerekmektedir.</a:t>
            </a:r>
          </a:p>
          <a:p>
            <a:endParaRPr lang="tr-TR" sz="32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2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5932" y="2451423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/>
              <a:t>Aynı varlığı, kavram ya da durumu ifade eden yazılışları ve söylenişleri farklı ama anlamları aynı olan sözcükler açıklandığı üzere eş anlamlıdır. </a:t>
            </a:r>
            <a:endParaRPr lang="tr-TR" sz="3200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 smtClean="0"/>
              <a:t> Eş </a:t>
            </a:r>
            <a:r>
              <a:rPr lang="tr-TR" sz="3200" dirty="0"/>
              <a:t>anlamlı sözcükler, dilimize yabancı dillerden giren sözcüklerin Türkçedeki karşılıkları ile kurdukları ilişkiden doğmuşlardır.</a:t>
            </a:r>
          </a:p>
          <a:p>
            <a:endParaRPr lang="tr-TR" sz="32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278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2064564"/>
            <a:ext cx="9601196" cy="33189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sz="3200" dirty="0">
                <a:solidFill>
                  <a:srgbClr val="212121"/>
                </a:solidFill>
                <a:latin typeface="Helvetica Neue"/>
              </a:rPr>
              <a:t>Örnek</a:t>
            </a:r>
            <a:r>
              <a:rPr lang="tr-TR" sz="3200" dirty="0" smtClean="0">
                <a:solidFill>
                  <a:srgbClr val="212121"/>
                </a:solidFill>
                <a:latin typeface="Helvetica Neue"/>
              </a:rPr>
              <a:t>:</a:t>
            </a:r>
          </a:p>
          <a:p>
            <a:pPr marL="0" indent="0">
              <a:buNone/>
            </a:pPr>
            <a:endParaRPr lang="tr-TR" sz="3200" dirty="0">
              <a:solidFill>
                <a:srgbClr val="212121"/>
              </a:solidFill>
              <a:latin typeface="Helvetica Neue"/>
            </a:endParaRPr>
          </a:p>
          <a:p>
            <a:pPr marL="0" indent="0">
              <a:buNone/>
            </a:pPr>
            <a:r>
              <a:rPr lang="tr-TR" sz="3200" dirty="0">
                <a:solidFill>
                  <a:srgbClr val="212121"/>
                </a:solidFill>
                <a:latin typeface="Helvetica Neue"/>
              </a:rPr>
              <a:t> </a:t>
            </a:r>
            <a:r>
              <a:rPr lang="tr-TR" sz="3200" dirty="0" smtClean="0">
                <a:solidFill>
                  <a:srgbClr val="212121"/>
                </a:solidFill>
                <a:latin typeface="Helvetica Neue"/>
              </a:rPr>
              <a:t>hız-sürat,</a:t>
            </a:r>
            <a:r>
              <a:rPr lang="tr-TR" sz="3200" dirty="0">
                <a:solidFill>
                  <a:srgbClr val="212121"/>
                </a:solidFill>
                <a:latin typeface="Helvetica Neue"/>
              </a:rPr>
              <a:t> </a:t>
            </a:r>
            <a:r>
              <a:rPr lang="tr-TR" sz="3200" dirty="0" smtClean="0">
                <a:solidFill>
                  <a:srgbClr val="212121"/>
                </a:solidFill>
                <a:latin typeface="Helvetica Neue"/>
              </a:rPr>
              <a:t>                                                           hasret-özlem,</a:t>
            </a:r>
          </a:p>
          <a:p>
            <a:pPr marL="0" indent="0">
              <a:buNone/>
            </a:pPr>
            <a:r>
              <a:rPr lang="tr-TR" sz="3200" dirty="0" smtClean="0">
                <a:solidFill>
                  <a:srgbClr val="212121"/>
                </a:solidFill>
                <a:latin typeface="Helvetica Neue"/>
              </a:rPr>
              <a:t> </a:t>
            </a:r>
            <a:r>
              <a:rPr lang="tr-TR" sz="3200" dirty="0">
                <a:solidFill>
                  <a:srgbClr val="212121"/>
                </a:solidFill>
                <a:latin typeface="Helvetica Neue"/>
              </a:rPr>
              <a:t>ün-şöhret</a:t>
            </a:r>
            <a:r>
              <a:rPr lang="tr-TR" sz="3200" dirty="0" smtClean="0">
                <a:solidFill>
                  <a:srgbClr val="212121"/>
                </a:solidFill>
                <a:latin typeface="Helvetica Neue"/>
              </a:rPr>
              <a:t>,                                                           </a:t>
            </a:r>
            <a:r>
              <a:rPr lang="tr-TR" sz="3200" dirty="0">
                <a:solidFill>
                  <a:srgbClr val="212121"/>
                </a:solidFill>
                <a:latin typeface="Helvetica Neue"/>
              </a:rPr>
              <a:t>istek-arzu</a:t>
            </a:r>
            <a:r>
              <a:rPr lang="tr-TR" sz="3200" dirty="0" smtClean="0">
                <a:solidFill>
                  <a:srgbClr val="212121"/>
                </a:solidFill>
                <a:latin typeface="Helvetica Neue"/>
              </a:rPr>
              <a:t>,</a:t>
            </a:r>
          </a:p>
          <a:p>
            <a:pPr marL="0" indent="0">
              <a:buNone/>
            </a:pPr>
            <a:r>
              <a:rPr lang="tr-TR" sz="3200" dirty="0" smtClean="0">
                <a:solidFill>
                  <a:srgbClr val="212121"/>
                </a:solidFill>
                <a:latin typeface="Helvetica Neue"/>
              </a:rPr>
              <a:t> misafir-konuk,                                                     buluş-icat,</a:t>
            </a:r>
          </a:p>
          <a:p>
            <a:pPr marL="0" indent="0">
              <a:buNone/>
            </a:pPr>
            <a:r>
              <a:rPr lang="tr-TR" sz="3200" dirty="0" smtClean="0">
                <a:solidFill>
                  <a:srgbClr val="212121"/>
                </a:solidFill>
                <a:latin typeface="Helvetica Neue"/>
              </a:rPr>
              <a:t> </a:t>
            </a:r>
            <a:r>
              <a:rPr lang="tr-TR" sz="3200" dirty="0">
                <a:solidFill>
                  <a:srgbClr val="212121"/>
                </a:solidFill>
                <a:latin typeface="Helvetica Neue"/>
              </a:rPr>
              <a:t>barış-sulh,  </a:t>
            </a:r>
            <a:r>
              <a:rPr lang="tr-TR" sz="3200" dirty="0" smtClean="0">
                <a:solidFill>
                  <a:srgbClr val="212121"/>
                </a:solidFill>
                <a:latin typeface="Helvetica Neue"/>
              </a:rPr>
              <a:t>                                                         okul-mektep</a:t>
            </a:r>
            <a:r>
              <a:rPr lang="tr-TR" sz="3200" dirty="0">
                <a:solidFill>
                  <a:srgbClr val="212121"/>
                </a:solidFill>
                <a:latin typeface="Helvetica Neue"/>
              </a:rPr>
              <a:t>, </a:t>
            </a:r>
            <a:endParaRPr lang="tr-TR" sz="3200" dirty="0" smtClean="0">
              <a:solidFill>
                <a:srgbClr val="212121"/>
              </a:solidFill>
              <a:latin typeface="Helvetica Neue"/>
            </a:endParaRPr>
          </a:p>
          <a:p>
            <a:pPr marL="0" indent="0">
              <a:buNone/>
            </a:pPr>
            <a:r>
              <a:rPr lang="tr-TR" sz="3200" dirty="0" smtClean="0">
                <a:solidFill>
                  <a:srgbClr val="212121"/>
                </a:solidFill>
                <a:latin typeface="Helvetica Neue"/>
              </a:rPr>
              <a:t>sade-yalın</a:t>
            </a:r>
            <a:r>
              <a:rPr lang="tr-TR" sz="3200" dirty="0">
                <a:solidFill>
                  <a:srgbClr val="212121"/>
                </a:solidFill>
                <a:latin typeface="Helvetica Neue"/>
              </a:rPr>
              <a:t>,  </a:t>
            </a:r>
            <a:r>
              <a:rPr lang="tr-TR" sz="3200" dirty="0" smtClean="0">
                <a:solidFill>
                  <a:srgbClr val="212121"/>
                </a:solidFill>
                <a:latin typeface="Helvetica Neue"/>
              </a:rPr>
              <a:t>                                                         amaç-gaye</a:t>
            </a:r>
            <a:r>
              <a:rPr lang="tr-TR" sz="3200" dirty="0">
                <a:solidFill>
                  <a:srgbClr val="212121"/>
                </a:solidFill>
                <a:latin typeface="Helvetica Neue"/>
              </a:rPr>
              <a:t>, </a:t>
            </a:r>
            <a:endParaRPr lang="tr-TR" sz="3200" dirty="0" smtClean="0">
              <a:solidFill>
                <a:srgbClr val="212121"/>
              </a:solidFill>
              <a:latin typeface="Helvetica Neue"/>
            </a:endParaRPr>
          </a:p>
          <a:p>
            <a:pPr marL="0" indent="0">
              <a:buNone/>
            </a:pPr>
            <a:r>
              <a:rPr lang="tr-TR" sz="3200" dirty="0" smtClean="0">
                <a:solidFill>
                  <a:srgbClr val="212121"/>
                </a:solidFill>
                <a:latin typeface="Helvetica Neue"/>
              </a:rPr>
              <a:t>kırmızı-al,                                                              beyaz-ak,</a:t>
            </a:r>
            <a:endParaRPr lang="tr-TR" sz="3200" dirty="0"/>
          </a:p>
          <a:p>
            <a:endParaRPr lang="tr-TR" sz="3200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36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HİYERARŞİ İLİŞKİSİ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b="1" dirty="0" smtClean="0"/>
              <a:t>Hiyerarşi</a:t>
            </a:r>
            <a:r>
              <a:rPr lang="tr-TR" sz="3200" dirty="0" smtClean="0"/>
              <a:t> </a:t>
            </a:r>
            <a:r>
              <a:rPr lang="tr-TR" sz="3200" dirty="0"/>
              <a:t>bir </a:t>
            </a:r>
            <a:r>
              <a:rPr lang="tr-TR" sz="3200" dirty="0" smtClean="0"/>
              <a:t>toplumdaki </a:t>
            </a:r>
            <a:r>
              <a:rPr lang="tr-TR" sz="3200" dirty="0"/>
              <a:t>ya da kuruluştaki bireylerin belirli faktörlere bağlı olarak statü, görev, alt ve üst arası </a:t>
            </a:r>
            <a:r>
              <a:rPr lang="tr-TR" sz="3200" b="1" dirty="0"/>
              <a:t>ilişkiler</a:t>
            </a:r>
            <a:r>
              <a:rPr lang="tr-TR" sz="3200" dirty="0"/>
              <a:t> sınıflandıran ve bu sınıflara bağlı standartlar sunan </a:t>
            </a:r>
            <a:r>
              <a:rPr lang="tr-TR" sz="3200" dirty="0" smtClean="0"/>
              <a:t>yapıdır.</a:t>
            </a:r>
            <a:endParaRPr lang="tr-TR" sz="32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Crazy İn Science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42F-2F73-458A-BEA3-8CAAFB99991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71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259</TotalTime>
  <Words>285</Words>
  <Application>Microsoft Office PowerPoint</Application>
  <PresentationFormat>Geniş ekran</PresentationFormat>
  <Paragraphs>66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Helvetica Neue</vt:lpstr>
      <vt:lpstr>Organik</vt:lpstr>
      <vt:lpstr>EŞ ANLAMLILIK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HİYERARŞİ İLİŞKİSİ</vt:lpstr>
      <vt:lpstr>PowerPoint Sunusu</vt:lpstr>
      <vt:lpstr>PARÇA BÜTÜN İLİŞKİSİ</vt:lpstr>
      <vt:lpstr>PowerPoint Sunusu</vt:lpstr>
      <vt:lpstr>EŞANLAMLILIK, HİYERARŞİ İLİŞKİSİ, PARÇA BÜTÜN İLİŞKİSİ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EŞ ANLAMLILIK</dc:title>
  <cp:lastModifiedBy>DEFNE KOLEJİ</cp:lastModifiedBy>
  <cp:revision>8</cp:revision>
  <dcterms:modified xsi:type="dcterms:W3CDTF">2021-08-20T10:17:40Z</dcterms:modified>
</cp:coreProperties>
</file>